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7.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drawings/drawing3.xml" ContentType="application/vnd.openxmlformats-officedocument.drawingml.chartshapes+xml"/>
  <Override PartName="/ppt/charts/chart8.xml" ContentType="application/vnd.openxmlformats-officedocument.drawingml.chart+xml"/>
  <Override PartName="/ppt/drawings/drawing4.xml" ContentType="application/vnd.openxmlformats-officedocument.drawingml.chartshapes+xml"/>
  <Override PartName="/ppt/charts/chart9.xml" ContentType="application/vnd.openxmlformats-officedocument.drawingml.chart+xml"/>
  <Override PartName="/ppt/drawings/drawing5.xml" ContentType="application/vnd.openxmlformats-officedocument.drawingml.chartshapes+xml"/>
  <Override PartName="/ppt/charts/chart10.xml" ContentType="application/vnd.openxmlformats-officedocument.drawingml.chart+xml"/>
  <Override PartName="/ppt/drawings/drawing6.xml" ContentType="application/vnd.openxmlformats-officedocument.drawingml.chartshapes+xml"/>
  <Override PartName="/ppt/charts/chart11.xml" ContentType="application/vnd.openxmlformats-officedocument.drawingml.chart+xml"/>
  <Override PartName="/ppt/drawings/drawing7.xml" ContentType="application/vnd.openxmlformats-officedocument.drawingml.chartshapes+xml"/>
  <Override PartName="/ppt/charts/chart12.xml" ContentType="application/vnd.openxmlformats-officedocument.drawingml.chart+xml"/>
  <Override PartName="/ppt/drawings/drawing8.xml" ContentType="application/vnd.openxmlformats-officedocument.drawingml.chartshapes+xml"/>
  <Override PartName="/ppt/notesSlides/notesSlide8.xml" ContentType="application/vnd.openxmlformats-officedocument.presentationml.notesSlide+xml"/>
  <Override PartName="/ppt/charts/chart13.xml" ContentType="application/vnd.openxmlformats-officedocument.drawingml.chart+xml"/>
  <Override PartName="/ppt/drawings/drawing9.xml" ContentType="application/vnd.openxmlformats-officedocument.drawingml.chartshapes+xml"/>
  <Override PartName="/ppt/charts/chart14.xml" ContentType="application/vnd.openxmlformats-officedocument.drawingml.chart+xml"/>
  <Override PartName="/ppt/drawings/drawing10.xml" ContentType="application/vnd.openxmlformats-officedocument.drawingml.chartshape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handoutMasterIdLst>
    <p:handoutMasterId r:id="rId24"/>
  </p:handoutMasterIdLst>
  <p:sldIdLst>
    <p:sldId id="256" r:id="rId2"/>
    <p:sldId id="258" r:id="rId3"/>
    <p:sldId id="260" r:id="rId4"/>
    <p:sldId id="261" r:id="rId5"/>
    <p:sldId id="262" r:id="rId6"/>
    <p:sldId id="263" r:id="rId7"/>
    <p:sldId id="264" r:id="rId8"/>
    <p:sldId id="265" r:id="rId9"/>
    <p:sldId id="276" r:id="rId10"/>
    <p:sldId id="277" r:id="rId11"/>
    <p:sldId id="278" r:id="rId12"/>
    <p:sldId id="285" r:id="rId13"/>
    <p:sldId id="284" r:id="rId14"/>
    <p:sldId id="279" r:id="rId15"/>
    <p:sldId id="281" r:id="rId16"/>
    <p:sldId id="283" r:id="rId17"/>
    <p:sldId id="282" r:id="rId18"/>
    <p:sldId id="270" r:id="rId19"/>
    <p:sldId id="271" r:id="rId20"/>
    <p:sldId id="272" r:id="rId21"/>
    <p:sldId id="274" r:id="rId22"/>
  </p:sldIdLst>
  <p:sldSz cx="9144000" cy="6858000" type="screen4x3"/>
  <p:notesSz cx="7010400" cy="93964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56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328" autoAdjust="0"/>
  </p:normalViewPr>
  <p:slideViewPr>
    <p:cSldViewPr snapToGrid="0" snapToObjects="1">
      <p:cViewPr varScale="1">
        <p:scale>
          <a:sx n="34" d="100"/>
          <a:sy n="34" d="100"/>
        </p:scale>
        <p:origin x="1176"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Gabriel\AppData\Local\Temp\3D%20Drones%20Vg%20Expression%20Analysis%20CS%20II%20&amp;%20CSII%207_25_13.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Macintosh%20HD:Users:Gabriel:Desktop:Figure%20Build%20for%20Christina%205_1_15.xlsx"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Macintosh%20HD:Users:Gabriel:Desktop:Figure%20Build%20for%20Christina%205_1_15.xlsx" TargetMode="Externa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Macintosh%20HD:Users:Gabriel:Desktop:Figure%20Build%20for%20Christina%205_1_15.xlsx" TargetMode="Externa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oleObject" Target="Macintosh%20HD:Users:Gabriel:Documents:Drone%20Behavioral%20Maturation%20Flight%20Data%207_28_14.xlsx" TargetMode="Externa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oleObject" Target="Macintosh%20HD:Users:Gabriel:Documents:Drone%20Behavioral%20Maturation%20Flight%20Data%207_28_14.xlsx" TargetMode="Externa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C:\Users\Gabriel\AppData\Local\Temp\Copy%20of%20Honeybee%20Hemolymph%20inventory%20and%20analysis_Villar_Teal_Grozinger%207_24_13.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oleObject" Target="VILLARDRIVE:9-ODA%20Primer%20Study:9ODA%20primer%20study%20droned%20callow_nurse%20combo%20trial%201%202013%20fat%20body%20Vg%2010_13_13.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VILLARDRIVE:9-ODA%20Primer%20Study:9ODA%20primer%20study%20droned%20callow_nurse%20combo%20trial%201%202013%20fat%20body%20Vg%2010_13_13.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VILLARDRIVE:9-ODA%20Primer%20Study:9-ODA%20Primer%20study%20drones%20callow_nurse%20combo%20trial%202%20fat%20body%20Vg%20expression%201_7_15.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VILLARDRIVE:9-ODA%20Primer%20Study:9-ODA%20Primer%20study%20drones%20callow_nurse%20combo%20trial%202%20fat%20body%20Vg%20expression%201_7_15.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Macintosh%20HD:Users:Gabriel:Desktop:Figure%20Build%20for%20Christina%205_1_15.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Macintosh%20HD:Users:Gabriel:Desktop:Figure%20Build%20for%20Christina%205_1_15.xlsx"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Macintosh%20HD:Users:Gabriel:Desktop:Figure%20Build%20for%20Christina%205_1_1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800" b="1" i="0" baseline="0" dirty="0">
                <a:effectLst/>
              </a:rPr>
              <a:t>Drone </a:t>
            </a:r>
            <a:r>
              <a:rPr lang="en-US" sz="1800" b="1" i="1" baseline="0" dirty="0" err="1">
                <a:effectLst/>
              </a:rPr>
              <a:t>Vitellogenin</a:t>
            </a:r>
            <a:r>
              <a:rPr lang="en-US" sz="1800" b="1" i="1" baseline="0" dirty="0">
                <a:effectLst/>
              </a:rPr>
              <a:t> </a:t>
            </a:r>
            <a:r>
              <a:rPr lang="en-US" sz="1800" b="1" i="0" baseline="0" dirty="0">
                <a:effectLst/>
              </a:rPr>
              <a:t>Expression </a:t>
            </a:r>
            <a:r>
              <a:rPr lang="en-US" sz="1800" b="1" i="1" baseline="0" dirty="0" smtClean="0">
                <a:effectLst/>
              </a:rPr>
              <a:t> </a:t>
            </a:r>
            <a:endParaRPr lang="en-US" sz="1800" dirty="0">
              <a:effectLst/>
            </a:endParaRPr>
          </a:p>
        </c:rich>
      </c:tx>
      <c:layout/>
      <c:overlay val="0"/>
    </c:title>
    <c:autoTitleDeleted val="0"/>
    <c:plotArea>
      <c:layout/>
      <c:barChart>
        <c:barDir val="col"/>
        <c:grouping val="clustered"/>
        <c:varyColors val="0"/>
        <c:ser>
          <c:idx val="0"/>
          <c:order val="0"/>
          <c:invertIfNegative val="0"/>
          <c:errBars>
            <c:errBarType val="both"/>
            <c:errValType val="cust"/>
            <c:noEndCap val="0"/>
            <c:plus>
              <c:numRef>
                <c:f>'N:\qRT-PCR\[9ODA primer study Drones cage study II 369D Fat Body 5_16_13.xlsx]Stats CS II &amp; CSIII Combined'!$H$6:$H$7</c:f>
                <c:numCache>
                  <c:formatCode>General</c:formatCode>
                  <c:ptCount val="2"/>
                  <c:pt idx="0">
                    <c:v>0.76324698000000002</c:v>
                  </c:pt>
                  <c:pt idx="1">
                    <c:v>0.79003568999999996</c:v>
                  </c:pt>
                </c:numCache>
              </c:numRef>
            </c:plus>
            <c:minus>
              <c:numRef>
                <c:f>'N:\qRT-PCR\[9ODA primer study Drones cage study II 369D Fat Body 5_16_13.xlsx]Stats CS II &amp; CSIII Combined'!$H$6:$H$7</c:f>
                <c:numCache>
                  <c:formatCode>General</c:formatCode>
                  <c:ptCount val="2"/>
                  <c:pt idx="0">
                    <c:v>0.76324698000000002</c:v>
                  </c:pt>
                  <c:pt idx="1">
                    <c:v>0.79003568999999996</c:v>
                  </c:pt>
                </c:numCache>
              </c:numRef>
            </c:minus>
          </c:errBars>
          <c:cat>
            <c:strRef>
              <c:f>'N:\qRT-PCR\[9ODA primer study Drones cage study II 369D Fat Body 5_16_13.xlsx]Stats CS II &amp; CSIII Combined'!$F$10:$F$11</c:f>
              <c:strCache>
                <c:ptCount val="2"/>
                <c:pt idx="0">
                  <c:v>No Pheromone</c:v>
                </c:pt>
                <c:pt idx="1">
                  <c:v>Pheromone</c:v>
                </c:pt>
              </c:strCache>
            </c:strRef>
          </c:cat>
          <c:val>
            <c:numRef>
              <c:f>'N:\qRT-PCR\[9ODA primer study Drones cage study II 369D Fat Body 5_16_13.xlsx]Stats CS II &amp; CSIII Combined'!$G$10:$G$11</c:f>
              <c:numCache>
                <c:formatCode>General</c:formatCode>
                <c:ptCount val="2"/>
                <c:pt idx="0">
                  <c:v>1</c:v>
                </c:pt>
                <c:pt idx="1">
                  <c:v>5.0884703666074973</c:v>
                </c:pt>
              </c:numCache>
            </c:numRef>
          </c:val>
          <c:extLst>
            <c:ext xmlns:c16="http://schemas.microsoft.com/office/drawing/2014/chart" uri="{C3380CC4-5D6E-409C-BE32-E72D297353CC}">
              <c16:uniqueId val="{00000000-58BF-43D1-A924-7735A7FC4857}"/>
            </c:ext>
          </c:extLst>
        </c:ser>
        <c:dLbls>
          <c:showLegendKey val="0"/>
          <c:showVal val="0"/>
          <c:showCatName val="0"/>
          <c:showSerName val="0"/>
          <c:showPercent val="0"/>
          <c:showBubbleSize val="0"/>
        </c:dLbls>
        <c:gapWidth val="150"/>
        <c:axId val="2145113544"/>
        <c:axId val="2145100968"/>
      </c:barChart>
      <c:catAx>
        <c:axId val="2145113544"/>
        <c:scaling>
          <c:orientation val="minMax"/>
        </c:scaling>
        <c:delete val="0"/>
        <c:axPos val="b"/>
        <c:numFmt formatCode="General" sourceLinked="0"/>
        <c:majorTickMark val="none"/>
        <c:minorTickMark val="none"/>
        <c:tickLblPos val="nextTo"/>
        <c:txPr>
          <a:bodyPr/>
          <a:lstStyle/>
          <a:p>
            <a:pPr>
              <a:defRPr lang="en-US">
                <a:latin typeface="Arial"/>
                <a:cs typeface="Arial"/>
              </a:defRPr>
            </a:pPr>
            <a:endParaRPr lang="en-US"/>
          </a:p>
        </c:txPr>
        <c:crossAx val="2145100968"/>
        <c:crosses val="autoZero"/>
        <c:auto val="1"/>
        <c:lblAlgn val="ctr"/>
        <c:lblOffset val="100"/>
        <c:noMultiLvlLbl val="0"/>
      </c:catAx>
      <c:valAx>
        <c:axId val="2145100968"/>
        <c:scaling>
          <c:orientation val="minMax"/>
        </c:scaling>
        <c:delete val="0"/>
        <c:axPos val="l"/>
        <c:title>
          <c:tx>
            <c:rich>
              <a:bodyPr/>
              <a:lstStyle/>
              <a:p>
                <a:pPr>
                  <a:defRPr/>
                </a:pPr>
                <a:r>
                  <a:rPr lang="en-US"/>
                  <a:t>Relative Expression</a:t>
                </a:r>
              </a:p>
            </c:rich>
          </c:tx>
          <c:layout/>
          <c:overlay val="0"/>
        </c:title>
        <c:numFmt formatCode="General" sourceLinked="1"/>
        <c:majorTickMark val="none"/>
        <c:minorTickMark val="none"/>
        <c:tickLblPos val="nextTo"/>
        <c:crossAx val="2145113544"/>
        <c:crosses val="autoZero"/>
        <c:crossBetween val="between"/>
      </c:valAx>
      <c:spPr>
        <a:solidFill>
          <a:sysClr val="window" lastClr="FFFFFF"/>
        </a:solidFill>
        <a:ln>
          <a:noFill/>
        </a:ln>
      </c:spPr>
    </c:plotArea>
    <c:plotVisOnly val="1"/>
    <c:dispBlanksAs val="gap"/>
    <c:showDLblsOverMax val="0"/>
  </c:chart>
  <c:spPr>
    <a:solidFill>
      <a:prstClr val="white">
        <a:lumMod val="95000"/>
      </a:prstClr>
    </a:solidFill>
  </c:spPr>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spPr>
            <a:solidFill>
              <a:srgbClr val="DA5600"/>
            </a:solidFill>
          </c:spPr>
          <c:invertIfNegative val="0"/>
          <c:errBars>
            <c:errBarType val="both"/>
            <c:errValType val="cust"/>
            <c:noEndCap val="0"/>
            <c:plus>
              <c:numRef>
                <c:f>'Hypopharangeal Gland Data '!$C$29:$C$30</c:f>
                <c:numCache>
                  <c:formatCode>General</c:formatCode>
                  <c:ptCount val="2"/>
                  <c:pt idx="0">
                    <c:v>4.6697999999999986</c:v>
                  </c:pt>
                  <c:pt idx="1">
                    <c:v>4.8977999999999966</c:v>
                  </c:pt>
                </c:numCache>
              </c:numRef>
            </c:plus>
            <c:minus>
              <c:numRef>
                <c:f>'Hypopharangeal Gland Data '!$C$29:$C$30</c:f>
                <c:numCache>
                  <c:formatCode>General</c:formatCode>
                  <c:ptCount val="2"/>
                  <c:pt idx="0">
                    <c:v>4.6697999999999986</c:v>
                  </c:pt>
                  <c:pt idx="1">
                    <c:v>4.8977999999999966</c:v>
                  </c:pt>
                </c:numCache>
              </c:numRef>
            </c:minus>
          </c:errBars>
          <c:cat>
            <c:strRef>
              <c:f>'Hypopharangeal Gland Data '!$A$29:$A$30</c:f>
              <c:strCache>
                <c:ptCount val="2"/>
                <c:pt idx="0">
                  <c:v>Solvent</c:v>
                </c:pt>
                <c:pt idx="1">
                  <c:v>9-ODA</c:v>
                </c:pt>
              </c:strCache>
            </c:strRef>
          </c:cat>
          <c:val>
            <c:numRef>
              <c:f>'Hypopharangeal Gland Data '!$B$29:$B$30</c:f>
              <c:numCache>
                <c:formatCode>General</c:formatCode>
                <c:ptCount val="2"/>
                <c:pt idx="0">
                  <c:v>224.90799999999999</c:v>
                </c:pt>
                <c:pt idx="1">
                  <c:v>232.79599999999999</c:v>
                </c:pt>
              </c:numCache>
            </c:numRef>
          </c:val>
          <c:extLst>
            <c:ext xmlns:c16="http://schemas.microsoft.com/office/drawing/2014/chart" uri="{C3380CC4-5D6E-409C-BE32-E72D297353CC}">
              <c16:uniqueId val="{00000000-EC1D-4A03-A492-E0978FD5A764}"/>
            </c:ext>
          </c:extLst>
        </c:ser>
        <c:dLbls>
          <c:showLegendKey val="0"/>
          <c:showVal val="0"/>
          <c:showCatName val="0"/>
          <c:showSerName val="0"/>
          <c:showPercent val="0"/>
          <c:showBubbleSize val="0"/>
        </c:dLbls>
        <c:gapWidth val="150"/>
        <c:axId val="-2123719896"/>
        <c:axId val="-2123714184"/>
      </c:barChart>
      <c:catAx>
        <c:axId val="-2123719896"/>
        <c:scaling>
          <c:orientation val="minMax"/>
        </c:scaling>
        <c:delete val="0"/>
        <c:axPos val="b"/>
        <c:title>
          <c:tx>
            <c:rich>
              <a:bodyPr/>
              <a:lstStyle/>
              <a:p>
                <a:pPr>
                  <a:defRPr/>
                </a:pPr>
                <a:r>
                  <a:rPr lang="en-US" sz="1400" dirty="0"/>
                  <a:t>Nurse</a:t>
                </a:r>
                <a:r>
                  <a:rPr lang="en-US" sz="1400" baseline="0" dirty="0"/>
                  <a:t> Workers</a:t>
                </a:r>
                <a:endParaRPr lang="en-US" sz="1400" dirty="0"/>
              </a:p>
            </c:rich>
          </c:tx>
          <c:overlay val="0"/>
        </c:title>
        <c:numFmt formatCode="General" sourceLinked="0"/>
        <c:majorTickMark val="none"/>
        <c:minorTickMark val="none"/>
        <c:tickLblPos val="nextTo"/>
        <c:crossAx val="-2123714184"/>
        <c:crosses val="autoZero"/>
        <c:auto val="1"/>
        <c:lblAlgn val="ctr"/>
        <c:lblOffset val="100"/>
        <c:noMultiLvlLbl val="0"/>
      </c:catAx>
      <c:valAx>
        <c:axId val="-2123714184"/>
        <c:scaling>
          <c:orientation val="minMax"/>
        </c:scaling>
        <c:delete val="0"/>
        <c:axPos val="l"/>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ysClr val="windowText" lastClr="000000"/>
                    </a:solidFill>
                    <a:latin typeface="+mn-lt"/>
                    <a:ea typeface="+mn-ea"/>
                    <a:cs typeface="+mn-cs"/>
                  </a:defRPr>
                </a:pPr>
                <a:r>
                  <a:rPr lang="en-US" sz="1000" b="1" i="0" kern="1200" baseline="0">
                    <a:solidFill>
                      <a:srgbClr val="000000"/>
                    </a:solidFill>
                    <a:effectLst/>
                  </a:rPr>
                  <a:t>Mean Acini Size  (</a:t>
                </a:r>
                <a:r>
                  <a:rPr lang="en-US" sz="1000" b="1" i="0" kern="1200" baseline="0">
                    <a:solidFill>
                      <a:srgbClr val="000000"/>
                    </a:solidFill>
                    <a:effectLst/>
                    <a:latin typeface="Cambria"/>
                    <a:ea typeface="ＭＳ 明朝"/>
                    <a:cs typeface="Times New Roman"/>
                  </a:rPr>
                  <a:t>μ</a:t>
                </a:r>
                <a:r>
                  <a:rPr lang="en-US" sz="1000" b="1" i="0" kern="1200" baseline="0">
                    <a:solidFill>
                      <a:srgbClr val="000000"/>
                    </a:solidFill>
                    <a:effectLst/>
                  </a:rPr>
                  <a:t>m) +/- SE</a:t>
                </a:r>
                <a:endParaRPr lang="en-US">
                  <a:effectLst/>
                </a:endParaRPr>
              </a:p>
            </c:rich>
          </c:tx>
          <c:overlay val="0"/>
        </c:title>
        <c:numFmt formatCode="General" sourceLinked="1"/>
        <c:majorTickMark val="out"/>
        <c:minorTickMark val="none"/>
        <c:tickLblPos val="nextTo"/>
        <c:crossAx val="-2123719896"/>
        <c:crosses val="autoZero"/>
        <c:crossBetween val="between"/>
      </c:valAx>
      <c:spPr>
        <a:solidFill>
          <a:schemeClr val="bg1"/>
        </a:solidFill>
      </c:spPr>
    </c:plotArea>
    <c:plotVisOnly val="1"/>
    <c:dispBlanksAs val="gap"/>
    <c:showDLblsOverMax val="0"/>
  </c:chart>
  <c:spPr>
    <a:solidFill>
      <a:schemeClr val="bg1">
        <a:lumMod val="95000"/>
      </a:schemeClr>
    </a:solidFill>
  </c:sp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baseline="0" dirty="0" smtClean="0"/>
              <a:t>Trial </a:t>
            </a:r>
            <a:r>
              <a:rPr lang="en-US" baseline="0" dirty="0"/>
              <a:t>1</a:t>
            </a:r>
            <a:endParaRPr lang="en-US" dirty="0"/>
          </a:p>
        </c:rich>
      </c:tx>
      <c:overlay val="0"/>
    </c:title>
    <c:autoTitleDeleted val="0"/>
    <c:plotArea>
      <c:layout/>
      <c:barChart>
        <c:barDir val="col"/>
        <c:grouping val="clustered"/>
        <c:varyColors val="0"/>
        <c:ser>
          <c:idx val="0"/>
          <c:order val="0"/>
          <c:spPr>
            <a:solidFill>
              <a:srgbClr val="DA5600"/>
            </a:solidFill>
          </c:spPr>
          <c:invertIfNegative val="0"/>
          <c:errBars>
            <c:errBarType val="both"/>
            <c:errValType val="cust"/>
            <c:noEndCap val="0"/>
            <c:plus>
              <c:numRef>
                <c:f>'Hypopharangeal Gland Data '!$C$55:$C$56</c:f>
                <c:numCache>
                  <c:formatCode>General</c:formatCode>
                  <c:ptCount val="2"/>
                  <c:pt idx="0">
                    <c:v>5.7</c:v>
                  </c:pt>
                  <c:pt idx="1">
                    <c:v>5.2</c:v>
                  </c:pt>
                </c:numCache>
              </c:numRef>
            </c:plus>
            <c:minus>
              <c:numRef>
                <c:f>'Hypopharangeal Gland Data '!$C$55:$C$56</c:f>
                <c:numCache>
                  <c:formatCode>General</c:formatCode>
                  <c:ptCount val="2"/>
                  <c:pt idx="0">
                    <c:v>5.7</c:v>
                  </c:pt>
                  <c:pt idx="1">
                    <c:v>5.2</c:v>
                  </c:pt>
                </c:numCache>
              </c:numRef>
            </c:minus>
          </c:errBars>
          <c:cat>
            <c:strRef>
              <c:f>'Hypopharangeal Gland Data '!$A$55:$A$56</c:f>
              <c:strCache>
                <c:ptCount val="2"/>
                <c:pt idx="0">
                  <c:v>Solvent</c:v>
                </c:pt>
                <c:pt idx="1">
                  <c:v>9-ODA</c:v>
                </c:pt>
              </c:strCache>
            </c:strRef>
          </c:cat>
          <c:val>
            <c:numRef>
              <c:f>'Hypopharangeal Gland Data '!$B$55:$B$56</c:f>
              <c:numCache>
                <c:formatCode>General</c:formatCode>
                <c:ptCount val="2"/>
                <c:pt idx="0">
                  <c:v>252.06</c:v>
                </c:pt>
                <c:pt idx="1">
                  <c:v>225.4</c:v>
                </c:pt>
              </c:numCache>
            </c:numRef>
          </c:val>
          <c:extLst>
            <c:ext xmlns:c16="http://schemas.microsoft.com/office/drawing/2014/chart" uri="{C3380CC4-5D6E-409C-BE32-E72D297353CC}">
              <c16:uniqueId val="{00000000-E7F7-4435-9D23-FAEED3D690A4}"/>
            </c:ext>
          </c:extLst>
        </c:ser>
        <c:dLbls>
          <c:showLegendKey val="0"/>
          <c:showVal val="0"/>
          <c:showCatName val="0"/>
          <c:showSerName val="0"/>
          <c:showPercent val="0"/>
          <c:showBubbleSize val="0"/>
        </c:dLbls>
        <c:gapWidth val="150"/>
        <c:axId val="-2092402808"/>
        <c:axId val="-2092397320"/>
      </c:barChart>
      <c:catAx>
        <c:axId val="-2092402808"/>
        <c:scaling>
          <c:orientation val="minMax"/>
        </c:scaling>
        <c:delete val="0"/>
        <c:axPos val="b"/>
        <c:title>
          <c:tx>
            <c:rich>
              <a:bodyPr/>
              <a:lstStyle/>
              <a:p>
                <a:pPr>
                  <a:defRPr/>
                </a:pPr>
                <a:r>
                  <a:rPr lang="en-US" sz="1400" dirty="0"/>
                  <a:t>Nurse Workers</a:t>
                </a:r>
              </a:p>
            </c:rich>
          </c:tx>
          <c:overlay val="0"/>
        </c:title>
        <c:numFmt formatCode="General" sourceLinked="0"/>
        <c:majorTickMark val="none"/>
        <c:minorTickMark val="none"/>
        <c:tickLblPos val="nextTo"/>
        <c:crossAx val="-2092397320"/>
        <c:crosses val="autoZero"/>
        <c:auto val="1"/>
        <c:lblAlgn val="ctr"/>
        <c:lblOffset val="100"/>
        <c:noMultiLvlLbl val="0"/>
      </c:catAx>
      <c:valAx>
        <c:axId val="-2092397320"/>
        <c:scaling>
          <c:orientation val="minMax"/>
        </c:scaling>
        <c:delete val="0"/>
        <c:axPos val="l"/>
        <c:title>
          <c:tx>
            <c:rich>
              <a:bodyPr/>
              <a:lstStyle/>
              <a:p>
                <a:pPr>
                  <a:defRPr/>
                </a:pPr>
                <a:r>
                  <a:rPr lang="en-US" sz="1000" b="1" i="0" baseline="0">
                    <a:effectLst/>
                  </a:rPr>
                  <a:t>Mean Acini Size  (μm) +/- SE</a:t>
                </a:r>
                <a:endParaRPr lang="en-US" sz="1000">
                  <a:effectLst/>
                </a:endParaRPr>
              </a:p>
            </c:rich>
          </c:tx>
          <c:overlay val="0"/>
        </c:title>
        <c:numFmt formatCode="General" sourceLinked="1"/>
        <c:majorTickMark val="out"/>
        <c:minorTickMark val="none"/>
        <c:tickLblPos val="nextTo"/>
        <c:crossAx val="-2092402808"/>
        <c:crosses val="autoZero"/>
        <c:crossBetween val="between"/>
      </c:valAx>
      <c:spPr>
        <a:solidFill>
          <a:schemeClr val="bg1"/>
        </a:solidFill>
      </c:spPr>
    </c:plotArea>
    <c:plotVisOnly val="1"/>
    <c:dispBlanksAs val="gap"/>
    <c:showDLblsOverMax val="0"/>
  </c:chart>
  <c:spPr>
    <a:solidFill>
      <a:schemeClr val="bg1">
        <a:lumMod val="95000"/>
      </a:schemeClr>
    </a:solidFill>
  </c:sp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1800" b="1" i="0" baseline="0" dirty="0" smtClean="0">
                <a:effectLst/>
              </a:rPr>
              <a:t>Trial </a:t>
            </a:r>
            <a:r>
              <a:rPr lang="en-US" sz="1800" b="1" i="0" baseline="0" dirty="0">
                <a:effectLst/>
              </a:rPr>
              <a:t>2</a:t>
            </a:r>
            <a:endParaRPr lang="en-US" dirty="0">
              <a:effectLst/>
            </a:endParaRPr>
          </a:p>
        </c:rich>
      </c:tx>
      <c:overlay val="0"/>
    </c:title>
    <c:autoTitleDeleted val="0"/>
    <c:plotArea>
      <c:layout/>
      <c:barChart>
        <c:barDir val="col"/>
        <c:grouping val="clustered"/>
        <c:varyColors val="0"/>
        <c:ser>
          <c:idx val="0"/>
          <c:order val="0"/>
          <c:spPr>
            <a:solidFill>
              <a:srgbClr val="DA5600"/>
            </a:solidFill>
          </c:spPr>
          <c:invertIfNegative val="0"/>
          <c:errBars>
            <c:errBarType val="both"/>
            <c:errValType val="cust"/>
            <c:noEndCap val="0"/>
            <c:plus>
              <c:numRef>
                <c:f>'Hypopharangeal Gland Data '!$C$78:$C$79</c:f>
                <c:numCache>
                  <c:formatCode>General</c:formatCode>
                  <c:ptCount val="2"/>
                  <c:pt idx="0">
                    <c:v>7.6499999999999977</c:v>
                  </c:pt>
                  <c:pt idx="1">
                    <c:v>7.6499999999999977</c:v>
                  </c:pt>
                </c:numCache>
              </c:numRef>
            </c:plus>
            <c:minus>
              <c:numRef>
                <c:f>'Hypopharangeal Gland Data '!$C$78:$C$79</c:f>
                <c:numCache>
                  <c:formatCode>General</c:formatCode>
                  <c:ptCount val="2"/>
                  <c:pt idx="0">
                    <c:v>7.6499999999999977</c:v>
                  </c:pt>
                  <c:pt idx="1">
                    <c:v>7.6499999999999977</c:v>
                  </c:pt>
                </c:numCache>
              </c:numRef>
            </c:minus>
          </c:errBars>
          <c:cat>
            <c:strRef>
              <c:f>'Hypopharangeal Gland Data '!$A$78:$A$79</c:f>
              <c:strCache>
                <c:ptCount val="2"/>
                <c:pt idx="0">
                  <c:v>Solvent</c:v>
                </c:pt>
                <c:pt idx="1">
                  <c:v>9-ODA</c:v>
                </c:pt>
              </c:strCache>
            </c:strRef>
          </c:cat>
          <c:val>
            <c:numRef>
              <c:f>'Hypopharangeal Gland Data '!$B$78:$B$79</c:f>
              <c:numCache>
                <c:formatCode>General</c:formatCode>
                <c:ptCount val="2"/>
                <c:pt idx="0">
                  <c:v>213.53</c:v>
                </c:pt>
                <c:pt idx="1">
                  <c:v>224.4</c:v>
                </c:pt>
              </c:numCache>
            </c:numRef>
          </c:val>
          <c:extLst>
            <c:ext xmlns:c16="http://schemas.microsoft.com/office/drawing/2014/chart" uri="{C3380CC4-5D6E-409C-BE32-E72D297353CC}">
              <c16:uniqueId val="{00000000-1C9E-4B04-819B-ED81D46AE8FB}"/>
            </c:ext>
          </c:extLst>
        </c:ser>
        <c:dLbls>
          <c:showLegendKey val="0"/>
          <c:showVal val="0"/>
          <c:showCatName val="0"/>
          <c:showSerName val="0"/>
          <c:showPercent val="0"/>
          <c:showBubbleSize val="0"/>
        </c:dLbls>
        <c:gapWidth val="150"/>
        <c:axId val="-2092362440"/>
        <c:axId val="-2092356936"/>
      </c:barChart>
      <c:catAx>
        <c:axId val="-2092362440"/>
        <c:scaling>
          <c:orientation val="minMax"/>
        </c:scaling>
        <c:delete val="0"/>
        <c:axPos val="b"/>
        <c:title>
          <c:tx>
            <c:rich>
              <a:bodyPr/>
              <a:lstStyle/>
              <a:p>
                <a:pPr>
                  <a:defRPr/>
                </a:pPr>
                <a:r>
                  <a:rPr lang="en-US" sz="1400" dirty="0"/>
                  <a:t>Nurse Workers</a:t>
                </a:r>
              </a:p>
            </c:rich>
          </c:tx>
          <c:overlay val="0"/>
        </c:title>
        <c:numFmt formatCode="General" sourceLinked="0"/>
        <c:majorTickMark val="none"/>
        <c:minorTickMark val="none"/>
        <c:tickLblPos val="nextTo"/>
        <c:crossAx val="-2092356936"/>
        <c:crosses val="autoZero"/>
        <c:auto val="1"/>
        <c:lblAlgn val="ctr"/>
        <c:lblOffset val="100"/>
        <c:noMultiLvlLbl val="0"/>
      </c:catAx>
      <c:valAx>
        <c:axId val="-2092356936"/>
        <c:scaling>
          <c:orientation val="minMax"/>
        </c:scaling>
        <c:delete val="0"/>
        <c:axPos val="l"/>
        <c:title>
          <c:tx>
            <c:rich>
              <a:bodyPr/>
              <a:lstStyle/>
              <a:p>
                <a:pPr>
                  <a:defRPr/>
                </a:pPr>
                <a:r>
                  <a:rPr lang="en-US"/>
                  <a:t>Mean Acini Size  (μm) +/- SE</a:t>
                </a:r>
              </a:p>
            </c:rich>
          </c:tx>
          <c:overlay val="0"/>
        </c:title>
        <c:numFmt formatCode="General" sourceLinked="1"/>
        <c:majorTickMark val="out"/>
        <c:minorTickMark val="none"/>
        <c:tickLblPos val="nextTo"/>
        <c:crossAx val="-2092362440"/>
        <c:crosses val="autoZero"/>
        <c:crossBetween val="between"/>
      </c:valAx>
      <c:spPr>
        <a:solidFill>
          <a:schemeClr val="bg1"/>
        </a:solidFill>
      </c:spPr>
    </c:plotArea>
    <c:plotVisOnly val="1"/>
    <c:dispBlanksAs val="gap"/>
    <c:showDLblsOverMax val="0"/>
  </c:chart>
  <c:spPr>
    <a:solidFill>
      <a:schemeClr val="bg1">
        <a:lumMod val="95000"/>
      </a:schemeClr>
    </a:solidFill>
  </c:sp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smtClean="0"/>
              <a:t>Onset of Drone </a:t>
            </a:r>
            <a:r>
              <a:rPr lang="en-US" dirty="0"/>
              <a:t>Flights</a:t>
            </a:r>
          </a:p>
        </c:rich>
      </c:tx>
      <c:overlay val="0"/>
    </c:title>
    <c:autoTitleDeleted val="0"/>
    <c:plotArea>
      <c:layout/>
      <c:lineChart>
        <c:grouping val="standard"/>
        <c:varyColors val="0"/>
        <c:ser>
          <c:idx val="0"/>
          <c:order val="0"/>
          <c:tx>
            <c:strRef>
              <c:f>'Survival Analysis'!$B$49</c:f>
              <c:strCache>
                <c:ptCount val="1"/>
                <c:pt idx="0">
                  <c:v>Solvent Exposed</c:v>
                </c:pt>
              </c:strCache>
            </c:strRef>
          </c:tx>
          <c:dLbls>
            <c:delete val="1"/>
          </c:dLbls>
          <c:cat>
            <c:numRef>
              <c:f>'Survival Analysis'!$A$50:$A$54</c:f>
              <c:numCache>
                <c:formatCode>General</c:formatCode>
                <c:ptCount val="5"/>
                <c:pt idx="0">
                  <c:v>4</c:v>
                </c:pt>
                <c:pt idx="1">
                  <c:v>5</c:v>
                </c:pt>
                <c:pt idx="2">
                  <c:v>6</c:v>
                </c:pt>
                <c:pt idx="3">
                  <c:v>7</c:v>
                </c:pt>
                <c:pt idx="4">
                  <c:v>8</c:v>
                </c:pt>
              </c:numCache>
            </c:numRef>
          </c:cat>
          <c:val>
            <c:numRef>
              <c:f>'Survival Analysis'!$B$50:$B$54</c:f>
              <c:numCache>
                <c:formatCode>General</c:formatCode>
                <c:ptCount val="5"/>
                <c:pt idx="0">
                  <c:v>5.9259259259259204E-3</c:v>
                </c:pt>
                <c:pt idx="1">
                  <c:v>1.2235074190910199E-2</c:v>
                </c:pt>
                <c:pt idx="2">
                  <c:v>1.2235074190910199E-2</c:v>
                </c:pt>
                <c:pt idx="3">
                  <c:v>0.30903102697337198</c:v>
                </c:pt>
                <c:pt idx="4">
                  <c:v>0.95</c:v>
                </c:pt>
              </c:numCache>
            </c:numRef>
          </c:val>
          <c:smooth val="0"/>
          <c:extLst>
            <c:ext xmlns:c16="http://schemas.microsoft.com/office/drawing/2014/chart" uri="{C3380CC4-5D6E-409C-BE32-E72D297353CC}">
              <c16:uniqueId val="{00000000-2BBB-4704-B286-F57CA16B1605}"/>
            </c:ext>
          </c:extLst>
        </c:ser>
        <c:ser>
          <c:idx val="1"/>
          <c:order val="1"/>
          <c:tx>
            <c:strRef>
              <c:f>'Survival Analysis'!$C$49</c:f>
              <c:strCache>
                <c:ptCount val="1"/>
                <c:pt idx="0">
                  <c:v>9-ODA Exposed</c:v>
                </c:pt>
              </c:strCache>
            </c:strRef>
          </c:tx>
          <c:dLbls>
            <c:delete val="1"/>
          </c:dLbls>
          <c:cat>
            <c:numRef>
              <c:f>'Survival Analysis'!$A$50:$A$54</c:f>
              <c:numCache>
                <c:formatCode>General</c:formatCode>
                <c:ptCount val="5"/>
                <c:pt idx="0">
                  <c:v>4</c:v>
                </c:pt>
                <c:pt idx="1">
                  <c:v>5</c:v>
                </c:pt>
                <c:pt idx="2">
                  <c:v>6</c:v>
                </c:pt>
                <c:pt idx="3">
                  <c:v>7</c:v>
                </c:pt>
                <c:pt idx="4">
                  <c:v>8</c:v>
                </c:pt>
              </c:numCache>
            </c:numRef>
          </c:cat>
          <c:val>
            <c:numRef>
              <c:f>'Survival Analysis'!$C$50:$C$54</c:f>
              <c:numCache>
                <c:formatCode>General</c:formatCode>
                <c:ptCount val="5"/>
                <c:pt idx="0">
                  <c:v>0</c:v>
                </c:pt>
                <c:pt idx="1">
                  <c:v>1.34680134680135E-2</c:v>
                </c:pt>
                <c:pt idx="2">
                  <c:v>1.34680134680135E-2</c:v>
                </c:pt>
                <c:pt idx="3">
                  <c:v>0.188041068496476</c:v>
                </c:pt>
                <c:pt idx="4">
                  <c:v>0.93</c:v>
                </c:pt>
              </c:numCache>
            </c:numRef>
          </c:val>
          <c:smooth val="0"/>
          <c:extLst>
            <c:ext xmlns:c16="http://schemas.microsoft.com/office/drawing/2014/chart" uri="{C3380CC4-5D6E-409C-BE32-E72D297353CC}">
              <c16:uniqueId val="{00000001-2BBB-4704-B286-F57CA16B1605}"/>
            </c:ext>
          </c:extLst>
        </c:ser>
        <c:dLbls>
          <c:showLegendKey val="0"/>
          <c:showVal val="1"/>
          <c:showCatName val="0"/>
          <c:showSerName val="0"/>
          <c:showPercent val="0"/>
          <c:showBubbleSize val="0"/>
        </c:dLbls>
        <c:marker val="1"/>
        <c:smooth val="0"/>
        <c:axId val="-2092289256"/>
        <c:axId val="-2092283512"/>
      </c:lineChart>
      <c:catAx>
        <c:axId val="-2092289256"/>
        <c:scaling>
          <c:orientation val="minMax"/>
        </c:scaling>
        <c:delete val="0"/>
        <c:axPos val="b"/>
        <c:title>
          <c:tx>
            <c:rich>
              <a:bodyPr/>
              <a:lstStyle/>
              <a:p>
                <a:pPr>
                  <a:defRPr/>
                </a:pPr>
                <a:r>
                  <a:rPr lang="en-US"/>
                  <a:t>Age/Day of Treatment</a:t>
                </a:r>
                <a:r>
                  <a:rPr lang="en-US" baseline="0"/>
                  <a:t> (Days)</a:t>
                </a:r>
                <a:endParaRPr lang="en-US"/>
              </a:p>
            </c:rich>
          </c:tx>
          <c:overlay val="0"/>
        </c:title>
        <c:numFmt formatCode="General" sourceLinked="1"/>
        <c:majorTickMark val="out"/>
        <c:minorTickMark val="none"/>
        <c:tickLblPos val="nextTo"/>
        <c:crossAx val="-2092283512"/>
        <c:crosses val="autoZero"/>
        <c:auto val="1"/>
        <c:lblAlgn val="ctr"/>
        <c:lblOffset val="100"/>
        <c:noMultiLvlLbl val="0"/>
      </c:catAx>
      <c:valAx>
        <c:axId val="-2092283512"/>
        <c:scaling>
          <c:orientation val="minMax"/>
        </c:scaling>
        <c:delete val="0"/>
        <c:axPos val="l"/>
        <c:title>
          <c:tx>
            <c:rich>
              <a:bodyPr rot="-5400000" vert="horz"/>
              <a:lstStyle/>
              <a:p>
                <a:pPr>
                  <a:defRPr/>
                </a:pPr>
                <a:r>
                  <a:rPr lang="en-US"/>
                  <a:t>Comulative Proportion</a:t>
                </a:r>
                <a:r>
                  <a:rPr lang="en-US" baseline="0"/>
                  <a:t> of Drones Flying</a:t>
                </a:r>
                <a:endParaRPr lang="en-US"/>
              </a:p>
            </c:rich>
          </c:tx>
          <c:overlay val="0"/>
        </c:title>
        <c:numFmt formatCode="General" sourceLinked="1"/>
        <c:majorTickMark val="none"/>
        <c:minorTickMark val="none"/>
        <c:tickLblPos val="nextTo"/>
        <c:crossAx val="-2092289256"/>
        <c:crosses val="autoZero"/>
        <c:crossBetween val="between"/>
      </c:valAx>
    </c:plotArea>
    <c:legend>
      <c:legendPos val="l"/>
      <c:layout>
        <c:manualLayout>
          <c:xMode val="edge"/>
          <c:yMode val="edge"/>
          <c:x val="0.21698113207547201"/>
          <c:y val="0.16829257585924401"/>
          <c:w val="0.31631704055860899"/>
          <c:h val="0.11030780944587899"/>
        </c:manualLayout>
      </c:layout>
      <c:overlay val="1"/>
      <c:spPr>
        <a:solidFill>
          <a:schemeClr val="bg1"/>
        </a:solidFill>
        <a:ln>
          <a:noFill/>
        </a:ln>
      </c:spPr>
    </c:legend>
    <c:plotVisOnly val="1"/>
    <c:dispBlanksAs val="gap"/>
    <c:showDLblsOverMax val="0"/>
  </c:chart>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Drone Flights</a:t>
            </a:r>
          </a:p>
        </c:rich>
      </c:tx>
      <c:overlay val="0"/>
    </c:title>
    <c:autoTitleDeleted val="0"/>
    <c:plotArea>
      <c:layout/>
      <c:barChart>
        <c:barDir val="col"/>
        <c:grouping val="clustered"/>
        <c:varyColors val="0"/>
        <c:ser>
          <c:idx val="0"/>
          <c:order val="0"/>
          <c:tx>
            <c:strRef>
              <c:f>'Summary Data Trial 1 &amp;2'!$D$140</c:f>
              <c:strCache>
                <c:ptCount val="1"/>
                <c:pt idx="0">
                  <c:v>Control</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'Summary Data Trial 1 &amp;2'!$E$139:$F$139</c:f>
              <c:strCache>
                <c:ptCount val="2"/>
                <c:pt idx="0">
                  <c:v>Day 7</c:v>
                </c:pt>
                <c:pt idx="1">
                  <c:v>Day 8</c:v>
                </c:pt>
              </c:strCache>
            </c:strRef>
          </c:cat>
          <c:val>
            <c:numRef>
              <c:f>'Summary Data Trial 1 &amp;2'!$E$140:$F$140</c:f>
              <c:numCache>
                <c:formatCode>General</c:formatCode>
                <c:ptCount val="2"/>
                <c:pt idx="0">
                  <c:v>52</c:v>
                </c:pt>
                <c:pt idx="1">
                  <c:v>251</c:v>
                </c:pt>
              </c:numCache>
            </c:numRef>
          </c:val>
          <c:extLst>
            <c:ext xmlns:c16="http://schemas.microsoft.com/office/drawing/2014/chart" uri="{C3380CC4-5D6E-409C-BE32-E72D297353CC}">
              <c16:uniqueId val="{00000000-9303-4EB4-B019-C8ED211D413B}"/>
            </c:ext>
          </c:extLst>
        </c:ser>
        <c:ser>
          <c:idx val="1"/>
          <c:order val="1"/>
          <c:tx>
            <c:strRef>
              <c:f>'Summary Data Trial 1 &amp;2'!$D$141</c:f>
              <c:strCache>
                <c:ptCount val="1"/>
                <c:pt idx="0">
                  <c:v>9-ODA</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'Summary Data Trial 1 &amp;2'!$E$139:$F$139</c:f>
              <c:strCache>
                <c:ptCount val="2"/>
                <c:pt idx="0">
                  <c:v>Day 7</c:v>
                </c:pt>
                <c:pt idx="1">
                  <c:v>Day 8</c:v>
                </c:pt>
              </c:strCache>
            </c:strRef>
          </c:cat>
          <c:val>
            <c:numRef>
              <c:f>'Summary Data Trial 1 &amp;2'!$E$141:$F$141</c:f>
              <c:numCache>
                <c:formatCode>General</c:formatCode>
                <c:ptCount val="2"/>
                <c:pt idx="0">
                  <c:v>21</c:v>
                </c:pt>
                <c:pt idx="1">
                  <c:v>186</c:v>
                </c:pt>
              </c:numCache>
            </c:numRef>
          </c:val>
          <c:extLst>
            <c:ext xmlns:c16="http://schemas.microsoft.com/office/drawing/2014/chart" uri="{C3380CC4-5D6E-409C-BE32-E72D297353CC}">
              <c16:uniqueId val="{00000001-9303-4EB4-B019-C8ED211D413B}"/>
            </c:ext>
          </c:extLst>
        </c:ser>
        <c:dLbls>
          <c:showLegendKey val="0"/>
          <c:showVal val="1"/>
          <c:showCatName val="0"/>
          <c:showSerName val="0"/>
          <c:showPercent val="0"/>
          <c:showBubbleSize val="0"/>
        </c:dLbls>
        <c:gapWidth val="75"/>
        <c:axId val="-2092248568"/>
        <c:axId val="-2092245592"/>
      </c:barChart>
      <c:catAx>
        <c:axId val="-2092248568"/>
        <c:scaling>
          <c:orientation val="minMax"/>
        </c:scaling>
        <c:delete val="0"/>
        <c:axPos val="b"/>
        <c:numFmt formatCode="General" sourceLinked="0"/>
        <c:majorTickMark val="none"/>
        <c:minorTickMark val="none"/>
        <c:tickLblPos val="nextTo"/>
        <c:crossAx val="-2092245592"/>
        <c:crosses val="autoZero"/>
        <c:auto val="1"/>
        <c:lblAlgn val="ctr"/>
        <c:lblOffset val="100"/>
        <c:noMultiLvlLbl val="0"/>
      </c:catAx>
      <c:valAx>
        <c:axId val="-2092245592"/>
        <c:scaling>
          <c:orientation val="minMax"/>
        </c:scaling>
        <c:delete val="0"/>
        <c:axPos val="l"/>
        <c:title>
          <c:tx>
            <c:rich>
              <a:bodyPr rot="-5400000" vert="horz"/>
              <a:lstStyle/>
              <a:p>
                <a:pPr>
                  <a:defRPr/>
                </a:pPr>
                <a:r>
                  <a:rPr lang="en-US"/>
                  <a:t>Total # Flights</a:t>
                </a:r>
              </a:p>
            </c:rich>
          </c:tx>
          <c:overlay val="0"/>
        </c:title>
        <c:numFmt formatCode="General" sourceLinked="1"/>
        <c:majorTickMark val="none"/>
        <c:minorTickMark val="none"/>
        <c:tickLblPos val="nextTo"/>
        <c:crossAx val="-2092248568"/>
        <c:crosses val="autoZero"/>
        <c:crossBetween val="between"/>
      </c:valAx>
    </c:plotArea>
    <c:legend>
      <c:legendPos val="b"/>
      <c:overlay val="0"/>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Drone JH Titers</a:t>
            </a:r>
          </a:p>
        </c:rich>
      </c:tx>
      <c:layout/>
      <c:overlay val="0"/>
    </c:title>
    <c:autoTitleDeleted val="0"/>
    <c:plotArea>
      <c:layout/>
      <c:barChart>
        <c:barDir val="col"/>
        <c:grouping val="clustered"/>
        <c:varyColors val="0"/>
        <c:ser>
          <c:idx val="0"/>
          <c:order val="0"/>
          <c:invertIfNegative val="0"/>
          <c:errBars>
            <c:errBarType val="both"/>
            <c:errValType val="cust"/>
            <c:noEndCap val="0"/>
            <c:plus>
              <c:numRef>
                <c:f>'Figures Analysis 1'!$O$34:$O$35</c:f>
                <c:numCache>
                  <c:formatCode>General</c:formatCode>
                  <c:ptCount val="2"/>
                  <c:pt idx="0">
                    <c:v>0.15942755095700001</c:v>
                  </c:pt>
                  <c:pt idx="1">
                    <c:v>1.0570919960300001E-2</c:v>
                  </c:pt>
                </c:numCache>
              </c:numRef>
            </c:plus>
            <c:minus>
              <c:numRef>
                <c:f>'Figures Analysis 1'!$O$34:$O$35</c:f>
                <c:numCache>
                  <c:formatCode>General</c:formatCode>
                  <c:ptCount val="2"/>
                  <c:pt idx="0">
                    <c:v>0.15942755095700001</c:v>
                  </c:pt>
                  <c:pt idx="1">
                    <c:v>1.0570919960300001E-2</c:v>
                  </c:pt>
                </c:numCache>
              </c:numRef>
            </c:minus>
          </c:errBars>
          <c:cat>
            <c:strRef>
              <c:f>'Figures Analysis 1'!$L$34:$L$35</c:f>
              <c:strCache>
                <c:ptCount val="2"/>
                <c:pt idx="0">
                  <c:v>No pheromone</c:v>
                </c:pt>
                <c:pt idx="1">
                  <c:v>9-ODA</c:v>
                </c:pt>
              </c:strCache>
            </c:strRef>
          </c:cat>
          <c:val>
            <c:numRef>
              <c:f>'Figures Analysis 1'!$M$34:$M$35</c:f>
              <c:numCache>
                <c:formatCode>General</c:formatCode>
                <c:ptCount val="2"/>
                <c:pt idx="0">
                  <c:v>0.59850927370501195</c:v>
                </c:pt>
                <c:pt idx="1">
                  <c:v>3.69942831301441E-2</c:v>
                </c:pt>
              </c:numCache>
            </c:numRef>
          </c:val>
          <c:extLst>
            <c:ext xmlns:c16="http://schemas.microsoft.com/office/drawing/2014/chart" uri="{C3380CC4-5D6E-409C-BE32-E72D297353CC}">
              <c16:uniqueId val="{00000000-716E-4D8A-B468-F3BAAB629FF2}"/>
            </c:ext>
          </c:extLst>
        </c:ser>
        <c:dLbls>
          <c:showLegendKey val="0"/>
          <c:showVal val="0"/>
          <c:showCatName val="0"/>
          <c:showSerName val="0"/>
          <c:showPercent val="0"/>
          <c:showBubbleSize val="0"/>
        </c:dLbls>
        <c:gapWidth val="150"/>
        <c:axId val="2144894168"/>
        <c:axId val="2144890888"/>
      </c:barChart>
      <c:catAx>
        <c:axId val="2144894168"/>
        <c:scaling>
          <c:orientation val="minMax"/>
        </c:scaling>
        <c:delete val="0"/>
        <c:axPos val="b"/>
        <c:numFmt formatCode="General" sourceLinked="0"/>
        <c:majorTickMark val="none"/>
        <c:minorTickMark val="none"/>
        <c:tickLblPos val="nextTo"/>
        <c:txPr>
          <a:bodyPr/>
          <a:lstStyle/>
          <a:p>
            <a:pPr>
              <a:defRPr>
                <a:latin typeface="Arial"/>
                <a:cs typeface="Arial"/>
              </a:defRPr>
            </a:pPr>
            <a:endParaRPr lang="en-US"/>
          </a:p>
        </c:txPr>
        <c:crossAx val="2144890888"/>
        <c:crosses val="autoZero"/>
        <c:auto val="1"/>
        <c:lblAlgn val="ctr"/>
        <c:lblOffset val="100"/>
        <c:noMultiLvlLbl val="0"/>
      </c:catAx>
      <c:valAx>
        <c:axId val="2144890888"/>
        <c:scaling>
          <c:orientation val="minMax"/>
        </c:scaling>
        <c:delete val="0"/>
        <c:axPos val="l"/>
        <c:title>
          <c:tx>
            <c:rich>
              <a:bodyPr/>
              <a:lstStyle/>
              <a:p>
                <a:pPr>
                  <a:defRPr/>
                </a:pPr>
                <a:r>
                  <a:rPr lang="en-US"/>
                  <a:t>JH (pg/ul)</a:t>
                </a:r>
              </a:p>
            </c:rich>
          </c:tx>
          <c:layout/>
          <c:overlay val="0"/>
        </c:title>
        <c:numFmt formatCode="General" sourceLinked="1"/>
        <c:majorTickMark val="none"/>
        <c:minorTickMark val="none"/>
        <c:tickLblPos val="nextTo"/>
        <c:crossAx val="2144894168"/>
        <c:crosses val="autoZero"/>
        <c:crossBetween val="between"/>
      </c:valAx>
      <c:spPr>
        <a:solidFill>
          <a:sysClr val="window" lastClr="FFFFFF"/>
        </a:solidFill>
        <a:ln w="25400">
          <a:noFill/>
        </a:ln>
      </c:spPr>
    </c:plotArea>
    <c:plotVisOnly val="1"/>
    <c:dispBlanksAs val="gap"/>
    <c:showDLblsOverMax val="0"/>
  </c:chart>
  <c:spPr>
    <a:solidFill>
      <a:prstClr val="white">
        <a:lumMod val="95000"/>
      </a:prstClr>
    </a:solidFill>
  </c:sp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Callow Reared Drone Vg Expression </a:t>
            </a:r>
          </a:p>
        </c:rich>
      </c:tx>
      <c:overlay val="0"/>
    </c:title>
    <c:autoTitleDeleted val="0"/>
    <c:plotArea>
      <c:layout/>
      <c:barChart>
        <c:barDir val="col"/>
        <c:grouping val="clustered"/>
        <c:varyColors val="0"/>
        <c:ser>
          <c:idx val="0"/>
          <c:order val="0"/>
          <c:spPr>
            <a:solidFill>
              <a:srgbClr val="DA5600"/>
            </a:solidFill>
          </c:spPr>
          <c:invertIfNegative val="0"/>
          <c:errBars>
            <c:errBarType val="both"/>
            <c:errValType val="cust"/>
            <c:noEndCap val="0"/>
            <c:plus>
              <c:numRef>
                <c:f>Sheet1!$C$45:$C$46</c:f>
                <c:numCache>
                  <c:formatCode>General</c:formatCode>
                  <c:ptCount val="2"/>
                  <c:pt idx="0">
                    <c:v>0.45</c:v>
                  </c:pt>
                  <c:pt idx="1">
                    <c:v>13.6</c:v>
                  </c:pt>
                </c:numCache>
              </c:numRef>
            </c:plus>
            <c:minus>
              <c:numRef>
                <c:f>Sheet1!$C$45:$C$46</c:f>
                <c:numCache>
                  <c:formatCode>General</c:formatCode>
                  <c:ptCount val="2"/>
                  <c:pt idx="0">
                    <c:v>0.45</c:v>
                  </c:pt>
                  <c:pt idx="1">
                    <c:v>13.6</c:v>
                  </c:pt>
                </c:numCache>
              </c:numRef>
            </c:minus>
          </c:errBars>
          <c:cat>
            <c:strRef>
              <c:f>Sheet1!$A$45:$A$46</c:f>
              <c:strCache>
                <c:ptCount val="2"/>
                <c:pt idx="0">
                  <c:v>Control</c:v>
                </c:pt>
                <c:pt idx="1">
                  <c:v>9-ODA</c:v>
                </c:pt>
              </c:strCache>
            </c:strRef>
          </c:cat>
          <c:val>
            <c:numRef>
              <c:f>Sheet1!$B$45:$B$46</c:f>
              <c:numCache>
                <c:formatCode>General</c:formatCode>
                <c:ptCount val="2"/>
                <c:pt idx="0">
                  <c:v>1</c:v>
                </c:pt>
                <c:pt idx="1">
                  <c:v>19.91235436444866</c:v>
                </c:pt>
              </c:numCache>
            </c:numRef>
          </c:val>
          <c:extLst>
            <c:ext xmlns:c16="http://schemas.microsoft.com/office/drawing/2014/chart" uri="{C3380CC4-5D6E-409C-BE32-E72D297353CC}">
              <c16:uniqueId val="{00000000-30D7-407D-87EC-B61604BCEBDD}"/>
            </c:ext>
          </c:extLst>
        </c:ser>
        <c:dLbls>
          <c:showLegendKey val="0"/>
          <c:showVal val="0"/>
          <c:showCatName val="0"/>
          <c:showSerName val="0"/>
          <c:showPercent val="0"/>
          <c:showBubbleSize val="0"/>
        </c:dLbls>
        <c:gapWidth val="150"/>
        <c:axId val="2144736424"/>
        <c:axId val="2144733976"/>
      </c:barChart>
      <c:catAx>
        <c:axId val="2144736424"/>
        <c:scaling>
          <c:orientation val="minMax"/>
        </c:scaling>
        <c:delete val="0"/>
        <c:axPos val="b"/>
        <c:numFmt formatCode="General" sourceLinked="0"/>
        <c:majorTickMark val="none"/>
        <c:minorTickMark val="none"/>
        <c:tickLblPos val="nextTo"/>
        <c:crossAx val="2144733976"/>
        <c:crosses val="autoZero"/>
        <c:auto val="1"/>
        <c:lblAlgn val="ctr"/>
        <c:lblOffset val="100"/>
        <c:noMultiLvlLbl val="0"/>
      </c:catAx>
      <c:valAx>
        <c:axId val="2144733976"/>
        <c:scaling>
          <c:orientation val="minMax"/>
        </c:scaling>
        <c:delete val="0"/>
        <c:axPos val="l"/>
        <c:title>
          <c:tx>
            <c:rich>
              <a:bodyPr/>
              <a:lstStyle/>
              <a:p>
                <a:pPr>
                  <a:defRPr/>
                </a:pPr>
                <a:r>
                  <a:rPr lang="en-US" dirty="0"/>
                  <a:t>Relative </a:t>
                </a:r>
                <a:r>
                  <a:rPr lang="en-US" dirty="0" smtClean="0"/>
                  <a:t>Expression +/- SE</a:t>
                </a:r>
                <a:endParaRPr lang="en-US" dirty="0"/>
              </a:p>
            </c:rich>
          </c:tx>
          <c:overlay val="0"/>
        </c:title>
        <c:numFmt formatCode="General" sourceLinked="1"/>
        <c:majorTickMark val="none"/>
        <c:minorTickMark val="none"/>
        <c:tickLblPos val="nextTo"/>
        <c:crossAx val="2144736424"/>
        <c:crosses val="autoZero"/>
        <c:crossBetween val="between"/>
      </c:valAx>
      <c:spPr>
        <a:solidFill>
          <a:schemeClr val="bg1"/>
        </a:solidFill>
      </c:spPr>
    </c:plotArea>
    <c:plotVisOnly val="1"/>
    <c:dispBlanksAs val="gap"/>
    <c:showDLblsOverMax val="0"/>
  </c:chart>
  <c:spPr>
    <a:solidFill>
      <a:schemeClr val="bg1">
        <a:lumMod val="95000"/>
      </a:schemeClr>
    </a:solidFill>
    <a:ln w="9525"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Nurse Reared Drone Vg Expression </a:t>
            </a:r>
          </a:p>
        </c:rich>
      </c:tx>
      <c:overlay val="0"/>
    </c:title>
    <c:autoTitleDeleted val="0"/>
    <c:plotArea>
      <c:layout/>
      <c:barChart>
        <c:barDir val="col"/>
        <c:grouping val="clustered"/>
        <c:varyColors val="0"/>
        <c:ser>
          <c:idx val="0"/>
          <c:order val="0"/>
          <c:spPr>
            <a:solidFill>
              <a:srgbClr val="DA5600"/>
            </a:solidFill>
          </c:spPr>
          <c:invertIfNegative val="0"/>
          <c:errBars>
            <c:errBarType val="both"/>
            <c:errValType val="cust"/>
            <c:noEndCap val="0"/>
            <c:plus>
              <c:numRef>
                <c:f>Sheet1!$C$50:$C$51</c:f>
                <c:numCache>
                  <c:formatCode>General</c:formatCode>
                  <c:ptCount val="2"/>
                  <c:pt idx="0">
                    <c:v>0.54400000000000004</c:v>
                  </c:pt>
                  <c:pt idx="1">
                    <c:v>2.16</c:v>
                  </c:pt>
                </c:numCache>
              </c:numRef>
            </c:plus>
            <c:minus>
              <c:numRef>
                <c:f>Sheet1!$C$50:$C$51</c:f>
                <c:numCache>
                  <c:formatCode>General</c:formatCode>
                  <c:ptCount val="2"/>
                  <c:pt idx="0">
                    <c:v>0.54400000000000004</c:v>
                  </c:pt>
                  <c:pt idx="1">
                    <c:v>2.16</c:v>
                  </c:pt>
                </c:numCache>
              </c:numRef>
            </c:minus>
          </c:errBars>
          <c:cat>
            <c:strRef>
              <c:f>Sheet1!$A$50:$A$51</c:f>
              <c:strCache>
                <c:ptCount val="2"/>
                <c:pt idx="0">
                  <c:v>Control</c:v>
                </c:pt>
                <c:pt idx="1">
                  <c:v>9-ODA</c:v>
                </c:pt>
              </c:strCache>
            </c:strRef>
          </c:cat>
          <c:val>
            <c:numRef>
              <c:f>Sheet1!$B$50:$B$51</c:f>
              <c:numCache>
                <c:formatCode>General</c:formatCode>
                <c:ptCount val="2"/>
                <c:pt idx="0">
                  <c:v>1</c:v>
                </c:pt>
                <c:pt idx="1">
                  <c:v>2.3813994622259158</c:v>
                </c:pt>
              </c:numCache>
            </c:numRef>
          </c:val>
          <c:extLst>
            <c:ext xmlns:c16="http://schemas.microsoft.com/office/drawing/2014/chart" uri="{C3380CC4-5D6E-409C-BE32-E72D297353CC}">
              <c16:uniqueId val="{00000000-6084-4FBD-82FB-1D6DAE734026}"/>
            </c:ext>
          </c:extLst>
        </c:ser>
        <c:dLbls>
          <c:showLegendKey val="0"/>
          <c:showVal val="0"/>
          <c:showCatName val="0"/>
          <c:showSerName val="0"/>
          <c:showPercent val="0"/>
          <c:showBubbleSize val="0"/>
        </c:dLbls>
        <c:gapWidth val="150"/>
        <c:axId val="2144676488"/>
        <c:axId val="2144679464"/>
      </c:barChart>
      <c:catAx>
        <c:axId val="2144676488"/>
        <c:scaling>
          <c:orientation val="minMax"/>
        </c:scaling>
        <c:delete val="0"/>
        <c:axPos val="b"/>
        <c:numFmt formatCode="General" sourceLinked="0"/>
        <c:majorTickMark val="none"/>
        <c:minorTickMark val="none"/>
        <c:tickLblPos val="nextTo"/>
        <c:crossAx val="2144679464"/>
        <c:crosses val="autoZero"/>
        <c:auto val="1"/>
        <c:lblAlgn val="ctr"/>
        <c:lblOffset val="100"/>
        <c:noMultiLvlLbl val="0"/>
      </c:catAx>
      <c:valAx>
        <c:axId val="2144679464"/>
        <c:scaling>
          <c:orientation val="minMax"/>
        </c:scaling>
        <c:delete val="0"/>
        <c:axPos val="l"/>
        <c:title>
          <c:tx>
            <c:rich>
              <a:bodyPr/>
              <a:lstStyle/>
              <a:p>
                <a:pPr>
                  <a:defRPr/>
                </a:pPr>
                <a:r>
                  <a:rPr lang="en-US" dirty="0"/>
                  <a:t>Relative </a:t>
                </a:r>
                <a:r>
                  <a:rPr lang="en-US" dirty="0" smtClean="0"/>
                  <a:t>Expression +/- SE</a:t>
                </a:r>
                <a:endParaRPr lang="en-US" dirty="0"/>
              </a:p>
            </c:rich>
          </c:tx>
          <c:overlay val="0"/>
        </c:title>
        <c:numFmt formatCode="General" sourceLinked="1"/>
        <c:majorTickMark val="none"/>
        <c:minorTickMark val="none"/>
        <c:tickLblPos val="nextTo"/>
        <c:crossAx val="2144676488"/>
        <c:crosses val="autoZero"/>
        <c:crossBetween val="between"/>
      </c:valAx>
      <c:spPr>
        <a:solidFill>
          <a:schemeClr val="bg1"/>
        </a:solidFill>
        <a:ln w="25400">
          <a:noFill/>
        </a:ln>
      </c:spPr>
    </c:plotArea>
    <c:plotVisOnly val="1"/>
    <c:dispBlanksAs val="gap"/>
    <c:showDLblsOverMax val="0"/>
  </c:chart>
  <c:spPr>
    <a:solidFill>
      <a:schemeClr val="bg1">
        <a:lumMod val="95000"/>
      </a:schemeClr>
    </a:solidFill>
    <a:ln w="9525"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a:t>Callow Reared Drone </a:t>
            </a:r>
            <a:r>
              <a:rPr lang="en-US" i="1" dirty="0"/>
              <a:t>Vg</a:t>
            </a:r>
            <a:r>
              <a:rPr lang="en-US" dirty="0"/>
              <a:t> Expression </a:t>
            </a:r>
          </a:p>
        </c:rich>
      </c:tx>
      <c:overlay val="0"/>
    </c:title>
    <c:autoTitleDeleted val="0"/>
    <c:plotArea>
      <c:layout/>
      <c:barChart>
        <c:barDir val="col"/>
        <c:grouping val="clustered"/>
        <c:varyColors val="0"/>
        <c:ser>
          <c:idx val="0"/>
          <c:order val="0"/>
          <c:spPr>
            <a:solidFill>
              <a:srgbClr val="DA5600"/>
            </a:solidFill>
          </c:spPr>
          <c:invertIfNegative val="0"/>
          <c:errBars>
            <c:errBarType val="both"/>
            <c:errValType val="cust"/>
            <c:noEndCap val="0"/>
            <c:plus>
              <c:numRef>
                <c:f>Sheet1!$J$39:$J$40</c:f>
                <c:numCache>
                  <c:formatCode>General</c:formatCode>
                  <c:ptCount val="2"/>
                  <c:pt idx="0">
                    <c:v>0.5</c:v>
                  </c:pt>
                  <c:pt idx="1">
                    <c:v>2.96</c:v>
                  </c:pt>
                </c:numCache>
              </c:numRef>
            </c:plus>
            <c:minus>
              <c:numRef>
                <c:f>Sheet1!$J$39:$J$40</c:f>
                <c:numCache>
                  <c:formatCode>General</c:formatCode>
                  <c:ptCount val="2"/>
                  <c:pt idx="0">
                    <c:v>0.5</c:v>
                  </c:pt>
                  <c:pt idx="1">
                    <c:v>2.96</c:v>
                  </c:pt>
                </c:numCache>
              </c:numRef>
            </c:minus>
          </c:errBars>
          <c:cat>
            <c:strRef>
              <c:f>Sheet1!$H$39:$H$40</c:f>
              <c:strCache>
                <c:ptCount val="2"/>
                <c:pt idx="0">
                  <c:v>Control</c:v>
                </c:pt>
                <c:pt idx="1">
                  <c:v>9-ODA</c:v>
                </c:pt>
              </c:strCache>
            </c:strRef>
          </c:cat>
          <c:val>
            <c:numRef>
              <c:f>Sheet1!$I$39:$I$40</c:f>
              <c:numCache>
                <c:formatCode>General</c:formatCode>
                <c:ptCount val="2"/>
                <c:pt idx="0">
                  <c:v>1</c:v>
                </c:pt>
                <c:pt idx="1">
                  <c:v>6.6</c:v>
                </c:pt>
              </c:numCache>
            </c:numRef>
          </c:val>
          <c:extLst>
            <c:ext xmlns:c16="http://schemas.microsoft.com/office/drawing/2014/chart" uri="{C3380CC4-5D6E-409C-BE32-E72D297353CC}">
              <c16:uniqueId val="{00000000-04B7-448C-B556-01854E097593}"/>
            </c:ext>
          </c:extLst>
        </c:ser>
        <c:dLbls>
          <c:showLegendKey val="0"/>
          <c:showVal val="0"/>
          <c:showCatName val="0"/>
          <c:showSerName val="0"/>
          <c:showPercent val="0"/>
          <c:showBubbleSize val="0"/>
        </c:dLbls>
        <c:gapWidth val="150"/>
        <c:axId val="2144481448"/>
        <c:axId val="2144484424"/>
      </c:barChart>
      <c:catAx>
        <c:axId val="2144481448"/>
        <c:scaling>
          <c:orientation val="minMax"/>
        </c:scaling>
        <c:delete val="0"/>
        <c:axPos val="b"/>
        <c:numFmt formatCode="General" sourceLinked="0"/>
        <c:majorTickMark val="none"/>
        <c:minorTickMark val="none"/>
        <c:tickLblPos val="nextTo"/>
        <c:crossAx val="2144484424"/>
        <c:crosses val="autoZero"/>
        <c:auto val="1"/>
        <c:lblAlgn val="ctr"/>
        <c:lblOffset val="100"/>
        <c:noMultiLvlLbl val="0"/>
      </c:catAx>
      <c:valAx>
        <c:axId val="2144484424"/>
        <c:scaling>
          <c:orientation val="minMax"/>
        </c:scaling>
        <c:delete val="0"/>
        <c:axPos val="l"/>
        <c:title>
          <c:tx>
            <c:rich>
              <a:bodyPr/>
              <a:lstStyle/>
              <a:p>
                <a:pPr>
                  <a:defRPr/>
                </a:pPr>
                <a:r>
                  <a:rPr lang="en-US" dirty="0"/>
                  <a:t>Relative </a:t>
                </a:r>
                <a:r>
                  <a:rPr lang="en-US" dirty="0" smtClean="0"/>
                  <a:t>Expression +/- SE</a:t>
                </a:r>
                <a:endParaRPr lang="en-US" dirty="0"/>
              </a:p>
            </c:rich>
          </c:tx>
          <c:overlay val="0"/>
        </c:title>
        <c:numFmt formatCode="General" sourceLinked="1"/>
        <c:majorTickMark val="out"/>
        <c:minorTickMark val="none"/>
        <c:tickLblPos val="nextTo"/>
        <c:crossAx val="2144481448"/>
        <c:crosses val="autoZero"/>
        <c:crossBetween val="between"/>
      </c:valAx>
      <c:spPr>
        <a:solidFill>
          <a:schemeClr val="bg1"/>
        </a:solidFill>
      </c:spPr>
    </c:plotArea>
    <c:plotVisOnly val="1"/>
    <c:dispBlanksAs val="gap"/>
    <c:showDLblsOverMax val="0"/>
  </c:chart>
  <c:spPr>
    <a:solidFill>
      <a:schemeClr val="bg1">
        <a:lumMod val="95000"/>
      </a:schemeClr>
    </a:solidFill>
    <a:ln w="9525"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a:t>Nurse Reared Drone </a:t>
            </a:r>
            <a:r>
              <a:rPr lang="en-US" i="1" dirty="0"/>
              <a:t>Vg </a:t>
            </a:r>
            <a:r>
              <a:rPr lang="en-US" dirty="0"/>
              <a:t>Expression</a:t>
            </a:r>
          </a:p>
        </c:rich>
      </c:tx>
      <c:overlay val="0"/>
    </c:title>
    <c:autoTitleDeleted val="0"/>
    <c:plotArea>
      <c:layout/>
      <c:barChart>
        <c:barDir val="col"/>
        <c:grouping val="clustered"/>
        <c:varyColors val="0"/>
        <c:ser>
          <c:idx val="0"/>
          <c:order val="0"/>
          <c:spPr>
            <a:solidFill>
              <a:srgbClr val="DA5600"/>
            </a:solidFill>
          </c:spPr>
          <c:invertIfNegative val="0"/>
          <c:errBars>
            <c:errBarType val="both"/>
            <c:errValType val="cust"/>
            <c:noEndCap val="0"/>
            <c:plus>
              <c:numRef>
                <c:f>Sheet1!$P$39:$P$40</c:f>
                <c:numCache>
                  <c:formatCode>General</c:formatCode>
                  <c:ptCount val="2"/>
                  <c:pt idx="0">
                    <c:v>0.28999999999999998</c:v>
                  </c:pt>
                  <c:pt idx="1">
                    <c:v>11.03</c:v>
                  </c:pt>
                </c:numCache>
              </c:numRef>
            </c:plus>
            <c:minus>
              <c:numRef>
                <c:f>Sheet1!$P$39:$P$40</c:f>
                <c:numCache>
                  <c:formatCode>General</c:formatCode>
                  <c:ptCount val="2"/>
                  <c:pt idx="0">
                    <c:v>0.28999999999999998</c:v>
                  </c:pt>
                  <c:pt idx="1">
                    <c:v>11.03</c:v>
                  </c:pt>
                </c:numCache>
              </c:numRef>
            </c:minus>
          </c:errBars>
          <c:cat>
            <c:strRef>
              <c:f>Sheet1!$N$39:$N$40</c:f>
              <c:strCache>
                <c:ptCount val="2"/>
                <c:pt idx="0">
                  <c:v>Control</c:v>
                </c:pt>
                <c:pt idx="1">
                  <c:v>9-ODA</c:v>
                </c:pt>
              </c:strCache>
            </c:strRef>
          </c:cat>
          <c:val>
            <c:numRef>
              <c:f>Sheet1!$O$39:$O$40</c:f>
              <c:numCache>
                <c:formatCode>General</c:formatCode>
                <c:ptCount val="2"/>
                <c:pt idx="0">
                  <c:v>1</c:v>
                </c:pt>
                <c:pt idx="1">
                  <c:v>16.399999999999999</c:v>
                </c:pt>
              </c:numCache>
            </c:numRef>
          </c:val>
          <c:extLst>
            <c:ext xmlns:c16="http://schemas.microsoft.com/office/drawing/2014/chart" uri="{C3380CC4-5D6E-409C-BE32-E72D297353CC}">
              <c16:uniqueId val="{00000000-E649-4578-9895-F2A2E08D1346}"/>
            </c:ext>
          </c:extLst>
        </c:ser>
        <c:dLbls>
          <c:showLegendKey val="0"/>
          <c:showVal val="0"/>
          <c:showCatName val="0"/>
          <c:showSerName val="0"/>
          <c:showPercent val="0"/>
          <c:showBubbleSize val="0"/>
        </c:dLbls>
        <c:gapWidth val="150"/>
        <c:axId val="2144434808"/>
        <c:axId val="2144422328"/>
      </c:barChart>
      <c:catAx>
        <c:axId val="2144434808"/>
        <c:scaling>
          <c:orientation val="minMax"/>
        </c:scaling>
        <c:delete val="0"/>
        <c:axPos val="b"/>
        <c:numFmt formatCode="General" sourceLinked="0"/>
        <c:majorTickMark val="none"/>
        <c:minorTickMark val="none"/>
        <c:tickLblPos val="nextTo"/>
        <c:crossAx val="2144422328"/>
        <c:crosses val="autoZero"/>
        <c:auto val="1"/>
        <c:lblAlgn val="ctr"/>
        <c:lblOffset val="100"/>
        <c:noMultiLvlLbl val="0"/>
      </c:catAx>
      <c:valAx>
        <c:axId val="2144422328"/>
        <c:scaling>
          <c:orientation val="minMax"/>
        </c:scaling>
        <c:delete val="0"/>
        <c:axPos val="l"/>
        <c:title>
          <c:tx>
            <c:rich>
              <a:bodyPr/>
              <a:lstStyle/>
              <a:p>
                <a:pPr>
                  <a:defRPr/>
                </a:pPr>
                <a:r>
                  <a:rPr lang="en-US" dirty="0"/>
                  <a:t>Relative </a:t>
                </a:r>
                <a:r>
                  <a:rPr lang="en-US" dirty="0" smtClean="0"/>
                  <a:t>Expression +/- SE</a:t>
                </a:r>
                <a:endParaRPr lang="en-US" dirty="0"/>
              </a:p>
            </c:rich>
          </c:tx>
          <c:overlay val="0"/>
        </c:title>
        <c:numFmt formatCode="General" sourceLinked="1"/>
        <c:majorTickMark val="out"/>
        <c:minorTickMark val="none"/>
        <c:tickLblPos val="nextTo"/>
        <c:crossAx val="2144434808"/>
        <c:crosses val="autoZero"/>
        <c:crossBetween val="between"/>
      </c:valAx>
      <c:spPr>
        <a:solidFill>
          <a:schemeClr val="bg1"/>
        </a:solidFill>
      </c:spPr>
    </c:plotArea>
    <c:plotVisOnly val="1"/>
    <c:dispBlanksAs val="gap"/>
    <c:showDLblsOverMax val="0"/>
  </c:chart>
  <c:spPr>
    <a:solidFill>
      <a:schemeClr val="bg1">
        <a:lumMod val="95000"/>
      </a:schemeClr>
    </a:solidFill>
    <a:ln w="9525"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'Trophallaxis Data '!$A$5</c:f>
              <c:strCache>
                <c:ptCount val="1"/>
                <c:pt idx="0">
                  <c:v>Solvent</c:v>
                </c:pt>
              </c:strCache>
            </c:strRef>
          </c:tx>
          <c:invertIfNegative val="0"/>
          <c:errBars>
            <c:errBarType val="both"/>
            <c:errValType val="cust"/>
            <c:noEndCap val="0"/>
            <c:plus>
              <c:numRef>
                <c:f>'Trophallaxis Data '!$E$5:$G$5</c:f>
                <c:numCache>
                  <c:formatCode>General</c:formatCode>
                  <c:ptCount val="3"/>
                  <c:pt idx="0">
                    <c:v>4.9500000000000002E-2</c:v>
                  </c:pt>
                  <c:pt idx="1">
                    <c:v>5.3499999999999999E-2</c:v>
                  </c:pt>
                  <c:pt idx="2">
                    <c:v>6.2700000000000006E-2</c:v>
                  </c:pt>
                </c:numCache>
              </c:numRef>
            </c:plus>
            <c:minus>
              <c:numRef>
                <c:f>'Trophallaxis Data '!$E$5:$G$5</c:f>
                <c:numCache>
                  <c:formatCode>General</c:formatCode>
                  <c:ptCount val="3"/>
                  <c:pt idx="0">
                    <c:v>4.9500000000000002E-2</c:v>
                  </c:pt>
                  <c:pt idx="1">
                    <c:v>5.3499999999999999E-2</c:v>
                  </c:pt>
                  <c:pt idx="2">
                    <c:v>6.2700000000000006E-2</c:v>
                  </c:pt>
                </c:numCache>
              </c:numRef>
            </c:minus>
          </c:errBars>
          <c:cat>
            <c:strRef>
              <c:f>'Trophallaxis Data '!$B$4:$D$4</c:f>
              <c:strCache>
                <c:ptCount val="3"/>
                <c:pt idx="0">
                  <c:v>D1</c:v>
                </c:pt>
                <c:pt idx="1">
                  <c:v>D2</c:v>
                </c:pt>
                <c:pt idx="2">
                  <c:v>D3</c:v>
                </c:pt>
              </c:strCache>
            </c:strRef>
          </c:cat>
          <c:val>
            <c:numRef>
              <c:f>'Trophallaxis Data '!$B$5:$D$5</c:f>
              <c:numCache>
                <c:formatCode>General</c:formatCode>
                <c:ptCount val="3"/>
                <c:pt idx="0">
                  <c:v>0.31944</c:v>
                </c:pt>
                <c:pt idx="1">
                  <c:v>0.28372999999999998</c:v>
                </c:pt>
                <c:pt idx="2">
                  <c:v>0.20535700000000001</c:v>
                </c:pt>
              </c:numCache>
            </c:numRef>
          </c:val>
          <c:extLst>
            <c:ext xmlns:c16="http://schemas.microsoft.com/office/drawing/2014/chart" uri="{C3380CC4-5D6E-409C-BE32-E72D297353CC}">
              <c16:uniqueId val="{00000000-BA34-4117-9F47-1614F3600CB6}"/>
            </c:ext>
          </c:extLst>
        </c:ser>
        <c:ser>
          <c:idx val="1"/>
          <c:order val="1"/>
          <c:tx>
            <c:strRef>
              <c:f>'Trophallaxis Data '!$A$6</c:f>
              <c:strCache>
                <c:ptCount val="1"/>
                <c:pt idx="0">
                  <c:v>9-ODA</c:v>
                </c:pt>
              </c:strCache>
            </c:strRef>
          </c:tx>
          <c:invertIfNegative val="0"/>
          <c:errBars>
            <c:errBarType val="both"/>
            <c:errValType val="cust"/>
            <c:noEndCap val="0"/>
            <c:plus>
              <c:numRef>
                <c:f>'Trophallaxis Data '!$E$6:$G$6</c:f>
                <c:numCache>
                  <c:formatCode>General</c:formatCode>
                  <c:ptCount val="3"/>
                  <c:pt idx="0">
                    <c:v>5.0999999999999997E-2</c:v>
                  </c:pt>
                  <c:pt idx="1">
                    <c:v>5.11E-2</c:v>
                  </c:pt>
                  <c:pt idx="2">
                    <c:v>5.9900000000000002E-2</c:v>
                  </c:pt>
                </c:numCache>
              </c:numRef>
            </c:plus>
            <c:minus>
              <c:numRef>
                <c:f>'Trophallaxis Data '!$E$6:$G$6</c:f>
                <c:numCache>
                  <c:formatCode>General</c:formatCode>
                  <c:ptCount val="3"/>
                  <c:pt idx="0">
                    <c:v>5.0999999999999997E-2</c:v>
                  </c:pt>
                  <c:pt idx="1">
                    <c:v>5.11E-2</c:v>
                  </c:pt>
                  <c:pt idx="2">
                    <c:v>5.9900000000000002E-2</c:v>
                  </c:pt>
                </c:numCache>
              </c:numRef>
            </c:minus>
          </c:errBars>
          <c:cat>
            <c:strRef>
              <c:f>'Trophallaxis Data '!$B$4:$D$4</c:f>
              <c:strCache>
                <c:ptCount val="3"/>
                <c:pt idx="0">
                  <c:v>D1</c:v>
                </c:pt>
                <c:pt idx="1">
                  <c:v>D2</c:v>
                </c:pt>
                <c:pt idx="2">
                  <c:v>D3</c:v>
                </c:pt>
              </c:strCache>
            </c:strRef>
          </c:cat>
          <c:val>
            <c:numRef>
              <c:f>'Trophallaxis Data '!$B$6:$D$6</c:f>
              <c:numCache>
                <c:formatCode>General</c:formatCode>
                <c:ptCount val="3"/>
                <c:pt idx="0">
                  <c:v>0.25496000000000002</c:v>
                </c:pt>
                <c:pt idx="1">
                  <c:v>0.24851000000000001</c:v>
                </c:pt>
                <c:pt idx="2">
                  <c:v>0.21775800000000001</c:v>
                </c:pt>
              </c:numCache>
            </c:numRef>
          </c:val>
          <c:extLst>
            <c:ext xmlns:c16="http://schemas.microsoft.com/office/drawing/2014/chart" uri="{C3380CC4-5D6E-409C-BE32-E72D297353CC}">
              <c16:uniqueId val="{00000001-BA34-4117-9F47-1614F3600CB6}"/>
            </c:ext>
          </c:extLst>
        </c:ser>
        <c:dLbls>
          <c:showLegendKey val="0"/>
          <c:showVal val="0"/>
          <c:showCatName val="0"/>
          <c:showSerName val="0"/>
          <c:showPercent val="0"/>
          <c:showBubbleSize val="0"/>
        </c:dLbls>
        <c:gapWidth val="150"/>
        <c:axId val="-2123846808"/>
        <c:axId val="-2123487288"/>
      </c:barChart>
      <c:catAx>
        <c:axId val="-2123846808"/>
        <c:scaling>
          <c:orientation val="minMax"/>
        </c:scaling>
        <c:delete val="0"/>
        <c:axPos val="b"/>
        <c:title>
          <c:tx>
            <c:rich>
              <a:bodyPr/>
              <a:lstStyle/>
              <a:p>
                <a:pPr>
                  <a:defRPr sz="1800"/>
                </a:pPr>
                <a:r>
                  <a:rPr lang="en-US" sz="1800" dirty="0"/>
                  <a:t>Callow</a:t>
                </a:r>
                <a:r>
                  <a:rPr lang="en-US" sz="1800" baseline="0" dirty="0"/>
                  <a:t> Reared Drone Group</a:t>
                </a:r>
                <a:endParaRPr lang="en-US" sz="1800" dirty="0"/>
              </a:p>
            </c:rich>
          </c:tx>
          <c:layout>
            <c:manualLayout>
              <c:xMode val="edge"/>
              <c:yMode val="edge"/>
              <c:x val="0.36116797900262498"/>
              <c:y val="2.86893033360535E-2"/>
            </c:manualLayout>
          </c:layout>
          <c:overlay val="0"/>
        </c:title>
        <c:numFmt formatCode="General" sourceLinked="0"/>
        <c:majorTickMark val="none"/>
        <c:minorTickMark val="none"/>
        <c:tickLblPos val="nextTo"/>
        <c:crossAx val="-2123487288"/>
        <c:crosses val="autoZero"/>
        <c:auto val="1"/>
        <c:lblAlgn val="ctr"/>
        <c:lblOffset val="100"/>
        <c:noMultiLvlLbl val="0"/>
      </c:catAx>
      <c:valAx>
        <c:axId val="-2123487288"/>
        <c:scaling>
          <c:orientation val="minMax"/>
        </c:scaling>
        <c:delete val="0"/>
        <c:axPos val="l"/>
        <c:title>
          <c:tx>
            <c:rich>
              <a:bodyPr/>
              <a:lstStyle/>
              <a:p>
                <a:pPr>
                  <a:defRPr/>
                </a:pPr>
                <a:r>
                  <a:rPr lang="en-US"/>
                  <a:t>Average</a:t>
                </a:r>
                <a:r>
                  <a:rPr lang="en-US" baseline="0"/>
                  <a:t> Events Per Cage Per Treatment +/- SE</a:t>
                </a:r>
                <a:endParaRPr lang="en-US"/>
              </a:p>
            </c:rich>
          </c:tx>
          <c:layout>
            <c:manualLayout>
              <c:xMode val="edge"/>
              <c:yMode val="edge"/>
              <c:x val="2.67522739432852E-2"/>
              <c:y val="0.18016722289609399"/>
            </c:manualLayout>
          </c:layout>
          <c:overlay val="0"/>
        </c:title>
        <c:numFmt formatCode="General" sourceLinked="1"/>
        <c:majorTickMark val="out"/>
        <c:minorTickMark val="none"/>
        <c:tickLblPos val="nextTo"/>
        <c:crossAx val="-2123846808"/>
        <c:crosses val="autoZero"/>
        <c:crossBetween val="between"/>
      </c:valAx>
      <c:spPr>
        <a:solidFill>
          <a:schemeClr val="bg1"/>
        </a:solidFill>
      </c:spPr>
    </c:plotArea>
    <c:legend>
      <c:legendPos val="t"/>
      <c:layout>
        <c:manualLayout>
          <c:xMode val="edge"/>
          <c:yMode val="edge"/>
          <c:x val="0.454041022649946"/>
          <c:y val="0.911461908030199"/>
          <c:w val="0.15364622824924701"/>
          <c:h val="5.5134971546538798E-2"/>
        </c:manualLayout>
      </c:layout>
      <c:overlay val="0"/>
    </c:legend>
    <c:plotVisOnly val="1"/>
    <c:dispBlanksAs val="gap"/>
    <c:showDLblsOverMax val="0"/>
  </c:chart>
  <c:spPr>
    <a:solidFill>
      <a:schemeClr val="bg1">
        <a:lumMod val="95000"/>
      </a:schemeClr>
    </a:solidFill>
  </c:sp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'Trophallaxis Data '!$A$35</c:f>
              <c:strCache>
                <c:ptCount val="1"/>
                <c:pt idx="0">
                  <c:v>Solvent</c:v>
                </c:pt>
              </c:strCache>
            </c:strRef>
          </c:tx>
          <c:invertIfNegative val="0"/>
          <c:errBars>
            <c:errBarType val="both"/>
            <c:errValType val="cust"/>
            <c:noEndCap val="0"/>
            <c:plus>
              <c:numRef>
                <c:f>'Trophallaxis Data '!$E$35:$G$35</c:f>
                <c:numCache>
                  <c:formatCode>General</c:formatCode>
                  <c:ptCount val="3"/>
                  <c:pt idx="0">
                    <c:v>3.7999999999999999E-2</c:v>
                  </c:pt>
                  <c:pt idx="1">
                    <c:v>5.0999999999999997E-2</c:v>
                  </c:pt>
                  <c:pt idx="2">
                    <c:v>3.8699999999999998E-2</c:v>
                  </c:pt>
                </c:numCache>
              </c:numRef>
            </c:plus>
            <c:minus>
              <c:numRef>
                <c:f>'Trophallaxis Data '!$E$35:$G$35</c:f>
                <c:numCache>
                  <c:formatCode>General</c:formatCode>
                  <c:ptCount val="3"/>
                  <c:pt idx="0">
                    <c:v>3.7999999999999999E-2</c:v>
                  </c:pt>
                  <c:pt idx="1">
                    <c:v>5.0999999999999997E-2</c:v>
                  </c:pt>
                  <c:pt idx="2">
                    <c:v>3.8699999999999998E-2</c:v>
                  </c:pt>
                </c:numCache>
              </c:numRef>
            </c:minus>
          </c:errBars>
          <c:cat>
            <c:strRef>
              <c:f>'Trophallaxis Data '!$B$34:$D$34</c:f>
              <c:strCache>
                <c:ptCount val="3"/>
                <c:pt idx="0">
                  <c:v>D1</c:v>
                </c:pt>
                <c:pt idx="1">
                  <c:v>D2</c:v>
                </c:pt>
                <c:pt idx="2">
                  <c:v>D3</c:v>
                </c:pt>
              </c:strCache>
            </c:strRef>
          </c:cat>
          <c:val>
            <c:numRef>
              <c:f>'Trophallaxis Data '!$B$35:$D$35</c:f>
              <c:numCache>
                <c:formatCode>General</c:formatCode>
                <c:ptCount val="3"/>
                <c:pt idx="0">
                  <c:v>0.17324999999999999</c:v>
                </c:pt>
                <c:pt idx="1">
                  <c:v>0.26794000000000001</c:v>
                </c:pt>
                <c:pt idx="2">
                  <c:v>0.21789</c:v>
                </c:pt>
              </c:numCache>
            </c:numRef>
          </c:val>
          <c:extLst>
            <c:ext xmlns:c16="http://schemas.microsoft.com/office/drawing/2014/chart" uri="{C3380CC4-5D6E-409C-BE32-E72D297353CC}">
              <c16:uniqueId val="{00000000-3A28-42A9-8853-886F41AEAFEC}"/>
            </c:ext>
          </c:extLst>
        </c:ser>
        <c:ser>
          <c:idx val="1"/>
          <c:order val="1"/>
          <c:tx>
            <c:strRef>
              <c:f>'Trophallaxis Data '!$A$36</c:f>
              <c:strCache>
                <c:ptCount val="1"/>
                <c:pt idx="0">
                  <c:v>9-ODA</c:v>
                </c:pt>
              </c:strCache>
            </c:strRef>
          </c:tx>
          <c:invertIfNegative val="0"/>
          <c:errBars>
            <c:errBarType val="both"/>
            <c:errValType val="cust"/>
            <c:noEndCap val="0"/>
            <c:plus>
              <c:numRef>
                <c:f>'Trophallaxis Data '!$E$36:$G$36</c:f>
                <c:numCache>
                  <c:formatCode>General</c:formatCode>
                  <c:ptCount val="3"/>
                  <c:pt idx="0">
                    <c:v>3.6999999999999998E-2</c:v>
                  </c:pt>
                  <c:pt idx="1">
                    <c:v>4.65E-2</c:v>
                  </c:pt>
                  <c:pt idx="2">
                    <c:v>3.5499999999999997E-2</c:v>
                  </c:pt>
                </c:numCache>
              </c:numRef>
            </c:plus>
            <c:minus>
              <c:numRef>
                <c:f>'Trophallaxis Data '!$E$36:$G$36</c:f>
                <c:numCache>
                  <c:formatCode>General</c:formatCode>
                  <c:ptCount val="3"/>
                  <c:pt idx="0">
                    <c:v>3.6999999999999998E-2</c:v>
                  </c:pt>
                  <c:pt idx="1">
                    <c:v>4.65E-2</c:v>
                  </c:pt>
                  <c:pt idx="2">
                    <c:v>3.5499999999999997E-2</c:v>
                  </c:pt>
                </c:numCache>
              </c:numRef>
            </c:minus>
          </c:errBars>
          <c:cat>
            <c:strRef>
              <c:f>'Trophallaxis Data '!$B$34:$D$34</c:f>
              <c:strCache>
                <c:ptCount val="3"/>
                <c:pt idx="0">
                  <c:v>D1</c:v>
                </c:pt>
                <c:pt idx="1">
                  <c:v>D2</c:v>
                </c:pt>
                <c:pt idx="2">
                  <c:v>D3</c:v>
                </c:pt>
              </c:strCache>
            </c:strRef>
          </c:cat>
          <c:val>
            <c:numRef>
              <c:f>'Trophallaxis Data '!$B$36:$D$36</c:f>
              <c:numCache>
                <c:formatCode>General</c:formatCode>
                <c:ptCount val="3"/>
                <c:pt idx="0">
                  <c:v>0.15451300000000001</c:v>
                </c:pt>
                <c:pt idx="1">
                  <c:v>0.35764000000000001</c:v>
                </c:pt>
                <c:pt idx="2">
                  <c:v>0.20118</c:v>
                </c:pt>
              </c:numCache>
            </c:numRef>
          </c:val>
          <c:extLst>
            <c:ext xmlns:c16="http://schemas.microsoft.com/office/drawing/2014/chart" uri="{C3380CC4-5D6E-409C-BE32-E72D297353CC}">
              <c16:uniqueId val="{00000001-3A28-42A9-8853-886F41AEAFEC}"/>
            </c:ext>
          </c:extLst>
        </c:ser>
        <c:dLbls>
          <c:showLegendKey val="0"/>
          <c:showVal val="0"/>
          <c:showCatName val="0"/>
          <c:showSerName val="0"/>
          <c:showPercent val="0"/>
          <c:showBubbleSize val="0"/>
        </c:dLbls>
        <c:gapWidth val="150"/>
        <c:axId val="-2124187336"/>
        <c:axId val="-2123434664"/>
      </c:barChart>
      <c:catAx>
        <c:axId val="-2124187336"/>
        <c:scaling>
          <c:orientation val="minMax"/>
        </c:scaling>
        <c:delete val="0"/>
        <c:axPos val="b"/>
        <c:title>
          <c:tx>
            <c:rich>
              <a:bodyPr/>
              <a:lstStyle/>
              <a:p>
                <a:pPr>
                  <a:defRPr sz="1800"/>
                </a:pPr>
                <a:r>
                  <a:rPr lang="en-US" sz="1800" dirty="0"/>
                  <a:t>Nurse Reared</a:t>
                </a:r>
                <a:r>
                  <a:rPr lang="en-US" sz="1800" baseline="0" dirty="0"/>
                  <a:t> Drone Group</a:t>
                </a:r>
                <a:endParaRPr lang="en-US" sz="1800" dirty="0"/>
              </a:p>
            </c:rich>
          </c:tx>
          <c:layout>
            <c:manualLayout>
              <c:xMode val="edge"/>
              <c:yMode val="edge"/>
              <c:x val="0.34016513560804901"/>
              <c:y val="2.6492793411118699E-2"/>
            </c:manualLayout>
          </c:layout>
          <c:overlay val="0"/>
        </c:title>
        <c:numFmt formatCode="General" sourceLinked="0"/>
        <c:majorTickMark val="none"/>
        <c:minorTickMark val="none"/>
        <c:tickLblPos val="nextTo"/>
        <c:crossAx val="-2123434664"/>
        <c:crosses val="autoZero"/>
        <c:auto val="1"/>
        <c:lblAlgn val="ctr"/>
        <c:lblOffset val="100"/>
        <c:noMultiLvlLbl val="0"/>
      </c:catAx>
      <c:valAx>
        <c:axId val="-2123434664"/>
        <c:scaling>
          <c:orientation val="minMax"/>
        </c:scaling>
        <c:delete val="0"/>
        <c:axPos val="l"/>
        <c:title>
          <c:tx>
            <c:rich>
              <a:bodyPr/>
              <a:lstStyle/>
              <a:p>
                <a:pPr>
                  <a:defRPr/>
                </a:pPr>
                <a:r>
                  <a:rPr lang="en-US"/>
                  <a:t>Average Events Per Cage Per Treatment +/- SE</a:t>
                </a:r>
              </a:p>
            </c:rich>
          </c:tx>
          <c:layout>
            <c:manualLayout>
              <c:xMode val="edge"/>
              <c:yMode val="edge"/>
              <c:x val="2.67522739432852E-2"/>
              <c:y val="0.19829893162832399"/>
            </c:manualLayout>
          </c:layout>
          <c:overlay val="0"/>
        </c:title>
        <c:numFmt formatCode="General" sourceLinked="1"/>
        <c:majorTickMark val="out"/>
        <c:minorTickMark val="none"/>
        <c:tickLblPos val="nextTo"/>
        <c:crossAx val="-2124187336"/>
        <c:crosses val="autoZero"/>
        <c:crossBetween val="between"/>
      </c:valAx>
      <c:spPr>
        <a:solidFill>
          <a:schemeClr val="bg1"/>
        </a:solidFill>
        <a:ln w="25400">
          <a:noFill/>
        </a:ln>
      </c:spPr>
    </c:plotArea>
    <c:legend>
      <c:legendPos val="t"/>
      <c:layout>
        <c:manualLayout>
          <c:xMode val="edge"/>
          <c:yMode val="edge"/>
          <c:x val="0.45249781277340301"/>
          <c:y val="0.90322580645161299"/>
          <c:w val="0.15364622824924701"/>
          <c:h val="5.5134971546538798E-2"/>
        </c:manualLayout>
      </c:layout>
      <c:overlay val="0"/>
    </c:legend>
    <c:plotVisOnly val="1"/>
    <c:dispBlanksAs val="gap"/>
    <c:showDLblsOverMax val="0"/>
  </c:chart>
  <c:spPr>
    <a:solidFill>
      <a:schemeClr val="bg1">
        <a:lumMod val="95000"/>
      </a:schemeClr>
    </a:solidFill>
  </c:sp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'Hypopharangeal Gland Data '!$B$3</c:f>
              <c:strCache>
                <c:ptCount val="1"/>
                <c:pt idx="0">
                  <c:v>Mean Acini Size +/- SE</c:v>
                </c:pt>
              </c:strCache>
            </c:strRef>
          </c:tx>
          <c:spPr>
            <a:solidFill>
              <a:srgbClr val="DA5600"/>
            </a:solidFill>
          </c:spPr>
          <c:invertIfNegative val="0"/>
          <c:errBars>
            <c:errBarType val="both"/>
            <c:errValType val="cust"/>
            <c:noEndCap val="0"/>
            <c:plus>
              <c:numRef>
                <c:f>'Hypopharangeal Gland Data '!$C$4:$C$5</c:f>
                <c:numCache>
                  <c:formatCode>General</c:formatCode>
                  <c:ptCount val="2"/>
                  <c:pt idx="0">
                    <c:v>3.4912000000000001</c:v>
                  </c:pt>
                  <c:pt idx="1">
                    <c:v>3.3288000000000002</c:v>
                  </c:pt>
                </c:numCache>
              </c:numRef>
            </c:plus>
            <c:minus>
              <c:numRef>
                <c:f>'Hypopharangeal Gland Data '!$C$4:$C$5</c:f>
                <c:numCache>
                  <c:formatCode>General</c:formatCode>
                  <c:ptCount val="2"/>
                  <c:pt idx="0">
                    <c:v>3.4912000000000001</c:v>
                  </c:pt>
                  <c:pt idx="1">
                    <c:v>3.3288000000000002</c:v>
                  </c:pt>
                </c:numCache>
              </c:numRef>
            </c:minus>
          </c:errBars>
          <c:cat>
            <c:strRef>
              <c:f>'Hypopharangeal Gland Data '!$A$4:$A$5</c:f>
              <c:strCache>
                <c:ptCount val="2"/>
                <c:pt idx="0">
                  <c:v>Solvent</c:v>
                </c:pt>
                <c:pt idx="1">
                  <c:v>9-ODA</c:v>
                </c:pt>
              </c:strCache>
            </c:strRef>
          </c:cat>
          <c:val>
            <c:numRef>
              <c:f>'Hypopharangeal Gland Data '!$B$4:$B$5</c:f>
              <c:numCache>
                <c:formatCode>General</c:formatCode>
                <c:ptCount val="2"/>
                <c:pt idx="0">
                  <c:v>223.245</c:v>
                </c:pt>
                <c:pt idx="1">
                  <c:v>226.17500000000001</c:v>
                </c:pt>
              </c:numCache>
            </c:numRef>
          </c:val>
          <c:extLst>
            <c:ext xmlns:c16="http://schemas.microsoft.com/office/drawing/2014/chart" uri="{C3380CC4-5D6E-409C-BE32-E72D297353CC}">
              <c16:uniqueId val="{00000000-A1E0-427C-AB55-9413C88DF87D}"/>
            </c:ext>
          </c:extLst>
        </c:ser>
        <c:dLbls>
          <c:showLegendKey val="0"/>
          <c:showVal val="0"/>
          <c:showCatName val="0"/>
          <c:showSerName val="0"/>
          <c:showPercent val="0"/>
          <c:showBubbleSize val="0"/>
        </c:dLbls>
        <c:gapWidth val="150"/>
        <c:axId val="-2123384856"/>
        <c:axId val="-2123426216"/>
      </c:barChart>
      <c:catAx>
        <c:axId val="-2123384856"/>
        <c:scaling>
          <c:orientation val="minMax"/>
        </c:scaling>
        <c:delete val="0"/>
        <c:axPos val="b"/>
        <c:title>
          <c:tx>
            <c:rich>
              <a:bodyPr/>
              <a:lstStyle/>
              <a:p>
                <a:pPr>
                  <a:defRPr/>
                </a:pPr>
                <a:r>
                  <a:rPr lang="en-US" sz="1400" dirty="0"/>
                  <a:t>Callow Workers</a:t>
                </a:r>
              </a:p>
            </c:rich>
          </c:tx>
          <c:overlay val="0"/>
        </c:title>
        <c:numFmt formatCode="General" sourceLinked="0"/>
        <c:majorTickMark val="none"/>
        <c:minorTickMark val="none"/>
        <c:tickLblPos val="nextTo"/>
        <c:crossAx val="-2123426216"/>
        <c:crosses val="autoZero"/>
        <c:auto val="1"/>
        <c:lblAlgn val="ctr"/>
        <c:lblOffset val="100"/>
        <c:noMultiLvlLbl val="0"/>
      </c:catAx>
      <c:valAx>
        <c:axId val="-2123426216"/>
        <c:scaling>
          <c:orientation val="minMax"/>
        </c:scaling>
        <c:delete val="0"/>
        <c:axPos val="l"/>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ysClr val="windowText" lastClr="000000"/>
                    </a:solidFill>
                    <a:latin typeface="+mn-lt"/>
                    <a:ea typeface="+mn-ea"/>
                    <a:cs typeface="+mn-cs"/>
                  </a:defRPr>
                </a:pPr>
                <a:r>
                  <a:rPr lang="en-US"/>
                  <a:t>Mean Acini Size  (</a:t>
                </a:r>
                <a:r>
                  <a:rPr lang="en-US" sz="1000">
                    <a:effectLst/>
                    <a:latin typeface="Cambria"/>
                    <a:ea typeface="ＭＳ 明朝"/>
                    <a:cs typeface="Times New Roman"/>
                  </a:rPr>
                  <a:t>μ</a:t>
                </a:r>
                <a:r>
                  <a:rPr lang="en-US"/>
                  <a:t>m) +/- SE</a:t>
                </a:r>
              </a:p>
            </c:rich>
          </c:tx>
          <c:overlay val="0"/>
        </c:title>
        <c:numFmt formatCode="General" sourceLinked="1"/>
        <c:majorTickMark val="out"/>
        <c:minorTickMark val="none"/>
        <c:tickLblPos val="nextTo"/>
        <c:crossAx val="-2123384856"/>
        <c:crosses val="autoZero"/>
        <c:crossBetween val="between"/>
      </c:valAx>
      <c:spPr>
        <a:solidFill>
          <a:schemeClr val="bg1"/>
        </a:solidFill>
      </c:spPr>
    </c:plotArea>
    <c:plotVisOnly val="1"/>
    <c:dispBlanksAs val="gap"/>
    <c:showDLblsOverMax val="0"/>
  </c:chart>
  <c:spPr>
    <a:solidFill>
      <a:schemeClr val="bg1">
        <a:lumMod val="95000"/>
      </a:schemeClr>
    </a:solidFill>
  </c:sp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0.18647</cdr:x>
      <cdr:y>0.17744</cdr:y>
    </cdr:from>
    <cdr:to>
      <cdr:x>0.52925</cdr:x>
      <cdr:y>0.37857</cdr:y>
    </cdr:to>
    <cdr:sp macro="" textlink="">
      <cdr:nvSpPr>
        <cdr:cNvPr id="2" name="TextBox 1"/>
        <cdr:cNvSpPr txBox="1"/>
      </cdr:nvSpPr>
      <cdr:spPr>
        <a:xfrm xmlns:a="http://schemas.openxmlformats.org/drawingml/2006/main">
          <a:off x="753090" y="820554"/>
          <a:ext cx="1384351" cy="93010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err="1" smtClean="0"/>
            <a:t>Tmt</a:t>
          </a:r>
          <a:r>
            <a:rPr lang="en-US" sz="1100" dirty="0" smtClean="0"/>
            <a:t>: p</a:t>
          </a:r>
          <a:r>
            <a:rPr lang="en-US" sz="1100" dirty="0"/>
            <a:t>=</a:t>
          </a:r>
          <a:r>
            <a:rPr lang="en-US" sz="1100" dirty="0" smtClean="0"/>
            <a:t>0.01</a:t>
          </a:r>
        </a:p>
        <a:p xmlns:a="http://schemas.openxmlformats.org/drawingml/2006/main">
          <a:r>
            <a:rPr lang="en-US" dirty="0" smtClean="0"/>
            <a:t>Trial: NS</a:t>
          </a:r>
        </a:p>
        <a:p xmlns:a="http://schemas.openxmlformats.org/drawingml/2006/main">
          <a:r>
            <a:rPr lang="en-US" sz="1100" dirty="0" err="1" smtClean="0"/>
            <a:t>Tmt</a:t>
          </a:r>
          <a:r>
            <a:rPr lang="en-US" sz="1100" dirty="0" smtClean="0"/>
            <a:t> x trial= NS</a:t>
          </a:r>
        </a:p>
        <a:p xmlns:a="http://schemas.openxmlformats.org/drawingml/2006/main">
          <a:endParaRPr lang="en-US" sz="1100" dirty="0"/>
        </a:p>
        <a:p xmlns:a="http://schemas.openxmlformats.org/drawingml/2006/main">
          <a:endParaRPr lang="en-US" sz="1100" baseline="0" dirty="0"/>
        </a:p>
      </cdr:txBody>
    </cdr:sp>
  </cdr:relSizeAnchor>
</c:userShapes>
</file>

<file path=ppt/drawings/drawing10.xml><?xml version="1.0" encoding="utf-8"?>
<c:userShapes xmlns:c="http://schemas.openxmlformats.org/drawingml/2006/chart">
  <cdr:relSizeAnchor xmlns:cdr="http://schemas.openxmlformats.org/drawingml/2006/chartDrawing">
    <cdr:from>
      <cdr:x>0.66457</cdr:x>
      <cdr:y>0.10356</cdr:y>
    </cdr:from>
    <cdr:to>
      <cdr:x>0.89099</cdr:x>
      <cdr:y>0.18778</cdr:y>
    </cdr:to>
    <cdr:sp macro="" textlink="">
      <cdr:nvSpPr>
        <cdr:cNvPr id="2" name="TextBox 1"/>
        <cdr:cNvSpPr txBox="1"/>
      </cdr:nvSpPr>
      <cdr:spPr>
        <a:xfrm xmlns:a="http://schemas.openxmlformats.org/drawingml/2006/main">
          <a:off x="2683934" y="478894"/>
          <a:ext cx="914400" cy="38946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dirty="0" smtClean="0"/>
            <a:t>26</a:t>
          </a:r>
          <a:r>
            <a:rPr lang="en-US" sz="1100" dirty="0" smtClean="0"/>
            <a:t>% more flights </a:t>
          </a:r>
          <a:endParaRPr lang="en-US" sz="1100" dirty="0"/>
        </a:p>
      </cdr:txBody>
    </cdr:sp>
  </cdr:relSizeAnchor>
  <cdr:relSizeAnchor xmlns:cdr="http://schemas.openxmlformats.org/drawingml/2006/chartDrawing">
    <cdr:from>
      <cdr:x>0.26033</cdr:x>
      <cdr:y>0.5808</cdr:y>
    </cdr:from>
    <cdr:to>
      <cdr:x>0.48675</cdr:x>
      <cdr:y>0.66502</cdr:y>
    </cdr:to>
    <cdr:sp macro="" textlink="">
      <cdr:nvSpPr>
        <cdr:cNvPr id="3" name="TextBox 2"/>
        <cdr:cNvSpPr txBox="1"/>
      </cdr:nvSpPr>
      <cdr:spPr>
        <a:xfrm xmlns:a="http://schemas.openxmlformats.org/drawingml/2006/main">
          <a:off x="1051380" y="2685864"/>
          <a:ext cx="914420" cy="38946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dirty="0" smtClean="0"/>
            <a:t>67</a:t>
          </a:r>
          <a:r>
            <a:rPr lang="en-US" sz="1100" dirty="0" smtClean="0"/>
            <a:t>% more flights </a:t>
          </a:r>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0.61971</cdr:x>
      <cdr:y>0.18629</cdr:y>
    </cdr:from>
    <cdr:to>
      <cdr:x>0.95172</cdr:x>
      <cdr:y>0.32455</cdr:y>
    </cdr:to>
    <cdr:sp macro="" textlink="">
      <cdr:nvSpPr>
        <cdr:cNvPr id="2" name="TextBox 1"/>
        <cdr:cNvSpPr txBox="1"/>
      </cdr:nvSpPr>
      <cdr:spPr>
        <a:xfrm xmlns:a="http://schemas.openxmlformats.org/drawingml/2006/main">
          <a:off x="2502749" y="861463"/>
          <a:ext cx="1340864" cy="63939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100" dirty="0" err="1" smtClean="0">
              <a:latin typeface="+mn-lt"/>
            </a:rPr>
            <a:t>Tmt</a:t>
          </a:r>
          <a:r>
            <a:rPr lang="en-US" sz="1100" dirty="0" smtClean="0">
              <a:latin typeface="+mn-lt"/>
            </a:rPr>
            <a:t>: p</a:t>
          </a:r>
          <a:r>
            <a:rPr lang="en-US" sz="1100" dirty="0">
              <a:latin typeface="+mn-lt"/>
            </a:rPr>
            <a:t>=</a:t>
          </a:r>
          <a:r>
            <a:rPr lang="en-US" sz="1100" baseline="0" dirty="0">
              <a:latin typeface="+mn-lt"/>
            </a:rPr>
            <a:t> </a:t>
          </a:r>
          <a:r>
            <a:rPr lang="en-US" sz="1100" baseline="0" dirty="0" smtClean="0">
              <a:latin typeface="+mn-lt"/>
            </a:rPr>
            <a:t>0.01</a:t>
          </a:r>
        </a:p>
        <a:p xmlns:a="http://schemas.openxmlformats.org/drawingml/2006/main">
          <a:r>
            <a:rPr lang="en-US" dirty="0"/>
            <a:t>Trial: NS</a:t>
          </a:r>
        </a:p>
        <a:p xmlns:a="http://schemas.openxmlformats.org/drawingml/2006/main">
          <a:r>
            <a:rPr lang="en-US" dirty="0" err="1"/>
            <a:t>Tmt</a:t>
          </a:r>
          <a:r>
            <a:rPr lang="en-US" dirty="0"/>
            <a:t> x trial= NS</a:t>
          </a:r>
        </a:p>
        <a:p xmlns:a="http://schemas.openxmlformats.org/drawingml/2006/main">
          <a:endParaRPr lang="en-US" sz="1100" dirty="0">
            <a:latin typeface="+mn-lt"/>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0.71334</cdr:x>
      <cdr:y>0.14541</cdr:y>
    </cdr:from>
    <cdr:to>
      <cdr:x>0.88849</cdr:x>
      <cdr:y>0.28513</cdr:y>
    </cdr:to>
    <cdr:sp macro="" textlink="">
      <cdr:nvSpPr>
        <cdr:cNvPr id="2" name="TextBox 1"/>
        <cdr:cNvSpPr txBox="1"/>
      </cdr:nvSpPr>
      <cdr:spPr>
        <a:xfrm xmlns:a="http://schemas.openxmlformats.org/drawingml/2006/main">
          <a:off x="5870503" y="672663"/>
          <a:ext cx="1441420" cy="646331"/>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900" dirty="0"/>
            <a:t>Repeated Measures:</a:t>
          </a:r>
        </a:p>
        <a:p xmlns:a="http://schemas.openxmlformats.org/drawingml/2006/main">
          <a:r>
            <a:rPr lang="en-US" sz="900" dirty="0"/>
            <a:t>Pheromone p</a:t>
          </a:r>
          <a:r>
            <a:rPr lang="en-US" sz="900" dirty="0" smtClean="0"/>
            <a:t>=NS</a:t>
          </a:r>
          <a:endParaRPr lang="en-US" sz="900" dirty="0"/>
        </a:p>
        <a:p xmlns:a="http://schemas.openxmlformats.org/drawingml/2006/main">
          <a:r>
            <a:rPr lang="en-US" sz="900" baseline="0" dirty="0"/>
            <a:t>Colony p= 0.0005</a:t>
          </a:r>
        </a:p>
        <a:p xmlns:a="http://schemas.openxmlformats.org/drawingml/2006/main">
          <a:r>
            <a:rPr lang="en-US" sz="900" baseline="0" dirty="0"/>
            <a:t>pheromone x colony = N.S</a:t>
          </a:r>
          <a:endParaRPr lang="en-US" sz="900" dirty="0"/>
        </a:p>
      </cdr:txBody>
    </cdr:sp>
  </cdr:relSizeAnchor>
</c:userShapes>
</file>

<file path=ppt/drawings/drawing4.xml><?xml version="1.0" encoding="utf-8"?>
<c:userShapes xmlns:c="http://schemas.openxmlformats.org/drawingml/2006/chart">
  <cdr:relSizeAnchor xmlns:cdr="http://schemas.openxmlformats.org/drawingml/2006/chartDrawing">
    <cdr:from>
      <cdr:x>0.70796</cdr:x>
      <cdr:y>0.13925</cdr:y>
    </cdr:from>
    <cdr:to>
      <cdr:x>0.87872</cdr:x>
      <cdr:y>0.27897</cdr:y>
    </cdr:to>
    <cdr:sp macro="" textlink="">
      <cdr:nvSpPr>
        <cdr:cNvPr id="2" name="TextBox 1"/>
        <cdr:cNvSpPr txBox="1"/>
      </cdr:nvSpPr>
      <cdr:spPr>
        <a:xfrm xmlns:a="http://schemas.openxmlformats.org/drawingml/2006/main">
          <a:off x="5826228" y="644167"/>
          <a:ext cx="1405271" cy="646331"/>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900" dirty="0"/>
            <a:t>Repeated Measures:</a:t>
          </a:r>
        </a:p>
        <a:p xmlns:a="http://schemas.openxmlformats.org/drawingml/2006/main">
          <a:r>
            <a:rPr lang="en-US" sz="900" dirty="0"/>
            <a:t>Pheromone p</a:t>
          </a:r>
          <a:r>
            <a:rPr lang="en-US" sz="900" dirty="0" smtClean="0"/>
            <a:t>=NS</a:t>
          </a:r>
          <a:endParaRPr lang="en-US" sz="900" dirty="0"/>
        </a:p>
        <a:p xmlns:a="http://schemas.openxmlformats.org/drawingml/2006/main">
          <a:r>
            <a:rPr lang="en-US" sz="900" baseline="0" dirty="0"/>
            <a:t>Colony p= </a:t>
          </a:r>
          <a:r>
            <a:rPr lang="en-US" sz="900" dirty="0" smtClean="0"/>
            <a:t>NS</a:t>
          </a:r>
          <a:endParaRPr lang="en-US" sz="900" baseline="0" dirty="0"/>
        </a:p>
        <a:p xmlns:a="http://schemas.openxmlformats.org/drawingml/2006/main">
          <a:r>
            <a:rPr lang="en-US" sz="900" baseline="0" dirty="0"/>
            <a:t>pheromone x colony = </a:t>
          </a:r>
          <a:r>
            <a:rPr lang="en-US" sz="900" baseline="0" dirty="0" smtClean="0"/>
            <a:t>N</a:t>
          </a:r>
          <a:r>
            <a:rPr lang="en-US" sz="900" dirty="0"/>
            <a:t>S</a:t>
          </a:r>
        </a:p>
      </cdr:txBody>
    </cdr:sp>
  </cdr:relSizeAnchor>
</c:userShapes>
</file>

<file path=ppt/drawings/drawing5.xml><?xml version="1.0" encoding="utf-8"?>
<c:userShapes xmlns:c="http://schemas.openxmlformats.org/drawingml/2006/chart">
  <cdr:relSizeAnchor xmlns:cdr="http://schemas.openxmlformats.org/drawingml/2006/chartDrawing">
    <cdr:from>
      <cdr:x>0.78349</cdr:x>
      <cdr:y>0.04356</cdr:y>
    </cdr:from>
    <cdr:to>
      <cdr:x>0.97009</cdr:x>
      <cdr:y>0.22828</cdr:y>
    </cdr:to>
    <cdr:sp macro="" textlink="">
      <cdr:nvSpPr>
        <cdr:cNvPr id="2" name="TextBox 1"/>
        <cdr:cNvSpPr txBox="1"/>
      </cdr:nvSpPr>
      <cdr:spPr>
        <a:xfrm xmlns:a="http://schemas.openxmlformats.org/drawingml/2006/main">
          <a:off x="4457719" y="152397"/>
          <a:ext cx="1061728" cy="646331"/>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900" dirty="0"/>
            <a:t>p=</a:t>
          </a:r>
          <a:r>
            <a:rPr lang="en-US" sz="900" dirty="0" smtClean="0"/>
            <a:t>0.3449</a:t>
          </a:r>
          <a:endParaRPr lang="en-US" sz="900" dirty="0"/>
        </a:p>
        <a:p xmlns:a="http://schemas.openxmlformats.org/drawingml/2006/main">
          <a:r>
            <a:rPr lang="en-US" sz="900" dirty="0" err="1"/>
            <a:t>tmt</a:t>
          </a:r>
          <a:r>
            <a:rPr lang="en-US" sz="900" dirty="0"/>
            <a:t> p</a:t>
          </a:r>
          <a:r>
            <a:rPr lang="en-US" sz="900" baseline="0" dirty="0"/>
            <a:t>= N.S.</a:t>
          </a:r>
        </a:p>
        <a:p xmlns:a="http://schemas.openxmlformats.org/drawingml/2006/main">
          <a:r>
            <a:rPr lang="en-US" sz="900" baseline="0" dirty="0"/>
            <a:t>colony </a:t>
          </a:r>
          <a:r>
            <a:rPr lang="en-US" sz="900" baseline="0" dirty="0" smtClean="0"/>
            <a:t>p</a:t>
          </a:r>
          <a:r>
            <a:rPr lang="en-US" sz="900" dirty="0" smtClean="0"/>
            <a:t>= N.S.</a:t>
          </a:r>
          <a:endParaRPr lang="en-US" sz="900" baseline="0" dirty="0"/>
        </a:p>
        <a:p xmlns:a="http://schemas.openxmlformats.org/drawingml/2006/main">
          <a:r>
            <a:rPr lang="en-US" sz="900" baseline="0" dirty="0" err="1"/>
            <a:t>tmt</a:t>
          </a:r>
          <a:r>
            <a:rPr lang="en-US" sz="900" baseline="0" dirty="0"/>
            <a:t> x colony = </a:t>
          </a:r>
          <a:r>
            <a:rPr lang="en-US" sz="900" dirty="0" smtClean="0"/>
            <a:t>N.S.</a:t>
          </a:r>
          <a:endParaRPr lang="en-US" sz="900" dirty="0"/>
        </a:p>
      </cdr:txBody>
    </cdr:sp>
  </cdr:relSizeAnchor>
</c:userShapes>
</file>

<file path=ppt/drawings/drawing6.xml><?xml version="1.0" encoding="utf-8"?>
<c:userShapes xmlns:c="http://schemas.openxmlformats.org/drawingml/2006/chart">
  <cdr:relSizeAnchor xmlns:cdr="http://schemas.openxmlformats.org/drawingml/2006/chartDrawing">
    <cdr:from>
      <cdr:x>0.77359</cdr:x>
      <cdr:y>0.02901</cdr:y>
    </cdr:from>
    <cdr:to>
      <cdr:x>0.9838</cdr:x>
      <cdr:y>0.21356</cdr:y>
    </cdr:to>
    <cdr:sp macro="" textlink="">
      <cdr:nvSpPr>
        <cdr:cNvPr id="3" name="TextBox 2"/>
        <cdr:cNvSpPr txBox="1"/>
      </cdr:nvSpPr>
      <cdr:spPr>
        <a:xfrm xmlns:a="http://schemas.openxmlformats.org/drawingml/2006/main">
          <a:off x="4406900" y="101600"/>
          <a:ext cx="1197545" cy="646331"/>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900" dirty="0"/>
            <a:t>p=0.0097</a:t>
          </a:r>
        </a:p>
        <a:p xmlns:a="http://schemas.openxmlformats.org/drawingml/2006/main">
          <a:r>
            <a:rPr lang="en-US" sz="900" dirty="0" err="1"/>
            <a:t>tmt</a:t>
          </a:r>
          <a:r>
            <a:rPr lang="en-US" sz="900" dirty="0"/>
            <a:t> p</a:t>
          </a:r>
          <a:r>
            <a:rPr lang="en-US" sz="900" baseline="0" dirty="0"/>
            <a:t>= N.S.</a:t>
          </a:r>
        </a:p>
        <a:p xmlns:a="http://schemas.openxmlformats.org/drawingml/2006/main">
          <a:r>
            <a:rPr lang="en-US" sz="900" baseline="0" dirty="0"/>
            <a:t>colony p=0.011 </a:t>
          </a:r>
        </a:p>
        <a:p xmlns:a="http://schemas.openxmlformats.org/drawingml/2006/main">
          <a:r>
            <a:rPr lang="en-US" sz="900" baseline="0" dirty="0" err="1"/>
            <a:t>tmt</a:t>
          </a:r>
          <a:r>
            <a:rPr lang="en-US" sz="900" baseline="0" dirty="0"/>
            <a:t> x colony = 0.0136</a:t>
          </a:r>
          <a:endParaRPr lang="en-US" sz="900" dirty="0"/>
        </a:p>
      </cdr:txBody>
    </cdr:sp>
  </cdr:relSizeAnchor>
</c:userShapes>
</file>

<file path=ppt/drawings/drawing7.xml><?xml version="1.0" encoding="utf-8"?>
<c:userShapes xmlns:c="http://schemas.openxmlformats.org/drawingml/2006/chart">
  <cdr:relSizeAnchor xmlns:cdr="http://schemas.openxmlformats.org/drawingml/2006/chartDrawing">
    <cdr:from>
      <cdr:x>0.45833</cdr:x>
      <cdr:y>0.19907</cdr:y>
    </cdr:from>
    <cdr:to>
      <cdr:x>0.66421</cdr:x>
      <cdr:y>0.28322</cdr:y>
    </cdr:to>
    <cdr:sp macro="" textlink="">
      <cdr:nvSpPr>
        <cdr:cNvPr id="2" name="TextBox 1"/>
        <cdr:cNvSpPr txBox="1"/>
      </cdr:nvSpPr>
      <cdr:spPr>
        <a:xfrm xmlns:a="http://schemas.openxmlformats.org/drawingml/2006/main">
          <a:off x="2095500" y="546100"/>
          <a:ext cx="941283" cy="230832"/>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900"/>
            <a:t>t-test; p=0.0072</a:t>
          </a:r>
        </a:p>
      </cdr:txBody>
    </cdr:sp>
  </cdr:relSizeAnchor>
</c:userShapes>
</file>

<file path=ppt/drawings/drawing8.xml><?xml version="1.0" encoding="utf-8"?>
<c:userShapes xmlns:c="http://schemas.openxmlformats.org/drawingml/2006/chart">
  <cdr:relSizeAnchor xmlns:cdr="http://schemas.openxmlformats.org/drawingml/2006/chartDrawing">
    <cdr:from>
      <cdr:x>0.41389</cdr:x>
      <cdr:y>0.21296</cdr:y>
    </cdr:from>
    <cdr:to>
      <cdr:x>0.61845</cdr:x>
      <cdr:y>0.29711</cdr:y>
    </cdr:to>
    <cdr:sp macro="" textlink="">
      <cdr:nvSpPr>
        <cdr:cNvPr id="3" name="TextBox 2"/>
        <cdr:cNvSpPr txBox="1"/>
      </cdr:nvSpPr>
      <cdr:spPr>
        <a:xfrm xmlns:a="http://schemas.openxmlformats.org/drawingml/2006/main">
          <a:off x="1892300" y="584200"/>
          <a:ext cx="935266" cy="230832"/>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900" dirty="0"/>
            <a:t>t-test; p=0.2976</a:t>
          </a:r>
        </a:p>
      </cdr:txBody>
    </cdr:sp>
  </cdr:relSizeAnchor>
</c:userShapes>
</file>

<file path=ppt/drawings/drawing9.xml><?xml version="1.0" encoding="utf-8"?>
<c:userShapes xmlns:c="http://schemas.openxmlformats.org/drawingml/2006/chart">
  <cdr:relSizeAnchor xmlns:cdr="http://schemas.openxmlformats.org/drawingml/2006/chartDrawing">
    <cdr:from>
      <cdr:x>0.74423</cdr:x>
      <cdr:y>0.65648</cdr:y>
    </cdr:from>
    <cdr:to>
      <cdr:x>0.97065</cdr:x>
      <cdr:y>0.85422</cdr:y>
    </cdr:to>
    <cdr:sp macro="" textlink="">
      <cdr:nvSpPr>
        <cdr:cNvPr id="2" name="TextBox 1"/>
        <cdr:cNvSpPr txBox="1"/>
      </cdr:nvSpPr>
      <cdr:spPr>
        <a:xfrm xmlns:a="http://schemas.openxmlformats.org/drawingml/2006/main">
          <a:off x="3005667" y="303582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smtClean="0"/>
            <a:t>12% </a:t>
          </a:r>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71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71488"/>
          </a:xfrm>
          <a:prstGeom prst="rect">
            <a:avLst/>
          </a:prstGeom>
        </p:spPr>
        <p:txBody>
          <a:bodyPr vert="horz" lIns="91440" tIns="45720" rIns="91440" bIns="45720" rtlCol="0"/>
          <a:lstStyle>
            <a:lvl1pPr algn="r">
              <a:defRPr sz="1200"/>
            </a:lvl1pPr>
          </a:lstStyle>
          <a:p>
            <a:fld id="{DC954D23-9851-42D4-B62E-3F7968323F69}" type="datetimeFigureOut">
              <a:rPr lang="en-US" smtClean="0"/>
              <a:t>12/1/2016</a:t>
            </a:fld>
            <a:endParaRPr lang="en-US"/>
          </a:p>
        </p:txBody>
      </p:sp>
      <p:sp>
        <p:nvSpPr>
          <p:cNvPr id="4" name="Footer Placeholder 3"/>
          <p:cNvSpPr>
            <a:spLocks noGrp="1"/>
          </p:cNvSpPr>
          <p:nvPr>
            <p:ph type="ftr" sz="quarter" idx="2"/>
          </p:nvPr>
        </p:nvSpPr>
        <p:spPr>
          <a:xfrm>
            <a:off x="0" y="8924925"/>
            <a:ext cx="3038475" cy="47148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924925"/>
            <a:ext cx="3038475" cy="471488"/>
          </a:xfrm>
          <a:prstGeom prst="rect">
            <a:avLst/>
          </a:prstGeom>
        </p:spPr>
        <p:txBody>
          <a:bodyPr vert="horz" lIns="91440" tIns="45720" rIns="91440" bIns="45720" rtlCol="0" anchor="b"/>
          <a:lstStyle>
            <a:lvl1pPr algn="r">
              <a:defRPr sz="1200"/>
            </a:lvl1pPr>
          </a:lstStyle>
          <a:p>
            <a:fld id="{F2FD390C-1D41-486F-8D08-27B179085140}" type="slidenum">
              <a:rPr lang="en-US" smtClean="0"/>
              <a:t>‹#›</a:t>
            </a:fld>
            <a:endParaRPr lang="en-US"/>
          </a:p>
        </p:txBody>
      </p:sp>
    </p:spTree>
    <p:extLst>
      <p:ext uri="{BB962C8B-B14F-4D97-AF65-F5344CB8AC3E}">
        <p14:creationId xmlns:p14="http://schemas.microsoft.com/office/powerpoint/2010/main" val="4292436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9821"/>
          </a:xfrm>
          <a:prstGeom prst="rect">
            <a:avLst/>
          </a:prstGeom>
        </p:spPr>
        <p:txBody>
          <a:bodyPr vert="horz" lIns="93744" tIns="46872" rIns="93744" bIns="46872" rtlCol="0"/>
          <a:lstStyle>
            <a:lvl1pPr algn="l">
              <a:defRPr sz="1200"/>
            </a:lvl1pPr>
          </a:lstStyle>
          <a:p>
            <a:endParaRPr lang="en-US"/>
          </a:p>
        </p:txBody>
      </p:sp>
      <p:sp>
        <p:nvSpPr>
          <p:cNvPr id="3" name="Date Placeholder 2"/>
          <p:cNvSpPr>
            <a:spLocks noGrp="1"/>
          </p:cNvSpPr>
          <p:nvPr>
            <p:ph type="dt" idx="1"/>
          </p:nvPr>
        </p:nvSpPr>
        <p:spPr>
          <a:xfrm>
            <a:off x="3970938" y="0"/>
            <a:ext cx="3037840" cy="469821"/>
          </a:xfrm>
          <a:prstGeom prst="rect">
            <a:avLst/>
          </a:prstGeom>
        </p:spPr>
        <p:txBody>
          <a:bodyPr vert="horz" lIns="93744" tIns="46872" rIns="93744" bIns="46872" rtlCol="0"/>
          <a:lstStyle>
            <a:lvl1pPr algn="r">
              <a:defRPr sz="1200"/>
            </a:lvl1pPr>
          </a:lstStyle>
          <a:p>
            <a:fld id="{092DA39C-05E9-7146-AD35-62E5F3D9013E}" type="datetimeFigureOut">
              <a:rPr lang="en-US" smtClean="0"/>
              <a:t>12/1/2016</a:t>
            </a:fld>
            <a:endParaRPr lang="en-US"/>
          </a:p>
        </p:txBody>
      </p:sp>
      <p:sp>
        <p:nvSpPr>
          <p:cNvPr id="4" name="Slide Image Placeholder 3"/>
          <p:cNvSpPr>
            <a:spLocks noGrp="1" noRot="1" noChangeAspect="1"/>
          </p:cNvSpPr>
          <p:nvPr>
            <p:ph type="sldImg" idx="2"/>
          </p:nvPr>
        </p:nvSpPr>
        <p:spPr>
          <a:xfrm>
            <a:off x="1155700" y="704850"/>
            <a:ext cx="4699000" cy="3524250"/>
          </a:xfrm>
          <a:prstGeom prst="rect">
            <a:avLst/>
          </a:prstGeom>
          <a:noFill/>
          <a:ln w="12700">
            <a:solidFill>
              <a:prstClr val="black"/>
            </a:solidFill>
          </a:ln>
        </p:spPr>
        <p:txBody>
          <a:bodyPr vert="horz" lIns="93744" tIns="46872" rIns="93744" bIns="46872" rtlCol="0" anchor="ctr"/>
          <a:lstStyle/>
          <a:p>
            <a:endParaRPr lang="en-US"/>
          </a:p>
        </p:txBody>
      </p:sp>
      <p:sp>
        <p:nvSpPr>
          <p:cNvPr id="5" name="Notes Placeholder 4"/>
          <p:cNvSpPr>
            <a:spLocks noGrp="1"/>
          </p:cNvSpPr>
          <p:nvPr>
            <p:ph type="body" sz="quarter" idx="3"/>
          </p:nvPr>
        </p:nvSpPr>
        <p:spPr>
          <a:xfrm>
            <a:off x="701040" y="4463296"/>
            <a:ext cx="5608320" cy="4228386"/>
          </a:xfrm>
          <a:prstGeom prst="rect">
            <a:avLst/>
          </a:prstGeom>
        </p:spPr>
        <p:txBody>
          <a:bodyPr vert="horz" lIns="93744" tIns="46872" rIns="93744" bIns="4687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24961"/>
            <a:ext cx="3037840" cy="469821"/>
          </a:xfrm>
          <a:prstGeom prst="rect">
            <a:avLst/>
          </a:prstGeom>
        </p:spPr>
        <p:txBody>
          <a:bodyPr vert="horz" lIns="93744" tIns="46872" rIns="93744" bIns="4687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924961"/>
            <a:ext cx="3037840" cy="469821"/>
          </a:xfrm>
          <a:prstGeom prst="rect">
            <a:avLst/>
          </a:prstGeom>
        </p:spPr>
        <p:txBody>
          <a:bodyPr vert="horz" lIns="93744" tIns="46872" rIns="93744" bIns="46872" rtlCol="0" anchor="b"/>
          <a:lstStyle>
            <a:lvl1pPr algn="r">
              <a:defRPr sz="1200"/>
            </a:lvl1pPr>
          </a:lstStyle>
          <a:p>
            <a:fld id="{15C62E4E-0369-6D4F-BC1C-1EBBC420C5F9}" type="slidenum">
              <a:rPr lang="en-US" smtClean="0"/>
              <a:t>‹#›</a:t>
            </a:fld>
            <a:endParaRPr lang="en-US"/>
          </a:p>
        </p:txBody>
      </p:sp>
    </p:spTree>
    <p:extLst>
      <p:ext uri="{BB962C8B-B14F-4D97-AF65-F5344CB8AC3E}">
        <p14:creationId xmlns:p14="http://schemas.microsoft.com/office/powerpoint/2010/main" val="178315115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I’d like to highlight today is some recent work in the </a:t>
            </a:r>
            <a:r>
              <a:rPr lang="en-US" baseline="0" dirty="0" err="1" smtClean="0"/>
              <a:t>Grozinger</a:t>
            </a:r>
            <a:r>
              <a:rPr lang="en-US" baseline="0" dirty="0" smtClean="0"/>
              <a:t> lab that been motivated by a desire to better understand and characterize the experience of drones in the social context of the colony. </a:t>
            </a:r>
            <a:endParaRPr lang="en-US" dirty="0"/>
          </a:p>
        </p:txBody>
      </p:sp>
      <p:sp>
        <p:nvSpPr>
          <p:cNvPr id="4" name="Slide Number Placeholder 3"/>
          <p:cNvSpPr>
            <a:spLocks noGrp="1"/>
          </p:cNvSpPr>
          <p:nvPr>
            <p:ph type="sldNum" sz="quarter" idx="10"/>
          </p:nvPr>
        </p:nvSpPr>
        <p:spPr/>
        <p:txBody>
          <a:bodyPr/>
          <a:lstStyle/>
          <a:p>
            <a:fld id="{15C62E4E-0369-6D4F-BC1C-1EBBC420C5F9}" type="slidenum">
              <a:rPr lang="en-US" smtClean="0"/>
              <a:t>1</a:t>
            </a:fld>
            <a:endParaRPr lang="en-US"/>
          </a:p>
        </p:txBody>
      </p:sp>
    </p:spTree>
    <p:extLst>
      <p:ext uri="{BB962C8B-B14F-4D97-AF65-F5344CB8AC3E}">
        <p14:creationId xmlns:p14="http://schemas.microsoft.com/office/powerpoint/2010/main" val="2470693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really know a lot about how workers experience</a:t>
            </a:r>
            <a:r>
              <a:rPr lang="en-US" baseline="0" dirty="0" smtClean="0"/>
              <a:t> the colony, and the central role that chemical communication plays in mediating a variety of complex social behaviors, but we can’t say the same about drones. It is possible that the reason for this is the reputation drones have for being one trick ponies, serving as </a:t>
            </a:r>
            <a:r>
              <a:rPr lang="en-US" baseline="0" dirty="0" err="1" smtClean="0"/>
              <a:t>reproductives</a:t>
            </a:r>
            <a:r>
              <a:rPr lang="en-US" baseline="0" dirty="0" smtClean="0"/>
              <a:t> but not doing much more than that. Regardless, of whether this opinion is true or not (and I think that it’s not), the question of how drones experience the social context remains outstanding. </a:t>
            </a:r>
            <a:endParaRPr lang="en-US" dirty="0" smtClean="0"/>
          </a:p>
          <a:p>
            <a:endParaRPr lang="en-US" dirty="0" smtClean="0"/>
          </a:p>
          <a:p>
            <a:r>
              <a:rPr lang="en-US" dirty="0" smtClean="0"/>
              <a:t>Organization</a:t>
            </a:r>
            <a:r>
              <a:rPr lang="en-US" baseline="0" dirty="0" smtClean="0"/>
              <a:t> of the social features in honey bees are largely chemically mediated. Colony provisioning, disease management (hygiene), nest defense, reproductive division of labor, sexual reproduction and many other features are facilitated through chemical communication. And the list goes on</a:t>
            </a:r>
            <a:r>
              <a:rPr lang="is-IS" baseline="0" dirty="0" smtClean="0"/>
              <a:t>…</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649C13A5-511F-4D4F-B778-6AB878583413}"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a:t>
            </a:r>
            <a:r>
              <a:rPr lang="en-US" baseline="0" dirty="0" smtClean="0"/>
              <a:t> address this question we selected 9-ODA as a system that’s been well studied in workers but only minimally in drones. We know that 9-ODA has specific primer and releaser effects on workers, where primer effects are characterized as eliciting acute behavioral responses and releaser effects elicit long term impacts on physiology and behavior. </a:t>
            </a:r>
            <a:endParaRPr lang="en-US" dirty="0" smtClean="0"/>
          </a:p>
          <a:p>
            <a:endParaRPr lang="en-US" dirty="0" smtClean="0"/>
          </a:p>
          <a:p>
            <a:r>
              <a:rPr lang="en-US" dirty="0" smtClean="0"/>
              <a:t>My primary system of study entails the queen pheromone component 9-ODA. This</a:t>
            </a:r>
            <a:r>
              <a:rPr lang="en-US" baseline="0" dirty="0" smtClean="0"/>
              <a:t> chemical is fascinating because it elicits a suite of primer and releaser effects in workers and a releaser effect in drones. </a:t>
            </a:r>
          </a:p>
          <a:p>
            <a:endParaRPr lang="en-US" baseline="0" dirty="0" smtClean="0"/>
          </a:p>
          <a:p>
            <a:r>
              <a:rPr lang="en-US" baseline="0" dirty="0" smtClean="0"/>
              <a:t>In drones, it acts as a long range attractant, facilitating copulation, which happens on the wing. However, whether 9-ODA is responsible for mediating or modulating any other aspect of drone behavior is unknown. </a:t>
            </a:r>
            <a:endParaRPr lang="en-US" dirty="0"/>
          </a:p>
        </p:txBody>
      </p:sp>
      <p:sp>
        <p:nvSpPr>
          <p:cNvPr id="4" name="Slide Number Placeholder 3"/>
          <p:cNvSpPr>
            <a:spLocks noGrp="1"/>
          </p:cNvSpPr>
          <p:nvPr>
            <p:ph type="sldNum" sz="quarter" idx="10"/>
          </p:nvPr>
        </p:nvSpPr>
        <p:spPr/>
        <p:txBody>
          <a:bodyPr/>
          <a:lstStyle/>
          <a:p>
            <a:fld id="{649C13A5-511F-4D4F-B778-6AB878583413}"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8721">
              <a:defRPr/>
            </a:pPr>
            <a:r>
              <a:rPr lang="en-US" dirty="0" smtClean="0"/>
              <a:t>Alternatively, due to social context, primer effects on workers may have indirect effects on drones</a:t>
            </a:r>
          </a:p>
          <a:p>
            <a:endParaRPr lang="en-US" dirty="0"/>
          </a:p>
        </p:txBody>
      </p:sp>
      <p:sp>
        <p:nvSpPr>
          <p:cNvPr id="4" name="Slide Number Placeholder 3"/>
          <p:cNvSpPr>
            <a:spLocks noGrp="1"/>
          </p:cNvSpPr>
          <p:nvPr>
            <p:ph type="sldNum" sz="quarter" idx="10"/>
          </p:nvPr>
        </p:nvSpPr>
        <p:spPr/>
        <p:txBody>
          <a:bodyPr/>
          <a:lstStyle/>
          <a:p>
            <a:fld id="{15C62E4E-0369-6D4F-BC1C-1EBBC420C5F9}" type="slidenum">
              <a:rPr lang="en-US" smtClean="0"/>
              <a:t>4</a:t>
            </a:fld>
            <a:endParaRPr lang="en-US"/>
          </a:p>
        </p:txBody>
      </p:sp>
    </p:spTree>
    <p:extLst>
      <p:ext uri="{BB962C8B-B14F-4D97-AF65-F5344CB8AC3E}">
        <p14:creationId xmlns:p14="http://schemas.microsoft.com/office/powerpoint/2010/main" val="1099941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704850"/>
            <a:ext cx="4699000" cy="3524250"/>
          </a:xfrm>
        </p:spPr>
      </p:sp>
      <p:sp>
        <p:nvSpPr>
          <p:cNvPr id="3" name="Notes Placeholder 2"/>
          <p:cNvSpPr>
            <a:spLocks noGrp="1"/>
          </p:cNvSpPr>
          <p:nvPr>
            <p:ph type="body" idx="1"/>
          </p:nvPr>
        </p:nvSpPr>
        <p:spPr/>
        <p:txBody>
          <a:bodyPr>
            <a:normAutofit/>
          </a:bodyPr>
          <a:lstStyle/>
          <a:p>
            <a:r>
              <a:rPr lang="en-US" dirty="0"/>
              <a:t>Workers exposed to queen pheromone/9-ODA exhibit a nurse-like phenotype, which includes more developed hypopharyngeal glands, the sites of food production. This, in turn, could result in improved nutrition for the drones they are tending, resulting in the higher </a:t>
            </a:r>
            <a:r>
              <a:rPr lang="en-US" i="1" dirty="0"/>
              <a:t>Vg </a:t>
            </a:r>
            <a:r>
              <a:rPr lang="en-US" dirty="0"/>
              <a:t>and lowered JH levels since JH, </a:t>
            </a:r>
            <a:r>
              <a:rPr lang="en-US" i="1" dirty="0"/>
              <a:t>Vg,</a:t>
            </a:r>
            <a:r>
              <a:rPr lang="en-US" dirty="0"/>
              <a:t> and nutrition are all correlated.</a:t>
            </a:r>
            <a:endParaRPr lang="en-US" baseline="30000" dirty="0"/>
          </a:p>
          <a:p>
            <a:endParaRPr lang="en-US" baseline="30000" dirty="0"/>
          </a:p>
          <a:p>
            <a:endParaRPr lang="en-US" dirty="0"/>
          </a:p>
        </p:txBody>
      </p:sp>
      <p:sp>
        <p:nvSpPr>
          <p:cNvPr id="4" name="Slide Number Placeholder 3"/>
          <p:cNvSpPr>
            <a:spLocks noGrp="1"/>
          </p:cNvSpPr>
          <p:nvPr>
            <p:ph type="sldNum" sz="quarter" idx="10"/>
          </p:nvPr>
        </p:nvSpPr>
        <p:spPr/>
        <p:txBody>
          <a:bodyPr/>
          <a:lstStyle/>
          <a:p>
            <a:fld id="{649C13A5-511F-4D4F-B778-6AB878583413}"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704850"/>
            <a:ext cx="4699000" cy="35242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9C13A5-511F-4D4F-B778-6AB878583413}"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704850"/>
            <a:ext cx="4699000" cy="35242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9C13A5-511F-4D4F-B778-6AB878583413}"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C62E4E-0369-6D4F-BC1C-1EBBC420C5F9}" type="slidenum">
              <a:rPr lang="en-US" smtClean="0"/>
              <a:t>19</a:t>
            </a:fld>
            <a:endParaRPr lang="en-US"/>
          </a:p>
        </p:txBody>
      </p:sp>
    </p:spTree>
    <p:extLst>
      <p:ext uri="{BB962C8B-B14F-4D97-AF65-F5344CB8AC3E}">
        <p14:creationId xmlns:p14="http://schemas.microsoft.com/office/powerpoint/2010/main" val="1241367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C62E4E-0369-6D4F-BC1C-1EBBC420C5F9}" type="slidenum">
              <a:rPr lang="en-US" smtClean="0"/>
              <a:t>21</a:t>
            </a:fld>
            <a:endParaRPr lang="en-US"/>
          </a:p>
        </p:txBody>
      </p:sp>
    </p:spTree>
    <p:extLst>
      <p:ext uri="{BB962C8B-B14F-4D97-AF65-F5344CB8AC3E}">
        <p14:creationId xmlns:p14="http://schemas.microsoft.com/office/powerpoint/2010/main" val="300220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t>12/1/2016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t>‹#›</a:t>
            </a:fld>
            <a:endParaRPr kumimoji="0"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t>12/1/2016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t>12/1/2016</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t>12/1/2016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7C3A134-F1C3-464B-BF47-54DC2DE08F52}" type="datetimeFigureOut">
              <a:rPr lang="en-US" smtClean="0"/>
              <a:t>12/1/2016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7C3A134-F1C3-464B-BF47-54DC2DE08F52}" type="datetimeFigureOut">
              <a:rPr lang="en-US" smtClean="0"/>
              <a:t>12/1/2016</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648F39E-9C37-485F-AC97-16BB4BDF9F49}" type="slidenum">
              <a:rPr kumimoji="0" lang="en-US" smtClean="0"/>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7C3A134-F1C3-464B-BF47-54DC2DE08F52}" type="datetimeFigureOut">
              <a:rPr lang="en-US" smtClean="0"/>
              <a:t>12/1/2016</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9648F39E-9C37-485F-AC97-16BB4BDF9F49}" type="slidenum">
              <a:rPr kumimoji="0" lang="en-US" smtClean="0"/>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7C3A134-F1C3-464B-BF47-54DC2DE08F52}" type="datetimeFigureOut">
              <a:rPr lang="en-US" smtClean="0"/>
              <a:t>12/1/2016</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9648F39E-9C37-485F-AC97-16BB4BDF9F49}" type="slidenum">
              <a:rPr kumimoji="0" lang="en-US" smtClean="0"/>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C3A134-F1C3-464B-BF47-54DC2DE08F52}" type="datetimeFigureOut">
              <a:rPr lang="en-US" smtClean="0"/>
              <a:t>12/1/2016</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9648F39E-9C37-485F-AC97-16BB4BDF9F49}" type="slidenum">
              <a:rPr kumimoji="0" lang="en-US" smtClean="0"/>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7C3A134-F1C3-464B-BF47-54DC2DE08F52}" type="datetimeFigureOut">
              <a:rPr lang="en-US" smtClean="0"/>
              <a:t>12/1/2016</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648F39E-9C37-485F-AC97-16BB4BDF9F49}" type="slidenum">
              <a:rPr kumimoji="0" lang="en-US" smtClean="0"/>
              <a:t>‹#›</a:t>
            </a:fld>
            <a:endParaRPr kumimoji="0"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D7C3A134-F1C3-464B-BF47-54DC2DE08F52}" type="datetimeFigureOut">
              <a:rPr lang="en-US" smtClean="0"/>
              <a:t>12/1/2016</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kumimoji="0" lang="en-US" dirty="0"/>
          </a:p>
        </p:txBody>
      </p:sp>
      <p:sp>
        <p:nvSpPr>
          <p:cNvPr id="7" name="Slide Number Placeholder 6"/>
          <p:cNvSpPr>
            <a:spLocks noGrp="1"/>
          </p:cNvSpPr>
          <p:nvPr>
            <p:ph type="sldNum" sz="quarter" idx="12"/>
          </p:nvPr>
        </p:nvSpPr>
        <p:spPr>
          <a:xfrm>
            <a:off x="8339328" y="1170432"/>
            <a:ext cx="733864" cy="201168"/>
          </a:xfrm>
        </p:spPr>
        <p:txBody>
          <a:bodyPr/>
          <a:lstStyle/>
          <a:p>
            <a:fld id="{9648F39E-9C37-485F-AC97-16BB4BDF9F49}" type="slidenum">
              <a:rPr kumimoji="0" lang="en-US" smtClean="0"/>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D7C3A134-F1C3-464B-BF47-54DC2DE08F52}" type="datetimeFigureOut">
              <a:rPr lang="en-US" smtClean="0"/>
              <a:t>12/1/2016</a:t>
            </a:fld>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kumimoji="0"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9648F39E-9C37-485F-AC97-16BB4BDF9F49}" type="slidenum">
              <a:rPr kumimoji="0" lang="en-US" smtClean="0"/>
              <a:t>‹#›</a:t>
            </a:fld>
            <a:endParaRPr kumimoji="0"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chart" Target="../charts/chart1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206438"/>
            <a:ext cx="8077200" cy="1673352"/>
          </a:xfrm>
        </p:spPr>
        <p:txBody>
          <a:bodyPr>
            <a:normAutofit fontScale="90000"/>
          </a:bodyPr>
          <a:lstStyle/>
          <a:p>
            <a:r>
              <a:rPr lang="en-US" dirty="0" smtClean="0"/>
              <a:t>Primer effects of a queen pheromone on drone physiology and behavior</a:t>
            </a:r>
            <a:endParaRPr lang="en-US" dirty="0"/>
          </a:p>
        </p:txBody>
      </p:sp>
      <p:sp>
        <p:nvSpPr>
          <p:cNvPr id="3" name="Subtitle 2"/>
          <p:cNvSpPr>
            <a:spLocks noGrp="1"/>
          </p:cNvSpPr>
          <p:nvPr>
            <p:ph type="subTitle" idx="1"/>
          </p:nvPr>
        </p:nvSpPr>
        <p:spPr>
          <a:xfrm>
            <a:off x="685800" y="1724213"/>
            <a:ext cx="8077200" cy="1499616"/>
          </a:xfrm>
        </p:spPr>
        <p:txBody>
          <a:bodyPr/>
          <a:lstStyle/>
          <a:p>
            <a:r>
              <a:rPr lang="en-US" dirty="0" smtClean="0"/>
              <a:t>	</a:t>
            </a:r>
            <a:endParaRPr lang="en-US" dirty="0"/>
          </a:p>
        </p:txBody>
      </p:sp>
      <p:sp>
        <p:nvSpPr>
          <p:cNvPr id="4" name="TextBox 3"/>
          <p:cNvSpPr txBox="1"/>
          <p:nvPr/>
        </p:nvSpPr>
        <p:spPr>
          <a:xfrm>
            <a:off x="4417813" y="5393764"/>
            <a:ext cx="4551095" cy="1200329"/>
          </a:xfrm>
          <a:prstGeom prst="rect">
            <a:avLst/>
          </a:prstGeom>
          <a:noFill/>
        </p:spPr>
        <p:txBody>
          <a:bodyPr wrap="none" rtlCol="0">
            <a:spAutoFit/>
          </a:bodyPr>
          <a:lstStyle/>
          <a:p>
            <a:pPr algn="ctr"/>
            <a:r>
              <a:rPr lang="en-US" b="1" dirty="0" smtClean="0"/>
              <a:t>Gabriel Villar</a:t>
            </a:r>
            <a:r>
              <a:rPr lang="en-US" dirty="0" smtClean="0"/>
              <a:t>, Peter Teal, Christina </a:t>
            </a:r>
            <a:r>
              <a:rPr lang="en-US" dirty="0" err="1" smtClean="0"/>
              <a:t>Grozinger</a:t>
            </a:r>
            <a:endParaRPr lang="en-US" dirty="0" smtClean="0"/>
          </a:p>
          <a:p>
            <a:pPr algn="ctr"/>
            <a:r>
              <a:rPr lang="en-US" dirty="0" smtClean="0"/>
              <a:t>Center for Pollinator Research</a:t>
            </a:r>
          </a:p>
          <a:p>
            <a:pPr algn="ctr"/>
            <a:r>
              <a:rPr lang="en-US" dirty="0" smtClean="0"/>
              <a:t>Department of Entomology</a:t>
            </a:r>
          </a:p>
          <a:p>
            <a:pPr algn="ctr"/>
            <a:r>
              <a:rPr lang="en-US" dirty="0" smtClean="0"/>
              <a:t>Pennsylvania State University </a:t>
            </a:r>
            <a:endParaRPr lang="en-US" dirty="0"/>
          </a:p>
        </p:txBody>
      </p:sp>
    </p:spTree>
    <p:extLst>
      <p:ext uri="{BB962C8B-B14F-4D97-AF65-F5344CB8AC3E}">
        <p14:creationId xmlns:p14="http://schemas.microsoft.com/office/powerpoint/2010/main" val="235981683"/>
      </p:ext>
    </p:extLst>
  </p:cSld>
  <p:clrMapOvr>
    <a:masterClrMapping/>
  </p:clrMapOvr>
  <mc:AlternateContent xmlns:mc="http://schemas.openxmlformats.org/markup-compatibility/2006" xmlns:p14="http://schemas.microsoft.com/office/powerpoint/2010/main">
    <mc:Choice Requires="p14">
      <p:transition spd="slow" p14:dur="2000" advTm="1189"/>
    </mc:Choice>
    <mc:Fallback xmlns="">
      <p:transition xmlns:p14="http://schemas.microsoft.com/office/powerpoint/2010/main" spd="slow" advTm="1189"/>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70612" y="228600"/>
            <a:ext cx="7202776" cy="1143000"/>
          </a:xfrm>
        </p:spPr>
        <p:txBody>
          <a:bodyPr/>
          <a:lstStyle/>
          <a:p>
            <a:pPr algn="ctr"/>
            <a:r>
              <a:rPr lang="en-US" dirty="0" smtClean="0"/>
              <a:t>Results (Trial 2)</a:t>
            </a:r>
            <a:endParaRPr lang="en-US" dirty="0"/>
          </a:p>
        </p:txBody>
      </p:sp>
      <p:sp>
        <p:nvSpPr>
          <p:cNvPr id="8" name="TextBox 7"/>
          <p:cNvSpPr txBox="1"/>
          <p:nvPr/>
        </p:nvSpPr>
        <p:spPr>
          <a:xfrm flipH="1">
            <a:off x="990600" y="4724400"/>
            <a:ext cx="76199" cy="64008"/>
          </a:xfrm>
          <a:prstGeom prst="rect">
            <a:avLst/>
          </a:prstGeom>
          <a:solidFill>
            <a:schemeClr val="bg1">
              <a:lumMod val="95000"/>
            </a:schemeClr>
          </a:solidFill>
          <a:ln>
            <a:noFill/>
          </a:ln>
        </p:spPr>
        <p:txBody>
          <a:bodyPr wrap="square" rtlCol="0" anchor="ctr" anchorCtr="1">
            <a:spAutoFit/>
          </a:bodyPr>
          <a:lstStyle/>
          <a:p>
            <a:endParaRPr lang="en-US" dirty="0" smtClean="0"/>
          </a:p>
        </p:txBody>
      </p:sp>
      <p:sp>
        <p:nvSpPr>
          <p:cNvPr id="9" name="TextBox 8"/>
          <p:cNvSpPr txBox="1"/>
          <p:nvPr/>
        </p:nvSpPr>
        <p:spPr>
          <a:xfrm flipH="1">
            <a:off x="4876800" y="4724400"/>
            <a:ext cx="222433" cy="45720"/>
          </a:xfrm>
          <a:prstGeom prst="rect">
            <a:avLst/>
          </a:prstGeom>
          <a:solidFill>
            <a:schemeClr val="bg1">
              <a:lumMod val="95000"/>
            </a:schemeClr>
          </a:solidFill>
          <a:ln>
            <a:noFill/>
          </a:ln>
        </p:spPr>
        <p:txBody>
          <a:bodyPr wrap="square" rtlCol="0" anchor="ctr" anchorCtr="1">
            <a:spAutoFit/>
          </a:bodyPr>
          <a:lstStyle/>
          <a:p>
            <a:endParaRPr lang="en-US" dirty="0" smtClean="0"/>
          </a:p>
        </p:txBody>
      </p:sp>
      <p:graphicFrame>
        <p:nvGraphicFramePr>
          <p:cNvPr id="14" name="Content Placeholder 13"/>
          <p:cNvGraphicFramePr>
            <a:graphicFrameLocks noGrp="1"/>
          </p:cNvGraphicFramePr>
          <p:nvPr>
            <p:ph sz="half" idx="1"/>
            <p:extLst>
              <p:ext uri="{D42A27DB-BD31-4B8C-83A1-F6EECF244321}">
                <p14:modId xmlns:p14="http://schemas.microsoft.com/office/powerpoint/2010/main" val="2732466721"/>
              </p:ext>
            </p:extLst>
          </p:nvPr>
        </p:nvGraphicFramePr>
        <p:xfrm>
          <a:off x="969963" y="1676400"/>
          <a:ext cx="3525837" cy="4495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ontent Placeholder 14"/>
          <p:cNvGraphicFramePr>
            <a:graphicFrameLocks noGrp="1"/>
          </p:cNvGraphicFramePr>
          <p:nvPr>
            <p:ph sz="half" idx="2"/>
            <p:extLst>
              <p:ext uri="{D42A27DB-BD31-4B8C-83A1-F6EECF244321}">
                <p14:modId xmlns:p14="http://schemas.microsoft.com/office/powerpoint/2010/main" val="3852473657"/>
              </p:ext>
            </p:extLst>
          </p:nvPr>
        </p:nvGraphicFramePr>
        <p:xfrm>
          <a:off x="4652963" y="1676400"/>
          <a:ext cx="3525837" cy="4495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09694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0612" y="76200"/>
            <a:ext cx="7202776" cy="1143000"/>
          </a:xfrm>
        </p:spPr>
        <p:txBody>
          <a:bodyPr>
            <a:normAutofit fontScale="90000"/>
          </a:bodyPr>
          <a:lstStyle/>
          <a:p>
            <a:pPr algn="ctr"/>
            <a:r>
              <a:rPr lang="en-US" dirty="0" smtClean="0"/>
              <a:t>Drone Nutritional Environment</a:t>
            </a:r>
            <a:endParaRPr lang="en-US" dirty="0"/>
          </a:p>
        </p:txBody>
      </p:sp>
      <p:sp>
        <p:nvSpPr>
          <p:cNvPr id="4" name="Content Placeholder 3"/>
          <p:cNvSpPr>
            <a:spLocks noGrp="1"/>
          </p:cNvSpPr>
          <p:nvPr>
            <p:ph sz="half" idx="1"/>
          </p:nvPr>
        </p:nvSpPr>
        <p:spPr/>
        <p:txBody>
          <a:bodyPr/>
          <a:lstStyle/>
          <a:p>
            <a:r>
              <a:rPr lang="en-US" dirty="0" smtClean="0"/>
              <a:t>Does drone nutritional experience different across our treatments?</a:t>
            </a:r>
          </a:p>
          <a:p>
            <a:pPr lvl="1"/>
            <a:r>
              <a:rPr lang="en-US" dirty="0" smtClean="0"/>
              <a:t>Trophallaxis</a:t>
            </a:r>
            <a:r>
              <a:rPr lang="en-US" dirty="0"/>
              <a:t> </a:t>
            </a:r>
            <a:r>
              <a:rPr lang="en-US" dirty="0" smtClean="0"/>
              <a:t>quantified</a:t>
            </a:r>
          </a:p>
          <a:p>
            <a:pPr lvl="1"/>
            <a:r>
              <a:rPr lang="en-US" dirty="0" smtClean="0"/>
              <a:t>6 cages/treatment</a:t>
            </a:r>
          </a:p>
          <a:p>
            <a:pPr lvl="1"/>
            <a:r>
              <a:rPr lang="en-US" dirty="0" smtClean="0"/>
              <a:t># events/cage was counted every 5 minutes for 40 min. Replicated across 3 days with 3 colony sources.</a:t>
            </a:r>
            <a:endParaRPr lang="en-US" dirty="0"/>
          </a:p>
        </p:txBody>
      </p:sp>
      <p:pic>
        <p:nvPicPr>
          <p:cNvPr id="10" name="Content Placeholder 9" descr="TrophaCageSetup.jpg"/>
          <p:cNvPicPr>
            <a:picLocks noGrp="1" noChangeAspect="1"/>
          </p:cNvPicPr>
          <p:nvPr>
            <p:ph sz="half" idx="2"/>
          </p:nvPr>
        </p:nvPicPr>
        <p:blipFill>
          <a:blip r:embed="rId2" cstate="email">
            <a:extLst>
              <a:ext uri="{28A0092B-C50C-407E-A947-70E740481C1C}">
                <a14:useLocalDpi xmlns:a14="http://schemas.microsoft.com/office/drawing/2010/main" val="0"/>
              </a:ext>
            </a:extLst>
          </a:blip>
          <a:srcRect l="25308" r="25308"/>
          <a:stretch>
            <a:fillRect/>
          </a:stretch>
        </p:blipFill>
        <p:spPr/>
      </p:pic>
    </p:spTree>
    <p:extLst>
      <p:ext uri="{BB962C8B-B14F-4D97-AF65-F5344CB8AC3E}">
        <p14:creationId xmlns:p14="http://schemas.microsoft.com/office/powerpoint/2010/main" val="479941859"/>
      </p:ext>
    </p:extLst>
  </p:cSld>
  <p:clrMapOvr>
    <a:masterClrMapping/>
  </p:clrMapOvr>
  <mc:AlternateContent xmlns:mc="http://schemas.openxmlformats.org/markup-compatibility/2006" xmlns:p14="http://schemas.microsoft.com/office/powerpoint/2010/main">
    <mc:Choice Requires="p14">
      <p:transition spd="slow" p14:dur="2000" advTm="34332"/>
    </mc:Choice>
    <mc:Fallback xmlns="">
      <p:transition xmlns:p14="http://schemas.microsoft.com/office/powerpoint/2010/main" spd="slow" advTm="34332"/>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Worker-Drone Trophallaxis</a:t>
            </a:r>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640967382"/>
              </p:ext>
            </p:extLst>
          </p:nvPr>
        </p:nvGraphicFramePr>
        <p:xfrm>
          <a:off x="457200" y="1774825"/>
          <a:ext cx="8229600" cy="46259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02065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Worker-Drone Trophallaxis</a:t>
            </a:r>
            <a:endParaRPr lang="en-US" dirty="0"/>
          </a:p>
        </p:txBody>
      </p:sp>
      <p:graphicFrame>
        <p:nvGraphicFramePr>
          <p:cNvPr id="7" name="Content Placeholder 4"/>
          <p:cNvGraphicFramePr>
            <a:graphicFrameLocks noGrp="1"/>
          </p:cNvGraphicFramePr>
          <p:nvPr>
            <p:ph idx="1"/>
            <p:extLst>
              <p:ext uri="{D42A27DB-BD31-4B8C-83A1-F6EECF244321}">
                <p14:modId xmlns:p14="http://schemas.microsoft.com/office/powerpoint/2010/main" val="2382748002"/>
              </p:ext>
            </p:extLst>
          </p:nvPr>
        </p:nvGraphicFramePr>
        <p:xfrm>
          <a:off x="457200" y="1774825"/>
          <a:ext cx="8229600" cy="46259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09631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Are worker nutritional stores impacted by pheromone exposure?</a:t>
            </a:r>
            <a:endParaRPr lang="en-US" dirty="0"/>
          </a:p>
        </p:txBody>
      </p:sp>
      <p:sp>
        <p:nvSpPr>
          <p:cNvPr id="3" name="Content Placeholder 2"/>
          <p:cNvSpPr>
            <a:spLocks noGrp="1"/>
          </p:cNvSpPr>
          <p:nvPr>
            <p:ph sz="half" idx="1"/>
          </p:nvPr>
        </p:nvSpPr>
        <p:spPr>
          <a:xfrm>
            <a:off x="1" y="1773936"/>
            <a:ext cx="4495800" cy="4623816"/>
          </a:xfrm>
        </p:spPr>
        <p:txBody>
          <a:bodyPr>
            <a:normAutofit fontScale="92500"/>
          </a:bodyPr>
          <a:lstStyle/>
          <a:p>
            <a:r>
              <a:rPr lang="en-US" dirty="0" smtClean="0"/>
              <a:t>Is nutritional quality and environment playing a role in producing observed effects of 9-ODA on drone physiology? </a:t>
            </a:r>
          </a:p>
          <a:p>
            <a:r>
              <a:rPr lang="en-US" dirty="0" smtClean="0"/>
              <a:t>Nutrient producing gland size assessed for impacts of 9-ODA exposure/drone rearing, and used as a measure of nutritional quality.</a:t>
            </a:r>
          </a:p>
        </p:txBody>
      </p:sp>
      <p:pic>
        <p:nvPicPr>
          <p:cNvPr id="5" name="Content Placeholder 4" descr="HPG1.jpg"/>
          <p:cNvPicPr>
            <a:picLocks noGrp="1" noChangeAspect="1"/>
          </p:cNvPicPr>
          <p:nvPr>
            <p:ph sz="half" idx="2"/>
          </p:nvPr>
        </p:nvPicPr>
        <p:blipFill rotWithShape="1">
          <a:blip r:embed="rId2" cstate="email">
            <a:extLst>
              <a:ext uri="{28A0092B-C50C-407E-A947-70E740481C1C}">
                <a14:useLocalDpi xmlns:a14="http://schemas.microsoft.com/office/drawing/2010/main" val="0"/>
              </a:ext>
            </a:extLst>
          </a:blip>
          <a:srcRect t="23610" r="7547" b="26357"/>
          <a:stretch/>
        </p:blipFill>
        <p:spPr>
          <a:xfrm>
            <a:off x="4631266" y="2048935"/>
            <a:ext cx="4385357" cy="4196419"/>
          </a:xfrm>
        </p:spPr>
      </p:pic>
    </p:spTree>
    <p:extLst>
      <p:ext uri="{BB962C8B-B14F-4D97-AF65-F5344CB8AC3E}">
        <p14:creationId xmlns:p14="http://schemas.microsoft.com/office/powerpoint/2010/main" val="446163600"/>
      </p:ext>
    </p:extLst>
  </p:cSld>
  <p:clrMapOvr>
    <a:masterClrMapping/>
  </p:clrMapOvr>
  <mc:AlternateContent xmlns:mc="http://schemas.openxmlformats.org/markup-compatibility/2006" xmlns:p14="http://schemas.microsoft.com/office/powerpoint/2010/main">
    <mc:Choice Requires="p14">
      <p:transition spd="slow" p14:dur="2000" advTm="29986"/>
    </mc:Choice>
    <mc:Fallback xmlns="">
      <p:transition xmlns:p14="http://schemas.microsoft.com/office/powerpoint/2010/main" spd="slow" advTm="29986"/>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9-ODA Effects on worker </a:t>
            </a:r>
            <a:r>
              <a:rPr lang="en-US" sz="3600" dirty="0" err="1" smtClean="0"/>
              <a:t>hypopharyngeal</a:t>
            </a:r>
            <a:r>
              <a:rPr lang="en-US" sz="3600" dirty="0" smtClean="0"/>
              <a:t> gland development</a:t>
            </a:r>
            <a:endParaRPr lang="en-US" sz="36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158810049"/>
              </p:ext>
            </p:extLst>
          </p:nvPr>
        </p:nvGraphicFramePr>
        <p:xfrm>
          <a:off x="457200" y="1774825"/>
          <a:ext cx="8229600" cy="46259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646227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solidFill>
                  <a:srgbClr val="F0AD00">
                    <a:satMod val="150000"/>
                  </a:srgbClr>
                </a:solidFill>
              </a:rPr>
              <a:t>9-ODA Effects on worker </a:t>
            </a:r>
            <a:r>
              <a:rPr lang="en-US" sz="3600" dirty="0" err="1">
                <a:solidFill>
                  <a:srgbClr val="F0AD00">
                    <a:satMod val="150000"/>
                  </a:srgbClr>
                </a:solidFill>
              </a:rPr>
              <a:t>hypopharyngeal</a:t>
            </a:r>
            <a:r>
              <a:rPr lang="en-US" sz="3600" dirty="0">
                <a:solidFill>
                  <a:srgbClr val="F0AD00">
                    <a:satMod val="150000"/>
                  </a:srgbClr>
                </a:solidFill>
              </a:rPr>
              <a:t> gland development</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1508497"/>
              </p:ext>
            </p:extLst>
          </p:nvPr>
        </p:nvGraphicFramePr>
        <p:xfrm>
          <a:off x="457200" y="1774825"/>
          <a:ext cx="8229600" cy="46259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38467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solidFill>
                  <a:srgbClr val="F0AD00">
                    <a:satMod val="150000"/>
                  </a:srgbClr>
                </a:solidFill>
              </a:rPr>
              <a:t>9-ODA Effects on worker </a:t>
            </a:r>
            <a:r>
              <a:rPr lang="en-US" sz="3600" dirty="0" err="1">
                <a:solidFill>
                  <a:srgbClr val="F0AD00">
                    <a:satMod val="150000"/>
                  </a:srgbClr>
                </a:solidFill>
              </a:rPr>
              <a:t>hypopharyngeal</a:t>
            </a:r>
            <a:r>
              <a:rPr lang="en-US" sz="3600" dirty="0">
                <a:solidFill>
                  <a:srgbClr val="F0AD00">
                    <a:satMod val="150000"/>
                  </a:srgbClr>
                </a:solidFill>
              </a:rPr>
              <a:t> gland development</a:t>
            </a:r>
            <a:endParaRPr lang="en-US" dirty="0"/>
          </a:p>
        </p:txBody>
      </p:sp>
      <p:graphicFrame>
        <p:nvGraphicFramePr>
          <p:cNvPr id="5" name="Content Placeholder 8"/>
          <p:cNvGraphicFramePr>
            <a:graphicFrameLocks noGrp="1"/>
          </p:cNvGraphicFramePr>
          <p:nvPr>
            <p:ph sz="half" idx="1"/>
            <p:extLst>
              <p:ext uri="{D42A27DB-BD31-4B8C-83A1-F6EECF244321}">
                <p14:modId xmlns:p14="http://schemas.microsoft.com/office/powerpoint/2010/main" val="4012365223"/>
              </p:ext>
            </p:extLst>
          </p:nvPr>
        </p:nvGraphicFramePr>
        <p:xfrm>
          <a:off x="457200" y="1773238"/>
          <a:ext cx="4038600" cy="46243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10"/>
          <p:cNvGraphicFramePr>
            <a:graphicFrameLocks noGrp="1"/>
          </p:cNvGraphicFramePr>
          <p:nvPr>
            <p:ph sz="half" idx="2"/>
            <p:extLst>
              <p:ext uri="{D42A27DB-BD31-4B8C-83A1-F6EECF244321}">
                <p14:modId xmlns:p14="http://schemas.microsoft.com/office/powerpoint/2010/main" val="1796631359"/>
              </p:ext>
            </p:extLst>
          </p:nvPr>
        </p:nvGraphicFramePr>
        <p:xfrm>
          <a:off x="4648200" y="1773238"/>
          <a:ext cx="4038600" cy="46243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07403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Is Drone Reproductive Behavior Impacted by 9-ODA exposure? </a:t>
            </a:r>
            <a:endParaRPr lang="en-US" dirty="0"/>
          </a:p>
        </p:txBody>
      </p:sp>
      <p:sp>
        <p:nvSpPr>
          <p:cNvPr id="3" name="Content Placeholder 2"/>
          <p:cNvSpPr>
            <a:spLocks noGrp="1"/>
          </p:cNvSpPr>
          <p:nvPr>
            <p:ph sz="half" idx="1"/>
          </p:nvPr>
        </p:nvSpPr>
        <p:spPr/>
        <p:txBody>
          <a:bodyPr/>
          <a:lstStyle/>
          <a:p>
            <a:r>
              <a:rPr lang="en-US" dirty="0" smtClean="0"/>
              <a:t>2 Colonies Established</a:t>
            </a:r>
          </a:p>
          <a:p>
            <a:pPr lvl="1"/>
            <a:r>
              <a:rPr lang="en-US" dirty="0"/>
              <a:t>100 newly emerged drones introduced</a:t>
            </a:r>
          </a:p>
          <a:p>
            <a:pPr lvl="2"/>
            <a:r>
              <a:rPr lang="en-US" dirty="0" smtClean="0"/>
              <a:t>Pheromone sources removed</a:t>
            </a:r>
          </a:p>
          <a:p>
            <a:pPr lvl="2"/>
            <a:r>
              <a:rPr lang="en-US" dirty="0" smtClean="0"/>
              <a:t>Daily colony exposure to 2 </a:t>
            </a:r>
            <a:r>
              <a:rPr lang="en-US" dirty="0" err="1" smtClean="0"/>
              <a:t>Qeq</a:t>
            </a:r>
            <a:r>
              <a:rPr lang="en-US" dirty="0" smtClean="0"/>
              <a:t> 9-ODA</a:t>
            </a:r>
          </a:p>
          <a:p>
            <a:pPr lvl="2"/>
            <a:r>
              <a:rPr lang="en-US" dirty="0" smtClean="0"/>
              <a:t>Onset of mating flights quantified</a:t>
            </a:r>
            <a:endParaRPr lang="en-US" dirty="0"/>
          </a:p>
        </p:txBody>
      </p:sp>
      <p:pic>
        <p:nvPicPr>
          <p:cNvPr id="6" name="Picture 5" descr="dronenucintro.jpg"/>
          <p:cNvPicPr>
            <a:picLocks noChangeAspect="1"/>
          </p:cNvPicPr>
          <p:nvPr/>
        </p:nvPicPr>
        <p:blipFill rotWithShape="1">
          <a:blip r:embed="rId2" cstate="email">
            <a:extLst>
              <a:ext uri="{28A0092B-C50C-407E-A947-70E740481C1C}">
                <a14:useLocalDpi xmlns:a14="http://schemas.microsoft.com/office/drawing/2010/main" val="0"/>
              </a:ext>
            </a:extLst>
          </a:blip>
          <a:srcRect t="20464" b="33087"/>
          <a:stretch/>
        </p:blipFill>
        <p:spPr>
          <a:xfrm>
            <a:off x="4808764" y="3553996"/>
            <a:ext cx="3878036" cy="3185471"/>
          </a:xfrm>
          <a:prstGeom prst="rect">
            <a:avLst/>
          </a:prstGeom>
        </p:spPr>
      </p:pic>
      <p:pic>
        <p:nvPicPr>
          <p:cNvPr id="5" name="Content Placeholder 4" descr="Numbertaggeddrones1.jpg"/>
          <p:cNvPicPr>
            <a:picLocks noGrp="1" noChangeAspect="1"/>
          </p:cNvPicPr>
          <p:nvPr>
            <p:ph sz="half" idx="2"/>
          </p:nvPr>
        </p:nvPicPr>
        <p:blipFill>
          <a:blip r:embed="rId3" cstate="email">
            <a:extLst>
              <a:ext uri="{28A0092B-C50C-407E-A947-70E740481C1C}">
                <a14:useLocalDpi xmlns:a14="http://schemas.microsoft.com/office/drawing/2010/main" val="0"/>
              </a:ext>
            </a:extLst>
          </a:blip>
          <a:srcRect t="17625" b="17625"/>
          <a:stretch>
            <a:fillRect/>
          </a:stretch>
        </p:blipFill>
        <p:spPr>
          <a:xfrm>
            <a:off x="5435599" y="1588492"/>
            <a:ext cx="2793999" cy="2811125"/>
          </a:xfrm>
        </p:spPr>
      </p:pic>
    </p:spTree>
    <p:extLst>
      <p:ext uri="{BB962C8B-B14F-4D97-AF65-F5344CB8AC3E}">
        <p14:creationId xmlns:p14="http://schemas.microsoft.com/office/powerpoint/2010/main" val="2962696642"/>
      </p:ext>
    </p:extLst>
  </p:cSld>
  <p:clrMapOvr>
    <a:masterClrMapping/>
  </p:clrMapOvr>
  <mc:AlternateContent xmlns:mc="http://schemas.openxmlformats.org/markup-compatibility/2006" xmlns:p14="http://schemas.microsoft.com/office/powerpoint/2010/main">
    <mc:Choice Requires="p14">
      <p:transition spd="slow" p14:dur="2000" advTm="49061"/>
    </mc:Choice>
    <mc:Fallback xmlns="">
      <p:transition xmlns:p14="http://schemas.microsoft.com/office/powerpoint/2010/main" spd="slow" advTm="49061"/>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9-ODA Exposure Impacts Reproductive Behavior</a:t>
            </a:r>
            <a:endParaRPr lang="en-US"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3692616060"/>
              </p:ext>
            </p:extLst>
          </p:nvPr>
        </p:nvGraphicFramePr>
        <p:xfrm>
          <a:off x="457200" y="1773238"/>
          <a:ext cx="4038600" cy="46243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5"/>
          <p:cNvGraphicFramePr>
            <a:graphicFrameLocks noGrp="1"/>
          </p:cNvGraphicFramePr>
          <p:nvPr>
            <p:ph sz="half" idx="2"/>
            <p:extLst>
              <p:ext uri="{D42A27DB-BD31-4B8C-83A1-F6EECF244321}">
                <p14:modId xmlns:p14="http://schemas.microsoft.com/office/powerpoint/2010/main" val="1596502489"/>
              </p:ext>
            </p:extLst>
          </p:nvPr>
        </p:nvGraphicFramePr>
        <p:xfrm>
          <a:off x="4648200" y="1773238"/>
          <a:ext cx="4038600" cy="462438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50814975"/>
      </p:ext>
    </p:extLst>
  </p:cSld>
  <p:clrMapOvr>
    <a:masterClrMapping/>
  </p:clrMapOvr>
  <mc:AlternateContent xmlns:mc="http://schemas.openxmlformats.org/markup-compatibility/2006" xmlns:p14="http://schemas.microsoft.com/office/powerpoint/2010/main">
    <mc:Choice Requires="p14">
      <p:transition spd="slow" p14:dur="2000" advTm="90410"/>
    </mc:Choice>
    <mc:Fallback xmlns="">
      <p:transition xmlns:p14="http://schemas.microsoft.com/office/powerpoint/2010/main" spd="slow" advTm="9041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dirty="0" smtClean="0"/>
              <a:t>Social Organization is Largely Chemically Mediated</a:t>
            </a:r>
            <a:endParaRPr lang="en-US" dirty="0"/>
          </a:p>
        </p:txBody>
      </p:sp>
      <p:sp>
        <p:nvSpPr>
          <p:cNvPr id="4100" name="AutoShape 4" descr="data:image/jpeg;base64,/9j/4AAQSkZJRgABAQAAAQABAAD/2wCEAAkGBxQTEhUUExQWFhUXGR0bGBgXGR8cHxogHBwcHx4eHB4dHCggGxwlHh8cITEhJSorLjAuGh8zODMsNygtLisBCgoKDg0OGxAQGzQmICU0Lyw3LSwsLCw0LDcsLCwsLCwsLCwsLCw0LCwsLCwsLCwsLCwsLCwsLCwsLCwsLCwsLP/AABEIALQBFwMBIgACEQEDEQH/xAAcAAACAgMBAQAAAAAAAAAAAAAFBgQHAAIDAQj/xABGEAACAQIEBAQEBAQEAwcDBQABAgMRIQAEEjEFBkFREyJhcQcygZEUQqGxUsHR8CMzYnIkguEWNENzkrLxFbPCJWNkk6L/xAAZAQADAQEBAAAAAAAAAAAAAAACAwQBBQD/xAAxEQACAgEDBAEDBAECBwAAAAABAgARAxIhMQQTIkFRMmGRFHGBoUIzcgUVI7LB0eH/2gAMAwEAAhEDEQA/AJScZkXS2WDStK9ZAxJNT27L69AMOZ4+keiNGVqJUyUqF7+UXNO1qkjChlOCmAuiSeVxYm1u3qcAuJ8zxZUeHlgHnrV5K6lBB2FRenp1ve1Ilex95acYhHnjmp4/EqCZJLRxsQdKjaSQLa9yF9623rKGVwCxNSTUk3qThkizmVzRrOjRSsbyoaqT3dT+4NfXDTlvhh4rKfGVYqC0fmLV2IJsAfrjP1CjZtppxVuDAvw74Y+ZXOrTyyQNED01MDT7W++K8OXapDAqwqCDYgixB9a2pj6b4ZwyPKRCKFdKL13JJ6nvgVzByhlM4Q7qUk/jQULU/i6N9b+uJ06vS5sbGebHqAnz+sGmlRXvh+5D5bMsGb8Q6I5ovDjY3q1a6h3CkLtvX0xO5o5Uy2RjE8uqVQQqxDy62NaBmqaLQEmnbCLxbmnMZghWfRGvyRx+VVHYAfzxUXOUUvHzBCqhsyLxnhLZeZon3WlfqNx3HriyeFcT8TKZYqdYNIpVb5kcCispHelq77dcVtPmne7sXoLFjU/c3xN4TxARA+YqWI260PX0xpBK78zdgduJaORkYFUIkMewaNSdQ9+le2GnlxBpkkXoQFqakDfzXuT1+mBXAXV4BIXHhyKGVlJ/MaHy03BIBHcjE3hnDBG/hI7BWGqpO9yp09K36+mFBaO81iCNoo/EPkv8T/xGXBExJDRGwYC/lqaBl2p7e+IXLgy2Xyz5SaZdbmshUkhGGy+WxpS/1xZ4kjdpIiQdQBX/AHAkH/mqCfWwwkcy8oiRzJEVLhTVVqSSpUEW+ZQGWjG4rQ7YZlQ5FoTMThTvF/iXBxop4OtaVWWKrg+tR/OmA3DeAMPNIRAlaGWUEfRBuT7Yn8K4/wDhtQUMJVJ1AnysLVXT3/pjPitxvVmREm0aih/3gMSPoRf0xGncZtBlTaUGqGG4/AIDlUgLwUpV2oW66tqipv32wIflRcz/AN0lUnrHKdLr9gQw9bYUcjxQqKNcYMcJ4tonheMmocVr2rQjGnG+M7TwdXEIQ8Kj4c9cwVmzJHlhT5FFfmkbc16KAOvTBuPjGdC+I0lCRdQo0+1KYSeec7J/9SzBrdJKL7KAF/QA4KRc4B4wsqaWp8y7fUY9nw5GAYb3MxZUHjHPhGfgzj+FIHilNaaWqppvSoqPrgBzBxRRM2Ty5KoGpK4Pmk07ivRRQig3wH5d4gVzkUqjUddAL/m8v86/TBDh3CC3Fcy35A0jDt5mFL9ANVP03xmHCA9NNyOQLWWjy7kXdIQ4IKdB5dIAtWorapFKdq404ry3BLmSkmTV6mqylUYfLU6rBlANh83TBDg8DaRSVga360UXoK+69t+uDEkjKhYKCwrbvew+1MWmmkJJBle8T+H8BaRflfTVTH5Qv8ICbMO9bnHDP8Qi8NUikUogKhVelKGmxNRb264ZeaMx8xDDzChWlxt12piouLcGIbUBub/XC3zLiIEoxI2QWTGjMcaQxHTV2RbqL+5sf67YWJeIO9nsq/KgsB1J9STucNnJ/Ax4U9aDxF0qxGxHr2rb6Y1j5f1koy0IscR5OosSkIFMT+IJHVdFJGpcEWqfTe374N8Yz2YmycHh2FWWYLYMVC6fpStsdjyuIZWFa9ifXDfy9wnwsqytu516f2HoaYUM2o0PU1gALlWHNsgo6kY68Ez7Q5mOVDQaqNexBsa/v9MOfH+CLNG5A8wv/XC7wngxloijqCT/AAgbk4JcoIPzNqA/iLnnkz8wZiRGQqDoBQG3uTfC0t8WP8QeXS0rTwjxFIHiBLlSBSpAvQgC+EnJZWoJGOjjyKEkbY21Rw+FuckWYwk1R1JCm4BHUdrYzEnlXKLlHGYzLCO1I0b5jX81NwKYzHOzamckStQKk3nLOCJFSdioKHSFNHPY7eUe998VK7XxaHMXFcjnEaGSY+IW1rmNLaQwsBt/lkHTQe++E3/svOrEMgKgag6kMjDurix9t+4GL8DIq1x+8jyqxMjZPMDTcfXF2/CjNF8jGCSaFwPQByAMVNBy893k/wAHLrQvK21D0QbyMegUH1wz8H+I8OXCRQ5dhEgoCxFT/qI7kmpucB1A1DwFzUBIoy5JKAVIF7X/AL2xynhFBT2p79P2wr8C56hzNF8yvvT9/pghxjmeDLxiWZ9IrZaXbfYYiDWa9ze2w5if8aoXOTjK10pMNYr3VgpI2Iqae5HfFMxwE4t/PfESHMh4pMsxgkGlvMNVD17VG4uLjC2eUVmP/AzxzKB8shMcgFfzArQ0r8wxd0+TtrpbaBkxE7xKljK0vYgHEnM8Pbw4mFdTV8vWm4PsRhoznL0WTjWTPuHN9GXhJrJQ3DPSgUHcj1AOBHGuaGzLhxHHFpACiOtVCigv1+2HBy30/mDpAsNG34b8wCOBoJN0JKahUEEGqt2VrqT0qp6YsfIT1kXU1fDUOdQvQ3VvE1DVQUBOncXJIrijOH8dpOjlQtgrld77tet71+mLS5c0nU2tmKIwaImygjVSLeorcDy2P+7BAH3BYCNuYArG1KHYkgXqagj9TX9cCuYeBtG6yxEg/wCWtDeslFANTcGy+5B6UxP49KPw4dyEiBBsaMRe3Ye4P2xDTj5eNRPESHoUQUEgXcMQxodgdJ6DrWmPawnMEKW4ipz7yUZJPGh+cmpXeqMbMTS5WxPoetK4zmPk5cxIswYEeGschHdBTV9R+2DXHfiFw5ldBMWI1AroYFzcUB09dq1pT0xXeUneIK8blWoLqf7r9cT9RqsMsowDUpBnnFeSwqlojXSCSK+uNPh5ytJNmFZ0YRIwJLCgal6Cu9cPXJPHEzUhikRPFA1agoGoVp063w7ZjKilBa/TptbEzZsmkrGFVVhEbnvkD8Q/4nL08WgDpYawAQCOmqlBfcAdd6pz3DJFfwzG4k/h0nV9qVx9HxMb1O1K36337WpjMxLpZa0uev649i6l1FHeLKAyiOCactSSdGqh6UOhuhZaipFDauGPlrKOk+ZEhqDEGBrYgurgimxJWlPcYWeZpS071t0NOpv+t6fTDhwzNx5pTYhmjjB9Sl227v8AvigXWs8mGaHiOI6cvOChVJnVmtU0Nh0AYE+u/UdrFZc5JGjiisF00K2IFRWoJv8AQ9cV0/HhlWWJ0dKMaM6kg7VINa4YlzxlKeWkbmrsGtpoCSai1gcLXI2qjPNiU7iRuaOLLGFfw6o5Yadq6TQlTc1+m+Oc+Yy/4UZggulqJX5jW1fT+74Uud+LCTMGNSToCihtpqAxH0JofWuI+fd14USv5MyhPoGVhf0LED64VlXU4H8bxy0qXDs+czcsQbWI0N1SMaaAeov/ACxGyXM0kDKJG1JW5a5UHse3Uj7YB5DneRE0sAQOhH7HEOWXxiXIoDsOmFdlwfMbRiupG0t6epKMqKzsLGS6qO9BSu4ws8w8NlUmRpG1G9a0+wGwwE5qzc8cORnidhSNkJB6ggivqRXftgHmebp5gFffuOuCHTMyhlixkCtRjJwXmZvxCQZmkiMdOpq1Fdqkbj3xtzxxfw5DlYAqIgHiabFmIrQkdACPqcKeSjZpUtViw/fE74mZFo8671NJVVx9gpH0Iw3FiXXX2nsr0LgeLOtG1UYq3QqaHDzytxhJIZnlhjM0Slg2gVPZj61xXWSiLXw6clcJaf8AEoLK0LIT2JoV+tRXDcqqIKMWFmC8+xdizksxNST1xmF/PRSxuY5NSuDdW3GMwwdP94vv/aRI8zSxw0cr8dfKyKwasRYeIncGxI9QL23phVSDBjhfDmnkjhjFSxAt73J7ADfDsiKRvEpkYGob+K3Ey+a8Ef5cIGkV3LqrFvsQPSh74Soak+mHv4s8vPFmjmN4pgor/C6qFKn3AqO9+2FTK5Ki1ax/KCN8ewEdsQHstJXCs08cqOlihB96dD6EWwS+JuZd84UvojRAg/3KHJ9yT+gxB5f4bJPP4aKa0ueiiu5P7dzh6525eLzR5hRVAiqwO+pLLWmwK9e64U2lcoP2j92SVrltaj+RwX5ZzjJmonqRpYV09VJoR9jjTiOXYK0hIpWnSv2GOvJuRM0ur5Y0Kl3NABetKm1T27XwWQgoTMRWDhPcgc6515s9OWJOlzGtTWixnSKfYn3Y4FwQ98OPOfCozmWngljdZSWZAbox+YdiCakGvWnuBOTavSnuMamZNAFxo/4f1LMToP4MgQQFpFQCpYgAd62ph75HkWRxFKHWeM0Uj8wU23vrW4oKkhqi6AENy7lEjzCy5g0EZ1BQCSxpb2FaHDFx/N5eUSSZdikrkalkUgEdwVBvbrTAnqFD16jP+W9Tp+g/iNvMvFTlcrG05WRnlJjLrvQG5SltNB3FT0wk8L4u+b4jEEJclmLFgQCShFhWoUDv3JwCGXlnar6mKgklpAbAE0Gpv0GJnCOJplX/AMBdc9qyOtkBHyotanf5ifYdcDlcMCBzBHSZcSh2FC63/wDUBLy3mAA8kbxxmtHZTSo6ena+I34l1FATTscPGY4kmZJ8YnLuxPmQkxEnqympT1IqPTriC3JE3mknlhigUMzSqdflXchRuem+5xozA/XEdsrxOvwmLnOGX8qKQx6eYig+tCfpi7tRNxcHah633r6Y+dX5g8OsWTLRQg1qaF5D/G5patvKLCmDHBud54iNbMy9b3/ofqMIz43ssBtDUKwAveXYSVatqkX/AG+m2APM3McUMZbxEZhXyhlDXHavr9sK3PHOBgRfCkDvMutDtpQixNDSpO3tio5Jy7FmNSTUk9cBg6Zn3OwmM6ofvGvhapOxRvNLM6qh301YEt6mlRf1xYWV4eIHkWDTp8TSOxKhRY161J+tL4q3liTwpopRd1cFewANCSem/wDdcWXleKLLJRXUsTdVNBUGtrb+mKsibAQQ9m4aYSBdU6F2XYgAqB2sKj3xzzLIQI66YmrrpXy260+UHavrjonEiVA0m7Hfttgfz7nvw2UjWMgZiV0IobhY6mp+pp9fTCitHmapvaLfEuU5zm5XalGJZ5GYBbk1Nf5Dphhy/EsrFA2WCeNGwIkNKBq70Bv/AGMSM5D+LjgCMUiKaiOvoPYUwD4vwpsstWFV/iGIHzW0rVQRRi/n+RWko+ScSKSaxuwWRafo3vY7d8HeF8luiB80RFGtiAaux6AUsK7b4G5ZpARNHUaSD70NaeuLMky3jqpYmhUECpFD7d74Y/UMyb71BOMIbEWeIZ2NojA0VYKUHm8wP8Q6BqUwq5DkdpH1QTJIBXyuCjr7i4P0OGfmDhTRiqjUO2B3BVeDMxv/ABEBlHUHCsPVHi4bYlYXOsGRXJNqejzkWH5UB6+rHEfjvEFzKacwmpb00HSy16gmoO2xGGzjPBxJqYjzE74rvPZd1lKHYYxcpLH1U8ACJP4RylAYjKM0fCUEt5AGAG4N9/pgbn+ZSq+Flawwj/1t/qZu/tiZCjLls4iVJMQen+1hqt30/thD/EsxpjoYV7tsYjIwxmo05fiMU4IzZV2Wml31Bqdta1I9iKb3HXML/h0xmGaAOCfzN53MtKX4a+G/+G6slT/mgkr2HlFH/TDdyvy5BlQWjQa2+ZyLnrYflX0H74KzShVuOtMSYJAcc85S2xMSeLkHPZcSI0ckQkRvmUioPvUW/wCmEzN8kZYoRV0VGYipBKjqKtuuxvixSRgFx3K643pfysp9mHX2H7HHgzL9JmoQdiJR/FeaStYspWKEH5gfPLQadTNQUBGwHfG3CuKSoNayutepNj9DY4AcPyVWPibJ8w9Ran3/AGx3fMFzcADoOwx03QHxH5lGEKid3KLvheLr2ft6+TGfJQ/jpVRVQFjQlVothUtStBQdqYB8a5gaSTTFRIEJEaKABT+KgFNTUBJ+mDnw1qc9FQbay3YLp01P1YfpgKeCeHJKrggRMye5U0/a+AxoquQYzq+vyZghXxK+xz+eanPL8QIoasGF61v9Dhx5Y44JI8y8sMckkETSpIyjU2gWDUFyDS++EiYaemGn4e5Dx3kQ/K0MiMe2tSo/f9MblVQtyRcrufI3EqbNSSSGR2LOxqSepP8Ae2JwzTUuPtggOEtErCRKSVoQfy03Hv19sDeIIUOlrHDvFuIoMyb3DEWcb8GxKxnw2WhIpIQ9aDVT5QQa9dsBYsw5cOR6UFrDDfy9wRpcnISLvoMSk0MmgktpFb1FQPUYG8TjESpE3lcVLKdxU29jidCmpgBvLn6nMyKpbYb19/k/MjnN67bN69cduMZmReGrGC2lsydQrbypqAp7mv8AyjEWSj6URSzmwVRUk+gF8FeIZGLQkTTeav8AihfMEIFiKWYqCQwr3AxhpCCY4aeqBQCn9VwftXo/FfiJMcBOOxqLHDFnuW5okBoHTo8fmU/UfzxxyfBSR4mZJggU3Zh5nP8ADGu7H1pQYq7ineckYyNvch81ReXJv+VssAPdJZQ38vvgGseHninF8nm4ooGVoBCCIpqagAekigVoTuRWhv3wr5zJGNitVYdGVgwPqCP50Ppj2J/GjsYOVPK+Z04FICzxuwVZU06jahBDLeh6ilPXDZw7LskZaTS6xKApQaXTuGCkFh1rWtb3uMI8CEVrau1cMXL88ocgRtMuk6gCRRR1JGwvSp7jHnNTVWxceuA8WGjWJdTBUYX1FlZiunzUIYEG3a9xgDmYXnmklqWBdlUE1IAOw9L4K8N5ZAUsIvBmepQMSxjqKLI96UFSQNPmYdhXDPy3wmONdPm7CVj5mO5t03/u+JcpU7CPx2u5nvAeHOI4lbSGA2qAaVr1+uC3EsgrIyNUja/bEvhvDzUpIC6CpDnrUigr98eZ/T4qw0sEJjfsV+ZfUMn/ALTgG6TGUocwP1Da4tnhqfhtI3PlH3oT9MHctmF+QGtBv/I9v54Vl5nyozEkDExiMlL3BI+avXev64144kSgSwvpPQq39/bHNo4vEjeWfXG7MRoUYMK+uFrNQRiTWa6EupG7GgpQDel79LY48qccaYzRS0YxgkE7sP6in64mZPjsTL/ioYm66th9cC2PQ1maLG0mcL43HmCyg+cXKkUr3oMLHMcBaZQilm7AYi8xohasLVbcMh29ajY4Pct5x8zlWWRjrU6Gatzb+eNADeUKtO4gPLZpMuxLL4jsCrAHygHda/mJvtbCq/KiSvXJyA//ALEp0uPRTs47dcH+cOGHLrVDqGw7jCxkw1pAaMpqD7YtwuyramAyK53hPI8k5qQnxAsCjq5BP2BxmLU4HOJ4ElkGqoB0/lBpff5j6n6YzG98wCa2nnHONZRAYp50jrQjzXNPuafT0xC4NzNk2ICTg+hqK/cAj2NMURncwWYkkliaknHTK5jThv6K1u94nuqDpn0w+eUdCQdj/e/vhQ498Q4IHKKPFYG+nYehY2r7Vwq8H5qc8OzVWbxIEGg72chAfdTevt64rhWLHA4ulJJ1ep5mVeI2camizTtJGPw4lIZg11Ljf5flBsfevfE48mMUZgyBVAYysxCgAVa16036YWo5SItq0ND7HBjL54nhc8SrJqaRBqFSKVUlT2NBX1v2u5VccH3K+rZfD/aP/v8Adzfh3M8eVrHk01E/NLKKFz6KNl7AnqffBGbmGKcH8SmiQ/8AiRiqmn8aVrawqDt02wg5fKMRqvSu+JkMLuwRasSQAPf1Nh9cMbCt3ciXL8iOHEeTnkXx5cxDHlVXUHQFiV9BQCp2FTv0wO4XzQ0ZWDIII1JABehkkYndiSFBOwXYbYNLwqebhhycUZaUSqQBsyE6ydXyUBPf+mA0Hw6zsbK00OlBUsQ6mgF+jdTQfXAqupaczzNpbxhY80pINOciOoGhlj8rDp5kO9Nv5Yh818KyuURJyWzMkxrGHYaKAVLELQsLqKE0viJxPlqY5iNI0kcyqrFjUjU1S97k0ret98NnEPh3LMmWWWQKsKFPIuq2qtzqqpoQPlO2MGPSRXE0uCN5XcXFJJmLSOSenQCmwUCygdAMF4ONKWUZtRPGCASx84A7OLkehOGLOfDbLxaXbMTaeoWLUf8A1WUH3GOGZ5FjnP8Aw2YjGlaeG0ZDH/ewkYlif9ODOJWO08M228D87Z+PLyNlcogiVVAlYAa3LKCVLkaglDtW9+mF7h2aFh6gC3fDNzty7JHPG0wvJEgJBrV0RUND1BoGr69DUYFT8IMJjZvlZNde1Nx9MD4jHRlHS626hNPyJL5c44+WzaaGorOFkX8pBNLjuK1rvgfz9xJ589ML6Y3MaA9AhoTTuSCft2xy5ayTZjOIqXLNU16CtTX6YYviPwJ482ZlB8GW4YCysbsrHoa3HcH0OCQKmQD3URnfuFmXiz+IjKpAx3yEeqRQK+ZgDTsSAcZm1009cMfKvC4lWCedpSZZHESRDzAR2LFiafNbT2rXDzxJwaML8N+F0s+alDyeHBE2kMBVn/2g2Ub3P2wazHLcERC5OSQEAa2ddWul1IBWwrcNYWFK7gjw3OhssVSQvHs2rcjejft9MTshl2BEwal7/LUjau3QYnYtX7Ri1e8gw506Uh/8a5IJHnp1YkksT6nB7WzBWATUt1FjQ9jcdcCOdMi7UmQoTH5gaCpt1IvT0xBbjUr6BoA1AXRLkjoO/wBB0xHkoHWOZQm4qNUHG2njkicqJNJFFO1qG42N+mOHCs6WgjdxRoi6VY11brvXcg4XomMbiZQa7aBuSf2t379MBuJTSNMMupV8050lVusQrWlRsep698NXIxG8A4lvaD+J5SASTgRlpJiwWprWRtZLA7KKkEHA3hfDQHZTm4iVsUDNvWljQKwr1BxZcmQjgMReRS8ShHCgHoKBq3PfvthdzHC2RZjAIpIpCXMbr5wbVMbGpBpWx7tTfDlphTQCxU2sl8n5ErnJDfSFIrQ/mNv0vidnuFvmGZR0JU27fvgLwPmCYEFCArKdAalSY6alNK3A6mlf0wQyvOvhsRmEAU/njFx6lSb/AEP0xz8+Mo2n3KUYv5Ce8K4GqQkdUr+mJPLuSkWKZlU+dwyf6gARUe/TvTBOHhBd9Zl8SNzq8g0jpTvUHDBFCNgLWwjGhG7QnybVKs5gzWoMprUdDha4JGZGEaAszGgA/n2GLp4vwOGYAyx6ulQSDT3F6Yprmfj4gmmyuUjWGJW0MyVLyU3q5JIWtRQdr9sWYcZawsA5gNzLS4VnoIUTLtNEHRQNOodBjMUIJa4zD/0pma1O9zvlsjUVIt1xLXIlSVI26dcMsGShmYBCMvI5ppapiYk7Kwq0YP8ACajscEeYOAJAhzGcdq1CiKI0Lmll1EVApcmmwPphnfB2iO1U5cgcA8RM0ZBSKVPCrX6kj2qL4VJ+EyRSNCUPiAkUpuOjDuDuDjM3x15Gp/lxj/LjQ0CDsKXJ7k7n7YM5LmB9KpP/AIsQO5J1oCRXQ4v/AMpqMDbq1mM0ArQgXwytmU0NmHalunWuGrlfJRRw5rLZiQxPOF0lwV0afMj1qLhqGlvlxvxmfKZNawgmRgGV2uEB2KitGYi4t2OEo8YLsTQmu7ElmPuTgTqybpOhjXEmIL1R2/xr6t/6o/evtGfOcJJeJSRoZgrSIwINTdreUk1G1OhIrUk3momSVIYCVgUKYkUjSXDghpLHWTckn+QGFjh+fMTIskhCSOokhqflqKtIuy2Nq+ax2piZPN+Gz2mIiNhoMSkFg2s2NanylTW/e2Ggv7Ej7fTMSA5HxY2/mjt/cfeK8yRw0odGssbV70JFKkCuO0buDE2nxFbYBqnSRUEHYg0wppkXjZjMFLnyUuygC2kdaf0xtHms1lk8JY2I1ViYCoXVW221b/U98KZ9rIjx0mN/DE3kOdxRvmv9v9jeM3E+MxL5IpA0gNNAC6hX5q1G4uStfpgvlsk/mMi6ALgk0UDT+YaQVG+1RbcYUs5ysqZVWW2YWjFiblhfqe5pX0B6Y55vmeTORplSCrM4EpBIOgXYHpuLei7XwOuj5Qv0SZP9BtgaYn1X+X7EcRz4RxHLzF/AbxCBRgjtatq6W3X1FsRc3lIfFIncOyqXVVJ16eu3y3IIpciu+F7jXE4oJ4ZsuojeGiyBNmja1COpF9/Ttbbjs8k2bZMrIFV49cjINVEUG4I7hiLU3GHrlq/mTnog5VsZ8De5/wAa5uv4I+brmLfH+Zsw8ksU6RmMEhE+YKCPI6SfMxoQ2r81TYVoBmTyDZw+ECzAUrpZQVWtz5t/pjhzFlFSHLutVLqSRWtQzEoT0/y9GwG+JHw5YjORlbltS/TSTX3FAfphboa1+5Rh6xcKtixjUD7Io8Uao+/3kfjHFoso75XJrpVGKyTVq8hBuAeigilt70oMcMtzRIildepSKFX8ykeqm2IvG+U8xlAhnCgOKghw1e+x3wHeMUw4IhnN1sIazeZyksWoxSLMDfQ50U7gNq69Le+D/LMcedy8UKMIpYKlQOt6lvc9T7YUeD8PebUqAkhSxp2GNuCcQfKSeKu4sVNQCD0PUd/phgHIviLb0a5j/wAsZyOF5ImFPF2Iv5hWx7EfrTDHw/JPU6X8u5FzirMxzJFXxI4HSeu5k1ICa1IUrWp7E0FTg7yVxHN5omIylYlpqdaBtRrpuetifpTrheUULPELHuaEauOZwQRmKRlWo/8AEcKWtvTcDsKCtr91rK8V4hmo9EKURRQNpC7D+LrboMH+WeSPEBmzviPOWIq9W0BbWr8zHcE2Ap1OHwNlIQkTOsekFlYsF1BD5qmxqCSPvjyYVAuY2YxB4TwzM5eNopmjMhJGrUCYqjoDQahiZy5ytDHqdfKdixY6jW9aE/m3NcOWY4hAo1IPE0g0YU611Et779anucA83xWN28ERGhBAZL0J3qB5sA7pjsezDXW8CuG1tGwNAS1r1FTe3SgAwSz066YVhAqKgEXNDdibfTA3h8mY8UJICFjFFmW4YWpX0tf64LfgXi85YFK/MOlak0HTCVyniGyA/vEvnyaPKFWy8WiZ6h36FSNgOh6E4WFlMq1Y3Iwa+IrSTSvIUJQn/DYXGkWFCLV7jcVwL4FwiVlDyK0MAprlcaQq+lfmJ6AbnBMAyhvcPGSrVLB+HeaIyq6iSASKHoOlPTDzlJhUkGtb4rBeb8kiiOMSBVsraRt3Ir/1w0cu8finFUNSPoB7jpiR0YG41gGFxrnlFK9P72x89/ELhLQZ2UkHTKxkQnqGufqGJH2xeseprGw7+n0xF45y1Dm4tEy1pdW2ZK9VPT9sPwZBjMndLFT55igtjMWPmPhiVY1zIEQ6stD6VO2/pjMUnMJgxbRITNyBaG49cM/xGzbyQ8PPR4S5I/iISv2FLep746Z/l/Q6+NoihUqTJ8odWAIUCtfEpanrXBXj3HuH5qNIiZIwtCjhLKQCNq1pSxFNvUDCtS6gwEMBiN5WUeXNzQn+WOqAiov98PeS5ZVwHD+JFcFo6sLbClKg23OOXCORZsxIGYeDFq82r5qV2Udajqf1wwdQvswDjIg3inBK8OjnuT4wQnei6dI//wBCn1AwJnyix0CBvrv9T0PcDFt8qZVWgmyzivhSuhB/hJqD9SCQR2rgXxjkqQEtBoYkU/xOlu4rX7DCcWcDxMr65dWdv6/b1/UqkHzAeuHbKR5wRxTJGriOhRpFViignY/MFFa06U9MB+I8BTIMsmcdZZG8yQRk0t1diB5a9AL3xKh58zJNQ0aAbKI7fUkk/YjD3LNRTiSIABTQhw3jksTs0qtJcsxtapuRW3W38sbx81wMQYRmGlAuZCp7Dy/m3Pyggelre8Mny3EdSTBoZQCxMTUV1G5oQaEDcU9a4RsxxCMTaoECopHhg3NAagvX5mO5+woBjyjXYI3guNNUY9cR5glhkWTUsgQUfyAglh5hSlwO47YzL80Zd6N5NVSaKGXpbc70+lsKGXz9Lhrnet617g4M5Ncs2TzGZMQEsGmopVW1tpQ3uL1qPTAMgqmEYD7BjdBzcFiPi+P4bKVCyxViYbWY2IFD3vj3gHFoY/8AuWXzEhdhqYRkKKEWLgNRQamgpYjFX8O5izUTHw55VBN1VyF/9Py/pghmOZZ3Hma566IwbeoQHcDDwgXeLGRipUGgfXz/ABD/AD9kq5iF30h5kLNGjE6dPlrTcarWHUGmCXw74BScv8rRbxsDrGoWNG27f/ODvIUUedyyGaNdcb7izEpQhmO5rW9a1wR5kjEGbymZFgz+BJbcOPL70ufoMQ5shckDYTpdK+PtdgKNZs6qHxsB+4B/mBOcuRjmS0mXYajcxOaCvUofy13obEncYQI/h7nmfS0YiU/mkdaDubEnF9yREfL7EU/X0wkfFfirR5IIor4zqr/7KMzAH10afYnGYMzhgk5xAIuIGR5iiyKtFk1Erk/4mYfZqdI1/g3ud/1PASZXOE+Mxy8xAAdRWNmFbyA3BNrgja+FyfL6HND5TdT3U7f09wcc0e9MdA4hyDv8xYyeiNo08R5F/DL4uZzMYhteIFnavRVIABPcmmIcPMbonh5c+DGCTQXdq9XanmPoKDEvi8bSZDKnZQWDHuVFF69tX9jCrJFTGIO4vnvNY9tvGWPy78UpIoxDmE8RAbSKxV1r7fNQ36YG5viULSMQjOWNQxapauw/X9MJCb4Z+TMj40yjUBputdi3TBMCo2MxCG3IljkzxLWTQGJFEU2K08qIdhpFvU+4wV4FHHOdZUo6+Y1FCKdT/fXC9kePxhTBmwdNSocboQevUEHrhpUKuUKwgyVN5EIJI3G17W+2I6AYl/zH340si8WzkqTqVAALUJ6MD0anp+bfvgxxqECOVABq0eIK/wCgGp7VIKj1vgLy/DI9Q5DLWlxcVIsQR7mvpho4lAWBAH5KGtqgtUnrYAUp649holmBg5TRUSmeF8ckhmqKlCfOpNAa9QO+BvxL4xJNm3j1HwoqBUraukEtStCSTv2AxPly7OyhBVmtT1xA+JnCmhzbSEeSYB1PStAGX3BFfqML6IgtH9WKEVoHJNDhp5SzpgzKmp0t5W+u32P88K2VkGq+G7lnJB2E8nlgjuztYE9AvUmvbtivqIvpja7y5ckAFF97+9va+CML1HbCZwTmqFh4eoMAKi9D7UO59MGxxJQARUD1H99Mc26MYyEwZ8SsuZcjKiGjVQ+4Dr/f0xmI/FOcIUOkqZDapFKD0vj3FCZSoqZoMrXnDjjTzOKnSjMEQbLQ0rYfMaVr606YXoJSDXDJzZwY5XNOpFEkYyRnurGtPdSdP0B64ix8OMwdo9NVvpa1upGKEKgV6imvmFOQuONHnI1WumQ6WHQ9j7jF4RU374o/kLghlzKyMdEUR1FjsT0Wv6n29cXFkeJKQBqFK0VgQQTcUtY4j6kDVtC3Igfj2SfKynOxAuhAGZQWNBs6+o6+3atJcXMMbSwxrR0nVisoPVd1K03pvtQ0tfBszitP+uK9XlfMPOsyCDLUcMFVmYAg1rp2uBtb2GFCjL+n7eZT3zRA2PztsD72PsXtsfUTPillWPEmAG6R6R6U/rXC2croqDuMW38RcjH4kcrKwbSV8QCqgVqAxFw1SaehOK9z/DiQFhjklkY20KWFP+WuOjhzAqFnPfp3C9ytj7nnKKFswqrctqjFf9aMv88Ccnw6oYtYLbbrhz5e4dHw6k+fkWOU3jiB1MOmohamv6Dv2nyDJ55m/CyLrYljGwKVJNWK1HU3I2rXGdymJHHzBCagB7leSgDDNyxw8z5XOIoJJhVqDqUkDgep8pA98b5/k3MyOWcR5eFB5nZqig3NBUn9MTuFc25fJqIcpEZQPmlc6S570pUDtjcmS18d55EN0YqJw4KgJU6muPTt71xCzJoaG2LD/HZTM0Or8NOTsw1JU9QQLX707U64EcwcsRZNDmM1L48jNRIlGlWO/natdIG4FOg641M1mjzMbHW4jf8AC/VHCzkUV2BHqBQVp2sb4N86yiQZSNDVnzCEegWtT7CoxTUHHcxM15HAGypVVXoAALAADBvh3NTQzxSSHxvDBUV3UHcim7AVua/tSV8TBjOh0yAf9c7BePufQH88/aXZPJQmhpX9P7/rhP5xy0eYXwGlRX06kqbBlNAG9CCwr0rXpgL8QebWjjSOB1Dyrq1PbShFin+onr0p16VlBC7tV5oqk3aSQ/cmhJ/XBYumY+fEgLqviZL4zlH8sJjcTI+kJSpYSbKBS9GBIIND4h7Y6f8AYvNoCzrGhG6NNGHArTUV1V0/r6Yb+TsyRAZ559UcblYtyAQtGK6lDUoadsEMjklml/E7xs6FWoCx0nUFj6ixBJqN6G+LQ5qjElRdiDeIZfKJlBk5JCrU1LNSo1ozEkhb0uVvfCZxLl2dQGjAnjOzwnWB6Ggqp9xi7c02WkZhLCktTWj9ya0Feldhhc4lyhDHIuZyUjQlSGeJvMpGxC3FP+Y0uMKS04P5jCQ/IlR5jhksOkyqU1Co1WJvTbBHg2Y010Gj1BTsSPyn3FaeuCHPZcyoskhdgtSOkeqhCg0AuKEgbbdMLK2NsPB1DeK2XYR9XPw5z/PP4fMpRRL18vR1NA3UUO2D/CsjmcoHl8VQigszow8NhSpqrEFTQdPphIyGdDGMTRrIWIGsghxsPnUhj9a4kc1zussuXUkQggBKkigoQTU1J99sTtTHSI0AgWZZGW5n8cq8MisB5SCKfcbg/fph5ilEkJ38oIII6gV+xscfPXIaB8yICTWQ+S9POBUV9/5DF4S5lootLmmpzGlQASW7CvSjNXscauIY1JuDkbXQAlO8V43HlXkhgOuRTpac9xuIx0ANq+h98CYuaJiCjuJoyfNHMA6n73B9QRjnzNlFVjQUOogj1BvgZw+ME7Y8uJAl1GHKxao7cF4bw2WCTMPAyNCCzxiRiG7aQx6m2+FHiHHZZ2HifKD5EWyoOwAHtfDDwzLF8tnVUXEIatP4HDEe5Awo5WgkTVtqFfvjMQDaid6nshKEadoTiicgFQQdwcWTlmklyCFTR3Uhz1sSLep7jvgNxDLxpGpVhQjB3ltGGUSopqZnX1Xb/riDJkLbgSz1EHL8NlMjISbYzDbDmYfxTgsBbGYly9VkDcQ1UVF6LmGaVSkpWZD/AOHKKgf7aUKkdwcG+GjKfhpZmjkXwt0D2avyiooxDG16bH1wjZddNzW2CuSJaDNqtTVY3PssgH/5Y6b4wOJNrBkHjXHJJRpNFjHyxIKKB0r3+uIeSzjwsCrFTvVTT/5wQbLqqEnECVa3G21sUoqlaqTs5Bu5avw65m/EhopGrKtwTuRa/vX+uHdsnpqF3AsWvf64pX4Xofx1b0EbaiOl1/ni9Ho1KG3Uf0xBlxqj6RD1kgGQ5WOkiQAg7ne3YjthY5s5fghiM8IMUlgDExUX7gWpSptTbDadPqadh/Ywt8+azkm0LrMZDlRvQWPvQGuFqtMBHYc74zaGpUXE4Vcs8hLOTVm1EsfU13tiBlcpHqqjsCLio29QRS+Ns3nUZqxig7HHCOShqPrjp9sgUCZo6wM1uin+K/7ajrzJxeWfh8aPVFZ6NMfll018tO9RX/lwo5LJ6CGWUGtrLWvpvix8py9JmOEJERSTX4sYPapsfUqWI9SMKea4Y6kJ8gUdbU967HCMZ8SoMevUYlyB+2NvYLf1vBXEKVABudxg7zCZGyeWmlIkQM0aKwupA3J/MWC/phayUDzTrHEpdy1gOvr6D1xd+W5UH4NctJRqUao6PUtUd6E7HcVx7LWPSDBbrdeR8iKBfqga/MpmcMFUEhQRdVFKVxDiA1geuH3jXKssRYiFprWCXpXuNx+3riHyp8PJ5Zg+aHhRi+ioLN2FiQo9zX064YuXGFJElzPlyMC5uTOOwx//AE+JmFZ3gVFZhXyKzWHYio+4xXUsekY+huKcEgzEQhcDSANBH5SLDT29tjisOYfhtmlb/BKyr0vpNPalP1wrp86jYxeRCdxBnBJfHyiZaNkEyZjUqSbSI9PKK2oGqStqgnD0ITCqKzqxRSGCHyq7AAhSNgq0X6Yqc5FoidVdQNKbUphz5S47ArGF9Kg10GSumpsAxBtTv1pfFLGx4xYWuY+cGzaGMxuAdJ3IoRt16r64IcMjpqBKkSDUor8oFbexW/0OAEuVZ20MEQ28yOSHFtqVse16Wr3wU4hkovBUDSxSoB1HqprU9a7AG18JZyT+0MLX8zQRZWWVnaJJGW2q52sQADve9j9MQuKcg5GdiyIY6neM0oetQKpSv+m3UiwwxcEycLwIKAOrgMRuHAqpPrWlPemC2ZyQA1XpWtVNCnehG4r06j1waajvcBiAalRy8kSxSKaq8SMGEqmxobA0rRvTGcUykWZY6Rpl3aM0DE/6aGjDrQX7YeuNZYRyGWH5ytW8vllHXUARQmoqR9RvhK525fVYfxuWXQgYLKlR5WJpUAfLRiFK2oSKCl8A2FvqUxyZQfFpXiakzFEVtQaygHVUHoN64sGPi5hcS52R5ZwCFjBDGIH+Ik0Vj/Dv3xD4NzBP+EzQLFnSMGJzdkJZVsTeg1VGEJiwJua7n+ZwVHLsdpu2ON3MSx55g8EipKxAaOXy1NN1f5am1jS5N8RcjyVmw9NIVPzSEjSBuTY9BgHl0LC5rhuh4jIeGyxl2JLCMUpXTT5duwpXGMWSlBngFPnU3i5iTIFooIxIbh5HNNZNK+UfkoKD3xB/AZPOS1jrlpGuEbzRk0qaEXX2pTADJcNYz+G4Oqlab4Z83wsRrUChFwe2FZGXGaB3MPGO4LIhfLcmeApkzFJQBVUQ2PqfTHDN8fZzRGZdOyiwWnbDIiTSwxkEk6Fr6kd/XA2DhuslqUNbj1GIcmT5j1kXl14Z5WXMwqrkVVxVdVN6gGlfYYzGywaZ0tW5oB/tbGY9qvgQiPvAXGsujaSgIsNQrUsemkb/AEwQ4HmsrlFlSdtTyoVMaCulegY7B+tK2ttTEDm/jBibwIAI6qCzKKOa1tq3A7/0woRagRTHQRGdN5M1A2I5cQ5cEw1ZOTxVoNSHyyD2U01D264H5fljMhHOjwovzyTeVV9b3JHoMR81xORaEMKilD1GJnPPHpJ1yibIYFkbuXLOpqdyBpoB7nBJ3Lq9oDhakaDmlcoDHlEV9tU0qnU/fyqw0L0AqT9dmLl74mMCqZhBpqPOhIK33oSa/pivYsuK9ydh64xo6Ww1unxuN+fmJGRlP2+J9K8PzolWq+YEAhjShB62++JbQ0NgDXqd/wDphJ+Eme15bSfyeU/S4/Qn9MWEQAMcytyp9RjGjtK35h+HGVkdpYw0LXLBRVT3Ok0p3sRjzlrkyBWWQt4tNqgBaitLXr9euLAnZaGnr6fpgdwcoFCqQaVpjWyk+IMJfpJqdDVLBbD13++Iuf4Xl80KSxK1vY+lwanBNyK+nY4j6BqNdqYWdjYmg3OPBOB5eBf+HiRKm5WxPuaVJr3OCTQ16ffEPJ5wAkMadfvf+/ricZrWIwYb5gMDcHcZy9YW0+Vh8p6i9D72/liRkoaAe39/riHxHNOUYRrqf8vSv97Y5cB4jq8kgKP1RqVB/mD3wFgmM0nRCU2XBPr1/uu+OGk6WF/KLH7f39Md3agrX+/TA3iPFYokZ5HRF7uQBvQb/S3tgh9W0EXUWuLcpwZljcxyEVDbi1a1+3euKrz3DTHM0V3ZWK1ANLWrtYYsiLjMb5hWhzCSBa+VG+ux3IGx/wB3rhkPDon1SiNA5oSSAKkVrqrf0I9u2KFyti2M8yht5VkfEUyyhXBeTTQIG8sZ6MbVL9+n2FDvKXHjIjo9SzMCH3aOg7bsnpW1cJ3NGZgaUmIlu5G1fQ9cD8szAeKtRpNNQ7np9sVhdS2RzA4NCXXwKR0JCkkkWpp/xKGtwRdgeljvhi4Lx8yMVZCpX5w1RQeoK0BI6E98VXy7xNnRpDSYJeWEWkQWPipUUZa1rTbqOoeMjx78Ui6Jowg8rKaa6WAqGNCTXcVApfAojLtczIQd6nX/ALQ6vHkrE0cKsoUodVaKRU1pfzeUenfFb83cz5mXM5jLSOoiWUjQiBQ2k+UvS7EWNzSvTDzzY0cRi1OkcBJkZdjLJqBYvS2mtHalzWgHULfHuXMrljJnZpHn1EFVGnTI7CoFR0sSfSuDZwNoONLNzlyrwaSXLZllHzqAn+oqake1BT3xX/FWAcgWPUYLZnm3Ms4YSNHp+UREoqjsAN/rU4kLxiHMmmdiBYj/AD4gFkB6FqeVx7iuAxhsZ1MI16ybCBchmQBcYsHgvLMs2Ql0rpm1q8Ya1fLt6Eg/thj5S5IysQEw/wAa1UZxUXFiFA3w3ZeOlRsTcnueuJc2cFhphjxFT5u1z5XMapUZJBWocUr0+o9Rhv4b+Iza65KRwClZGtX0Wu+LfzmSSQUZVY+oBp98UBzdxySfMNciONisaCwUA0rTuaVw5aznjeAr9oSzYua4dHhBtDAUDMPKfqNsLp4dnGcstTqO6sCvvUGlMJUJci5wb4FxCSGHMlCbR1HXSSQtR98Kfp6PMcmQEXD2V4mmTctI4mmFtIayd/N3+mMxWRa+MxQOkA9xP6m/Ucua+HM0wcAEgaTQUrf7bHEXhGQDsjOp06v0G9cPTZBZKhiKHsT+uAk/LMniUimoCa0IrT6g3riZMwqo1lPqKvEhRmqttZCUG97Cm+GfmflKU5XKOkbtIkZWRQKsAxLCwFaBywt39CcBuL5qPKuUhHiZlQNU7bITchENRqAp5ul+uA2T4hmEfxRLLq/iLsTvXv8ApisBmojb/wAxF1sZyyPkJLdiKGxBI/TGpbUVjRS8rMAKbsTagHfDVkONxZuRYs/Er62CjMRgJKpJtq0gB1+lvXAbmHORQyyw5JSiAsjSsdUknRgGPyJWootCQLm9MNVmuiIpgtR65T45ksjEuXlmVpTeXQNShj01gUJFgd9vpiyeG8ZgmUGOVGt0YA/bHy7HATsDgzypnKZmJHYhGcK99gbV+hxLl6TllMNcgag0+jczKCpCjXW3l9cQMrwnwqeESOuliTQ709ulPtjpwTKmJSmokdzc07E7k164ntFetTXHOG+4jr07CQ5pGAOpaX/ulvXG2UjJNWqOv6Y7ZhqLfv3/AK42hrW4FOhxtEzL2nkiJ1FevS2IHFtMKtI5PhqtSR0AFz+mCksdqD6f39ML/O2TM+RnjUHVoqN7lfNS3elMEFGoCYrGU3x3mzN5sk6mihqaIhIsf4iLsab9PTAvh3GJ4CDHKwp0JqL+htjkl0JArsfQDECSS+OyMaEaa2k5ZgbltZfnkfgZMwyeZT4apWoZmFqNTYbkdgcVxAJM5KWnlJ0i7G9Kn5UGw9hgzksg8/C20gkQTmRrflMYBK/xUNyP6YHcpRasysdbOQN/72rXCsCKmqvmHkZmq428sckqaZlZ5IFhqxmYqAPUalpQCxr5TWl8NHMcE+fyRiyTRyBn0u3mQFVAOlVYFqE09KDe+BE2abO5n8NF/wB1g8gtUMw8rSkddJqF9RXfD7wTJosDQ5dkDxHzUNSGpctTYmnvT3wZXUwJgXQ2nzrm8i8LlJUKkWoaUt2IsfpiRkoWbLTUPlVg1Kb7fagGLZ5x5cieJjOnhsa0ZCXq1yLUvXuKU9sIPKGReHNNG4F11AMCNVKdN7gn+uDcgC55LJkXh2TePLpm0cq4lKoVsRpFdQP6YnZbmrLsf+KyqFq1Z4gFr66dgSaVF0N/KCa4bv8AsZmDw78OoCyKS6iouSbrUWHlp13pip87w6SKRkmVo3XdXFD/ANfcWwnBkDXcZlUg0I1c1cdy+ZWGPLo4SMEkyE3ZqA6QXYqoAG5/bHPjTasplKmypJ138/buBauBfBeCs6vIx8KFBUyupIPZUA+djTYfXB3N5nI5qKGASyQNFqVJGQFTqoTrAaoBN/SuMdvMH0ISjwr3EiR74lQOKYl5zlfMRG8ZdT8rx+dG9mH7Ghw4cl/D55GWTMKVjB+Wt2of2wWbMirdwcSNqsyy+SkKZaONhcKDf1vQ+2DkrgUNP7viEOHhT5SQfTHLNyugIYiwqTTp3xzL+BGkBmu5IkkC+bv+gx86c4cMky2akRlNCxKNSzqTUEHr2PY4Nc3c9T5mQrExSBTRQtiw/ib36DEbKccl0eHMBPEb6JamnqjbqfbFmHG+LyPv1AOl/GA8tmzpocO/JPCSySPN5YpI2S9tQPW/bcH0xzgyORTKvnERmZbLFI1QHOwNvMOv0wmy56Wd6yOT2HQDso2A9sMI7oNbQge3sZvxrgE2WchxVT8si3Rx0IYW+mPMFuF8Umg+Rzp6obg/Q2xmC7zj1czsKfcf4UAYeo/YkY551zVfW/74zGY5I5lQlXZkf40v/mP/AO44LZqFRAtBSwNup7nvjMZjtCRwVwSU/iYf/Oi/+4uOfGVH4rMjoJpaf/2Nj3GYP3/EROo80NTuCL4g5Zqyof8AUv7jHuMx4/SZvsT6bgui+gX9QMdI2oMZjMcGVmZnMsHFCSPY0/vfHPhLkpQ9Kf8AtU/zxmMwZ4Ez/GTHsT6YEcYzTKyqOte/Y+vpjMZgxzMTmUz8S+FR5fMKYgVEqayv5QSb6R0Hpha4HlBLPHG1aOwBpv8ATHuMx00J7VxT/wCpPongvBooYVjjBVRWwPeu9d/riieYIhls25h8tHNB0Fzt2x5jMRdGTrjco8THpMwcrw+eaGiyaVoabFtKkj1vX3x58KZ3RwFdhrBZ711E0N67+++MxmLl4iDHbm1SphepJfWprSlgRXbcj6WGF3jh8JJlADeGq6GcVYCQkMtd6bEdqdqg5jMG48BBxmPs4oBQm1BgdIBIKuqsQoIqAd+l9xjzGY43sypeBKg56z0j5mVC50KaKgsqgACwwj9cZjMdjCAF2k2U+UsH4V5txmDEGOgozaa2qKUI9cW+WKi3Sn6nGYzHK6v65WPpElJIaH3wD5svlcx/5TftjMZgMfMwT54zUhDUwWVvKPbHuMx1svAicPJhKVv/ANLc/wD8kD7x/wDTCnk282PcZgMP0GFm+sQsprjMZjMAY4T/2Q=="/>
          <p:cNvSpPr>
            <a:spLocks noChangeAspect="1" noChangeArrowheads="1"/>
          </p:cNvSpPr>
          <p:nvPr/>
        </p:nvSpPr>
        <p:spPr bwMode="auto">
          <a:xfrm>
            <a:off x="155575" y="-1233488"/>
            <a:ext cx="3971925" cy="25717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104" name="Picture 8" descr="https://encrypted-tbn1.gstatic.com/images?q=tbn:ANd9GcSoRJJEBoFEfqMzvE2EbO_vs2-1c_WD7x1HCg7LrYdWuELtTzLn"/>
          <p:cNvPicPr>
            <a:picLocks noChangeAspect="1" noChangeArrowheads="1"/>
          </p:cNvPicPr>
          <p:nvPr/>
        </p:nvPicPr>
        <p:blipFill>
          <a:blip r:embed="rId3"/>
          <a:srcRect/>
          <a:stretch>
            <a:fillRect/>
          </a:stretch>
        </p:blipFill>
        <p:spPr bwMode="auto">
          <a:xfrm>
            <a:off x="354841" y="1726249"/>
            <a:ext cx="2361063" cy="2309058"/>
          </a:xfrm>
          <a:prstGeom prst="rect">
            <a:avLst/>
          </a:prstGeom>
          <a:noFill/>
        </p:spPr>
      </p:pic>
      <p:sp>
        <p:nvSpPr>
          <p:cNvPr id="11" name="TextBox 10"/>
          <p:cNvSpPr txBox="1"/>
          <p:nvPr/>
        </p:nvSpPr>
        <p:spPr>
          <a:xfrm>
            <a:off x="0" y="6455301"/>
            <a:ext cx="7841572" cy="400110"/>
          </a:xfrm>
          <a:prstGeom prst="rect">
            <a:avLst/>
          </a:prstGeom>
          <a:noFill/>
          <a:ln>
            <a:noFill/>
          </a:ln>
        </p:spPr>
        <p:txBody>
          <a:bodyPr wrap="none" rtlCol="0" anchor="ctr" anchorCtr="1">
            <a:spAutoFit/>
          </a:bodyPr>
          <a:lstStyle/>
          <a:p>
            <a:r>
              <a:rPr lang="en-US" sz="1000" dirty="0" err="1" smtClean="0"/>
              <a:t>sciencedaily.comreleases</a:t>
            </a:r>
            <a:r>
              <a:rPr lang="en-US" sz="1000" dirty="0" smtClean="0"/>
              <a:t>/2011/02/110211183857.htm; http://scientificbeekeeping.com/the-primer-pheromones-part-4-reproduction-and-survival; </a:t>
            </a:r>
          </a:p>
          <a:p>
            <a:r>
              <a:rPr lang="en-US" sz="1000" dirty="0" smtClean="0"/>
              <a:t>beeinformed.org;</a:t>
            </a:r>
          </a:p>
        </p:txBody>
      </p:sp>
      <p:pic>
        <p:nvPicPr>
          <p:cNvPr id="14" name="Picture 4"/>
          <p:cNvPicPr>
            <a:picLocks noChangeAspect="1" noChangeArrowheads="1"/>
          </p:cNvPicPr>
          <p:nvPr/>
        </p:nvPicPr>
        <p:blipFill>
          <a:blip r:embed="rId4" cstate="print"/>
          <a:srcRect l="33803"/>
          <a:stretch>
            <a:fillRect/>
          </a:stretch>
        </p:blipFill>
        <p:spPr bwMode="auto">
          <a:xfrm>
            <a:off x="4972642" y="4135272"/>
            <a:ext cx="2719439" cy="2320119"/>
          </a:xfrm>
          <a:prstGeom prst="rect">
            <a:avLst/>
          </a:prstGeom>
          <a:noFill/>
          <a:ln w="9525">
            <a:noFill/>
            <a:miter lim="800000"/>
            <a:headEnd/>
            <a:tailEnd/>
          </a:ln>
        </p:spPr>
      </p:pic>
      <p:pic>
        <p:nvPicPr>
          <p:cNvPr id="4110" name="Picture 14" descr="https://encrypted-tbn1.gstatic.com/images?q=tbn:ANd9GcT-F5SJt5PsGm1uyifJVVrBqf-xCVoHdUg2qMDIMZUnO8ZRobGbJA"/>
          <p:cNvPicPr>
            <a:picLocks noChangeAspect="1" noChangeArrowheads="1"/>
          </p:cNvPicPr>
          <p:nvPr/>
        </p:nvPicPr>
        <p:blipFill>
          <a:blip r:embed="rId5"/>
          <a:srcRect/>
          <a:stretch>
            <a:fillRect/>
          </a:stretch>
        </p:blipFill>
        <p:spPr bwMode="auto">
          <a:xfrm>
            <a:off x="1893698" y="4151147"/>
            <a:ext cx="2969762" cy="2285325"/>
          </a:xfrm>
          <a:prstGeom prst="rect">
            <a:avLst/>
          </a:prstGeom>
          <a:noFill/>
        </p:spPr>
      </p:pic>
      <p:pic>
        <p:nvPicPr>
          <p:cNvPr id="4112" name="Picture 16" descr="https://encrypted-tbn1.gstatic.com/images?q=tbn:ANd9GcSXQ0kmArwop2qwInJfOQBcTbPIHkL1javqH8WgHrmaABMOVSoQ"/>
          <p:cNvPicPr>
            <a:picLocks noChangeAspect="1" noChangeArrowheads="1"/>
          </p:cNvPicPr>
          <p:nvPr/>
        </p:nvPicPr>
        <p:blipFill>
          <a:blip r:embed="rId6"/>
          <a:srcRect/>
          <a:stretch>
            <a:fillRect/>
          </a:stretch>
        </p:blipFill>
        <p:spPr bwMode="auto">
          <a:xfrm>
            <a:off x="2743200" y="1724687"/>
            <a:ext cx="2751035" cy="2313115"/>
          </a:xfrm>
          <a:prstGeom prst="rect">
            <a:avLst/>
          </a:prstGeom>
          <a:noFill/>
        </p:spPr>
      </p:pic>
      <p:pic>
        <p:nvPicPr>
          <p:cNvPr id="4114" name="Picture 18" descr="http://i.telegraph.co.uk/multimedia/archive/02180/hornet_2180432b.jpg"/>
          <p:cNvPicPr>
            <a:picLocks noChangeAspect="1" noChangeArrowheads="1"/>
          </p:cNvPicPr>
          <p:nvPr/>
        </p:nvPicPr>
        <p:blipFill>
          <a:blip r:embed="rId7"/>
          <a:srcRect/>
          <a:stretch>
            <a:fillRect/>
          </a:stretch>
        </p:blipFill>
        <p:spPr bwMode="auto">
          <a:xfrm>
            <a:off x="5532025" y="1742363"/>
            <a:ext cx="3611975" cy="2297374"/>
          </a:xfrm>
          <a:prstGeom prst="rect">
            <a:avLst/>
          </a:prstGeom>
          <a:noFill/>
        </p:spPr>
      </p:pic>
    </p:spTree>
    <p:extLst>
      <p:ext uri="{BB962C8B-B14F-4D97-AF65-F5344CB8AC3E}">
        <p14:creationId xmlns:p14="http://schemas.microsoft.com/office/powerpoint/2010/main" val="3027079057"/>
      </p:ext>
    </p:extLst>
  </p:cSld>
  <p:clrMapOvr>
    <a:masterClrMapping/>
  </p:clrMapOvr>
  <mc:AlternateContent xmlns:mc="http://schemas.openxmlformats.org/markup-compatibility/2006" xmlns:p14="http://schemas.microsoft.com/office/powerpoint/2010/main">
    <mc:Choice Requires="p14">
      <p:transition spd="med" p14:dur="700" advTm="48596">
        <p:fade/>
      </p:transition>
    </mc:Choice>
    <mc:Fallback xmlns="">
      <p:transition xmlns:p14="http://schemas.microsoft.com/office/powerpoint/2010/main" spd="med" advTm="48596">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Conclusions</a:t>
            </a:r>
            <a:endParaRPr lang="en-US" dirty="0"/>
          </a:p>
        </p:txBody>
      </p:sp>
      <p:sp>
        <p:nvSpPr>
          <p:cNvPr id="6" name="Content Placeholder 5"/>
          <p:cNvSpPr>
            <a:spLocks noGrp="1"/>
          </p:cNvSpPr>
          <p:nvPr>
            <p:ph idx="1"/>
          </p:nvPr>
        </p:nvSpPr>
        <p:spPr/>
        <p:txBody>
          <a:bodyPr/>
          <a:lstStyle/>
          <a:p>
            <a:r>
              <a:rPr lang="en-US" dirty="0" smtClean="0"/>
              <a:t>9-ODA exposure elicits a primer effect in drones, impacting the </a:t>
            </a:r>
            <a:r>
              <a:rPr lang="en-US" i="1" dirty="0" smtClean="0"/>
              <a:t>Vg</a:t>
            </a:r>
            <a:r>
              <a:rPr lang="en-US" dirty="0" smtClean="0"/>
              <a:t>/JH pathway. Reproductive behavior is also altered.</a:t>
            </a:r>
          </a:p>
          <a:p>
            <a:endParaRPr lang="en-US" dirty="0" smtClean="0"/>
          </a:p>
          <a:p>
            <a:r>
              <a:rPr lang="en-US" dirty="0" smtClean="0"/>
              <a:t>The mechanism mediating these effects appears to be direct, but social context may modulate these effects</a:t>
            </a:r>
          </a:p>
        </p:txBody>
      </p:sp>
    </p:spTree>
    <p:extLst>
      <p:ext uri="{BB962C8B-B14F-4D97-AF65-F5344CB8AC3E}">
        <p14:creationId xmlns:p14="http://schemas.microsoft.com/office/powerpoint/2010/main" val="2007840987"/>
      </p:ext>
    </p:extLst>
  </p:cSld>
  <p:clrMapOvr>
    <a:masterClrMapping/>
  </p:clrMapOvr>
  <mc:AlternateContent xmlns:mc="http://schemas.openxmlformats.org/markup-compatibility/2006" xmlns:p14="http://schemas.microsoft.com/office/powerpoint/2010/main">
    <mc:Choice Requires="p14">
      <p:transition spd="slow" p14:dur="2000" advTm="41973"/>
    </mc:Choice>
    <mc:Fallback xmlns="">
      <p:transition xmlns:p14="http://schemas.microsoft.com/office/powerpoint/2010/main" spd="slow" advTm="41973"/>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Acknowledgments  </a:t>
            </a:r>
            <a:endParaRPr lang="en-US" dirty="0"/>
          </a:p>
        </p:txBody>
      </p:sp>
      <p:sp>
        <p:nvSpPr>
          <p:cNvPr id="7" name="Content Placeholder 6"/>
          <p:cNvSpPr>
            <a:spLocks noGrp="1"/>
          </p:cNvSpPr>
          <p:nvPr>
            <p:ph sz="half" idx="1"/>
          </p:nvPr>
        </p:nvSpPr>
        <p:spPr/>
        <p:txBody>
          <a:bodyPr>
            <a:normAutofit lnSpcReduction="10000"/>
          </a:bodyPr>
          <a:lstStyle/>
          <a:p>
            <a:r>
              <a:rPr lang="en-US" dirty="0" err="1" smtClean="0"/>
              <a:t>Grozinger</a:t>
            </a:r>
            <a:r>
              <a:rPr lang="en-US" dirty="0" smtClean="0"/>
              <a:t> Lab</a:t>
            </a:r>
          </a:p>
          <a:p>
            <a:pPr lvl="1"/>
            <a:r>
              <a:rPr lang="en-US" dirty="0" smtClean="0"/>
              <a:t>Dr. Christina </a:t>
            </a:r>
            <a:r>
              <a:rPr lang="en-US" dirty="0" err="1" smtClean="0"/>
              <a:t>Grozinger</a:t>
            </a:r>
            <a:endParaRPr lang="en-US" dirty="0" smtClean="0"/>
          </a:p>
          <a:p>
            <a:pPr lvl="1"/>
            <a:r>
              <a:rPr lang="en-US" dirty="0" smtClean="0"/>
              <a:t>Lab members</a:t>
            </a:r>
          </a:p>
          <a:p>
            <a:pPr marL="457200" lvl="1" indent="0">
              <a:buNone/>
            </a:pPr>
            <a:endParaRPr lang="en-US" dirty="0" smtClean="0"/>
          </a:p>
          <a:p>
            <a:r>
              <a:rPr lang="en-US" dirty="0" smtClean="0"/>
              <a:t>Research Assistants</a:t>
            </a:r>
          </a:p>
          <a:p>
            <a:pPr lvl="1"/>
            <a:r>
              <a:rPr lang="en-US" dirty="0" smtClean="0"/>
              <a:t>Dustin Betz</a:t>
            </a:r>
          </a:p>
          <a:p>
            <a:pPr lvl="1"/>
            <a:r>
              <a:rPr lang="en-US" dirty="0" err="1" smtClean="0"/>
              <a:t>Mariam</a:t>
            </a:r>
            <a:r>
              <a:rPr lang="en-US" dirty="0" smtClean="0"/>
              <a:t> </a:t>
            </a:r>
            <a:r>
              <a:rPr lang="en-US" dirty="0" err="1" smtClean="0"/>
              <a:t>Khraibani</a:t>
            </a:r>
            <a:endParaRPr lang="en-US" dirty="0" smtClean="0"/>
          </a:p>
          <a:p>
            <a:pPr lvl="1"/>
            <a:r>
              <a:rPr lang="en-US" dirty="0" smtClean="0"/>
              <a:t>Sydney </a:t>
            </a:r>
            <a:r>
              <a:rPr lang="en-US" dirty="0" err="1" smtClean="0"/>
              <a:t>Tabaac</a:t>
            </a:r>
            <a:endParaRPr lang="en-US" dirty="0" smtClean="0"/>
          </a:p>
          <a:p>
            <a:pPr lvl="1"/>
            <a:endParaRPr lang="en-US" dirty="0"/>
          </a:p>
          <a:p>
            <a:r>
              <a:rPr lang="en-US" dirty="0"/>
              <a:t>Collaborators</a:t>
            </a:r>
          </a:p>
          <a:p>
            <a:pPr lvl="1"/>
            <a:r>
              <a:rPr lang="en-US" dirty="0"/>
              <a:t>Dr. Peter Teal </a:t>
            </a:r>
          </a:p>
          <a:p>
            <a:endParaRPr lang="en-US" dirty="0"/>
          </a:p>
        </p:txBody>
      </p:sp>
      <p:pic>
        <p:nvPicPr>
          <p:cNvPr id="21506" name="Picture 2" descr="http://www.northeastern.edu/chn/images/nsf.jpg"/>
          <p:cNvPicPr>
            <a:picLocks noChangeAspect="1" noChangeArrowheads="1"/>
          </p:cNvPicPr>
          <p:nvPr/>
        </p:nvPicPr>
        <p:blipFill>
          <a:blip r:embed="rId3" cstate="print"/>
          <a:srcRect/>
          <a:stretch>
            <a:fillRect/>
          </a:stretch>
        </p:blipFill>
        <p:spPr bwMode="auto">
          <a:xfrm>
            <a:off x="6732245" y="4305521"/>
            <a:ext cx="1954555" cy="1954556"/>
          </a:xfrm>
          <a:prstGeom prst="rect">
            <a:avLst/>
          </a:prstGeom>
          <a:noFill/>
        </p:spPr>
      </p:pic>
      <p:pic>
        <p:nvPicPr>
          <p:cNvPr id="5" name="Picture 4"/>
          <p:cNvPicPr>
            <a:picLocks noChangeAspect="1"/>
          </p:cNvPicPr>
          <p:nvPr/>
        </p:nvPicPr>
        <p:blipFill>
          <a:blip r:embed="rId4"/>
          <a:stretch>
            <a:fillRect/>
          </a:stretch>
        </p:blipFill>
        <p:spPr>
          <a:xfrm>
            <a:off x="4345133" y="4032652"/>
            <a:ext cx="2229088" cy="2365100"/>
          </a:xfrm>
          <a:prstGeom prst="rect">
            <a:avLst/>
          </a:prstGeom>
        </p:spPr>
      </p:pic>
      <p:pic>
        <p:nvPicPr>
          <p:cNvPr id="10" name="Picture 9"/>
          <p:cNvPicPr>
            <a:picLocks noChangeAspect="1"/>
          </p:cNvPicPr>
          <p:nvPr/>
        </p:nvPicPr>
        <p:blipFill>
          <a:blip r:embed="rId5"/>
          <a:stretch>
            <a:fillRect/>
          </a:stretch>
        </p:blipFill>
        <p:spPr>
          <a:xfrm>
            <a:off x="8072940" y="1938075"/>
            <a:ext cx="923754" cy="1673412"/>
          </a:xfrm>
          <a:prstGeom prst="rect">
            <a:avLst/>
          </a:prstGeom>
        </p:spPr>
      </p:pic>
      <p:pic>
        <p:nvPicPr>
          <p:cNvPr id="11" name="Picture 10"/>
          <p:cNvPicPr>
            <a:picLocks noChangeAspect="1"/>
          </p:cNvPicPr>
          <p:nvPr/>
        </p:nvPicPr>
        <p:blipFill>
          <a:blip r:embed="rId6"/>
          <a:stretch>
            <a:fillRect/>
          </a:stretch>
        </p:blipFill>
        <p:spPr>
          <a:xfrm>
            <a:off x="4513440" y="1773936"/>
            <a:ext cx="3409689" cy="2038925"/>
          </a:xfrm>
          <a:prstGeom prst="rect">
            <a:avLst/>
          </a:prstGeom>
        </p:spPr>
      </p:pic>
      <p:pic>
        <p:nvPicPr>
          <p:cNvPr id="8" name="Content Placeholder 4"/>
          <p:cNvPicPr>
            <a:picLocks noChangeAspect="1"/>
          </p:cNvPicPr>
          <p:nvPr/>
        </p:nvPicPr>
        <p:blipFill>
          <a:blip r:embed="rId7"/>
          <a:srcRect t="-7245" b="-7245"/>
          <a:stretch>
            <a:fillRect/>
          </a:stretch>
        </p:blipFill>
        <p:spPr>
          <a:xfrm>
            <a:off x="3028992" y="5327648"/>
            <a:ext cx="1316141" cy="1506858"/>
          </a:xfrm>
          <a:prstGeom prst="rect">
            <a:avLst/>
          </a:prstGeom>
        </p:spPr>
      </p:pic>
    </p:spTree>
    <p:extLst>
      <p:ext uri="{BB962C8B-B14F-4D97-AF65-F5344CB8AC3E}">
        <p14:creationId xmlns:p14="http://schemas.microsoft.com/office/powerpoint/2010/main" val="2631158605"/>
      </p:ext>
    </p:extLst>
  </p:cSld>
  <p:clrMapOvr>
    <a:masterClrMapping/>
  </p:clrMapOvr>
  <mc:AlternateContent xmlns:mc="http://schemas.openxmlformats.org/markup-compatibility/2006" xmlns:p14="http://schemas.microsoft.com/office/powerpoint/2010/main">
    <mc:Choice Requires="p14">
      <p:transition spd="slow" p14:dur="2000" advTm="4369"/>
    </mc:Choice>
    <mc:Fallback xmlns="">
      <p:transition xmlns:p14="http://schemas.microsoft.com/office/powerpoint/2010/main" spd="slow" advTm="4369"/>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own Arrow 8"/>
          <p:cNvSpPr/>
          <p:nvPr/>
        </p:nvSpPr>
        <p:spPr>
          <a:xfrm rot="18802463">
            <a:off x="4721324" y="2417813"/>
            <a:ext cx="457200" cy="9566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rot="2641304">
            <a:off x="3710715" y="2432991"/>
            <a:ext cx="457200" cy="8936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13447" y="171814"/>
            <a:ext cx="7202776" cy="1143000"/>
          </a:xfrm>
        </p:spPr>
        <p:txBody>
          <a:bodyPr>
            <a:normAutofit fontScale="90000"/>
          </a:bodyPr>
          <a:lstStyle/>
          <a:p>
            <a:pPr algn="ctr"/>
            <a:r>
              <a:rPr lang="en-US" dirty="0" smtClean="0">
                <a:solidFill>
                  <a:srgbClr val="0070C0"/>
                </a:solidFill>
              </a:rPr>
              <a:t>Releaser </a:t>
            </a:r>
            <a:r>
              <a:rPr lang="en-US" dirty="0" smtClean="0"/>
              <a:t>and </a:t>
            </a:r>
            <a:r>
              <a:rPr lang="en-US" dirty="0" smtClean="0">
                <a:solidFill>
                  <a:schemeClr val="accent1"/>
                </a:solidFill>
              </a:rPr>
              <a:t>Primer</a:t>
            </a:r>
            <a:r>
              <a:rPr lang="en-US" dirty="0" smtClean="0"/>
              <a:t> Effects of 9-ODA</a:t>
            </a:r>
            <a:endParaRPr lang="en-US" dirty="0"/>
          </a:p>
        </p:txBody>
      </p:sp>
      <p:sp>
        <p:nvSpPr>
          <p:cNvPr id="12" name="TextBox 11"/>
          <p:cNvSpPr txBox="1">
            <a:spLocks noChangeAspect="1"/>
          </p:cNvSpPr>
          <p:nvPr/>
        </p:nvSpPr>
        <p:spPr>
          <a:xfrm>
            <a:off x="457205" y="3276703"/>
            <a:ext cx="3343411" cy="3506562"/>
          </a:xfrm>
          <a:prstGeom prst="rect">
            <a:avLst/>
          </a:prstGeom>
          <a:solidFill>
            <a:schemeClr val="bg1"/>
          </a:solidFill>
        </p:spPr>
        <p:txBody>
          <a:bodyPr wrap="square" rtlCol="0">
            <a:spAutoFit/>
          </a:bodyPr>
          <a:lstStyle/>
          <a:p>
            <a:pPr algn="ctr"/>
            <a:r>
              <a:rPr lang="en-US" b="1" dirty="0" smtClean="0"/>
              <a:t>Workers</a:t>
            </a:r>
          </a:p>
          <a:p>
            <a:pPr algn="ctr">
              <a:lnSpc>
                <a:spcPct val="150000"/>
              </a:lnSpc>
            </a:pPr>
            <a:r>
              <a:rPr lang="en-US" dirty="0" smtClean="0">
                <a:solidFill>
                  <a:srgbClr val="0070C0"/>
                </a:solidFill>
              </a:rPr>
              <a:t>Social Attractant</a:t>
            </a:r>
          </a:p>
          <a:p>
            <a:pPr algn="ctr">
              <a:lnSpc>
                <a:spcPct val="150000"/>
              </a:lnSpc>
            </a:pPr>
            <a:r>
              <a:rPr lang="en-US" dirty="0" smtClean="0">
                <a:solidFill>
                  <a:srgbClr val="0070C0"/>
                </a:solidFill>
              </a:rPr>
              <a:t>(Retinue response)</a:t>
            </a:r>
          </a:p>
          <a:p>
            <a:pPr algn="ctr">
              <a:lnSpc>
                <a:spcPct val="150000"/>
              </a:lnSpc>
            </a:pPr>
            <a:r>
              <a:rPr lang="en-US" dirty="0" smtClean="0"/>
              <a:t> </a:t>
            </a:r>
            <a:r>
              <a:rPr lang="en-US" dirty="0" smtClean="0">
                <a:solidFill>
                  <a:schemeClr val="accent1"/>
                </a:solidFill>
              </a:rPr>
              <a:t>Inhibition of queen rearing</a:t>
            </a:r>
          </a:p>
          <a:p>
            <a:pPr algn="ctr">
              <a:lnSpc>
                <a:spcPct val="150000"/>
              </a:lnSpc>
            </a:pPr>
            <a:r>
              <a:rPr lang="en-US" dirty="0" smtClean="0">
                <a:solidFill>
                  <a:schemeClr val="accent1"/>
                </a:solidFill>
              </a:rPr>
              <a:t> Alters brain-gene expression</a:t>
            </a:r>
          </a:p>
          <a:p>
            <a:pPr algn="ctr">
              <a:lnSpc>
                <a:spcPct val="150000"/>
              </a:lnSpc>
            </a:pPr>
            <a:r>
              <a:rPr lang="en-US" dirty="0" smtClean="0">
                <a:solidFill>
                  <a:schemeClr val="accent1"/>
                </a:solidFill>
              </a:rPr>
              <a:t>Slows Behavioral Maturation</a:t>
            </a:r>
          </a:p>
          <a:p>
            <a:pPr algn="ctr">
              <a:lnSpc>
                <a:spcPct val="150000"/>
              </a:lnSpc>
            </a:pPr>
            <a:r>
              <a:rPr lang="en-US" b="1" dirty="0">
                <a:solidFill>
                  <a:schemeClr val="accent1"/>
                </a:solidFill>
              </a:rPr>
              <a:t>(</a:t>
            </a:r>
            <a:r>
              <a:rPr lang="en-US" b="1" dirty="0" smtClean="0">
                <a:solidFill>
                  <a:schemeClr val="accent1"/>
                </a:solidFill>
              </a:rPr>
              <a:t>Reduction of JH biosynthesis/</a:t>
            </a:r>
          </a:p>
          <a:p>
            <a:pPr algn="ctr">
              <a:lnSpc>
                <a:spcPct val="150000"/>
              </a:lnSpc>
            </a:pPr>
            <a:r>
              <a:rPr lang="en-US" b="1" dirty="0" smtClean="0">
                <a:solidFill>
                  <a:schemeClr val="accent1"/>
                </a:solidFill>
              </a:rPr>
              <a:t>up-regulation of </a:t>
            </a:r>
            <a:r>
              <a:rPr lang="en-US" b="1" i="1" dirty="0" smtClean="0">
                <a:solidFill>
                  <a:schemeClr val="accent1"/>
                </a:solidFill>
              </a:rPr>
              <a:t>Vg)</a:t>
            </a:r>
            <a:endParaRPr lang="en-US" b="1" dirty="0" smtClean="0">
              <a:solidFill>
                <a:schemeClr val="accent1"/>
              </a:solidFill>
            </a:endParaRPr>
          </a:p>
          <a:p>
            <a:pPr algn="ctr">
              <a:lnSpc>
                <a:spcPct val="150000"/>
              </a:lnSpc>
            </a:pPr>
            <a:r>
              <a:rPr lang="en-US" dirty="0" smtClean="0">
                <a:solidFill>
                  <a:schemeClr val="accent1"/>
                </a:solidFill>
              </a:rPr>
              <a:t> </a:t>
            </a:r>
          </a:p>
          <a:p>
            <a:pPr>
              <a:buFont typeface="Arial" pitchFamily="34" charset="0"/>
              <a:buChar char="•"/>
            </a:pPr>
            <a:endParaRPr lang="en-US" dirty="0" smtClean="0"/>
          </a:p>
          <a:p>
            <a:endParaRPr lang="en-US" dirty="0"/>
          </a:p>
        </p:txBody>
      </p:sp>
      <p:sp>
        <p:nvSpPr>
          <p:cNvPr id="13" name="TextBox 12"/>
          <p:cNvSpPr txBox="1"/>
          <p:nvPr/>
        </p:nvSpPr>
        <p:spPr>
          <a:xfrm>
            <a:off x="5212297" y="3254993"/>
            <a:ext cx="3419856" cy="1615827"/>
          </a:xfrm>
          <a:prstGeom prst="rect">
            <a:avLst/>
          </a:prstGeom>
          <a:solidFill>
            <a:schemeClr val="bg1"/>
          </a:solidFill>
        </p:spPr>
        <p:txBody>
          <a:bodyPr wrap="square" rtlCol="0">
            <a:spAutoFit/>
          </a:bodyPr>
          <a:lstStyle/>
          <a:p>
            <a:pPr algn="ctr">
              <a:lnSpc>
                <a:spcPct val="150000"/>
              </a:lnSpc>
            </a:pPr>
            <a:r>
              <a:rPr lang="en-US" b="1" dirty="0" smtClean="0"/>
              <a:t>Drones</a:t>
            </a:r>
          </a:p>
          <a:p>
            <a:pPr algn="ctr">
              <a:lnSpc>
                <a:spcPct val="150000"/>
              </a:lnSpc>
            </a:pPr>
            <a:r>
              <a:rPr lang="en-US" dirty="0" smtClean="0">
                <a:solidFill>
                  <a:srgbClr val="0070C0"/>
                </a:solidFill>
              </a:rPr>
              <a:t>Sexual Attractant</a:t>
            </a:r>
          </a:p>
          <a:p>
            <a:pPr algn="ctr">
              <a:lnSpc>
                <a:spcPct val="150000"/>
              </a:lnSpc>
            </a:pPr>
            <a:r>
              <a:rPr lang="en-US" dirty="0" smtClean="0">
                <a:solidFill>
                  <a:schemeClr val="accent1"/>
                </a:solidFill>
              </a:rPr>
              <a:t>???</a:t>
            </a:r>
            <a:r>
              <a:rPr lang="en-US" dirty="0" smtClean="0">
                <a:solidFill>
                  <a:srgbClr val="0070C0"/>
                </a:solidFill>
              </a:rPr>
              <a:t> </a:t>
            </a:r>
          </a:p>
          <a:p>
            <a:endParaRPr lang="en-US" dirty="0"/>
          </a:p>
        </p:txBody>
      </p:sp>
      <p:pic>
        <p:nvPicPr>
          <p:cNvPr id="8" name="Content Placeholder 7" descr="QMP.gif"/>
          <p:cNvPicPr>
            <a:picLocks noGrp="1" noChangeAspect="1"/>
          </p:cNvPicPr>
          <p:nvPr>
            <p:ph sz="half" idx="2"/>
          </p:nvPr>
        </p:nvPicPr>
        <p:blipFill>
          <a:blip r:embed="rId3" cstate="print"/>
          <a:srcRect l="1205" t="9358" r="38554" b="59550"/>
          <a:stretch>
            <a:fillRect/>
          </a:stretch>
        </p:blipFill>
        <p:spPr>
          <a:xfrm>
            <a:off x="2590800" y="1524000"/>
            <a:ext cx="3810000" cy="1219200"/>
          </a:xfrm>
        </p:spPr>
      </p:pic>
      <p:sp>
        <p:nvSpPr>
          <p:cNvPr id="10" name="TextBox 9"/>
          <p:cNvSpPr txBox="1"/>
          <p:nvPr/>
        </p:nvSpPr>
        <p:spPr>
          <a:xfrm>
            <a:off x="4267200" y="5105400"/>
            <a:ext cx="4724400" cy="1477328"/>
          </a:xfrm>
          <a:prstGeom prst="rect">
            <a:avLst/>
          </a:prstGeom>
          <a:solidFill>
            <a:schemeClr val="tx2">
              <a:lumMod val="60000"/>
              <a:lumOff val="40000"/>
            </a:schemeClr>
          </a:solidFill>
          <a:ln>
            <a:solidFill>
              <a:srgbClr val="3366FF"/>
            </a:solidFill>
          </a:ln>
        </p:spPr>
        <p:txBody>
          <a:bodyPr wrap="square" rtlCol="0" anchor="ctr" anchorCtr="1">
            <a:spAutoFit/>
          </a:bodyPr>
          <a:lstStyle/>
          <a:p>
            <a:r>
              <a:rPr lang="en-US" dirty="0" smtClean="0"/>
              <a:t>Pheromone mode-of-action </a:t>
            </a:r>
            <a:r>
              <a:rPr lang="en-US" dirty="0"/>
              <a:t>classifications</a:t>
            </a:r>
          </a:p>
          <a:p>
            <a:pPr marL="742950" lvl="1" indent="-285750">
              <a:buFont typeface="Arial"/>
              <a:buChar char="•"/>
            </a:pPr>
            <a:r>
              <a:rPr lang="en-US" dirty="0"/>
              <a:t>Releaser (acute behavioral response)</a:t>
            </a:r>
          </a:p>
          <a:p>
            <a:pPr marL="742950" lvl="1" indent="-285750">
              <a:buFont typeface="Arial"/>
              <a:buChar char="•"/>
            </a:pPr>
            <a:r>
              <a:rPr lang="en-US" dirty="0"/>
              <a:t>Primer (long-term effects on physiology and behavior)</a:t>
            </a:r>
          </a:p>
          <a:p>
            <a:endParaRPr lang="en-US" dirty="0" smtClean="0"/>
          </a:p>
        </p:txBody>
      </p:sp>
    </p:spTree>
    <p:extLst>
      <p:ext uri="{BB962C8B-B14F-4D97-AF65-F5344CB8AC3E}">
        <p14:creationId xmlns:p14="http://schemas.microsoft.com/office/powerpoint/2010/main" val="1490806885"/>
      </p:ext>
    </p:extLst>
  </p:cSld>
  <p:clrMapOvr>
    <a:masterClrMapping/>
  </p:clrMapOvr>
  <p:transition spd="med" advTm="119186">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fontScale="92500" lnSpcReduction="10000"/>
          </a:bodyPr>
          <a:lstStyle/>
          <a:p>
            <a:r>
              <a:rPr lang="en-US" dirty="0" smtClean="0"/>
              <a:t>Primer pheromones regulate critical features of HB society through its effects on pathways regulating behavioral maturation in workers</a:t>
            </a:r>
          </a:p>
          <a:p>
            <a:endParaRPr lang="en-US" dirty="0" smtClean="0"/>
          </a:p>
          <a:p>
            <a:r>
              <a:rPr lang="en-US" dirty="0" smtClean="0"/>
              <a:t>The same physiological pathways in drones may also be impacted by 9-ODA, affecting the onset of reproductive behavior</a:t>
            </a:r>
          </a:p>
          <a:p>
            <a:pPr marL="118872" indent="0">
              <a:buNone/>
            </a:pPr>
            <a:endParaRPr lang="en-US" b="1" dirty="0" smtClean="0"/>
          </a:p>
          <a:p>
            <a:r>
              <a:rPr lang="en-US" b="1" dirty="0" smtClean="0"/>
              <a:t>Is the JH/Vg pathway similarly modulated in drones as in workers by 9-ODA?</a:t>
            </a:r>
          </a:p>
        </p:txBody>
      </p:sp>
      <p:sp>
        <p:nvSpPr>
          <p:cNvPr id="3" name="Title 2"/>
          <p:cNvSpPr>
            <a:spLocks noGrp="1"/>
          </p:cNvSpPr>
          <p:nvPr>
            <p:ph type="title"/>
          </p:nvPr>
        </p:nvSpPr>
        <p:spPr>
          <a:xfrm>
            <a:off x="245661" y="136216"/>
            <a:ext cx="8461612" cy="1143000"/>
          </a:xfrm>
        </p:spPr>
        <p:txBody>
          <a:bodyPr>
            <a:normAutofit fontScale="90000"/>
          </a:bodyPr>
          <a:lstStyle/>
          <a:p>
            <a:pPr algn="ctr"/>
            <a:r>
              <a:rPr lang="en-US" dirty="0" smtClean="0"/>
              <a:t>Examining Primer Effects of 9-ODA on Drones</a:t>
            </a:r>
            <a:endParaRPr lang="en-US" dirty="0"/>
          </a:p>
        </p:txBody>
      </p:sp>
    </p:spTree>
    <p:extLst>
      <p:ext uri="{BB962C8B-B14F-4D97-AF65-F5344CB8AC3E}">
        <p14:creationId xmlns:p14="http://schemas.microsoft.com/office/powerpoint/2010/main" val="2074790961"/>
      </p:ext>
    </p:extLst>
  </p:cSld>
  <p:clrMapOvr>
    <a:masterClrMapping/>
  </p:clrMapOvr>
  <mc:AlternateContent xmlns:mc="http://schemas.openxmlformats.org/markup-compatibility/2006" xmlns:p14="http://schemas.microsoft.com/office/powerpoint/2010/main">
    <mc:Choice Requires="p14">
      <p:transition spd="med" p14:dur="700" advTm="58118">
        <p:fade/>
      </p:transition>
    </mc:Choice>
    <mc:Fallback xmlns="">
      <p:transition xmlns:p14="http://schemas.microsoft.com/office/powerpoint/2010/main" spd="med" advTm="58118">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36478" y="1826526"/>
            <a:ext cx="3718619" cy="4495800"/>
          </a:xfrm>
        </p:spPr>
        <p:txBody>
          <a:bodyPr>
            <a:normAutofit fontScale="85000" lnSpcReduction="10000"/>
          </a:bodyPr>
          <a:lstStyle/>
          <a:p>
            <a:r>
              <a:rPr lang="en-US" dirty="0" smtClean="0"/>
              <a:t>Cage Experiment </a:t>
            </a:r>
          </a:p>
          <a:p>
            <a:pPr lvl="1">
              <a:lnSpc>
                <a:spcPct val="100000"/>
              </a:lnSpc>
            </a:pPr>
            <a:r>
              <a:rPr lang="en-US" dirty="0" smtClean="0"/>
              <a:t>20 callow workers, 10 callow drones</a:t>
            </a:r>
          </a:p>
          <a:p>
            <a:pPr lvl="1">
              <a:lnSpc>
                <a:spcPct val="100000"/>
              </a:lnSpc>
            </a:pPr>
            <a:r>
              <a:rPr lang="en-US" i="1" dirty="0" smtClean="0"/>
              <a:t>Ad </a:t>
            </a:r>
            <a:r>
              <a:rPr lang="en-US" i="1" dirty="0" err="1" smtClean="0"/>
              <a:t>libitum</a:t>
            </a:r>
            <a:r>
              <a:rPr lang="en-US" i="1" dirty="0" smtClean="0"/>
              <a:t> </a:t>
            </a:r>
            <a:r>
              <a:rPr lang="en-US" dirty="0" smtClean="0"/>
              <a:t>food and water</a:t>
            </a:r>
          </a:p>
          <a:p>
            <a:pPr lvl="1">
              <a:lnSpc>
                <a:spcPct val="100000"/>
              </a:lnSpc>
            </a:pPr>
            <a:r>
              <a:rPr lang="en-US" dirty="0" smtClean="0"/>
              <a:t>Exposed daily to 20μg 9-ODA tmt or solvent control for 3 days </a:t>
            </a:r>
          </a:p>
          <a:p>
            <a:pPr lvl="1">
              <a:lnSpc>
                <a:spcPct val="100000"/>
              </a:lnSpc>
            </a:pPr>
            <a:r>
              <a:rPr lang="en-US" dirty="0" smtClean="0"/>
              <a:t>Hemolymph collected from live bees JH analysis</a:t>
            </a:r>
          </a:p>
          <a:p>
            <a:pPr lvl="1">
              <a:lnSpc>
                <a:spcPct val="100000"/>
              </a:lnSpc>
            </a:pPr>
            <a:r>
              <a:rPr lang="en-US" dirty="0" smtClean="0"/>
              <a:t>Subset of bees frozen at     -80⁰C. Eight samples/tmt used for </a:t>
            </a:r>
            <a:r>
              <a:rPr lang="en-US" i="1" dirty="0" smtClean="0"/>
              <a:t>Vg </a:t>
            </a:r>
            <a:r>
              <a:rPr lang="en-US" dirty="0" smtClean="0"/>
              <a:t>expression study</a:t>
            </a:r>
            <a:r>
              <a:rPr lang="en-US" i="1" dirty="0" smtClean="0"/>
              <a:t>    </a:t>
            </a:r>
            <a:endParaRPr lang="en-US" i="1" dirty="0"/>
          </a:p>
        </p:txBody>
      </p:sp>
      <p:sp>
        <p:nvSpPr>
          <p:cNvPr id="3" name="Title 2"/>
          <p:cNvSpPr>
            <a:spLocks noGrp="1"/>
          </p:cNvSpPr>
          <p:nvPr>
            <p:ph type="title"/>
          </p:nvPr>
        </p:nvSpPr>
        <p:spPr/>
        <p:txBody>
          <a:bodyPr/>
          <a:lstStyle/>
          <a:p>
            <a:r>
              <a:rPr lang="en-US" dirty="0" smtClean="0"/>
              <a:t>Methods</a:t>
            </a:r>
            <a:endParaRPr lang="en-US" dirty="0"/>
          </a:p>
        </p:txBody>
      </p:sp>
      <p:pic>
        <p:nvPicPr>
          <p:cNvPr id="3074" name="Picture 2" descr="C:\Users\Gabriel\Desktop\Research Pics\IMAG0140.jpg"/>
          <p:cNvPicPr>
            <a:picLocks noGrp="1" noChangeAspect="1" noChangeArrowheads="1"/>
          </p:cNvPicPr>
          <p:nvPr>
            <p:ph sz="half" idx="2"/>
          </p:nvPr>
        </p:nvPicPr>
        <p:blipFill>
          <a:blip r:embed="rId2" cstate="print"/>
          <a:srcRect/>
          <a:stretch>
            <a:fillRect/>
          </a:stretch>
        </p:blipFill>
        <p:spPr bwMode="auto">
          <a:xfrm>
            <a:off x="3915984" y="4756215"/>
            <a:ext cx="2618706" cy="1480816"/>
          </a:xfrm>
          <a:prstGeom prst="rect">
            <a:avLst/>
          </a:prstGeom>
          <a:noFill/>
          <a:ln>
            <a:solidFill>
              <a:schemeClr val="tx1"/>
            </a:solidFill>
          </a:ln>
        </p:spPr>
      </p:pic>
      <p:pic>
        <p:nvPicPr>
          <p:cNvPr id="3076" name="Picture 4" descr="C:\Users\Gabriel\Desktop\Research Pics\IMAG0198.jpg"/>
          <p:cNvPicPr>
            <a:picLocks noChangeAspect="1" noChangeArrowheads="1"/>
          </p:cNvPicPr>
          <p:nvPr/>
        </p:nvPicPr>
        <p:blipFill>
          <a:blip r:embed="rId3" cstate="print"/>
          <a:srcRect/>
          <a:stretch>
            <a:fillRect/>
          </a:stretch>
        </p:blipFill>
        <p:spPr bwMode="auto">
          <a:xfrm>
            <a:off x="6557536" y="4788095"/>
            <a:ext cx="2586464" cy="1462584"/>
          </a:xfrm>
          <a:prstGeom prst="rect">
            <a:avLst/>
          </a:prstGeom>
          <a:noFill/>
          <a:ln>
            <a:solidFill>
              <a:schemeClr val="tx1"/>
            </a:solidFill>
          </a:ln>
        </p:spPr>
      </p:pic>
      <p:pic>
        <p:nvPicPr>
          <p:cNvPr id="3077" name="Picture 5" descr="C:\Users\Gabriel\Desktop\Research Pics\IMAG0150.jpg"/>
          <p:cNvPicPr>
            <a:picLocks noChangeAspect="1" noChangeArrowheads="1"/>
          </p:cNvPicPr>
          <p:nvPr/>
        </p:nvPicPr>
        <p:blipFill>
          <a:blip r:embed="rId4" cstate="print"/>
          <a:srcRect/>
          <a:stretch>
            <a:fillRect/>
          </a:stretch>
        </p:blipFill>
        <p:spPr bwMode="auto">
          <a:xfrm>
            <a:off x="3916907" y="1908170"/>
            <a:ext cx="5199797" cy="2840033"/>
          </a:xfrm>
          <a:prstGeom prst="rect">
            <a:avLst/>
          </a:prstGeom>
          <a:noFill/>
          <a:ln>
            <a:solidFill>
              <a:schemeClr val="tx1"/>
            </a:solidFill>
          </a:ln>
        </p:spPr>
      </p:pic>
    </p:spTree>
    <p:extLst>
      <p:ext uri="{BB962C8B-B14F-4D97-AF65-F5344CB8AC3E}">
        <p14:creationId xmlns:p14="http://schemas.microsoft.com/office/powerpoint/2010/main" val="3362445806"/>
      </p:ext>
    </p:extLst>
  </p:cSld>
  <p:clrMapOvr>
    <a:masterClrMapping/>
  </p:clrMapOvr>
  <mc:AlternateContent xmlns:mc="http://schemas.openxmlformats.org/markup-compatibility/2006" xmlns:p14="http://schemas.microsoft.com/office/powerpoint/2010/main">
    <mc:Choice Requires="p14">
      <p:transition spd="med" p14:dur="700" advTm="79689">
        <p:fade/>
      </p:transition>
    </mc:Choice>
    <mc:Fallback xmlns="">
      <p:transition xmlns:p14="http://schemas.microsoft.com/office/powerpoint/2010/main" spd="med" advTm="79689">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9-ODA modulates </a:t>
            </a:r>
            <a:r>
              <a:rPr lang="en-US" i="1" dirty="0" smtClean="0"/>
              <a:t>Vg</a:t>
            </a:r>
            <a:r>
              <a:rPr lang="en-US" dirty="0" smtClean="0"/>
              <a:t>/JH in Drones</a:t>
            </a:r>
            <a:endParaRPr lang="en-US"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2383185811"/>
              </p:ext>
            </p:extLst>
          </p:nvPr>
        </p:nvGraphicFramePr>
        <p:xfrm>
          <a:off x="457200" y="1773238"/>
          <a:ext cx="4038600" cy="46243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5"/>
          <p:cNvGraphicFramePr>
            <a:graphicFrameLocks noGrp="1"/>
          </p:cNvGraphicFramePr>
          <p:nvPr>
            <p:ph sz="half" idx="2"/>
            <p:extLst>
              <p:ext uri="{D42A27DB-BD31-4B8C-83A1-F6EECF244321}">
                <p14:modId xmlns:p14="http://schemas.microsoft.com/office/powerpoint/2010/main" val="3337544322"/>
              </p:ext>
            </p:extLst>
          </p:nvPr>
        </p:nvGraphicFramePr>
        <p:xfrm>
          <a:off x="4648200" y="1773238"/>
          <a:ext cx="4038600" cy="462438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3167221" y="6120806"/>
            <a:ext cx="1101641" cy="246221"/>
          </a:xfrm>
          <a:prstGeom prst="rect">
            <a:avLst/>
          </a:prstGeom>
          <a:solidFill>
            <a:schemeClr val="bg1">
              <a:lumMod val="95000"/>
            </a:schemeClr>
          </a:solidFill>
        </p:spPr>
        <p:txBody>
          <a:bodyPr wrap="square" rtlCol="0">
            <a:spAutoFit/>
          </a:bodyPr>
          <a:lstStyle/>
          <a:p>
            <a:r>
              <a:rPr lang="en-US" sz="1000" dirty="0" smtClean="0">
                <a:latin typeface="Arial"/>
                <a:cs typeface="Arial"/>
              </a:rPr>
              <a:t>  9-ODA</a:t>
            </a:r>
            <a:endParaRPr lang="en-US" sz="1000" dirty="0">
              <a:latin typeface="Arial"/>
              <a:cs typeface="Arial"/>
            </a:endParaRPr>
          </a:p>
        </p:txBody>
      </p:sp>
    </p:spTree>
    <p:extLst>
      <p:ext uri="{BB962C8B-B14F-4D97-AF65-F5344CB8AC3E}">
        <p14:creationId xmlns:p14="http://schemas.microsoft.com/office/powerpoint/2010/main" val="2397017030"/>
      </p:ext>
    </p:extLst>
  </p:cSld>
  <p:clrMapOvr>
    <a:masterClrMapping/>
  </p:clrMapOvr>
  <mc:AlternateContent xmlns:mc="http://schemas.openxmlformats.org/markup-compatibility/2006" xmlns:p14="http://schemas.microsoft.com/office/powerpoint/2010/main">
    <mc:Choice Requires="p14">
      <p:transition spd="slow" p14:dur="2000" advTm="37526"/>
    </mc:Choice>
    <mc:Fallback xmlns="">
      <p:transition xmlns:p14="http://schemas.microsoft.com/office/powerpoint/2010/main" spd="slow" advTm="37526"/>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Direct or Indirect Primer Effect?</a:t>
            </a:r>
            <a:endParaRPr lang="en-US" dirty="0"/>
          </a:p>
        </p:txBody>
      </p:sp>
      <p:pic>
        <p:nvPicPr>
          <p:cNvPr id="4" name="Content Placeholder 3"/>
          <p:cNvPicPr>
            <a:picLocks noGrp="1"/>
          </p:cNvPicPr>
          <p:nvPr>
            <p:ph idx="1"/>
          </p:nvPr>
        </p:nvPicPr>
        <p:blipFill>
          <a:blip r:embed="rId3" cstate="print"/>
          <a:srcRect/>
          <a:stretch>
            <a:fillRect/>
          </a:stretch>
        </p:blipFill>
        <p:spPr bwMode="auto">
          <a:xfrm>
            <a:off x="1136220" y="1676400"/>
            <a:ext cx="6871563" cy="4495800"/>
          </a:xfrm>
          <a:prstGeom prst="rect">
            <a:avLst/>
          </a:prstGeom>
          <a:noFill/>
        </p:spPr>
      </p:pic>
      <p:sp>
        <p:nvSpPr>
          <p:cNvPr id="5" name="TextBox 4"/>
          <p:cNvSpPr txBox="1"/>
          <p:nvPr/>
        </p:nvSpPr>
        <p:spPr>
          <a:xfrm>
            <a:off x="7103406" y="6181707"/>
            <a:ext cx="1198703" cy="261610"/>
          </a:xfrm>
          <a:prstGeom prst="rect">
            <a:avLst/>
          </a:prstGeom>
          <a:noFill/>
          <a:ln>
            <a:noFill/>
          </a:ln>
        </p:spPr>
        <p:txBody>
          <a:bodyPr wrap="none" rtlCol="0" anchor="ctr" anchorCtr="1">
            <a:spAutoFit/>
          </a:bodyPr>
          <a:lstStyle/>
          <a:p>
            <a:r>
              <a:rPr lang="en-US" sz="1100" dirty="0" smtClean="0"/>
              <a:t>Photos: Alex Wild</a:t>
            </a:r>
          </a:p>
        </p:txBody>
      </p:sp>
      <p:sp>
        <p:nvSpPr>
          <p:cNvPr id="6" name="TextBox 5"/>
          <p:cNvSpPr txBox="1"/>
          <p:nvPr/>
        </p:nvSpPr>
        <p:spPr>
          <a:xfrm>
            <a:off x="2251881" y="2352640"/>
            <a:ext cx="1176749" cy="276999"/>
          </a:xfrm>
          <a:prstGeom prst="rect">
            <a:avLst/>
          </a:prstGeom>
          <a:noFill/>
          <a:ln>
            <a:noFill/>
          </a:ln>
        </p:spPr>
        <p:txBody>
          <a:bodyPr wrap="none" rtlCol="0" anchor="ctr" anchorCtr="1">
            <a:spAutoFit/>
          </a:bodyPr>
          <a:lstStyle/>
          <a:p>
            <a:r>
              <a:rPr lang="en-US" sz="1200" b="1" dirty="0">
                <a:latin typeface="Arial" pitchFamily="34" charset="0"/>
                <a:cs typeface="Arial" pitchFamily="34" charset="0"/>
              </a:rPr>
              <a:t>D</a:t>
            </a:r>
            <a:r>
              <a:rPr lang="en-US" sz="1200" b="1" dirty="0" smtClean="0">
                <a:latin typeface="Arial" pitchFamily="34" charset="0"/>
                <a:cs typeface="Arial" pitchFamily="34" charset="0"/>
              </a:rPr>
              <a:t>irect Effects</a:t>
            </a:r>
          </a:p>
        </p:txBody>
      </p:sp>
    </p:spTree>
    <p:extLst>
      <p:ext uri="{BB962C8B-B14F-4D97-AF65-F5344CB8AC3E}">
        <p14:creationId xmlns:p14="http://schemas.microsoft.com/office/powerpoint/2010/main" val="2938928958"/>
      </p:ext>
    </p:extLst>
  </p:cSld>
  <p:clrMapOvr>
    <a:masterClrMapping/>
  </p:clrMapOvr>
  <mc:AlternateContent xmlns:mc="http://schemas.openxmlformats.org/markup-compatibility/2006" xmlns:p14="http://schemas.microsoft.com/office/powerpoint/2010/main">
    <mc:Choice Requires="p14">
      <p:transition spd="med" p14:dur="700" advTm="80227">
        <p:fade/>
      </p:transition>
    </mc:Choice>
    <mc:Fallback xmlns="">
      <p:transition xmlns:p14="http://schemas.microsoft.com/office/powerpoint/2010/main" spd="med" advTm="80227">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520235" y="1649104"/>
            <a:ext cx="3525930" cy="4495800"/>
          </a:xfrm>
        </p:spPr>
        <p:txBody>
          <a:bodyPr/>
          <a:lstStyle/>
          <a:p>
            <a:r>
              <a:rPr lang="en-US" dirty="0" smtClean="0"/>
              <a:t>Assay was repeated</a:t>
            </a:r>
          </a:p>
          <a:p>
            <a:pPr lvl="1"/>
            <a:r>
              <a:rPr lang="en-US" dirty="0" smtClean="0"/>
              <a:t>Housed drones with mature nurses and callow workers</a:t>
            </a:r>
          </a:p>
          <a:p>
            <a:pPr lvl="1"/>
            <a:r>
              <a:rPr lang="en-US" dirty="0" smtClean="0"/>
              <a:t>Mature nurses should be less impacted by 9-ODA effects</a:t>
            </a:r>
          </a:p>
        </p:txBody>
      </p:sp>
      <p:sp>
        <p:nvSpPr>
          <p:cNvPr id="3" name="Title 2"/>
          <p:cNvSpPr>
            <a:spLocks noGrp="1"/>
          </p:cNvSpPr>
          <p:nvPr>
            <p:ph type="title"/>
          </p:nvPr>
        </p:nvSpPr>
        <p:spPr/>
        <p:txBody>
          <a:bodyPr/>
          <a:lstStyle/>
          <a:p>
            <a:pPr algn="ctr"/>
            <a:r>
              <a:rPr lang="en-US" dirty="0" smtClean="0"/>
              <a:t>Modified Assay</a:t>
            </a:r>
            <a:endParaRPr lang="en-US" dirty="0"/>
          </a:p>
        </p:txBody>
      </p:sp>
      <p:pic>
        <p:nvPicPr>
          <p:cNvPr id="4098" name="Picture 2" descr="C:\Users\Gabriel\Desktop\Research Pics\IMAG0235_ZOE004.jpg"/>
          <p:cNvPicPr>
            <a:picLocks noGrp="1" noChangeAspect="1" noChangeArrowheads="1"/>
          </p:cNvPicPr>
          <p:nvPr>
            <p:ph sz="half" idx="2"/>
          </p:nvPr>
        </p:nvPicPr>
        <p:blipFill>
          <a:blip r:embed="rId2" cstate="print"/>
          <a:srcRect/>
          <a:stretch>
            <a:fillRect/>
          </a:stretch>
        </p:blipFill>
        <p:spPr bwMode="auto">
          <a:xfrm>
            <a:off x="6601732" y="1649104"/>
            <a:ext cx="2542268" cy="4495800"/>
          </a:xfrm>
          <a:prstGeom prst="rect">
            <a:avLst/>
          </a:prstGeom>
          <a:noFill/>
        </p:spPr>
      </p:pic>
      <p:pic>
        <p:nvPicPr>
          <p:cNvPr id="4099" name="Picture 3" descr="C:\Users\Gabriel\Desktop\Research Pics\IMAG0272.jpg"/>
          <p:cNvPicPr>
            <a:picLocks noChangeAspect="1" noChangeArrowheads="1"/>
          </p:cNvPicPr>
          <p:nvPr/>
        </p:nvPicPr>
        <p:blipFill>
          <a:blip r:embed="rId3" cstate="print"/>
          <a:srcRect/>
          <a:stretch>
            <a:fillRect/>
          </a:stretch>
        </p:blipFill>
        <p:spPr bwMode="auto">
          <a:xfrm>
            <a:off x="4129578" y="1641145"/>
            <a:ext cx="2533648" cy="4480560"/>
          </a:xfrm>
          <a:prstGeom prst="rect">
            <a:avLst/>
          </a:prstGeom>
          <a:noFill/>
        </p:spPr>
      </p:pic>
    </p:spTree>
    <p:extLst>
      <p:ext uri="{BB962C8B-B14F-4D97-AF65-F5344CB8AC3E}">
        <p14:creationId xmlns:p14="http://schemas.microsoft.com/office/powerpoint/2010/main" val="155120765"/>
      </p:ext>
    </p:extLst>
  </p:cSld>
  <p:clrMapOvr>
    <a:masterClrMapping/>
  </p:clrMapOvr>
  <mc:AlternateContent xmlns:mc="http://schemas.openxmlformats.org/markup-compatibility/2006" xmlns:p14="http://schemas.microsoft.com/office/powerpoint/2010/main">
    <mc:Choice Requires="p14">
      <p:transition spd="med" p14:dur="700" advTm="48294">
        <p:fade/>
      </p:transition>
    </mc:Choice>
    <mc:Fallback xmlns="">
      <p:transition xmlns:p14="http://schemas.microsoft.com/office/powerpoint/2010/main" spd="med" advTm="48294">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Results (Trial 1)</a:t>
            </a:r>
            <a:endParaRPr lang="en-US" dirty="0"/>
          </a:p>
        </p:txBody>
      </p:sp>
      <p:sp>
        <p:nvSpPr>
          <p:cNvPr id="8" name="TextBox 7"/>
          <p:cNvSpPr txBox="1"/>
          <p:nvPr/>
        </p:nvSpPr>
        <p:spPr>
          <a:xfrm flipH="1">
            <a:off x="990600" y="4724400"/>
            <a:ext cx="76199" cy="64008"/>
          </a:xfrm>
          <a:prstGeom prst="rect">
            <a:avLst/>
          </a:prstGeom>
          <a:solidFill>
            <a:schemeClr val="bg1">
              <a:lumMod val="95000"/>
            </a:schemeClr>
          </a:solidFill>
          <a:ln>
            <a:noFill/>
          </a:ln>
        </p:spPr>
        <p:txBody>
          <a:bodyPr wrap="square" rtlCol="0" anchor="ctr" anchorCtr="1">
            <a:spAutoFit/>
          </a:bodyPr>
          <a:lstStyle/>
          <a:p>
            <a:endParaRPr lang="en-US" dirty="0" smtClean="0"/>
          </a:p>
        </p:txBody>
      </p:sp>
      <p:sp>
        <p:nvSpPr>
          <p:cNvPr id="9" name="TextBox 8"/>
          <p:cNvSpPr txBox="1"/>
          <p:nvPr/>
        </p:nvSpPr>
        <p:spPr>
          <a:xfrm flipH="1">
            <a:off x="4876800" y="4724400"/>
            <a:ext cx="222433" cy="45720"/>
          </a:xfrm>
          <a:prstGeom prst="rect">
            <a:avLst/>
          </a:prstGeom>
          <a:solidFill>
            <a:schemeClr val="bg1">
              <a:lumMod val="95000"/>
            </a:schemeClr>
          </a:solidFill>
          <a:ln>
            <a:noFill/>
          </a:ln>
        </p:spPr>
        <p:txBody>
          <a:bodyPr wrap="square" rtlCol="0" anchor="ctr" anchorCtr="1">
            <a:spAutoFit/>
          </a:bodyPr>
          <a:lstStyle/>
          <a:p>
            <a:endParaRPr lang="en-US" dirty="0" smtClean="0"/>
          </a:p>
        </p:txBody>
      </p:sp>
      <p:graphicFrame>
        <p:nvGraphicFramePr>
          <p:cNvPr id="11" name="Content Placeholder 10"/>
          <p:cNvGraphicFramePr>
            <a:graphicFrameLocks noGrp="1"/>
          </p:cNvGraphicFramePr>
          <p:nvPr>
            <p:ph sz="half" idx="1"/>
            <p:extLst>
              <p:ext uri="{D42A27DB-BD31-4B8C-83A1-F6EECF244321}">
                <p14:modId xmlns:p14="http://schemas.microsoft.com/office/powerpoint/2010/main" val="121902726"/>
              </p:ext>
            </p:extLst>
          </p:nvPr>
        </p:nvGraphicFramePr>
        <p:xfrm>
          <a:off x="969963" y="1676400"/>
          <a:ext cx="3525837" cy="4495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ontent Placeholder 6"/>
          <p:cNvGraphicFramePr>
            <a:graphicFrameLocks noGrp="1"/>
          </p:cNvGraphicFramePr>
          <p:nvPr>
            <p:ph sz="half" idx="2"/>
            <p:extLst>
              <p:ext uri="{D42A27DB-BD31-4B8C-83A1-F6EECF244321}">
                <p14:modId xmlns:p14="http://schemas.microsoft.com/office/powerpoint/2010/main" val="2539065413"/>
              </p:ext>
            </p:extLst>
          </p:nvPr>
        </p:nvGraphicFramePr>
        <p:xfrm>
          <a:off x="4652963" y="1676400"/>
          <a:ext cx="3525837" cy="4495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59666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entury Gothic-Palatino Linotyp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entury Gothic-Palatino Linotyp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Module.thmx</Template>
  <TotalTime>2000</TotalTime>
  <Words>1100</Words>
  <Application>Microsoft Office PowerPoint</Application>
  <PresentationFormat>On-screen Show (4:3)</PresentationFormat>
  <Paragraphs>163</Paragraphs>
  <Slides>21</Slides>
  <Notes>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ＭＳ 明朝</vt:lpstr>
      <vt:lpstr>Arial</vt:lpstr>
      <vt:lpstr>Calibri</vt:lpstr>
      <vt:lpstr>Cambria</vt:lpstr>
      <vt:lpstr>Corbel</vt:lpstr>
      <vt:lpstr>Palatino Linotype</vt:lpstr>
      <vt:lpstr>Times New Roman</vt:lpstr>
      <vt:lpstr>Wingdings</vt:lpstr>
      <vt:lpstr>Wingdings 2</vt:lpstr>
      <vt:lpstr>Wingdings 3</vt:lpstr>
      <vt:lpstr>Module</vt:lpstr>
      <vt:lpstr>Primer effects of a queen pheromone on drone physiology and behavior</vt:lpstr>
      <vt:lpstr>Social Organization is Largely Chemically Mediated</vt:lpstr>
      <vt:lpstr>Releaser and Primer Effects of 9-ODA</vt:lpstr>
      <vt:lpstr>Examining Primer Effects of 9-ODA on Drones</vt:lpstr>
      <vt:lpstr>Methods</vt:lpstr>
      <vt:lpstr>9-ODA modulates Vg/JH in Drones</vt:lpstr>
      <vt:lpstr>Direct or Indirect Primer Effect?</vt:lpstr>
      <vt:lpstr>Modified Assay</vt:lpstr>
      <vt:lpstr>Results (Trial 1)</vt:lpstr>
      <vt:lpstr>Results (Trial 2)</vt:lpstr>
      <vt:lpstr>Drone Nutritional Environment</vt:lpstr>
      <vt:lpstr>Worker-Drone Trophallaxis</vt:lpstr>
      <vt:lpstr>Worker-Drone Trophallaxis</vt:lpstr>
      <vt:lpstr>Are worker nutritional stores impacted by pheromone exposure?</vt:lpstr>
      <vt:lpstr>9-ODA Effects on worker hypopharyngeal gland development</vt:lpstr>
      <vt:lpstr>9-ODA Effects on worker hypopharyngeal gland development</vt:lpstr>
      <vt:lpstr>9-ODA Effects on worker hypopharyngeal gland development</vt:lpstr>
      <vt:lpstr>Is Drone Reproductive Behavior Impacted by 9-ODA exposure? </vt:lpstr>
      <vt:lpstr>9-ODA Exposure Impacts Reproductive Behavior</vt:lpstr>
      <vt:lpstr>Conclusions</vt:lpstr>
      <vt:lpstr>Acknowledgments  </vt:lpstr>
    </vt:vector>
  </TitlesOfParts>
  <Company>The Pennsylvania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Indirect Effects of a Honey Bee Pheromone on Male Physiology and Behavior</dc:title>
  <dc:creator>Gabriel Villar</dc:creator>
  <cp:lastModifiedBy>Candice Huber</cp:lastModifiedBy>
  <cp:revision>66</cp:revision>
  <cp:lastPrinted>2016-12-01T20:19:55Z</cp:lastPrinted>
  <dcterms:created xsi:type="dcterms:W3CDTF">2014-08-13T02:08:23Z</dcterms:created>
  <dcterms:modified xsi:type="dcterms:W3CDTF">2016-12-01T20:21:40Z</dcterms:modified>
</cp:coreProperties>
</file>