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5"/>
  </p:notesMasterIdLst>
  <p:sldIdLst>
    <p:sldId id="519" r:id="rId2"/>
    <p:sldId id="520" r:id="rId3"/>
    <p:sldId id="256" r:id="rId4"/>
    <p:sldId id="257" r:id="rId5"/>
    <p:sldId id="260" r:id="rId6"/>
    <p:sldId id="490" r:id="rId7"/>
    <p:sldId id="259" r:id="rId8"/>
    <p:sldId id="492" r:id="rId9"/>
    <p:sldId id="493" r:id="rId10"/>
    <p:sldId id="497" r:id="rId11"/>
    <p:sldId id="495" r:id="rId12"/>
    <p:sldId id="491" r:id="rId13"/>
    <p:sldId id="494" r:id="rId14"/>
    <p:sldId id="521" r:id="rId15"/>
    <p:sldId id="500" r:id="rId16"/>
    <p:sldId id="501" r:id="rId17"/>
    <p:sldId id="503" r:id="rId18"/>
    <p:sldId id="502" r:id="rId19"/>
    <p:sldId id="505" r:id="rId20"/>
    <p:sldId id="504" r:id="rId21"/>
    <p:sldId id="506" r:id="rId22"/>
    <p:sldId id="507" r:id="rId23"/>
    <p:sldId id="509" r:id="rId24"/>
    <p:sldId id="510" r:id="rId25"/>
    <p:sldId id="511" r:id="rId26"/>
    <p:sldId id="514" r:id="rId27"/>
    <p:sldId id="512" r:id="rId28"/>
    <p:sldId id="518" r:id="rId29"/>
    <p:sldId id="515" r:id="rId30"/>
    <p:sldId id="522" r:id="rId31"/>
    <p:sldId id="523" r:id="rId32"/>
    <p:sldId id="516" r:id="rId33"/>
    <p:sldId id="517"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5816"/>
  </p:normalViewPr>
  <p:slideViewPr>
    <p:cSldViewPr snapToGrid="0" snapToObjects="1">
      <p:cViewPr varScale="1">
        <p:scale>
          <a:sx n="95" d="100"/>
          <a:sy n="95" d="100"/>
        </p:scale>
        <p:origin x="200" y="75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6" d="100"/>
          <a:sy n="96" d="100"/>
        </p:scale>
        <p:origin x="368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393A1-EF43-FF42-A238-D2D26AA90A64}" type="datetimeFigureOut">
              <a:rPr lang="en-US" smtClean="0"/>
              <a:t>1/11/24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EF567A-47B4-3C48-8B4F-9D2F2B4455C0}" type="slidenum">
              <a:rPr lang="en-US" smtClean="0"/>
              <a:t>‹#›</a:t>
            </a:fld>
            <a:endParaRPr lang="en-US"/>
          </a:p>
        </p:txBody>
      </p:sp>
    </p:spTree>
    <p:extLst>
      <p:ext uri="{BB962C8B-B14F-4D97-AF65-F5344CB8AC3E}">
        <p14:creationId xmlns:p14="http://schemas.microsoft.com/office/powerpoint/2010/main" val="1893912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instagram.com/ziaqueenbee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instagram.com/nectarnomad/"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instagram.com/oldsolbee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instagram.com/westernsar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instagram.com/theykeepbee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instagram.com/digginlivi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instagram.com/digginlivinstore/"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EF567A-47B4-3C48-8B4F-9D2F2B4455C0}" type="slidenum">
              <a:rPr lang="en-US" smtClean="0"/>
              <a:t>3</a:t>
            </a:fld>
            <a:endParaRPr lang="en-US"/>
          </a:p>
        </p:txBody>
      </p:sp>
    </p:spTree>
    <p:extLst>
      <p:ext uri="{BB962C8B-B14F-4D97-AF65-F5344CB8AC3E}">
        <p14:creationId xmlns:p14="http://schemas.microsoft.com/office/powerpoint/2010/main" val="567881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EF567A-47B4-3C48-8B4F-9D2F2B4455C0}" type="slidenum">
              <a:rPr lang="en-US" smtClean="0"/>
              <a:t>12</a:t>
            </a:fld>
            <a:endParaRPr lang="en-US"/>
          </a:p>
        </p:txBody>
      </p:sp>
    </p:spTree>
    <p:extLst>
      <p:ext uri="{BB962C8B-B14F-4D97-AF65-F5344CB8AC3E}">
        <p14:creationId xmlns:p14="http://schemas.microsoft.com/office/powerpoint/2010/main" val="2289115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EF567A-47B4-3C48-8B4F-9D2F2B4455C0}" type="slidenum">
              <a:rPr lang="en-US" smtClean="0"/>
              <a:t>13</a:t>
            </a:fld>
            <a:endParaRPr lang="en-US"/>
          </a:p>
        </p:txBody>
      </p:sp>
    </p:spTree>
    <p:extLst>
      <p:ext uri="{BB962C8B-B14F-4D97-AF65-F5344CB8AC3E}">
        <p14:creationId xmlns:p14="http://schemas.microsoft.com/office/powerpoint/2010/main" val="718697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0700" y="468313"/>
            <a:ext cx="2311400" cy="1300162"/>
          </a:xfrm>
        </p:spPr>
      </p:sp>
      <p:sp>
        <p:nvSpPr>
          <p:cNvPr id="3" name="Notes Placeholder 2"/>
          <p:cNvSpPr>
            <a:spLocks noGrp="1"/>
          </p:cNvSpPr>
          <p:nvPr>
            <p:ph type="body" idx="1"/>
          </p:nvPr>
        </p:nvSpPr>
        <p:spPr>
          <a:xfrm>
            <a:off x="685800" y="1978702"/>
            <a:ext cx="5486400" cy="6430780"/>
          </a:xfrm>
        </p:spPr>
        <p:txBody>
          <a:bodyPr/>
          <a:lstStyle/>
          <a:p>
            <a:pPr>
              <a:lnSpc>
                <a:spcPct val="115000"/>
              </a:lnSpc>
            </a:pPr>
            <a:r>
              <a:rPr lang="en-US" sz="1600" dirty="0"/>
              <a:t>Here’s the Wizard behind the Curtain- making sure all the bees are loved and thriving. This is Mark </a:t>
            </a:r>
            <a:r>
              <a:rPr lang="en-US" sz="1600" dirty="0" err="1"/>
              <a:t>Spitzig</a:t>
            </a:r>
            <a:r>
              <a:rPr lang="en-US" sz="1600" dirty="0"/>
              <a:t> of </a:t>
            </a:r>
            <a:r>
              <a:rPr lang="en-US" sz="1600" dirty="0" err="1"/>
              <a:t>LongeviBees</a:t>
            </a:r>
            <a:r>
              <a:rPr lang="en-US" sz="1600" dirty="0"/>
              <a:t> by Zia (as he calls himself). Mark is part of the dynamic duo or die-o of </a:t>
            </a:r>
            <a:r>
              <a:rPr lang="en-US" sz="1600" dirty="0">
                <a:hlinkClick r:id="rId3"/>
              </a:rPr>
              <a:t>@ziaqueenbees</a:t>
            </a:r>
            <a:r>
              <a:rPr lang="en-US" sz="1600" dirty="0"/>
              <a:t> He hails from da U.P.-eh (Upper Peninsula of Michigan) and began keeping bees 21 years ago with two packages, 2 books, and 2 buddies. After a couple years, his buds found other interests and he was left with swarms hanging in the basswood trees and thought, “I need to go work for a professional!” And the rest is history... He grew his (Lake) Superior Honey Farms up to 50 hives and was supplying the local Marquette Food Coop with pure, raw, basswood and wild berry honeys. Then he decided to try the migratory meandering map and took his flock to Florida for the winter for a few years to make orange blossom honey in the winter and learn to make starter nucleus hives, queens, and packages at Honey Land Farms under the tutelage of Garry </a:t>
            </a:r>
            <a:r>
              <a:rPr lang="en-US" sz="1600" dirty="0" err="1"/>
              <a:t>Orescovich</a:t>
            </a:r>
            <a:r>
              <a:rPr lang="en-US" sz="1600" dirty="0"/>
              <a:t>. </a:t>
            </a:r>
          </a:p>
        </p:txBody>
      </p:sp>
      <p:sp>
        <p:nvSpPr>
          <p:cNvPr id="4" name="Slide Number Placeholder 3"/>
          <p:cNvSpPr>
            <a:spLocks noGrp="1"/>
          </p:cNvSpPr>
          <p:nvPr>
            <p:ph type="sldNum" sz="quarter" idx="5"/>
          </p:nvPr>
        </p:nvSpPr>
        <p:spPr/>
        <p:txBody>
          <a:bodyPr/>
          <a:lstStyle/>
          <a:p>
            <a:fld id="{5BEF567A-47B4-3C48-8B4F-9D2F2B4455C0}" type="slidenum">
              <a:rPr lang="en-US" smtClean="0"/>
              <a:t>15</a:t>
            </a:fld>
            <a:endParaRPr lang="en-US"/>
          </a:p>
        </p:txBody>
      </p:sp>
    </p:spTree>
    <p:extLst>
      <p:ext uri="{BB962C8B-B14F-4D97-AF65-F5344CB8AC3E}">
        <p14:creationId xmlns:p14="http://schemas.microsoft.com/office/powerpoint/2010/main" val="2292910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4488" y="407988"/>
            <a:ext cx="3084512" cy="1735137"/>
          </a:xfrm>
        </p:spPr>
      </p:sp>
      <p:sp>
        <p:nvSpPr>
          <p:cNvPr id="3" name="Notes Placeholder 2"/>
          <p:cNvSpPr>
            <a:spLocks noGrp="1"/>
          </p:cNvSpPr>
          <p:nvPr>
            <p:ph type="body" idx="1"/>
          </p:nvPr>
        </p:nvSpPr>
        <p:spPr>
          <a:xfrm>
            <a:off x="685800" y="2323475"/>
            <a:ext cx="5486400" cy="5677525"/>
          </a:xfrm>
        </p:spPr>
        <p:txBody>
          <a:bodyPr/>
          <a:lstStyle/>
          <a:p>
            <a:pPr>
              <a:lnSpc>
                <a:spcPct val="114000"/>
              </a:lnSpc>
            </a:pPr>
            <a:r>
              <a:rPr lang="en-US" sz="1600" dirty="0"/>
              <a:t>That’s where he met Melanie </a:t>
            </a:r>
            <a:r>
              <a:rPr lang="en-US" sz="1600" dirty="0">
                <a:hlinkClick r:id="rId3"/>
              </a:rPr>
              <a:t>@nectarnomad</a:t>
            </a:r>
            <a:r>
              <a:rPr lang="en-US" sz="1600" dirty="0"/>
              <a:t> and they teamed up to establish Zia </a:t>
            </a:r>
            <a:r>
              <a:rPr lang="en-US" sz="1600" dirty="0" err="1"/>
              <a:t>Queenbees</a:t>
            </a:r>
            <a:r>
              <a:rPr lang="en-US" sz="1600" dirty="0"/>
              <a:t> as a sister op to Superior Honey Farms. SHF shared its initial winter-hardy survivor bee stock with ZQB and the two farms shared resources and personnel (2 people- Mark &amp; Mel) developing trans-regional “Father Time </a:t>
            </a:r>
            <a:r>
              <a:rPr lang="en-US" sz="1600" dirty="0" err="1"/>
              <a:t>Tested~Mother</a:t>
            </a:r>
            <a:r>
              <a:rPr lang="en-US" sz="1600" dirty="0"/>
              <a:t> Nature Approved” resilient bees that can handle sincere winters, dry deserts, and wavy coasts. From the shores of Lake Superior to the banks of the Rio Grande. Flash forward 16 years and two children and 200 hives later, Mark is still to bee found kneeling in his outdoor church-office, loving his bees and helping to raise his children- Buzz &amp; Blossom (code names used to protect the wizard’s social media innocence)!</a:t>
            </a:r>
          </a:p>
        </p:txBody>
      </p:sp>
      <p:sp>
        <p:nvSpPr>
          <p:cNvPr id="4" name="Slide Number Placeholder 3"/>
          <p:cNvSpPr>
            <a:spLocks noGrp="1"/>
          </p:cNvSpPr>
          <p:nvPr>
            <p:ph type="sldNum" sz="quarter" idx="5"/>
          </p:nvPr>
        </p:nvSpPr>
        <p:spPr/>
        <p:txBody>
          <a:bodyPr/>
          <a:lstStyle/>
          <a:p>
            <a:fld id="{5BEF567A-47B4-3C48-8B4F-9D2F2B4455C0}" type="slidenum">
              <a:rPr lang="en-US" smtClean="0"/>
              <a:t>16</a:t>
            </a:fld>
            <a:endParaRPr lang="en-US"/>
          </a:p>
        </p:txBody>
      </p:sp>
    </p:spTree>
    <p:extLst>
      <p:ext uri="{BB962C8B-B14F-4D97-AF65-F5344CB8AC3E}">
        <p14:creationId xmlns:p14="http://schemas.microsoft.com/office/powerpoint/2010/main" val="2430277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84163"/>
            <a:ext cx="2479675" cy="1395412"/>
          </a:xfrm>
        </p:spPr>
      </p:sp>
      <p:sp>
        <p:nvSpPr>
          <p:cNvPr id="3" name="Notes Placeholder 2"/>
          <p:cNvSpPr>
            <a:spLocks noGrp="1"/>
          </p:cNvSpPr>
          <p:nvPr>
            <p:ph type="body" idx="1"/>
          </p:nvPr>
        </p:nvSpPr>
        <p:spPr>
          <a:xfrm>
            <a:off x="685800" y="1679576"/>
            <a:ext cx="5486400" cy="7005638"/>
          </a:xfrm>
        </p:spPr>
        <p:txBody>
          <a:bodyPr/>
          <a:lstStyle/>
          <a:p>
            <a:pPr>
              <a:lnSpc>
                <a:spcPct val="114000"/>
              </a:lnSpc>
            </a:pPr>
            <a:r>
              <a:rPr lang="en-US" sz="1600" dirty="0"/>
              <a:t>John Jacob, founder </a:t>
            </a:r>
            <a:r>
              <a:rPr lang="en-US" sz="1600" dirty="0">
                <a:hlinkClick r:id="rId3"/>
              </a:rPr>
              <a:t>@oldsolbees</a:t>
            </a:r>
            <a:r>
              <a:rPr lang="en-US" sz="1600" dirty="0"/>
              <a:t> Enterprises (</a:t>
            </a:r>
            <a:r>
              <a:rPr lang="en-US" sz="1600" dirty="0" err="1"/>
              <a:t>est</a:t>
            </a:r>
            <a:r>
              <a:rPr lang="en-US" sz="1600" dirty="0"/>
              <a:t> 1997). He served as president of So. Oregon Beekeepers Assoc. from 2004-2018 and is now a lifetime honorary member. Currently, John is serving his third term as President of the Oregon State Beekeepers Association. Old Sol has specialized in bee breeding and finding innovative, sustainable agricultural solutions such as dual use solar, known as </a:t>
            </a:r>
            <a:r>
              <a:rPr lang="en-US" sz="1600" dirty="0" err="1"/>
              <a:t>agrivoltaics</a:t>
            </a:r>
            <a:r>
              <a:rPr lang="en-US" sz="1600" dirty="0"/>
              <a:t>. John’s educational background includes a BS in biology, with minors in Chemistry and Economics from Southern Oregon State University.</a:t>
            </a:r>
            <a:br>
              <a:rPr lang="en-US" sz="1600" dirty="0"/>
            </a:br>
            <a:r>
              <a:rPr lang="en-US" sz="1600" dirty="0"/>
              <a:t>Old Sol’s business endeavors include queens, </a:t>
            </a:r>
            <a:r>
              <a:rPr lang="en-US" sz="1600" dirty="0" err="1"/>
              <a:t>nucs</a:t>
            </a:r>
            <a:r>
              <a:rPr lang="en-US" sz="1600" dirty="0"/>
              <a:t>, commercial pollination, honey, mead making, and consulting for pollinator habitat development and the beekeeping industry. Old Sol is the largest commercial queen producer in the state of Oregon and has built a highly respected national brand. Old Sol Enterprises has pioneered disease resistant bee breeding and innovative solutions for utility scale solar dual use operations such as the development of four 10-15 megawatt solar pollinator habitat sites. John’s core values include:</a:t>
            </a:r>
            <a:br>
              <a:rPr lang="en-US" sz="1600" dirty="0"/>
            </a:br>
            <a:r>
              <a:rPr lang="en-US" sz="1600" dirty="0"/>
              <a:t>“Through knowledge, wisdom, education, and innovation Old Sol strives to reduce the negative impacts of modern agriculture in an effort to preserve biodiversity and quality of life for all generations, in all regions by implementing and sharing healthy farming practices whenever and wherever possible. In essence Old Sol Enterprises leads by example and demonstrates that healthy sustainable food production can be profitable.”</a:t>
            </a:r>
          </a:p>
        </p:txBody>
      </p:sp>
      <p:sp>
        <p:nvSpPr>
          <p:cNvPr id="4" name="Slide Number Placeholder 3"/>
          <p:cNvSpPr>
            <a:spLocks noGrp="1"/>
          </p:cNvSpPr>
          <p:nvPr>
            <p:ph type="sldNum" sz="quarter" idx="5"/>
          </p:nvPr>
        </p:nvSpPr>
        <p:spPr/>
        <p:txBody>
          <a:bodyPr/>
          <a:lstStyle/>
          <a:p>
            <a:fld id="{5BEF567A-47B4-3C48-8B4F-9D2F2B4455C0}" type="slidenum">
              <a:rPr lang="en-US" smtClean="0"/>
              <a:t>17</a:t>
            </a:fld>
            <a:endParaRPr lang="en-US"/>
          </a:p>
        </p:txBody>
      </p:sp>
    </p:spTree>
    <p:extLst>
      <p:ext uri="{BB962C8B-B14F-4D97-AF65-F5344CB8AC3E}">
        <p14:creationId xmlns:p14="http://schemas.microsoft.com/office/powerpoint/2010/main" val="3472315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9088"/>
            <a:ext cx="2524125" cy="1419225"/>
          </a:xfrm>
        </p:spPr>
      </p:sp>
      <p:sp>
        <p:nvSpPr>
          <p:cNvPr id="3" name="Notes Placeholder 2"/>
          <p:cNvSpPr>
            <a:spLocks noGrp="1"/>
          </p:cNvSpPr>
          <p:nvPr>
            <p:ph type="body" idx="1"/>
          </p:nvPr>
        </p:nvSpPr>
        <p:spPr>
          <a:xfrm>
            <a:off x="685800" y="1993692"/>
            <a:ext cx="5486400" cy="6007308"/>
          </a:xfrm>
        </p:spPr>
        <p:txBody>
          <a:bodyPr/>
          <a:lstStyle/>
          <a:p>
            <a:pPr>
              <a:lnSpc>
                <a:spcPct val="114000"/>
              </a:lnSpc>
            </a:pPr>
            <a:r>
              <a:rPr lang="en-US" sz="1600" dirty="0"/>
              <a:t>Megan Mahoney has been fascinated by honey bees ever since being fortuitously introduced to them in Marla Spivak’s lab in 2003. Her enthusiasm for bees, beekeepers, and bee breeding has grown over time, and inspired her to build up a repertoire of beekeeping experiences and skills across the US and other parts of the world. She has worked with bees in many different capacities, from top bar hives in the backyard, to pest and disease monitoring for commercial beekeepers with thousands of hives. She has worked with commercial queen producers, package producers, pollinators and migratory honey producers, as well as learning instrumental insemination techniques and working with national bee breeding/selection programs. In 2019, she and her partner (Ross </a:t>
            </a:r>
            <a:r>
              <a:rPr lang="en-US" sz="1600" dirty="0" err="1"/>
              <a:t>Klett</a:t>
            </a:r>
            <a:r>
              <a:rPr lang="en-US" sz="1600" dirty="0"/>
              <a:t>), founded a bee breeding company “</a:t>
            </a:r>
            <a:r>
              <a:rPr lang="en-US" sz="1600" dirty="0" err="1"/>
              <a:t>MaHoney</a:t>
            </a:r>
            <a:r>
              <a:rPr lang="en-US" sz="1600" dirty="0"/>
              <a:t> Bees and Queens,” and are currently managing a satellite breeding population within a larger migratory beekeeping company. Specializing in Instrumental Insemination, breeder queens, and selection models, they travel (with the bees) between South East Texas and Central North Dakota.</a:t>
            </a:r>
          </a:p>
        </p:txBody>
      </p:sp>
      <p:sp>
        <p:nvSpPr>
          <p:cNvPr id="4" name="Slide Number Placeholder 3"/>
          <p:cNvSpPr>
            <a:spLocks noGrp="1"/>
          </p:cNvSpPr>
          <p:nvPr>
            <p:ph type="sldNum" sz="quarter" idx="5"/>
          </p:nvPr>
        </p:nvSpPr>
        <p:spPr/>
        <p:txBody>
          <a:bodyPr/>
          <a:lstStyle/>
          <a:p>
            <a:fld id="{5BEF567A-47B4-3C48-8B4F-9D2F2B4455C0}" type="slidenum">
              <a:rPr lang="en-US" smtClean="0"/>
              <a:t>18</a:t>
            </a:fld>
            <a:endParaRPr lang="en-US"/>
          </a:p>
        </p:txBody>
      </p:sp>
    </p:spTree>
    <p:extLst>
      <p:ext uri="{BB962C8B-B14F-4D97-AF65-F5344CB8AC3E}">
        <p14:creationId xmlns:p14="http://schemas.microsoft.com/office/powerpoint/2010/main" val="1197615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33375"/>
            <a:ext cx="2444750" cy="1374775"/>
          </a:xfrm>
        </p:spPr>
      </p:sp>
      <p:sp>
        <p:nvSpPr>
          <p:cNvPr id="3" name="Notes Placeholder 2"/>
          <p:cNvSpPr>
            <a:spLocks noGrp="1"/>
          </p:cNvSpPr>
          <p:nvPr>
            <p:ph type="body" idx="1"/>
          </p:nvPr>
        </p:nvSpPr>
        <p:spPr>
          <a:xfrm>
            <a:off x="685800" y="2068643"/>
            <a:ext cx="5486400" cy="5932357"/>
          </a:xfrm>
        </p:spPr>
        <p:txBody>
          <a:bodyPr/>
          <a:lstStyle/>
          <a:p>
            <a:pPr>
              <a:lnSpc>
                <a:spcPct val="114000"/>
              </a:lnSpc>
            </a:pPr>
            <a:r>
              <a:rPr lang="en-US" sz="1600" dirty="0"/>
              <a:t>After winning 6 hives in a poker game, Sam Comfort worked for several years in commercial beekeeping across America. He started Anarchy Apiaries in 2005 to explore permaculture ideas of low input natural cycles. He breeds queen bees from hardy survivors, experiments with splitting techniques, and messes around with hive designs. </a:t>
            </a:r>
          </a:p>
          <a:p>
            <a:pPr>
              <a:lnSpc>
                <a:spcPct val="114000"/>
              </a:lnSpc>
            </a:pPr>
            <a:endParaRPr lang="en-US" sz="1600" dirty="0"/>
          </a:p>
          <a:p>
            <a:pPr>
              <a:lnSpc>
                <a:spcPct val="114000"/>
              </a:lnSpc>
            </a:pPr>
            <a:r>
              <a:rPr lang="en-US" sz="1600" dirty="0"/>
              <a:t>So the mission is to 1) make more beehives than there are televisions, and 2) have a good time, all the time (with bees). Anarchy Apiaries runs around 1000 hives that split seasonally into around 2000 mating </a:t>
            </a:r>
            <a:r>
              <a:rPr lang="en-US" sz="1600" dirty="0" err="1"/>
              <a:t>nucs</a:t>
            </a:r>
            <a:r>
              <a:rPr lang="en-US" sz="1600" dirty="0"/>
              <a:t> with no treatments, minimal feeding, and do-it-yourself hive boxes in New York and Florida and spots in </a:t>
            </a:r>
            <a:r>
              <a:rPr lang="en-US" sz="1600" dirty="0" err="1"/>
              <a:t>beetween</a:t>
            </a:r>
            <a:r>
              <a:rPr lang="en-US" sz="1600" dirty="0"/>
              <a:t>. Through teaching independent, biological beekeeping, he hopes to really mess up the paradigm. And, set the record straight- for bees and </a:t>
            </a:r>
            <a:r>
              <a:rPr lang="en-US" sz="1600" dirty="0" err="1"/>
              <a:t>beeple</a:t>
            </a:r>
            <a:r>
              <a:rPr lang="en-US" sz="1600" dirty="0"/>
              <a:t>!</a:t>
            </a:r>
          </a:p>
        </p:txBody>
      </p:sp>
      <p:sp>
        <p:nvSpPr>
          <p:cNvPr id="4" name="Slide Number Placeholder 3"/>
          <p:cNvSpPr>
            <a:spLocks noGrp="1"/>
          </p:cNvSpPr>
          <p:nvPr>
            <p:ph type="sldNum" sz="quarter" idx="5"/>
          </p:nvPr>
        </p:nvSpPr>
        <p:spPr/>
        <p:txBody>
          <a:bodyPr/>
          <a:lstStyle/>
          <a:p>
            <a:fld id="{5BEF567A-47B4-3C48-8B4F-9D2F2B4455C0}" type="slidenum">
              <a:rPr lang="en-US" smtClean="0"/>
              <a:t>19</a:t>
            </a:fld>
            <a:endParaRPr lang="en-US" dirty="0"/>
          </a:p>
        </p:txBody>
      </p:sp>
    </p:spTree>
    <p:extLst>
      <p:ext uri="{BB962C8B-B14F-4D97-AF65-F5344CB8AC3E}">
        <p14:creationId xmlns:p14="http://schemas.microsoft.com/office/powerpoint/2010/main" val="1179703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1475"/>
            <a:ext cx="2743200" cy="1543050"/>
          </a:xfrm>
        </p:spPr>
      </p:sp>
      <p:sp>
        <p:nvSpPr>
          <p:cNvPr id="3" name="Notes Placeholder 2"/>
          <p:cNvSpPr>
            <a:spLocks noGrp="1"/>
          </p:cNvSpPr>
          <p:nvPr>
            <p:ph type="body" idx="1"/>
          </p:nvPr>
        </p:nvSpPr>
        <p:spPr>
          <a:xfrm>
            <a:off x="685800" y="2248525"/>
            <a:ext cx="5486400" cy="5752475"/>
          </a:xfrm>
        </p:spPr>
        <p:txBody>
          <a:bodyPr/>
          <a:lstStyle/>
          <a:p>
            <a:pPr>
              <a:lnSpc>
                <a:spcPct val="114000"/>
              </a:lnSpc>
            </a:pPr>
            <a:r>
              <a:rPr lang="en-US" sz="1600" dirty="0"/>
              <a:t>Wings of Nature produces high-grade artisanal honeys, produces nucleus colonies, and works hand-in-hand with farmers to provide pollination of their crops. Aidan also specializes in queen breeding. He has designed a breeding program to help improve honey bee stock by selecting for mite-</a:t>
            </a:r>
            <a:r>
              <a:rPr lang="en-US" sz="1600" dirty="0" err="1"/>
              <a:t>resitance</a:t>
            </a:r>
            <a:r>
              <a:rPr lang="en-US" sz="1600" dirty="0"/>
              <a:t>, resilience, gentleness and productivity. In 2018 Aidan received a grant thru </a:t>
            </a:r>
            <a:r>
              <a:rPr lang="en-US" sz="1600" dirty="0">
                <a:hlinkClick r:id="rId3"/>
              </a:rPr>
              <a:t>@westernsare</a:t>
            </a:r>
            <a:r>
              <a:rPr lang="en-US" sz="1600" dirty="0"/>
              <a:t> to research and share his breeding program. The following year he traveled to Montreal to share his program at the </a:t>
            </a:r>
            <a:r>
              <a:rPr lang="en-US" sz="1600" dirty="0" err="1"/>
              <a:t>Apimondia</a:t>
            </a:r>
            <a:r>
              <a:rPr lang="en-US" sz="1600" dirty="0"/>
              <a:t> World Beekeeping Conference. Aidan believes that beekeeping is a key role in a much bigger land-based regenerative agriculture solution to the environmental mental degradation our planet is facing. Aidan works with like-minded farmers and ranchers to help support soil regeneration, habitat preservation, diversity and carbon sequestering. As a life-long student of permaculture, Aidan strives to integrate permaculture principals and ethics into his own company. Aidan lives with his two children in the hills of </a:t>
            </a:r>
            <a:r>
              <a:rPr lang="en-US" sz="1600" dirty="0" err="1"/>
              <a:t>Pescadero</a:t>
            </a:r>
            <a:r>
              <a:rPr lang="en-US" sz="1600" dirty="0"/>
              <a:t>. Before becoming a beekeeper Aidan worked as commercial fisherman, carpenter, natural builder, farmer and musician.</a:t>
            </a:r>
          </a:p>
        </p:txBody>
      </p:sp>
      <p:sp>
        <p:nvSpPr>
          <p:cNvPr id="4" name="Slide Number Placeholder 3"/>
          <p:cNvSpPr>
            <a:spLocks noGrp="1"/>
          </p:cNvSpPr>
          <p:nvPr>
            <p:ph type="sldNum" sz="quarter" idx="5"/>
          </p:nvPr>
        </p:nvSpPr>
        <p:spPr/>
        <p:txBody>
          <a:bodyPr/>
          <a:lstStyle/>
          <a:p>
            <a:fld id="{5BEF567A-47B4-3C48-8B4F-9D2F2B4455C0}" type="slidenum">
              <a:rPr lang="en-US" smtClean="0"/>
              <a:t>20</a:t>
            </a:fld>
            <a:endParaRPr lang="en-US"/>
          </a:p>
        </p:txBody>
      </p:sp>
    </p:spTree>
    <p:extLst>
      <p:ext uri="{BB962C8B-B14F-4D97-AF65-F5344CB8AC3E}">
        <p14:creationId xmlns:p14="http://schemas.microsoft.com/office/powerpoint/2010/main" val="976424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1650" y="319088"/>
            <a:ext cx="2927350" cy="1647825"/>
          </a:xfrm>
        </p:spPr>
      </p:sp>
      <p:sp>
        <p:nvSpPr>
          <p:cNvPr id="3" name="Notes Placeholder 2"/>
          <p:cNvSpPr>
            <a:spLocks noGrp="1"/>
          </p:cNvSpPr>
          <p:nvPr>
            <p:ph type="body" idx="1"/>
          </p:nvPr>
        </p:nvSpPr>
        <p:spPr>
          <a:xfrm>
            <a:off x="685800" y="2158584"/>
            <a:ext cx="5486400" cy="6666328"/>
          </a:xfrm>
        </p:spPr>
        <p:txBody>
          <a:bodyPr/>
          <a:lstStyle/>
          <a:p>
            <a:pPr>
              <a:lnSpc>
                <a:spcPct val="114000"/>
              </a:lnSpc>
            </a:pPr>
            <a:r>
              <a:rPr lang="en-US" sz="1600" dirty="0"/>
              <a:t>Ang </a:t>
            </a:r>
            <a:r>
              <a:rPr lang="en-US" sz="1600" dirty="0" err="1"/>
              <a:t>Roell</a:t>
            </a:r>
            <a:r>
              <a:rPr lang="en-US" sz="1600" dirty="0"/>
              <a:t> and Bi Kline of </a:t>
            </a:r>
            <a:r>
              <a:rPr lang="en-US" sz="1600" dirty="0">
                <a:hlinkClick r:id="rId3"/>
              </a:rPr>
              <a:t>@theykeepbees</a:t>
            </a:r>
            <a:r>
              <a:rPr lang="en-US" sz="1600" dirty="0"/>
              <a:t> - a nonbinary led beekeeping business. Ang got started in beekeeping studying with Jean Claude </a:t>
            </a:r>
            <a:r>
              <a:rPr lang="en-US" sz="1600" dirty="0" err="1"/>
              <a:t>Bourutt</a:t>
            </a:r>
            <a:r>
              <a:rPr lang="en-US" sz="1600" dirty="0"/>
              <a:t> in Boston and was a co-founder of the Tour de Hives and the Boston Area Beekeepers Association. They learned queen production methods from Kirk Webster (Vermont). They’ve visited the behemoth hives of Dee Lusby in AZ and worked with Sam Comfort’s innovative small box hives in FL &amp; NY. Bi (pronounced “bee”) Kline joined the team in 2020 after a decade working as an educator. They have worked with and learned from Sam Comfort over the past two seasons. In 2020, Ang and Bi went into COVID locked down while living in their van on top of 2 weeks worth of rice and beans and raising bees in the </a:t>
            </a:r>
            <a:r>
              <a:rPr lang="en-US" sz="1600" dirty="0" err="1"/>
              <a:t>Allapattah</a:t>
            </a:r>
            <a:r>
              <a:rPr lang="en-US" sz="1600" dirty="0"/>
              <a:t> Flatlands on the Central Coast of Florida. Ang and Bi currently raise queens in Central FL &amp; Western MA and select for adaptive bees for both bio regions who demonstrate Varroa resistance. They were recently awarded a Northeast Sustainable Ag Research and Education (NESARE) Grant in collaboration with Sam Comfort to conduct a NE Queen Bee School teaching methods from their collective research on novel queen rearing methods for their region. Ang likes to ponder the question, “If all beekeeping is “treatment,” what are the best practices for living in relationship with bees while making a living from working with bees?”</a:t>
            </a:r>
          </a:p>
        </p:txBody>
      </p:sp>
      <p:sp>
        <p:nvSpPr>
          <p:cNvPr id="4" name="Slide Number Placeholder 3"/>
          <p:cNvSpPr>
            <a:spLocks noGrp="1"/>
          </p:cNvSpPr>
          <p:nvPr>
            <p:ph type="sldNum" sz="quarter" idx="5"/>
          </p:nvPr>
        </p:nvSpPr>
        <p:spPr/>
        <p:txBody>
          <a:bodyPr/>
          <a:lstStyle/>
          <a:p>
            <a:fld id="{5BEF567A-47B4-3C48-8B4F-9D2F2B4455C0}" type="slidenum">
              <a:rPr lang="en-US" smtClean="0"/>
              <a:t>21</a:t>
            </a:fld>
            <a:endParaRPr lang="en-US"/>
          </a:p>
        </p:txBody>
      </p:sp>
    </p:spTree>
    <p:extLst>
      <p:ext uri="{BB962C8B-B14F-4D97-AF65-F5344CB8AC3E}">
        <p14:creationId xmlns:p14="http://schemas.microsoft.com/office/powerpoint/2010/main" val="2710912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5150" y="425450"/>
            <a:ext cx="2552700" cy="1435100"/>
          </a:xfrm>
        </p:spPr>
      </p:sp>
      <p:sp>
        <p:nvSpPr>
          <p:cNvPr id="3" name="Notes Placeholder 2"/>
          <p:cNvSpPr>
            <a:spLocks noGrp="1"/>
          </p:cNvSpPr>
          <p:nvPr>
            <p:ph type="body" idx="1"/>
          </p:nvPr>
        </p:nvSpPr>
        <p:spPr>
          <a:xfrm>
            <a:off x="685800" y="2218544"/>
            <a:ext cx="5486400" cy="6500006"/>
          </a:xfrm>
        </p:spPr>
        <p:txBody>
          <a:bodyPr/>
          <a:lstStyle/>
          <a:p>
            <a:pPr>
              <a:lnSpc>
                <a:spcPct val="200000"/>
              </a:lnSpc>
            </a:pPr>
            <a:r>
              <a:rPr lang="en-US" sz="1600" dirty="0"/>
              <a:t>Emily Bondor- Apiarist and Educator. She started queen rearing with the Maui Queen Bee Company in 2013 and from 2014-2020 worked with the Napa Valley Bee Company. Emily started the Santa Cruz Bee Company in 2015. Through the business, Emily mentors new beekeepers, provides full-service hive management in the San Fran and Monterey Bay Area, and teaches beekeeping courses through the local community college and UC Santa Cruz.</a:t>
            </a:r>
            <a:br>
              <a:rPr lang="en-US" sz="1600" dirty="0"/>
            </a:br>
            <a:r>
              <a:rPr lang="en-US" sz="1600" dirty="0"/>
              <a:t>Santa Cruz Bee Company has a small scale queen-rearing operation that mainly utilizes walk-away splits and harvesting queen cells from recently-swarmed hives. Since SCBC is a treatment-free operation, implementing additional brood breaks by way of splits helps control Varroa mite loads.</a:t>
            </a:r>
          </a:p>
        </p:txBody>
      </p:sp>
      <p:sp>
        <p:nvSpPr>
          <p:cNvPr id="4" name="Slide Number Placeholder 3"/>
          <p:cNvSpPr>
            <a:spLocks noGrp="1"/>
          </p:cNvSpPr>
          <p:nvPr>
            <p:ph type="sldNum" sz="quarter" idx="5"/>
          </p:nvPr>
        </p:nvSpPr>
        <p:spPr/>
        <p:txBody>
          <a:bodyPr/>
          <a:lstStyle/>
          <a:p>
            <a:fld id="{5BEF567A-47B4-3C48-8B4F-9D2F2B4455C0}" type="slidenum">
              <a:rPr lang="en-US" smtClean="0"/>
              <a:t>22</a:t>
            </a:fld>
            <a:endParaRPr lang="en-US"/>
          </a:p>
        </p:txBody>
      </p:sp>
    </p:spTree>
    <p:extLst>
      <p:ext uri="{BB962C8B-B14F-4D97-AF65-F5344CB8AC3E}">
        <p14:creationId xmlns:p14="http://schemas.microsoft.com/office/powerpoint/2010/main" val="1778262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EF567A-47B4-3C48-8B4F-9D2F2B4455C0}" type="slidenum">
              <a:rPr lang="en-US" smtClean="0"/>
              <a:t>4</a:t>
            </a:fld>
            <a:endParaRPr lang="en-US"/>
          </a:p>
        </p:txBody>
      </p:sp>
    </p:spTree>
    <p:extLst>
      <p:ext uri="{BB962C8B-B14F-4D97-AF65-F5344CB8AC3E}">
        <p14:creationId xmlns:p14="http://schemas.microsoft.com/office/powerpoint/2010/main" val="2712974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47675"/>
            <a:ext cx="2471738" cy="1390650"/>
          </a:xfrm>
        </p:spPr>
      </p:sp>
      <p:sp>
        <p:nvSpPr>
          <p:cNvPr id="3" name="Notes Placeholder 2"/>
          <p:cNvSpPr>
            <a:spLocks noGrp="1"/>
          </p:cNvSpPr>
          <p:nvPr>
            <p:ph type="body" idx="1"/>
          </p:nvPr>
        </p:nvSpPr>
        <p:spPr>
          <a:xfrm>
            <a:off x="685800" y="2143593"/>
            <a:ext cx="5486400" cy="5857407"/>
          </a:xfrm>
        </p:spPr>
        <p:txBody>
          <a:bodyPr/>
          <a:lstStyle/>
          <a:p>
            <a:pPr>
              <a:lnSpc>
                <a:spcPct val="200000"/>
              </a:lnSpc>
            </a:pPr>
            <a:r>
              <a:rPr lang="en-US" sz="1600" dirty="0" err="1"/>
              <a:t>Tucka</a:t>
            </a:r>
            <a:r>
              <a:rPr lang="en-US" sz="1600" dirty="0"/>
              <a:t> navigates the compass- running about 300 colonies in Upstate NY and South Florida. Her primary mentors are Mike Palmer in upstate Vermont and Sam Comfort, creator of the Comfort Hive. She produces about 1000 queens per year, plus some honey and wax. She shares her love of bees with enthusiasts near and far via workshops, presentations, and international trainings. She also enjoys standing in swarms, swimming in rivers, and long days queen-catching with her pup in the sun. It's a pirate's life with bees!</a:t>
            </a:r>
          </a:p>
        </p:txBody>
      </p:sp>
      <p:sp>
        <p:nvSpPr>
          <p:cNvPr id="4" name="Slide Number Placeholder 3"/>
          <p:cNvSpPr>
            <a:spLocks noGrp="1"/>
          </p:cNvSpPr>
          <p:nvPr>
            <p:ph type="sldNum" sz="quarter" idx="5"/>
          </p:nvPr>
        </p:nvSpPr>
        <p:spPr/>
        <p:txBody>
          <a:bodyPr/>
          <a:lstStyle/>
          <a:p>
            <a:fld id="{5BEF567A-47B4-3C48-8B4F-9D2F2B4455C0}" type="slidenum">
              <a:rPr lang="en-US" smtClean="0"/>
              <a:t>23</a:t>
            </a:fld>
            <a:endParaRPr lang="en-US"/>
          </a:p>
        </p:txBody>
      </p:sp>
    </p:spTree>
    <p:extLst>
      <p:ext uri="{BB962C8B-B14F-4D97-AF65-F5344CB8AC3E}">
        <p14:creationId xmlns:p14="http://schemas.microsoft.com/office/powerpoint/2010/main" val="987580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33388"/>
            <a:ext cx="2522538" cy="1419225"/>
          </a:xfrm>
        </p:spPr>
      </p:sp>
      <p:sp>
        <p:nvSpPr>
          <p:cNvPr id="3" name="Notes Placeholder 2"/>
          <p:cNvSpPr>
            <a:spLocks noGrp="1"/>
          </p:cNvSpPr>
          <p:nvPr>
            <p:ph type="body" idx="1"/>
          </p:nvPr>
        </p:nvSpPr>
        <p:spPr>
          <a:xfrm>
            <a:off x="685800" y="2218544"/>
            <a:ext cx="5486400" cy="6340840"/>
          </a:xfrm>
        </p:spPr>
        <p:txBody>
          <a:bodyPr/>
          <a:lstStyle/>
          <a:p>
            <a:pPr>
              <a:lnSpc>
                <a:spcPct val="114000"/>
              </a:lnSpc>
            </a:pPr>
            <a:r>
              <a:rPr lang="en-US" sz="1600" dirty="0"/>
              <a:t>Eric McEwen heads the beekeeping operation for </a:t>
            </a:r>
            <a:r>
              <a:rPr lang="en-US" sz="1600" dirty="0">
                <a:hlinkClick r:id="rId3"/>
              </a:rPr>
              <a:t>@digginlivin</a:t>
            </a:r>
            <a:r>
              <a:rPr lang="en-US" sz="1600" dirty="0"/>
              <a:t> located in the Illinois River Valley of Southwest Oregon. Eric and his wife, Joy, steward beehives from the Applegate Valley to the East, and to the Smith River drainage west to the coast. They have kept bees here for 18 years after moving south from Corvallis, OR where he and Joy met attending Oregon State University and were gifted their first hive by students from the OSU Honeybee Lab. Eric specializes in the development of organic management practices for their 700 colonies. He and Joy craft a whole line of value-added honeybee products including varietal honeys, beeswax candles, a line of honey-based medicines, propolis tincture, and a line of Jun kombucha (made with honey of course)! In addition to nurturing bees and a family, Eric and Joy also run a natural market and organic kitchen cafe </a:t>
            </a:r>
            <a:r>
              <a:rPr lang="en-US" sz="1600" dirty="0">
                <a:hlinkClick r:id="rId4"/>
              </a:rPr>
              <a:t>@digginlivinstore</a:t>
            </a:r>
            <a:r>
              <a:rPr lang="en-US" sz="1600" dirty="0"/>
              <a:t> . He has been a mentor for the OSU Master Beekeeper Program, and currently serves as Southern Oregon Representative on the Oregon State Beekeepers’ Association’s Administrative Board. He is also the designer and manufacturer of Natural Nest Beehives, a line of 8-frame Langstroth equipment for organic beekeeping packed with features. Eric is also a trained naturalist, and loves the wild side of the great outdoors.</a:t>
            </a:r>
          </a:p>
        </p:txBody>
      </p:sp>
      <p:sp>
        <p:nvSpPr>
          <p:cNvPr id="4" name="Slide Number Placeholder 3"/>
          <p:cNvSpPr>
            <a:spLocks noGrp="1"/>
          </p:cNvSpPr>
          <p:nvPr>
            <p:ph type="sldNum" sz="quarter" idx="5"/>
          </p:nvPr>
        </p:nvSpPr>
        <p:spPr/>
        <p:txBody>
          <a:bodyPr/>
          <a:lstStyle/>
          <a:p>
            <a:fld id="{5BEF567A-47B4-3C48-8B4F-9D2F2B4455C0}" type="slidenum">
              <a:rPr lang="en-US" smtClean="0"/>
              <a:t>24</a:t>
            </a:fld>
            <a:endParaRPr lang="en-US"/>
          </a:p>
        </p:txBody>
      </p:sp>
    </p:spTree>
    <p:extLst>
      <p:ext uri="{BB962C8B-B14F-4D97-AF65-F5344CB8AC3E}">
        <p14:creationId xmlns:p14="http://schemas.microsoft.com/office/powerpoint/2010/main" val="2196182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454025"/>
            <a:ext cx="3198812" cy="1798638"/>
          </a:xfrm>
        </p:spPr>
      </p:sp>
      <p:sp>
        <p:nvSpPr>
          <p:cNvPr id="3" name="Notes Placeholder 2"/>
          <p:cNvSpPr>
            <a:spLocks noGrp="1"/>
          </p:cNvSpPr>
          <p:nvPr>
            <p:ph type="body" idx="1"/>
          </p:nvPr>
        </p:nvSpPr>
        <p:spPr>
          <a:xfrm>
            <a:off x="685800" y="2803161"/>
            <a:ext cx="5486400" cy="5197839"/>
          </a:xfrm>
        </p:spPr>
        <p:txBody>
          <a:bodyPr/>
          <a:lstStyle/>
          <a:p>
            <a:endParaRPr lang="en-US" dirty="0"/>
          </a:p>
        </p:txBody>
      </p:sp>
      <p:sp>
        <p:nvSpPr>
          <p:cNvPr id="4" name="Slide Number Placeholder 3"/>
          <p:cNvSpPr>
            <a:spLocks noGrp="1"/>
          </p:cNvSpPr>
          <p:nvPr>
            <p:ph type="sldNum" sz="quarter" idx="5"/>
          </p:nvPr>
        </p:nvSpPr>
        <p:spPr/>
        <p:txBody>
          <a:bodyPr/>
          <a:lstStyle/>
          <a:p>
            <a:fld id="{5BEF567A-47B4-3C48-8B4F-9D2F2B4455C0}" type="slidenum">
              <a:rPr lang="en-US" smtClean="0"/>
              <a:t>25</a:t>
            </a:fld>
            <a:endParaRPr lang="en-US"/>
          </a:p>
        </p:txBody>
      </p:sp>
    </p:spTree>
    <p:extLst>
      <p:ext uri="{BB962C8B-B14F-4D97-AF65-F5344CB8AC3E}">
        <p14:creationId xmlns:p14="http://schemas.microsoft.com/office/powerpoint/2010/main" val="3679663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EF567A-47B4-3C48-8B4F-9D2F2B4455C0}" type="slidenum">
              <a:rPr lang="en-US" smtClean="0"/>
              <a:t>26</a:t>
            </a:fld>
            <a:endParaRPr lang="en-US"/>
          </a:p>
        </p:txBody>
      </p:sp>
    </p:spTree>
    <p:extLst>
      <p:ext uri="{BB962C8B-B14F-4D97-AF65-F5344CB8AC3E}">
        <p14:creationId xmlns:p14="http://schemas.microsoft.com/office/powerpoint/2010/main" val="389414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EF567A-47B4-3C48-8B4F-9D2F2B4455C0}" type="slidenum">
              <a:rPr lang="en-US" smtClean="0"/>
              <a:t>27</a:t>
            </a:fld>
            <a:endParaRPr lang="en-US"/>
          </a:p>
        </p:txBody>
      </p:sp>
    </p:spTree>
    <p:extLst>
      <p:ext uri="{BB962C8B-B14F-4D97-AF65-F5344CB8AC3E}">
        <p14:creationId xmlns:p14="http://schemas.microsoft.com/office/powerpoint/2010/main" val="679447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EF567A-47B4-3C48-8B4F-9D2F2B4455C0}" type="slidenum">
              <a:rPr lang="en-US" smtClean="0"/>
              <a:t>29</a:t>
            </a:fld>
            <a:endParaRPr lang="en-US"/>
          </a:p>
        </p:txBody>
      </p:sp>
    </p:spTree>
    <p:extLst>
      <p:ext uri="{BB962C8B-B14F-4D97-AF65-F5344CB8AC3E}">
        <p14:creationId xmlns:p14="http://schemas.microsoft.com/office/powerpoint/2010/main" val="2753193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EF567A-47B4-3C48-8B4F-9D2F2B4455C0}" type="slidenum">
              <a:rPr lang="en-US" smtClean="0"/>
              <a:t>32</a:t>
            </a:fld>
            <a:endParaRPr lang="en-US"/>
          </a:p>
        </p:txBody>
      </p:sp>
    </p:spTree>
    <p:extLst>
      <p:ext uri="{BB962C8B-B14F-4D97-AF65-F5344CB8AC3E}">
        <p14:creationId xmlns:p14="http://schemas.microsoft.com/office/powerpoint/2010/main" val="1049888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EF567A-47B4-3C48-8B4F-9D2F2B4455C0}" type="slidenum">
              <a:rPr lang="en-US" smtClean="0"/>
              <a:t>33</a:t>
            </a:fld>
            <a:endParaRPr lang="en-US"/>
          </a:p>
        </p:txBody>
      </p:sp>
    </p:spTree>
    <p:extLst>
      <p:ext uri="{BB962C8B-B14F-4D97-AF65-F5344CB8AC3E}">
        <p14:creationId xmlns:p14="http://schemas.microsoft.com/office/powerpoint/2010/main" val="3549414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EF567A-47B4-3C48-8B4F-9D2F2B4455C0}" type="slidenum">
              <a:rPr lang="en-US" smtClean="0"/>
              <a:t>5</a:t>
            </a:fld>
            <a:endParaRPr lang="en-US"/>
          </a:p>
        </p:txBody>
      </p:sp>
    </p:spTree>
    <p:extLst>
      <p:ext uri="{BB962C8B-B14F-4D97-AF65-F5344CB8AC3E}">
        <p14:creationId xmlns:p14="http://schemas.microsoft.com/office/powerpoint/2010/main" val="89511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EF567A-47B4-3C48-8B4F-9D2F2B4455C0}" type="slidenum">
              <a:rPr lang="en-US" smtClean="0"/>
              <a:t>6</a:t>
            </a:fld>
            <a:endParaRPr lang="en-US"/>
          </a:p>
        </p:txBody>
      </p:sp>
    </p:spTree>
    <p:extLst>
      <p:ext uri="{BB962C8B-B14F-4D97-AF65-F5344CB8AC3E}">
        <p14:creationId xmlns:p14="http://schemas.microsoft.com/office/powerpoint/2010/main" val="3720936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EF567A-47B4-3C48-8B4F-9D2F2B4455C0}" type="slidenum">
              <a:rPr lang="en-US" smtClean="0"/>
              <a:t>7</a:t>
            </a:fld>
            <a:endParaRPr lang="en-US"/>
          </a:p>
        </p:txBody>
      </p:sp>
    </p:spTree>
    <p:extLst>
      <p:ext uri="{BB962C8B-B14F-4D97-AF65-F5344CB8AC3E}">
        <p14:creationId xmlns:p14="http://schemas.microsoft.com/office/powerpoint/2010/main" val="1356563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EF567A-47B4-3C48-8B4F-9D2F2B4455C0}" type="slidenum">
              <a:rPr lang="en-US" smtClean="0"/>
              <a:t>8</a:t>
            </a:fld>
            <a:endParaRPr lang="en-US"/>
          </a:p>
        </p:txBody>
      </p:sp>
    </p:spTree>
    <p:extLst>
      <p:ext uri="{BB962C8B-B14F-4D97-AF65-F5344CB8AC3E}">
        <p14:creationId xmlns:p14="http://schemas.microsoft.com/office/powerpoint/2010/main" val="3489328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EF567A-47B4-3C48-8B4F-9D2F2B4455C0}" type="slidenum">
              <a:rPr lang="en-US" smtClean="0"/>
              <a:t>9</a:t>
            </a:fld>
            <a:endParaRPr lang="en-US"/>
          </a:p>
        </p:txBody>
      </p:sp>
    </p:spTree>
    <p:extLst>
      <p:ext uri="{BB962C8B-B14F-4D97-AF65-F5344CB8AC3E}">
        <p14:creationId xmlns:p14="http://schemas.microsoft.com/office/powerpoint/2010/main" val="3528959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EF567A-47B4-3C48-8B4F-9D2F2B4455C0}" type="slidenum">
              <a:rPr lang="en-US" smtClean="0"/>
              <a:t>10</a:t>
            </a:fld>
            <a:endParaRPr lang="en-US"/>
          </a:p>
        </p:txBody>
      </p:sp>
    </p:spTree>
    <p:extLst>
      <p:ext uri="{BB962C8B-B14F-4D97-AF65-F5344CB8AC3E}">
        <p14:creationId xmlns:p14="http://schemas.microsoft.com/office/powerpoint/2010/main" val="3249182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EF567A-47B4-3C48-8B4F-9D2F2B4455C0}" type="slidenum">
              <a:rPr lang="en-US" smtClean="0"/>
              <a:t>11</a:t>
            </a:fld>
            <a:endParaRPr lang="en-US"/>
          </a:p>
        </p:txBody>
      </p:sp>
    </p:spTree>
    <p:extLst>
      <p:ext uri="{BB962C8B-B14F-4D97-AF65-F5344CB8AC3E}">
        <p14:creationId xmlns:p14="http://schemas.microsoft.com/office/powerpoint/2010/main" val="41116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C5A860-F335-4252-AA00-24FB67ED2982}" type="datetime1">
              <a:rPr lang="en-US" smtClean="0"/>
              <a:t>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717568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AB1048-0047-48CA-88BA-D69B470942CF}" type="datetime1">
              <a:rPr lang="en-US" smtClean="0"/>
              <a:t>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569841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D83879-648C-49A9-81A2-0EF5946532D0}" type="datetime1">
              <a:rPr lang="en-US" smtClean="0"/>
              <a:t>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282502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4BC802-30E3-4658-9CCA-F873646FEC67}" type="datetime1">
              <a:rPr lang="en-US" smtClean="0"/>
              <a:t>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399683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B227A3-19CE-4153-81CE-64EB7AB094B3}" type="datetime1">
              <a:rPr lang="en-US" smtClean="0"/>
              <a:t>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40934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819A100-10F6-477E-8847-29D479EF1C92}" type="datetime1">
              <a:rPr lang="en-US" smtClean="0"/>
              <a:t>1/11/24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188613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F128AB-198A-495F-8475-FDB360C9873F}" type="datetime1">
              <a:rPr lang="en-US" smtClean="0"/>
              <a:t>1/11/24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159071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1A235E-F8FD-479F-9FC7-18BE84110877}" type="datetime1">
              <a:rPr lang="en-US" smtClean="0"/>
              <a:t>1/11/24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892451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0F09B-68DA-462E-9DB4-4C9ADAB8CBCC}" type="datetime1">
              <a:rPr lang="en-US" smtClean="0"/>
              <a:t>1/11/24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12908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AC4E36-FABE-47EB-AA7F-C19A93824617}" type="datetime1">
              <a:rPr lang="en-US" smtClean="0"/>
              <a:t>1/11/24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20597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99CE6B-5DE6-4A2D-B72E-5E8969F9F56F}" type="datetime1">
              <a:rPr lang="en-US" smtClean="0"/>
              <a:t>1/11/24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858091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1A142-DA77-4A5F-AD1F-14E6C18F0F5F}" type="datetime1">
              <a:rPr lang="en-US" smtClean="0"/>
              <a:t>1/11/24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26565990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jpe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1.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4.jpe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20.pn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5.jpeg"/><Relationship Id="rId7"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27.png"/><Relationship Id="rId10" Type="http://schemas.openxmlformats.org/officeDocument/2006/relationships/image" Target="../media/image20.png"/><Relationship Id="rId4" Type="http://schemas.openxmlformats.org/officeDocument/2006/relationships/image" Target="../media/image31.pn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8.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group of bees fighting&#10;&#10;Description automatically generated">
            <a:extLst>
              <a:ext uri="{FF2B5EF4-FFF2-40B4-BE49-F238E27FC236}">
                <a16:creationId xmlns:a16="http://schemas.microsoft.com/office/drawing/2014/main" id="{B258AF82-28D5-9FDF-310B-0E65640476F4}"/>
              </a:ext>
            </a:extLst>
          </p:cNvPr>
          <p:cNvPicPr>
            <a:picLocks noGrp="1" noChangeAspect="1"/>
          </p:cNvPicPr>
          <p:nvPr>
            <p:ph idx="1"/>
          </p:nvPr>
        </p:nvPicPr>
        <p:blipFill>
          <a:blip r:embed="rId2"/>
          <a:stretch>
            <a:fillRect/>
          </a:stretch>
        </p:blipFill>
        <p:spPr>
          <a:xfrm>
            <a:off x="787562" y="430029"/>
            <a:ext cx="10616875" cy="5997942"/>
          </a:xfrm>
        </p:spPr>
      </p:pic>
    </p:spTree>
    <p:extLst>
      <p:ext uri="{BB962C8B-B14F-4D97-AF65-F5344CB8AC3E}">
        <p14:creationId xmlns:p14="http://schemas.microsoft.com/office/powerpoint/2010/main" val="3366116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353C2-5508-D34F-9189-F2D98B2E815C}"/>
              </a:ext>
            </a:extLst>
          </p:cNvPr>
          <p:cNvSpPr>
            <a:spLocks noGrp="1"/>
          </p:cNvSpPr>
          <p:nvPr>
            <p:ph type="title"/>
          </p:nvPr>
        </p:nvSpPr>
        <p:spPr>
          <a:xfrm>
            <a:off x="5748752" y="552782"/>
            <a:ext cx="5919373" cy="738435"/>
          </a:xfrm>
        </p:spPr>
        <p:txBody>
          <a:bodyPr>
            <a:normAutofit/>
          </a:bodyPr>
          <a:lstStyle/>
          <a:p>
            <a:r>
              <a:rPr lang="en-US" b="1" dirty="0"/>
              <a:t>Needs:</a:t>
            </a:r>
          </a:p>
        </p:txBody>
      </p:sp>
      <p:sp>
        <p:nvSpPr>
          <p:cNvPr id="3" name="Content Placeholder 2">
            <a:extLst>
              <a:ext uri="{FF2B5EF4-FFF2-40B4-BE49-F238E27FC236}">
                <a16:creationId xmlns:a16="http://schemas.microsoft.com/office/drawing/2014/main" id="{7F78BB9B-9DF5-204C-B3DD-FDE7C659811E}"/>
              </a:ext>
            </a:extLst>
          </p:cNvPr>
          <p:cNvSpPr>
            <a:spLocks noGrp="1"/>
          </p:cNvSpPr>
          <p:nvPr>
            <p:ph idx="1"/>
          </p:nvPr>
        </p:nvSpPr>
        <p:spPr>
          <a:xfrm>
            <a:off x="5486400" y="1749778"/>
            <a:ext cx="6162739" cy="4718755"/>
          </a:xfrm>
        </p:spPr>
        <p:txBody>
          <a:bodyPr anchor="t">
            <a:normAutofit lnSpcReduction="10000"/>
          </a:bodyPr>
          <a:lstStyle/>
          <a:p>
            <a:pPr lvl="0" fontAlgn="base">
              <a:spcBef>
                <a:spcPct val="0"/>
              </a:spcBef>
              <a:spcAft>
                <a:spcPts val="600"/>
              </a:spcAft>
              <a:defRPr/>
            </a:pPr>
            <a:endParaRPr lang="en-US" b="1" u="sng" dirty="0"/>
          </a:p>
          <a:p>
            <a:pPr marL="342900" lvl="0" algn="ctr" fontAlgn="base">
              <a:spcBef>
                <a:spcPct val="0"/>
              </a:spcBef>
              <a:spcAft>
                <a:spcPts val="600"/>
              </a:spcAft>
              <a:defRPr/>
            </a:pPr>
            <a:r>
              <a:rPr lang="en-US" sz="2800" b="1" dirty="0">
                <a:latin typeface="+mj-lt"/>
              </a:rPr>
              <a:t>Migratory: Commercial/Professional</a:t>
            </a:r>
          </a:p>
          <a:p>
            <a:pPr marL="342900" lvl="0" algn="ctr" fontAlgn="base">
              <a:spcBef>
                <a:spcPct val="0"/>
              </a:spcBef>
              <a:spcAft>
                <a:spcPts val="600"/>
              </a:spcAft>
              <a:defRPr/>
            </a:pPr>
            <a:endParaRPr lang="en-US" sz="2800" b="1" dirty="0">
              <a:latin typeface="+mj-lt"/>
            </a:endParaRPr>
          </a:p>
          <a:p>
            <a:pPr marL="342900" lvl="0" algn="ctr" fontAlgn="base">
              <a:spcBef>
                <a:spcPct val="0"/>
              </a:spcBef>
              <a:spcAft>
                <a:spcPts val="600"/>
              </a:spcAft>
              <a:defRPr/>
            </a:pPr>
            <a:r>
              <a:rPr lang="en-US" sz="2800" b="1" dirty="0">
                <a:latin typeface="+mj-lt"/>
              </a:rPr>
              <a:t>Sedentary: Hobbyist/ Novice</a:t>
            </a:r>
          </a:p>
          <a:p>
            <a:pPr marL="342900" lvl="0" algn="ctr" fontAlgn="base">
              <a:spcBef>
                <a:spcPct val="0"/>
              </a:spcBef>
              <a:spcAft>
                <a:spcPts val="600"/>
              </a:spcAft>
              <a:defRPr/>
            </a:pPr>
            <a:endParaRPr lang="en-US" sz="2800" b="1" dirty="0">
              <a:latin typeface="+mj-lt"/>
            </a:endParaRPr>
          </a:p>
          <a:p>
            <a:pPr marL="342900" lvl="0" algn="ctr" fontAlgn="base">
              <a:spcBef>
                <a:spcPct val="0"/>
              </a:spcBef>
              <a:spcAft>
                <a:spcPts val="600"/>
              </a:spcAft>
              <a:defRPr/>
            </a:pPr>
            <a:r>
              <a:rPr lang="en-US" sz="2800" b="1" dirty="0">
                <a:latin typeface="+mj-lt"/>
              </a:rPr>
              <a:t>The Importance of Finding Resilient and Adaptable Stock &amp; “Sustainable/Regenerative”  Propagation</a:t>
            </a:r>
          </a:p>
          <a:p>
            <a:pPr marL="342900" lvl="0" algn="ctr" fontAlgn="base">
              <a:spcBef>
                <a:spcPct val="0"/>
              </a:spcBef>
              <a:spcAft>
                <a:spcPts val="600"/>
              </a:spcAft>
              <a:defRPr/>
            </a:pPr>
            <a:endParaRPr lang="en-US" sz="2800" b="1" dirty="0">
              <a:latin typeface="+mj-lt"/>
            </a:endParaRPr>
          </a:p>
          <a:p>
            <a:pPr marL="342900" lvl="0" algn="ctr" fontAlgn="base">
              <a:spcBef>
                <a:spcPct val="0"/>
              </a:spcBef>
              <a:spcAft>
                <a:spcPts val="600"/>
              </a:spcAft>
              <a:defRPr/>
            </a:pPr>
            <a:r>
              <a:rPr lang="en-US" sz="2800" b="1" dirty="0" err="1">
                <a:latin typeface="+mj-lt"/>
              </a:rPr>
              <a:t>AgroEcosystem</a:t>
            </a:r>
            <a:r>
              <a:rPr lang="en-US" sz="2800" b="1" dirty="0">
                <a:latin typeface="+mj-lt"/>
              </a:rPr>
              <a:t>/ Landscapes</a:t>
            </a:r>
          </a:p>
          <a:p>
            <a:endParaRPr lang="en-US" dirty="0"/>
          </a:p>
        </p:txBody>
      </p:sp>
      <p:pic>
        <p:nvPicPr>
          <p:cNvPr id="5" name="Picture 4" descr="Wind turbines on top of a hill">
            <a:extLst>
              <a:ext uri="{FF2B5EF4-FFF2-40B4-BE49-F238E27FC236}">
                <a16:creationId xmlns:a16="http://schemas.microsoft.com/office/drawing/2014/main" id="{81446FBB-E2C2-4BFF-92F5-C2BA3DFA6995}"/>
              </a:ext>
            </a:extLst>
          </p:cNvPr>
          <p:cNvPicPr>
            <a:picLocks noChangeAspect="1"/>
          </p:cNvPicPr>
          <p:nvPr/>
        </p:nvPicPr>
        <p:blipFill rotWithShape="1">
          <a:blip r:embed="rId3"/>
          <a:srcRect l="24936" r="19480" b="-1"/>
          <a:stretch/>
        </p:blipFill>
        <p:spPr>
          <a:xfrm>
            <a:off x="20" y="10"/>
            <a:ext cx="5710632" cy="6857990"/>
          </a:xfrm>
          <a:custGeom>
            <a:avLst/>
            <a:gdLst/>
            <a:ahLst/>
            <a:cxnLst/>
            <a:rect l="l" t="t" r="r" b="b"/>
            <a:pathLst>
              <a:path w="5710652" h="6858000">
                <a:moveTo>
                  <a:pt x="4831301" y="0"/>
                </a:moveTo>
                <a:lnTo>
                  <a:pt x="5696109" y="0"/>
                </a:lnTo>
                <a:lnTo>
                  <a:pt x="5706418" y="42969"/>
                </a:lnTo>
                <a:cubicBezTo>
                  <a:pt x="5714414" y="100391"/>
                  <a:pt x="5711283" y="160329"/>
                  <a:pt x="5695333" y="219852"/>
                </a:cubicBezTo>
                <a:cubicBezTo>
                  <a:pt x="5631536" y="457945"/>
                  <a:pt x="5386806" y="599240"/>
                  <a:pt x="5148712" y="535443"/>
                </a:cubicBezTo>
                <a:cubicBezTo>
                  <a:pt x="4940381" y="479621"/>
                  <a:pt x="4806160" y="285271"/>
                  <a:pt x="4818599" y="78052"/>
                </a:cubicBezTo>
                <a:close/>
                <a:moveTo>
                  <a:pt x="0" y="0"/>
                </a:moveTo>
                <a:lnTo>
                  <a:pt x="545808" y="0"/>
                </a:lnTo>
                <a:lnTo>
                  <a:pt x="4212872" y="0"/>
                </a:lnTo>
                <a:lnTo>
                  <a:pt x="4204748" y="184996"/>
                </a:lnTo>
                <a:cubicBezTo>
                  <a:pt x="4203390" y="263520"/>
                  <a:pt x="4204263" y="341910"/>
                  <a:pt x="4207775" y="419995"/>
                </a:cubicBezTo>
                <a:cubicBezTo>
                  <a:pt x="4220964" y="709488"/>
                  <a:pt x="4449625" y="891535"/>
                  <a:pt x="4655737" y="1068099"/>
                </a:cubicBezTo>
                <a:cubicBezTo>
                  <a:pt x="5169527" y="1508061"/>
                  <a:pt x="5344373" y="2032158"/>
                  <a:pt x="5103604" y="2589405"/>
                </a:cubicBezTo>
                <a:cubicBezTo>
                  <a:pt x="5010230" y="2805523"/>
                  <a:pt x="4828675" y="2993264"/>
                  <a:pt x="4657611" y="3164269"/>
                </a:cubicBezTo>
                <a:cubicBezTo>
                  <a:pt x="4198817" y="3622744"/>
                  <a:pt x="4217616" y="4154456"/>
                  <a:pt x="4499219" y="4641255"/>
                </a:cubicBezTo>
                <a:cubicBezTo>
                  <a:pt x="4699839" y="4986832"/>
                  <a:pt x="4940395" y="5311556"/>
                  <a:pt x="5110950" y="5670858"/>
                </a:cubicBezTo>
                <a:cubicBezTo>
                  <a:pt x="5277001" y="6019042"/>
                  <a:pt x="5375520" y="6366409"/>
                  <a:pt x="5396522" y="6707670"/>
                </a:cubicBezTo>
                <a:lnTo>
                  <a:pt x="5398895" y="6858000"/>
                </a:lnTo>
                <a:lnTo>
                  <a:pt x="0" y="6858000"/>
                </a:lnTo>
                <a:close/>
              </a:path>
            </a:pathLst>
          </a:custGeom>
        </p:spPr>
      </p:pic>
    </p:spTree>
    <p:extLst>
      <p:ext uri="{BB962C8B-B14F-4D97-AF65-F5344CB8AC3E}">
        <p14:creationId xmlns:p14="http://schemas.microsoft.com/office/powerpoint/2010/main" val="514642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Ladder up a hole">
            <a:extLst>
              <a:ext uri="{FF2B5EF4-FFF2-40B4-BE49-F238E27FC236}">
                <a16:creationId xmlns:a16="http://schemas.microsoft.com/office/drawing/2014/main" id="{F55BECC3-66F0-4059-ACD9-CD6E89FA4105}"/>
              </a:ext>
            </a:extLst>
          </p:cNvPr>
          <p:cNvPicPr>
            <a:picLocks noChangeAspect="1"/>
          </p:cNvPicPr>
          <p:nvPr/>
        </p:nvPicPr>
        <p:blipFill rotWithShape="1">
          <a:blip r:embed="rId3">
            <a:alphaModFix/>
          </a:blip>
          <a:srcRect t="12634" r="2" b="3102"/>
          <a:stretch/>
        </p:blipFill>
        <p:spPr>
          <a:xfrm>
            <a:off x="-601" y="10"/>
            <a:ext cx="12192601" cy="6857990"/>
          </a:xfrm>
          <a:prstGeom prst="rect">
            <a:avLst/>
          </a:prstGeom>
        </p:spPr>
      </p:pic>
      <p:sp>
        <p:nvSpPr>
          <p:cNvPr id="2" name="Title 1">
            <a:extLst>
              <a:ext uri="{FF2B5EF4-FFF2-40B4-BE49-F238E27FC236}">
                <a16:creationId xmlns:a16="http://schemas.microsoft.com/office/drawing/2014/main" id="{AB08B892-4AF5-AE48-8B0C-114519EC18BF}"/>
              </a:ext>
            </a:extLst>
          </p:cNvPr>
          <p:cNvSpPr>
            <a:spLocks noGrp="1"/>
          </p:cNvSpPr>
          <p:nvPr>
            <p:ph type="title"/>
          </p:nvPr>
        </p:nvSpPr>
        <p:spPr>
          <a:xfrm>
            <a:off x="280987" y="232967"/>
            <a:ext cx="9687697" cy="2086714"/>
          </a:xfrm>
        </p:spPr>
        <p:txBody>
          <a:bodyPr vert="horz" lIns="91440" tIns="45720" rIns="91440" bIns="45720" rtlCol="0" anchor="b">
            <a:normAutofit/>
          </a:bodyPr>
          <a:lstStyle/>
          <a:p>
            <a:r>
              <a:rPr lang="en-US" sz="5400" b="1" dirty="0">
                <a:solidFill>
                  <a:srgbClr val="FFFFFF"/>
                </a:solidFill>
              </a:rPr>
              <a:t>TRIUMPH</a:t>
            </a:r>
          </a:p>
        </p:txBody>
      </p:sp>
    </p:spTree>
    <p:extLst>
      <p:ext uri="{BB962C8B-B14F-4D97-AF65-F5344CB8AC3E}">
        <p14:creationId xmlns:p14="http://schemas.microsoft.com/office/powerpoint/2010/main" val="1154266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Circular jigsaw puzzle">
            <a:extLst>
              <a:ext uri="{FF2B5EF4-FFF2-40B4-BE49-F238E27FC236}">
                <a16:creationId xmlns:a16="http://schemas.microsoft.com/office/drawing/2014/main" id="{EC118373-1886-4D9A-9AE9-38C8DDA703ED}"/>
              </a:ext>
            </a:extLst>
          </p:cNvPr>
          <p:cNvPicPr>
            <a:picLocks noChangeAspect="1"/>
          </p:cNvPicPr>
          <p:nvPr/>
        </p:nvPicPr>
        <p:blipFill rotWithShape="1">
          <a:blip r:embed="rId3">
            <a:alphaModFix/>
          </a:blip>
          <a:srcRect t="979" b="14751"/>
          <a:stretch/>
        </p:blipFill>
        <p:spPr>
          <a:xfrm>
            <a:off x="20" y="10"/>
            <a:ext cx="12191980" cy="6857990"/>
          </a:xfrm>
          <a:prstGeom prst="rect">
            <a:avLst/>
          </a:prstGeom>
        </p:spPr>
      </p:pic>
      <p:sp>
        <p:nvSpPr>
          <p:cNvPr id="2" name="Title 1">
            <a:extLst>
              <a:ext uri="{FF2B5EF4-FFF2-40B4-BE49-F238E27FC236}">
                <a16:creationId xmlns:a16="http://schemas.microsoft.com/office/drawing/2014/main" id="{D660753C-CC2B-6645-A918-B6EEB3397B89}"/>
              </a:ext>
            </a:extLst>
          </p:cNvPr>
          <p:cNvSpPr>
            <a:spLocks noGrp="1"/>
          </p:cNvSpPr>
          <p:nvPr>
            <p:ph type="title"/>
          </p:nvPr>
        </p:nvSpPr>
        <p:spPr>
          <a:xfrm>
            <a:off x="-3049" y="6859"/>
            <a:ext cx="12192001" cy="771743"/>
          </a:xfrm>
          <a:solidFill>
            <a:schemeClr val="bg1"/>
          </a:solidFill>
        </p:spPr>
        <p:txBody>
          <a:bodyPr vert="horz" lIns="91440" tIns="45720" rIns="91440" bIns="45720" rtlCol="0" anchor="t">
            <a:normAutofit/>
          </a:bodyPr>
          <a:lstStyle/>
          <a:p>
            <a:pPr algn="ctr"/>
            <a:r>
              <a:rPr lang="en-US" sz="4000" b="1" dirty="0"/>
              <a:t>Strategies: Rearranging the Puzzle</a:t>
            </a:r>
          </a:p>
        </p:txBody>
      </p:sp>
      <p:sp>
        <p:nvSpPr>
          <p:cNvPr id="10" name="Content Placeholder 4">
            <a:extLst>
              <a:ext uri="{FF2B5EF4-FFF2-40B4-BE49-F238E27FC236}">
                <a16:creationId xmlns:a16="http://schemas.microsoft.com/office/drawing/2014/main" id="{62365B0F-6291-524E-9449-11ACDEC6D28C}"/>
              </a:ext>
            </a:extLst>
          </p:cNvPr>
          <p:cNvSpPr txBox="1">
            <a:spLocks noGrp="1"/>
          </p:cNvSpPr>
          <p:nvPr>
            <p:ph idx="1"/>
          </p:nvPr>
        </p:nvSpPr>
        <p:spPr>
          <a:xfrm>
            <a:off x="1108906" y="1134046"/>
            <a:ext cx="9968089" cy="5194692"/>
          </a:xfrm>
          <a:prstGeom prst="rect">
            <a:avLst/>
          </a:prstGeom>
          <a:solidFill>
            <a:schemeClr val="bg1"/>
          </a:solidFill>
        </p:spPr>
        <p:txBody>
          <a:bodyPr wrap="square">
            <a:spAutoFit/>
          </a:bodyPr>
          <a:lstStyle/>
          <a:p>
            <a:pPr marL="342900" marR="0" lvl="0" indent="-342900" defTabSz="914400" rtl="0" eaLnBrk="0" fontAlgn="base" latinLnBrk="0" hangingPunct="0">
              <a:lnSpc>
                <a:spcPct val="150000"/>
              </a:lnSpc>
              <a:spcBef>
                <a:spcPct val="0"/>
              </a:spcBef>
              <a:spcAft>
                <a:spcPct val="0"/>
              </a:spcAft>
              <a:buClrTx/>
              <a:buSzTx/>
              <a:buFont typeface=".Apple Color Emoji UI"/>
              <a:buChar char="🐝"/>
              <a:tabLst/>
              <a:defRPr/>
            </a:pPr>
            <a:r>
              <a:rPr kumimoji="0" lang="en-US" sz="2800" b="1" i="0" u="none" strike="noStrike" kern="1200" cap="none" spc="0" normalizeH="0" baseline="0" noProof="0" dirty="0">
                <a:ln>
                  <a:noFill/>
                </a:ln>
                <a:effectLst/>
                <a:uLnTx/>
                <a:uFillTx/>
                <a:latin typeface="+mj-lt"/>
                <a:ea typeface="Microsoft YaHei"/>
                <a:cs typeface="Sabon Next LT" panose="02000500000000000000" pitchFamily="2" charset="0"/>
              </a:rPr>
              <a:t>Nutrition/ Food as Medicine</a:t>
            </a:r>
          </a:p>
          <a:p>
            <a:pPr marL="342900" marR="0" lvl="0" indent="-342900" defTabSz="914400" rtl="0" eaLnBrk="0" fontAlgn="base" latinLnBrk="0" hangingPunct="0">
              <a:lnSpc>
                <a:spcPct val="150000"/>
              </a:lnSpc>
              <a:spcBef>
                <a:spcPct val="0"/>
              </a:spcBef>
              <a:spcAft>
                <a:spcPct val="0"/>
              </a:spcAft>
              <a:buClrTx/>
              <a:buSzTx/>
              <a:buFont typeface=".Apple Color Emoji UI"/>
              <a:buChar char="🐝"/>
              <a:tabLst/>
              <a:defRPr/>
            </a:pPr>
            <a:r>
              <a:rPr kumimoji="0" lang="en-US" sz="2800" b="1" i="0" u="none" strike="noStrike" kern="1200" cap="none" spc="0" normalizeH="0" baseline="0" noProof="0" dirty="0">
                <a:ln>
                  <a:noFill/>
                </a:ln>
                <a:effectLst/>
                <a:uLnTx/>
                <a:uFillTx/>
                <a:latin typeface="+mj-lt"/>
                <a:ea typeface="Microsoft YaHei"/>
                <a:cs typeface="Sabon Next LT" panose="02000500000000000000" pitchFamily="2" charset="0"/>
              </a:rPr>
              <a:t>Environmental Impressions: </a:t>
            </a:r>
          </a:p>
          <a:p>
            <a:pPr marL="342900" marR="0" lvl="0" indent="-342900" defTabSz="914400" rtl="0" eaLnBrk="0" fontAlgn="base" latinLnBrk="0" hangingPunct="0">
              <a:lnSpc>
                <a:spcPct val="150000"/>
              </a:lnSpc>
              <a:spcBef>
                <a:spcPct val="0"/>
              </a:spcBef>
              <a:spcAft>
                <a:spcPct val="0"/>
              </a:spcAft>
              <a:buClrTx/>
              <a:buSzTx/>
              <a:buFont typeface=".Apple Color Emoji UI"/>
              <a:buChar char="🐝"/>
              <a:tabLst/>
              <a:defRPr/>
            </a:pPr>
            <a:r>
              <a:rPr kumimoji="0" lang="en-US" sz="2800" b="1" i="0" u="none" strike="noStrike" kern="1200" cap="none" spc="0" normalizeH="0" baseline="0" noProof="0" dirty="0">
                <a:ln>
                  <a:noFill/>
                </a:ln>
                <a:effectLst/>
                <a:uLnTx/>
                <a:uFillTx/>
                <a:latin typeface="+mj-lt"/>
                <a:ea typeface="Microsoft YaHei"/>
                <a:cs typeface="Sabon Next LT" panose="02000500000000000000" pitchFamily="2" charset="0"/>
              </a:rPr>
              <a:t>Nature vs. Nurture</a:t>
            </a:r>
          </a:p>
          <a:p>
            <a:pPr marL="342900" marR="0" lvl="0" indent="-342900" defTabSz="914400" rtl="0" eaLnBrk="0" fontAlgn="base" latinLnBrk="0" hangingPunct="0">
              <a:lnSpc>
                <a:spcPct val="150000"/>
              </a:lnSpc>
              <a:spcBef>
                <a:spcPct val="0"/>
              </a:spcBef>
              <a:spcAft>
                <a:spcPct val="0"/>
              </a:spcAft>
              <a:buClrTx/>
              <a:buSzTx/>
              <a:buFont typeface=".Apple Color Emoji UI"/>
              <a:buChar char="🐝"/>
              <a:tabLst/>
              <a:defRPr/>
            </a:pPr>
            <a:r>
              <a:rPr kumimoji="0" lang="en-US" sz="2800" b="1" i="0" u="none" strike="noStrike" kern="1200" cap="none" spc="0" normalizeH="0" baseline="0" noProof="0" dirty="0">
                <a:ln>
                  <a:noFill/>
                </a:ln>
                <a:effectLst/>
                <a:uLnTx/>
                <a:uFillTx/>
                <a:latin typeface="+mj-lt"/>
                <a:ea typeface="Microsoft YaHei"/>
                <a:cs typeface="Sabon Next LT" panose="02000500000000000000" pitchFamily="2" charset="0"/>
              </a:rPr>
              <a:t>Selective Pressures</a:t>
            </a:r>
          </a:p>
          <a:p>
            <a:pPr marL="342900" marR="0" lvl="0" indent="-342900" defTabSz="914400" rtl="0" eaLnBrk="0" fontAlgn="base" latinLnBrk="0" hangingPunct="0">
              <a:lnSpc>
                <a:spcPct val="150000"/>
              </a:lnSpc>
              <a:spcBef>
                <a:spcPct val="0"/>
              </a:spcBef>
              <a:spcAft>
                <a:spcPct val="0"/>
              </a:spcAft>
              <a:buClrTx/>
              <a:buSzTx/>
              <a:buFont typeface=".Apple Color Emoji UI"/>
              <a:buChar char="🐝"/>
              <a:tabLst/>
              <a:defRPr/>
            </a:pPr>
            <a:r>
              <a:rPr kumimoji="0" lang="en-US" sz="2800" b="1" i="0" u="none" strike="noStrike" kern="1200" cap="none" spc="0" normalizeH="0" baseline="0" noProof="0" dirty="0">
                <a:ln>
                  <a:noFill/>
                </a:ln>
                <a:effectLst/>
                <a:uLnTx/>
                <a:uFillTx/>
                <a:latin typeface="+mj-lt"/>
                <a:ea typeface="Microsoft YaHei"/>
                <a:cs typeface="Sabon Next LT" panose="02000500000000000000" pitchFamily="2" charset="0"/>
              </a:rPr>
              <a:t>Integrated Systems: Pest Management, Supplements/  			Treatments </a:t>
            </a:r>
          </a:p>
          <a:p>
            <a:pPr marL="342900" marR="0" lvl="0" indent="-342900" defTabSz="914400" rtl="0" eaLnBrk="0" fontAlgn="base" latinLnBrk="0" hangingPunct="0">
              <a:lnSpc>
                <a:spcPct val="150000"/>
              </a:lnSpc>
              <a:spcBef>
                <a:spcPct val="0"/>
              </a:spcBef>
              <a:spcAft>
                <a:spcPct val="0"/>
              </a:spcAft>
              <a:buClrTx/>
              <a:buSzTx/>
              <a:buFont typeface=".Apple Color Emoji UI"/>
              <a:buChar char="🐝"/>
              <a:tabLst/>
              <a:defRPr/>
            </a:pPr>
            <a:r>
              <a:rPr kumimoji="0" lang="en-US" sz="2800" b="1" i="0" u="none" strike="noStrike" kern="1200" cap="none" spc="0" normalizeH="0" baseline="0" noProof="0" dirty="0">
                <a:ln>
                  <a:noFill/>
                </a:ln>
                <a:effectLst/>
                <a:uLnTx/>
                <a:uFillTx/>
                <a:latin typeface="+mj-lt"/>
                <a:ea typeface="Microsoft YaHei"/>
                <a:cs typeface="Sabon Next LT" panose="02000500000000000000" pitchFamily="2" charset="0"/>
              </a:rPr>
              <a:t>Land Stewardship, Consilience, Applied Research</a:t>
            </a:r>
          </a:p>
          <a:p>
            <a:pPr marL="342900" marR="0" lvl="0" indent="-342900" defTabSz="914400" rtl="0" eaLnBrk="0" fontAlgn="base" latinLnBrk="0" hangingPunct="0">
              <a:lnSpc>
                <a:spcPct val="150000"/>
              </a:lnSpc>
              <a:spcBef>
                <a:spcPct val="0"/>
              </a:spcBef>
              <a:spcAft>
                <a:spcPct val="0"/>
              </a:spcAft>
              <a:buClrTx/>
              <a:buSzTx/>
              <a:buFont typeface=".Apple Color Emoji UI"/>
              <a:buChar char="🐝"/>
              <a:tabLst/>
              <a:defRPr/>
            </a:pPr>
            <a:r>
              <a:rPr kumimoji="0" lang="en-US" sz="2800" b="1" i="0" u="none" strike="noStrike" kern="1200" cap="none" spc="0" normalizeH="0" baseline="0" noProof="0" dirty="0">
                <a:ln>
                  <a:noFill/>
                </a:ln>
                <a:effectLst/>
                <a:uLnTx/>
                <a:uFillTx/>
                <a:latin typeface="+mj-lt"/>
                <a:ea typeface="Microsoft YaHei"/>
                <a:cs typeface="Sabon Next LT" panose="02000500000000000000" pitchFamily="2" charset="0"/>
              </a:rPr>
              <a:t>Biomimicry</a:t>
            </a:r>
          </a:p>
        </p:txBody>
      </p:sp>
    </p:spTree>
    <p:extLst>
      <p:ext uri="{BB962C8B-B14F-4D97-AF65-F5344CB8AC3E}">
        <p14:creationId xmlns:p14="http://schemas.microsoft.com/office/powerpoint/2010/main" val="3991951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3FCF9-A81D-E54E-9AD9-3457444D7999}"/>
              </a:ext>
            </a:extLst>
          </p:cNvPr>
          <p:cNvSpPr>
            <a:spLocks noGrp="1"/>
          </p:cNvSpPr>
          <p:nvPr>
            <p:ph type="title"/>
          </p:nvPr>
        </p:nvSpPr>
        <p:spPr>
          <a:xfrm>
            <a:off x="609600" y="2421775"/>
            <a:ext cx="5098473" cy="1135813"/>
          </a:xfrm>
        </p:spPr>
        <p:txBody>
          <a:bodyPr vert="horz" lIns="91440" tIns="45720" rIns="91440" bIns="45720" rtlCol="0" anchor="b">
            <a:normAutofit/>
          </a:bodyPr>
          <a:lstStyle/>
          <a:p>
            <a:r>
              <a:rPr lang="en-US" sz="5400" b="1" dirty="0"/>
              <a:t>Adaptation</a:t>
            </a:r>
          </a:p>
        </p:txBody>
      </p:sp>
      <p:pic>
        <p:nvPicPr>
          <p:cNvPr id="3074" name="Picture 2" descr="Skill Adaptation vs. Strength Adaptation">
            <a:extLst>
              <a:ext uri="{FF2B5EF4-FFF2-40B4-BE49-F238E27FC236}">
                <a16:creationId xmlns:a16="http://schemas.microsoft.com/office/drawing/2014/main" id="{BAC1E356-4EFB-3749-BA26-F5219E1E37C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82" b="13728"/>
          <a:stretch/>
        </p:blipFill>
        <p:spPr bwMode="auto">
          <a:xfrm>
            <a:off x="3964454" y="10"/>
            <a:ext cx="8013224" cy="3880614"/>
          </a:xfrm>
          <a:custGeom>
            <a:avLst/>
            <a:gdLst/>
            <a:ahLst/>
            <a:cxnLst/>
            <a:rect l="l" t="t" r="r" b="b"/>
            <a:pathLst>
              <a:path w="4991611" h="2417325">
                <a:moveTo>
                  <a:pt x="1698515" y="1777228"/>
                </a:moveTo>
                <a:cubicBezTo>
                  <a:pt x="1741089" y="1769773"/>
                  <a:pt x="1786507" y="1778559"/>
                  <a:pt x="1824679" y="1805354"/>
                </a:cubicBezTo>
                <a:cubicBezTo>
                  <a:pt x="1901020" y="1858944"/>
                  <a:pt x="1919464" y="1964275"/>
                  <a:pt x="1865874" y="2040617"/>
                </a:cubicBezTo>
                <a:cubicBezTo>
                  <a:pt x="1812284" y="2116959"/>
                  <a:pt x="1706954" y="2135403"/>
                  <a:pt x="1630612" y="2081813"/>
                </a:cubicBezTo>
                <a:cubicBezTo>
                  <a:pt x="1554269" y="2028223"/>
                  <a:pt x="1535825" y="1922892"/>
                  <a:pt x="1589415" y="1846551"/>
                </a:cubicBezTo>
                <a:cubicBezTo>
                  <a:pt x="1616210" y="1808379"/>
                  <a:pt x="1655940" y="1784683"/>
                  <a:pt x="1698515" y="1777228"/>
                </a:cubicBezTo>
                <a:close/>
                <a:moveTo>
                  <a:pt x="203804" y="138075"/>
                </a:moveTo>
                <a:cubicBezTo>
                  <a:pt x="242325" y="138765"/>
                  <a:pt x="281060" y="150569"/>
                  <a:pt x="314966" y="174370"/>
                </a:cubicBezTo>
                <a:cubicBezTo>
                  <a:pt x="405384" y="237841"/>
                  <a:pt x="427228" y="362591"/>
                  <a:pt x="363758" y="453009"/>
                </a:cubicBezTo>
                <a:cubicBezTo>
                  <a:pt x="300287" y="543426"/>
                  <a:pt x="175537" y="565271"/>
                  <a:pt x="85119" y="501800"/>
                </a:cubicBezTo>
                <a:cubicBezTo>
                  <a:pt x="-5298" y="438330"/>
                  <a:pt x="-27143" y="313579"/>
                  <a:pt x="36328" y="223162"/>
                </a:cubicBezTo>
                <a:cubicBezTo>
                  <a:pt x="75997" y="166651"/>
                  <a:pt x="139603" y="136926"/>
                  <a:pt x="203804" y="138075"/>
                </a:cubicBezTo>
                <a:close/>
                <a:moveTo>
                  <a:pt x="4523751" y="0"/>
                </a:moveTo>
                <a:lnTo>
                  <a:pt x="4991611" y="0"/>
                </a:lnTo>
                <a:lnTo>
                  <a:pt x="4990548" y="56396"/>
                </a:lnTo>
                <a:cubicBezTo>
                  <a:pt x="4984038" y="86656"/>
                  <a:pt x="4971488" y="116139"/>
                  <a:pt x="4952586" y="143066"/>
                </a:cubicBezTo>
                <a:cubicBezTo>
                  <a:pt x="4876979" y="250772"/>
                  <a:pt x="4728373" y="276794"/>
                  <a:pt x="4620666" y="201187"/>
                </a:cubicBezTo>
                <a:cubicBezTo>
                  <a:pt x="4566812" y="163383"/>
                  <a:pt x="4533379" y="107329"/>
                  <a:pt x="4522861" y="47263"/>
                </a:cubicBezTo>
                <a:close/>
                <a:moveTo>
                  <a:pt x="541421" y="0"/>
                </a:moveTo>
                <a:lnTo>
                  <a:pt x="4356714" y="0"/>
                </a:lnTo>
                <a:lnTo>
                  <a:pt x="4356205" y="34459"/>
                </a:lnTo>
                <a:cubicBezTo>
                  <a:pt x="4362464" y="136224"/>
                  <a:pt x="4407157" y="234699"/>
                  <a:pt x="4484237" y="308330"/>
                </a:cubicBezTo>
                <a:cubicBezTo>
                  <a:pt x="4486133" y="310151"/>
                  <a:pt x="4488029" y="311972"/>
                  <a:pt x="4489907" y="313811"/>
                </a:cubicBezTo>
                <a:cubicBezTo>
                  <a:pt x="4733674" y="552267"/>
                  <a:pt x="4749088" y="944782"/>
                  <a:pt x="4524822" y="1201671"/>
                </a:cubicBezTo>
                <a:cubicBezTo>
                  <a:pt x="4437309" y="1301892"/>
                  <a:pt x="4326199" y="1368457"/>
                  <a:pt x="4207357" y="1400707"/>
                </a:cubicBezTo>
                <a:cubicBezTo>
                  <a:pt x="4066155" y="1439039"/>
                  <a:pt x="3957711" y="1552796"/>
                  <a:pt x="3920694" y="1694333"/>
                </a:cubicBezTo>
                <a:cubicBezTo>
                  <a:pt x="3882006" y="1842233"/>
                  <a:pt x="3807745" y="1983116"/>
                  <a:pt x="3697275" y="2103649"/>
                </a:cubicBezTo>
                <a:cubicBezTo>
                  <a:pt x="3339919" y="2493573"/>
                  <a:pt x="2728866" y="2524228"/>
                  <a:pt x="2334530" y="2171713"/>
                </a:cubicBezTo>
                <a:cubicBezTo>
                  <a:pt x="2237292" y="2084783"/>
                  <a:pt x="2161737" y="1982852"/>
                  <a:pt x="2108126" y="1872607"/>
                </a:cubicBezTo>
                <a:cubicBezTo>
                  <a:pt x="2041917" y="1736456"/>
                  <a:pt x="1902913" y="1651778"/>
                  <a:pt x="1751632" y="1647497"/>
                </a:cubicBezTo>
                <a:cubicBezTo>
                  <a:pt x="1363811" y="1636421"/>
                  <a:pt x="978655" y="1451953"/>
                  <a:pt x="721917" y="1088629"/>
                </a:cubicBezTo>
                <a:cubicBezTo>
                  <a:pt x="514495" y="795116"/>
                  <a:pt x="442915" y="431247"/>
                  <a:pt x="515690" y="89522"/>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145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6" name="Picture 5" descr="Graphical user interface, website&#10;&#10;Description automatically generated">
            <a:extLst>
              <a:ext uri="{FF2B5EF4-FFF2-40B4-BE49-F238E27FC236}">
                <a16:creationId xmlns:a16="http://schemas.microsoft.com/office/drawing/2014/main" id="{30F991B6-896C-89A4-88C3-5BDA213CB619}"/>
              </a:ext>
            </a:extLst>
          </p:cNvPr>
          <p:cNvPicPr>
            <a:picLocks noChangeAspect="1"/>
          </p:cNvPicPr>
          <p:nvPr/>
        </p:nvPicPr>
        <p:blipFill rotWithShape="1">
          <a:blip r:embed="rId2"/>
          <a:srcRect b="6494"/>
          <a:stretch/>
        </p:blipFill>
        <p:spPr>
          <a:xfrm>
            <a:off x="6915150" y="350075"/>
            <a:ext cx="4972050" cy="6157850"/>
          </a:xfrm>
          <a:prstGeom prst="rect">
            <a:avLst/>
          </a:prstGeom>
        </p:spPr>
      </p:pic>
      <p:sp>
        <p:nvSpPr>
          <p:cNvPr id="7" name="TextBox 6">
            <a:extLst>
              <a:ext uri="{FF2B5EF4-FFF2-40B4-BE49-F238E27FC236}">
                <a16:creationId xmlns:a16="http://schemas.microsoft.com/office/drawing/2014/main" id="{A733AF07-6B31-9354-A25F-D78FD41C1EB5}"/>
              </a:ext>
            </a:extLst>
          </p:cNvPr>
          <p:cNvSpPr txBox="1"/>
          <p:nvPr/>
        </p:nvSpPr>
        <p:spPr>
          <a:xfrm>
            <a:off x="528637" y="1157288"/>
            <a:ext cx="5972175" cy="5293757"/>
          </a:xfrm>
          <a:prstGeom prst="rect">
            <a:avLst/>
          </a:prstGeom>
          <a:noFill/>
        </p:spPr>
        <p:txBody>
          <a:bodyPr wrap="square" rtlCol="0">
            <a:spAutoFit/>
          </a:bodyPr>
          <a:lstStyle/>
          <a:p>
            <a:r>
              <a:rPr lang="en-US" sz="3200" dirty="0">
                <a:latin typeface="Biome" panose="020B0503030204020804" pitchFamily="34" charset="0"/>
                <a:cs typeface="Biome" panose="020B0503030204020804" pitchFamily="34" charset="0"/>
              </a:rPr>
              <a:t>THE OUTLIERS:</a:t>
            </a:r>
          </a:p>
          <a:p>
            <a:endParaRPr lang="en-US" sz="3200" dirty="0">
              <a:latin typeface="Biome" panose="020B0503030204020804" pitchFamily="34" charset="0"/>
              <a:cs typeface="Biome" panose="020B0503030204020804" pitchFamily="34" charset="0"/>
            </a:endParaRPr>
          </a:p>
          <a:p>
            <a:pPr marL="457200" indent="-457200">
              <a:buFont typeface="Arial" panose="020B0604020202020204" pitchFamily="34" charset="0"/>
              <a:buChar char="•"/>
            </a:pPr>
            <a:r>
              <a:rPr lang="en-US" sz="3200" dirty="0">
                <a:latin typeface="Biome" panose="020B0503030204020804" pitchFamily="34" charset="0"/>
                <a:cs typeface="Biome" panose="020B0503030204020804" pitchFamily="34" charset="0"/>
              </a:rPr>
              <a:t>Migratory and Sedentary representation</a:t>
            </a:r>
          </a:p>
          <a:p>
            <a:endParaRPr lang="en-US" sz="3200" dirty="0">
              <a:latin typeface="Biome" panose="020B0503030204020804" pitchFamily="34" charset="0"/>
              <a:cs typeface="Biome" panose="020B0503030204020804" pitchFamily="34" charset="0"/>
            </a:endParaRPr>
          </a:p>
          <a:p>
            <a:pPr marL="457200" indent="-457200">
              <a:buFont typeface="Arial" panose="020B0604020202020204" pitchFamily="34" charset="0"/>
              <a:buChar char="•"/>
            </a:pPr>
            <a:r>
              <a:rPr lang="en-US" sz="3200" dirty="0">
                <a:latin typeface="Biome" panose="020B0503030204020804" pitchFamily="34" charset="0"/>
                <a:cs typeface="Biome" panose="020B0503030204020804" pitchFamily="34" charset="0"/>
              </a:rPr>
              <a:t>Small, Mid, Large Scale Rearing</a:t>
            </a:r>
          </a:p>
          <a:p>
            <a:endParaRPr lang="en-US" sz="3200" dirty="0">
              <a:latin typeface="Biome" panose="020B0503030204020804" pitchFamily="34" charset="0"/>
              <a:cs typeface="Biome" panose="020B0503030204020804" pitchFamily="34" charset="0"/>
            </a:endParaRPr>
          </a:p>
          <a:p>
            <a:pPr marL="457200" indent="-457200">
              <a:buFont typeface="Arial" panose="020B0604020202020204" pitchFamily="34" charset="0"/>
              <a:buChar char="•"/>
            </a:pPr>
            <a:r>
              <a:rPr lang="en-US" sz="3200" dirty="0">
                <a:latin typeface="Biome" panose="020B0503030204020804" pitchFamily="34" charset="0"/>
                <a:cs typeface="Biome" panose="020B0503030204020804" pitchFamily="34" charset="0"/>
              </a:rPr>
              <a:t>Diverse management styles &amp; philosophies</a:t>
            </a:r>
          </a:p>
          <a:p>
            <a:endParaRPr lang="en-US" dirty="0"/>
          </a:p>
        </p:txBody>
      </p:sp>
    </p:spTree>
    <p:extLst>
      <p:ext uri="{BB962C8B-B14F-4D97-AF65-F5344CB8AC3E}">
        <p14:creationId xmlns:p14="http://schemas.microsoft.com/office/powerpoint/2010/main" val="371125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FB784-6596-C149-B382-E2869AA2825B}"/>
              </a:ext>
            </a:extLst>
          </p:cNvPr>
          <p:cNvSpPr>
            <a:spLocks noGrp="1"/>
          </p:cNvSpPr>
          <p:nvPr>
            <p:ph type="title"/>
          </p:nvPr>
        </p:nvSpPr>
        <p:spPr>
          <a:xfrm>
            <a:off x="6297494" y="79022"/>
            <a:ext cx="5369169" cy="891421"/>
          </a:xfrm>
        </p:spPr>
        <p:txBody>
          <a:bodyPr>
            <a:normAutofit/>
          </a:bodyPr>
          <a:lstStyle/>
          <a:p>
            <a:pPr algn="ctr"/>
            <a:r>
              <a:rPr lang="en-US" u="sng" dirty="0" err="1"/>
              <a:t>LongeviBees</a:t>
            </a:r>
            <a:endParaRPr lang="en-US" dirty="0"/>
          </a:p>
        </p:txBody>
      </p:sp>
      <p:pic>
        <p:nvPicPr>
          <p:cNvPr id="6" name="Content Placeholder 5" descr="A person sitting on a pile of snow&#10;&#10;Description automatically generated with low confidence">
            <a:extLst>
              <a:ext uri="{FF2B5EF4-FFF2-40B4-BE49-F238E27FC236}">
                <a16:creationId xmlns:a16="http://schemas.microsoft.com/office/drawing/2014/main" id="{A066F4A8-E4D1-D84B-9976-7B7882A20E92}"/>
              </a:ext>
            </a:extLst>
          </p:cNvPr>
          <p:cNvPicPr>
            <a:picLocks noChangeAspect="1"/>
          </p:cNvPicPr>
          <p:nvPr/>
        </p:nvPicPr>
        <p:blipFill rotWithShape="1">
          <a:blip r:embed="rId3"/>
          <a:srcRect l="11680" r="3345"/>
          <a:stretch/>
        </p:blipFill>
        <p:spPr>
          <a:xfrm>
            <a:off x="-52346" y="10"/>
            <a:ext cx="5827552" cy="6857990"/>
          </a:xfrm>
          <a:custGeom>
            <a:avLst/>
            <a:gdLst/>
            <a:ahLst/>
            <a:cxnLst/>
            <a:rect l="l" t="t" r="r" b="b"/>
            <a:pathLst>
              <a:path w="5827552" h="6858000">
                <a:moveTo>
                  <a:pt x="5436113" y="4232571"/>
                </a:moveTo>
                <a:cubicBezTo>
                  <a:pt x="5625722" y="4232571"/>
                  <a:pt x="5779430" y="4386279"/>
                  <a:pt x="5779430" y="4575888"/>
                </a:cubicBezTo>
                <a:cubicBezTo>
                  <a:pt x="5779430" y="4765497"/>
                  <a:pt x="5625722" y="4919205"/>
                  <a:pt x="5436113" y="4919205"/>
                </a:cubicBezTo>
                <a:cubicBezTo>
                  <a:pt x="5246504" y="4919205"/>
                  <a:pt x="5092796" y="4765497"/>
                  <a:pt x="5092796" y="4575888"/>
                </a:cubicBezTo>
                <a:cubicBezTo>
                  <a:pt x="5092796" y="4386279"/>
                  <a:pt x="5246504" y="4232571"/>
                  <a:pt x="5436113" y="4232571"/>
                </a:cubicBezTo>
                <a:close/>
                <a:moveTo>
                  <a:pt x="5580185" y="1806694"/>
                </a:moveTo>
                <a:cubicBezTo>
                  <a:pt x="5699726" y="1806694"/>
                  <a:pt x="5799461" y="1891487"/>
                  <a:pt x="5822527" y="2004209"/>
                </a:cubicBezTo>
                <a:lnTo>
                  <a:pt x="5827552" y="2054052"/>
                </a:lnTo>
                <a:lnTo>
                  <a:pt x="5827552" y="2054073"/>
                </a:lnTo>
                <a:lnTo>
                  <a:pt x="5822527" y="2103916"/>
                </a:lnTo>
                <a:cubicBezTo>
                  <a:pt x="5799461" y="2216637"/>
                  <a:pt x="5699726" y="2301430"/>
                  <a:pt x="5580185" y="2301430"/>
                </a:cubicBezTo>
                <a:cubicBezTo>
                  <a:pt x="5443567" y="2301430"/>
                  <a:pt x="5332817" y="2190680"/>
                  <a:pt x="5332817" y="2054062"/>
                </a:cubicBezTo>
                <a:cubicBezTo>
                  <a:pt x="5332817" y="1917444"/>
                  <a:pt x="5443567" y="1806694"/>
                  <a:pt x="5580185" y="1806694"/>
                </a:cubicBezTo>
                <a:close/>
                <a:moveTo>
                  <a:pt x="5580184" y="1294715"/>
                </a:moveTo>
                <a:cubicBezTo>
                  <a:pt x="5659753" y="1294715"/>
                  <a:pt x="5724256" y="1359218"/>
                  <a:pt x="5724256" y="1438787"/>
                </a:cubicBezTo>
                <a:cubicBezTo>
                  <a:pt x="5724256" y="1518356"/>
                  <a:pt x="5659753" y="1582859"/>
                  <a:pt x="5580184" y="1582859"/>
                </a:cubicBezTo>
                <a:cubicBezTo>
                  <a:pt x="5500615" y="1582859"/>
                  <a:pt x="5436112" y="1518356"/>
                  <a:pt x="5436112" y="1438787"/>
                </a:cubicBezTo>
                <a:cubicBezTo>
                  <a:pt x="5436112" y="1359218"/>
                  <a:pt x="5500615" y="1294715"/>
                  <a:pt x="5580184" y="1294715"/>
                </a:cubicBezTo>
                <a:close/>
                <a:moveTo>
                  <a:pt x="0" y="0"/>
                </a:moveTo>
                <a:lnTo>
                  <a:pt x="5346882" y="0"/>
                </a:lnTo>
                <a:lnTo>
                  <a:pt x="5396357" y="64140"/>
                </a:lnTo>
                <a:cubicBezTo>
                  <a:pt x="5509528" y="228632"/>
                  <a:pt x="5577723" y="424885"/>
                  <a:pt x="5582550" y="646882"/>
                </a:cubicBezTo>
                <a:cubicBezTo>
                  <a:pt x="5608062" y="1102027"/>
                  <a:pt x="5203194" y="1301070"/>
                  <a:pt x="5151872" y="1809180"/>
                </a:cubicBezTo>
                <a:cubicBezTo>
                  <a:pt x="5104686" y="2276432"/>
                  <a:pt x="5496947" y="2514465"/>
                  <a:pt x="5323965" y="3464278"/>
                </a:cubicBezTo>
                <a:cubicBezTo>
                  <a:pt x="5211960" y="4079388"/>
                  <a:pt x="4297510" y="4259025"/>
                  <a:pt x="5513003" y="5720066"/>
                </a:cubicBezTo>
                <a:cubicBezTo>
                  <a:pt x="5768583" y="6027176"/>
                  <a:pt x="5791560" y="6490332"/>
                  <a:pt x="5601722" y="6841105"/>
                </a:cubicBezTo>
                <a:lnTo>
                  <a:pt x="5590822" y="6858000"/>
                </a:lnTo>
                <a:lnTo>
                  <a:pt x="1735" y="6858000"/>
                </a:lnTo>
                <a:lnTo>
                  <a:pt x="0" y="6858000"/>
                </a:lnTo>
                <a:lnTo>
                  <a:pt x="0" y="6849812"/>
                </a:lnTo>
                <a:lnTo>
                  <a:pt x="0" y="6483067"/>
                </a:lnTo>
                <a:lnTo>
                  <a:pt x="0" y="1250146"/>
                </a:lnTo>
                <a:close/>
              </a:path>
            </a:pathLst>
          </a:custGeom>
        </p:spPr>
      </p:pic>
      <p:pic>
        <p:nvPicPr>
          <p:cNvPr id="5124" name="Picture 4" descr="Flag of Michigan redesign by UniformPoet2303 on DeviantArt">
            <a:extLst>
              <a:ext uri="{FF2B5EF4-FFF2-40B4-BE49-F238E27FC236}">
                <a16:creationId xmlns:a16="http://schemas.microsoft.com/office/drawing/2014/main" id="{FD7E2345-01E5-5D47-84BB-01A51A32BB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1690" y="1519989"/>
            <a:ext cx="3843618" cy="243112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New Mexico | Vexillology Wiki | Fandom">
            <a:extLst>
              <a:ext uri="{FF2B5EF4-FFF2-40B4-BE49-F238E27FC236}">
                <a16:creationId xmlns:a16="http://schemas.microsoft.com/office/drawing/2014/main" id="{5ED38A0C-A2DA-A643-8885-B621C39BC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4841" y="4361455"/>
            <a:ext cx="2909801" cy="193986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Flag of California - Wikipedia">
            <a:extLst>
              <a:ext uri="{FF2B5EF4-FFF2-40B4-BE49-F238E27FC236}">
                <a16:creationId xmlns:a16="http://schemas.microsoft.com/office/drawing/2014/main" id="{539707B9-A3CB-3A49-A87C-442E2C4F2D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61896" y="4361455"/>
            <a:ext cx="2909801" cy="19469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938094F-F22F-584A-867C-5327E9FCE72A}"/>
              </a:ext>
            </a:extLst>
          </p:cNvPr>
          <p:cNvSpPr txBox="1"/>
          <p:nvPr/>
        </p:nvSpPr>
        <p:spPr>
          <a:xfrm>
            <a:off x="9460089" y="3244334"/>
            <a:ext cx="1241777" cy="369332"/>
          </a:xfrm>
          <a:prstGeom prst="rect">
            <a:avLst/>
          </a:prstGeom>
          <a:noFill/>
        </p:spPr>
        <p:txBody>
          <a:bodyPr wrap="square" rtlCol="0">
            <a:spAutoFit/>
          </a:bodyPr>
          <a:lstStyle/>
          <a:p>
            <a:r>
              <a:rPr lang="en-US" dirty="0"/>
              <a:t>Michigan</a:t>
            </a:r>
          </a:p>
        </p:txBody>
      </p:sp>
      <p:sp>
        <p:nvSpPr>
          <p:cNvPr id="16" name="TextBox 15">
            <a:extLst>
              <a:ext uri="{FF2B5EF4-FFF2-40B4-BE49-F238E27FC236}">
                <a16:creationId xmlns:a16="http://schemas.microsoft.com/office/drawing/2014/main" id="{7BED13D7-018B-7646-B642-343D56EB32B4}"/>
              </a:ext>
            </a:extLst>
          </p:cNvPr>
          <p:cNvSpPr txBox="1"/>
          <p:nvPr/>
        </p:nvSpPr>
        <p:spPr>
          <a:xfrm>
            <a:off x="6524978" y="6308454"/>
            <a:ext cx="1566457" cy="369332"/>
          </a:xfrm>
          <a:prstGeom prst="rect">
            <a:avLst/>
          </a:prstGeom>
          <a:noFill/>
        </p:spPr>
        <p:txBody>
          <a:bodyPr wrap="square" rtlCol="0">
            <a:spAutoFit/>
          </a:bodyPr>
          <a:lstStyle/>
          <a:p>
            <a:r>
              <a:rPr lang="en-US" dirty="0"/>
              <a:t>New Mexico</a:t>
            </a:r>
          </a:p>
        </p:txBody>
      </p:sp>
      <p:sp>
        <p:nvSpPr>
          <p:cNvPr id="17" name="TextBox 16">
            <a:extLst>
              <a:ext uri="{FF2B5EF4-FFF2-40B4-BE49-F238E27FC236}">
                <a16:creationId xmlns:a16="http://schemas.microsoft.com/office/drawing/2014/main" id="{281C53EB-B62C-9943-A665-9DAD4137A28F}"/>
              </a:ext>
            </a:extLst>
          </p:cNvPr>
          <p:cNvSpPr txBox="1"/>
          <p:nvPr/>
        </p:nvSpPr>
        <p:spPr>
          <a:xfrm>
            <a:off x="9895907" y="6308454"/>
            <a:ext cx="1241777" cy="369332"/>
          </a:xfrm>
          <a:prstGeom prst="rect">
            <a:avLst/>
          </a:prstGeom>
          <a:noFill/>
        </p:spPr>
        <p:txBody>
          <a:bodyPr wrap="square" rtlCol="0">
            <a:spAutoFit/>
          </a:bodyPr>
          <a:lstStyle/>
          <a:p>
            <a:r>
              <a:rPr lang="en-US" dirty="0"/>
              <a:t>California</a:t>
            </a:r>
          </a:p>
        </p:txBody>
      </p:sp>
      <p:sp>
        <p:nvSpPr>
          <p:cNvPr id="19" name="TextBox 18">
            <a:extLst>
              <a:ext uri="{FF2B5EF4-FFF2-40B4-BE49-F238E27FC236}">
                <a16:creationId xmlns:a16="http://schemas.microsoft.com/office/drawing/2014/main" id="{E4E9CDEE-5210-3E42-8BBD-CD6B49B58B3C}"/>
              </a:ext>
            </a:extLst>
          </p:cNvPr>
          <p:cNvSpPr txBox="1"/>
          <p:nvPr/>
        </p:nvSpPr>
        <p:spPr>
          <a:xfrm>
            <a:off x="525338" y="340066"/>
            <a:ext cx="3538662" cy="461665"/>
          </a:xfrm>
          <a:prstGeom prst="rect">
            <a:avLst/>
          </a:prstGeom>
          <a:noFill/>
        </p:spPr>
        <p:txBody>
          <a:bodyPr wrap="square">
            <a:spAutoFit/>
          </a:bodyPr>
          <a:lstStyle/>
          <a:p>
            <a:r>
              <a:rPr lang="en-US" sz="2400" b="1" dirty="0">
                <a:solidFill>
                  <a:schemeClr val="bg1"/>
                </a:solidFill>
              </a:rPr>
              <a:t>Mark </a:t>
            </a:r>
            <a:r>
              <a:rPr lang="en-US" sz="2400" b="1" dirty="0" err="1">
                <a:solidFill>
                  <a:schemeClr val="bg1"/>
                </a:solidFill>
              </a:rPr>
              <a:t>Spitzig</a:t>
            </a:r>
            <a:endParaRPr lang="en-US" sz="2400" b="1" dirty="0">
              <a:solidFill>
                <a:schemeClr val="bg1"/>
              </a:solidFill>
            </a:endParaRPr>
          </a:p>
        </p:txBody>
      </p:sp>
    </p:spTree>
    <p:extLst>
      <p:ext uri="{BB962C8B-B14F-4D97-AF65-F5344CB8AC3E}">
        <p14:creationId xmlns:p14="http://schemas.microsoft.com/office/powerpoint/2010/main" val="2115061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descr="A person standing in front of a building&#10;&#10;Description automatically generated with low confidence">
            <a:extLst>
              <a:ext uri="{FF2B5EF4-FFF2-40B4-BE49-F238E27FC236}">
                <a16:creationId xmlns:a16="http://schemas.microsoft.com/office/drawing/2014/main" id="{632DFDF8-AE72-E041-B36D-1D5F6A091AEC}"/>
              </a:ext>
            </a:extLst>
          </p:cNvPr>
          <p:cNvPicPr>
            <a:picLocks noChangeAspect="1"/>
          </p:cNvPicPr>
          <p:nvPr/>
        </p:nvPicPr>
        <p:blipFill rotWithShape="1">
          <a:blip r:embed="rId3"/>
          <a:srcRect t="13120" r="1" b="1"/>
          <a:stretch/>
        </p:blipFill>
        <p:spPr>
          <a:xfrm>
            <a:off x="-50042" y="-39158"/>
            <a:ext cx="7918858" cy="6897158"/>
          </a:xfrm>
          <a:prstGeom prst="rect">
            <a:avLst/>
          </a:prstGeom>
        </p:spPr>
      </p:pic>
      <p:sp>
        <p:nvSpPr>
          <p:cNvPr id="2" name="Title 1">
            <a:extLst>
              <a:ext uri="{FF2B5EF4-FFF2-40B4-BE49-F238E27FC236}">
                <a16:creationId xmlns:a16="http://schemas.microsoft.com/office/drawing/2014/main" id="{15F34507-8415-AB4E-8591-992BA3810FF7}"/>
              </a:ext>
            </a:extLst>
          </p:cNvPr>
          <p:cNvSpPr>
            <a:spLocks noGrp="1"/>
          </p:cNvSpPr>
          <p:nvPr>
            <p:ph type="title"/>
          </p:nvPr>
        </p:nvSpPr>
        <p:spPr>
          <a:xfrm>
            <a:off x="6987822" y="1326003"/>
            <a:ext cx="5015147" cy="4205993"/>
          </a:xfrm>
        </p:spPr>
        <p:txBody>
          <a:bodyPr vert="horz" lIns="91440" tIns="45720" rIns="91440" bIns="45720" rtlCol="0" anchor="b">
            <a:normAutofit/>
          </a:bodyPr>
          <a:lstStyle/>
          <a:p>
            <a:pPr algn="r"/>
            <a:r>
              <a:rPr lang="en-US" sz="3200" dirty="0"/>
              <a:t>"Beekeeping is like a game of chess…always </a:t>
            </a:r>
            <a:r>
              <a:rPr lang="en-US" sz="3200" dirty="0" err="1"/>
              <a:t>gotta</a:t>
            </a:r>
            <a:r>
              <a:rPr lang="en-US" sz="3200" dirty="0"/>
              <a:t> think as many moves ahead, all the what-ifs, and then strategize to avoid the worst.”</a:t>
            </a:r>
          </a:p>
        </p:txBody>
      </p:sp>
    </p:spTree>
    <p:extLst>
      <p:ext uri="{BB962C8B-B14F-4D97-AF65-F5344CB8AC3E}">
        <p14:creationId xmlns:p14="http://schemas.microsoft.com/office/powerpoint/2010/main" val="3983643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07C3F-BAB0-1848-ACD7-BC433F15D53A}"/>
              </a:ext>
            </a:extLst>
          </p:cNvPr>
          <p:cNvSpPr>
            <a:spLocks noGrp="1"/>
          </p:cNvSpPr>
          <p:nvPr>
            <p:ph type="title"/>
          </p:nvPr>
        </p:nvSpPr>
        <p:spPr>
          <a:xfrm>
            <a:off x="319737" y="212678"/>
            <a:ext cx="10972800" cy="1542479"/>
          </a:xfrm>
        </p:spPr>
        <p:txBody>
          <a:bodyPr>
            <a:normAutofit/>
          </a:bodyPr>
          <a:lstStyle/>
          <a:p>
            <a:r>
              <a:rPr lang="en-US" b="1" dirty="0"/>
              <a:t>Old Sol Apiaries</a:t>
            </a:r>
            <a:br>
              <a:rPr lang="en-US" dirty="0"/>
            </a:br>
            <a:r>
              <a:rPr lang="en-US" dirty="0"/>
              <a:t>           </a:t>
            </a:r>
          </a:p>
        </p:txBody>
      </p:sp>
      <p:pic>
        <p:nvPicPr>
          <p:cNvPr id="5" name="Picture 4" descr="A person holding a dog&#10;&#10;Description automatically generated">
            <a:extLst>
              <a:ext uri="{FF2B5EF4-FFF2-40B4-BE49-F238E27FC236}">
                <a16:creationId xmlns:a16="http://schemas.microsoft.com/office/drawing/2014/main" id="{3079B7C5-C2F5-8F49-9099-45F7584B1762}"/>
              </a:ext>
            </a:extLst>
          </p:cNvPr>
          <p:cNvPicPr>
            <a:picLocks noChangeAspect="1"/>
          </p:cNvPicPr>
          <p:nvPr/>
        </p:nvPicPr>
        <p:blipFill>
          <a:blip r:embed="rId3"/>
          <a:stretch>
            <a:fillRect/>
          </a:stretch>
        </p:blipFill>
        <p:spPr>
          <a:xfrm>
            <a:off x="6096000" y="691338"/>
            <a:ext cx="5486400" cy="5502632"/>
          </a:xfrm>
          <a:prstGeom prst="rect">
            <a:avLst/>
          </a:prstGeom>
        </p:spPr>
      </p:pic>
      <p:pic>
        <p:nvPicPr>
          <p:cNvPr id="8196" name="Picture 4" descr="Amazon.com: Oregon State Flag 3.8&quot; Sticker Decal : Automotive">
            <a:extLst>
              <a:ext uri="{FF2B5EF4-FFF2-40B4-BE49-F238E27FC236}">
                <a16:creationId xmlns:a16="http://schemas.microsoft.com/office/drawing/2014/main" id="{13C6015E-FE1E-1243-A889-58BD7ADF6A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320" y="1485900"/>
            <a:ext cx="4201463" cy="26426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Flag of California - Wikipedia">
            <a:extLst>
              <a:ext uri="{FF2B5EF4-FFF2-40B4-BE49-F238E27FC236}">
                <a16:creationId xmlns:a16="http://schemas.microsoft.com/office/drawing/2014/main" id="{435D0ED9-AE3C-D840-AB96-DD780EF54F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5602" y="4404095"/>
            <a:ext cx="3290823" cy="2201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755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descr="A picture containing outdoor, person&#10;&#10;Description automatically generated">
            <a:extLst>
              <a:ext uri="{FF2B5EF4-FFF2-40B4-BE49-F238E27FC236}">
                <a16:creationId xmlns:a16="http://schemas.microsoft.com/office/drawing/2014/main" id="{9B7EF9B7-7032-DE44-901D-D8EE10408134}"/>
              </a:ext>
            </a:extLst>
          </p:cNvPr>
          <p:cNvPicPr>
            <a:picLocks noChangeAspect="1"/>
          </p:cNvPicPr>
          <p:nvPr/>
        </p:nvPicPr>
        <p:blipFill rotWithShape="1">
          <a:blip r:embed="rId3"/>
          <a:srcRect r="-1" b="8797"/>
          <a:stretch/>
        </p:blipFill>
        <p:spPr>
          <a:xfrm>
            <a:off x="-50042" y="-39158"/>
            <a:ext cx="7918858" cy="6897158"/>
          </a:xfrm>
          <a:prstGeom prst="rect">
            <a:avLst/>
          </a:prstGeom>
        </p:spPr>
      </p:pic>
      <p:sp>
        <p:nvSpPr>
          <p:cNvPr id="2" name="Title 1">
            <a:extLst>
              <a:ext uri="{FF2B5EF4-FFF2-40B4-BE49-F238E27FC236}">
                <a16:creationId xmlns:a16="http://schemas.microsoft.com/office/drawing/2014/main" id="{8527B469-BE26-6043-A84A-6B8CDD50A550}"/>
              </a:ext>
            </a:extLst>
          </p:cNvPr>
          <p:cNvSpPr>
            <a:spLocks noGrp="1"/>
          </p:cNvSpPr>
          <p:nvPr>
            <p:ph type="title"/>
          </p:nvPr>
        </p:nvSpPr>
        <p:spPr>
          <a:xfrm>
            <a:off x="8049790" y="232967"/>
            <a:ext cx="3622922" cy="1241778"/>
          </a:xfrm>
        </p:spPr>
        <p:txBody>
          <a:bodyPr vert="horz" lIns="91440" tIns="45720" rIns="91440" bIns="45720" rtlCol="0" anchor="b">
            <a:normAutofit/>
          </a:bodyPr>
          <a:lstStyle/>
          <a:p>
            <a:pPr algn="ctr"/>
            <a:r>
              <a:rPr lang="en-US" sz="3600" b="1" dirty="0"/>
              <a:t>Mahoney Queens &amp; Bees</a:t>
            </a:r>
          </a:p>
        </p:txBody>
      </p:sp>
      <p:pic>
        <p:nvPicPr>
          <p:cNvPr id="13" name="Picture 8" descr="New Mexico | Vexillology Wiki | Fandom">
            <a:extLst>
              <a:ext uri="{FF2B5EF4-FFF2-40B4-BE49-F238E27FC236}">
                <a16:creationId xmlns:a16="http://schemas.microsoft.com/office/drawing/2014/main" id="{FB88417F-45D3-4640-8DC7-4B65C5C1D5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8816" y="1742494"/>
            <a:ext cx="2125255" cy="14168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Flag of California - Wikipedia">
            <a:extLst>
              <a:ext uri="{FF2B5EF4-FFF2-40B4-BE49-F238E27FC236}">
                <a16:creationId xmlns:a16="http://schemas.microsoft.com/office/drawing/2014/main" id="{CA058030-1639-BD45-8F96-38A89A86E8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8816" y="3275814"/>
            <a:ext cx="2117471" cy="141683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North Dakota State Flag">
            <a:extLst>
              <a:ext uri="{FF2B5EF4-FFF2-40B4-BE49-F238E27FC236}">
                <a16:creationId xmlns:a16="http://schemas.microsoft.com/office/drawing/2014/main" id="{C675BA3E-651D-0747-ABE1-82F0D00953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15563" y="3319584"/>
            <a:ext cx="1795256" cy="141207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5F63DFD0-40D3-A14E-B623-2D8F4350C9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15563" y="4916609"/>
            <a:ext cx="1765137" cy="17174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awaii State Flag - Display Sales">
            <a:extLst>
              <a:ext uri="{FF2B5EF4-FFF2-40B4-BE49-F238E27FC236}">
                <a16:creationId xmlns:a16="http://schemas.microsoft.com/office/drawing/2014/main" id="{C73C6AC6-C9A2-6A47-8B89-273B20A1153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791" t="22500" r="6591" b="22500"/>
          <a:stretch/>
        </p:blipFill>
        <p:spPr bwMode="auto">
          <a:xfrm>
            <a:off x="7868815" y="5105925"/>
            <a:ext cx="2048665" cy="12573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lag of Minnesota - Wikipedia">
            <a:extLst>
              <a:ext uri="{FF2B5EF4-FFF2-40B4-BE49-F238E27FC236}">
                <a16:creationId xmlns:a16="http://schemas.microsoft.com/office/drawing/2014/main" id="{ACECF98F-C20E-8A46-BCD3-43A461FD546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244" r="9946"/>
          <a:stretch/>
        </p:blipFill>
        <p:spPr bwMode="auto">
          <a:xfrm>
            <a:off x="10210467" y="1742494"/>
            <a:ext cx="1765137" cy="137720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FAFBDA8-054D-4D46-9115-CE4D2909A052}"/>
              </a:ext>
            </a:extLst>
          </p:cNvPr>
          <p:cNvSpPr txBox="1"/>
          <p:nvPr/>
        </p:nvSpPr>
        <p:spPr>
          <a:xfrm>
            <a:off x="8408019" y="5940206"/>
            <a:ext cx="921720" cy="369332"/>
          </a:xfrm>
          <a:prstGeom prst="rect">
            <a:avLst/>
          </a:prstGeom>
          <a:noFill/>
        </p:spPr>
        <p:txBody>
          <a:bodyPr wrap="square" rtlCol="0">
            <a:spAutoFit/>
          </a:bodyPr>
          <a:lstStyle/>
          <a:p>
            <a:r>
              <a:rPr lang="en-US" dirty="0"/>
              <a:t>Hawaii</a:t>
            </a:r>
          </a:p>
        </p:txBody>
      </p:sp>
      <p:sp>
        <p:nvSpPr>
          <p:cNvPr id="21" name="TextBox 20">
            <a:extLst>
              <a:ext uri="{FF2B5EF4-FFF2-40B4-BE49-F238E27FC236}">
                <a16:creationId xmlns:a16="http://schemas.microsoft.com/office/drawing/2014/main" id="{681889A2-0A21-374A-AD02-B1E928FF2E8A}"/>
              </a:ext>
            </a:extLst>
          </p:cNvPr>
          <p:cNvSpPr txBox="1"/>
          <p:nvPr/>
        </p:nvSpPr>
        <p:spPr>
          <a:xfrm>
            <a:off x="7868815" y="2857839"/>
            <a:ext cx="1559020" cy="369332"/>
          </a:xfrm>
          <a:prstGeom prst="rect">
            <a:avLst/>
          </a:prstGeom>
          <a:noFill/>
        </p:spPr>
        <p:txBody>
          <a:bodyPr wrap="square" rtlCol="0">
            <a:spAutoFit/>
          </a:bodyPr>
          <a:lstStyle/>
          <a:p>
            <a:r>
              <a:rPr lang="en-US" dirty="0"/>
              <a:t>New Mexico</a:t>
            </a:r>
          </a:p>
        </p:txBody>
      </p:sp>
    </p:spTree>
    <p:extLst>
      <p:ext uri="{BB962C8B-B14F-4D97-AF65-F5344CB8AC3E}">
        <p14:creationId xmlns:p14="http://schemas.microsoft.com/office/powerpoint/2010/main" val="2465575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5345A-CE40-2548-8D34-946F7C9050BE}"/>
              </a:ext>
            </a:extLst>
          </p:cNvPr>
          <p:cNvSpPr>
            <a:spLocks noGrp="1"/>
          </p:cNvSpPr>
          <p:nvPr>
            <p:ph type="title"/>
          </p:nvPr>
        </p:nvSpPr>
        <p:spPr>
          <a:xfrm>
            <a:off x="246126" y="0"/>
            <a:ext cx="5848350" cy="1524821"/>
          </a:xfrm>
        </p:spPr>
        <p:txBody>
          <a:bodyPr vert="horz" lIns="91440" tIns="45720" rIns="91440" bIns="45720" rtlCol="0" anchor="b">
            <a:normAutofit/>
          </a:bodyPr>
          <a:lstStyle/>
          <a:p>
            <a:pPr algn="ctr"/>
            <a:r>
              <a:rPr lang="en-US" sz="3600" b="1" dirty="0"/>
              <a:t>Anarchy Apiaries</a:t>
            </a:r>
            <a:br>
              <a:rPr lang="en-US" sz="1600" b="1" dirty="0"/>
            </a:br>
            <a:br>
              <a:rPr lang="en-US" sz="1600" b="1" dirty="0"/>
            </a:br>
            <a:r>
              <a:rPr lang="en-US" sz="3600" b="1" dirty="0"/>
              <a:t>Sam Comfort</a:t>
            </a:r>
          </a:p>
        </p:txBody>
      </p:sp>
      <p:pic>
        <p:nvPicPr>
          <p:cNvPr id="7" name="Picture 6" descr="A picture containing sky, outdoor, person&#10;&#10;Description automatically generated">
            <a:extLst>
              <a:ext uri="{FF2B5EF4-FFF2-40B4-BE49-F238E27FC236}">
                <a16:creationId xmlns:a16="http://schemas.microsoft.com/office/drawing/2014/main" id="{BEADDE3D-A801-D641-B92E-FF226E54407D}"/>
              </a:ext>
            </a:extLst>
          </p:cNvPr>
          <p:cNvPicPr>
            <a:picLocks noChangeAspect="1"/>
          </p:cNvPicPr>
          <p:nvPr/>
        </p:nvPicPr>
        <p:blipFill rotWithShape="1">
          <a:blip r:embed="rId3"/>
          <a:srcRect t="7052" r="2" b="9554"/>
          <a:stretch/>
        </p:blipFill>
        <p:spPr>
          <a:xfrm>
            <a:off x="6599498" y="2"/>
            <a:ext cx="5592502" cy="6218525"/>
          </a:xfrm>
          <a:custGeom>
            <a:avLst/>
            <a:gdLst/>
            <a:ahLst/>
            <a:cxnLst/>
            <a:rect l="l" t="t" r="r" b="b"/>
            <a:pathLst>
              <a:path w="5592502" h="6218525">
                <a:moveTo>
                  <a:pt x="2549391" y="5657612"/>
                </a:moveTo>
                <a:cubicBezTo>
                  <a:pt x="2568895" y="5660359"/>
                  <a:pt x="2588012" y="5665853"/>
                  <a:pt x="2606158" y="5674005"/>
                </a:cubicBezTo>
                <a:cubicBezTo>
                  <a:pt x="2690694" y="5711355"/>
                  <a:pt x="2743699" y="5803287"/>
                  <a:pt x="2734722" y="5897877"/>
                </a:cubicBezTo>
                <a:cubicBezTo>
                  <a:pt x="2720716" y="6045476"/>
                  <a:pt x="2578003" y="6136188"/>
                  <a:pt x="2445921" y="6086557"/>
                </a:cubicBezTo>
                <a:cubicBezTo>
                  <a:pt x="2352551" y="6051652"/>
                  <a:pt x="2293727" y="5951889"/>
                  <a:pt x="2306440" y="5850621"/>
                </a:cubicBezTo>
                <a:cubicBezTo>
                  <a:pt x="2319512" y="5745685"/>
                  <a:pt x="2398158" y="5671063"/>
                  <a:pt x="2490307" y="5657701"/>
                </a:cubicBezTo>
                <a:cubicBezTo>
                  <a:pt x="2509998" y="5654864"/>
                  <a:pt x="2529887" y="5654864"/>
                  <a:pt x="2549391" y="5657612"/>
                </a:cubicBezTo>
                <a:close/>
                <a:moveTo>
                  <a:pt x="708303" y="494981"/>
                </a:moveTo>
                <a:cubicBezTo>
                  <a:pt x="758766" y="498141"/>
                  <a:pt x="808381" y="509490"/>
                  <a:pt x="855181" y="528594"/>
                </a:cubicBezTo>
                <a:cubicBezTo>
                  <a:pt x="1052623" y="608676"/>
                  <a:pt x="1174866" y="823069"/>
                  <a:pt x="1146999" y="1039903"/>
                </a:cubicBezTo>
                <a:cubicBezTo>
                  <a:pt x="1106562" y="1357577"/>
                  <a:pt x="789750" y="1547407"/>
                  <a:pt x="502601" y="1427029"/>
                </a:cubicBezTo>
                <a:cubicBezTo>
                  <a:pt x="303292" y="1343573"/>
                  <a:pt x="183634" y="1123578"/>
                  <a:pt x="217535" y="904373"/>
                </a:cubicBezTo>
                <a:cubicBezTo>
                  <a:pt x="256894" y="649831"/>
                  <a:pt x="474662" y="481046"/>
                  <a:pt x="708303" y="494981"/>
                </a:cubicBezTo>
                <a:close/>
                <a:moveTo>
                  <a:pt x="2580518" y="186644"/>
                </a:moveTo>
                <a:cubicBezTo>
                  <a:pt x="2602438" y="187938"/>
                  <a:pt x="2623999" y="192821"/>
                  <a:pt x="2644369" y="201008"/>
                </a:cubicBezTo>
                <a:cubicBezTo>
                  <a:pt x="2730556" y="235843"/>
                  <a:pt x="2783562" y="328998"/>
                  <a:pt x="2771424" y="423660"/>
                </a:cubicBezTo>
                <a:cubicBezTo>
                  <a:pt x="2753683" y="561920"/>
                  <a:pt x="2615927" y="644516"/>
                  <a:pt x="2491026" y="592159"/>
                </a:cubicBezTo>
                <a:cubicBezTo>
                  <a:pt x="2404264" y="555816"/>
                  <a:pt x="2352192" y="460147"/>
                  <a:pt x="2366987" y="364694"/>
                </a:cubicBezTo>
                <a:cubicBezTo>
                  <a:pt x="2384081" y="253943"/>
                  <a:pt x="2478888" y="180540"/>
                  <a:pt x="2580518" y="186644"/>
                </a:cubicBezTo>
                <a:close/>
                <a:moveTo>
                  <a:pt x="3406298" y="0"/>
                </a:moveTo>
                <a:lnTo>
                  <a:pt x="4023898" y="0"/>
                </a:lnTo>
                <a:lnTo>
                  <a:pt x="4039485" y="16440"/>
                </a:lnTo>
                <a:cubicBezTo>
                  <a:pt x="4112899" y="107670"/>
                  <a:pt x="4150006" y="228832"/>
                  <a:pt x="4134340" y="350976"/>
                </a:cubicBezTo>
                <a:cubicBezTo>
                  <a:pt x="4097638" y="636402"/>
                  <a:pt x="3812859" y="806910"/>
                  <a:pt x="3554440" y="699175"/>
                </a:cubicBezTo>
                <a:cubicBezTo>
                  <a:pt x="3374882" y="624048"/>
                  <a:pt x="3267147" y="426247"/>
                  <a:pt x="3297887" y="228805"/>
                </a:cubicBezTo>
                <a:cubicBezTo>
                  <a:pt x="3311165" y="142914"/>
                  <a:pt x="3347028" y="67910"/>
                  <a:pt x="3397755" y="8363"/>
                </a:cubicBezTo>
                <a:close/>
                <a:moveTo>
                  <a:pt x="1503015" y="0"/>
                </a:moveTo>
                <a:lnTo>
                  <a:pt x="1857869" y="0"/>
                </a:lnTo>
                <a:lnTo>
                  <a:pt x="1875734" y="7199"/>
                </a:lnTo>
                <a:cubicBezTo>
                  <a:pt x="1972792" y="53203"/>
                  <a:pt x="2044088" y="119768"/>
                  <a:pt x="2073805" y="147644"/>
                </a:cubicBezTo>
                <a:cubicBezTo>
                  <a:pt x="2298899" y="357871"/>
                  <a:pt x="2120777" y="615502"/>
                  <a:pt x="2304070" y="931092"/>
                </a:cubicBezTo>
                <a:cubicBezTo>
                  <a:pt x="2332548" y="977849"/>
                  <a:pt x="2365220" y="1021948"/>
                  <a:pt x="2401678" y="1062815"/>
                </a:cubicBezTo>
                <a:cubicBezTo>
                  <a:pt x="2473501" y="1144478"/>
                  <a:pt x="2607307" y="1130114"/>
                  <a:pt x="2658732" y="1035092"/>
                </a:cubicBezTo>
                <a:cubicBezTo>
                  <a:pt x="2743699" y="878014"/>
                  <a:pt x="2824931" y="701903"/>
                  <a:pt x="2989622" y="656081"/>
                </a:cubicBezTo>
                <a:cubicBezTo>
                  <a:pt x="3309810" y="566949"/>
                  <a:pt x="3500428" y="1096285"/>
                  <a:pt x="3832251" y="1033009"/>
                </a:cubicBezTo>
                <a:cubicBezTo>
                  <a:pt x="3970008" y="1006722"/>
                  <a:pt x="4049875" y="893816"/>
                  <a:pt x="4122489" y="753905"/>
                </a:cubicBezTo>
                <a:cubicBezTo>
                  <a:pt x="4142671" y="714904"/>
                  <a:pt x="4162351" y="673821"/>
                  <a:pt x="4182533" y="631806"/>
                </a:cubicBezTo>
                <a:cubicBezTo>
                  <a:pt x="4229290" y="465301"/>
                  <a:pt x="4292692" y="172828"/>
                  <a:pt x="4600355" y="8334"/>
                </a:cubicBezTo>
                <a:lnTo>
                  <a:pt x="4621097" y="0"/>
                </a:lnTo>
                <a:lnTo>
                  <a:pt x="5592502" y="0"/>
                </a:lnTo>
                <a:lnTo>
                  <a:pt x="5592502" y="6214998"/>
                </a:lnTo>
                <a:lnTo>
                  <a:pt x="5570190" y="6214772"/>
                </a:lnTo>
                <a:cubicBezTo>
                  <a:pt x="5484588" y="6205588"/>
                  <a:pt x="5403563" y="6179480"/>
                  <a:pt x="5336013" y="6134537"/>
                </a:cubicBezTo>
                <a:cubicBezTo>
                  <a:pt x="5329154" y="6129869"/>
                  <a:pt x="5322654" y="6124696"/>
                  <a:pt x="5316549" y="6119095"/>
                </a:cubicBezTo>
                <a:cubicBezTo>
                  <a:pt x="5197251" y="6026083"/>
                  <a:pt x="4557234" y="5546951"/>
                  <a:pt x="4161920" y="5655261"/>
                </a:cubicBezTo>
                <a:cubicBezTo>
                  <a:pt x="3724588" y="5774990"/>
                  <a:pt x="3364683" y="6051365"/>
                  <a:pt x="3163578" y="5852918"/>
                </a:cubicBezTo>
                <a:cubicBezTo>
                  <a:pt x="3116533" y="5806591"/>
                  <a:pt x="3049235" y="5739436"/>
                  <a:pt x="2973749" y="5663664"/>
                </a:cubicBezTo>
                <a:cubicBezTo>
                  <a:pt x="2851650" y="5565913"/>
                  <a:pt x="2725959" y="5472256"/>
                  <a:pt x="2569025" y="5499547"/>
                </a:cubicBezTo>
                <a:cubicBezTo>
                  <a:pt x="2209910" y="5562035"/>
                  <a:pt x="2237849" y="5993549"/>
                  <a:pt x="1769490" y="6169659"/>
                </a:cubicBezTo>
                <a:cubicBezTo>
                  <a:pt x="1527877" y="6260515"/>
                  <a:pt x="1178242" y="6229415"/>
                  <a:pt x="1004789" y="6036355"/>
                </a:cubicBezTo>
                <a:cubicBezTo>
                  <a:pt x="724104" y="5723780"/>
                  <a:pt x="1106993" y="5230642"/>
                  <a:pt x="804905" y="4851273"/>
                </a:cubicBezTo>
                <a:cubicBezTo>
                  <a:pt x="628292" y="4629698"/>
                  <a:pt x="441120" y="4729173"/>
                  <a:pt x="243535" y="4461846"/>
                </a:cubicBezTo>
                <a:cubicBezTo>
                  <a:pt x="97446" y="4264262"/>
                  <a:pt x="-23647" y="4082765"/>
                  <a:pt x="35822" y="3819891"/>
                </a:cubicBezTo>
                <a:cubicBezTo>
                  <a:pt x="115402" y="3468316"/>
                  <a:pt x="419645" y="3331136"/>
                  <a:pt x="416485" y="3077311"/>
                </a:cubicBezTo>
                <a:cubicBezTo>
                  <a:pt x="412894" y="2772206"/>
                  <a:pt x="39413" y="2711086"/>
                  <a:pt x="2855" y="2363246"/>
                </a:cubicBezTo>
                <a:cubicBezTo>
                  <a:pt x="-20990" y="2136357"/>
                  <a:pt x="106640" y="1864649"/>
                  <a:pt x="308319" y="1738959"/>
                </a:cubicBezTo>
                <a:cubicBezTo>
                  <a:pt x="680004" y="1507042"/>
                  <a:pt x="1099021" y="1898408"/>
                  <a:pt x="1384015" y="1665772"/>
                </a:cubicBezTo>
                <a:cubicBezTo>
                  <a:pt x="1554236" y="1526793"/>
                  <a:pt x="1581960" y="1242948"/>
                  <a:pt x="1548849" y="1064181"/>
                </a:cubicBezTo>
                <a:cubicBezTo>
                  <a:pt x="1485717" y="723810"/>
                  <a:pt x="1206612" y="668075"/>
                  <a:pt x="1216954" y="408794"/>
                </a:cubicBezTo>
                <a:cubicBezTo>
                  <a:pt x="1222664" y="264268"/>
                  <a:pt x="1316043" y="114328"/>
                  <a:pt x="1447763" y="29453"/>
                </a:cubicBezTo>
                <a:close/>
              </a:path>
            </a:pathLst>
          </a:custGeom>
        </p:spPr>
      </p:pic>
      <p:pic>
        <p:nvPicPr>
          <p:cNvPr id="9222" name="Picture 6" descr="Flags of New York City - Wikipedia">
            <a:extLst>
              <a:ext uri="{FF2B5EF4-FFF2-40B4-BE49-F238E27FC236}">
                <a16:creationId xmlns:a16="http://schemas.microsoft.com/office/drawing/2014/main" id="{EC8013ED-43EA-0A41-821E-259311BC87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489" y="1694557"/>
            <a:ext cx="2260376" cy="135622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Amazon.com: Florida Flag Poster Florida Poster Florida Flag Florida Print  18x24 : Sports &amp; Outdoors">
            <a:extLst>
              <a:ext uri="{FF2B5EF4-FFF2-40B4-BE49-F238E27FC236}">
                <a16:creationId xmlns:a16="http://schemas.microsoft.com/office/drawing/2014/main" id="{9325E20A-EB47-B24D-B4EE-F04CF72419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0966" y="1685719"/>
            <a:ext cx="2135318" cy="14235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3528224-6F19-0141-A840-41369D29BFE0}"/>
              </a:ext>
            </a:extLst>
          </p:cNvPr>
          <p:cNvSpPr txBox="1"/>
          <p:nvPr/>
        </p:nvSpPr>
        <p:spPr>
          <a:xfrm>
            <a:off x="956394" y="2770710"/>
            <a:ext cx="1371600" cy="338554"/>
          </a:xfrm>
          <a:prstGeom prst="rect">
            <a:avLst/>
          </a:prstGeom>
          <a:noFill/>
        </p:spPr>
        <p:txBody>
          <a:bodyPr wrap="square" rtlCol="0">
            <a:spAutoFit/>
          </a:bodyPr>
          <a:lstStyle/>
          <a:p>
            <a:r>
              <a:rPr lang="en-US" sz="1600" dirty="0"/>
              <a:t>New York</a:t>
            </a:r>
          </a:p>
        </p:txBody>
      </p:sp>
      <p:pic>
        <p:nvPicPr>
          <p:cNvPr id="9226" name="Picture 10" descr="flag of North Carolina | United States state flag | Britannica">
            <a:extLst>
              <a:ext uri="{FF2B5EF4-FFF2-40B4-BE49-F238E27FC236}">
                <a16:creationId xmlns:a16="http://schemas.microsoft.com/office/drawing/2014/main" id="{493C3204-8134-3B41-AFA7-56705E1523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46" y="5078173"/>
            <a:ext cx="2079361" cy="1551269"/>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flag of New Jersey | United States state flag | Britannica">
            <a:extLst>
              <a:ext uri="{FF2B5EF4-FFF2-40B4-BE49-F238E27FC236}">
                <a16:creationId xmlns:a16="http://schemas.microsoft.com/office/drawing/2014/main" id="{E86FDD19-8104-A846-88C7-3DAE82D4E5C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902" r="11057"/>
          <a:stretch/>
        </p:blipFill>
        <p:spPr bwMode="auto">
          <a:xfrm>
            <a:off x="2366113" y="5122510"/>
            <a:ext cx="2008725" cy="152482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A255492-F478-BA4A-8B66-8E4768A04802}"/>
              </a:ext>
            </a:extLst>
          </p:cNvPr>
          <p:cNvSpPr txBox="1"/>
          <p:nvPr/>
        </p:nvSpPr>
        <p:spPr>
          <a:xfrm>
            <a:off x="2770408" y="5026925"/>
            <a:ext cx="1371600" cy="338554"/>
          </a:xfrm>
          <a:prstGeom prst="rect">
            <a:avLst/>
          </a:prstGeom>
          <a:noFill/>
        </p:spPr>
        <p:txBody>
          <a:bodyPr wrap="square" rtlCol="0">
            <a:spAutoFit/>
          </a:bodyPr>
          <a:lstStyle/>
          <a:p>
            <a:r>
              <a:rPr lang="en-US" sz="1600" dirty="0"/>
              <a:t>New Jersey</a:t>
            </a:r>
          </a:p>
        </p:txBody>
      </p:sp>
      <p:pic>
        <p:nvPicPr>
          <p:cNvPr id="9230" name="Picture 14" descr="Vermont State Flag">
            <a:extLst>
              <a:ext uri="{FF2B5EF4-FFF2-40B4-BE49-F238E27FC236}">
                <a16:creationId xmlns:a16="http://schemas.microsoft.com/office/drawing/2014/main" id="{3B76C2CE-70B9-F84C-9C52-C8BC117B7B3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799" r="10062"/>
          <a:stretch/>
        </p:blipFill>
        <p:spPr bwMode="auto">
          <a:xfrm>
            <a:off x="4569670" y="5100211"/>
            <a:ext cx="2062046" cy="152482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9267C77-64B2-EF47-92BD-759FF1418D39}"/>
              </a:ext>
            </a:extLst>
          </p:cNvPr>
          <p:cNvSpPr txBox="1"/>
          <p:nvPr/>
        </p:nvSpPr>
        <p:spPr>
          <a:xfrm>
            <a:off x="5166506" y="5029829"/>
            <a:ext cx="1371600" cy="338554"/>
          </a:xfrm>
          <a:prstGeom prst="rect">
            <a:avLst/>
          </a:prstGeom>
          <a:noFill/>
        </p:spPr>
        <p:txBody>
          <a:bodyPr wrap="square" rtlCol="0">
            <a:spAutoFit/>
          </a:bodyPr>
          <a:lstStyle/>
          <a:p>
            <a:r>
              <a:rPr lang="en-US" sz="1600" dirty="0">
                <a:solidFill>
                  <a:schemeClr val="bg1"/>
                </a:solidFill>
              </a:rPr>
              <a:t>Vermont</a:t>
            </a:r>
          </a:p>
        </p:txBody>
      </p:sp>
      <p:pic>
        <p:nvPicPr>
          <p:cNvPr id="9232" name="Picture 16" descr="Hawaii State Flag - Display Sales">
            <a:extLst>
              <a:ext uri="{FF2B5EF4-FFF2-40B4-BE49-F238E27FC236}">
                <a16:creationId xmlns:a16="http://schemas.microsoft.com/office/drawing/2014/main" id="{D494F5A0-EDD3-1946-A085-5D1A15AFB56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791" t="22500" r="6591" b="22500"/>
          <a:stretch/>
        </p:blipFill>
        <p:spPr bwMode="auto">
          <a:xfrm>
            <a:off x="102142" y="3255072"/>
            <a:ext cx="2048665" cy="12573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83EB041-66A3-4943-BEED-4667DA124432}"/>
              </a:ext>
            </a:extLst>
          </p:cNvPr>
          <p:cNvSpPr txBox="1"/>
          <p:nvPr/>
        </p:nvSpPr>
        <p:spPr>
          <a:xfrm>
            <a:off x="709900" y="4072653"/>
            <a:ext cx="984969" cy="369332"/>
          </a:xfrm>
          <a:prstGeom prst="rect">
            <a:avLst/>
          </a:prstGeom>
          <a:noFill/>
        </p:spPr>
        <p:txBody>
          <a:bodyPr wrap="square" rtlCol="0">
            <a:spAutoFit/>
          </a:bodyPr>
          <a:lstStyle/>
          <a:p>
            <a:r>
              <a:rPr lang="en-US" dirty="0"/>
              <a:t>Hawaii</a:t>
            </a:r>
          </a:p>
        </p:txBody>
      </p:sp>
      <p:pic>
        <p:nvPicPr>
          <p:cNvPr id="9234" name="Picture 18" descr="Flag of Montana - Wikipedia">
            <a:extLst>
              <a:ext uri="{FF2B5EF4-FFF2-40B4-BE49-F238E27FC236}">
                <a16:creationId xmlns:a16="http://schemas.microsoft.com/office/drawing/2014/main" id="{50BD5A7D-7A1F-F543-B8AB-104F65D92BC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534" r="11432"/>
          <a:stretch/>
        </p:blipFill>
        <p:spPr bwMode="auto">
          <a:xfrm>
            <a:off x="2631524" y="3255072"/>
            <a:ext cx="1810965" cy="1527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529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bee flying over a dirt road&#10;&#10;Description automatically generated">
            <a:extLst>
              <a:ext uri="{FF2B5EF4-FFF2-40B4-BE49-F238E27FC236}">
                <a16:creationId xmlns:a16="http://schemas.microsoft.com/office/drawing/2014/main" id="{1159A852-400D-FCD3-6876-B84F4A54837A}"/>
              </a:ext>
            </a:extLst>
          </p:cNvPr>
          <p:cNvPicPr>
            <a:picLocks noGrp="1" noChangeAspect="1"/>
          </p:cNvPicPr>
          <p:nvPr>
            <p:ph idx="1"/>
          </p:nvPr>
        </p:nvPicPr>
        <p:blipFill>
          <a:blip r:embed="rId2"/>
          <a:stretch>
            <a:fillRect/>
          </a:stretch>
        </p:blipFill>
        <p:spPr>
          <a:xfrm>
            <a:off x="527611" y="406771"/>
            <a:ext cx="11136778" cy="6044457"/>
          </a:xfrm>
        </p:spPr>
      </p:pic>
    </p:spTree>
    <p:extLst>
      <p:ext uri="{BB962C8B-B14F-4D97-AF65-F5344CB8AC3E}">
        <p14:creationId xmlns:p14="http://schemas.microsoft.com/office/powerpoint/2010/main" val="141754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9798A-8E81-1440-B101-2BA02E4CFA2E}"/>
              </a:ext>
            </a:extLst>
          </p:cNvPr>
          <p:cNvSpPr>
            <a:spLocks noGrp="1"/>
          </p:cNvSpPr>
          <p:nvPr>
            <p:ph type="title"/>
          </p:nvPr>
        </p:nvSpPr>
        <p:spPr>
          <a:xfrm>
            <a:off x="5300663" y="232968"/>
            <a:ext cx="6672262" cy="2099692"/>
          </a:xfrm>
        </p:spPr>
        <p:txBody>
          <a:bodyPr vert="horz" lIns="91440" tIns="45720" rIns="91440" bIns="45720" rtlCol="0" anchor="b">
            <a:normAutofit/>
          </a:bodyPr>
          <a:lstStyle/>
          <a:p>
            <a:pPr algn="ctr"/>
            <a:r>
              <a:rPr lang="en-US" sz="4000" b="1" dirty="0"/>
              <a:t>Wings of Nature Bees</a:t>
            </a:r>
            <a:br>
              <a:rPr lang="en-US" sz="4000" b="1" dirty="0"/>
            </a:br>
            <a:br>
              <a:rPr lang="en-US" sz="4000" b="1" dirty="0"/>
            </a:br>
            <a:r>
              <a:rPr lang="en-US" sz="4000" b="1" dirty="0"/>
              <a:t>Aiden Wing</a:t>
            </a:r>
          </a:p>
        </p:txBody>
      </p:sp>
      <p:pic>
        <p:nvPicPr>
          <p:cNvPr id="5" name="Picture 4" descr="A person wearing a hat&#10;&#10;Description automatically generated with medium confidence">
            <a:extLst>
              <a:ext uri="{FF2B5EF4-FFF2-40B4-BE49-F238E27FC236}">
                <a16:creationId xmlns:a16="http://schemas.microsoft.com/office/drawing/2014/main" id="{08F81333-3A73-6F42-96A6-683FF55958F3}"/>
              </a:ext>
            </a:extLst>
          </p:cNvPr>
          <p:cNvPicPr>
            <a:picLocks noChangeAspect="1"/>
          </p:cNvPicPr>
          <p:nvPr/>
        </p:nvPicPr>
        <p:blipFill rotWithShape="1">
          <a:blip r:embed="rId3"/>
          <a:srcRect l="17147" r="-1" b="-1"/>
          <a:stretch/>
        </p:blipFill>
        <p:spPr>
          <a:xfrm>
            <a:off x="20" y="10"/>
            <a:ext cx="5710632" cy="6857990"/>
          </a:xfrm>
          <a:custGeom>
            <a:avLst/>
            <a:gdLst/>
            <a:ahLst/>
            <a:cxnLst/>
            <a:rect l="l" t="t" r="r" b="b"/>
            <a:pathLst>
              <a:path w="5710652" h="6858000">
                <a:moveTo>
                  <a:pt x="4831301" y="0"/>
                </a:moveTo>
                <a:lnTo>
                  <a:pt x="5696109" y="0"/>
                </a:lnTo>
                <a:lnTo>
                  <a:pt x="5706418" y="42969"/>
                </a:lnTo>
                <a:cubicBezTo>
                  <a:pt x="5714414" y="100391"/>
                  <a:pt x="5711283" y="160329"/>
                  <a:pt x="5695333" y="219852"/>
                </a:cubicBezTo>
                <a:cubicBezTo>
                  <a:pt x="5631536" y="457945"/>
                  <a:pt x="5386806" y="599240"/>
                  <a:pt x="5148712" y="535443"/>
                </a:cubicBezTo>
                <a:cubicBezTo>
                  <a:pt x="4940381" y="479621"/>
                  <a:pt x="4806160" y="285271"/>
                  <a:pt x="4818599" y="78052"/>
                </a:cubicBezTo>
                <a:close/>
                <a:moveTo>
                  <a:pt x="0" y="0"/>
                </a:moveTo>
                <a:lnTo>
                  <a:pt x="545808" y="0"/>
                </a:lnTo>
                <a:lnTo>
                  <a:pt x="4212872" y="0"/>
                </a:lnTo>
                <a:lnTo>
                  <a:pt x="4204748" y="184996"/>
                </a:lnTo>
                <a:cubicBezTo>
                  <a:pt x="4203390" y="263520"/>
                  <a:pt x="4204263" y="341910"/>
                  <a:pt x="4207775" y="419995"/>
                </a:cubicBezTo>
                <a:cubicBezTo>
                  <a:pt x="4220964" y="709488"/>
                  <a:pt x="4449625" y="891535"/>
                  <a:pt x="4655737" y="1068099"/>
                </a:cubicBezTo>
                <a:cubicBezTo>
                  <a:pt x="5169527" y="1508061"/>
                  <a:pt x="5344373" y="2032158"/>
                  <a:pt x="5103604" y="2589405"/>
                </a:cubicBezTo>
                <a:cubicBezTo>
                  <a:pt x="5010230" y="2805523"/>
                  <a:pt x="4828675" y="2993264"/>
                  <a:pt x="4657611" y="3164269"/>
                </a:cubicBezTo>
                <a:cubicBezTo>
                  <a:pt x="4198817" y="3622744"/>
                  <a:pt x="4217616" y="4154456"/>
                  <a:pt x="4499219" y="4641255"/>
                </a:cubicBezTo>
                <a:cubicBezTo>
                  <a:pt x="4699839" y="4986832"/>
                  <a:pt x="4940395" y="5311556"/>
                  <a:pt x="5110950" y="5670858"/>
                </a:cubicBezTo>
                <a:cubicBezTo>
                  <a:pt x="5277001" y="6019042"/>
                  <a:pt x="5375520" y="6366409"/>
                  <a:pt x="5396522" y="6707670"/>
                </a:cubicBezTo>
                <a:lnTo>
                  <a:pt x="5398895" y="6858000"/>
                </a:lnTo>
                <a:lnTo>
                  <a:pt x="0" y="6858000"/>
                </a:lnTo>
                <a:close/>
              </a:path>
            </a:pathLst>
          </a:custGeom>
        </p:spPr>
      </p:pic>
      <p:pic>
        <p:nvPicPr>
          <p:cNvPr id="11" name="Picture 10" descr="Flag of California - Wikipedia">
            <a:extLst>
              <a:ext uri="{FF2B5EF4-FFF2-40B4-BE49-F238E27FC236}">
                <a16:creationId xmlns:a16="http://schemas.microsoft.com/office/drawing/2014/main" id="{587A9FED-00D4-364A-B6D0-9297A7ECE3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350" y="3013377"/>
            <a:ext cx="4144358" cy="277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522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5A46C-7A0E-D340-A0DD-4E47FD806CC3}"/>
              </a:ext>
            </a:extLst>
          </p:cNvPr>
          <p:cNvSpPr>
            <a:spLocks noGrp="1"/>
          </p:cNvSpPr>
          <p:nvPr>
            <p:ph type="title"/>
          </p:nvPr>
        </p:nvSpPr>
        <p:spPr>
          <a:xfrm>
            <a:off x="171450" y="232967"/>
            <a:ext cx="6767232" cy="2002824"/>
          </a:xfrm>
        </p:spPr>
        <p:txBody>
          <a:bodyPr vert="horz" lIns="91440" tIns="45720" rIns="91440" bIns="45720" rtlCol="0" anchor="b">
            <a:normAutofit/>
          </a:bodyPr>
          <a:lstStyle/>
          <a:p>
            <a:pPr algn="ctr"/>
            <a:r>
              <a:rPr lang="en-US" sz="5400" b="1" dirty="0"/>
              <a:t>They Keep Bees</a:t>
            </a:r>
            <a:br>
              <a:rPr lang="en-US" sz="1800" b="1" dirty="0"/>
            </a:br>
            <a:br>
              <a:rPr lang="en-US" sz="1800" b="1" dirty="0"/>
            </a:br>
            <a:r>
              <a:rPr lang="en-US" sz="5400" b="1" dirty="0"/>
              <a:t>Ange </a:t>
            </a:r>
            <a:r>
              <a:rPr lang="en-US" sz="5400" b="1"/>
              <a:t>Roell </a:t>
            </a:r>
            <a:r>
              <a:rPr lang="en-US" sz="5400" b="1" dirty="0"/>
              <a:t>+ Bi Kline</a:t>
            </a:r>
          </a:p>
        </p:txBody>
      </p:sp>
      <p:pic>
        <p:nvPicPr>
          <p:cNvPr id="6" name="Picture 5" descr="A picture containing sky, outdoor, person, posing&#10;&#10;Description automatically generated">
            <a:extLst>
              <a:ext uri="{FF2B5EF4-FFF2-40B4-BE49-F238E27FC236}">
                <a16:creationId xmlns:a16="http://schemas.microsoft.com/office/drawing/2014/main" id="{D39FCA72-AD08-9344-9BB8-5C7330790E4B}"/>
              </a:ext>
            </a:extLst>
          </p:cNvPr>
          <p:cNvPicPr>
            <a:picLocks noChangeAspect="1"/>
          </p:cNvPicPr>
          <p:nvPr/>
        </p:nvPicPr>
        <p:blipFill rotWithShape="1">
          <a:blip r:embed="rId3"/>
          <a:srcRect l="6424" r="13412" b="-2"/>
          <a:stretch/>
        </p:blipFill>
        <p:spPr>
          <a:xfrm>
            <a:off x="6480316" y="1"/>
            <a:ext cx="5726654" cy="6857999"/>
          </a:xfrm>
          <a:custGeom>
            <a:avLst/>
            <a:gdLst/>
            <a:ahLst/>
            <a:cxnLst/>
            <a:rect l="l" t="t" r="r" b="b"/>
            <a:pathLst>
              <a:path w="5726654" h="6857999">
                <a:moveTo>
                  <a:pt x="615191" y="3536634"/>
                </a:moveTo>
                <a:cubicBezTo>
                  <a:pt x="896629" y="3536634"/>
                  <a:pt x="1124779" y="3764784"/>
                  <a:pt x="1124779" y="4046222"/>
                </a:cubicBezTo>
                <a:cubicBezTo>
                  <a:pt x="1124779" y="4327660"/>
                  <a:pt x="896629" y="4555810"/>
                  <a:pt x="615191" y="4555810"/>
                </a:cubicBezTo>
                <a:cubicBezTo>
                  <a:pt x="333753" y="4555810"/>
                  <a:pt x="105603" y="4327660"/>
                  <a:pt x="105603" y="4046222"/>
                </a:cubicBezTo>
                <a:cubicBezTo>
                  <a:pt x="105603" y="3764784"/>
                  <a:pt x="333753" y="3536634"/>
                  <a:pt x="615191" y="3536634"/>
                </a:cubicBezTo>
                <a:close/>
                <a:moveTo>
                  <a:pt x="1497781" y="0"/>
                </a:moveTo>
                <a:lnTo>
                  <a:pt x="5726654" y="0"/>
                </a:lnTo>
                <a:lnTo>
                  <a:pt x="5726654" y="6857999"/>
                </a:lnTo>
                <a:lnTo>
                  <a:pt x="311758" y="6857999"/>
                </a:lnTo>
                <a:lnTo>
                  <a:pt x="314131" y="6707669"/>
                </a:lnTo>
                <a:cubicBezTo>
                  <a:pt x="335133" y="6366408"/>
                  <a:pt x="433652" y="6019041"/>
                  <a:pt x="599703" y="5670857"/>
                </a:cubicBezTo>
                <a:cubicBezTo>
                  <a:pt x="770258" y="5311555"/>
                  <a:pt x="1010814" y="4986831"/>
                  <a:pt x="1211434" y="4641254"/>
                </a:cubicBezTo>
                <a:cubicBezTo>
                  <a:pt x="1493037" y="4154455"/>
                  <a:pt x="1511836" y="3622743"/>
                  <a:pt x="1053042" y="3164268"/>
                </a:cubicBezTo>
                <a:cubicBezTo>
                  <a:pt x="881978" y="2993263"/>
                  <a:pt x="700423" y="2805522"/>
                  <a:pt x="607049" y="2589404"/>
                </a:cubicBezTo>
                <a:cubicBezTo>
                  <a:pt x="366280" y="2032157"/>
                  <a:pt x="541126" y="1508060"/>
                  <a:pt x="1054916" y="1068098"/>
                </a:cubicBezTo>
                <a:cubicBezTo>
                  <a:pt x="1261028" y="891534"/>
                  <a:pt x="1489689" y="709487"/>
                  <a:pt x="1502878" y="419994"/>
                </a:cubicBezTo>
                <a:cubicBezTo>
                  <a:pt x="1506390" y="341909"/>
                  <a:pt x="1507263" y="263519"/>
                  <a:pt x="1505905" y="184995"/>
                </a:cubicBezTo>
                <a:close/>
                <a:moveTo>
                  <a:pt x="14544" y="0"/>
                </a:moveTo>
                <a:lnTo>
                  <a:pt x="879353" y="0"/>
                </a:lnTo>
                <a:lnTo>
                  <a:pt x="892054" y="78051"/>
                </a:lnTo>
                <a:cubicBezTo>
                  <a:pt x="904493" y="285270"/>
                  <a:pt x="770272" y="479620"/>
                  <a:pt x="561941" y="535442"/>
                </a:cubicBezTo>
                <a:cubicBezTo>
                  <a:pt x="323847" y="599239"/>
                  <a:pt x="79117" y="457944"/>
                  <a:pt x="15320" y="219851"/>
                </a:cubicBezTo>
                <a:cubicBezTo>
                  <a:pt x="-630" y="160328"/>
                  <a:pt x="-3761" y="100390"/>
                  <a:pt x="4235" y="42968"/>
                </a:cubicBezTo>
                <a:close/>
              </a:path>
            </a:pathLst>
          </a:custGeom>
        </p:spPr>
      </p:pic>
      <p:pic>
        <p:nvPicPr>
          <p:cNvPr id="11266" name="Picture 2" descr="Massachusetts State Flag">
            <a:extLst>
              <a:ext uri="{FF2B5EF4-FFF2-40B4-BE49-F238E27FC236}">
                <a16:creationId xmlns:a16="http://schemas.microsoft.com/office/drawing/2014/main" id="{99DED881-F1B7-9D44-876B-1F93E98722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840" y="2468757"/>
            <a:ext cx="3103562" cy="186213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76BC22F-BD77-D74B-A92E-11046144B2CE}"/>
              </a:ext>
            </a:extLst>
          </p:cNvPr>
          <p:cNvSpPr txBox="1"/>
          <p:nvPr/>
        </p:nvSpPr>
        <p:spPr>
          <a:xfrm>
            <a:off x="924587" y="3922553"/>
            <a:ext cx="2076162" cy="369332"/>
          </a:xfrm>
          <a:prstGeom prst="rect">
            <a:avLst/>
          </a:prstGeom>
          <a:noFill/>
        </p:spPr>
        <p:txBody>
          <a:bodyPr wrap="square" rtlCol="0">
            <a:spAutoFit/>
          </a:bodyPr>
          <a:lstStyle/>
          <a:p>
            <a:r>
              <a:rPr lang="en-US" dirty="0"/>
              <a:t>Massachusetts</a:t>
            </a:r>
          </a:p>
        </p:txBody>
      </p:sp>
      <p:pic>
        <p:nvPicPr>
          <p:cNvPr id="18" name="Picture 8" descr="Amazon.com: Florida Flag Poster Florida Poster Florida Flag Florida Print  18x24 : Sports &amp; Outdoors">
            <a:extLst>
              <a:ext uri="{FF2B5EF4-FFF2-40B4-BE49-F238E27FC236}">
                <a16:creationId xmlns:a16="http://schemas.microsoft.com/office/drawing/2014/main" id="{50B053B4-D42B-BD46-9DD7-5C6EB69E04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4221" y="2497931"/>
            <a:ext cx="2793206" cy="18621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flag of the state of north carolina&#10;&#10;Description automatically generated">
            <a:extLst>
              <a:ext uri="{FF2B5EF4-FFF2-40B4-BE49-F238E27FC236}">
                <a16:creationId xmlns:a16="http://schemas.microsoft.com/office/drawing/2014/main" id="{38D0B110-EF38-D1FC-D21E-DF0ECB1EBB72}"/>
              </a:ext>
            </a:extLst>
          </p:cNvPr>
          <p:cNvPicPr>
            <a:picLocks noChangeAspect="1"/>
          </p:cNvPicPr>
          <p:nvPr/>
        </p:nvPicPr>
        <p:blipFill>
          <a:blip r:embed="rId6"/>
          <a:stretch>
            <a:fillRect/>
          </a:stretch>
        </p:blipFill>
        <p:spPr>
          <a:xfrm>
            <a:off x="1962668" y="4622208"/>
            <a:ext cx="2793206" cy="1854274"/>
          </a:xfrm>
          <a:prstGeom prst="rect">
            <a:avLst/>
          </a:prstGeom>
        </p:spPr>
      </p:pic>
    </p:spTree>
    <p:extLst>
      <p:ext uri="{BB962C8B-B14F-4D97-AF65-F5344CB8AC3E}">
        <p14:creationId xmlns:p14="http://schemas.microsoft.com/office/powerpoint/2010/main" val="1603080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EC894-895D-6B42-8686-AEE36B8218A0}"/>
              </a:ext>
            </a:extLst>
          </p:cNvPr>
          <p:cNvSpPr>
            <a:spLocks noGrp="1"/>
          </p:cNvSpPr>
          <p:nvPr>
            <p:ph type="title"/>
          </p:nvPr>
        </p:nvSpPr>
        <p:spPr>
          <a:xfrm>
            <a:off x="5544176" y="1"/>
            <a:ext cx="6471612" cy="2060296"/>
          </a:xfrm>
        </p:spPr>
        <p:txBody>
          <a:bodyPr vert="horz" lIns="91440" tIns="45720" rIns="91440" bIns="45720" rtlCol="0" anchor="b">
            <a:normAutofit/>
          </a:bodyPr>
          <a:lstStyle/>
          <a:p>
            <a:pPr algn="ctr"/>
            <a:r>
              <a:rPr lang="en-US" sz="4000" b="1" dirty="0"/>
              <a:t>Santa Cruz Bee Co.</a:t>
            </a:r>
            <a:br>
              <a:rPr lang="en-US" sz="4000" b="1" dirty="0"/>
            </a:br>
            <a:br>
              <a:rPr lang="en-US" sz="4000" b="1" dirty="0"/>
            </a:br>
            <a:r>
              <a:rPr lang="en-US" sz="4000" b="1" dirty="0"/>
              <a:t>Emily Bondor</a:t>
            </a:r>
          </a:p>
        </p:txBody>
      </p:sp>
      <p:pic>
        <p:nvPicPr>
          <p:cNvPr id="7" name="Picture 6" descr="A person smiling for the camera&#10;&#10;Description automatically generated with low confidence">
            <a:extLst>
              <a:ext uri="{FF2B5EF4-FFF2-40B4-BE49-F238E27FC236}">
                <a16:creationId xmlns:a16="http://schemas.microsoft.com/office/drawing/2014/main" id="{0CA149B3-FC5C-0F4D-86E1-D45F1F1EEC68}"/>
              </a:ext>
            </a:extLst>
          </p:cNvPr>
          <p:cNvPicPr>
            <a:picLocks noChangeAspect="1"/>
          </p:cNvPicPr>
          <p:nvPr/>
        </p:nvPicPr>
        <p:blipFill rotWithShape="1">
          <a:blip r:embed="rId3"/>
          <a:srcRect r="1" b="3489"/>
          <a:stretch/>
        </p:blipFill>
        <p:spPr>
          <a:xfrm>
            <a:off x="20" y="211090"/>
            <a:ext cx="5544156" cy="6646910"/>
          </a:xfrm>
          <a:custGeom>
            <a:avLst/>
            <a:gdLst/>
            <a:ahLst/>
            <a:cxnLst/>
            <a:rect l="l" t="t" r="r" b="b"/>
            <a:pathLst>
              <a:path w="5544176" h="6646910">
                <a:moveTo>
                  <a:pt x="4779974" y="685250"/>
                </a:moveTo>
                <a:cubicBezTo>
                  <a:pt x="5032054" y="670215"/>
                  <a:pt x="5267008" y="852320"/>
                  <a:pt x="5309474" y="1126951"/>
                </a:cubicBezTo>
                <a:cubicBezTo>
                  <a:pt x="5346050" y="1363456"/>
                  <a:pt x="5216949" y="1600813"/>
                  <a:pt x="5001910" y="1690856"/>
                </a:cubicBezTo>
                <a:cubicBezTo>
                  <a:pt x="4692098" y="1820733"/>
                  <a:pt x="4350283" y="1615922"/>
                  <a:pt x="4306656" y="1273177"/>
                </a:cubicBezTo>
                <a:cubicBezTo>
                  <a:pt x="4276590" y="1039231"/>
                  <a:pt x="4408479" y="807918"/>
                  <a:pt x="4621504" y="721515"/>
                </a:cubicBezTo>
                <a:cubicBezTo>
                  <a:pt x="4671997" y="700903"/>
                  <a:pt x="4725528" y="688659"/>
                  <a:pt x="4779974" y="685250"/>
                </a:cubicBezTo>
                <a:close/>
                <a:moveTo>
                  <a:pt x="2760003" y="352577"/>
                </a:moveTo>
                <a:cubicBezTo>
                  <a:pt x="2869653" y="345991"/>
                  <a:pt x="2971942" y="425187"/>
                  <a:pt x="2990385" y="544679"/>
                </a:cubicBezTo>
                <a:cubicBezTo>
                  <a:pt x="3006348" y="647665"/>
                  <a:pt x="2950167" y="750884"/>
                  <a:pt x="2856557" y="790095"/>
                </a:cubicBezTo>
                <a:cubicBezTo>
                  <a:pt x="2721799" y="846585"/>
                  <a:pt x="2573171" y="757470"/>
                  <a:pt x="2554030" y="608299"/>
                </a:cubicBezTo>
                <a:cubicBezTo>
                  <a:pt x="2540934" y="506165"/>
                  <a:pt x="2598123" y="405659"/>
                  <a:pt x="2691113" y="368075"/>
                </a:cubicBezTo>
                <a:cubicBezTo>
                  <a:pt x="2713089" y="359242"/>
                  <a:pt x="2736352" y="353973"/>
                  <a:pt x="2760003" y="352577"/>
                </a:cubicBezTo>
                <a:close/>
                <a:moveTo>
                  <a:pt x="3630" y="28121"/>
                </a:moveTo>
                <a:cubicBezTo>
                  <a:pt x="53278" y="26959"/>
                  <a:pt x="102920" y="30524"/>
                  <a:pt x="151871" y="38891"/>
                </a:cubicBezTo>
                <a:cubicBezTo>
                  <a:pt x="865103" y="112200"/>
                  <a:pt x="964292" y="593344"/>
                  <a:pt x="1031555" y="832871"/>
                </a:cubicBezTo>
                <a:cubicBezTo>
                  <a:pt x="1053330" y="878203"/>
                  <a:pt x="1074563" y="922528"/>
                  <a:pt x="1096338" y="964607"/>
                </a:cubicBezTo>
                <a:cubicBezTo>
                  <a:pt x="1174682" y="1115560"/>
                  <a:pt x="1260852" y="1237377"/>
                  <a:pt x="1409481" y="1265738"/>
                </a:cubicBezTo>
                <a:cubicBezTo>
                  <a:pt x="1767492" y="1334008"/>
                  <a:pt x="1973154" y="762896"/>
                  <a:pt x="2318612" y="859062"/>
                </a:cubicBezTo>
                <a:cubicBezTo>
                  <a:pt x="2496300" y="908501"/>
                  <a:pt x="2583943" y="1098510"/>
                  <a:pt x="2675615" y="1267985"/>
                </a:cubicBezTo>
                <a:cubicBezTo>
                  <a:pt x="2731099" y="1370507"/>
                  <a:pt x="2875466" y="1386005"/>
                  <a:pt x="2952957" y="1297896"/>
                </a:cubicBezTo>
                <a:cubicBezTo>
                  <a:pt x="2992292" y="1253804"/>
                  <a:pt x="3027543" y="1206225"/>
                  <a:pt x="3058268" y="1155778"/>
                </a:cubicBezTo>
                <a:cubicBezTo>
                  <a:pt x="3256027" y="815280"/>
                  <a:pt x="3063848" y="537317"/>
                  <a:pt x="3306706" y="310500"/>
                </a:cubicBezTo>
                <a:cubicBezTo>
                  <a:pt x="3358006" y="262378"/>
                  <a:pt x="3524148" y="107395"/>
                  <a:pt x="3735234" y="107395"/>
                </a:cubicBezTo>
                <a:cubicBezTo>
                  <a:pt x="3766510" y="107395"/>
                  <a:pt x="3797693" y="110804"/>
                  <a:pt x="3828224" y="117624"/>
                </a:cubicBezTo>
                <a:cubicBezTo>
                  <a:pt x="4046595" y="166056"/>
                  <a:pt x="4222967" y="384349"/>
                  <a:pt x="4231180" y="592260"/>
                </a:cubicBezTo>
                <a:cubicBezTo>
                  <a:pt x="4242339" y="872003"/>
                  <a:pt x="3941207" y="932136"/>
                  <a:pt x="3873092" y="1299370"/>
                </a:cubicBezTo>
                <a:cubicBezTo>
                  <a:pt x="3837368" y="1492245"/>
                  <a:pt x="3867280" y="1798492"/>
                  <a:pt x="4050935" y="1948439"/>
                </a:cubicBezTo>
                <a:cubicBezTo>
                  <a:pt x="4358421" y="2199435"/>
                  <a:pt x="4810507" y="1777182"/>
                  <a:pt x="5211525" y="2027402"/>
                </a:cubicBezTo>
                <a:cubicBezTo>
                  <a:pt x="5429122" y="2163013"/>
                  <a:pt x="5566824" y="2456164"/>
                  <a:pt x="5541097" y="2700958"/>
                </a:cubicBezTo>
                <a:cubicBezTo>
                  <a:pt x="5501654" y="3076251"/>
                  <a:pt x="5098698" y="3142194"/>
                  <a:pt x="5094823" y="3471378"/>
                </a:cubicBezTo>
                <a:cubicBezTo>
                  <a:pt x="5091415" y="3745236"/>
                  <a:pt x="5419668" y="3893242"/>
                  <a:pt x="5505528" y="4272564"/>
                </a:cubicBezTo>
                <a:cubicBezTo>
                  <a:pt x="5569691" y="4556184"/>
                  <a:pt x="5439041" y="4752005"/>
                  <a:pt x="5281423" y="4965183"/>
                </a:cubicBezTo>
                <a:cubicBezTo>
                  <a:pt x="5068244" y="5253608"/>
                  <a:pt x="4866301" y="5146281"/>
                  <a:pt x="4675749" y="5385343"/>
                </a:cubicBezTo>
                <a:cubicBezTo>
                  <a:pt x="4370191" y="5769070"/>
                  <a:pt x="4714176" y="6260683"/>
                  <a:pt x="4508838" y="6598516"/>
                </a:cubicBezTo>
                <a:lnTo>
                  <a:pt x="4472787" y="6646910"/>
                </a:lnTo>
                <a:lnTo>
                  <a:pt x="3367517" y="6646910"/>
                </a:lnTo>
                <a:lnTo>
                  <a:pt x="2998981" y="6646910"/>
                </a:lnTo>
                <a:lnTo>
                  <a:pt x="2648733" y="6646910"/>
                </a:lnTo>
                <a:lnTo>
                  <a:pt x="0" y="6646910"/>
                </a:lnTo>
                <a:lnTo>
                  <a:pt x="0" y="28222"/>
                </a:lnTo>
                <a:close/>
                <a:moveTo>
                  <a:pt x="1509522" y="767"/>
                </a:moveTo>
                <a:cubicBezTo>
                  <a:pt x="1736339" y="-12639"/>
                  <a:pt x="1947814" y="150946"/>
                  <a:pt x="1986017" y="398066"/>
                </a:cubicBezTo>
                <a:cubicBezTo>
                  <a:pt x="2019183" y="611090"/>
                  <a:pt x="1902946" y="824502"/>
                  <a:pt x="1709217" y="905558"/>
                </a:cubicBezTo>
                <a:cubicBezTo>
                  <a:pt x="1430403" y="1021795"/>
                  <a:pt x="1123149" y="837830"/>
                  <a:pt x="1083551" y="529879"/>
                </a:cubicBezTo>
                <a:cubicBezTo>
                  <a:pt x="1056506" y="319025"/>
                  <a:pt x="1175223" y="110882"/>
                  <a:pt x="1366937" y="33390"/>
                </a:cubicBezTo>
                <a:cubicBezTo>
                  <a:pt x="1412379" y="14871"/>
                  <a:pt x="1460539" y="3866"/>
                  <a:pt x="1509522" y="767"/>
                </a:cubicBezTo>
                <a:close/>
              </a:path>
            </a:pathLst>
          </a:custGeom>
        </p:spPr>
      </p:pic>
      <p:pic>
        <p:nvPicPr>
          <p:cNvPr id="13" name="Picture 16" descr="Hawaii State Flag - Display Sales">
            <a:extLst>
              <a:ext uri="{FF2B5EF4-FFF2-40B4-BE49-F238E27FC236}">
                <a16:creationId xmlns:a16="http://schemas.microsoft.com/office/drawing/2014/main" id="{A0C02A23-778D-5041-A775-5087302DAC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91" t="22500" r="6591" b="22500"/>
          <a:stretch/>
        </p:blipFill>
        <p:spPr bwMode="auto">
          <a:xfrm>
            <a:off x="5654673" y="2643188"/>
            <a:ext cx="3022777" cy="185512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FDABD15-2A2A-1A4F-9579-C8389E3D396F}"/>
              </a:ext>
            </a:extLst>
          </p:cNvPr>
          <p:cNvSpPr txBox="1"/>
          <p:nvPr/>
        </p:nvSpPr>
        <p:spPr>
          <a:xfrm>
            <a:off x="6464122" y="3966786"/>
            <a:ext cx="984969" cy="369332"/>
          </a:xfrm>
          <a:prstGeom prst="rect">
            <a:avLst/>
          </a:prstGeom>
          <a:noFill/>
        </p:spPr>
        <p:txBody>
          <a:bodyPr wrap="square" rtlCol="0">
            <a:spAutoFit/>
          </a:bodyPr>
          <a:lstStyle/>
          <a:p>
            <a:r>
              <a:rPr lang="en-US" dirty="0"/>
              <a:t>Hawaii</a:t>
            </a:r>
          </a:p>
        </p:txBody>
      </p:sp>
      <p:pic>
        <p:nvPicPr>
          <p:cNvPr id="17" name="Picture 16" descr="Flag of California - Wikipedia">
            <a:extLst>
              <a:ext uri="{FF2B5EF4-FFF2-40B4-BE49-F238E27FC236}">
                <a16:creationId xmlns:a16="http://schemas.microsoft.com/office/drawing/2014/main" id="{F79E8F95-6CD8-2E4C-8D83-84D487502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9500" y="4545104"/>
            <a:ext cx="3079126" cy="2060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98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89A49-8F60-C34C-B931-763C95068BA7}"/>
              </a:ext>
            </a:extLst>
          </p:cNvPr>
          <p:cNvSpPr>
            <a:spLocks noGrp="1"/>
          </p:cNvSpPr>
          <p:nvPr>
            <p:ph type="title"/>
          </p:nvPr>
        </p:nvSpPr>
        <p:spPr>
          <a:xfrm>
            <a:off x="6297494" y="200026"/>
            <a:ext cx="5369169" cy="1972368"/>
          </a:xfrm>
        </p:spPr>
        <p:txBody>
          <a:bodyPr>
            <a:normAutofit/>
          </a:bodyPr>
          <a:lstStyle/>
          <a:p>
            <a:pPr algn="ctr"/>
            <a:r>
              <a:rPr lang="en-US" dirty="0" err="1"/>
              <a:t>Tucka</a:t>
            </a:r>
            <a:r>
              <a:rPr lang="en-US" dirty="0"/>
              <a:t> Bee LLC</a:t>
            </a:r>
            <a:br>
              <a:rPr lang="en-US" dirty="0"/>
            </a:br>
            <a:br>
              <a:rPr lang="en-US" dirty="0"/>
            </a:br>
            <a:r>
              <a:rPr lang="en-US" dirty="0" err="1"/>
              <a:t>Tucka</a:t>
            </a:r>
            <a:r>
              <a:rPr lang="en-US" dirty="0"/>
              <a:t> Saville</a:t>
            </a:r>
          </a:p>
        </p:txBody>
      </p:sp>
      <p:pic>
        <p:nvPicPr>
          <p:cNvPr id="8" name="Content Placeholder 7" descr="A picture containing person, outdoor&#10;&#10;Description automatically generated">
            <a:extLst>
              <a:ext uri="{FF2B5EF4-FFF2-40B4-BE49-F238E27FC236}">
                <a16:creationId xmlns:a16="http://schemas.microsoft.com/office/drawing/2014/main" id="{BC7F1DE4-BF8C-0542-AC71-AF41F8A401E3}"/>
              </a:ext>
            </a:extLst>
          </p:cNvPr>
          <p:cNvPicPr>
            <a:picLocks noChangeAspect="1"/>
          </p:cNvPicPr>
          <p:nvPr/>
        </p:nvPicPr>
        <p:blipFill rotWithShape="1">
          <a:blip r:embed="rId3"/>
          <a:srcRect r="16088"/>
          <a:stretch/>
        </p:blipFill>
        <p:spPr>
          <a:xfrm>
            <a:off x="-52346" y="10"/>
            <a:ext cx="5827552" cy="6857990"/>
          </a:xfrm>
          <a:custGeom>
            <a:avLst/>
            <a:gdLst/>
            <a:ahLst/>
            <a:cxnLst/>
            <a:rect l="l" t="t" r="r" b="b"/>
            <a:pathLst>
              <a:path w="5827552" h="6858000">
                <a:moveTo>
                  <a:pt x="5436113" y="4232571"/>
                </a:moveTo>
                <a:cubicBezTo>
                  <a:pt x="5625722" y="4232571"/>
                  <a:pt x="5779430" y="4386279"/>
                  <a:pt x="5779430" y="4575888"/>
                </a:cubicBezTo>
                <a:cubicBezTo>
                  <a:pt x="5779430" y="4765497"/>
                  <a:pt x="5625722" y="4919205"/>
                  <a:pt x="5436113" y="4919205"/>
                </a:cubicBezTo>
                <a:cubicBezTo>
                  <a:pt x="5246504" y="4919205"/>
                  <a:pt x="5092796" y="4765497"/>
                  <a:pt x="5092796" y="4575888"/>
                </a:cubicBezTo>
                <a:cubicBezTo>
                  <a:pt x="5092796" y="4386279"/>
                  <a:pt x="5246504" y="4232571"/>
                  <a:pt x="5436113" y="4232571"/>
                </a:cubicBezTo>
                <a:close/>
                <a:moveTo>
                  <a:pt x="5580185" y="1806694"/>
                </a:moveTo>
                <a:cubicBezTo>
                  <a:pt x="5699726" y="1806694"/>
                  <a:pt x="5799461" y="1891487"/>
                  <a:pt x="5822527" y="2004209"/>
                </a:cubicBezTo>
                <a:lnTo>
                  <a:pt x="5827552" y="2054052"/>
                </a:lnTo>
                <a:lnTo>
                  <a:pt x="5827552" y="2054073"/>
                </a:lnTo>
                <a:lnTo>
                  <a:pt x="5822527" y="2103916"/>
                </a:lnTo>
                <a:cubicBezTo>
                  <a:pt x="5799461" y="2216637"/>
                  <a:pt x="5699726" y="2301430"/>
                  <a:pt x="5580185" y="2301430"/>
                </a:cubicBezTo>
                <a:cubicBezTo>
                  <a:pt x="5443567" y="2301430"/>
                  <a:pt x="5332817" y="2190680"/>
                  <a:pt x="5332817" y="2054062"/>
                </a:cubicBezTo>
                <a:cubicBezTo>
                  <a:pt x="5332817" y="1917444"/>
                  <a:pt x="5443567" y="1806694"/>
                  <a:pt x="5580185" y="1806694"/>
                </a:cubicBezTo>
                <a:close/>
                <a:moveTo>
                  <a:pt x="5580184" y="1294715"/>
                </a:moveTo>
                <a:cubicBezTo>
                  <a:pt x="5659753" y="1294715"/>
                  <a:pt x="5724256" y="1359218"/>
                  <a:pt x="5724256" y="1438787"/>
                </a:cubicBezTo>
                <a:cubicBezTo>
                  <a:pt x="5724256" y="1518356"/>
                  <a:pt x="5659753" y="1582859"/>
                  <a:pt x="5580184" y="1582859"/>
                </a:cubicBezTo>
                <a:cubicBezTo>
                  <a:pt x="5500615" y="1582859"/>
                  <a:pt x="5436112" y="1518356"/>
                  <a:pt x="5436112" y="1438787"/>
                </a:cubicBezTo>
                <a:cubicBezTo>
                  <a:pt x="5436112" y="1359218"/>
                  <a:pt x="5500615" y="1294715"/>
                  <a:pt x="5580184" y="1294715"/>
                </a:cubicBezTo>
                <a:close/>
                <a:moveTo>
                  <a:pt x="0" y="0"/>
                </a:moveTo>
                <a:lnTo>
                  <a:pt x="5346882" y="0"/>
                </a:lnTo>
                <a:lnTo>
                  <a:pt x="5396357" y="64140"/>
                </a:lnTo>
                <a:cubicBezTo>
                  <a:pt x="5509528" y="228632"/>
                  <a:pt x="5577723" y="424885"/>
                  <a:pt x="5582550" y="646882"/>
                </a:cubicBezTo>
                <a:cubicBezTo>
                  <a:pt x="5608062" y="1102027"/>
                  <a:pt x="5203194" y="1301070"/>
                  <a:pt x="5151872" y="1809180"/>
                </a:cubicBezTo>
                <a:cubicBezTo>
                  <a:pt x="5104686" y="2276432"/>
                  <a:pt x="5496947" y="2514465"/>
                  <a:pt x="5323965" y="3464278"/>
                </a:cubicBezTo>
                <a:cubicBezTo>
                  <a:pt x="5211960" y="4079388"/>
                  <a:pt x="4297510" y="4259025"/>
                  <a:pt x="5513003" y="5720066"/>
                </a:cubicBezTo>
                <a:cubicBezTo>
                  <a:pt x="5768583" y="6027176"/>
                  <a:pt x="5791560" y="6490332"/>
                  <a:pt x="5601722" y="6841105"/>
                </a:cubicBezTo>
                <a:lnTo>
                  <a:pt x="5590822" y="6858000"/>
                </a:lnTo>
                <a:lnTo>
                  <a:pt x="1735" y="6858000"/>
                </a:lnTo>
                <a:lnTo>
                  <a:pt x="0" y="6858000"/>
                </a:lnTo>
                <a:lnTo>
                  <a:pt x="0" y="6849812"/>
                </a:lnTo>
                <a:lnTo>
                  <a:pt x="0" y="6483067"/>
                </a:lnTo>
                <a:lnTo>
                  <a:pt x="0" y="1250146"/>
                </a:lnTo>
                <a:close/>
              </a:path>
            </a:pathLst>
          </a:custGeom>
        </p:spPr>
      </p:pic>
      <p:pic>
        <p:nvPicPr>
          <p:cNvPr id="14338" name="Picture 2">
            <a:extLst>
              <a:ext uri="{FF2B5EF4-FFF2-40B4-BE49-F238E27FC236}">
                <a16:creationId xmlns:a16="http://schemas.microsoft.com/office/drawing/2014/main" id="{8593D30F-EF93-CD47-AE0E-3B16B207ED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205" y="2372420"/>
            <a:ext cx="2936875" cy="17621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Vermont State Flag">
            <a:extLst>
              <a:ext uri="{FF2B5EF4-FFF2-40B4-BE49-F238E27FC236}">
                <a16:creationId xmlns:a16="http://schemas.microsoft.com/office/drawing/2014/main" id="{F579B81C-EA46-DD4D-89C6-C79D01790E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799" r="10062"/>
          <a:stretch/>
        </p:blipFill>
        <p:spPr bwMode="auto">
          <a:xfrm>
            <a:off x="9131734" y="2315270"/>
            <a:ext cx="2460240" cy="181927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CA49BFC-9E39-494C-8076-573802358C76}"/>
              </a:ext>
            </a:extLst>
          </p:cNvPr>
          <p:cNvSpPr txBox="1"/>
          <p:nvPr/>
        </p:nvSpPr>
        <p:spPr>
          <a:xfrm>
            <a:off x="9800583" y="2315270"/>
            <a:ext cx="1122541" cy="369332"/>
          </a:xfrm>
          <a:prstGeom prst="rect">
            <a:avLst/>
          </a:prstGeom>
          <a:noFill/>
        </p:spPr>
        <p:txBody>
          <a:bodyPr wrap="square" rtlCol="0">
            <a:spAutoFit/>
          </a:bodyPr>
          <a:lstStyle/>
          <a:p>
            <a:r>
              <a:rPr lang="en-US" dirty="0">
                <a:solidFill>
                  <a:schemeClr val="bg1"/>
                </a:solidFill>
              </a:rPr>
              <a:t>Vermont</a:t>
            </a:r>
          </a:p>
        </p:txBody>
      </p:sp>
      <p:pic>
        <p:nvPicPr>
          <p:cNvPr id="16" name="Picture 8" descr="Amazon.com: Florida Flag Poster Florida Poster Florida Flag Florida Print  18x24 : Sports &amp; Outdoors">
            <a:extLst>
              <a:ext uri="{FF2B5EF4-FFF2-40B4-BE49-F238E27FC236}">
                <a16:creationId xmlns:a16="http://schemas.microsoft.com/office/drawing/2014/main" id="{713EB4A2-272F-3543-B6B7-3CD3BD881E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9334" y="4334570"/>
            <a:ext cx="2958553" cy="19723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Flags of New York City - Wikipedia">
            <a:extLst>
              <a:ext uri="{FF2B5EF4-FFF2-40B4-BE49-F238E27FC236}">
                <a16:creationId xmlns:a16="http://schemas.microsoft.com/office/drawing/2014/main" id="{8F00E6A5-7A10-4F45-839E-0E4421040F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76576" y="4334570"/>
            <a:ext cx="3287279" cy="197236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A9DE1C4-67DA-BF49-8A24-B68EB271B816}"/>
              </a:ext>
            </a:extLst>
          </p:cNvPr>
          <p:cNvSpPr txBox="1"/>
          <p:nvPr/>
        </p:nvSpPr>
        <p:spPr>
          <a:xfrm>
            <a:off x="10023034" y="5823964"/>
            <a:ext cx="1615218" cy="338554"/>
          </a:xfrm>
          <a:prstGeom prst="rect">
            <a:avLst/>
          </a:prstGeom>
          <a:noFill/>
        </p:spPr>
        <p:txBody>
          <a:bodyPr wrap="square" rtlCol="0">
            <a:spAutoFit/>
          </a:bodyPr>
          <a:lstStyle/>
          <a:p>
            <a:r>
              <a:rPr lang="en-US" sz="1600" dirty="0"/>
              <a:t>New York</a:t>
            </a:r>
          </a:p>
        </p:txBody>
      </p:sp>
      <p:sp>
        <p:nvSpPr>
          <p:cNvPr id="20" name="TextBox 19">
            <a:extLst>
              <a:ext uri="{FF2B5EF4-FFF2-40B4-BE49-F238E27FC236}">
                <a16:creationId xmlns:a16="http://schemas.microsoft.com/office/drawing/2014/main" id="{6DDD95CF-BD26-AE4E-87FF-DE1ECCB1DC2F}"/>
              </a:ext>
            </a:extLst>
          </p:cNvPr>
          <p:cNvSpPr txBox="1"/>
          <p:nvPr/>
        </p:nvSpPr>
        <p:spPr>
          <a:xfrm rot="19819934">
            <a:off x="6194860" y="3477319"/>
            <a:ext cx="984969" cy="369332"/>
          </a:xfrm>
          <a:prstGeom prst="rect">
            <a:avLst/>
          </a:prstGeom>
          <a:noFill/>
        </p:spPr>
        <p:txBody>
          <a:bodyPr wrap="square" rtlCol="0">
            <a:spAutoFit/>
          </a:bodyPr>
          <a:lstStyle/>
          <a:p>
            <a:r>
              <a:rPr lang="en-US" dirty="0"/>
              <a:t>UK</a:t>
            </a:r>
          </a:p>
        </p:txBody>
      </p:sp>
    </p:spTree>
    <p:extLst>
      <p:ext uri="{BB962C8B-B14F-4D97-AF65-F5344CB8AC3E}">
        <p14:creationId xmlns:p14="http://schemas.microsoft.com/office/powerpoint/2010/main" val="2248911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9CB5F-8247-354A-9D61-B16D798E2A7F}"/>
              </a:ext>
            </a:extLst>
          </p:cNvPr>
          <p:cNvSpPr>
            <a:spLocks noGrp="1"/>
          </p:cNvSpPr>
          <p:nvPr>
            <p:ph type="title"/>
          </p:nvPr>
        </p:nvSpPr>
        <p:spPr>
          <a:xfrm>
            <a:off x="177514" y="53788"/>
            <a:ext cx="4600574" cy="2245659"/>
          </a:xfrm>
        </p:spPr>
        <p:txBody>
          <a:bodyPr vert="horz" lIns="91440" tIns="45720" rIns="91440" bIns="45720" rtlCol="0" anchor="b">
            <a:normAutofit fontScale="90000"/>
          </a:bodyPr>
          <a:lstStyle/>
          <a:p>
            <a:pPr algn="ctr"/>
            <a:r>
              <a:rPr lang="en-US" sz="5400" dirty="0" err="1"/>
              <a:t>Diggin</a:t>
            </a:r>
            <a:r>
              <a:rPr lang="en-US" sz="5400" dirty="0"/>
              <a:t>’ </a:t>
            </a:r>
            <a:r>
              <a:rPr lang="en-US" sz="5400" dirty="0" err="1"/>
              <a:t>Livin</a:t>
            </a:r>
            <a:r>
              <a:rPr lang="en-US" sz="5400" dirty="0"/>
              <a:t>’</a:t>
            </a:r>
            <a:br>
              <a:rPr lang="en-US" sz="5400" dirty="0"/>
            </a:br>
            <a:br>
              <a:rPr lang="en-US" sz="5400" dirty="0"/>
            </a:br>
            <a:r>
              <a:rPr lang="en-US" sz="5400" dirty="0"/>
              <a:t>Eric McEwan</a:t>
            </a:r>
          </a:p>
        </p:txBody>
      </p:sp>
      <p:pic>
        <p:nvPicPr>
          <p:cNvPr id="5" name="Picture 4" descr="A person with a beard and sunglasses&#10;&#10;Description automatically generated with medium confidence">
            <a:extLst>
              <a:ext uri="{FF2B5EF4-FFF2-40B4-BE49-F238E27FC236}">
                <a16:creationId xmlns:a16="http://schemas.microsoft.com/office/drawing/2014/main" id="{BD9D3F1A-308C-984C-BFB7-9EEE4E0B4824}"/>
              </a:ext>
            </a:extLst>
          </p:cNvPr>
          <p:cNvPicPr>
            <a:picLocks noChangeAspect="1"/>
          </p:cNvPicPr>
          <p:nvPr/>
        </p:nvPicPr>
        <p:blipFill rotWithShape="1">
          <a:blip r:embed="rId3"/>
          <a:srcRect b="2298"/>
          <a:stretch/>
        </p:blipFill>
        <p:spPr>
          <a:xfrm>
            <a:off x="4955602" y="10"/>
            <a:ext cx="7236398" cy="6857990"/>
          </a:xfrm>
          <a:custGeom>
            <a:avLst/>
            <a:gdLst/>
            <a:ahLst/>
            <a:cxnLst/>
            <a:rect l="l" t="t" r="r" b="b"/>
            <a:pathLst>
              <a:path w="7726675" h="6858000">
                <a:moveTo>
                  <a:pt x="2975226" y="5978334"/>
                </a:moveTo>
                <a:cubicBezTo>
                  <a:pt x="3002582" y="5978928"/>
                  <a:pt x="3030286" y="5982273"/>
                  <a:pt x="3058007" y="5988576"/>
                </a:cubicBezTo>
                <a:cubicBezTo>
                  <a:pt x="3279778" y="6038998"/>
                  <a:pt x="3418684" y="6259656"/>
                  <a:pt x="3368261" y="6481427"/>
                </a:cubicBezTo>
                <a:cubicBezTo>
                  <a:pt x="3317839" y="6703198"/>
                  <a:pt x="3097182" y="6842104"/>
                  <a:pt x="2875410" y="6791681"/>
                </a:cubicBezTo>
                <a:cubicBezTo>
                  <a:pt x="2653640" y="6741259"/>
                  <a:pt x="2514734" y="6520601"/>
                  <a:pt x="2565157" y="6298830"/>
                </a:cubicBezTo>
                <a:cubicBezTo>
                  <a:pt x="2609276" y="6104780"/>
                  <a:pt x="2783732" y="5974174"/>
                  <a:pt x="2975226" y="5978334"/>
                </a:cubicBezTo>
                <a:close/>
                <a:moveTo>
                  <a:pt x="542891" y="1298362"/>
                </a:moveTo>
                <a:cubicBezTo>
                  <a:pt x="578216" y="1299129"/>
                  <a:pt x="613991" y="1303448"/>
                  <a:pt x="649789" y="1311587"/>
                </a:cubicBezTo>
                <a:cubicBezTo>
                  <a:pt x="936170" y="1376700"/>
                  <a:pt x="1115545" y="1661643"/>
                  <a:pt x="1050432" y="1948025"/>
                </a:cubicBezTo>
                <a:cubicBezTo>
                  <a:pt x="985319" y="2234407"/>
                  <a:pt x="700376" y="2413781"/>
                  <a:pt x="413995" y="2348669"/>
                </a:cubicBezTo>
                <a:cubicBezTo>
                  <a:pt x="127612" y="2283556"/>
                  <a:pt x="-51762" y="1998612"/>
                  <a:pt x="13351" y="1712231"/>
                </a:cubicBezTo>
                <a:cubicBezTo>
                  <a:pt x="70325" y="1461647"/>
                  <a:pt x="295606" y="1292990"/>
                  <a:pt x="542891" y="1298362"/>
                </a:cubicBezTo>
                <a:close/>
                <a:moveTo>
                  <a:pt x="362049" y="446831"/>
                </a:moveTo>
                <a:cubicBezTo>
                  <a:pt x="382746" y="447281"/>
                  <a:pt x="403706" y="449811"/>
                  <a:pt x="424679" y="454579"/>
                </a:cubicBezTo>
                <a:cubicBezTo>
                  <a:pt x="592463" y="492727"/>
                  <a:pt x="697554" y="659668"/>
                  <a:pt x="659405" y="827452"/>
                </a:cubicBezTo>
                <a:cubicBezTo>
                  <a:pt x="621257" y="995236"/>
                  <a:pt x="454318" y="1100327"/>
                  <a:pt x="286534" y="1062179"/>
                </a:cubicBezTo>
                <a:cubicBezTo>
                  <a:pt x="118749" y="1024031"/>
                  <a:pt x="13658" y="857091"/>
                  <a:pt x="51806" y="689306"/>
                </a:cubicBezTo>
                <a:cubicBezTo>
                  <a:pt x="85186" y="542495"/>
                  <a:pt x="217172" y="443684"/>
                  <a:pt x="362049" y="446831"/>
                </a:cubicBezTo>
                <a:close/>
                <a:moveTo>
                  <a:pt x="688320" y="0"/>
                </a:moveTo>
                <a:lnTo>
                  <a:pt x="5442022" y="0"/>
                </a:lnTo>
                <a:lnTo>
                  <a:pt x="7726675" y="0"/>
                </a:lnTo>
                <a:lnTo>
                  <a:pt x="7726675" y="988372"/>
                </a:lnTo>
                <a:lnTo>
                  <a:pt x="7726675" y="6858000"/>
                </a:lnTo>
                <a:lnTo>
                  <a:pt x="4265234" y="6858000"/>
                </a:lnTo>
                <a:lnTo>
                  <a:pt x="4167452" y="6648946"/>
                </a:lnTo>
                <a:cubicBezTo>
                  <a:pt x="4064668" y="6438534"/>
                  <a:pt x="3951418" y="6237194"/>
                  <a:pt x="3802376" y="6067515"/>
                </a:cubicBezTo>
                <a:cubicBezTo>
                  <a:pt x="3433898" y="5648543"/>
                  <a:pt x="2855445" y="5560200"/>
                  <a:pt x="2314714" y="5492960"/>
                </a:cubicBezTo>
                <a:cubicBezTo>
                  <a:pt x="1689319" y="5415368"/>
                  <a:pt x="1105502" y="5269445"/>
                  <a:pt x="626568" y="4822392"/>
                </a:cubicBezTo>
                <a:cubicBezTo>
                  <a:pt x="42544" y="4277286"/>
                  <a:pt x="59772" y="3691233"/>
                  <a:pt x="462831" y="3184007"/>
                </a:cubicBezTo>
                <a:cubicBezTo>
                  <a:pt x="688845" y="2899538"/>
                  <a:pt x="972083" y="2660548"/>
                  <a:pt x="1228189" y="2399566"/>
                </a:cubicBezTo>
                <a:cubicBezTo>
                  <a:pt x="1460698" y="2161897"/>
                  <a:pt x="1522193" y="1866062"/>
                  <a:pt x="1384674" y="1566341"/>
                </a:cubicBezTo>
                <a:cubicBezTo>
                  <a:pt x="1239184" y="1249484"/>
                  <a:pt x="1095206" y="930335"/>
                  <a:pt x="922279" y="628332"/>
                </a:cubicBezTo>
                <a:cubicBezTo>
                  <a:pt x="805583" y="424593"/>
                  <a:pt x="731712" y="225291"/>
                  <a:pt x="693729" y="33341"/>
                </a:cubicBezTo>
                <a:close/>
              </a:path>
            </a:pathLst>
          </a:custGeom>
        </p:spPr>
      </p:pic>
      <p:pic>
        <p:nvPicPr>
          <p:cNvPr id="11" name="Picture 4" descr="Amazon.com: Oregon State Flag 3.8&quot; Sticker Decal : Automotive">
            <a:extLst>
              <a:ext uri="{FF2B5EF4-FFF2-40B4-BE49-F238E27FC236}">
                <a16:creationId xmlns:a16="http://schemas.microsoft.com/office/drawing/2014/main" id="{FB5729AC-6EB0-E540-B766-8881E5630F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515" y="2413392"/>
            <a:ext cx="3196772" cy="20106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lag of California - Wikipedia">
            <a:extLst>
              <a:ext uri="{FF2B5EF4-FFF2-40B4-BE49-F238E27FC236}">
                <a16:creationId xmlns:a16="http://schemas.microsoft.com/office/drawing/2014/main" id="{D12A4EDE-75D7-7304-EF97-F930F0E536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0611" y="4622912"/>
            <a:ext cx="3004991" cy="20106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ook cover of a book&#10;&#10;Description automatically generated">
            <a:extLst>
              <a:ext uri="{FF2B5EF4-FFF2-40B4-BE49-F238E27FC236}">
                <a16:creationId xmlns:a16="http://schemas.microsoft.com/office/drawing/2014/main" id="{682CC171-BE9E-89FA-315B-C48EBEA4057F}"/>
              </a:ext>
            </a:extLst>
          </p:cNvPr>
          <p:cNvPicPr>
            <a:picLocks noChangeAspect="1"/>
          </p:cNvPicPr>
          <p:nvPr/>
        </p:nvPicPr>
        <p:blipFill>
          <a:blip r:embed="rId6"/>
          <a:stretch>
            <a:fillRect/>
          </a:stretch>
        </p:blipFill>
        <p:spPr>
          <a:xfrm>
            <a:off x="4637404" y="53788"/>
            <a:ext cx="2624007" cy="3825476"/>
          </a:xfrm>
          <a:prstGeom prst="rect">
            <a:avLst/>
          </a:prstGeom>
        </p:spPr>
      </p:pic>
    </p:spTree>
    <p:extLst>
      <p:ext uri="{BB962C8B-B14F-4D97-AF65-F5344CB8AC3E}">
        <p14:creationId xmlns:p14="http://schemas.microsoft.com/office/powerpoint/2010/main" val="3716678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0A1C8-162E-BF4B-8E61-1087E6F7BBF0}"/>
              </a:ext>
            </a:extLst>
          </p:cNvPr>
          <p:cNvSpPr>
            <a:spLocks noGrp="1"/>
          </p:cNvSpPr>
          <p:nvPr>
            <p:ph type="title"/>
          </p:nvPr>
        </p:nvSpPr>
        <p:spPr>
          <a:xfrm>
            <a:off x="237510" y="1"/>
            <a:ext cx="4788027" cy="1525723"/>
          </a:xfrm>
        </p:spPr>
        <p:txBody>
          <a:bodyPr vert="horz" lIns="91440" tIns="45720" rIns="91440" bIns="45720" rtlCol="0" anchor="b">
            <a:normAutofit fontScale="90000"/>
          </a:bodyPr>
          <a:lstStyle/>
          <a:p>
            <a:pPr algn="ctr"/>
            <a:r>
              <a:rPr lang="en-US" sz="3600" b="1" dirty="0"/>
              <a:t>Zia </a:t>
            </a:r>
            <a:r>
              <a:rPr lang="en-US" sz="3600" b="1" dirty="0" err="1"/>
              <a:t>Queenbees</a:t>
            </a:r>
            <a:br>
              <a:rPr lang="en-US" sz="3600" b="1" dirty="0"/>
            </a:br>
            <a:br>
              <a:rPr lang="en-US" sz="3600" b="1" dirty="0"/>
            </a:br>
            <a:r>
              <a:rPr lang="en-US" sz="3600" b="1" dirty="0"/>
              <a:t>Melanie Kirby</a:t>
            </a:r>
          </a:p>
        </p:txBody>
      </p:sp>
      <p:pic>
        <p:nvPicPr>
          <p:cNvPr id="5" name="Picture 4" descr="A picture containing person&#10;&#10;Description automatically generated">
            <a:extLst>
              <a:ext uri="{FF2B5EF4-FFF2-40B4-BE49-F238E27FC236}">
                <a16:creationId xmlns:a16="http://schemas.microsoft.com/office/drawing/2014/main" id="{7EA081AE-1D46-7F42-AF11-CD3621770DCD}"/>
              </a:ext>
            </a:extLst>
          </p:cNvPr>
          <p:cNvPicPr>
            <a:picLocks noChangeAspect="1"/>
          </p:cNvPicPr>
          <p:nvPr/>
        </p:nvPicPr>
        <p:blipFill rotWithShape="1">
          <a:blip r:embed="rId3"/>
          <a:srcRect l="3932" r="7434" b="2"/>
          <a:stretch/>
        </p:blipFill>
        <p:spPr>
          <a:xfrm>
            <a:off x="4955602" y="10"/>
            <a:ext cx="7236398" cy="6857990"/>
          </a:xfrm>
          <a:custGeom>
            <a:avLst/>
            <a:gdLst/>
            <a:ahLst/>
            <a:cxnLst/>
            <a:rect l="l" t="t" r="r" b="b"/>
            <a:pathLst>
              <a:path w="7726675" h="6858000">
                <a:moveTo>
                  <a:pt x="2975226" y="5978334"/>
                </a:moveTo>
                <a:cubicBezTo>
                  <a:pt x="3002582" y="5978928"/>
                  <a:pt x="3030286" y="5982273"/>
                  <a:pt x="3058007" y="5988576"/>
                </a:cubicBezTo>
                <a:cubicBezTo>
                  <a:pt x="3279778" y="6038998"/>
                  <a:pt x="3418684" y="6259656"/>
                  <a:pt x="3368261" y="6481427"/>
                </a:cubicBezTo>
                <a:cubicBezTo>
                  <a:pt x="3317839" y="6703198"/>
                  <a:pt x="3097182" y="6842104"/>
                  <a:pt x="2875410" y="6791681"/>
                </a:cubicBezTo>
                <a:cubicBezTo>
                  <a:pt x="2653640" y="6741259"/>
                  <a:pt x="2514734" y="6520601"/>
                  <a:pt x="2565157" y="6298830"/>
                </a:cubicBezTo>
                <a:cubicBezTo>
                  <a:pt x="2609276" y="6104780"/>
                  <a:pt x="2783732" y="5974174"/>
                  <a:pt x="2975226" y="5978334"/>
                </a:cubicBezTo>
                <a:close/>
                <a:moveTo>
                  <a:pt x="542891" y="1298362"/>
                </a:moveTo>
                <a:cubicBezTo>
                  <a:pt x="578216" y="1299129"/>
                  <a:pt x="613991" y="1303448"/>
                  <a:pt x="649789" y="1311587"/>
                </a:cubicBezTo>
                <a:cubicBezTo>
                  <a:pt x="936170" y="1376700"/>
                  <a:pt x="1115545" y="1661643"/>
                  <a:pt x="1050432" y="1948025"/>
                </a:cubicBezTo>
                <a:cubicBezTo>
                  <a:pt x="985319" y="2234407"/>
                  <a:pt x="700376" y="2413781"/>
                  <a:pt x="413995" y="2348669"/>
                </a:cubicBezTo>
                <a:cubicBezTo>
                  <a:pt x="127612" y="2283556"/>
                  <a:pt x="-51762" y="1998612"/>
                  <a:pt x="13351" y="1712231"/>
                </a:cubicBezTo>
                <a:cubicBezTo>
                  <a:pt x="70325" y="1461647"/>
                  <a:pt x="295606" y="1292990"/>
                  <a:pt x="542891" y="1298362"/>
                </a:cubicBezTo>
                <a:close/>
                <a:moveTo>
                  <a:pt x="362049" y="446831"/>
                </a:moveTo>
                <a:cubicBezTo>
                  <a:pt x="382746" y="447281"/>
                  <a:pt x="403706" y="449811"/>
                  <a:pt x="424679" y="454579"/>
                </a:cubicBezTo>
                <a:cubicBezTo>
                  <a:pt x="592463" y="492727"/>
                  <a:pt x="697554" y="659668"/>
                  <a:pt x="659405" y="827452"/>
                </a:cubicBezTo>
                <a:cubicBezTo>
                  <a:pt x="621257" y="995236"/>
                  <a:pt x="454318" y="1100327"/>
                  <a:pt x="286534" y="1062179"/>
                </a:cubicBezTo>
                <a:cubicBezTo>
                  <a:pt x="118749" y="1024031"/>
                  <a:pt x="13658" y="857091"/>
                  <a:pt x="51806" y="689306"/>
                </a:cubicBezTo>
                <a:cubicBezTo>
                  <a:pt x="85186" y="542495"/>
                  <a:pt x="217172" y="443684"/>
                  <a:pt x="362049" y="446831"/>
                </a:cubicBezTo>
                <a:close/>
                <a:moveTo>
                  <a:pt x="688320" y="0"/>
                </a:moveTo>
                <a:lnTo>
                  <a:pt x="5442022" y="0"/>
                </a:lnTo>
                <a:lnTo>
                  <a:pt x="7726675" y="0"/>
                </a:lnTo>
                <a:lnTo>
                  <a:pt x="7726675" y="988372"/>
                </a:lnTo>
                <a:lnTo>
                  <a:pt x="7726675" y="6858000"/>
                </a:lnTo>
                <a:lnTo>
                  <a:pt x="4265234" y="6858000"/>
                </a:lnTo>
                <a:lnTo>
                  <a:pt x="4167452" y="6648946"/>
                </a:lnTo>
                <a:cubicBezTo>
                  <a:pt x="4064668" y="6438534"/>
                  <a:pt x="3951418" y="6237194"/>
                  <a:pt x="3802376" y="6067515"/>
                </a:cubicBezTo>
                <a:cubicBezTo>
                  <a:pt x="3433898" y="5648543"/>
                  <a:pt x="2855445" y="5560200"/>
                  <a:pt x="2314714" y="5492960"/>
                </a:cubicBezTo>
                <a:cubicBezTo>
                  <a:pt x="1689319" y="5415368"/>
                  <a:pt x="1105502" y="5269445"/>
                  <a:pt x="626568" y="4822392"/>
                </a:cubicBezTo>
                <a:cubicBezTo>
                  <a:pt x="42544" y="4277286"/>
                  <a:pt x="59772" y="3691233"/>
                  <a:pt x="462831" y="3184007"/>
                </a:cubicBezTo>
                <a:cubicBezTo>
                  <a:pt x="688845" y="2899538"/>
                  <a:pt x="972083" y="2660548"/>
                  <a:pt x="1228189" y="2399566"/>
                </a:cubicBezTo>
                <a:cubicBezTo>
                  <a:pt x="1460698" y="2161897"/>
                  <a:pt x="1522193" y="1866062"/>
                  <a:pt x="1384674" y="1566341"/>
                </a:cubicBezTo>
                <a:cubicBezTo>
                  <a:pt x="1239184" y="1249484"/>
                  <a:pt x="1095206" y="930335"/>
                  <a:pt x="922279" y="628332"/>
                </a:cubicBezTo>
                <a:cubicBezTo>
                  <a:pt x="805583" y="424593"/>
                  <a:pt x="731712" y="225291"/>
                  <a:pt x="693729" y="33341"/>
                </a:cubicBezTo>
                <a:close/>
              </a:path>
            </a:pathLst>
          </a:custGeom>
        </p:spPr>
      </p:pic>
      <p:pic>
        <p:nvPicPr>
          <p:cNvPr id="13" name="Picture 8" descr="Amazon.com: Florida Flag Poster Florida Poster Florida Flag Florida Print  18x24 : Sports &amp; Outdoors">
            <a:extLst>
              <a:ext uri="{FF2B5EF4-FFF2-40B4-BE49-F238E27FC236}">
                <a16:creationId xmlns:a16="http://schemas.microsoft.com/office/drawing/2014/main" id="{BAE58B7B-D3DD-EE40-BAC1-4D1AB85C3B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75" y="3343274"/>
            <a:ext cx="2502074" cy="16680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Hawaii State Flag - Display Sales">
            <a:extLst>
              <a:ext uri="{FF2B5EF4-FFF2-40B4-BE49-F238E27FC236}">
                <a16:creationId xmlns:a16="http://schemas.microsoft.com/office/drawing/2014/main" id="{9151707E-810D-B24E-84ED-49416127CF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91" t="22500" r="6591" b="22500"/>
          <a:stretch/>
        </p:blipFill>
        <p:spPr bwMode="auto">
          <a:xfrm>
            <a:off x="2631523" y="1863077"/>
            <a:ext cx="2458417" cy="150877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2016A2E-5F43-5A43-83E0-37F9B2CD6360}"/>
              </a:ext>
            </a:extLst>
          </p:cNvPr>
          <p:cNvSpPr txBox="1"/>
          <p:nvPr/>
        </p:nvSpPr>
        <p:spPr>
          <a:xfrm>
            <a:off x="3230631" y="2901948"/>
            <a:ext cx="984969" cy="369332"/>
          </a:xfrm>
          <a:prstGeom prst="rect">
            <a:avLst/>
          </a:prstGeom>
          <a:noFill/>
        </p:spPr>
        <p:txBody>
          <a:bodyPr wrap="square" rtlCol="0">
            <a:spAutoFit/>
          </a:bodyPr>
          <a:lstStyle/>
          <a:p>
            <a:r>
              <a:rPr lang="en-US" dirty="0"/>
              <a:t>Hawaii</a:t>
            </a:r>
          </a:p>
        </p:txBody>
      </p:sp>
      <p:pic>
        <p:nvPicPr>
          <p:cNvPr id="16386" name="Picture 2" descr="Flags, Symbols &amp; Currency of Paraguay - World Atlas">
            <a:extLst>
              <a:ext uri="{FF2B5EF4-FFF2-40B4-BE49-F238E27FC236}">
                <a16:creationId xmlns:a16="http://schemas.microsoft.com/office/drawing/2014/main" id="{A1631965-C743-2345-B66A-88B32D5F26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49" y="1862138"/>
            <a:ext cx="2498200" cy="146153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242ED06-680E-6D49-8488-775B9945E27A}"/>
              </a:ext>
            </a:extLst>
          </p:cNvPr>
          <p:cNvSpPr txBox="1"/>
          <p:nvPr/>
        </p:nvSpPr>
        <p:spPr>
          <a:xfrm>
            <a:off x="320423" y="2965552"/>
            <a:ext cx="1438252" cy="369332"/>
          </a:xfrm>
          <a:prstGeom prst="rect">
            <a:avLst/>
          </a:prstGeom>
          <a:noFill/>
        </p:spPr>
        <p:txBody>
          <a:bodyPr wrap="square" rtlCol="0">
            <a:spAutoFit/>
          </a:bodyPr>
          <a:lstStyle/>
          <a:p>
            <a:r>
              <a:rPr lang="en-US" dirty="0">
                <a:solidFill>
                  <a:schemeClr val="bg1"/>
                </a:solidFill>
              </a:rPr>
              <a:t>Paraguay</a:t>
            </a:r>
          </a:p>
        </p:txBody>
      </p:sp>
      <p:pic>
        <p:nvPicPr>
          <p:cNvPr id="19" name="Picture 4" descr="Flag of Michigan redesign by UniformPoet2303 on DeviantArt">
            <a:extLst>
              <a:ext uri="{FF2B5EF4-FFF2-40B4-BE49-F238E27FC236}">
                <a16:creationId xmlns:a16="http://schemas.microsoft.com/office/drawing/2014/main" id="{66FEA8BF-342D-DF42-9A28-F09D8371E9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0262" y="3352163"/>
            <a:ext cx="2655138" cy="167939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8E81DEF-597A-AE46-9A97-E2758AACC44A}"/>
              </a:ext>
            </a:extLst>
          </p:cNvPr>
          <p:cNvSpPr txBox="1"/>
          <p:nvPr/>
        </p:nvSpPr>
        <p:spPr>
          <a:xfrm>
            <a:off x="3138098" y="4491603"/>
            <a:ext cx="1293867" cy="369332"/>
          </a:xfrm>
          <a:prstGeom prst="rect">
            <a:avLst/>
          </a:prstGeom>
          <a:noFill/>
        </p:spPr>
        <p:txBody>
          <a:bodyPr wrap="square" rtlCol="0">
            <a:spAutoFit/>
          </a:bodyPr>
          <a:lstStyle/>
          <a:p>
            <a:r>
              <a:rPr lang="en-US" dirty="0"/>
              <a:t>Michigan</a:t>
            </a:r>
          </a:p>
        </p:txBody>
      </p:sp>
      <p:pic>
        <p:nvPicPr>
          <p:cNvPr id="21" name="Picture 8" descr="New Mexico | Vexillology Wiki | Fandom">
            <a:extLst>
              <a:ext uri="{FF2B5EF4-FFF2-40B4-BE49-F238E27FC236}">
                <a16:creationId xmlns:a16="http://schemas.microsoft.com/office/drawing/2014/main" id="{09EF9694-50FF-CE41-8ACB-CD78821E88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9275" y="5045937"/>
            <a:ext cx="2696530" cy="179768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Flag of Washington - Wikipedia">
            <a:extLst>
              <a:ext uri="{FF2B5EF4-FFF2-40B4-BE49-F238E27FC236}">
                <a16:creationId xmlns:a16="http://schemas.microsoft.com/office/drawing/2014/main" id="{049789EB-6A1A-594D-9FA5-985C0881EC7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970" r="10772"/>
          <a:stretch/>
        </p:blipFill>
        <p:spPr bwMode="auto">
          <a:xfrm>
            <a:off x="2631524" y="5136367"/>
            <a:ext cx="2277288" cy="17180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Flag of California - Wikipedia">
            <a:extLst>
              <a:ext uri="{FF2B5EF4-FFF2-40B4-BE49-F238E27FC236}">
                <a16:creationId xmlns:a16="http://schemas.microsoft.com/office/drawing/2014/main" id="{6BFB49F0-68C2-E546-AA27-14FA567DC2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562" y="5149850"/>
            <a:ext cx="2509872" cy="167939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6A97B96-52B0-3248-B5B1-9961002CFF3E}"/>
              </a:ext>
            </a:extLst>
          </p:cNvPr>
          <p:cNvSpPr txBox="1"/>
          <p:nvPr/>
        </p:nvSpPr>
        <p:spPr>
          <a:xfrm>
            <a:off x="6143575" y="6545908"/>
            <a:ext cx="1559020" cy="369332"/>
          </a:xfrm>
          <a:prstGeom prst="rect">
            <a:avLst/>
          </a:prstGeom>
          <a:noFill/>
        </p:spPr>
        <p:txBody>
          <a:bodyPr wrap="square" rtlCol="0">
            <a:spAutoFit/>
          </a:bodyPr>
          <a:lstStyle/>
          <a:p>
            <a:r>
              <a:rPr lang="en-US" dirty="0"/>
              <a:t>New Mexico</a:t>
            </a:r>
          </a:p>
        </p:txBody>
      </p:sp>
    </p:spTree>
    <p:extLst>
      <p:ext uri="{BB962C8B-B14F-4D97-AF65-F5344CB8AC3E}">
        <p14:creationId xmlns:p14="http://schemas.microsoft.com/office/powerpoint/2010/main" val="1536704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0F12B-3D94-2945-9DFD-2370A7781D52}"/>
              </a:ext>
            </a:extLst>
          </p:cNvPr>
          <p:cNvSpPr>
            <a:spLocks noGrp="1"/>
          </p:cNvSpPr>
          <p:nvPr>
            <p:ph type="title"/>
          </p:nvPr>
        </p:nvSpPr>
        <p:spPr>
          <a:xfrm>
            <a:off x="6736976" y="2180383"/>
            <a:ext cx="5455024" cy="2862263"/>
          </a:xfrm>
        </p:spPr>
        <p:txBody>
          <a:bodyPr>
            <a:normAutofit/>
          </a:bodyPr>
          <a:lstStyle/>
          <a:p>
            <a:pPr algn="ctr"/>
            <a:r>
              <a:rPr lang="en-US" sz="3200" b="1" dirty="0"/>
              <a:t>Adaptive Bee Breeding </a:t>
            </a:r>
            <a:br>
              <a:rPr lang="en-US" sz="3200" b="1" dirty="0"/>
            </a:br>
            <a:r>
              <a:rPr lang="en-US" sz="3200" b="1" dirty="0"/>
              <a:t>4/3/21 webinar recording</a:t>
            </a:r>
            <a:br>
              <a:rPr lang="en-US" sz="3200" b="1" dirty="0"/>
            </a:br>
            <a:br>
              <a:rPr lang="en-US" sz="3200" b="1" dirty="0"/>
            </a:br>
            <a:r>
              <a:rPr lang="en-US" sz="3200" b="1" dirty="0"/>
              <a:t>https://</a:t>
            </a:r>
            <a:r>
              <a:rPr lang="en-US" sz="3200" b="1" dirty="0" err="1"/>
              <a:t>linktr.ee</a:t>
            </a:r>
            <a:r>
              <a:rPr lang="en-US" sz="3200" b="1" dirty="0"/>
              <a:t>/</a:t>
            </a:r>
            <a:r>
              <a:rPr lang="en-US" sz="3200" b="1" dirty="0" err="1"/>
              <a:t>ziaqueenbees</a:t>
            </a:r>
            <a:endParaRPr lang="en-US" sz="3200" b="1" dirty="0"/>
          </a:p>
        </p:txBody>
      </p:sp>
      <p:pic>
        <p:nvPicPr>
          <p:cNvPr id="7" name="Picture 6" descr="A screenshot of a computer&#10;&#10;Description automatically generated with medium confidence">
            <a:extLst>
              <a:ext uri="{FF2B5EF4-FFF2-40B4-BE49-F238E27FC236}">
                <a16:creationId xmlns:a16="http://schemas.microsoft.com/office/drawing/2014/main" id="{AEC50B76-AE4F-F243-8868-4182D7B7B98D}"/>
              </a:ext>
            </a:extLst>
          </p:cNvPr>
          <p:cNvPicPr>
            <a:picLocks noChangeAspect="1"/>
          </p:cNvPicPr>
          <p:nvPr/>
        </p:nvPicPr>
        <p:blipFill>
          <a:blip r:embed="rId3"/>
          <a:stretch>
            <a:fillRect/>
          </a:stretch>
        </p:blipFill>
        <p:spPr>
          <a:xfrm>
            <a:off x="48806" y="1359548"/>
            <a:ext cx="6688170" cy="4503932"/>
          </a:xfrm>
          <a:prstGeom prst="rect">
            <a:avLst/>
          </a:prstGeom>
        </p:spPr>
      </p:pic>
    </p:spTree>
    <p:extLst>
      <p:ext uri="{BB962C8B-B14F-4D97-AF65-F5344CB8AC3E}">
        <p14:creationId xmlns:p14="http://schemas.microsoft.com/office/powerpoint/2010/main" val="728912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White arrows going to the red target">
            <a:extLst>
              <a:ext uri="{FF2B5EF4-FFF2-40B4-BE49-F238E27FC236}">
                <a16:creationId xmlns:a16="http://schemas.microsoft.com/office/drawing/2014/main" id="{E056880E-8B1D-4F19-A22C-8913B011DA89}"/>
              </a:ext>
            </a:extLst>
          </p:cNvPr>
          <p:cNvPicPr>
            <a:picLocks noChangeAspect="1"/>
          </p:cNvPicPr>
          <p:nvPr/>
        </p:nvPicPr>
        <p:blipFill rotWithShape="1">
          <a:blip r:embed="rId3">
            <a:alphaModFix/>
          </a:blip>
          <a:srcRect b="15730"/>
          <a:stretch/>
        </p:blipFill>
        <p:spPr>
          <a:xfrm>
            <a:off x="20" y="10"/>
            <a:ext cx="12191980" cy="6857990"/>
          </a:xfrm>
          <a:prstGeom prst="rect">
            <a:avLst/>
          </a:prstGeom>
          <a:blipFill>
            <a:blip r:embed="rId4"/>
            <a:stretch>
              <a:fillRect l="-1000" t="2000" b="1000"/>
            </a:stretch>
          </a:blipFill>
        </p:spPr>
      </p:pic>
      <p:sp>
        <p:nvSpPr>
          <p:cNvPr id="2" name="Title 1">
            <a:extLst>
              <a:ext uri="{FF2B5EF4-FFF2-40B4-BE49-F238E27FC236}">
                <a16:creationId xmlns:a16="http://schemas.microsoft.com/office/drawing/2014/main" id="{F9E0EC65-5503-3440-A620-2447854764FD}"/>
              </a:ext>
            </a:extLst>
          </p:cNvPr>
          <p:cNvSpPr>
            <a:spLocks noGrp="1"/>
          </p:cNvSpPr>
          <p:nvPr>
            <p:ph type="title"/>
          </p:nvPr>
        </p:nvSpPr>
        <p:spPr>
          <a:xfrm>
            <a:off x="63831" y="249622"/>
            <a:ext cx="5774952" cy="1636328"/>
          </a:xfrm>
        </p:spPr>
        <p:txBody>
          <a:bodyPr vert="horz" lIns="91440" tIns="45720" rIns="91440" bIns="45720" rtlCol="0" anchor="ctr">
            <a:normAutofit/>
          </a:bodyPr>
          <a:lstStyle/>
          <a:p>
            <a:pPr algn="ctr"/>
            <a:r>
              <a:rPr lang="en-US" sz="5400" dirty="0">
                <a:solidFill>
                  <a:schemeClr val="accent1"/>
                </a:solidFill>
              </a:rPr>
              <a:t>Strategies for the Future…</a:t>
            </a:r>
          </a:p>
        </p:txBody>
      </p:sp>
      <p:sp>
        <p:nvSpPr>
          <p:cNvPr id="4" name="Heart 3">
            <a:extLst>
              <a:ext uri="{FF2B5EF4-FFF2-40B4-BE49-F238E27FC236}">
                <a16:creationId xmlns:a16="http://schemas.microsoft.com/office/drawing/2014/main" id="{1C87079A-51DA-EE45-B6E1-66FBAB3C02DF}"/>
              </a:ext>
            </a:extLst>
          </p:cNvPr>
          <p:cNvSpPr/>
          <p:nvPr/>
        </p:nvSpPr>
        <p:spPr>
          <a:xfrm>
            <a:off x="6858000" y="1885950"/>
            <a:ext cx="2843213" cy="2343149"/>
          </a:xfrm>
          <a:prstGeom prst="heart">
            <a:avLst/>
          </a:prstGeom>
          <a:blipFill dpi="0" rotWithShape="1">
            <a:blip r:embed="rId5"/>
            <a:srcRect/>
            <a:stretch>
              <a:fillRect l="-1000" t="-1000" r="2000" b="2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1BB270DA-9EC0-354F-9505-03A5632F9A11}"/>
              </a:ext>
            </a:extLst>
          </p:cNvPr>
          <p:cNvSpPr/>
          <p:nvPr/>
        </p:nvSpPr>
        <p:spPr>
          <a:xfrm>
            <a:off x="2414588" y="2533246"/>
            <a:ext cx="3957637" cy="1181504"/>
          </a:xfrm>
          <a:prstGeom prst="right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Professional Development</a:t>
            </a:r>
          </a:p>
        </p:txBody>
      </p:sp>
      <p:sp>
        <p:nvSpPr>
          <p:cNvPr id="14" name="Right Arrow 13">
            <a:extLst>
              <a:ext uri="{FF2B5EF4-FFF2-40B4-BE49-F238E27FC236}">
                <a16:creationId xmlns:a16="http://schemas.microsoft.com/office/drawing/2014/main" id="{154A67C6-A9BE-D54E-9C07-30135123883B}"/>
              </a:ext>
            </a:extLst>
          </p:cNvPr>
          <p:cNvSpPr/>
          <p:nvPr/>
        </p:nvSpPr>
        <p:spPr>
          <a:xfrm rot="19770039">
            <a:off x="2261664" y="5011568"/>
            <a:ext cx="3356894" cy="1136443"/>
          </a:xfrm>
          <a:prstGeom prst="right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Outreach</a:t>
            </a:r>
          </a:p>
        </p:txBody>
      </p:sp>
      <p:sp>
        <p:nvSpPr>
          <p:cNvPr id="16" name="Right Arrow 15">
            <a:extLst>
              <a:ext uri="{FF2B5EF4-FFF2-40B4-BE49-F238E27FC236}">
                <a16:creationId xmlns:a16="http://schemas.microsoft.com/office/drawing/2014/main" id="{A475B4FB-BFC7-2240-B3AC-C6134E55EE57}"/>
              </a:ext>
            </a:extLst>
          </p:cNvPr>
          <p:cNvSpPr/>
          <p:nvPr/>
        </p:nvSpPr>
        <p:spPr>
          <a:xfrm rot="18034793">
            <a:off x="5623393" y="5056243"/>
            <a:ext cx="2454570" cy="1073987"/>
          </a:xfrm>
          <a:prstGeom prst="right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a:t>
            </a:r>
          </a:p>
        </p:txBody>
      </p:sp>
      <p:sp>
        <p:nvSpPr>
          <p:cNvPr id="18" name="Right Arrow 17">
            <a:extLst>
              <a:ext uri="{FF2B5EF4-FFF2-40B4-BE49-F238E27FC236}">
                <a16:creationId xmlns:a16="http://schemas.microsoft.com/office/drawing/2014/main" id="{3D7DAD25-C124-7045-8FFB-23F1CFDAE64D}"/>
              </a:ext>
            </a:extLst>
          </p:cNvPr>
          <p:cNvSpPr/>
          <p:nvPr/>
        </p:nvSpPr>
        <p:spPr>
          <a:xfrm rot="3558548">
            <a:off x="6150675" y="443671"/>
            <a:ext cx="1711410" cy="1073987"/>
          </a:xfrm>
          <a:prstGeom prst="right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Germplasm</a:t>
            </a:r>
          </a:p>
        </p:txBody>
      </p:sp>
      <p:sp>
        <p:nvSpPr>
          <p:cNvPr id="8" name="Left Arrow 7">
            <a:extLst>
              <a:ext uri="{FF2B5EF4-FFF2-40B4-BE49-F238E27FC236}">
                <a16:creationId xmlns:a16="http://schemas.microsoft.com/office/drawing/2014/main" id="{60CB8B71-EE94-B04B-B699-2F9152050F70}"/>
              </a:ext>
            </a:extLst>
          </p:cNvPr>
          <p:cNvSpPr/>
          <p:nvPr/>
        </p:nvSpPr>
        <p:spPr>
          <a:xfrm rot="17936602">
            <a:off x="8629389" y="394703"/>
            <a:ext cx="1862176" cy="1057275"/>
          </a:xfrm>
          <a:prstGeom prst="left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Resources</a:t>
            </a:r>
          </a:p>
        </p:txBody>
      </p:sp>
      <p:sp>
        <p:nvSpPr>
          <p:cNvPr id="19" name="Left Arrow 18">
            <a:extLst>
              <a:ext uri="{FF2B5EF4-FFF2-40B4-BE49-F238E27FC236}">
                <a16:creationId xmlns:a16="http://schemas.microsoft.com/office/drawing/2014/main" id="{3D2BF863-ABD9-B74B-82A9-72920423488F}"/>
              </a:ext>
            </a:extLst>
          </p:cNvPr>
          <p:cNvSpPr/>
          <p:nvPr/>
        </p:nvSpPr>
        <p:spPr>
          <a:xfrm>
            <a:off x="9970275" y="2545771"/>
            <a:ext cx="1862176" cy="1057275"/>
          </a:xfrm>
          <a:prstGeom prst="left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Open Source</a:t>
            </a:r>
          </a:p>
        </p:txBody>
      </p:sp>
      <p:sp>
        <p:nvSpPr>
          <p:cNvPr id="20" name="Left Arrow 19">
            <a:extLst>
              <a:ext uri="{FF2B5EF4-FFF2-40B4-BE49-F238E27FC236}">
                <a16:creationId xmlns:a16="http://schemas.microsoft.com/office/drawing/2014/main" id="{33F5D3FD-8DD3-EC43-B10C-7EB8F2151321}"/>
              </a:ext>
            </a:extLst>
          </p:cNvPr>
          <p:cNvSpPr/>
          <p:nvPr/>
        </p:nvSpPr>
        <p:spPr>
          <a:xfrm rot="3630035">
            <a:off x="8644318" y="4892542"/>
            <a:ext cx="2102362" cy="1185715"/>
          </a:xfrm>
          <a:prstGeom prst="left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Network</a:t>
            </a:r>
          </a:p>
        </p:txBody>
      </p:sp>
      <p:sp>
        <p:nvSpPr>
          <p:cNvPr id="21" name="Left Arrow 20">
            <a:extLst>
              <a:ext uri="{FF2B5EF4-FFF2-40B4-BE49-F238E27FC236}">
                <a16:creationId xmlns:a16="http://schemas.microsoft.com/office/drawing/2014/main" id="{581B312C-F7DC-D043-B036-98A739E936BD}"/>
              </a:ext>
            </a:extLst>
          </p:cNvPr>
          <p:cNvSpPr/>
          <p:nvPr/>
        </p:nvSpPr>
        <p:spPr>
          <a:xfrm rot="19484443">
            <a:off x="10756416" y="728128"/>
            <a:ext cx="1410583" cy="1057275"/>
          </a:xfrm>
          <a:prstGeom prst="leftArrow">
            <a:avLst>
              <a:gd name="adj1" fmla="val 76975"/>
              <a:gd name="adj2" fmla="val 50000"/>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Mentor</a:t>
            </a:r>
          </a:p>
        </p:txBody>
      </p:sp>
    </p:spTree>
    <p:extLst>
      <p:ext uri="{BB962C8B-B14F-4D97-AF65-F5344CB8AC3E}">
        <p14:creationId xmlns:p14="http://schemas.microsoft.com/office/powerpoint/2010/main" val="280376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and yellow sign&#10;&#10;Description automatically generated">
            <a:extLst>
              <a:ext uri="{FF2B5EF4-FFF2-40B4-BE49-F238E27FC236}">
                <a16:creationId xmlns:a16="http://schemas.microsoft.com/office/drawing/2014/main" id="{FA2EB284-FDEB-50F4-2885-2FDDB72AF554}"/>
              </a:ext>
            </a:extLst>
          </p:cNvPr>
          <p:cNvPicPr>
            <a:picLocks noChangeAspect="1"/>
          </p:cNvPicPr>
          <p:nvPr/>
        </p:nvPicPr>
        <p:blipFill rotWithShape="1">
          <a:blip r:embed="rId2"/>
          <a:srcRect t="12696"/>
          <a:stretch/>
        </p:blipFill>
        <p:spPr>
          <a:xfrm>
            <a:off x="465534" y="78585"/>
            <a:ext cx="11260931" cy="1566119"/>
          </a:xfrm>
          <a:prstGeom prst="rect">
            <a:avLst/>
          </a:prstGeom>
        </p:spPr>
      </p:pic>
      <p:pic>
        <p:nvPicPr>
          <p:cNvPr id="11" name="Picture 10" descr="A collage of people in a circle&#10;&#10;Description automatically generated">
            <a:extLst>
              <a:ext uri="{FF2B5EF4-FFF2-40B4-BE49-F238E27FC236}">
                <a16:creationId xmlns:a16="http://schemas.microsoft.com/office/drawing/2014/main" id="{5188769D-A0CD-804C-DFB2-88C524DC3A05}"/>
              </a:ext>
            </a:extLst>
          </p:cNvPr>
          <p:cNvPicPr>
            <a:picLocks noChangeAspect="1"/>
          </p:cNvPicPr>
          <p:nvPr/>
        </p:nvPicPr>
        <p:blipFill rotWithShape="1">
          <a:blip r:embed="rId3"/>
          <a:srcRect l="6391" r="7202"/>
          <a:stretch/>
        </p:blipFill>
        <p:spPr>
          <a:xfrm>
            <a:off x="3036010" y="2413760"/>
            <a:ext cx="3781479" cy="3687442"/>
          </a:xfrm>
          <a:prstGeom prst="rect">
            <a:avLst/>
          </a:prstGeom>
        </p:spPr>
      </p:pic>
      <p:pic>
        <p:nvPicPr>
          <p:cNvPr id="15" name="Picture 14" descr="A map of the united states&#10;&#10;Description automatically generated">
            <a:extLst>
              <a:ext uri="{FF2B5EF4-FFF2-40B4-BE49-F238E27FC236}">
                <a16:creationId xmlns:a16="http://schemas.microsoft.com/office/drawing/2014/main" id="{8B981C7D-242A-2D84-BFA9-3331628E7860}"/>
              </a:ext>
            </a:extLst>
          </p:cNvPr>
          <p:cNvPicPr>
            <a:picLocks noChangeAspect="1"/>
          </p:cNvPicPr>
          <p:nvPr/>
        </p:nvPicPr>
        <p:blipFill>
          <a:blip r:embed="rId4"/>
          <a:stretch>
            <a:fillRect/>
          </a:stretch>
        </p:blipFill>
        <p:spPr>
          <a:xfrm>
            <a:off x="7923193" y="2493044"/>
            <a:ext cx="3003797" cy="2165304"/>
          </a:xfrm>
          <a:prstGeom prst="rect">
            <a:avLst/>
          </a:prstGeom>
        </p:spPr>
      </p:pic>
      <p:sp>
        <p:nvSpPr>
          <p:cNvPr id="16" name="TextBox 15">
            <a:extLst>
              <a:ext uri="{FF2B5EF4-FFF2-40B4-BE49-F238E27FC236}">
                <a16:creationId xmlns:a16="http://schemas.microsoft.com/office/drawing/2014/main" id="{BE175EF6-CA01-322E-478D-CD03D944B543}"/>
              </a:ext>
            </a:extLst>
          </p:cNvPr>
          <p:cNvSpPr txBox="1"/>
          <p:nvPr/>
        </p:nvSpPr>
        <p:spPr>
          <a:xfrm>
            <a:off x="216350" y="2690010"/>
            <a:ext cx="3028956" cy="3508461"/>
          </a:xfrm>
          <a:prstGeom prst="rect">
            <a:avLst/>
          </a:prstGeom>
          <a:noFill/>
        </p:spPr>
        <p:txBody>
          <a:bodyPr wrap="square" rtlCol="0">
            <a:spAutoFit/>
          </a:bodyPr>
          <a:lstStyle/>
          <a:p>
            <a:pPr algn="ctr"/>
            <a:r>
              <a:rPr lang="en-US" u="sng" dirty="0">
                <a:latin typeface="Biome" panose="020B0503030204020804" pitchFamily="34" charset="0"/>
                <a:cs typeface="Biome" panose="020B0503030204020804" pitchFamily="34" charset="0"/>
              </a:rPr>
              <a:t>2023-2025 OBJECTIVES:</a:t>
            </a:r>
          </a:p>
          <a:p>
            <a:pPr marL="285750" indent="-285750">
              <a:lnSpc>
                <a:spcPct val="114000"/>
              </a:lnSpc>
              <a:buFont typeface="Arial" panose="020B0604020202020204" pitchFamily="34" charset="0"/>
              <a:buChar char="•"/>
            </a:pPr>
            <a:r>
              <a:rPr lang="en-US" dirty="0">
                <a:latin typeface="Biome" panose="020B0503030204020804" pitchFamily="34" charset="0"/>
                <a:cs typeface="Biome" panose="020B0503030204020804" pitchFamily="34" charset="0"/>
              </a:rPr>
              <a:t>Genomics</a:t>
            </a:r>
          </a:p>
          <a:p>
            <a:pPr marL="285750" indent="-285750">
              <a:lnSpc>
                <a:spcPct val="114000"/>
              </a:lnSpc>
              <a:buFont typeface="Arial" panose="020B0604020202020204" pitchFamily="34" charset="0"/>
              <a:buChar char="•"/>
            </a:pPr>
            <a:r>
              <a:rPr lang="en-US" dirty="0">
                <a:latin typeface="Biome" panose="020B0503030204020804" pitchFamily="34" charset="0"/>
                <a:cs typeface="Biome" panose="020B0503030204020804" pitchFamily="34" charset="0"/>
              </a:rPr>
              <a:t>American Honey Bee Germplasm Program (Cryopreservation)</a:t>
            </a:r>
          </a:p>
          <a:p>
            <a:pPr marL="285750" indent="-285750">
              <a:lnSpc>
                <a:spcPct val="114000"/>
              </a:lnSpc>
              <a:buFont typeface="Arial" panose="020B0604020202020204" pitchFamily="34" charset="0"/>
              <a:buChar char="•"/>
            </a:pPr>
            <a:r>
              <a:rPr lang="en-US" dirty="0">
                <a:latin typeface="Biome" panose="020B0503030204020804" pitchFamily="34" charset="0"/>
                <a:cs typeface="Biome" panose="020B0503030204020804" pitchFamily="34" charset="0"/>
              </a:rPr>
              <a:t>DCA surveys</a:t>
            </a:r>
          </a:p>
          <a:p>
            <a:pPr marL="285750" indent="-285750">
              <a:lnSpc>
                <a:spcPct val="114000"/>
              </a:lnSpc>
              <a:buFont typeface="Arial" panose="020B0604020202020204" pitchFamily="34" charset="0"/>
              <a:buChar char="•"/>
            </a:pPr>
            <a:r>
              <a:rPr lang="en-US" dirty="0">
                <a:latin typeface="Biome" panose="020B0503030204020804" pitchFamily="34" charset="0"/>
                <a:cs typeface="Biome" panose="020B0503030204020804" pitchFamily="34" charset="0"/>
              </a:rPr>
              <a:t>Comparative Studies</a:t>
            </a:r>
          </a:p>
          <a:p>
            <a:pPr marL="285750" indent="-285750">
              <a:lnSpc>
                <a:spcPct val="114000"/>
              </a:lnSpc>
              <a:buFont typeface="Arial" panose="020B0604020202020204" pitchFamily="34" charset="0"/>
              <a:buChar char="•"/>
            </a:pPr>
            <a:r>
              <a:rPr lang="en-US" dirty="0">
                <a:latin typeface="Biome" panose="020B0503030204020804" pitchFamily="34" charset="0"/>
                <a:cs typeface="Biome" panose="020B0503030204020804" pitchFamily="34" charset="0"/>
              </a:rPr>
              <a:t>Pest &amp; Pathogen Surveys</a:t>
            </a:r>
          </a:p>
          <a:p>
            <a:pPr marL="285750" indent="-285750">
              <a:lnSpc>
                <a:spcPct val="114000"/>
              </a:lnSpc>
              <a:buFont typeface="Arial" panose="020B0604020202020204" pitchFamily="34" charset="0"/>
              <a:buChar char="•"/>
            </a:pPr>
            <a:r>
              <a:rPr lang="en-US" dirty="0">
                <a:latin typeface="Biome" panose="020B0503030204020804" pitchFamily="34" charset="0"/>
                <a:cs typeface="Biome" panose="020B0503030204020804" pitchFamily="34" charset="0"/>
              </a:rPr>
              <a:t>Breeding Practices Anthology</a:t>
            </a:r>
          </a:p>
        </p:txBody>
      </p:sp>
      <p:sp>
        <p:nvSpPr>
          <p:cNvPr id="20" name="TextBox 19">
            <a:extLst>
              <a:ext uri="{FF2B5EF4-FFF2-40B4-BE49-F238E27FC236}">
                <a16:creationId xmlns:a16="http://schemas.microsoft.com/office/drawing/2014/main" id="{07A7AC56-BBED-ADD6-A17E-8FC6AFD85D9B}"/>
              </a:ext>
            </a:extLst>
          </p:cNvPr>
          <p:cNvSpPr txBox="1"/>
          <p:nvPr/>
        </p:nvSpPr>
        <p:spPr>
          <a:xfrm>
            <a:off x="1" y="1767429"/>
            <a:ext cx="12192000" cy="646331"/>
          </a:xfrm>
          <a:prstGeom prst="rect">
            <a:avLst/>
          </a:prstGeom>
          <a:noFill/>
        </p:spPr>
        <p:txBody>
          <a:bodyPr wrap="square">
            <a:spAutoFit/>
          </a:bodyPr>
          <a:lstStyle/>
          <a:p>
            <a:pPr algn="ctr"/>
            <a:r>
              <a:rPr lang="en-US" b="1" i="0" dirty="0">
                <a:effectLst/>
                <a:latin typeface="Biome" panose="020B0503030204020804" pitchFamily="34" charset="0"/>
                <a:cs typeface="Biome" panose="020B0503030204020804" pitchFamily="34" charset="0"/>
              </a:rPr>
              <a:t>ABBA is a coast-to-coast network of bee breeders and researchers with the aim of  connecting field and lab </a:t>
            </a:r>
            <a:r>
              <a:rPr lang="en-US" b="1" dirty="0">
                <a:latin typeface="Biome" panose="020B0503030204020804" pitchFamily="34" charset="0"/>
                <a:cs typeface="Biome" panose="020B0503030204020804" pitchFamily="34" charset="0"/>
              </a:rPr>
              <a:t>to</a:t>
            </a:r>
            <a:r>
              <a:rPr lang="en-US" b="1" i="0" dirty="0">
                <a:effectLst/>
                <a:latin typeface="Biome" panose="020B0503030204020804" pitchFamily="34" charset="0"/>
                <a:cs typeface="Biome" panose="020B0503030204020804" pitchFamily="34" charset="0"/>
              </a:rPr>
              <a:t> support small to large scale bee breeders in their efforts to investigate and preserve:</a:t>
            </a:r>
          </a:p>
        </p:txBody>
      </p:sp>
      <p:sp>
        <p:nvSpPr>
          <p:cNvPr id="21" name="TextBox 20">
            <a:extLst>
              <a:ext uri="{FF2B5EF4-FFF2-40B4-BE49-F238E27FC236}">
                <a16:creationId xmlns:a16="http://schemas.microsoft.com/office/drawing/2014/main" id="{CBC70B93-88AF-ED37-C0C8-50BC0054C413}"/>
              </a:ext>
            </a:extLst>
          </p:cNvPr>
          <p:cNvSpPr txBox="1"/>
          <p:nvPr/>
        </p:nvSpPr>
        <p:spPr>
          <a:xfrm>
            <a:off x="6817489" y="4737632"/>
            <a:ext cx="5110543" cy="2006190"/>
          </a:xfrm>
          <a:prstGeom prst="rect">
            <a:avLst/>
          </a:prstGeom>
          <a:noFill/>
        </p:spPr>
        <p:txBody>
          <a:bodyPr wrap="square" rtlCol="0">
            <a:spAutoFit/>
          </a:bodyPr>
          <a:lstStyle/>
          <a:p>
            <a:pPr algn="ctr"/>
            <a:r>
              <a:rPr lang="en-US" sz="1600" u="sng" dirty="0">
                <a:latin typeface="Biome" panose="020B0503030204020804" pitchFamily="34" charset="0"/>
                <a:cs typeface="Biome" panose="020B0503030204020804" pitchFamily="34" charset="0"/>
              </a:rPr>
              <a:t>FUTURE OBJECTIVES:</a:t>
            </a:r>
          </a:p>
          <a:p>
            <a:pPr marL="285750" indent="-285750">
              <a:lnSpc>
                <a:spcPct val="114000"/>
              </a:lnSpc>
              <a:buFont typeface="Arial" panose="020B0604020202020204" pitchFamily="34" charset="0"/>
              <a:buChar char="•"/>
            </a:pPr>
            <a:r>
              <a:rPr lang="en-US" sz="1600" dirty="0">
                <a:latin typeface="Biome" panose="020B0503030204020804" pitchFamily="34" charset="0"/>
                <a:cs typeface="Biome" panose="020B0503030204020804" pitchFamily="34" charset="0"/>
              </a:rPr>
              <a:t>Expand Program (Open to all interested in learning more about breeding practices)</a:t>
            </a:r>
          </a:p>
          <a:p>
            <a:pPr marL="285750" indent="-285750">
              <a:lnSpc>
                <a:spcPct val="114000"/>
              </a:lnSpc>
              <a:buFont typeface="Arial" panose="020B0604020202020204" pitchFamily="34" charset="0"/>
              <a:buChar char="•"/>
            </a:pPr>
            <a:r>
              <a:rPr lang="en-US" sz="1600" dirty="0">
                <a:latin typeface="Biome" panose="020B0503030204020804" pitchFamily="34" charset="0"/>
                <a:cs typeface="Biome" panose="020B0503030204020804" pitchFamily="34" charset="0"/>
              </a:rPr>
              <a:t>Applied Research</a:t>
            </a:r>
          </a:p>
          <a:p>
            <a:pPr marL="285750" indent="-285750">
              <a:lnSpc>
                <a:spcPct val="114000"/>
              </a:lnSpc>
              <a:buFont typeface="Arial" panose="020B0604020202020204" pitchFamily="34" charset="0"/>
              <a:buChar char="•"/>
            </a:pPr>
            <a:r>
              <a:rPr lang="en-US" sz="1600" dirty="0">
                <a:latin typeface="Biome" panose="020B0503030204020804" pitchFamily="34" charset="0"/>
                <a:cs typeface="Biome" panose="020B0503030204020804" pitchFamily="34" charset="0"/>
              </a:rPr>
              <a:t>Professional Development for participants</a:t>
            </a:r>
          </a:p>
          <a:p>
            <a:pPr marL="285750" indent="-285750">
              <a:lnSpc>
                <a:spcPct val="114000"/>
              </a:lnSpc>
              <a:buFont typeface="Arial" panose="020B0604020202020204" pitchFamily="34" charset="0"/>
              <a:buChar char="•"/>
            </a:pPr>
            <a:r>
              <a:rPr lang="en-US" sz="1600" dirty="0">
                <a:latin typeface="Biome" panose="020B0503030204020804" pitchFamily="34" charset="0"/>
                <a:cs typeface="Biome" panose="020B0503030204020804" pitchFamily="34" charset="0"/>
              </a:rPr>
              <a:t>Educational events</a:t>
            </a:r>
          </a:p>
          <a:p>
            <a:pPr marL="285750" indent="-285750">
              <a:lnSpc>
                <a:spcPct val="114000"/>
              </a:lnSpc>
              <a:buFont typeface="Arial" panose="020B0604020202020204" pitchFamily="34" charset="0"/>
              <a:buChar char="•"/>
            </a:pPr>
            <a:r>
              <a:rPr lang="en-US" sz="1600" dirty="0">
                <a:latin typeface="Biome" panose="020B0503030204020804" pitchFamily="34" charset="0"/>
                <a:cs typeface="Biome" panose="020B0503030204020804" pitchFamily="34" charset="0"/>
              </a:rPr>
              <a:t>Explore field observations </a:t>
            </a:r>
          </a:p>
        </p:txBody>
      </p:sp>
      <p:pic>
        <p:nvPicPr>
          <p:cNvPr id="3" name="Picture 2">
            <a:extLst>
              <a:ext uri="{FF2B5EF4-FFF2-40B4-BE49-F238E27FC236}">
                <a16:creationId xmlns:a16="http://schemas.microsoft.com/office/drawing/2014/main" id="{0769C743-9774-C54F-34FB-2353E284E01C}"/>
              </a:ext>
            </a:extLst>
          </p:cNvPr>
          <p:cNvPicPr>
            <a:picLocks noChangeAspect="1"/>
          </p:cNvPicPr>
          <p:nvPr/>
        </p:nvPicPr>
        <p:blipFill rotWithShape="1">
          <a:blip r:embed="rId5"/>
          <a:srcRect l="91647" t="92178"/>
          <a:stretch/>
        </p:blipFill>
        <p:spPr>
          <a:xfrm>
            <a:off x="2774514" y="5801359"/>
            <a:ext cx="1010423" cy="946174"/>
          </a:xfrm>
          <a:prstGeom prst="rect">
            <a:avLst/>
          </a:prstGeom>
        </p:spPr>
      </p:pic>
    </p:spTree>
    <p:extLst>
      <p:ext uri="{BB962C8B-B14F-4D97-AF65-F5344CB8AC3E}">
        <p14:creationId xmlns:p14="http://schemas.microsoft.com/office/powerpoint/2010/main" val="2061876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AC6AD7CF-69A6-848C-84A5-7734038844B9}"/>
              </a:ext>
            </a:extLst>
          </p:cNvPr>
          <p:cNvPicPr>
            <a:picLocks noChangeAspect="1"/>
          </p:cNvPicPr>
          <p:nvPr/>
        </p:nvPicPr>
        <p:blipFill rotWithShape="1">
          <a:blip r:embed="rId3"/>
          <a:srcRect t="4902"/>
          <a:stretch/>
        </p:blipFill>
        <p:spPr>
          <a:xfrm>
            <a:off x="373799" y="652182"/>
            <a:ext cx="5229404" cy="4982136"/>
          </a:xfrm>
          <a:prstGeom prst="rect">
            <a:avLst/>
          </a:prstGeom>
        </p:spPr>
      </p:pic>
      <p:sp>
        <p:nvSpPr>
          <p:cNvPr id="6" name="TextBox 5">
            <a:extLst>
              <a:ext uri="{FF2B5EF4-FFF2-40B4-BE49-F238E27FC236}">
                <a16:creationId xmlns:a16="http://schemas.microsoft.com/office/drawing/2014/main" id="{344875F9-E2FB-2315-30FA-3AD84043FC2D}"/>
              </a:ext>
            </a:extLst>
          </p:cNvPr>
          <p:cNvSpPr txBox="1"/>
          <p:nvPr/>
        </p:nvSpPr>
        <p:spPr>
          <a:xfrm>
            <a:off x="5603203" y="1251206"/>
            <a:ext cx="6310891" cy="3784087"/>
          </a:xfrm>
          <a:prstGeom prst="rect">
            <a:avLst/>
          </a:prstGeom>
        </p:spPr>
        <p:txBody>
          <a:bodyPr vert="horz" lIns="91440" tIns="45720" rIns="91440" bIns="45720" rtlCol="0">
            <a:normAutofit fontScale="92500" lnSpcReduction="10000"/>
          </a:bodyPr>
          <a:lstStyle/>
          <a:p>
            <a:pPr marL="628650" indent="-342900" algn="just">
              <a:lnSpc>
                <a:spcPct val="114000"/>
              </a:lnSpc>
              <a:spcAft>
                <a:spcPts val="600"/>
              </a:spcAft>
              <a:buClr>
                <a:schemeClr val="accent5"/>
              </a:buClr>
              <a:buFont typeface="Arial" panose="020B0604020202020204" pitchFamily="34" charset="0"/>
              <a:buChar char="•"/>
            </a:pPr>
            <a:endParaRPr lang="en-US" sz="2400" dirty="0">
              <a:latin typeface="Biome" panose="020B0503030204020804" pitchFamily="34" charset="0"/>
              <a:cs typeface="Biome" panose="020B0503030204020804" pitchFamily="34" charset="0"/>
            </a:endParaRPr>
          </a:p>
          <a:p>
            <a:pPr marL="628650" indent="-342900" algn="just">
              <a:lnSpc>
                <a:spcPct val="170000"/>
              </a:lnSpc>
              <a:buClr>
                <a:schemeClr val="accent5"/>
              </a:buClr>
              <a:buFont typeface="Arial" panose="020B0604020202020204" pitchFamily="34" charset="0"/>
              <a:buChar char="•"/>
            </a:pPr>
            <a:r>
              <a:rPr lang="en-US" sz="2400" dirty="0">
                <a:latin typeface="Biome" panose="020B0503030204020804" pitchFamily="34" charset="0"/>
                <a:cs typeface="Biome" panose="020B0503030204020804" pitchFamily="34" charset="0"/>
              </a:rPr>
              <a:t>Genomics</a:t>
            </a:r>
          </a:p>
          <a:p>
            <a:pPr marL="628650" indent="-342900" algn="just">
              <a:lnSpc>
                <a:spcPct val="170000"/>
              </a:lnSpc>
              <a:buClr>
                <a:schemeClr val="accent5"/>
              </a:buClr>
              <a:buFont typeface="Arial" panose="020B0604020202020204" pitchFamily="34" charset="0"/>
              <a:buChar char="•"/>
            </a:pPr>
            <a:r>
              <a:rPr lang="en-US" sz="2400" dirty="0">
                <a:latin typeface="Biome" panose="020B0503030204020804" pitchFamily="34" charset="0"/>
                <a:cs typeface="Biome" panose="020B0503030204020804" pitchFamily="34" charset="0"/>
              </a:rPr>
              <a:t>Germplasm Collection</a:t>
            </a:r>
          </a:p>
          <a:p>
            <a:pPr marL="628650" indent="-342900" algn="just">
              <a:lnSpc>
                <a:spcPct val="170000"/>
              </a:lnSpc>
              <a:buClr>
                <a:schemeClr val="accent5"/>
              </a:buClr>
              <a:buFont typeface="Arial" panose="020B0604020202020204" pitchFamily="34" charset="0"/>
              <a:buChar char="•"/>
            </a:pPr>
            <a:r>
              <a:rPr lang="en-US" sz="2400" dirty="0">
                <a:latin typeface="Biome" panose="020B0503030204020804" pitchFamily="34" charset="0"/>
                <a:cs typeface="Biome" panose="020B0503030204020804" pitchFamily="34" charset="0"/>
              </a:rPr>
              <a:t>DCA assessments</a:t>
            </a:r>
          </a:p>
          <a:p>
            <a:pPr marL="628650" indent="-342900" algn="just">
              <a:lnSpc>
                <a:spcPct val="170000"/>
              </a:lnSpc>
              <a:buClr>
                <a:schemeClr val="accent5"/>
              </a:buClr>
              <a:buFont typeface="Arial" panose="020B0604020202020204" pitchFamily="34" charset="0"/>
              <a:buChar char="•"/>
            </a:pPr>
            <a:r>
              <a:rPr lang="en-US" sz="2400" dirty="0">
                <a:latin typeface="Biome" panose="020B0503030204020804" pitchFamily="34" charset="0"/>
                <a:cs typeface="Biome" panose="020B0503030204020804" pitchFamily="34" charset="0"/>
              </a:rPr>
              <a:t>Genetic marking and mapping</a:t>
            </a:r>
          </a:p>
          <a:p>
            <a:pPr marL="628650" indent="-342900" algn="just">
              <a:lnSpc>
                <a:spcPct val="170000"/>
              </a:lnSpc>
              <a:buClr>
                <a:schemeClr val="accent5"/>
              </a:buClr>
              <a:buFont typeface="Arial" panose="020B0604020202020204" pitchFamily="34" charset="0"/>
              <a:buChar char="•"/>
            </a:pPr>
            <a:r>
              <a:rPr lang="en-US" sz="2400" dirty="0">
                <a:latin typeface="Biome" panose="020B0503030204020804" pitchFamily="34" charset="0"/>
                <a:cs typeface="Biome" panose="020B0503030204020804" pitchFamily="34" charset="0"/>
              </a:rPr>
              <a:t>Best Bee Breeding Reference Guide</a:t>
            </a:r>
          </a:p>
          <a:p>
            <a:pPr marL="628650" indent="-342900" algn="just">
              <a:lnSpc>
                <a:spcPct val="170000"/>
              </a:lnSpc>
              <a:buClr>
                <a:schemeClr val="accent5"/>
              </a:buClr>
              <a:buFont typeface="Arial" panose="020B0604020202020204" pitchFamily="34" charset="0"/>
              <a:buChar char="•"/>
            </a:pPr>
            <a:r>
              <a:rPr lang="en-US" sz="2400" dirty="0">
                <a:latin typeface="Biome" panose="020B0503030204020804" pitchFamily="34" charset="0"/>
                <a:cs typeface="Biome" panose="020B0503030204020804" pitchFamily="34" charset="0"/>
              </a:rPr>
              <a:t>Breeding Anthology</a:t>
            </a:r>
          </a:p>
        </p:txBody>
      </p:sp>
    </p:spTree>
    <p:extLst>
      <p:ext uri="{BB962C8B-B14F-4D97-AF65-F5344CB8AC3E}">
        <p14:creationId xmlns:p14="http://schemas.microsoft.com/office/powerpoint/2010/main" val="1352611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Video 6">
            <a:extLst>
              <a:ext uri="{FF2B5EF4-FFF2-40B4-BE49-F238E27FC236}">
                <a16:creationId xmlns:a16="http://schemas.microsoft.com/office/drawing/2014/main" id="{610FAB9B-A2A3-43B2-81E6-65FA883B108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alphaModFix/>
          </a:blip>
          <a:srcRect t="284" r="-1"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CBE2ABC9-FAF7-D740-B1CD-DBF36099EB5D}"/>
              </a:ext>
            </a:extLst>
          </p:cNvPr>
          <p:cNvSpPr>
            <a:spLocks noGrp="1"/>
          </p:cNvSpPr>
          <p:nvPr>
            <p:ph type="ctrTitle"/>
          </p:nvPr>
        </p:nvSpPr>
        <p:spPr>
          <a:xfrm>
            <a:off x="0" y="0"/>
            <a:ext cx="7920038" cy="1036253"/>
          </a:xfrm>
        </p:spPr>
        <p:txBody>
          <a:bodyPr anchor="ctr">
            <a:normAutofit/>
          </a:bodyPr>
          <a:lstStyle/>
          <a:p>
            <a:r>
              <a:rPr lang="en-US" dirty="0">
                <a:solidFill>
                  <a:srgbClr val="FFFFFF"/>
                </a:solidFill>
              </a:rPr>
              <a:t>Connecting the Crowns</a:t>
            </a:r>
          </a:p>
        </p:txBody>
      </p:sp>
    </p:spTree>
    <p:extLst>
      <p:ext uri="{BB962C8B-B14F-4D97-AF65-F5344CB8AC3E}">
        <p14:creationId xmlns:p14="http://schemas.microsoft.com/office/powerpoint/2010/main" val="276187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7" name="Picture 6" descr="A collage of photos of a person holding a camera&#10;&#10;Description automatically generated">
            <a:extLst>
              <a:ext uri="{FF2B5EF4-FFF2-40B4-BE49-F238E27FC236}">
                <a16:creationId xmlns:a16="http://schemas.microsoft.com/office/drawing/2014/main" id="{EBF4AE99-B625-1C07-5ED7-653D3EF8ED1E}"/>
              </a:ext>
            </a:extLst>
          </p:cNvPr>
          <p:cNvPicPr>
            <a:picLocks noChangeAspect="1"/>
          </p:cNvPicPr>
          <p:nvPr/>
        </p:nvPicPr>
        <p:blipFill>
          <a:blip r:embed="rId2"/>
          <a:stretch>
            <a:fillRect/>
          </a:stretch>
        </p:blipFill>
        <p:spPr>
          <a:xfrm>
            <a:off x="2286000" y="0"/>
            <a:ext cx="7620000" cy="6680200"/>
          </a:xfrm>
          <a:prstGeom prst="rect">
            <a:avLst/>
          </a:prstGeom>
        </p:spPr>
      </p:pic>
    </p:spTree>
    <p:extLst>
      <p:ext uri="{BB962C8B-B14F-4D97-AF65-F5344CB8AC3E}">
        <p14:creationId xmlns:p14="http://schemas.microsoft.com/office/powerpoint/2010/main" val="2701046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Picture 4" descr="A person holding a piece of wood&#10;&#10;Description automatically generated">
            <a:extLst>
              <a:ext uri="{FF2B5EF4-FFF2-40B4-BE49-F238E27FC236}">
                <a16:creationId xmlns:a16="http://schemas.microsoft.com/office/drawing/2014/main" id="{E43D0E80-ABC6-BD00-0E4B-92CB43819D5D}"/>
              </a:ext>
            </a:extLst>
          </p:cNvPr>
          <p:cNvPicPr>
            <a:picLocks noChangeAspect="1"/>
          </p:cNvPicPr>
          <p:nvPr/>
        </p:nvPicPr>
        <p:blipFill>
          <a:blip r:embed="rId2"/>
          <a:stretch>
            <a:fillRect/>
          </a:stretch>
        </p:blipFill>
        <p:spPr>
          <a:xfrm>
            <a:off x="228599" y="507946"/>
            <a:ext cx="11696611" cy="2611772"/>
          </a:xfrm>
          <a:prstGeom prst="rect">
            <a:avLst/>
          </a:prstGeom>
        </p:spPr>
      </p:pic>
      <p:pic>
        <p:nvPicPr>
          <p:cNvPr id="7" name="Picture 6" descr="A close-up of a text&#10;&#10;Description automatically generated">
            <a:extLst>
              <a:ext uri="{FF2B5EF4-FFF2-40B4-BE49-F238E27FC236}">
                <a16:creationId xmlns:a16="http://schemas.microsoft.com/office/drawing/2014/main" id="{BEE14ECE-2E91-1738-4F26-F31EB7217D1E}"/>
              </a:ext>
            </a:extLst>
          </p:cNvPr>
          <p:cNvPicPr>
            <a:picLocks noChangeAspect="1"/>
          </p:cNvPicPr>
          <p:nvPr/>
        </p:nvPicPr>
        <p:blipFill>
          <a:blip r:embed="rId3"/>
          <a:stretch>
            <a:fillRect/>
          </a:stretch>
        </p:blipFill>
        <p:spPr>
          <a:xfrm>
            <a:off x="2668121" y="3390154"/>
            <a:ext cx="7124700" cy="2235200"/>
          </a:xfrm>
          <a:prstGeom prst="rect">
            <a:avLst/>
          </a:prstGeom>
        </p:spPr>
      </p:pic>
    </p:spTree>
    <p:extLst>
      <p:ext uri="{BB962C8B-B14F-4D97-AF65-F5344CB8AC3E}">
        <p14:creationId xmlns:p14="http://schemas.microsoft.com/office/powerpoint/2010/main" val="1600712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Battle between pawn and king">
            <a:extLst>
              <a:ext uri="{FF2B5EF4-FFF2-40B4-BE49-F238E27FC236}">
                <a16:creationId xmlns:a16="http://schemas.microsoft.com/office/drawing/2014/main" id="{4A974267-B690-4720-BC5D-C71112552432}"/>
              </a:ext>
            </a:extLst>
          </p:cNvPr>
          <p:cNvPicPr>
            <a:picLocks noChangeAspect="1"/>
          </p:cNvPicPr>
          <p:nvPr/>
        </p:nvPicPr>
        <p:blipFill rotWithShape="1">
          <a:blip r:embed="rId3">
            <a:alphaModFix/>
          </a:blip>
          <a:srcRect t="15928" r="1" b="1"/>
          <a:stretch/>
        </p:blipFill>
        <p:spPr>
          <a:xfrm>
            <a:off x="-74645" y="10"/>
            <a:ext cx="12266645" cy="6857990"/>
          </a:xfrm>
          <a:prstGeom prst="rect">
            <a:avLst/>
          </a:prstGeom>
        </p:spPr>
      </p:pic>
      <p:sp>
        <p:nvSpPr>
          <p:cNvPr id="2" name="Title 1">
            <a:extLst>
              <a:ext uri="{FF2B5EF4-FFF2-40B4-BE49-F238E27FC236}">
                <a16:creationId xmlns:a16="http://schemas.microsoft.com/office/drawing/2014/main" id="{9DFB54FE-B30D-4C4D-83BD-DC50C86AD120}"/>
              </a:ext>
            </a:extLst>
          </p:cNvPr>
          <p:cNvSpPr>
            <a:spLocks noGrp="1"/>
          </p:cNvSpPr>
          <p:nvPr>
            <p:ph type="title"/>
          </p:nvPr>
        </p:nvSpPr>
        <p:spPr>
          <a:xfrm>
            <a:off x="3300412" y="269180"/>
            <a:ext cx="8901595" cy="1373883"/>
          </a:xfrm>
        </p:spPr>
        <p:txBody>
          <a:bodyPr vert="horz" lIns="91440" tIns="45720" rIns="91440" bIns="45720" rtlCol="0" anchor="t">
            <a:normAutofit/>
          </a:bodyPr>
          <a:lstStyle/>
          <a:p>
            <a:pPr algn="ctr"/>
            <a:r>
              <a:rPr lang="en-US" sz="4000" dirty="0">
                <a:solidFill>
                  <a:srgbClr val="FFFFFF"/>
                </a:solidFill>
              </a:rPr>
              <a:t>Collaboration </a:t>
            </a:r>
            <a:r>
              <a:rPr lang="en-US" sz="4000" dirty="0" err="1">
                <a:solidFill>
                  <a:srgbClr val="FFFFFF"/>
                </a:solidFill>
              </a:rPr>
              <a:t>supercedes</a:t>
            </a:r>
            <a:r>
              <a:rPr lang="en-US" sz="4000" dirty="0">
                <a:solidFill>
                  <a:srgbClr val="FFFFFF"/>
                </a:solidFill>
              </a:rPr>
              <a:t> Competition</a:t>
            </a:r>
          </a:p>
        </p:txBody>
      </p:sp>
    </p:spTree>
    <p:extLst>
      <p:ext uri="{BB962C8B-B14F-4D97-AF65-F5344CB8AC3E}">
        <p14:creationId xmlns:p14="http://schemas.microsoft.com/office/powerpoint/2010/main" val="3067928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F5919-2A03-C641-A4C7-23D51E4C294A}"/>
              </a:ext>
            </a:extLst>
          </p:cNvPr>
          <p:cNvSpPr>
            <a:spLocks noGrp="1"/>
          </p:cNvSpPr>
          <p:nvPr>
            <p:ph type="title"/>
          </p:nvPr>
        </p:nvSpPr>
        <p:spPr>
          <a:xfrm>
            <a:off x="4530224" y="247178"/>
            <a:ext cx="4959824" cy="989951"/>
          </a:xfrm>
        </p:spPr>
        <p:txBody>
          <a:bodyPr vert="horz" lIns="91440" tIns="45720" rIns="91440" bIns="45720" rtlCol="0" anchor="b">
            <a:normAutofit/>
          </a:bodyPr>
          <a:lstStyle/>
          <a:p>
            <a:r>
              <a:rPr lang="en-US" sz="5400" b="1" dirty="0"/>
              <a:t>Thank you!</a:t>
            </a:r>
          </a:p>
        </p:txBody>
      </p:sp>
      <p:sp>
        <p:nvSpPr>
          <p:cNvPr id="3" name="Content Placeholder 2">
            <a:extLst>
              <a:ext uri="{FF2B5EF4-FFF2-40B4-BE49-F238E27FC236}">
                <a16:creationId xmlns:a16="http://schemas.microsoft.com/office/drawing/2014/main" id="{491EA463-74A3-244D-B03A-7F2AB029DDFD}"/>
              </a:ext>
            </a:extLst>
          </p:cNvPr>
          <p:cNvSpPr>
            <a:spLocks noGrp="1"/>
          </p:cNvSpPr>
          <p:nvPr>
            <p:ph idx="1"/>
          </p:nvPr>
        </p:nvSpPr>
        <p:spPr>
          <a:xfrm>
            <a:off x="2850777" y="1237129"/>
            <a:ext cx="7100325" cy="1147515"/>
          </a:xfrm>
        </p:spPr>
        <p:txBody>
          <a:bodyPr vert="horz" lIns="91440" tIns="45720" rIns="91440" bIns="45720" rtlCol="0">
            <a:normAutofit/>
          </a:bodyPr>
          <a:lstStyle/>
          <a:p>
            <a:pPr marL="0" indent="0">
              <a:buNone/>
            </a:pPr>
            <a:r>
              <a:rPr lang="en-US" b="1" dirty="0" err="1"/>
              <a:t>adaptivebeebreedersalliance@gmail.com</a:t>
            </a:r>
            <a:endParaRPr lang="en-US" b="1" dirty="0"/>
          </a:p>
        </p:txBody>
      </p:sp>
      <p:pic>
        <p:nvPicPr>
          <p:cNvPr id="4" name="Picture 3">
            <a:extLst>
              <a:ext uri="{FF2B5EF4-FFF2-40B4-BE49-F238E27FC236}">
                <a16:creationId xmlns:a16="http://schemas.microsoft.com/office/drawing/2014/main" id="{81FE738E-4029-53AD-430C-E41482B08B58}"/>
              </a:ext>
            </a:extLst>
          </p:cNvPr>
          <p:cNvPicPr>
            <a:picLocks noChangeAspect="1"/>
          </p:cNvPicPr>
          <p:nvPr/>
        </p:nvPicPr>
        <p:blipFill>
          <a:blip r:embed="rId3"/>
          <a:stretch>
            <a:fillRect/>
          </a:stretch>
        </p:blipFill>
        <p:spPr>
          <a:xfrm>
            <a:off x="4530224" y="1810885"/>
            <a:ext cx="3793505" cy="3156199"/>
          </a:xfrm>
          <a:prstGeom prst="rect">
            <a:avLst/>
          </a:prstGeom>
        </p:spPr>
      </p:pic>
    </p:spTree>
    <p:extLst>
      <p:ext uri="{BB962C8B-B14F-4D97-AF65-F5344CB8AC3E}">
        <p14:creationId xmlns:p14="http://schemas.microsoft.com/office/powerpoint/2010/main" val="3246623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72B4E3-B74D-EB47-8672-C582D5D8843F}"/>
              </a:ext>
            </a:extLst>
          </p:cNvPr>
          <p:cNvSpPr>
            <a:spLocks noGrp="1"/>
          </p:cNvSpPr>
          <p:nvPr>
            <p:ph idx="1"/>
          </p:nvPr>
        </p:nvSpPr>
        <p:spPr>
          <a:xfrm>
            <a:off x="809625" y="344214"/>
            <a:ext cx="10972800" cy="6169572"/>
          </a:xfrm>
        </p:spPr>
        <p:txBody>
          <a:bodyPr>
            <a:normAutofit fontScale="85000" lnSpcReduction="20000"/>
          </a:bodyPr>
          <a:lstStyle/>
          <a:p>
            <a:pPr marL="0" indent="0" algn="ctr">
              <a:buNone/>
            </a:pPr>
            <a:r>
              <a:rPr lang="en-US" b="1" u="sng" dirty="0">
                <a:latin typeface="Biome" panose="020B0503030204020804" pitchFamily="34" charset="0"/>
                <a:cs typeface="Biome" panose="020B0503030204020804" pitchFamily="34" charset="0"/>
              </a:rPr>
              <a:t>Connecting the Crowns: </a:t>
            </a:r>
          </a:p>
          <a:p>
            <a:pPr marL="0" indent="0" algn="ctr">
              <a:buNone/>
            </a:pPr>
            <a:r>
              <a:rPr lang="en-US" b="1" u="sng" dirty="0">
                <a:latin typeface="Biome" panose="020B0503030204020804" pitchFamily="34" charset="0"/>
                <a:cs typeface="Biome" panose="020B0503030204020804" pitchFamily="34" charset="0"/>
              </a:rPr>
              <a:t>Selecting &amp; Breeding Adaptive Stock for Changing Times</a:t>
            </a:r>
          </a:p>
          <a:p>
            <a:pPr marL="0" indent="0" algn="ctr">
              <a:buNone/>
            </a:pPr>
            <a:endParaRPr lang="en-US" dirty="0">
              <a:latin typeface="Biome" panose="020B0503030204020804" pitchFamily="34" charset="0"/>
              <a:cs typeface="Biome" panose="020B0503030204020804" pitchFamily="34" charset="0"/>
            </a:endParaRPr>
          </a:p>
          <a:p>
            <a:pPr marL="342900" indent="-342900">
              <a:buFont typeface="Arial" panose="020B0604020202020204" pitchFamily="34" charset="0"/>
              <a:buChar char="•"/>
            </a:pPr>
            <a:r>
              <a:rPr lang="en-US" i="1" dirty="0">
                <a:latin typeface="Biome" panose="020B0503030204020804" pitchFamily="34" charset="0"/>
                <a:cs typeface="Biome" panose="020B0503030204020804" pitchFamily="34" charset="0"/>
              </a:rPr>
              <a:t>Ready or not, times  and landscapes are changing. </a:t>
            </a:r>
          </a:p>
          <a:p>
            <a:pPr marL="342900" indent="-342900">
              <a:buFont typeface="Arial" panose="020B0604020202020204" pitchFamily="34" charset="0"/>
              <a:buChar char="•"/>
            </a:pPr>
            <a:endParaRPr lang="en-US" i="1" dirty="0">
              <a:latin typeface="Biome" panose="020B0503030204020804" pitchFamily="34" charset="0"/>
              <a:cs typeface="Biome" panose="020B0503030204020804" pitchFamily="34" charset="0"/>
            </a:endParaRPr>
          </a:p>
          <a:p>
            <a:pPr marL="342900" indent="-342900">
              <a:buFont typeface="Arial" panose="020B0604020202020204" pitchFamily="34" charset="0"/>
              <a:buChar char="•"/>
            </a:pPr>
            <a:r>
              <a:rPr lang="en-US" i="1" dirty="0">
                <a:latin typeface="Biome" panose="020B0503030204020804" pitchFamily="34" charset="0"/>
                <a:cs typeface="Biome" panose="020B0503030204020804" pitchFamily="34" charset="0"/>
              </a:rPr>
              <a:t>As the clock moves forward, and seasons shift, we are realizing more and more how collaboration </a:t>
            </a:r>
            <a:r>
              <a:rPr lang="en-US" i="1" dirty="0" err="1">
                <a:latin typeface="Biome" panose="020B0503030204020804" pitchFamily="34" charset="0"/>
                <a:cs typeface="Biome" panose="020B0503030204020804" pitchFamily="34" charset="0"/>
              </a:rPr>
              <a:t>supercedes</a:t>
            </a:r>
            <a:r>
              <a:rPr lang="en-US" i="1" dirty="0">
                <a:latin typeface="Biome" panose="020B0503030204020804" pitchFamily="34" charset="0"/>
                <a:cs typeface="Biome" panose="020B0503030204020804" pitchFamily="34" charset="0"/>
              </a:rPr>
              <a:t> competition. </a:t>
            </a:r>
          </a:p>
          <a:p>
            <a:pPr marL="342900" indent="-342900">
              <a:buFont typeface="Arial" panose="020B0604020202020204" pitchFamily="34" charset="0"/>
              <a:buChar char="•"/>
            </a:pPr>
            <a:endParaRPr lang="en-US" i="1" dirty="0">
              <a:latin typeface="Biome" panose="020B0503030204020804" pitchFamily="34" charset="0"/>
              <a:cs typeface="Biome" panose="020B0503030204020804" pitchFamily="34" charset="0"/>
            </a:endParaRPr>
          </a:p>
          <a:p>
            <a:pPr marL="342900" indent="-342900">
              <a:buFont typeface="Arial" panose="020B0604020202020204" pitchFamily="34" charset="0"/>
              <a:buChar char="•"/>
            </a:pPr>
            <a:r>
              <a:rPr lang="en-US" i="1" dirty="0">
                <a:latin typeface="Biome" panose="020B0503030204020804" pitchFamily="34" charset="0"/>
                <a:cs typeface="Biome" panose="020B0503030204020804" pitchFamily="34" charset="0"/>
              </a:rPr>
              <a:t>For the reality is, we are all in this together- locally to globally. </a:t>
            </a:r>
          </a:p>
          <a:p>
            <a:pPr marL="342900" indent="-342900">
              <a:buFont typeface="Arial" panose="020B0604020202020204" pitchFamily="34" charset="0"/>
              <a:buChar char="•"/>
            </a:pPr>
            <a:endParaRPr lang="en-US" i="1" dirty="0">
              <a:latin typeface="Biome" panose="020B0503030204020804" pitchFamily="34" charset="0"/>
              <a:cs typeface="Biome" panose="020B0503030204020804" pitchFamily="34" charset="0"/>
            </a:endParaRPr>
          </a:p>
          <a:p>
            <a:pPr marL="342900" indent="-342900">
              <a:buFont typeface="Arial" panose="020B0604020202020204" pitchFamily="34" charset="0"/>
              <a:buChar char="•"/>
            </a:pPr>
            <a:r>
              <a:rPr lang="en-US" i="1" dirty="0">
                <a:latin typeface="Biome" panose="020B0503030204020804" pitchFamily="34" charset="0"/>
                <a:cs typeface="Biome" panose="020B0503030204020804" pitchFamily="34" charset="0"/>
              </a:rPr>
              <a:t>To  keep our bees healthy and productive, we are learning to adapt legacies that support the evolving endurance of  American beekeeping traditions. </a:t>
            </a:r>
          </a:p>
          <a:p>
            <a:pPr marL="342900" indent="-342900">
              <a:buFont typeface="Arial" panose="020B0604020202020204" pitchFamily="34" charset="0"/>
              <a:buChar char="•"/>
            </a:pPr>
            <a:endParaRPr lang="en-US" i="1" dirty="0">
              <a:latin typeface="Biome" panose="020B0503030204020804" pitchFamily="34" charset="0"/>
              <a:cs typeface="Biome" panose="020B0503030204020804" pitchFamily="34" charset="0"/>
            </a:endParaRPr>
          </a:p>
          <a:p>
            <a:pPr marL="0" indent="0" algn="just">
              <a:buNone/>
            </a:pPr>
            <a:r>
              <a:rPr lang="en-US" dirty="0">
                <a:latin typeface="Biome" panose="020B0503030204020804" pitchFamily="34" charset="0"/>
                <a:cs typeface="Biome" panose="020B0503030204020804" pitchFamily="34" charset="0"/>
              </a:rPr>
              <a:t>The Adaptive Bee Breeders Alliance is a network of seasoned and aspiring bee breeders from across the country and beyond sharing experiences, abilities, and aspirations to better support our livelihood needs, and responsibilities to our bees into the future.</a:t>
            </a:r>
          </a:p>
        </p:txBody>
      </p:sp>
    </p:spTree>
    <p:extLst>
      <p:ext uri="{BB962C8B-B14F-4D97-AF65-F5344CB8AC3E}">
        <p14:creationId xmlns:p14="http://schemas.microsoft.com/office/powerpoint/2010/main" val="84081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4121E-CEBB-0F48-AE8D-789082A9FD7C}"/>
              </a:ext>
            </a:extLst>
          </p:cNvPr>
          <p:cNvSpPr>
            <a:spLocks noGrp="1"/>
          </p:cNvSpPr>
          <p:nvPr>
            <p:ph type="title"/>
          </p:nvPr>
        </p:nvSpPr>
        <p:spPr>
          <a:xfrm>
            <a:off x="5710652" y="1675383"/>
            <a:ext cx="5852698" cy="3130807"/>
          </a:xfrm>
        </p:spPr>
        <p:txBody>
          <a:bodyPr vert="horz" lIns="91440" tIns="45720" rIns="91440" bIns="45720" rtlCol="0" anchor="b">
            <a:normAutofit/>
          </a:bodyPr>
          <a:lstStyle/>
          <a:p>
            <a:r>
              <a:rPr lang="en-US" sz="5400" b="1" dirty="0"/>
              <a:t>Ready or Not…</a:t>
            </a:r>
            <a:br>
              <a:rPr lang="en-US" sz="5400" b="1" dirty="0"/>
            </a:br>
            <a:br>
              <a:rPr lang="en-US" sz="5400" b="1" dirty="0"/>
            </a:br>
            <a:r>
              <a:rPr lang="en-US" sz="5400" b="1" dirty="0"/>
              <a:t>Change is HERE</a:t>
            </a:r>
            <a:r>
              <a:rPr lang="en-US" sz="5400" dirty="0"/>
              <a:t>.</a:t>
            </a:r>
          </a:p>
        </p:txBody>
      </p:sp>
      <p:pic>
        <p:nvPicPr>
          <p:cNvPr id="5" name="Picture 4" descr="White alphabet letters placed flat and stacked">
            <a:extLst>
              <a:ext uri="{FF2B5EF4-FFF2-40B4-BE49-F238E27FC236}">
                <a16:creationId xmlns:a16="http://schemas.microsoft.com/office/drawing/2014/main" id="{98234E19-A41F-4DFC-99B6-2105F2DD0108}"/>
              </a:ext>
            </a:extLst>
          </p:cNvPr>
          <p:cNvPicPr>
            <a:picLocks noChangeAspect="1"/>
          </p:cNvPicPr>
          <p:nvPr/>
        </p:nvPicPr>
        <p:blipFill rotWithShape="1">
          <a:blip r:embed="rId3"/>
          <a:srcRect r="44417" b="-1"/>
          <a:stretch/>
        </p:blipFill>
        <p:spPr>
          <a:xfrm>
            <a:off x="20" y="10"/>
            <a:ext cx="5710632" cy="6857990"/>
          </a:xfrm>
          <a:custGeom>
            <a:avLst/>
            <a:gdLst/>
            <a:ahLst/>
            <a:cxnLst/>
            <a:rect l="l" t="t" r="r" b="b"/>
            <a:pathLst>
              <a:path w="5710652" h="6858000">
                <a:moveTo>
                  <a:pt x="4831301" y="0"/>
                </a:moveTo>
                <a:lnTo>
                  <a:pt x="5696109" y="0"/>
                </a:lnTo>
                <a:lnTo>
                  <a:pt x="5706418" y="42969"/>
                </a:lnTo>
                <a:cubicBezTo>
                  <a:pt x="5714414" y="100391"/>
                  <a:pt x="5711283" y="160329"/>
                  <a:pt x="5695333" y="219852"/>
                </a:cubicBezTo>
                <a:cubicBezTo>
                  <a:pt x="5631536" y="457945"/>
                  <a:pt x="5386806" y="599240"/>
                  <a:pt x="5148712" y="535443"/>
                </a:cubicBezTo>
                <a:cubicBezTo>
                  <a:pt x="4940381" y="479621"/>
                  <a:pt x="4806160" y="285271"/>
                  <a:pt x="4818599" y="78052"/>
                </a:cubicBezTo>
                <a:close/>
                <a:moveTo>
                  <a:pt x="0" y="0"/>
                </a:moveTo>
                <a:lnTo>
                  <a:pt x="545808" y="0"/>
                </a:lnTo>
                <a:lnTo>
                  <a:pt x="4212872" y="0"/>
                </a:lnTo>
                <a:lnTo>
                  <a:pt x="4204748" y="184996"/>
                </a:lnTo>
                <a:cubicBezTo>
                  <a:pt x="4203390" y="263520"/>
                  <a:pt x="4204263" y="341910"/>
                  <a:pt x="4207775" y="419995"/>
                </a:cubicBezTo>
                <a:cubicBezTo>
                  <a:pt x="4220964" y="709488"/>
                  <a:pt x="4449625" y="891535"/>
                  <a:pt x="4655737" y="1068099"/>
                </a:cubicBezTo>
                <a:cubicBezTo>
                  <a:pt x="5169527" y="1508061"/>
                  <a:pt x="5344373" y="2032158"/>
                  <a:pt x="5103604" y="2589405"/>
                </a:cubicBezTo>
                <a:cubicBezTo>
                  <a:pt x="5010230" y="2805523"/>
                  <a:pt x="4828675" y="2993264"/>
                  <a:pt x="4657611" y="3164269"/>
                </a:cubicBezTo>
                <a:cubicBezTo>
                  <a:pt x="4198817" y="3622744"/>
                  <a:pt x="4217616" y="4154456"/>
                  <a:pt x="4499219" y="4641255"/>
                </a:cubicBezTo>
                <a:cubicBezTo>
                  <a:pt x="4699839" y="4986832"/>
                  <a:pt x="4940395" y="5311556"/>
                  <a:pt x="5110950" y="5670858"/>
                </a:cubicBezTo>
                <a:cubicBezTo>
                  <a:pt x="5277001" y="6019042"/>
                  <a:pt x="5375520" y="6366409"/>
                  <a:pt x="5396522" y="6707670"/>
                </a:cubicBezTo>
                <a:lnTo>
                  <a:pt x="5398895" y="6858000"/>
                </a:lnTo>
                <a:lnTo>
                  <a:pt x="0" y="6858000"/>
                </a:lnTo>
                <a:close/>
              </a:path>
            </a:pathLst>
          </a:custGeom>
        </p:spPr>
      </p:pic>
    </p:spTree>
    <p:extLst>
      <p:ext uri="{BB962C8B-B14F-4D97-AF65-F5344CB8AC3E}">
        <p14:creationId xmlns:p14="http://schemas.microsoft.com/office/powerpoint/2010/main" val="73956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dome&#10;&#10;Description automatically generated">
            <a:extLst>
              <a:ext uri="{FF2B5EF4-FFF2-40B4-BE49-F238E27FC236}">
                <a16:creationId xmlns:a16="http://schemas.microsoft.com/office/drawing/2014/main" id="{48F1A58F-7716-0D46-9062-297B6B681534}"/>
              </a:ext>
            </a:extLst>
          </p:cNvPr>
          <p:cNvPicPr>
            <a:picLocks noChangeAspect="1"/>
          </p:cNvPicPr>
          <p:nvPr/>
        </p:nvPicPr>
        <p:blipFill rotWithShape="1">
          <a:blip r:embed="rId3"/>
          <a:srcRect t="16501" r="-2" b="14853"/>
          <a:stretch/>
        </p:blipFill>
        <p:spPr>
          <a:xfrm>
            <a:off x="198739" y="171717"/>
            <a:ext cx="5804105" cy="3167426"/>
          </a:xfrm>
          <a:prstGeom prst="rect">
            <a:avLst/>
          </a:prstGeom>
        </p:spPr>
      </p:pic>
      <p:pic>
        <p:nvPicPr>
          <p:cNvPr id="4102" name="Picture 6" descr="11 powerful quotes to inspire you to embrace change | Sandglaz Blog Archive">
            <a:extLst>
              <a:ext uri="{FF2B5EF4-FFF2-40B4-BE49-F238E27FC236}">
                <a16:creationId xmlns:a16="http://schemas.microsoft.com/office/drawing/2014/main" id="{BE0106BD-E4AF-A040-968D-7F405C646A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10048"/>
          <a:stretch/>
        </p:blipFill>
        <p:spPr bwMode="auto">
          <a:xfrm>
            <a:off x="6197718" y="262519"/>
            <a:ext cx="5797883" cy="29858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7186296C-84AF-F44C-975F-7C187A27B7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 b="781"/>
          <a:stretch/>
        </p:blipFill>
        <p:spPr bwMode="auto">
          <a:xfrm>
            <a:off x="198739" y="3510858"/>
            <a:ext cx="5804105" cy="27899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insect, honeycomb&#10;&#10;Description automatically generated">
            <a:extLst>
              <a:ext uri="{FF2B5EF4-FFF2-40B4-BE49-F238E27FC236}">
                <a16:creationId xmlns:a16="http://schemas.microsoft.com/office/drawing/2014/main" id="{BFF06252-7B5E-A84D-9342-5C5D36ABAEC7}"/>
              </a:ext>
            </a:extLst>
          </p:cNvPr>
          <p:cNvPicPr>
            <a:picLocks noChangeAspect="1"/>
          </p:cNvPicPr>
          <p:nvPr/>
        </p:nvPicPr>
        <p:blipFill rotWithShape="1">
          <a:blip r:embed="rId6"/>
          <a:srcRect l="10652" r="11420" b="2"/>
          <a:stretch/>
        </p:blipFill>
        <p:spPr>
          <a:xfrm>
            <a:off x="6195372" y="3510858"/>
            <a:ext cx="5797883" cy="2789948"/>
          </a:xfrm>
          <a:prstGeom prst="rect">
            <a:avLst/>
          </a:prstGeom>
        </p:spPr>
      </p:pic>
    </p:spTree>
    <p:extLst>
      <p:ext uri="{BB962C8B-B14F-4D97-AF65-F5344CB8AC3E}">
        <p14:creationId xmlns:p14="http://schemas.microsoft.com/office/powerpoint/2010/main" val="2851159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52" name="Picture 146" descr="Close up of chess pieces">
            <a:extLst>
              <a:ext uri="{FF2B5EF4-FFF2-40B4-BE49-F238E27FC236}">
                <a16:creationId xmlns:a16="http://schemas.microsoft.com/office/drawing/2014/main" id="{4919CC08-B8B6-4012-89EB-D3C7C1B4F19B}"/>
              </a:ext>
            </a:extLst>
          </p:cNvPr>
          <p:cNvPicPr>
            <a:picLocks noChangeAspect="1"/>
          </p:cNvPicPr>
          <p:nvPr/>
        </p:nvPicPr>
        <p:blipFill rotWithShape="1">
          <a:blip r:embed="rId3">
            <a:alphaModFix/>
          </a:blip>
          <a:srcRect t="13966" b="1764"/>
          <a:stretch/>
        </p:blipFill>
        <p:spPr>
          <a:xfrm>
            <a:off x="20" y="10"/>
            <a:ext cx="12191980" cy="6857990"/>
          </a:xfrm>
          <a:prstGeom prst="rect">
            <a:avLst/>
          </a:prstGeom>
        </p:spPr>
      </p:pic>
      <p:sp>
        <p:nvSpPr>
          <p:cNvPr id="4" name="TextBox 3">
            <a:extLst>
              <a:ext uri="{FF2B5EF4-FFF2-40B4-BE49-F238E27FC236}">
                <a16:creationId xmlns:a16="http://schemas.microsoft.com/office/drawing/2014/main" id="{F77A7A0B-AF63-7E4A-980B-086670FCC2FB}"/>
              </a:ext>
            </a:extLst>
          </p:cNvPr>
          <p:cNvSpPr txBox="1"/>
          <p:nvPr/>
        </p:nvSpPr>
        <p:spPr>
          <a:xfrm>
            <a:off x="3048" y="5576710"/>
            <a:ext cx="12188952" cy="1281279"/>
          </a:xfrm>
          <a:prstGeom prst="rect">
            <a:avLst/>
          </a:prstGeom>
        </p:spPr>
        <p:txBody>
          <a:bodyPr vert="horz" lIns="91440" tIns="45720" rIns="91440" bIns="45720" rtlCol="0" anchor="t">
            <a:noAutofit/>
          </a:bodyPr>
          <a:lstStyle/>
          <a:p>
            <a:pPr algn="ctr">
              <a:spcBef>
                <a:spcPct val="0"/>
              </a:spcBef>
              <a:spcAft>
                <a:spcPts val="600"/>
              </a:spcAft>
            </a:pPr>
            <a:r>
              <a:rPr lang="en-US" sz="3200" b="1" dirty="0">
                <a:solidFill>
                  <a:srgbClr val="FFFFFF"/>
                </a:solidFill>
                <a:latin typeface="+mj-lt"/>
                <a:ea typeface="+mj-ea"/>
                <a:cs typeface="+mj-cs"/>
              </a:rPr>
              <a:t>“The secret</a:t>
            </a:r>
            <a:r>
              <a:rPr lang="en-US" sz="3200" b="1" dirty="0"/>
              <a:t> </a:t>
            </a:r>
            <a:r>
              <a:rPr lang="en-US" sz="3200" b="1" dirty="0">
                <a:solidFill>
                  <a:schemeClr val="bg1"/>
                </a:solidFill>
              </a:rPr>
              <a:t>of change is to focus all of your energy, not on fighting the old, but on building the new.” ---Socrates</a:t>
            </a:r>
            <a:r>
              <a:rPr lang="en-US" sz="3200" b="1" dirty="0">
                <a:solidFill>
                  <a:schemeClr val="bg1"/>
                </a:solidFill>
                <a:latin typeface="+mj-lt"/>
                <a:ea typeface="+mj-ea"/>
                <a:cs typeface="+mj-cs"/>
              </a:rPr>
              <a:t> </a:t>
            </a:r>
          </a:p>
        </p:txBody>
      </p:sp>
    </p:spTree>
    <p:extLst>
      <p:ext uri="{BB962C8B-B14F-4D97-AF65-F5344CB8AC3E}">
        <p14:creationId xmlns:p14="http://schemas.microsoft.com/office/powerpoint/2010/main" val="2760957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C18BCA-2612-4264-A323-C6E03674E101}"/>
              </a:ext>
            </a:extLst>
          </p:cNvPr>
          <p:cNvPicPr>
            <a:picLocks noChangeAspect="1"/>
          </p:cNvPicPr>
          <p:nvPr/>
        </p:nvPicPr>
        <p:blipFill rotWithShape="1">
          <a:blip r:embed="rId3">
            <a:alphaModFix/>
          </a:blip>
          <a:srcRect t="11480" b="4250"/>
          <a:stretch/>
        </p:blipFill>
        <p:spPr>
          <a:xfrm>
            <a:off x="20" y="10"/>
            <a:ext cx="12191980" cy="6857990"/>
          </a:xfrm>
          <a:prstGeom prst="rect">
            <a:avLst/>
          </a:prstGeom>
        </p:spPr>
      </p:pic>
      <p:sp>
        <p:nvSpPr>
          <p:cNvPr id="2" name="Title 1">
            <a:extLst>
              <a:ext uri="{FF2B5EF4-FFF2-40B4-BE49-F238E27FC236}">
                <a16:creationId xmlns:a16="http://schemas.microsoft.com/office/drawing/2014/main" id="{4D3F1D37-5E3D-6542-81D9-C00DBB983BDC}"/>
              </a:ext>
            </a:extLst>
          </p:cNvPr>
          <p:cNvSpPr>
            <a:spLocks noGrp="1"/>
          </p:cNvSpPr>
          <p:nvPr>
            <p:ph type="title"/>
          </p:nvPr>
        </p:nvSpPr>
        <p:spPr>
          <a:xfrm>
            <a:off x="495300" y="1821092"/>
            <a:ext cx="6302803" cy="1305518"/>
          </a:xfrm>
        </p:spPr>
        <p:txBody>
          <a:bodyPr vert="horz" lIns="91440" tIns="45720" rIns="91440" bIns="45720" rtlCol="0" anchor="t">
            <a:normAutofit/>
          </a:bodyPr>
          <a:lstStyle/>
          <a:p>
            <a:pPr>
              <a:lnSpc>
                <a:spcPct val="90000"/>
              </a:lnSpc>
            </a:pPr>
            <a:r>
              <a:rPr lang="en-US" sz="4200" b="1" dirty="0">
                <a:solidFill>
                  <a:srgbClr val="FFFFFF"/>
                </a:solidFill>
              </a:rPr>
              <a:t>Strategies</a:t>
            </a:r>
          </a:p>
        </p:txBody>
      </p:sp>
    </p:spTree>
    <p:extLst>
      <p:ext uri="{BB962C8B-B14F-4D97-AF65-F5344CB8AC3E}">
        <p14:creationId xmlns:p14="http://schemas.microsoft.com/office/powerpoint/2010/main" val="2308187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Caterpillar with butterfly shadow">
            <a:extLst>
              <a:ext uri="{FF2B5EF4-FFF2-40B4-BE49-F238E27FC236}">
                <a16:creationId xmlns:a16="http://schemas.microsoft.com/office/drawing/2014/main" id="{E6C1EAA9-0B8E-4681-BAB4-36DF2CFCF4F8}"/>
              </a:ext>
            </a:extLst>
          </p:cNvPr>
          <p:cNvPicPr>
            <a:picLocks noChangeAspect="1"/>
          </p:cNvPicPr>
          <p:nvPr/>
        </p:nvPicPr>
        <p:blipFill rotWithShape="1">
          <a:blip r:embed="rId3">
            <a:alphaModFix/>
          </a:blip>
          <a:srcRect t="18327" b="738"/>
          <a:stretch/>
        </p:blipFill>
        <p:spPr>
          <a:xfrm>
            <a:off x="20" y="10"/>
            <a:ext cx="12191980" cy="6857990"/>
          </a:xfrm>
          <a:prstGeom prst="rect">
            <a:avLst/>
          </a:prstGeom>
        </p:spPr>
      </p:pic>
      <p:sp>
        <p:nvSpPr>
          <p:cNvPr id="2" name="Title 1">
            <a:extLst>
              <a:ext uri="{FF2B5EF4-FFF2-40B4-BE49-F238E27FC236}">
                <a16:creationId xmlns:a16="http://schemas.microsoft.com/office/drawing/2014/main" id="{6CE478BD-5332-2A46-B088-740655E679BE}"/>
              </a:ext>
            </a:extLst>
          </p:cNvPr>
          <p:cNvSpPr>
            <a:spLocks noGrp="1"/>
          </p:cNvSpPr>
          <p:nvPr>
            <p:ph type="title"/>
          </p:nvPr>
        </p:nvSpPr>
        <p:spPr>
          <a:xfrm>
            <a:off x="5510212" y="5207385"/>
            <a:ext cx="6302803" cy="1305518"/>
          </a:xfrm>
        </p:spPr>
        <p:txBody>
          <a:bodyPr vert="horz" lIns="91440" tIns="45720" rIns="91440" bIns="45720" rtlCol="0" anchor="t">
            <a:normAutofit/>
          </a:bodyPr>
          <a:lstStyle/>
          <a:p>
            <a:r>
              <a:rPr lang="en-US" sz="5400" dirty="0">
                <a:solidFill>
                  <a:srgbClr val="FFFFFF"/>
                </a:solidFill>
              </a:rPr>
              <a:t>Know your Enemy</a:t>
            </a:r>
          </a:p>
        </p:txBody>
      </p:sp>
    </p:spTree>
    <p:extLst>
      <p:ext uri="{BB962C8B-B14F-4D97-AF65-F5344CB8AC3E}">
        <p14:creationId xmlns:p14="http://schemas.microsoft.com/office/powerpoint/2010/main" val="16310623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993</TotalTime>
  <Words>2370</Words>
  <Application>Microsoft Macintosh PowerPoint</Application>
  <PresentationFormat>Widescreen</PresentationFormat>
  <Paragraphs>146</Paragraphs>
  <Slides>33</Slides>
  <Notes>27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.Apple Color Emoji UI</vt:lpstr>
      <vt:lpstr>Arial</vt:lpstr>
      <vt:lpstr>Biome</vt:lpstr>
      <vt:lpstr>Calibri</vt:lpstr>
      <vt:lpstr>Calibri Light</vt:lpstr>
      <vt:lpstr>Office Theme</vt:lpstr>
      <vt:lpstr>PowerPoint Presentation</vt:lpstr>
      <vt:lpstr>PowerPoint Presentation</vt:lpstr>
      <vt:lpstr>Connecting the Crowns</vt:lpstr>
      <vt:lpstr>PowerPoint Presentation</vt:lpstr>
      <vt:lpstr>Ready or Not…  Change is HERE.</vt:lpstr>
      <vt:lpstr>PowerPoint Presentation</vt:lpstr>
      <vt:lpstr>PowerPoint Presentation</vt:lpstr>
      <vt:lpstr>Strategies</vt:lpstr>
      <vt:lpstr>Know your Enemy</vt:lpstr>
      <vt:lpstr>Needs:</vt:lpstr>
      <vt:lpstr>TRIUMPH</vt:lpstr>
      <vt:lpstr>Strategies: Rearranging the Puzzle</vt:lpstr>
      <vt:lpstr>Adaptation</vt:lpstr>
      <vt:lpstr>PowerPoint Presentation</vt:lpstr>
      <vt:lpstr>LongeviBees</vt:lpstr>
      <vt:lpstr>"Beekeeping is like a game of chess…always gotta think as many moves ahead, all the what-ifs, and then strategize to avoid the worst.”</vt:lpstr>
      <vt:lpstr>Old Sol Apiaries            </vt:lpstr>
      <vt:lpstr>Mahoney Queens &amp; Bees</vt:lpstr>
      <vt:lpstr>Anarchy Apiaries  Sam Comfort</vt:lpstr>
      <vt:lpstr>Wings of Nature Bees  Aiden Wing</vt:lpstr>
      <vt:lpstr>They Keep Bees  Ange Roell + Bi Kline</vt:lpstr>
      <vt:lpstr>Santa Cruz Bee Co.  Emily Bondor</vt:lpstr>
      <vt:lpstr>Tucka Bee LLC  Tucka Saville</vt:lpstr>
      <vt:lpstr>Diggin’ Livin’  Eric McEwan</vt:lpstr>
      <vt:lpstr>Zia Queenbees  Melanie Kirby</vt:lpstr>
      <vt:lpstr>Adaptive Bee Breeding  4/3/21 webinar recording  https://linktr.ee/ziaqueenbees</vt:lpstr>
      <vt:lpstr>Strategies for the Future…</vt:lpstr>
      <vt:lpstr>PowerPoint Presentation</vt:lpstr>
      <vt:lpstr>PowerPoint Presentation</vt:lpstr>
      <vt:lpstr>PowerPoint Presentation</vt:lpstr>
      <vt:lpstr>PowerPoint Presentation</vt:lpstr>
      <vt:lpstr>Collaboration supercedes Competition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Connecting the Crowns</dc:title>
  <dc:creator>Melanie Kirby</dc:creator>
  <cp:lastModifiedBy>Melanie Kirby</cp:lastModifiedBy>
  <cp:revision>17</cp:revision>
  <dcterms:created xsi:type="dcterms:W3CDTF">2022-01-06T08:17:18Z</dcterms:created>
  <dcterms:modified xsi:type="dcterms:W3CDTF">2024-01-11T20:53:58Z</dcterms:modified>
</cp:coreProperties>
</file>