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81" r:id="rId3"/>
    <p:sldId id="257" r:id="rId4"/>
    <p:sldId id="284" r:id="rId5"/>
    <p:sldId id="285" r:id="rId6"/>
    <p:sldId id="287" r:id="rId7"/>
    <p:sldId id="269" r:id="rId8"/>
    <p:sldId id="258" r:id="rId9"/>
    <p:sldId id="272" r:id="rId10"/>
    <p:sldId id="282" r:id="rId11"/>
    <p:sldId id="271" r:id="rId12"/>
    <p:sldId id="288" r:id="rId13"/>
    <p:sldId id="259" r:id="rId14"/>
    <p:sldId id="280" r:id="rId15"/>
    <p:sldId id="270" r:id="rId16"/>
    <p:sldId id="279" r:id="rId17"/>
    <p:sldId id="289" r:id="rId18"/>
    <p:sldId id="290" r:id="rId19"/>
    <p:sldId id="291" r:id="rId20"/>
    <p:sldId id="275" r:id="rId21"/>
    <p:sldId id="292" r:id="rId22"/>
    <p:sldId id="274" r:id="rId23"/>
    <p:sldId id="277" r:id="rId24"/>
    <p:sldId id="278" r:id="rId25"/>
    <p:sldId id="293"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3"/>
    <p:restoredTop sz="94681"/>
  </p:normalViewPr>
  <p:slideViewPr>
    <p:cSldViewPr snapToGrid="0">
      <p:cViewPr varScale="1">
        <p:scale>
          <a:sx n="107" d="100"/>
          <a:sy n="107" d="100"/>
        </p:scale>
        <p:origin x="400"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249E4-7730-9740-A7A0-860BE53B8885}" type="datetimeFigureOut">
              <a:rPr lang="en-US" smtClean="0"/>
              <a:t>6/24/24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FC194-AAEB-1647-9CA3-9317D8EF283D}" type="slidenum">
              <a:rPr lang="en-US" smtClean="0"/>
              <a:t>‹#›</a:t>
            </a:fld>
            <a:endParaRPr lang="en-US"/>
          </a:p>
        </p:txBody>
      </p:sp>
    </p:spTree>
    <p:extLst>
      <p:ext uri="{BB962C8B-B14F-4D97-AF65-F5344CB8AC3E}">
        <p14:creationId xmlns:p14="http://schemas.microsoft.com/office/powerpoint/2010/main" val="43036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1</a:t>
            </a:fld>
            <a:endParaRPr lang="en-US"/>
          </a:p>
        </p:txBody>
      </p:sp>
    </p:spTree>
    <p:extLst>
      <p:ext uri="{BB962C8B-B14F-4D97-AF65-F5344CB8AC3E}">
        <p14:creationId xmlns:p14="http://schemas.microsoft.com/office/powerpoint/2010/main" val="4036741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10</a:t>
            </a:fld>
            <a:endParaRPr lang="en-US"/>
          </a:p>
        </p:txBody>
      </p:sp>
    </p:spTree>
    <p:extLst>
      <p:ext uri="{BB962C8B-B14F-4D97-AF65-F5344CB8AC3E}">
        <p14:creationId xmlns:p14="http://schemas.microsoft.com/office/powerpoint/2010/main" val="2547221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11</a:t>
            </a:fld>
            <a:endParaRPr lang="en-US"/>
          </a:p>
        </p:txBody>
      </p:sp>
    </p:spTree>
    <p:extLst>
      <p:ext uri="{BB962C8B-B14F-4D97-AF65-F5344CB8AC3E}">
        <p14:creationId xmlns:p14="http://schemas.microsoft.com/office/powerpoint/2010/main" val="2185809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12</a:t>
            </a:fld>
            <a:endParaRPr lang="en-US"/>
          </a:p>
        </p:txBody>
      </p:sp>
    </p:spTree>
    <p:extLst>
      <p:ext uri="{BB962C8B-B14F-4D97-AF65-F5344CB8AC3E}">
        <p14:creationId xmlns:p14="http://schemas.microsoft.com/office/powerpoint/2010/main" val="1299602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13</a:t>
            </a:fld>
            <a:endParaRPr lang="en-US"/>
          </a:p>
        </p:txBody>
      </p:sp>
    </p:spTree>
    <p:extLst>
      <p:ext uri="{BB962C8B-B14F-4D97-AF65-F5344CB8AC3E}">
        <p14:creationId xmlns:p14="http://schemas.microsoft.com/office/powerpoint/2010/main" val="3376298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14</a:t>
            </a:fld>
            <a:endParaRPr lang="en-US"/>
          </a:p>
        </p:txBody>
      </p:sp>
    </p:spTree>
    <p:extLst>
      <p:ext uri="{BB962C8B-B14F-4D97-AF65-F5344CB8AC3E}">
        <p14:creationId xmlns:p14="http://schemas.microsoft.com/office/powerpoint/2010/main" val="1791828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15</a:t>
            </a:fld>
            <a:endParaRPr lang="en-US"/>
          </a:p>
        </p:txBody>
      </p:sp>
    </p:spTree>
    <p:extLst>
      <p:ext uri="{BB962C8B-B14F-4D97-AF65-F5344CB8AC3E}">
        <p14:creationId xmlns:p14="http://schemas.microsoft.com/office/powerpoint/2010/main" val="942760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16</a:t>
            </a:fld>
            <a:endParaRPr lang="en-US"/>
          </a:p>
        </p:txBody>
      </p:sp>
    </p:spTree>
    <p:extLst>
      <p:ext uri="{BB962C8B-B14F-4D97-AF65-F5344CB8AC3E}">
        <p14:creationId xmlns:p14="http://schemas.microsoft.com/office/powerpoint/2010/main" val="4258816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17</a:t>
            </a:fld>
            <a:endParaRPr lang="en-US"/>
          </a:p>
        </p:txBody>
      </p:sp>
    </p:spTree>
    <p:extLst>
      <p:ext uri="{BB962C8B-B14F-4D97-AF65-F5344CB8AC3E}">
        <p14:creationId xmlns:p14="http://schemas.microsoft.com/office/powerpoint/2010/main" val="3945878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18</a:t>
            </a:fld>
            <a:endParaRPr lang="en-US"/>
          </a:p>
        </p:txBody>
      </p:sp>
    </p:spTree>
    <p:extLst>
      <p:ext uri="{BB962C8B-B14F-4D97-AF65-F5344CB8AC3E}">
        <p14:creationId xmlns:p14="http://schemas.microsoft.com/office/powerpoint/2010/main" val="1271804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19</a:t>
            </a:fld>
            <a:endParaRPr lang="en-US"/>
          </a:p>
        </p:txBody>
      </p:sp>
    </p:spTree>
    <p:extLst>
      <p:ext uri="{BB962C8B-B14F-4D97-AF65-F5344CB8AC3E}">
        <p14:creationId xmlns:p14="http://schemas.microsoft.com/office/powerpoint/2010/main" val="53515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2</a:t>
            </a:fld>
            <a:endParaRPr lang="en-US"/>
          </a:p>
        </p:txBody>
      </p:sp>
    </p:spTree>
    <p:extLst>
      <p:ext uri="{BB962C8B-B14F-4D97-AF65-F5344CB8AC3E}">
        <p14:creationId xmlns:p14="http://schemas.microsoft.com/office/powerpoint/2010/main" val="3401266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20</a:t>
            </a:fld>
            <a:endParaRPr lang="en-US"/>
          </a:p>
        </p:txBody>
      </p:sp>
    </p:spTree>
    <p:extLst>
      <p:ext uri="{BB962C8B-B14F-4D97-AF65-F5344CB8AC3E}">
        <p14:creationId xmlns:p14="http://schemas.microsoft.com/office/powerpoint/2010/main" val="1329425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21</a:t>
            </a:fld>
            <a:endParaRPr lang="en-US"/>
          </a:p>
        </p:txBody>
      </p:sp>
    </p:spTree>
    <p:extLst>
      <p:ext uri="{BB962C8B-B14F-4D97-AF65-F5344CB8AC3E}">
        <p14:creationId xmlns:p14="http://schemas.microsoft.com/office/powerpoint/2010/main" val="2414115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22</a:t>
            </a:fld>
            <a:endParaRPr lang="en-US"/>
          </a:p>
        </p:txBody>
      </p:sp>
    </p:spTree>
    <p:extLst>
      <p:ext uri="{BB962C8B-B14F-4D97-AF65-F5344CB8AC3E}">
        <p14:creationId xmlns:p14="http://schemas.microsoft.com/office/powerpoint/2010/main" val="162911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23</a:t>
            </a:fld>
            <a:endParaRPr lang="en-US"/>
          </a:p>
        </p:txBody>
      </p:sp>
    </p:spTree>
    <p:extLst>
      <p:ext uri="{BB962C8B-B14F-4D97-AF65-F5344CB8AC3E}">
        <p14:creationId xmlns:p14="http://schemas.microsoft.com/office/powerpoint/2010/main" val="2570386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24</a:t>
            </a:fld>
            <a:endParaRPr lang="en-US"/>
          </a:p>
        </p:txBody>
      </p:sp>
    </p:spTree>
    <p:extLst>
      <p:ext uri="{BB962C8B-B14F-4D97-AF65-F5344CB8AC3E}">
        <p14:creationId xmlns:p14="http://schemas.microsoft.com/office/powerpoint/2010/main" val="1462612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25</a:t>
            </a:fld>
            <a:endParaRPr lang="en-US"/>
          </a:p>
        </p:txBody>
      </p:sp>
    </p:spTree>
    <p:extLst>
      <p:ext uri="{BB962C8B-B14F-4D97-AF65-F5344CB8AC3E}">
        <p14:creationId xmlns:p14="http://schemas.microsoft.com/office/powerpoint/2010/main" val="1866570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26</a:t>
            </a:fld>
            <a:endParaRPr lang="en-US"/>
          </a:p>
        </p:txBody>
      </p:sp>
    </p:spTree>
    <p:extLst>
      <p:ext uri="{BB962C8B-B14F-4D97-AF65-F5344CB8AC3E}">
        <p14:creationId xmlns:p14="http://schemas.microsoft.com/office/powerpoint/2010/main" val="165767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3</a:t>
            </a:fld>
            <a:endParaRPr lang="en-US"/>
          </a:p>
        </p:txBody>
      </p:sp>
    </p:spTree>
    <p:extLst>
      <p:ext uri="{BB962C8B-B14F-4D97-AF65-F5344CB8AC3E}">
        <p14:creationId xmlns:p14="http://schemas.microsoft.com/office/powerpoint/2010/main" val="1975550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4</a:t>
            </a:fld>
            <a:endParaRPr lang="en-US"/>
          </a:p>
        </p:txBody>
      </p:sp>
    </p:spTree>
    <p:extLst>
      <p:ext uri="{BB962C8B-B14F-4D97-AF65-F5344CB8AC3E}">
        <p14:creationId xmlns:p14="http://schemas.microsoft.com/office/powerpoint/2010/main" val="68467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5</a:t>
            </a:fld>
            <a:endParaRPr lang="en-US"/>
          </a:p>
        </p:txBody>
      </p:sp>
    </p:spTree>
    <p:extLst>
      <p:ext uri="{BB962C8B-B14F-4D97-AF65-F5344CB8AC3E}">
        <p14:creationId xmlns:p14="http://schemas.microsoft.com/office/powerpoint/2010/main" val="318875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6</a:t>
            </a:fld>
            <a:endParaRPr lang="en-US"/>
          </a:p>
        </p:txBody>
      </p:sp>
    </p:spTree>
    <p:extLst>
      <p:ext uri="{BB962C8B-B14F-4D97-AF65-F5344CB8AC3E}">
        <p14:creationId xmlns:p14="http://schemas.microsoft.com/office/powerpoint/2010/main" val="1821249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414" name="Shape 414"/>
          <p:cNvSpPr>
            <a:spLocks noGrp="1"/>
          </p:cNvSpPr>
          <p:nvPr>
            <p:ph type="body" sz="quarter" idx="1"/>
          </p:nvPr>
        </p:nvSpPr>
        <p:spPr>
          <a:prstGeom prst="rect">
            <a:avLst/>
          </a:prstGeom>
        </p:spPr>
        <p:txBody>
          <a:bodyPr/>
          <a:lstStyle/>
          <a:p>
            <a:pPr defTabSz="304800">
              <a:lnSpc>
                <a:spcPct val="100000"/>
              </a:lnSpc>
              <a:defRPr sz="1400">
                <a:latin typeface="Lucida Grande"/>
                <a:ea typeface="Lucida Grande"/>
                <a:cs typeface="Lucida Grande"/>
                <a:sym typeface="Lucida Grande"/>
              </a:defRPr>
            </a:pPr>
            <a:endParaRPr dirty="0"/>
          </a:p>
          <a:p>
            <a:pPr defTabSz="304800">
              <a:lnSpc>
                <a:spcPct val="100000"/>
              </a:lnSpc>
              <a:defRPr sz="1400">
                <a:latin typeface="Lucida Grande"/>
                <a:ea typeface="Lucida Grande"/>
                <a:cs typeface="Lucida Grande"/>
                <a:sym typeface="Lucida Grande"/>
              </a:defRPr>
            </a:pPr>
            <a:endParaRPr dirty="0"/>
          </a:p>
        </p:txBody>
      </p:sp>
    </p:spTree>
    <p:extLst>
      <p:ext uri="{BB962C8B-B14F-4D97-AF65-F5344CB8AC3E}">
        <p14:creationId xmlns:p14="http://schemas.microsoft.com/office/powerpoint/2010/main" val="261057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FC194-AAEB-1647-9CA3-9317D8EF283D}" type="slidenum">
              <a:rPr lang="en-US" smtClean="0"/>
              <a:t>8</a:t>
            </a:fld>
            <a:endParaRPr lang="en-US"/>
          </a:p>
        </p:txBody>
      </p:sp>
    </p:spTree>
    <p:extLst>
      <p:ext uri="{BB962C8B-B14F-4D97-AF65-F5344CB8AC3E}">
        <p14:creationId xmlns:p14="http://schemas.microsoft.com/office/powerpoint/2010/main" val="2340231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FC194-AAEB-1647-9CA3-9317D8EF283D}" type="slidenum">
              <a:rPr lang="en-US" smtClean="0"/>
              <a:t>9</a:t>
            </a:fld>
            <a:endParaRPr lang="en-US"/>
          </a:p>
        </p:txBody>
      </p:sp>
    </p:spTree>
    <p:extLst>
      <p:ext uri="{BB962C8B-B14F-4D97-AF65-F5344CB8AC3E}">
        <p14:creationId xmlns:p14="http://schemas.microsoft.com/office/powerpoint/2010/main" val="4119205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2AC1A-1D6A-6DEB-FB41-6A238FBA36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3DB0A4-861D-C843-C09C-8EC0BA61FF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A68960-D942-97F4-139F-587041CD158E}"/>
              </a:ext>
            </a:extLst>
          </p:cNvPr>
          <p:cNvSpPr>
            <a:spLocks noGrp="1"/>
          </p:cNvSpPr>
          <p:nvPr>
            <p:ph type="dt" sz="half" idx="10"/>
          </p:nvPr>
        </p:nvSpPr>
        <p:spPr/>
        <p:txBody>
          <a:bodyPr/>
          <a:lstStyle/>
          <a:p>
            <a:fld id="{7AD92FA4-B415-6047-814D-33341BDC9747}" type="datetimeFigureOut">
              <a:rPr lang="en-US" smtClean="0"/>
              <a:t>6/24/24</a:t>
            </a:fld>
            <a:endParaRPr lang="en-US"/>
          </a:p>
        </p:txBody>
      </p:sp>
      <p:sp>
        <p:nvSpPr>
          <p:cNvPr id="5" name="Footer Placeholder 4">
            <a:extLst>
              <a:ext uri="{FF2B5EF4-FFF2-40B4-BE49-F238E27FC236}">
                <a16:creationId xmlns:a16="http://schemas.microsoft.com/office/drawing/2014/main" id="{1E5660E6-CA41-3E17-EE73-A6AD4A400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6F906-6540-302D-A345-5850BCB70170}"/>
              </a:ext>
            </a:extLst>
          </p:cNvPr>
          <p:cNvSpPr>
            <a:spLocks noGrp="1"/>
          </p:cNvSpPr>
          <p:nvPr>
            <p:ph type="sldNum" sz="quarter" idx="12"/>
          </p:nvPr>
        </p:nvSpPr>
        <p:spPr/>
        <p:txBody>
          <a:bodyPr/>
          <a:lstStyle/>
          <a:p>
            <a:fld id="{168BE942-7A2C-FC47-8BBF-E85D277CFCB5}" type="slidenum">
              <a:rPr lang="en-US" smtClean="0"/>
              <a:t>‹#›</a:t>
            </a:fld>
            <a:endParaRPr lang="en-US"/>
          </a:p>
        </p:txBody>
      </p:sp>
    </p:spTree>
    <p:extLst>
      <p:ext uri="{BB962C8B-B14F-4D97-AF65-F5344CB8AC3E}">
        <p14:creationId xmlns:p14="http://schemas.microsoft.com/office/powerpoint/2010/main" val="245126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B4EF-F10F-062D-0C25-9259B88334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4B08A2-2243-8535-0250-1FC27F19A6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73531-793E-AE93-210A-178FD14D46F8}"/>
              </a:ext>
            </a:extLst>
          </p:cNvPr>
          <p:cNvSpPr>
            <a:spLocks noGrp="1"/>
          </p:cNvSpPr>
          <p:nvPr>
            <p:ph type="dt" sz="half" idx="10"/>
          </p:nvPr>
        </p:nvSpPr>
        <p:spPr/>
        <p:txBody>
          <a:bodyPr/>
          <a:lstStyle/>
          <a:p>
            <a:fld id="{7AD92FA4-B415-6047-814D-33341BDC9747}" type="datetimeFigureOut">
              <a:rPr lang="en-US" smtClean="0"/>
              <a:t>6/24/24</a:t>
            </a:fld>
            <a:endParaRPr lang="en-US"/>
          </a:p>
        </p:txBody>
      </p:sp>
      <p:sp>
        <p:nvSpPr>
          <p:cNvPr id="5" name="Footer Placeholder 4">
            <a:extLst>
              <a:ext uri="{FF2B5EF4-FFF2-40B4-BE49-F238E27FC236}">
                <a16:creationId xmlns:a16="http://schemas.microsoft.com/office/drawing/2014/main" id="{B43AA353-7652-228F-F233-8862D53C9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14FD-0757-6CCB-653E-891173B5E82E}"/>
              </a:ext>
            </a:extLst>
          </p:cNvPr>
          <p:cNvSpPr>
            <a:spLocks noGrp="1"/>
          </p:cNvSpPr>
          <p:nvPr>
            <p:ph type="sldNum" sz="quarter" idx="12"/>
          </p:nvPr>
        </p:nvSpPr>
        <p:spPr/>
        <p:txBody>
          <a:bodyPr/>
          <a:lstStyle/>
          <a:p>
            <a:fld id="{168BE942-7A2C-FC47-8BBF-E85D277CFCB5}" type="slidenum">
              <a:rPr lang="en-US" smtClean="0"/>
              <a:t>‹#›</a:t>
            </a:fld>
            <a:endParaRPr lang="en-US"/>
          </a:p>
        </p:txBody>
      </p:sp>
    </p:spTree>
    <p:extLst>
      <p:ext uri="{BB962C8B-B14F-4D97-AF65-F5344CB8AC3E}">
        <p14:creationId xmlns:p14="http://schemas.microsoft.com/office/powerpoint/2010/main" val="180657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E9F0B0-6D1B-EACB-87B5-5508366D24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150AA-D64B-3E6C-0EF9-F7544CF650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CDF1D-70C7-AC61-5554-C4A2F9C711AA}"/>
              </a:ext>
            </a:extLst>
          </p:cNvPr>
          <p:cNvSpPr>
            <a:spLocks noGrp="1"/>
          </p:cNvSpPr>
          <p:nvPr>
            <p:ph type="dt" sz="half" idx="10"/>
          </p:nvPr>
        </p:nvSpPr>
        <p:spPr/>
        <p:txBody>
          <a:bodyPr/>
          <a:lstStyle/>
          <a:p>
            <a:fld id="{7AD92FA4-B415-6047-814D-33341BDC9747}" type="datetimeFigureOut">
              <a:rPr lang="en-US" smtClean="0"/>
              <a:t>6/24/24</a:t>
            </a:fld>
            <a:endParaRPr lang="en-US"/>
          </a:p>
        </p:txBody>
      </p:sp>
      <p:sp>
        <p:nvSpPr>
          <p:cNvPr id="5" name="Footer Placeholder 4">
            <a:extLst>
              <a:ext uri="{FF2B5EF4-FFF2-40B4-BE49-F238E27FC236}">
                <a16:creationId xmlns:a16="http://schemas.microsoft.com/office/drawing/2014/main" id="{905E0602-010F-42FE-EA20-E84D386AE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F2A2E-FB3A-E9D6-0994-569A690A484C}"/>
              </a:ext>
            </a:extLst>
          </p:cNvPr>
          <p:cNvSpPr>
            <a:spLocks noGrp="1"/>
          </p:cNvSpPr>
          <p:nvPr>
            <p:ph type="sldNum" sz="quarter" idx="12"/>
          </p:nvPr>
        </p:nvSpPr>
        <p:spPr/>
        <p:txBody>
          <a:bodyPr/>
          <a:lstStyle/>
          <a:p>
            <a:fld id="{168BE942-7A2C-FC47-8BBF-E85D277CFCB5}" type="slidenum">
              <a:rPr lang="en-US" smtClean="0"/>
              <a:t>‹#›</a:t>
            </a:fld>
            <a:endParaRPr lang="en-US"/>
          </a:p>
        </p:txBody>
      </p:sp>
    </p:spTree>
    <p:extLst>
      <p:ext uri="{BB962C8B-B14F-4D97-AF65-F5344CB8AC3E}">
        <p14:creationId xmlns:p14="http://schemas.microsoft.com/office/powerpoint/2010/main" val="933563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16" name="Title Text"/>
          <p:cNvSpPr txBox="1">
            <a:spLocks noGrp="1"/>
          </p:cNvSpPr>
          <p:nvPr>
            <p:ph type="title"/>
          </p:nvPr>
        </p:nvSpPr>
        <p:spPr>
          <a:xfrm>
            <a:off x="866776" y="1152527"/>
            <a:ext cx="10448925" cy="2314575"/>
          </a:xfrm>
          <a:prstGeom prst="rect">
            <a:avLst/>
          </a:prstGeom>
        </p:spPr>
        <p:txBody>
          <a:bodyPr anchor="b"/>
          <a:lstStyle/>
          <a:p>
            <a:r>
              <a:t>Title Text</a:t>
            </a:r>
          </a:p>
        </p:txBody>
      </p:sp>
      <p:sp>
        <p:nvSpPr>
          <p:cNvPr id="217" name="Body Level One…"/>
          <p:cNvSpPr txBox="1">
            <a:spLocks noGrp="1"/>
          </p:cNvSpPr>
          <p:nvPr>
            <p:ph type="body" sz="quarter" idx="1"/>
          </p:nvPr>
        </p:nvSpPr>
        <p:spPr>
          <a:xfrm>
            <a:off x="866776" y="3533775"/>
            <a:ext cx="10448925" cy="790575"/>
          </a:xfrm>
          <a:prstGeom prst="rect">
            <a:avLst/>
          </a:prstGeom>
        </p:spPr>
        <p:txBody>
          <a:bodyPr anchor="t"/>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2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62123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6A59-5909-2951-F424-7D5C4B8D67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2398C-F698-794B-0496-5916AEB610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F8DF9-823A-0B72-AAE6-662106A81F21}"/>
              </a:ext>
            </a:extLst>
          </p:cNvPr>
          <p:cNvSpPr>
            <a:spLocks noGrp="1"/>
          </p:cNvSpPr>
          <p:nvPr>
            <p:ph type="dt" sz="half" idx="10"/>
          </p:nvPr>
        </p:nvSpPr>
        <p:spPr/>
        <p:txBody>
          <a:bodyPr/>
          <a:lstStyle/>
          <a:p>
            <a:fld id="{7AD92FA4-B415-6047-814D-33341BDC9747}" type="datetimeFigureOut">
              <a:rPr lang="en-US" smtClean="0"/>
              <a:t>6/24/24</a:t>
            </a:fld>
            <a:endParaRPr lang="en-US"/>
          </a:p>
        </p:txBody>
      </p:sp>
      <p:sp>
        <p:nvSpPr>
          <p:cNvPr id="5" name="Footer Placeholder 4">
            <a:extLst>
              <a:ext uri="{FF2B5EF4-FFF2-40B4-BE49-F238E27FC236}">
                <a16:creationId xmlns:a16="http://schemas.microsoft.com/office/drawing/2014/main" id="{1F4D0E0C-6060-DE29-D59C-4DDE6C702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C01FB-9175-68D7-B45F-DDA0B78FCB2C}"/>
              </a:ext>
            </a:extLst>
          </p:cNvPr>
          <p:cNvSpPr>
            <a:spLocks noGrp="1"/>
          </p:cNvSpPr>
          <p:nvPr>
            <p:ph type="sldNum" sz="quarter" idx="12"/>
          </p:nvPr>
        </p:nvSpPr>
        <p:spPr/>
        <p:txBody>
          <a:bodyPr/>
          <a:lstStyle/>
          <a:p>
            <a:fld id="{168BE942-7A2C-FC47-8BBF-E85D277CFCB5}" type="slidenum">
              <a:rPr lang="en-US" smtClean="0"/>
              <a:t>‹#›</a:t>
            </a:fld>
            <a:endParaRPr lang="en-US"/>
          </a:p>
        </p:txBody>
      </p:sp>
    </p:spTree>
    <p:extLst>
      <p:ext uri="{BB962C8B-B14F-4D97-AF65-F5344CB8AC3E}">
        <p14:creationId xmlns:p14="http://schemas.microsoft.com/office/powerpoint/2010/main" val="162741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2E08-1351-0F85-B4DA-89F2CD25E9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AA0DFB-346C-69B6-F560-3689FA16C1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EC5E98-DDCE-2ED5-F922-307F00952C50}"/>
              </a:ext>
            </a:extLst>
          </p:cNvPr>
          <p:cNvSpPr>
            <a:spLocks noGrp="1"/>
          </p:cNvSpPr>
          <p:nvPr>
            <p:ph type="dt" sz="half" idx="10"/>
          </p:nvPr>
        </p:nvSpPr>
        <p:spPr/>
        <p:txBody>
          <a:bodyPr/>
          <a:lstStyle/>
          <a:p>
            <a:fld id="{7AD92FA4-B415-6047-814D-33341BDC9747}" type="datetimeFigureOut">
              <a:rPr lang="en-US" smtClean="0"/>
              <a:t>6/24/24</a:t>
            </a:fld>
            <a:endParaRPr lang="en-US"/>
          </a:p>
        </p:txBody>
      </p:sp>
      <p:sp>
        <p:nvSpPr>
          <p:cNvPr id="5" name="Footer Placeholder 4">
            <a:extLst>
              <a:ext uri="{FF2B5EF4-FFF2-40B4-BE49-F238E27FC236}">
                <a16:creationId xmlns:a16="http://schemas.microsoft.com/office/drawing/2014/main" id="{6D06461C-F7B5-38BD-B26F-70A320E0F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86BD0-320E-13F8-BBA8-9F9378AC3E14}"/>
              </a:ext>
            </a:extLst>
          </p:cNvPr>
          <p:cNvSpPr>
            <a:spLocks noGrp="1"/>
          </p:cNvSpPr>
          <p:nvPr>
            <p:ph type="sldNum" sz="quarter" idx="12"/>
          </p:nvPr>
        </p:nvSpPr>
        <p:spPr/>
        <p:txBody>
          <a:bodyPr/>
          <a:lstStyle/>
          <a:p>
            <a:fld id="{168BE942-7A2C-FC47-8BBF-E85D277CFCB5}" type="slidenum">
              <a:rPr lang="en-US" smtClean="0"/>
              <a:t>‹#›</a:t>
            </a:fld>
            <a:endParaRPr lang="en-US"/>
          </a:p>
        </p:txBody>
      </p:sp>
    </p:spTree>
    <p:extLst>
      <p:ext uri="{BB962C8B-B14F-4D97-AF65-F5344CB8AC3E}">
        <p14:creationId xmlns:p14="http://schemas.microsoft.com/office/powerpoint/2010/main" val="1901139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BB4D-4044-EC41-F04B-3BDD836F83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BEAAC5-AC41-A1CC-9A45-87A21C26FE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AEA53-FF81-51D6-8CFD-06419F9531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792A97-8725-CEA8-C731-9699E91C5397}"/>
              </a:ext>
            </a:extLst>
          </p:cNvPr>
          <p:cNvSpPr>
            <a:spLocks noGrp="1"/>
          </p:cNvSpPr>
          <p:nvPr>
            <p:ph type="dt" sz="half" idx="10"/>
          </p:nvPr>
        </p:nvSpPr>
        <p:spPr/>
        <p:txBody>
          <a:bodyPr/>
          <a:lstStyle/>
          <a:p>
            <a:fld id="{7AD92FA4-B415-6047-814D-33341BDC9747}" type="datetimeFigureOut">
              <a:rPr lang="en-US" smtClean="0"/>
              <a:t>6/24/24</a:t>
            </a:fld>
            <a:endParaRPr lang="en-US"/>
          </a:p>
        </p:txBody>
      </p:sp>
      <p:sp>
        <p:nvSpPr>
          <p:cNvPr id="6" name="Footer Placeholder 5">
            <a:extLst>
              <a:ext uri="{FF2B5EF4-FFF2-40B4-BE49-F238E27FC236}">
                <a16:creationId xmlns:a16="http://schemas.microsoft.com/office/drawing/2014/main" id="{F43ED468-0D68-3F82-B176-500F3E9A6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208CF-625F-BFAC-CA31-1DFED8557286}"/>
              </a:ext>
            </a:extLst>
          </p:cNvPr>
          <p:cNvSpPr>
            <a:spLocks noGrp="1"/>
          </p:cNvSpPr>
          <p:nvPr>
            <p:ph type="sldNum" sz="quarter" idx="12"/>
          </p:nvPr>
        </p:nvSpPr>
        <p:spPr/>
        <p:txBody>
          <a:bodyPr/>
          <a:lstStyle/>
          <a:p>
            <a:fld id="{168BE942-7A2C-FC47-8BBF-E85D277CFCB5}" type="slidenum">
              <a:rPr lang="en-US" smtClean="0"/>
              <a:t>‹#›</a:t>
            </a:fld>
            <a:endParaRPr lang="en-US"/>
          </a:p>
        </p:txBody>
      </p:sp>
    </p:spTree>
    <p:extLst>
      <p:ext uri="{BB962C8B-B14F-4D97-AF65-F5344CB8AC3E}">
        <p14:creationId xmlns:p14="http://schemas.microsoft.com/office/powerpoint/2010/main" val="32308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8D00-330E-1666-5D76-DBC3EF6DEC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65E40-9EC5-71EB-7492-A91626337F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88DC43-E9EA-39BB-CFB4-A5EE1EF249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0EB1BC-B958-E38A-1B96-6C50D4CDC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289F03-B9EA-71AC-FCF0-118F952A6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67F857-7ED4-B160-0F91-D7278F0E1C02}"/>
              </a:ext>
            </a:extLst>
          </p:cNvPr>
          <p:cNvSpPr>
            <a:spLocks noGrp="1"/>
          </p:cNvSpPr>
          <p:nvPr>
            <p:ph type="dt" sz="half" idx="10"/>
          </p:nvPr>
        </p:nvSpPr>
        <p:spPr/>
        <p:txBody>
          <a:bodyPr/>
          <a:lstStyle/>
          <a:p>
            <a:fld id="{7AD92FA4-B415-6047-814D-33341BDC9747}" type="datetimeFigureOut">
              <a:rPr lang="en-US" smtClean="0"/>
              <a:t>6/24/24</a:t>
            </a:fld>
            <a:endParaRPr lang="en-US"/>
          </a:p>
        </p:txBody>
      </p:sp>
      <p:sp>
        <p:nvSpPr>
          <p:cNvPr id="8" name="Footer Placeholder 7">
            <a:extLst>
              <a:ext uri="{FF2B5EF4-FFF2-40B4-BE49-F238E27FC236}">
                <a16:creationId xmlns:a16="http://schemas.microsoft.com/office/drawing/2014/main" id="{9E5E427C-CC8A-1115-763A-56888251E0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CCC063-CDDD-BB60-9CA0-6F29EED32A48}"/>
              </a:ext>
            </a:extLst>
          </p:cNvPr>
          <p:cNvSpPr>
            <a:spLocks noGrp="1"/>
          </p:cNvSpPr>
          <p:nvPr>
            <p:ph type="sldNum" sz="quarter" idx="12"/>
          </p:nvPr>
        </p:nvSpPr>
        <p:spPr/>
        <p:txBody>
          <a:bodyPr/>
          <a:lstStyle/>
          <a:p>
            <a:fld id="{168BE942-7A2C-FC47-8BBF-E85D277CFCB5}" type="slidenum">
              <a:rPr lang="en-US" smtClean="0"/>
              <a:t>‹#›</a:t>
            </a:fld>
            <a:endParaRPr lang="en-US"/>
          </a:p>
        </p:txBody>
      </p:sp>
    </p:spTree>
    <p:extLst>
      <p:ext uri="{BB962C8B-B14F-4D97-AF65-F5344CB8AC3E}">
        <p14:creationId xmlns:p14="http://schemas.microsoft.com/office/powerpoint/2010/main" val="10098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5521-8BB2-0709-9B42-B514B50167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3AA8B-470A-2352-D279-2E9097642998}"/>
              </a:ext>
            </a:extLst>
          </p:cNvPr>
          <p:cNvSpPr>
            <a:spLocks noGrp="1"/>
          </p:cNvSpPr>
          <p:nvPr>
            <p:ph type="dt" sz="half" idx="10"/>
          </p:nvPr>
        </p:nvSpPr>
        <p:spPr/>
        <p:txBody>
          <a:bodyPr/>
          <a:lstStyle/>
          <a:p>
            <a:fld id="{7AD92FA4-B415-6047-814D-33341BDC9747}" type="datetimeFigureOut">
              <a:rPr lang="en-US" smtClean="0"/>
              <a:t>6/24/24</a:t>
            </a:fld>
            <a:endParaRPr lang="en-US"/>
          </a:p>
        </p:txBody>
      </p:sp>
      <p:sp>
        <p:nvSpPr>
          <p:cNvPr id="4" name="Footer Placeholder 3">
            <a:extLst>
              <a:ext uri="{FF2B5EF4-FFF2-40B4-BE49-F238E27FC236}">
                <a16:creationId xmlns:a16="http://schemas.microsoft.com/office/drawing/2014/main" id="{26D6E28D-5010-552F-2024-3D4F6C62D5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27950C-E6FA-EB74-6B8E-5397B2F70FF9}"/>
              </a:ext>
            </a:extLst>
          </p:cNvPr>
          <p:cNvSpPr>
            <a:spLocks noGrp="1"/>
          </p:cNvSpPr>
          <p:nvPr>
            <p:ph type="sldNum" sz="quarter" idx="12"/>
          </p:nvPr>
        </p:nvSpPr>
        <p:spPr/>
        <p:txBody>
          <a:bodyPr/>
          <a:lstStyle/>
          <a:p>
            <a:fld id="{168BE942-7A2C-FC47-8BBF-E85D277CFCB5}" type="slidenum">
              <a:rPr lang="en-US" smtClean="0"/>
              <a:t>‹#›</a:t>
            </a:fld>
            <a:endParaRPr lang="en-US"/>
          </a:p>
        </p:txBody>
      </p:sp>
    </p:spTree>
    <p:extLst>
      <p:ext uri="{BB962C8B-B14F-4D97-AF65-F5344CB8AC3E}">
        <p14:creationId xmlns:p14="http://schemas.microsoft.com/office/powerpoint/2010/main" val="133672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09756-9C21-0035-E936-8E64A236EC00}"/>
              </a:ext>
            </a:extLst>
          </p:cNvPr>
          <p:cNvSpPr>
            <a:spLocks noGrp="1"/>
          </p:cNvSpPr>
          <p:nvPr>
            <p:ph type="dt" sz="half" idx="10"/>
          </p:nvPr>
        </p:nvSpPr>
        <p:spPr/>
        <p:txBody>
          <a:bodyPr/>
          <a:lstStyle/>
          <a:p>
            <a:fld id="{7AD92FA4-B415-6047-814D-33341BDC9747}" type="datetimeFigureOut">
              <a:rPr lang="en-US" smtClean="0"/>
              <a:t>6/24/24</a:t>
            </a:fld>
            <a:endParaRPr lang="en-US"/>
          </a:p>
        </p:txBody>
      </p:sp>
      <p:sp>
        <p:nvSpPr>
          <p:cNvPr id="3" name="Footer Placeholder 2">
            <a:extLst>
              <a:ext uri="{FF2B5EF4-FFF2-40B4-BE49-F238E27FC236}">
                <a16:creationId xmlns:a16="http://schemas.microsoft.com/office/drawing/2014/main" id="{25BC8CF8-3E29-3A2A-6FF1-FE77D5ACC0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A9A5EE-0F87-A249-6C2C-411BC72803F3}"/>
              </a:ext>
            </a:extLst>
          </p:cNvPr>
          <p:cNvSpPr>
            <a:spLocks noGrp="1"/>
          </p:cNvSpPr>
          <p:nvPr>
            <p:ph type="sldNum" sz="quarter" idx="12"/>
          </p:nvPr>
        </p:nvSpPr>
        <p:spPr/>
        <p:txBody>
          <a:bodyPr/>
          <a:lstStyle/>
          <a:p>
            <a:fld id="{168BE942-7A2C-FC47-8BBF-E85D277CFCB5}" type="slidenum">
              <a:rPr lang="en-US" smtClean="0"/>
              <a:t>‹#›</a:t>
            </a:fld>
            <a:endParaRPr lang="en-US"/>
          </a:p>
        </p:txBody>
      </p:sp>
    </p:spTree>
    <p:extLst>
      <p:ext uri="{BB962C8B-B14F-4D97-AF65-F5344CB8AC3E}">
        <p14:creationId xmlns:p14="http://schemas.microsoft.com/office/powerpoint/2010/main" val="281641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D6F3-ED87-ABD6-4A73-498F30788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8CC6B-3BA5-D481-0A96-08DF252B3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3B60E3-5C3E-DEC1-4F90-5F5A8E0C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88C1A2-15D3-C668-D09C-309AF6E55B0B}"/>
              </a:ext>
            </a:extLst>
          </p:cNvPr>
          <p:cNvSpPr>
            <a:spLocks noGrp="1"/>
          </p:cNvSpPr>
          <p:nvPr>
            <p:ph type="dt" sz="half" idx="10"/>
          </p:nvPr>
        </p:nvSpPr>
        <p:spPr/>
        <p:txBody>
          <a:bodyPr/>
          <a:lstStyle/>
          <a:p>
            <a:fld id="{7AD92FA4-B415-6047-814D-33341BDC9747}" type="datetimeFigureOut">
              <a:rPr lang="en-US" smtClean="0"/>
              <a:t>6/24/24</a:t>
            </a:fld>
            <a:endParaRPr lang="en-US"/>
          </a:p>
        </p:txBody>
      </p:sp>
      <p:sp>
        <p:nvSpPr>
          <p:cNvPr id="6" name="Footer Placeholder 5">
            <a:extLst>
              <a:ext uri="{FF2B5EF4-FFF2-40B4-BE49-F238E27FC236}">
                <a16:creationId xmlns:a16="http://schemas.microsoft.com/office/drawing/2014/main" id="{3B70FAC0-BB8B-75E5-7F16-F99642A6BC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2D76A-6057-596B-6926-4FAB5CC242CE}"/>
              </a:ext>
            </a:extLst>
          </p:cNvPr>
          <p:cNvSpPr>
            <a:spLocks noGrp="1"/>
          </p:cNvSpPr>
          <p:nvPr>
            <p:ph type="sldNum" sz="quarter" idx="12"/>
          </p:nvPr>
        </p:nvSpPr>
        <p:spPr/>
        <p:txBody>
          <a:bodyPr/>
          <a:lstStyle/>
          <a:p>
            <a:fld id="{168BE942-7A2C-FC47-8BBF-E85D277CFCB5}" type="slidenum">
              <a:rPr lang="en-US" smtClean="0"/>
              <a:t>‹#›</a:t>
            </a:fld>
            <a:endParaRPr lang="en-US"/>
          </a:p>
        </p:txBody>
      </p:sp>
    </p:spTree>
    <p:extLst>
      <p:ext uri="{BB962C8B-B14F-4D97-AF65-F5344CB8AC3E}">
        <p14:creationId xmlns:p14="http://schemas.microsoft.com/office/powerpoint/2010/main" val="204046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9311-2DA9-761E-8444-F2A9215FC2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82D5D9-CC7F-5823-1DE6-0F9D0F5D90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4715E5-3EAE-5F44-4039-5F940CD0E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D5C07A-4482-CDC7-776E-3AE4B4E3565D}"/>
              </a:ext>
            </a:extLst>
          </p:cNvPr>
          <p:cNvSpPr>
            <a:spLocks noGrp="1"/>
          </p:cNvSpPr>
          <p:nvPr>
            <p:ph type="dt" sz="half" idx="10"/>
          </p:nvPr>
        </p:nvSpPr>
        <p:spPr/>
        <p:txBody>
          <a:bodyPr/>
          <a:lstStyle/>
          <a:p>
            <a:fld id="{7AD92FA4-B415-6047-814D-33341BDC9747}" type="datetimeFigureOut">
              <a:rPr lang="en-US" smtClean="0"/>
              <a:t>6/24/24</a:t>
            </a:fld>
            <a:endParaRPr lang="en-US"/>
          </a:p>
        </p:txBody>
      </p:sp>
      <p:sp>
        <p:nvSpPr>
          <p:cNvPr id="6" name="Footer Placeholder 5">
            <a:extLst>
              <a:ext uri="{FF2B5EF4-FFF2-40B4-BE49-F238E27FC236}">
                <a16:creationId xmlns:a16="http://schemas.microsoft.com/office/drawing/2014/main" id="{C26FB474-33CC-3EF9-5923-730266755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F73552-BD7C-E58A-AFB6-89D7258F123A}"/>
              </a:ext>
            </a:extLst>
          </p:cNvPr>
          <p:cNvSpPr>
            <a:spLocks noGrp="1"/>
          </p:cNvSpPr>
          <p:nvPr>
            <p:ph type="sldNum" sz="quarter" idx="12"/>
          </p:nvPr>
        </p:nvSpPr>
        <p:spPr/>
        <p:txBody>
          <a:bodyPr/>
          <a:lstStyle/>
          <a:p>
            <a:fld id="{168BE942-7A2C-FC47-8BBF-E85D277CFCB5}" type="slidenum">
              <a:rPr lang="en-US" smtClean="0"/>
              <a:t>‹#›</a:t>
            </a:fld>
            <a:endParaRPr lang="en-US"/>
          </a:p>
        </p:txBody>
      </p:sp>
    </p:spTree>
    <p:extLst>
      <p:ext uri="{BB962C8B-B14F-4D97-AF65-F5344CB8AC3E}">
        <p14:creationId xmlns:p14="http://schemas.microsoft.com/office/powerpoint/2010/main" val="331779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079954-FB40-5398-FDF9-ECA13C0B97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4935C8-E78E-0A41-5D90-F291459B27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62F18-3728-0FF7-4AF2-3462DD377F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92FA4-B415-6047-814D-33341BDC9747}" type="datetimeFigureOut">
              <a:rPr lang="en-US" smtClean="0"/>
              <a:t>6/24/24</a:t>
            </a:fld>
            <a:endParaRPr lang="en-US"/>
          </a:p>
        </p:txBody>
      </p:sp>
      <p:sp>
        <p:nvSpPr>
          <p:cNvPr id="5" name="Footer Placeholder 4">
            <a:extLst>
              <a:ext uri="{FF2B5EF4-FFF2-40B4-BE49-F238E27FC236}">
                <a16:creationId xmlns:a16="http://schemas.microsoft.com/office/drawing/2014/main" id="{FF9C663B-4ED4-FAEF-D1D6-BA8791831E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F583E6-5A6F-3890-00D0-1A1ABDFEA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BE942-7A2C-FC47-8BBF-E85D277CFCB5}" type="slidenum">
              <a:rPr lang="en-US" smtClean="0"/>
              <a:t>‹#›</a:t>
            </a:fld>
            <a:endParaRPr lang="en-US"/>
          </a:p>
        </p:txBody>
      </p:sp>
    </p:spTree>
    <p:extLst>
      <p:ext uri="{BB962C8B-B14F-4D97-AF65-F5344CB8AC3E}">
        <p14:creationId xmlns:p14="http://schemas.microsoft.com/office/powerpoint/2010/main" val="501499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VTNmLt7QX8E?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1A76-BAD8-2D92-70FF-710A95C8820D}"/>
              </a:ext>
            </a:extLst>
          </p:cNvPr>
          <p:cNvSpPr>
            <a:spLocks noGrp="1"/>
          </p:cNvSpPr>
          <p:nvPr>
            <p:ph type="ctrTitle"/>
          </p:nvPr>
        </p:nvSpPr>
        <p:spPr>
          <a:xfrm>
            <a:off x="474651" y="1777399"/>
            <a:ext cx="11175224" cy="3499944"/>
          </a:xfrm>
        </p:spPr>
        <p:txBody>
          <a:bodyPr>
            <a:noAutofit/>
          </a:bodyPr>
          <a:lstStyle/>
          <a:p>
            <a:r>
              <a:rPr lang="en-US" dirty="0"/>
              <a:t>Using Social Science to Communicate More Effectively: Research, Public Understanding of Farming, and Reframing Your Messages</a:t>
            </a:r>
          </a:p>
        </p:txBody>
      </p:sp>
      <p:sp>
        <p:nvSpPr>
          <p:cNvPr id="4" name="Subtitle 2">
            <a:extLst>
              <a:ext uri="{FF2B5EF4-FFF2-40B4-BE49-F238E27FC236}">
                <a16:creationId xmlns:a16="http://schemas.microsoft.com/office/drawing/2014/main" id="{BE04DA2F-E167-3724-FC80-2D51B2CE652D}"/>
              </a:ext>
            </a:extLst>
          </p:cNvPr>
          <p:cNvSpPr txBox="1">
            <a:spLocks/>
          </p:cNvSpPr>
          <p:nvPr/>
        </p:nvSpPr>
        <p:spPr>
          <a:xfrm>
            <a:off x="1524000" y="5563529"/>
            <a:ext cx="9144000" cy="9884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t>Jim Farrar</a:t>
            </a:r>
          </a:p>
          <a:p>
            <a:endParaRPr lang="en-US" sz="2800" dirty="0"/>
          </a:p>
        </p:txBody>
      </p:sp>
      <p:pic>
        <p:nvPicPr>
          <p:cNvPr id="3" name="Picture 2">
            <a:extLst>
              <a:ext uri="{FF2B5EF4-FFF2-40B4-BE49-F238E27FC236}">
                <a16:creationId xmlns:a16="http://schemas.microsoft.com/office/drawing/2014/main" id="{BC2DB889-D0C8-D46E-D472-75252B88136C}"/>
              </a:ext>
            </a:extLst>
          </p:cNvPr>
          <p:cNvPicPr>
            <a:picLocks noChangeAspect="1"/>
          </p:cNvPicPr>
          <p:nvPr/>
        </p:nvPicPr>
        <p:blipFill>
          <a:blip r:embed="rId3"/>
          <a:stretch>
            <a:fillRect/>
          </a:stretch>
        </p:blipFill>
        <p:spPr>
          <a:xfrm>
            <a:off x="6703060" y="6043930"/>
            <a:ext cx="5499100" cy="825500"/>
          </a:xfrm>
          <a:prstGeom prst="rect">
            <a:avLst/>
          </a:prstGeom>
        </p:spPr>
      </p:pic>
    </p:spTree>
    <p:extLst>
      <p:ext uri="{BB962C8B-B14F-4D97-AF65-F5344CB8AC3E}">
        <p14:creationId xmlns:p14="http://schemas.microsoft.com/office/powerpoint/2010/main" val="1976435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C77FF4-31FF-82CD-DE13-8B06512CD331}"/>
              </a:ext>
            </a:extLst>
          </p:cNvPr>
          <p:cNvPicPr>
            <a:picLocks noChangeAspect="1"/>
          </p:cNvPicPr>
          <p:nvPr/>
        </p:nvPicPr>
        <p:blipFill>
          <a:blip r:embed="rId3"/>
          <a:stretch>
            <a:fillRect/>
          </a:stretch>
        </p:blipFill>
        <p:spPr>
          <a:xfrm>
            <a:off x="1349240" y="4547"/>
            <a:ext cx="9493519" cy="6853453"/>
          </a:xfrm>
          <a:prstGeom prst="rect">
            <a:avLst/>
          </a:prstGeom>
        </p:spPr>
      </p:pic>
      <p:sp>
        <p:nvSpPr>
          <p:cNvPr id="3" name="Rounded Rectangle 2">
            <a:extLst>
              <a:ext uri="{FF2B5EF4-FFF2-40B4-BE49-F238E27FC236}">
                <a16:creationId xmlns:a16="http://schemas.microsoft.com/office/drawing/2014/main" id="{707876FB-C68D-4D91-DCC7-DBF878FF8BC0}"/>
              </a:ext>
            </a:extLst>
          </p:cNvPr>
          <p:cNvSpPr/>
          <p:nvPr/>
        </p:nvSpPr>
        <p:spPr>
          <a:xfrm>
            <a:off x="987972" y="3941379"/>
            <a:ext cx="10268607" cy="114562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88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1E5D2-3D61-4EB2-CF35-E2901AF3B3F8}"/>
              </a:ext>
            </a:extLst>
          </p:cNvPr>
          <p:cNvPicPr>
            <a:picLocks noChangeAspect="1"/>
          </p:cNvPicPr>
          <p:nvPr/>
        </p:nvPicPr>
        <p:blipFill>
          <a:blip r:embed="rId3"/>
          <a:stretch>
            <a:fillRect/>
          </a:stretch>
        </p:blipFill>
        <p:spPr>
          <a:xfrm>
            <a:off x="2029384" y="0"/>
            <a:ext cx="8133232" cy="6858000"/>
          </a:xfrm>
          <a:prstGeom prst="rect">
            <a:avLst/>
          </a:prstGeom>
        </p:spPr>
      </p:pic>
    </p:spTree>
    <p:extLst>
      <p:ext uri="{BB962C8B-B14F-4D97-AF65-F5344CB8AC3E}">
        <p14:creationId xmlns:p14="http://schemas.microsoft.com/office/powerpoint/2010/main" val="216182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F4B1-22C4-7232-41B5-9E6E1F26426B}"/>
              </a:ext>
            </a:extLst>
          </p:cNvPr>
          <p:cNvSpPr>
            <a:spLocks noGrp="1"/>
          </p:cNvSpPr>
          <p:nvPr>
            <p:ph type="title"/>
          </p:nvPr>
        </p:nvSpPr>
        <p:spPr>
          <a:xfrm>
            <a:off x="838200" y="191287"/>
            <a:ext cx="10515600" cy="1325563"/>
          </a:xfrm>
        </p:spPr>
        <p:txBody>
          <a:bodyPr/>
          <a:lstStyle/>
          <a:p>
            <a:r>
              <a:rPr lang="en-US" dirty="0"/>
              <a:t>Core Concepts to Communicate</a:t>
            </a:r>
          </a:p>
        </p:txBody>
      </p:sp>
      <p:sp>
        <p:nvSpPr>
          <p:cNvPr id="3" name="Content Placeholder 2">
            <a:extLst>
              <a:ext uri="{FF2B5EF4-FFF2-40B4-BE49-F238E27FC236}">
                <a16:creationId xmlns:a16="http://schemas.microsoft.com/office/drawing/2014/main" id="{E92E4F3E-8F6C-7BB7-0B0C-E2C17CF627C2}"/>
              </a:ext>
            </a:extLst>
          </p:cNvPr>
          <p:cNvSpPr>
            <a:spLocks noGrp="1"/>
          </p:cNvSpPr>
          <p:nvPr>
            <p:ph idx="1"/>
          </p:nvPr>
        </p:nvSpPr>
        <p:spPr>
          <a:xfrm>
            <a:off x="838200" y="1507713"/>
            <a:ext cx="10515600" cy="4985162"/>
          </a:xfrm>
        </p:spPr>
        <p:txBody>
          <a:bodyPr>
            <a:normAutofit lnSpcReduction="10000"/>
          </a:bodyPr>
          <a:lstStyle/>
          <a:p>
            <a:r>
              <a:rPr lang="en-US" dirty="0"/>
              <a:t>Farming involves complex decision-making and risk management.</a:t>
            </a:r>
          </a:p>
          <a:p>
            <a:endParaRPr lang="en-US" dirty="0"/>
          </a:p>
          <a:p>
            <a:r>
              <a:rPr lang="en-US" dirty="0"/>
              <a:t>Farming is a business where it is challenging to make a profit.</a:t>
            </a:r>
          </a:p>
          <a:p>
            <a:endParaRPr lang="en-US" dirty="0"/>
          </a:p>
          <a:p>
            <a:r>
              <a:rPr lang="en-US" dirty="0"/>
              <a:t>Because farming is diverse in both scale and practice, there are many approaches to sustainable farming, but they all involve integrating multiple goals (economic, environmental, and social).</a:t>
            </a:r>
          </a:p>
          <a:p>
            <a:endParaRPr lang="en-US" dirty="0"/>
          </a:p>
          <a:p>
            <a:r>
              <a:rPr lang="en-US" dirty="0"/>
              <a:t>Farming practices that benefit the environment and society can be expensive for farmers yet go unacknowledged and undercompensated by society.</a:t>
            </a:r>
          </a:p>
        </p:txBody>
      </p:sp>
    </p:spTree>
    <p:extLst>
      <p:ext uri="{BB962C8B-B14F-4D97-AF65-F5344CB8AC3E}">
        <p14:creationId xmlns:p14="http://schemas.microsoft.com/office/powerpoint/2010/main" val="3967274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ver of a research report&#10;&#10;Description automatically generated">
            <a:extLst>
              <a:ext uri="{FF2B5EF4-FFF2-40B4-BE49-F238E27FC236}">
                <a16:creationId xmlns:a16="http://schemas.microsoft.com/office/drawing/2014/main" id="{23D849E8-EBD8-3411-FBAA-566D0869A628}"/>
              </a:ext>
            </a:extLst>
          </p:cNvPr>
          <p:cNvPicPr>
            <a:picLocks noChangeAspect="1"/>
          </p:cNvPicPr>
          <p:nvPr/>
        </p:nvPicPr>
        <p:blipFill>
          <a:blip r:embed="rId3"/>
          <a:stretch>
            <a:fillRect/>
          </a:stretch>
        </p:blipFill>
        <p:spPr>
          <a:xfrm>
            <a:off x="542032" y="1222"/>
            <a:ext cx="5271069" cy="6856778"/>
          </a:xfrm>
          <a:prstGeom prst="rect">
            <a:avLst/>
          </a:prstGeom>
        </p:spPr>
      </p:pic>
      <p:sp>
        <p:nvSpPr>
          <p:cNvPr id="3" name="TextBox 2">
            <a:extLst>
              <a:ext uri="{FF2B5EF4-FFF2-40B4-BE49-F238E27FC236}">
                <a16:creationId xmlns:a16="http://schemas.microsoft.com/office/drawing/2014/main" id="{D568CA5D-3EF9-AE6C-008F-0E1C9148E95F}"/>
              </a:ext>
            </a:extLst>
          </p:cNvPr>
          <p:cNvSpPr txBox="1"/>
          <p:nvPr/>
        </p:nvSpPr>
        <p:spPr>
          <a:xfrm>
            <a:off x="6715786" y="1611795"/>
            <a:ext cx="4630149" cy="3970318"/>
          </a:xfrm>
          <a:prstGeom prst="rect">
            <a:avLst/>
          </a:prstGeom>
          <a:noFill/>
          <a:ln>
            <a:solidFill>
              <a:schemeClr val="accent1"/>
            </a:solidFill>
          </a:ln>
        </p:spPr>
        <p:txBody>
          <a:bodyPr wrap="square" rtlCol="0">
            <a:spAutoFit/>
          </a:bodyPr>
          <a:lstStyle/>
          <a:p>
            <a:r>
              <a:rPr lang="en-US" sz="2800" dirty="0"/>
              <a:t>How are farming and its impacts portrayed?</a:t>
            </a:r>
          </a:p>
          <a:p>
            <a:pPr marL="514350" indent="-514350">
              <a:buAutoNum type="arabicPeriod"/>
            </a:pPr>
            <a:endParaRPr lang="en-US" sz="2800" dirty="0"/>
          </a:p>
          <a:p>
            <a:endParaRPr lang="en-US" sz="2800" dirty="0"/>
          </a:p>
          <a:p>
            <a:r>
              <a:rPr lang="en-US" sz="2800" dirty="0"/>
              <a:t>How are farmers portrayed?</a:t>
            </a:r>
          </a:p>
          <a:p>
            <a:endParaRPr lang="en-US" sz="2800" dirty="0"/>
          </a:p>
          <a:p>
            <a:endParaRPr lang="en-US" sz="2800" dirty="0"/>
          </a:p>
          <a:p>
            <a:r>
              <a:rPr lang="en-US" sz="2800" dirty="0"/>
              <a:t>How is pest management portrayed?</a:t>
            </a:r>
          </a:p>
        </p:txBody>
      </p:sp>
    </p:spTree>
    <p:extLst>
      <p:ext uri="{BB962C8B-B14F-4D97-AF65-F5344CB8AC3E}">
        <p14:creationId xmlns:p14="http://schemas.microsoft.com/office/powerpoint/2010/main" val="323590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C8ED-D4E9-40AD-57BB-82B9893C4C47}"/>
              </a:ext>
            </a:extLst>
          </p:cNvPr>
          <p:cNvSpPr>
            <a:spLocks noGrp="1"/>
          </p:cNvSpPr>
          <p:nvPr>
            <p:ph type="title"/>
          </p:nvPr>
        </p:nvSpPr>
        <p:spPr/>
        <p:txBody>
          <a:bodyPr/>
          <a:lstStyle/>
          <a:p>
            <a:r>
              <a:rPr lang="en-US" dirty="0"/>
              <a:t>General Takeaways</a:t>
            </a:r>
          </a:p>
        </p:txBody>
      </p:sp>
      <p:sp>
        <p:nvSpPr>
          <p:cNvPr id="3" name="Content Placeholder 2">
            <a:extLst>
              <a:ext uri="{FF2B5EF4-FFF2-40B4-BE49-F238E27FC236}">
                <a16:creationId xmlns:a16="http://schemas.microsoft.com/office/drawing/2014/main" id="{BA924BC6-DF47-6862-1886-2E326030F7BD}"/>
              </a:ext>
            </a:extLst>
          </p:cNvPr>
          <p:cNvSpPr>
            <a:spLocks noGrp="1"/>
          </p:cNvSpPr>
          <p:nvPr>
            <p:ph idx="1"/>
          </p:nvPr>
        </p:nvSpPr>
        <p:spPr/>
        <p:txBody>
          <a:bodyPr/>
          <a:lstStyle/>
          <a:p>
            <a:r>
              <a:rPr lang="en-US" sz="2800" b="1" dirty="0"/>
              <a:t>General media </a:t>
            </a:r>
            <a:r>
              <a:rPr lang="en-US" sz="2800" dirty="0"/>
              <a:t>– Farmers are older, white males at the mercy of weather and macro-economic forces. Descriptions romanticized and nostalgic for a simple agrarian past.</a:t>
            </a:r>
          </a:p>
          <a:p>
            <a:r>
              <a:rPr lang="en-US" sz="2800" b="1" dirty="0"/>
              <a:t>Farming media </a:t>
            </a:r>
            <a:r>
              <a:rPr lang="en-US" sz="2800" dirty="0"/>
              <a:t>– Describes farming using terms that are understood in the field but not by the public.</a:t>
            </a:r>
          </a:p>
          <a:p>
            <a:pPr lvl="1"/>
            <a:r>
              <a:rPr lang="en-US" dirty="0"/>
              <a:t>No-till farming, adaptive soil health systems, sustainability, science-based decision making, bioenergy feedstocks</a:t>
            </a:r>
          </a:p>
          <a:p>
            <a:r>
              <a:rPr lang="en-US" sz="2800" b="1" dirty="0"/>
              <a:t>Neither</a:t>
            </a:r>
            <a:r>
              <a:rPr lang="en-US" sz="2800" dirty="0"/>
              <a:t> provide clear explanations of pest management practices.</a:t>
            </a:r>
          </a:p>
          <a:p>
            <a:endParaRPr lang="en-US" sz="2800" dirty="0"/>
          </a:p>
          <a:p>
            <a:endParaRPr lang="en-US" dirty="0"/>
          </a:p>
        </p:txBody>
      </p:sp>
    </p:spTree>
    <p:extLst>
      <p:ext uri="{BB962C8B-B14F-4D97-AF65-F5344CB8AC3E}">
        <p14:creationId xmlns:p14="http://schemas.microsoft.com/office/powerpoint/2010/main" val="4111367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ver of a book&#10;&#10;Description automatically generated">
            <a:extLst>
              <a:ext uri="{FF2B5EF4-FFF2-40B4-BE49-F238E27FC236}">
                <a16:creationId xmlns:a16="http://schemas.microsoft.com/office/drawing/2014/main" id="{15A7194E-8545-6561-6885-E888E173AB6D}"/>
              </a:ext>
            </a:extLst>
          </p:cNvPr>
          <p:cNvPicPr>
            <a:picLocks noChangeAspect="1"/>
          </p:cNvPicPr>
          <p:nvPr/>
        </p:nvPicPr>
        <p:blipFill>
          <a:blip r:embed="rId3"/>
          <a:stretch>
            <a:fillRect/>
          </a:stretch>
        </p:blipFill>
        <p:spPr>
          <a:xfrm>
            <a:off x="3450592" y="0"/>
            <a:ext cx="5290815" cy="6858000"/>
          </a:xfrm>
          <a:prstGeom prst="rect">
            <a:avLst/>
          </a:prstGeom>
        </p:spPr>
      </p:pic>
    </p:spTree>
    <p:extLst>
      <p:ext uri="{BB962C8B-B14F-4D97-AF65-F5344CB8AC3E}">
        <p14:creationId xmlns:p14="http://schemas.microsoft.com/office/powerpoint/2010/main" val="112727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D6E4-3A96-9435-F3F9-C9E65E016EE3}"/>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04A15718-CBC9-871B-49EF-0B1903ECA0A8}"/>
              </a:ext>
            </a:extLst>
          </p:cNvPr>
          <p:cNvSpPr>
            <a:spLocks noGrp="1"/>
          </p:cNvSpPr>
          <p:nvPr>
            <p:ph idx="1"/>
          </p:nvPr>
        </p:nvSpPr>
        <p:spPr/>
        <p:txBody>
          <a:bodyPr/>
          <a:lstStyle/>
          <a:p>
            <a:r>
              <a:rPr lang="en-US" dirty="0"/>
              <a:t>Start with farming, not food</a:t>
            </a:r>
          </a:p>
          <a:p>
            <a:r>
              <a:rPr lang="en-US" dirty="0"/>
              <a:t>Make the story about interconnection</a:t>
            </a:r>
          </a:p>
          <a:p>
            <a:r>
              <a:rPr lang="en-US" dirty="0"/>
              <a:t>Show how adjusting farming practices and policies can contribute to the type of communities we want</a:t>
            </a:r>
          </a:p>
          <a:p>
            <a:r>
              <a:rPr lang="en-US" dirty="0"/>
              <a:t>Talk about the tightrope that farms must cross</a:t>
            </a:r>
          </a:p>
          <a:p>
            <a:r>
              <a:rPr lang="en-US" dirty="0"/>
              <a:t>Tell science-rich stories about innovative practices on farms</a:t>
            </a:r>
          </a:p>
          <a:p>
            <a:r>
              <a:rPr lang="en-US" dirty="0"/>
              <a:t>Speak directly to historic and contemporary inequities</a:t>
            </a:r>
          </a:p>
          <a:p>
            <a:endParaRPr lang="en-US" dirty="0"/>
          </a:p>
        </p:txBody>
      </p:sp>
    </p:spTree>
    <p:extLst>
      <p:ext uri="{BB962C8B-B14F-4D97-AF65-F5344CB8AC3E}">
        <p14:creationId xmlns:p14="http://schemas.microsoft.com/office/powerpoint/2010/main" val="3023489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DCCE-4C54-64BE-E66E-7B5044C19746}"/>
              </a:ext>
            </a:extLst>
          </p:cNvPr>
          <p:cNvSpPr>
            <a:spLocks noGrp="1"/>
          </p:cNvSpPr>
          <p:nvPr>
            <p:ph type="title"/>
          </p:nvPr>
        </p:nvSpPr>
        <p:spPr/>
        <p:txBody>
          <a:bodyPr/>
          <a:lstStyle/>
          <a:p>
            <a:r>
              <a:rPr lang="en-US" dirty="0"/>
              <a:t>Start with farming, not food</a:t>
            </a:r>
          </a:p>
        </p:txBody>
      </p:sp>
      <p:sp>
        <p:nvSpPr>
          <p:cNvPr id="3" name="Content Placeholder 2">
            <a:extLst>
              <a:ext uri="{FF2B5EF4-FFF2-40B4-BE49-F238E27FC236}">
                <a16:creationId xmlns:a16="http://schemas.microsoft.com/office/drawing/2014/main" id="{DCDE5E9A-2705-6D86-89FB-60CD75FBE79C}"/>
              </a:ext>
            </a:extLst>
          </p:cNvPr>
          <p:cNvSpPr>
            <a:spLocks noGrp="1"/>
          </p:cNvSpPr>
          <p:nvPr>
            <p:ph idx="1"/>
          </p:nvPr>
        </p:nvSpPr>
        <p:spPr>
          <a:xfrm>
            <a:off x="838200" y="1825624"/>
            <a:ext cx="10515600" cy="4575175"/>
          </a:xfrm>
        </p:spPr>
        <p:txBody>
          <a:bodyPr/>
          <a:lstStyle/>
          <a:p>
            <a:r>
              <a:rPr lang="en-US" dirty="0"/>
              <a:t>When we start with food…</a:t>
            </a:r>
          </a:p>
          <a:p>
            <a:pPr lvl="1"/>
            <a:r>
              <a:rPr lang="en-US" dirty="0"/>
              <a:t>We evoke people’s direct experience with food, we prompt them to think only like consumers</a:t>
            </a:r>
          </a:p>
          <a:p>
            <a:pPr lvl="1"/>
            <a:r>
              <a:rPr lang="en-US" dirty="0"/>
              <a:t>The public focuses on individual risk rather than broader systems</a:t>
            </a:r>
          </a:p>
          <a:p>
            <a:endParaRPr lang="en-US" dirty="0"/>
          </a:p>
          <a:p>
            <a:r>
              <a:rPr lang="en-US" dirty="0"/>
              <a:t>Starting with farming allows for people to begin grappling with the complexity of farming</a:t>
            </a:r>
          </a:p>
        </p:txBody>
      </p:sp>
    </p:spTree>
    <p:extLst>
      <p:ext uri="{BB962C8B-B14F-4D97-AF65-F5344CB8AC3E}">
        <p14:creationId xmlns:p14="http://schemas.microsoft.com/office/powerpoint/2010/main" val="1205020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0569-E14A-718C-D6D1-A7C0FCFF0BF9}"/>
              </a:ext>
            </a:extLst>
          </p:cNvPr>
          <p:cNvSpPr>
            <a:spLocks noGrp="1"/>
          </p:cNvSpPr>
          <p:nvPr>
            <p:ph type="title"/>
          </p:nvPr>
        </p:nvSpPr>
        <p:spPr/>
        <p:txBody>
          <a:bodyPr/>
          <a:lstStyle/>
          <a:p>
            <a:r>
              <a:rPr lang="en-US" dirty="0"/>
              <a:t>Make the story about interconnection</a:t>
            </a:r>
          </a:p>
        </p:txBody>
      </p:sp>
      <p:sp>
        <p:nvSpPr>
          <p:cNvPr id="3" name="Content Placeholder 2">
            <a:extLst>
              <a:ext uri="{FF2B5EF4-FFF2-40B4-BE49-F238E27FC236}">
                <a16:creationId xmlns:a16="http://schemas.microsoft.com/office/drawing/2014/main" id="{D1B3984C-26A8-397B-1691-5918DDF3F459}"/>
              </a:ext>
            </a:extLst>
          </p:cNvPr>
          <p:cNvSpPr>
            <a:spLocks noGrp="1"/>
          </p:cNvSpPr>
          <p:nvPr>
            <p:ph idx="1"/>
          </p:nvPr>
        </p:nvSpPr>
        <p:spPr/>
        <p:txBody>
          <a:bodyPr/>
          <a:lstStyle/>
          <a:p>
            <a:r>
              <a:rPr lang="en-US" dirty="0"/>
              <a:t>Shared values messaging</a:t>
            </a:r>
          </a:p>
          <a:p>
            <a:endParaRPr lang="en-US" dirty="0"/>
          </a:p>
          <a:p>
            <a:r>
              <a:rPr lang="en-US" dirty="0"/>
              <a:t>Taps into the belief that farms are essential</a:t>
            </a:r>
          </a:p>
          <a:p>
            <a:endParaRPr lang="en-US" dirty="0"/>
          </a:p>
          <a:p>
            <a:r>
              <a:rPr lang="en-US" dirty="0"/>
              <a:t>Boosts people’s sense that farming is an important profession and allows space to think of farming as complex rather than simple manual labor</a:t>
            </a:r>
          </a:p>
        </p:txBody>
      </p:sp>
    </p:spTree>
    <p:extLst>
      <p:ext uri="{BB962C8B-B14F-4D97-AF65-F5344CB8AC3E}">
        <p14:creationId xmlns:p14="http://schemas.microsoft.com/office/powerpoint/2010/main" val="349324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7A75-1954-7587-BDEB-471E524F4CAB}"/>
              </a:ext>
            </a:extLst>
          </p:cNvPr>
          <p:cNvSpPr>
            <a:spLocks noGrp="1"/>
          </p:cNvSpPr>
          <p:nvPr>
            <p:ph type="title"/>
          </p:nvPr>
        </p:nvSpPr>
        <p:spPr>
          <a:xfrm>
            <a:off x="838199" y="853736"/>
            <a:ext cx="10720933" cy="1325563"/>
          </a:xfrm>
        </p:spPr>
        <p:txBody>
          <a:bodyPr>
            <a:normAutofit fontScale="90000"/>
          </a:bodyPr>
          <a:lstStyle/>
          <a:p>
            <a:r>
              <a:rPr lang="en-US" dirty="0"/>
              <a:t>Show how adjusting farming practices and policies can contribute to the type of communities we want</a:t>
            </a:r>
            <a:br>
              <a:rPr lang="en-US" dirty="0"/>
            </a:br>
            <a:endParaRPr lang="en-US" dirty="0"/>
          </a:p>
        </p:txBody>
      </p:sp>
      <p:sp>
        <p:nvSpPr>
          <p:cNvPr id="3" name="Content Placeholder 2">
            <a:extLst>
              <a:ext uri="{FF2B5EF4-FFF2-40B4-BE49-F238E27FC236}">
                <a16:creationId xmlns:a16="http://schemas.microsoft.com/office/drawing/2014/main" id="{63F5AFA9-414E-F185-8DCC-E646D16134C1}"/>
              </a:ext>
            </a:extLst>
          </p:cNvPr>
          <p:cNvSpPr>
            <a:spLocks noGrp="1"/>
          </p:cNvSpPr>
          <p:nvPr>
            <p:ph idx="1"/>
          </p:nvPr>
        </p:nvSpPr>
        <p:spPr>
          <a:xfrm>
            <a:off x="838200" y="2356117"/>
            <a:ext cx="10515600" cy="4351338"/>
          </a:xfrm>
        </p:spPr>
        <p:txBody>
          <a:bodyPr/>
          <a:lstStyle/>
          <a:p>
            <a:r>
              <a:rPr lang="en-US" dirty="0"/>
              <a:t>Farming is often far out on the horizon in public thinking and public discourse</a:t>
            </a:r>
          </a:p>
          <a:p>
            <a:endParaRPr lang="en-US" dirty="0"/>
          </a:p>
          <a:p>
            <a:r>
              <a:rPr lang="en-US" dirty="0"/>
              <a:t>Connecting on-farm challenges with off-farm concerns is an important way to build public understanding that there are multiple ways to farm sustainably, and multiple aspects of sustainability</a:t>
            </a:r>
          </a:p>
        </p:txBody>
      </p:sp>
    </p:spTree>
    <p:extLst>
      <p:ext uri="{BB962C8B-B14F-4D97-AF65-F5344CB8AC3E}">
        <p14:creationId xmlns:p14="http://schemas.microsoft.com/office/powerpoint/2010/main" val="215050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A3D7-5925-586B-E150-89CAE4FA5EE4}"/>
              </a:ext>
            </a:extLst>
          </p:cNvPr>
          <p:cNvSpPr>
            <a:spLocks noGrp="1"/>
          </p:cNvSpPr>
          <p:nvPr>
            <p:ph type="title"/>
          </p:nvPr>
        </p:nvSpPr>
        <p:spPr>
          <a:xfrm>
            <a:off x="838199" y="147145"/>
            <a:ext cx="10515600" cy="1325563"/>
          </a:xfrm>
        </p:spPr>
        <p:txBody>
          <a:bodyPr/>
          <a:lstStyle/>
          <a:p>
            <a:r>
              <a:rPr lang="en-US"/>
              <a:t>Farming and Food </a:t>
            </a:r>
            <a:r>
              <a:rPr lang="en-US" dirty="0"/>
              <a:t>Narrative Project</a:t>
            </a:r>
          </a:p>
        </p:txBody>
      </p:sp>
      <p:sp>
        <p:nvSpPr>
          <p:cNvPr id="3" name="Content Placeholder 2">
            <a:extLst>
              <a:ext uri="{FF2B5EF4-FFF2-40B4-BE49-F238E27FC236}">
                <a16:creationId xmlns:a16="http://schemas.microsoft.com/office/drawing/2014/main" id="{6FA84132-0518-9467-6328-2AC30E49FD4A}"/>
              </a:ext>
            </a:extLst>
          </p:cNvPr>
          <p:cNvSpPr>
            <a:spLocks noGrp="1"/>
          </p:cNvSpPr>
          <p:nvPr>
            <p:ph idx="1"/>
          </p:nvPr>
        </p:nvSpPr>
        <p:spPr>
          <a:xfrm>
            <a:off x="838199" y="1134687"/>
            <a:ext cx="10515600" cy="539202"/>
          </a:xfrm>
        </p:spPr>
        <p:txBody>
          <a:bodyPr/>
          <a:lstStyle/>
          <a:p>
            <a:pPr marL="0" indent="0">
              <a:buNone/>
            </a:pPr>
            <a:r>
              <a:rPr lang="en-US" dirty="0"/>
              <a:t>A Collaboration of IPM Voice, Red Tomato, and Frameworks Institute</a:t>
            </a:r>
          </a:p>
          <a:p>
            <a:pPr marL="0" indent="0">
              <a:buNone/>
            </a:pPr>
            <a:endParaRPr lang="en-US" dirty="0"/>
          </a:p>
        </p:txBody>
      </p:sp>
      <p:pic>
        <p:nvPicPr>
          <p:cNvPr id="5" name="Picture 4" descr="A white and orange cover with black text&#10;&#10;Description automatically generated">
            <a:extLst>
              <a:ext uri="{FF2B5EF4-FFF2-40B4-BE49-F238E27FC236}">
                <a16:creationId xmlns:a16="http://schemas.microsoft.com/office/drawing/2014/main" id="{A82C6609-3C41-C32B-754A-AA21B8A85D21}"/>
              </a:ext>
            </a:extLst>
          </p:cNvPr>
          <p:cNvPicPr>
            <a:picLocks noChangeAspect="1"/>
          </p:cNvPicPr>
          <p:nvPr/>
        </p:nvPicPr>
        <p:blipFill>
          <a:blip r:embed="rId3"/>
          <a:stretch>
            <a:fillRect/>
          </a:stretch>
        </p:blipFill>
        <p:spPr>
          <a:xfrm>
            <a:off x="230287" y="1891862"/>
            <a:ext cx="3749035" cy="4818993"/>
          </a:xfrm>
          <a:prstGeom prst="rect">
            <a:avLst/>
          </a:prstGeom>
          <a:ln w="12700">
            <a:solidFill>
              <a:schemeClr val="tx1"/>
            </a:solidFill>
          </a:ln>
        </p:spPr>
      </p:pic>
      <p:pic>
        <p:nvPicPr>
          <p:cNvPr id="7" name="Picture 6" descr="A cover of a research report&#10;&#10;Description automatically generated">
            <a:extLst>
              <a:ext uri="{FF2B5EF4-FFF2-40B4-BE49-F238E27FC236}">
                <a16:creationId xmlns:a16="http://schemas.microsoft.com/office/drawing/2014/main" id="{62CB6F97-7A4B-CF7F-E936-A347E018744F}"/>
              </a:ext>
            </a:extLst>
          </p:cNvPr>
          <p:cNvPicPr>
            <a:picLocks noChangeAspect="1"/>
          </p:cNvPicPr>
          <p:nvPr/>
        </p:nvPicPr>
        <p:blipFill>
          <a:blip r:embed="rId4"/>
          <a:stretch>
            <a:fillRect/>
          </a:stretch>
        </p:blipFill>
        <p:spPr>
          <a:xfrm>
            <a:off x="4221482" y="1908654"/>
            <a:ext cx="3749035" cy="4833294"/>
          </a:xfrm>
          <a:prstGeom prst="rect">
            <a:avLst/>
          </a:prstGeom>
        </p:spPr>
      </p:pic>
      <p:pic>
        <p:nvPicPr>
          <p:cNvPr id="9" name="Picture 8" descr="A cover of a book&#10;&#10;Description automatically generated">
            <a:extLst>
              <a:ext uri="{FF2B5EF4-FFF2-40B4-BE49-F238E27FC236}">
                <a16:creationId xmlns:a16="http://schemas.microsoft.com/office/drawing/2014/main" id="{DC5A9325-18E8-A1F5-3100-B265FFAA6C0B}"/>
              </a:ext>
            </a:extLst>
          </p:cNvPr>
          <p:cNvPicPr>
            <a:picLocks noChangeAspect="1"/>
          </p:cNvPicPr>
          <p:nvPr/>
        </p:nvPicPr>
        <p:blipFill>
          <a:blip r:embed="rId5"/>
          <a:stretch>
            <a:fillRect/>
          </a:stretch>
        </p:blipFill>
        <p:spPr>
          <a:xfrm>
            <a:off x="8327352" y="1908654"/>
            <a:ext cx="3749035" cy="4838676"/>
          </a:xfrm>
          <a:prstGeom prst="rect">
            <a:avLst/>
          </a:prstGeom>
        </p:spPr>
      </p:pic>
    </p:spTree>
    <p:extLst>
      <p:ext uri="{BB962C8B-B14F-4D97-AF65-F5344CB8AC3E}">
        <p14:creationId xmlns:p14="http://schemas.microsoft.com/office/powerpoint/2010/main" val="3064340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9FF3-457F-2FF5-38EE-576B4184D720}"/>
              </a:ext>
            </a:extLst>
          </p:cNvPr>
          <p:cNvSpPr>
            <a:spLocks noGrp="1"/>
          </p:cNvSpPr>
          <p:nvPr>
            <p:ph type="title"/>
          </p:nvPr>
        </p:nvSpPr>
        <p:spPr>
          <a:xfrm>
            <a:off x="838199" y="365125"/>
            <a:ext cx="10797715" cy="1325563"/>
          </a:xfrm>
        </p:spPr>
        <p:txBody>
          <a:bodyPr/>
          <a:lstStyle/>
          <a:p>
            <a:r>
              <a:rPr lang="en-US" dirty="0"/>
              <a:t>Talk about the tightrope that farms must cross</a:t>
            </a:r>
          </a:p>
        </p:txBody>
      </p:sp>
      <p:sp>
        <p:nvSpPr>
          <p:cNvPr id="3" name="Content Placeholder 2">
            <a:extLst>
              <a:ext uri="{FF2B5EF4-FFF2-40B4-BE49-F238E27FC236}">
                <a16:creationId xmlns:a16="http://schemas.microsoft.com/office/drawing/2014/main" id="{76E140C6-F008-9E35-7891-F4D0E4E35182}"/>
              </a:ext>
            </a:extLst>
          </p:cNvPr>
          <p:cNvSpPr>
            <a:spLocks noGrp="1"/>
          </p:cNvSpPr>
          <p:nvPr>
            <p:ph idx="1"/>
          </p:nvPr>
        </p:nvSpPr>
        <p:spPr>
          <a:xfrm>
            <a:off x="838200" y="1825625"/>
            <a:ext cx="10515600" cy="4114485"/>
          </a:xfrm>
        </p:spPr>
        <p:txBody>
          <a:bodyPr/>
          <a:lstStyle/>
          <a:p>
            <a:r>
              <a:rPr lang="en-US" dirty="0"/>
              <a:t>Can help explain risky, complex decision making in farming and how current policy and market conditions make balance more difficult</a:t>
            </a:r>
          </a:p>
          <a:p>
            <a:endParaRPr lang="en-US" dirty="0"/>
          </a:p>
          <a:p>
            <a:r>
              <a:rPr lang="en-US" dirty="0"/>
              <a:t>Testing showed the tightrope metaphor was “sticky”</a:t>
            </a:r>
          </a:p>
          <a:p>
            <a:pPr lvl="1"/>
            <a:r>
              <a:rPr lang="en-US" dirty="0"/>
              <a:t>Person to person communication</a:t>
            </a:r>
          </a:p>
          <a:p>
            <a:pPr lvl="1"/>
            <a:r>
              <a:rPr lang="en-US" dirty="0"/>
              <a:t>Helped people incorporate additional information to increase understanding</a:t>
            </a:r>
          </a:p>
          <a:p>
            <a:endParaRPr lang="en-US" dirty="0"/>
          </a:p>
        </p:txBody>
      </p:sp>
    </p:spTree>
    <p:extLst>
      <p:ext uri="{BB962C8B-B14F-4D97-AF65-F5344CB8AC3E}">
        <p14:creationId xmlns:p14="http://schemas.microsoft.com/office/powerpoint/2010/main" val="364580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2A07-CD5E-73E7-08AD-D8CEDC22E1E5}"/>
              </a:ext>
            </a:extLst>
          </p:cNvPr>
          <p:cNvSpPr>
            <a:spLocks noGrp="1"/>
          </p:cNvSpPr>
          <p:nvPr>
            <p:ph type="title"/>
          </p:nvPr>
        </p:nvSpPr>
        <p:spPr/>
        <p:txBody>
          <a:bodyPr>
            <a:normAutofit/>
          </a:bodyPr>
          <a:lstStyle/>
          <a:p>
            <a:r>
              <a:rPr lang="en-US" dirty="0"/>
              <a:t>Tell science-rich stories about innovative practices on farms</a:t>
            </a:r>
          </a:p>
        </p:txBody>
      </p:sp>
      <p:sp>
        <p:nvSpPr>
          <p:cNvPr id="3" name="Content Placeholder 2">
            <a:extLst>
              <a:ext uri="{FF2B5EF4-FFF2-40B4-BE49-F238E27FC236}">
                <a16:creationId xmlns:a16="http://schemas.microsoft.com/office/drawing/2014/main" id="{53D0EB06-BF35-6694-5B88-265646B64402}"/>
              </a:ext>
            </a:extLst>
          </p:cNvPr>
          <p:cNvSpPr>
            <a:spLocks noGrp="1"/>
          </p:cNvSpPr>
          <p:nvPr>
            <p:ph idx="1"/>
          </p:nvPr>
        </p:nvSpPr>
        <p:spPr/>
        <p:txBody>
          <a:bodyPr/>
          <a:lstStyle/>
          <a:p>
            <a:r>
              <a:rPr lang="en-US" dirty="0"/>
              <a:t>When our explanations invite people into a scientific view of a topic, we pique their curiosity and tap into the deep American love of ingenuity and the belief that science and technology can solve problems</a:t>
            </a:r>
          </a:p>
          <a:p>
            <a:endParaRPr lang="en-US" dirty="0"/>
          </a:p>
          <a:p>
            <a:r>
              <a:rPr lang="en-US" dirty="0"/>
              <a:t>Disrupts “good/bad” thinking about farming practices; offers a way to talk about practices with the public that lead to more accurate, nuanced, and inclusive understanding of ‘good farming’</a:t>
            </a:r>
          </a:p>
        </p:txBody>
      </p:sp>
    </p:spTree>
    <p:extLst>
      <p:ext uri="{BB962C8B-B14F-4D97-AF65-F5344CB8AC3E}">
        <p14:creationId xmlns:p14="http://schemas.microsoft.com/office/powerpoint/2010/main" val="3567615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9306-010C-EA8E-EDA3-4B26EBB58FDE}"/>
              </a:ext>
            </a:extLst>
          </p:cNvPr>
          <p:cNvSpPr>
            <a:spLocks noGrp="1"/>
          </p:cNvSpPr>
          <p:nvPr>
            <p:ph type="title"/>
          </p:nvPr>
        </p:nvSpPr>
        <p:spPr/>
        <p:txBody>
          <a:bodyPr/>
          <a:lstStyle/>
          <a:p>
            <a:r>
              <a:rPr lang="en-US" dirty="0"/>
              <a:t>Pest Management Communication Is Difficult</a:t>
            </a:r>
          </a:p>
        </p:txBody>
      </p:sp>
      <p:sp>
        <p:nvSpPr>
          <p:cNvPr id="3" name="Content Placeholder 2">
            <a:extLst>
              <a:ext uri="{FF2B5EF4-FFF2-40B4-BE49-F238E27FC236}">
                <a16:creationId xmlns:a16="http://schemas.microsoft.com/office/drawing/2014/main" id="{0BC56BFD-903A-4D49-24EA-91494ACB2F87}"/>
              </a:ext>
            </a:extLst>
          </p:cNvPr>
          <p:cNvSpPr>
            <a:spLocks noGrp="1"/>
          </p:cNvSpPr>
          <p:nvPr>
            <p:ph idx="1"/>
          </p:nvPr>
        </p:nvSpPr>
        <p:spPr/>
        <p:txBody>
          <a:bodyPr/>
          <a:lstStyle/>
          <a:p>
            <a:r>
              <a:rPr lang="en-US" dirty="0"/>
              <a:t>Limit use of words with </a:t>
            </a:r>
            <a:r>
              <a:rPr lang="en-US" u="sng" dirty="0"/>
              <a:t>pest</a:t>
            </a:r>
            <a:r>
              <a:rPr lang="en-US" dirty="0"/>
              <a:t> as a root</a:t>
            </a:r>
          </a:p>
          <a:p>
            <a:pPr lvl="1"/>
            <a:r>
              <a:rPr lang="en-US" dirty="0"/>
              <a:t>Be more specific – insect, disease resistant varieties, herbicide</a:t>
            </a:r>
          </a:p>
          <a:p>
            <a:endParaRPr lang="en-US" dirty="0"/>
          </a:p>
          <a:p>
            <a:r>
              <a:rPr lang="en-US" dirty="0"/>
              <a:t>Tell science rich stories </a:t>
            </a:r>
            <a:r>
              <a:rPr lang="en-US" sz="2400" dirty="0"/>
              <a:t>(Appeals to curiosity and love of ingenuity)</a:t>
            </a:r>
          </a:p>
          <a:p>
            <a:pPr lvl="1"/>
            <a:r>
              <a:rPr lang="en-US" dirty="0"/>
              <a:t>Offer essential background</a:t>
            </a:r>
          </a:p>
          <a:p>
            <a:pPr lvl="1"/>
            <a:r>
              <a:rPr lang="en-US" dirty="0"/>
              <a:t>Provide examples of biological interventions</a:t>
            </a:r>
          </a:p>
          <a:p>
            <a:pPr lvl="1"/>
            <a:r>
              <a:rPr lang="en-US" dirty="0"/>
              <a:t>Talk about barriers or trade-offs</a:t>
            </a:r>
          </a:p>
          <a:p>
            <a:pPr lvl="1"/>
            <a:r>
              <a:rPr lang="en-US" dirty="0"/>
              <a:t>Provide a balanced, realistic solution</a:t>
            </a:r>
          </a:p>
          <a:p>
            <a:endParaRPr lang="en-US" dirty="0"/>
          </a:p>
        </p:txBody>
      </p:sp>
    </p:spTree>
    <p:extLst>
      <p:ext uri="{BB962C8B-B14F-4D97-AF65-F5344CB8AC3E}">
        <p14:creationId xmlns:p14="http://schemas.microsoft.com/office/powerpoint/2010/main" val="17060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025B-4624-A4DA-714F-88C8C2E5C3E1}"/>
              </a:ext>
            </a:extLst>
          </p:cNvPr>
          <p:cNvSpPr>
            <a:spLocks noGrp="1"/>
          </p:cNvSpPr>
          <p:nvPr>
            <p:ph type="title"/>
          </p:nvPr>
        </p:nvSpPr>
        <p:spPr/>
        <p:txBody>
          <a:bodyPr/>
          <a:lstStyle/>
          <a:p>
            <a:r>
              <a:rPr lang="en-US" dirty="0"/>
              <a:t>Example – part 1 of 2</a:t>
            </a:r>
          </a:p>
        </p:txBody>
      </p:sp>
      <p:sp>
        <p:nvSpPr>
          <p:cNvPr id="3" name="Content Placeholder 2">
            <a:extLst>
              <a:ext uri="{FF2B5EF4-FFF2-40B4-BE49-F238E27FC236}">
                <a16:creationId xmlns:a16="http://schemas.microsoft.com/office/drawing/2014/main" id="{CBBA5D73-00C6-BEC7-BEBC-C83BC5D14834}"/>
              </a:ext>
            </a:extLst>
          </p:cNvPr>
          <p:cNvSpPr>
            <a:spLocks noGrp="1"/>
          </p:cNvSpPr>
          <p:nvPr>
            <p:ph idx="1"/>
          </p:nvPr>
        </p:nvSpPr>
        <p:spPr/>
        <p:txBody>
          <a:bodyPr>
            <a:normAutofit/>
          </a:bodyPr>
          <a:lstStyle/>
          <a:p>
            <a:r>
              <a:rPr lang="en-US" dirty="0">
                <a:solidFill>
                  <a:srgbClr val="404042"/>
                </a:solidFill>
                <a:effectLst/>
                <a:latin typeface="Times"/>
              </a:rPr>
              <a:t>(Background) Farmers can’t sell food that has been damaged by insects or diseases, so to stay in business, they must make decisions that keep these problems from harming their crops. </a:t>
            </a:r>
          </a:p>
          <a:p>
            <a:r>
              <a:rPr lang="en-US" dirty="0">
                <a:solidFill>
                  <a:srgbClr val="404042"/>
                </a:solidFill>
                <a:effectLst/>
                <a:latin typeface="Times"/>
              </a:rPr>
              <a:t>(Biological intervention) Many farmers use special traps that help them monitor insect lifecycles and migration patterns. By knowing exactly what insects are around, and when their feeding patterns are about to spike, farmers can select the right treatment and apply it at just the right time. A precise approach is more effective, less expensive, and minimizes environmental problems and risks related to treatments. </a:t>
            </a:r>
          </a:p>
        </p:txBody>
      </p:sp>
    </p:spTree>
    <p:extLst>
      <p:ext uri="{BB962C8B-B14F-4D97-AF65-F5344CB8AC3E}">
        <p14:creationId xmlns:p14="http://schemas.microsoft.com/office/powerpoint/2010/main" val="3977814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AD39-6CD1-C85D-7E3D-D432DEAC0CBD}"/>
              </a:ext>
            </a:extLst>
          </p:cNvPr>
          <p:cNvSpPr>
            <a:spLocks noGrp="1"/>
          </p:cNvSpPr>
          <p:nvPr>
            <p:ph type="title"/>
          </p:nvPr>
        </p:nvSpPr>
        <p:spPr>
          <a:xfrm>
            <a:off x="838200" y="124494"/>
            <a:ext cx="10515600" cy="1325563"/>
          </a:xfrm>
        </p:spPr>
        <p:txBody>
          <a:bodyPr/>
          <a:lstStyle/>
          <a:p>
            <a:r>
              <a:rPr lang="en-US" dirty="0"/>
              <a:t>Example – part 2 of 2</a:t>
            </a:r>
          </a:p>
        </p:txBody>
      </p:sp>
      <p:sp>
        <p:nvSpPr>
          <p:cNvPr id="3" name="Content Placeholder 2">
            <a:extLst>
              <a:ext uri="{FF2B5EF4-FFF2-40B4-BE49-F238E27FC236}">
                <a16:creationId xmlns:a16="http://schemas.microsoft.com/office/drawing/2014/main" id="{61B98356-CF0C-EA2F-2630-255FFDDE6A03}"/>
              </a:ext>
            </a:extLst>
          </p:cNvPr>
          <p:cNvSpPr>
            <a:spLocks noGrp="1"/>
          </p:cNvSpPr>
          <p:nvPr>
            <p:ph idx="1"/>
          </p:nvPr>
        </p:nvSpPr>
        <p:spPr>
          <a:xfrm>
            <a:off x="838200" y="1251284"/>
            <a:ext cx="10515600" cy="5348896"/>
          </a:xfrm>
        </p:spPr>
        <p:txBody>
          <a:bodyPr>
            <a:normAutofit lnSpcReduction="10000"/>
          </a:bodyPr>
          <a:lstStyle/>
          <a:p>
            <a:r>
              <a:rPr lang="en-US" dirty="0"/>
              <a:t>(Barriers) </a:t>
            </a:r>
            <a:r>
              <a:rPr lang="en-US" dirty="0">
                <a:solidFill>
                  <a:srgbClr val="404042"/>
                </a:solidFill>
                <a:effectLst/>
                <a:latin typeface="Times"/>
              </a:rPr>
              <a:t>But monitoring and targeted control takes time and money that farmers are generally not compensated for when they sell their crops. This means that even when they want to adopt practices like monitoring insects with traps, they are not able to take the business risk. </a:t>
            </a:r>
          </a:p>
          <a:p>
            <a:r>
              <a:rPr lang="en-US" dirty="0"/>
              <a:t>(Balance) </a:t>
            </a:r>
            <a:r>
              <a:rPr lang="en-US" dirty="0">
                <a:solidFill>
                  <a:srgbClr val="404042"/>
                </a:solidFill>
                <a:effectLst/>
                <a:latin typeface="Times"/>
              </a:rPr>
              <a:t>We need to change our farming policies and market design so that it’s easier and more accessible for farmers to take on more intensive, precise approaches to managing insects and diseases that make human health and environmental protection a priority. We also need to recognize that problem solving in farming is context-dependent—farmers will apply different solutions to different crops in different climates, soil types, and locations. By supporting farmers’ investments in resource-intensive approaches to warding of insects and crop diseases, we can build a more stable farming system that is good for business, good for people, and good for the planet. </a:t>
            </a:r>
          </a:p>
          <a:p>
            <a:endParaRPr lang="en-US" dirty="0">
              <a:solidFill>
                <a:srgbClr val="404042"/>
              </a:solidFill>
              <a:effectLst/>
              <a:latin typeface="Times"/>
            </a:endParaRPr>
          </a:p>
          <a:p>
            <a:endParaRPr lang="en-US" dirty="0"/>
          </a:p>
        </p:txBody>
      </p:sp>
    </p:spTree>
    <p:extLst>
      <p:ext uri="{BB962C8B-B14F-4D97-AF65-F5344CB8AC3E}">
        <p14:creationId xmlns:p14="http://schemas.microsoft.com/office/powerpoint/2010/main" val="139827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4F6A-8E28-CBD5-7A3A-19CEBCFBCB5D}"/>
              </a:ext>
            </a:extLst>
          </p:cNvPr>
          <p:cNvSpPr>
            <a:spLocks noGrp="1"/>
          </p:cNvSpPr>
          <p:nvPr>
            <p:ph type="title"/>
          </p:nvPr>
        </p:nvSpPr>
        <p:spPr/>
        <p:txBody>
          <a:bodyPr>
            <a:normAutofit/>
          </a:bodyPr>
          <a:lstStyle/>
          <a:p>
            <a:r>
              <a:rPr lang="en-US" dirty="0"/>
              <a:t>Speak directly to historic and contemporary inequities</a:t>
            </a:r>
          </a:p>
        </p:txBody>
      </p:sp>
      <p:sp>
        <p:nvSpPr>
          <p:cNvPr id="3" name="Content Placeholder 2">
            <a:extLst>
              <a:ext uri="{FF2B5EF4-FFF2-40B4-BE49-F238E27FC236}">
                <a16:creationId xmlns:a16="http://schemas.microsoft.com/office/drawing/2014/main" id="{40B2520C-32BE-C071-3367-0507AA32695D}"/>
              </a:ext>
            </a:extLst>
          </p:cNvPr>
          <p:cNvSpPr>
            <a:spLocks noGrp="1"/>
          </p:cNvSpPr>
          <p:nvPr>
            <p:ph idx="1"/>
          </p:nvPr>
        </p:nvSpPr>
        <p:spPr>
          <a:xfrm>
            <a:off x="838200" y="2141537"/>
            <a:ext cx="10515600" cy="4351338"/>
          </a:xfrm>
        </p:spPr>
        <p:txBody>
          <a:bodyPr/>
          <a:lstStyle/>
          <a:p>
            <a:r>
              <a:rPr lang="en-US" dirty="0"/>
              <a:t>People with farming expertise have a unique contribution to make to the nation’s continuing conversation about economic inequality, democratic norms, racial injustice, and gender roles.</a:t>
            </a:r>
          </a:p>
          <a:p>
            <a:endParaRPr lang="en-US" dirty="0"/>
          </a:p>
          <a:p>
            <a:r>
              <a:rPr lang="en-US" dirty="0"/>
              <a:t>If farming voices don’t participate, it’s easy for both the sector and its needs to continue to be overlooked.</a:t>
            </a:r>
          </a:p>
        </p:txBody>
      </p:sp>
    </p:spTree>
    <p:extLst>
      <p:ext uri="{BB962C8B-B14F-4D97-AF65-F5344CB8AC3E}">
        <p14:creationId xmlns:p14="http://schemas.microsoft.com/office/powerpoint/2010/main" val="1985618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C656F-5951-1662-8061-F6280B697DAE}"/>
              </a:ext>
            </a:extLst>
          </p:cNvPr>
          <p:cNvSpPr>
            <a:spLocks noGrp="1"/>
          </p:cNvSpPr>
          <p:nvPr>
            <p:ph type="title"/>
          </p:nvPr>
        </p:nvSpPr>
        <p:spPr>
          <a:xfrm>
            <a:off x="838200" y="136107"/>
            <a:ext cx="10515600" cy="1325563"/>
          </a:xfrm>
        </p:spPr>
        <p:txBody>
          <a:bodyPr/>
          <a:lstStyle/>
          <a:p>
            <a:r>
              <a:rPr lang="en-US" dirty="0"/>
              <a:t>Key Take Away</a:t>
            </a:r>
          </a:p>
        </p:txBody>
      </p:sp>
      <p:sp>
        <p:nvSpPr>
          <p:cNvPr id="3" name="Content Placeholder 2">
            <a:extLst>
              <a:ext uri="{FF2B5EF4-FFF2-40B4-BE49-F238E27FC236}">
                <a16:creationId xmlns:a16="http://schemas.microsoft.com/office/drawing/2014/main" id="{0CEDE2B6-8327-666E-CB2B-83162E13DE66}"/>
              </a:ext>
            </a:extLst>
          </p:cNvPr>
          <p:cNvSpPr>
            <a:spLocks noGrp="1"/>
          </p:cNvSpPr>
          <p:nvPr>
            <p:ph idx="1"/>
          </p:nvPr>
        </p:nvSpPr>
        <p:spPr>
          <a:xfrm>
            <a:off x="838200" y="1446383"/>
            <a:ext cx="10515600" cy="4351338"/>
          </a:xfrm>
        </p:spPr>
        <p:txBody>
          <a:bodyPr/>
          <a:lstStyle/>
          <a:p>
            <a:pPr marL="0" indent="0">
              <a:buNone/>
            </a:pPr>
            <a:r>
              <a:rPr lang="en-US" dirty="0"/>
              <a:t>Be aware of common mental frames in the public and navigate them to achieve the purposes of your communications</a:t>
            </a:r>
          </a:p>
        </p:txBody>
      </p:sp>
      <p:sp>
        <p:nvSpPr>
          <p:cNvPr id="4" name="TextBox 3">
            <a:extLst>
              <a:ext uri="{FF2B5EF4-FFF2-40B4-BE49-F238E27FC236}">
                <a16:creationId xmlns:a16="http://schemas.microsoft.com/office/drawing/2014/main" id="{03075314-2912-ABF3-1CF9-F0BEB046F269}"/>
              </a:ext>
            </a:extLst>
          </p:cNvPr>
          <p:cNvSpPr txBox="1"/>
          <p:nvPr/>
        </p:nvSpPr>
        <p:spPr>
          <a:xfrm>
            <a:off x="3398210" y="2563752"/>
            <a:ext cx="5395580" cy="523220"/>
          </a:xfrm>
          <a:prstGeom prst="rect">
            <a:avLst/>
          </a:prstGeom>
          <a:noFill/>
        </p:spPr>
        <p:txBody>
          <a:bodyPr wrap="none" rtlCol="0">
            <a:spAutoFit/>
          </a:bodyPr>
          <a:lstStyle/>
          <a:p>
            <a:r>
              <a:rPr lang="en-US" sz="2800" b="1" dirty="0" err="1"/>
              <a:t>www.farmingandfoodnarrative.org</a:t>
            </a:r>
            <a:endParaRPr lang="en-US" sz="2800" b="1" dirty="0"/>
          </a:p>
        </p:txBody>
      </p:sp>
      <p:pic>
        <p:nvPicPr>
          <p:cNvPr id="5" name="Picture 4" descr="A white and orange cover with black text&#10;&#10;Description automatically generated">
            <a:extLst>
              <a:ext uri="{FF2B5EF4-FFF2-40B4-BE49-F238E27FC236}">
                <a16:creationId xmlns:a16="http://schemas.microsoft.com/office/drawing/2014/main" id="{D82666A5-835F-2BEA-CFAD-E86DFD319EC3}"/>
              </a:ext>
            </a:extLst>
          </p:cNvPr>
          <p:cNvPicPr>
            <a:picLocks noChangeAspect="1"/>
          </p:cNvPicPr>
          <p:nvPr/>
        </p:nvPicPr>
        <p:blipFill>
          <a:blip r:embed="rId3"/>
          <a:stretch>
            <a:fillRect/>
          </a:stretch>
        </p:blipFill>
        <p:spPr>
          <a:xfrm>
            <a:off x="838200" y="3438991"/>
            <a:ext cx="2619068" cy="3366538"/>
          </a:xfrm>
          <a:prstGeom prst="rect">
            <a:avLst/>
          </a:prstGeom>
          <a:ln w="12700">
            <a:solidFill>
              <a:schemeClr val="tx1"/>
            </a:solidFill>
          </a:ln>
        </p:spPr>
      </p:pic>
      <p:pic>
        <p:nvPicPr>
          <p:cNvPr id="6" name="Picture 5" descr="A cover of a research report&#10;&#10;Description automatically generated">
            <a:extLst>
              <a:ext uri="{FF2B5EF4-FFF2-40B4-BE49-F238E27FC236}">
                <a16:creationId xmlns:a16="http://schemas.microsoft.com/office/drawing/2014/main" id="{22CA596C-C141-B04C-6CE0-1F31BF10C068}"/>
              </a:ext>
            </a:extLst>
          </p:cNvPr>
          <p:cNvPicPr>
            <a:picLocks noChangeAspect="1"/>
          </p:cNvPicPr>
          <p:nvPr/>
        </p:nvPicPr>
        <p:blipFill>
          <a:blip r:embed="rId4"/>
          <a:stretch>
            <a:fillRect/>
          </a:stretch>
        </p:blipFill>
        <p:spPr>
          <a:xfrm>
            <a:off x="4786466" y="3429000"/>
            <a:ext cx="2619068" cy="3376529"/>
          </a:xfrm>
          <a:prstGeom prst="rect">
            <a:avLst/>
          </a:prstGeom>
        </p:spPr>
      </p:pic>
      <p:pic>
        <p:nvPicPr>
          <p:cNvPr id="7" name="Picture 6" descr="A cover of a book&#10;&#10;Description automatically generated">
            <a:extLst>
              <a:ext uri="{FF2B5EF4-FFF2-40B4-BE49-F238E27FC236}">
                <a16:creationId xmlns:a16="http://schemas.microsoft.com/office/drawing/2014/main" id="{26C57C37-E16E-F078-7A10-49F594EB2551}"/>
              </a:ext>
            </a:extLst>
          </p:cNvPr>
          <p:cNvPicPr>
            <a:picLocks noChangeAspect="1"/>
          </p:cNvPicPr>
          <p:nvPr/>
        </p:nvPicPr>
        <p:blipFill>
          <a:blip r:embed="rId5"/>
          <a:stretch>
            <a:fillRect/>
          </a:stretch>
        </p:blipFill>
        <p:spPr>
          <a:xfrm>
            <a:off x="8734732" y="3429000"/>
            <a:ext cx="2619068" cy="3380289"/>
          </a:xfrm>
          <a:prstGeom prst="rect">
            <a:avLst/>
          </a:prstGeom>
        </p:spPr>
      </p:pic>
    </p:spTree>
    <p:extLst>
      <p:ext uri="{BB962C8B-B14F-4D97-AF65-F5344CB8AC3E}">
        <p14:creationId xmlns:p14="http://schemas.microsoft.com/office/powerpoint/2010/main" val="84938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D903-8F21-AEF7-1BFC-10B6A52815B4}"/>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B907502F-D05D-36E2-00A6-DC8CC11C6878}"/>
              </a:ext>
            </a:extLst>
          </p:cNvPr>
          <p:cNvSpPr>
            <a:spLocks noGrp="1"/>
          </p:cNvSpPr>
          <p:nvPr>
            <p:ph idx="1"/>
          </p:nvPr>
        </p:nvSpPr>
        <p:spPr>
          <a:xfrm>
            <a:off x="838200" y="1825624"/>
            <a:ext cx="10515600" cy="4667237"/>
          </a:xfrm>
        </p:spPr>
        <p:txBody>
          <a:bodyPr>
            <a:normAutofit/>
          </a:bodyPr>
          <a:lstStyle/>
          <a:p>
            <a:r>
              <a:rPr lang="en-US" dirty="0"/>
              <a:t>Difficulty communicating Integrated Pest Management to the public</a:t>
            </a:r>
          </a:p>
          <a:p>
            <a:r>
              <a:rPr lang="en-US" dirty="0"/>
              <a:t>Expanded to difficulty communicating good farming (crop production) practices to the public</a:t>
            </a:r>
          </a:p>
          <a:p>
            <a:pPr lvl="1"/>
            <a:r>
              <a:rPr lang="en-US" dirty="0"/>
              <a:t>Binary good / bad traps</a:t>
            </a:r>
          </a:p>
          <a:p>
            <a:pPr lvl="1"/>
            <a:r>
              <a:rPr lang="en-US" dirty="0"/>
              <a:t>You say / they hear</a:t>
            </a:r>
          </a:p>
          <a:p>
            <a:pPr lvl="1"/>
            <a:r>
              <a:rPr lang="en-US" dirty="0"/>
              <a:t>Difficulty communicating science</a:t>
            </a:r>
          </a:p>
          <a:p>
            <a:pPr marL="457200" lvl="1" indent="0">
              <a:buNone/>
            </a:pPr>
            <a:endParaRPr lang="en-US" dirty="0"/>
          </a:p>
          <a:p>
            <a:endParaRPr lang="en-US" dirty="0"/>
          </a:p>
          <a:p>
            <a:r>
              <a:rPr lang="en-US" dirty="0"/>
              <a:t>More data, more science is not working</a:t>
            </a:r>
          </a:p>
          <a:p>
            <a:r>
              <a:rPr lang="en-US" dirty="0"/>
              <a:t>Can social science help us communicate more effectively?</a:t>
            </a:r>
          </a:p>
        </p:txBody>
      </p:sp>
      <p:cxnSp>
        <p:nvCxnSpPr>
          <p:cNvPr id="5" name="Straight Connector 4">
            <a:extLst>
              <a:ext uri="{FF2B5EF4-FFF2-40B4-BE49-F238E27FC236}">
                <a16:creationId xmlns:a16="http://schemas.microsoft.com/office/drawing/2014/main" id="{1F365A0C-82E9-B4B5-0BF5-FF1E2717971A}"/>
              </a:ext>
            </a:extLst>
          </p:cNvPr>
          <p:cNvCxnSpPr/>
          <p:nvPr/>
        </p:nvCxnSpPr>
        <p:spPr>
          <a:xfrm>
            <a:off x="420397" y="4796840"/>
            <a:ext cx="1123200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448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8D79-7C2E-C38A-AD47-8FECB43B029C}"/>
              </a:ext>
            </a:extLst>
          </p:cNvPr>
          <p:cNvSpPr>
            <a:spLocks noGrp="1"/>
          </p:cNvSpPr>
          <p:nvPr>
            <p:ph type="title"/>
          </p:nvPr>
        </p:nvSpPr>
        <p:spPr/>
        <p:txBody>
          <a:bodyPr/>
          <a:lstStyle/>
          <a:p>
            <a:r>
              <a:rPr lang="en-US" dirty="0"/>
              <a:t>How do people think?</a:t>
            </a:r>
          </a:p>
        </p:txBody>
      </p:sp>
      <p:sp>
        <p:nvSpPr>
          <p:cNvPr id="3" name="Content Placeholder 2">
            <a:extLst>
              <a:ext uri="{FF2B5EF4-FFF2-40B4-BE49-F238E27FC236}">
                <a16:creationId xmlns:a16="http://schemas.microsoft.com/office/drawing/2014/main" id="{59D07CC7-8931-F8FA-56FC-06F8279BCA2C}"/>
              </a:ext>
            </a:extLst>
          </p:cNvPr>
          <p:cNvSpPr>
            <a:spLocks noGrp="1"/>
          </p:cNvSpPr>
          <p:nvPr>
            <p:ph idx="1"/>
          </p:nvPr>
        </p:nvSpPr>
        <p:spPr/>
        <p:txBody>
          <a:bodyPr/>
          <a:lstStyle/>
          <a:p>
            <a:r>
              <a:rPr lang="en-US" dirty="0"/>
              <a:t>Heider and Simmel video demonstration</a:t>
            </a:r>
          </a:p>
        </p:txBody>
      </p:sp>
    </p:spTree>
    <p:extLst>
      <p:ext uri="{BB962C8B-B14F-4D97-AF65-F5344CB8AC3E}">
        <p14:creationId xmlns:p14="http://schemas.microsoft.com/office/powerpoint/2010/main" val="261054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Heider and Simmel (1944) animation">
            <a:hlinkClick r:id="" action="ppaction://media"/>
            <a:extLst>
              <a:ext uri="{FF2B5EF4-FFF2-40B4-BE49-F238E27FC236}">
                <a16:creationId xmlns:a16="http://schemas.microsoft.com/office/drawing/2014/main" id="{DD802B5A-F7A2-C27F-BA8B-C98EF98A046E}"/>
              </a:ext>
            </a:extLst>
          </p:cNvPr>
          <p:cNvPicPr>
            <a:picLocks noRot="1" noChangeAspect="1"/>
          </p:cNvPicPr>
          <p:nvPr>
            <a:videoFile r:link="rId1"/>
          </p:nvPr>
        </p:nvPicPr>
        <p:blipFill>
          <a:blip r:embed="rId4"/>
          <a:stretch>
            <a:fillRect/>
          </a:stretch>
        </p:blipFill>
        <p:spPr>
          <a:xfrm>
            <a:off x="1524000" y="12970"/>
            <a:ext cx="9144000" cy="6858000"/>
          </a:xfrm>
          <a:prstGeom prst="rect">
            <a:avLst/>
          </a:prstGeom>
        </p:spPr>
      </p:pic>
    </p:spTree>
    <p:extLst>
      <p:ext uri="{BB962C8B-B14F-4D97-AF65-F5344CB8AC3E}">
        <p14:creationId xmlns:p14="http://schemas.microsoft.com/office/powerpoint/2010/main" val="192758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1268-1456-CE22-E5B0-712BBD27E58E}"/>
              </a:ext>
            </a:extLst>
          </p:cNvPr>
          <p:cNvSpPr>
            <a:spLocks noGrp="1"/>
          </p:cNvSpPr>
          <p:nvPr>
            <p:ph type="title"/>
          </p:nvPr>
        </p:nvSpPr>
        <p:spPr/>
        <p:txBody>
          <a:bodyPr/>
          <a:lstStyle/>
          <a:p>
            <a:r>
              <a:rPr lang="en-US" dirty="0"/>
              <a:t>The Ah-ha Moment</a:t>
            </a:r>
          </a:p>
        </p:txBody>
      </p:sp>
      <p:sp>
        <p:nvSpPr>
          <p:cNvPr id="3" name="Content Placeholder 2">
            <a:extLst>
              <a:ext uri="{FF2B5EF4-FFF2-40B4-BE49-F238E27FC236}">
                <a16:creationId xmlns:a16="http://schemas.microsoft.com/office/drawing/2014/main" id="{6A149815-F732-9D40-E76C-F4EF02B8CA26}"/>
              </a:ext>
            </a:extLst>
          </p:cNvPr>
          <p:cNvSpPr>
            <a:spLocks noGrp="1"/>
          </p:cNvSpPr>
          <p:nvPr>
            <p:ph idx="1"/>
          </p:nvPr>
        </p:nvSpPr>
        <p:spPr>
          <a:xfrm>
            <a:off x="838200" y="1825624"/>
            <a:ext cx="10515600" cy="4667235"/>
          </a:xfrm>
        </p:spPr>
        <p:txBody>
          <a:bodyPr>
            <a:normAutofit/>
          </a:bodyPr>
          <a:lstStyle/>
          <a:p>
            <a:r>
              <a:rPr lang="en-US" dirty="0"/>
              <a:t>Humans interpret the world through stories</a:t>
            </a:r>
          </a:p>
          <a:p>
            <a:endParaRPr lang="en-US" dirty="0"/>
          </a:p>
          <a:p>
            <a:r>
              <a:rPr lang="en-US" dirty="0"/>
              <a:t>Humans have mental models (=frames) to understand the world</a:t>
            </a:r>
          </a:p>
          <a:p>
            <a:endParaRPr lang="en-US" dirty="0"/>
          </a:p>
          <a:p>
            <a:endParaRPr lang="en-US" dirty="0"/>
          </a:p>
          <a:p>
            <a:endParaRPr lang="en-US" dirty="0"/>
          </a:p>
          <a:p>
            <a:r>
              <a:rPr lang="en-US" dirty="0"/>
              <a:t>What are the existing mental models and how can we communicate better?</a:t>
            </a:r>
          </a:p>
          <a:p>
            <a:endParaRPr lang="en-US" dirty="0"/>
          </a:p>
        </p:txBody>
      </p:sp>
      <p:cxnSp>
        <p:nvCxnSpPr>
          <p:cNvPr id="4" name="Straight Connector 3">
            <a:extLst>
              <a:ext uri="{FF2B5EF4-FFF2-40B4-BE49-F238E27FC236}">
                <a16:creationId xmlns:a16="http://schemas.microsoft.com/office/drawing/2014/main" id="{F43871F5-4047-A97A-6827-E0C4FE658EF2}"/>
              </a:ext>
            </a:extLst>
          </p:cNvPr>
          <p:cNvCxnSpPr/>
          <p:nvPr/>
        </p:nvCxnSpPr>
        <p:spPr>
          <a:xfrm>
            <a:off x="480000" y="4189567"/>
            <a:ext cx="1123200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79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Expert…"/>
          <p:cNvSpPr txBox="1"/>
          <p:nvPr/>
        </p:nvSpPr>
        <p:spPr>
          <a:xfrm>
            <a:off x="2509105" y="2066083"/>
            <a:ext cx="1743076" cy="6927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defTabSz="409564">
              <a:defRPr sz="3000" b="0" i="1">
                <a:solidFill>
                  <a:srgbClr val="232323"/>
                </a:solidFill>
                <a:latin typeface="Myriad Pro"/>
                <a:ea typeface="Myriad Pro"/>
                <a:cs typeface="Myriad Pro"/>
                <a:sym typeface="Myriad Pro"/>
              </a:defRPr>
            </a:pPr>
            <a:r>
              <a:rPr sz="2251" dirty="0">
                <a:latin typeface="Times New Roman" panose="02020603050405020304" pitchFamily="18" charset="0"/>
                <a:cs typeface="Times New Roman" panose="02020603050405020304" pitchFamily="18" charset="0"/>
              </a:rPr>
              <a:t>Expert </a:t>
            </a:r>
          </a:p>
          <a:p>
            <a:pPr defTabSz="409564">
              <a:defRPr sz="3000" b="0" i="1">
                <a:solidFill>
                  <a:srgbClr val="232323"/>
                </a:solidFill>
                <a:latin typeface="Myriad Pro"/>
                <a:ea typeface="Myriad Pro"/>
                <a:cs typeface="Myriad Pro"/>
                <a:sym typeface="Myriad Pro"/>
              </a:defRPr>
            </a:pPr>
            <a:r>
              <a:rPr sz="2251" dirty="0">
                <a:latin typeface="Times New Roman" panose="02020603050405020304" pitchFamily="18" charset="0"/>
                <a:cs typeface="Times New Roman" panose="02020603050405020304" pitchFamily="18" charset="0"/>
              </a:rPr>
              <a:t>Interviews</a:t>
            </a:r>
          </a:p>
        </p:txBody>
      </p:sp>
      <p:sp>
        <p:nvSpPr>
          <p:cNvPr id="383" name="What needs to be communicated?"/>
          <p:cNvSpPr txBox="1"/>
          <p:nvPr/>
        </p:nvSpPr>
        <p:spPr>
          <a:xfrm>
            <a:off x="2094767" y="2894758"/>
            <a:ext cx="2505076" cy="6927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546100">
              <a:defRPr sz="3000" b="0">
                <a:solidFill>
                  <a:srgbClr val="232323"/>
                </a:solidFill>
                <a:latin typeface="Myriad Pro"/>
                <a:ea typeface="Myriad Pro"/>
                <a:cs typeface="Myriad Pro"/>
                <a:sym typeface="Myriad Pro"/>
              </a:defRPr>
            </a:lvl1pPr>
          </a:lstStyle>
          <a:p>
            <a:r>
              <a:rPr sz="2251" dirty="0">
                <a:latin typeface="Times New Roman" panose="02020603050405020304" pitchFamily="18" charset="0"/>
                <a:cs typeface="Times New Roman" panose="02020603050405020304" pitchFamily="18" charset="0"/>
              </a:rPr>
              <a:t>What needs to be communicated?</a:t>
            </a:r>
          </a:p>
        </p:txBody>
      </p:sp>
      <p:sp>
        <p:nvSpPr>
          <p:cNvPr id="384" name="Cognitive  Interviews"/>
          <p:cNvSpPr txBox="1"/>
          <p:nvPr/>
        </p:nvSpPr>
        <p:spPr>
          <a:xfrm>
            <a:off x="4642705" y="2027983"/>
            <a:ext cx="2600327" cy="6927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defTabSz="409564">
              <a:defRPr sz="3000" b="0" i="1">
                <a:solidFill>
                  <a:srgbClr val="232323"/>
                </a:solidFill>
                <a:latin typeface="Myriad Pro"/>
                <a:ea typeface="Myriad Pro"/>
                <a:cs typeface="Myriad Pro"/>
                <a:sym typeface="Myriad Pro"/>
              </a:defRPr>
            </a:pPr>
            <a:r>
              <a:rPr sz="2251" dirty="0">
                <a:latin typeface="Times New Roman" panose="02020603050405020304" pitchFamily="18" charset="0"/>
                <a:cs typeface="Times New Roman" panose="02020603050405020304" pitchFamily="18" charset="0"/>
              </a:rPr>
              <a:t>Cognitive </a:t>
            </a:r>
            <a:br>
              <a:rPr sz="2251" dirty="0">
                <a:latin typeface="Times New Roman" panose="02020603050405020304" pitchFamily="18" charset="0"/>
                <a:cs typeface="Times New Roman" panose="02020603050405020304" pitchFamily="18" charset="0"/>
              </a:rPr>
            </a:br>
            <a:r>
              <a:rPr sz="2251" dirty="0">
                <a:latin typeface="Times New Roman" panose="02020603050405020304" pitchFamily="18" charset="0"/>
                <a:cs typeface="Times New Roman" panose="02020603050405020304" pitchFamily="18" charset="0"/>
              </a:rPr>
              <a:t>Interviews</a:t>
            </a:r>
          </a:p>
        </p:txBody>
      </p:sp>
      <p:pic>
        <p:nvPicPr>
          <p:cNvPr id="385" name="svg&gt;.pdf" descr="svg&gt;.pdf"/>
          <p:cNvPicPr>
            <a:picLocks noChangeAspect="1"/>
          </p:cNvPicPr>
          <p:nvPr/>
        </p:nvPicPr>
        <p:blipFill>
          <a:blip r:embed="rId3"/>
          <a:stretch>
            <a:fillRect/>
          </a:stretch>
        </p:blipFill>
        <p:spPr>
          <a:xfrm>
            <a:off x="8066848" y="1060413"/>
            <a:ext cx="438151" cy="824755"/>
          </a:xfrm>
          <a:prstGeom prst="rect">
            <a:avLst/>
          </a:prstGeom>
          <a:ln w="3175">
            <a:miter lim="400000"/>
          </a:ln>
        </p:spPr>
      </p:pic>
      <p:sp>
        <p:nvSpPr>
          <p:cNvPr id="386" name="Media Content &amp; Field Frame Analysis"/>
          <p:cNvSpPr txBox="1"/>
          <p:nvPr/>
        </p:nvSpPr>
        <p:spPr>
          <a:xfrm>
            <a:off x="7462105" y="2037507"/>
            <a:ext cx="2600327" cy="6927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546100">
              <a:defRPr sz="3000" b="0" i="1">
                <a:solidFill>
                  <a:srgbClr val="232323"/>
                </a:solidFill>
                <a:latin typeface="Myriad Pro"/>
                <a:ea typeface="Myriad Pro"/>
                <a:cs typeface="Myriad Pro"/>
                <a:sym typeface="Myriad Pro"/>
              </a:defRPr>
            </a:lvl1pPr>
          </a:lstStyle>
          <a:p>
            <a:r>
              <a:rPr sz="2251" dirty="0">
                <a:latin typeface="Times New Roman" panose="02020603050405020304" pitchFamily="18" charset="0"/>
                <a:cs typeface="Times New Roman" panose="02020603050405020304" pitchFamily="18" charset="0"/>
              </a:rPr>
              <a:t>Media Content &amp; Field Frame Analysis</a:t>
            </a:r>
          </a:p>
        </p:txBody>
      </p:sp>
      <p:sp>
        <p:nvSpPr>
          <p:cNvPr id="388" name="Persistence…"/>
          <p:cNvSpPr txBox="1"/>
          <p:nvPr/>
        </p:nvSpPr>
        <p:spPr>
          <a:xfrm>
            <a:off x="9500455" y="4904532"/>
            <a:ext cx="1743076" cy="6927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defTabSz="409564">
              <a:defRPr sz="3000" b="0" i="1">
                <a:solidFill>
                  <a:srgbClr val="232323"/>
                </a:solidFill>
                <a:latin typeface="Myriad Pro"/>
                <a:ea typeface="Myriad Pro"/>
                <a:cs typeface="Myriad Pro"/>
                <a:sym typeface="Myriad Pro"/>
              </a:defRPr>
            </a:pPr>
            <a:r>
              <a:rPr lang="en-US" sz="2251" dirty="0">
                <a:latin typeface="Times New Roman" panose="02020603050405020304" pitchFamily="18" charset="0"/>
                <a:cs typeface="Times New Roman" panose="02020603050405020304" pitchFamily="18" charset="0"/>
              </a:rPr>
              <a:t>Qualitative Frame Testing</a:t>
            </a:r>
            <a:endParaRPr sz="2251" dirty="0">
              <a:latin typeface="Times New Roman" panose="02020603050405020304" pitchFamily="18" charset="0"/>
              <a:cs typeface="Times New Roman" panose="02020603050405020304" pitchFamily="18" charset="0"/>
            </a:endParaRPr>
          </a:p>
        </p:txBody>
      </p:sp>
      <p:sp>
        <p:nvSpPr>
          <p:cNvPr id="389" name="Controlled…"/>
          <p:cNvSpPr txBox="1"/>
          <p:nvPr/>
        </p:nvSpPr>
        <p:spPr>
          <a:xfrm>
            <a:off x="6529747" y="4937107"/>
            <a:ext cx="1904283" cy="6927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defTabSz="409564">
              <a:defRPr sz="3000" b="0" i="1">
                <a:solidFill>
                  <a:srgbClr val="232323"/>
                </a:solidFill>
                <a:latin typeface="Myriad Pro"/>
                <a:ea typeface="Myriad Pro"/>
                <a:cs typeface="Myriad Pro"/>
                <a:sym typeface="Myriad Pro"/>
              </a:defRPr>
            </a:pPr>
            <a:r>
              <a:rPr sz="2251" dirty="0">
                <a:latin typeface="Times New Roman" panose="02020603050405020304" pitchFamily="18" charset="0"/>
                <a:cs typeface="Times New Roman" panose="02020603050405020304" pitchFamily="18" charset="0"/>
              </a:rPr>
              <a:t>Controlled</a:t>
            </a:r>
          </a:p>
          <a:p>
            <a:pPr defTabSz="409564">
              <a:defRPr sz="3000" b="0" i="1">
                <a:solidFill>
                  <a:srgbClr val="232323"/>
                </a:solidFill>
                <a:latin typeface="Myriad Pro"/>
                <a:ea typeface="Myriad Pro"/>
                <a:cs typeface="Myriad Pro"/>
                <a:sym typeface="Myriad Pro"/>
              </a:defRPr>
            </a:pPr>
            <a:r>
              <a:rPr sz="2251" dirty="0">
                <a:latin typeface="Times New Roman" panose="02020603050405020304" pitchFamily="18" charset="0"/>
                <a:cs typeface="Times New Roman" panose="02020603050405020304" pitchFamily="18" charset="0"/>
              </a:rPr>
              <a:t>Experiments</a:t>
            </a:r>
          </a:p>
        </p:txBody>
      </p:sp>
      <p:pic>
        <p:nvPicPr>
          <p:cNvPr id="390" name="svg&gt;.pdf" descr="svg&gt;.pdf"/>
          <p:cNvPicPr>
            <a:picLocks noChangeAspect="1"/>
          </p:cNvPicPr>
          <p:nvPr/>
        </p:nvPicPr>
        <p:blipFill>
          <a:blip r:embed="rId4"/>
          <a:stretch>
            <a:fillRect/>
          </a:stretch>
        </p:blipFill>
        <p:spPr>
          <a:xfrm>
            <a:off x="9662570" y="4276725"/>
            <a:ext cx="1038225" cy="238125"/>
          </a:xfrm>
          <a:prstGeom prst="rect">
            <a:avLst/>
          </a:prstGeom>
          <a:ln w="3175">
            <a:miter lim="400000"/>
          </a:ln>
        </p:spPr>
      </p:pic>
      <p:pic>
        <p:nvPicPr>
          <p:cNvPr id="391" name="svg&gt;.pdf" descr="svg&gt;.pdf"/>
          <p:cNvPicPr>
            <a:picLocks noChangeAspect="1"/>
          </p:cNvPicPr>
          <p:nvPr/>
        </p:nvPicPr>
        <p:blipFill>
          <a:blip r:embed="rId5"/>
          <a:stretch>
            <a:fillRect/>
          </a:stretch>
        </p:blipFill>
        <p:spPr>
          <a:xfrm>
            <a:off x="7014129" y="3958233"/>
            <a:ext cx="657225" cy="843108"/>
          </a:xfrm>
          <a:prstGeom prst="rect">
            <a:avLst/>
          </a:prstGeom>
          <a:ln w="3175">
            <a:miter lim="400000"/>
          </a:ln>
        </p:spPr>
      </p:pic>
      <p:grpSp>
        <p:nvGrpSpPr>
          <p:cNvPr id="394" name="Group"/>
          <p:cNvGrpSpPr/>
          <p:nvPr/>
        </p:nvGrpSpPr>
        <p:grpSpPr>
          <a:xfrm>
            <a:off x="2383571" y="1025389"/>
            <a:ext cx="1031101" cy="828675"/>
            <a:chOff x="0" y="0"/>
            <a:chExt cx="1374800" cy="1104900"/>
          </a:xfrm>
        </p:grpSpPr>
        <p:pic>
          <p:nvPicPr>
            <p:cNvPr id="392" name="svg&gt;.pdf" descr="svg&gt;.pdf"/>
            <p:cNvPicPr>
              <a:picLocks noChangeAspect="1"/>
            </p:cNvPicPr>
            <p:nvPr/>
          </p:nvPicPr>
          <p:blipFill>
            <a:blip r:embed="rId6"/>
            <a:stretch>
              <a:fillRect/>
            </a:stretch>
          </p:blipFill>
          <p:spPr>
            <a:xfrm>
              <a:off x="0" y="0"/>
              <a:ext cx="1374800" cy="1104900"/>
            </a:xfrm>
            <a:prstGeom prst="rect">
              <a:avLst/>
            </a:prstGeom>
            <a:ln w="3175" cap="flat">
              <a:noFill/>
              <a:miter lim="400000"/>
            </a:ln>
            <a:effectLst/>
          </p:spPr>
        </p:pic>
        <p:sp>
          <p:nvSpPr>
            <p:cNvPr id="393" name="E"/>
            <p:cNvSpPr txBox="1"/>
            <p:nvPr/>
          </p:nvSpPr>
          <p:spPr>
            <a:xfrm>
              <a:off x="343302" y="127933"/>
              <a:ext cx="352661" cy="59503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defTabSz="546100">
                <a:defRPr sz="3200" b="0">
                  <a:solidFill>
                    <a:srgbClr val="E26980"/>
                  </a:solidFill>
                  <a:latin typeface="Myriad Pro"/>
                  <a:ea typeface="Myriad Pro"/>
                  <a:cs typeface="Myriad Pro"/>
                  <a:sym typeface="Myriad Pro"/>
                </a:defRPr>
              </a:lvl1pPr>
            </a:lstStyle>
            <a:p>
              <a:r>
                <a:rPr sz="2400" dirty="0">
                  <a:latin typeface="Times New Roman" panose="02020603050405020304" pitchFamily="18" charset="0"/>
                  <a:cs typeface="Times New Roman" panose="02020603050405020304" pitchFamily="18" charset="0"/>
                </a:rPr>
                <a:t>E</a:t>
              </a:r>
            </a:p>
          </p:txBody>
        </p:sp>
      </p:grpSp>
      <p:grpSp>
        <p:nvGrpSpPr>
          <p:cNvPr id="397" name="Group"/>
          <p:cNvGrpSpPr/>
          <p:nvPr/>
        </p:nvGrpSpPr>
        <p:grpSpPr>
          <a:xfrm>
            <a:off x="4743543" y="1025389"/>
            <a:ext cx="1047751" cy="842059"/>
            <a:chOff x="0" y="0"/>
            <a:chExt cx="1397000" cy="1122743"/>
          </a:xfrm>
        </p:grpSpPr>
        <p:pic>
          <p:nvPicPr>
            <p:cNvPr id="395" name="svg&gt;.pdf" descr="svg&gt;.pdf"/>
            <p:cNvPicPr>
              <a:picLocks noChangeAspect="1"/>
            </p:cNvPicPr>
            <p:nvPr/>
          </p:nvPicPr>
          <p:blipFill>
            <a:blip r:embed="rId7"/>
            <a:stretch>
              <a:fillRect/>
            </a:stretch>
          </p:blipFill>
          <p:spPr>
            <a:xfrm>
              <a:off x="0" y="0"/>
              <a:ext cx="1397000" cy="1122743"/>
            </a:xfrm>
            <a:prstGeom prst="rect">
              <a:avLst/>
            </a:prstGeom>
            <a:ln w="3175" cap="flat">
              <a:noFill/>
              <a:miter lim="400000"/>
            </a:ln>
            <a:effectLst/>
          </p:spPr>
        </p:pic>
        <p:sp>
          <p:nvSpPr>
            <p:cNvPr id="396" name="CM"/>
            <p:cNvSpPr txBox="1"/>
            <p:nvPr/>
          </p:nvSpPr>
          <p:spPr>
            <a:xfrm>
              <a:off x="108839" y="136856"/>
              <a:ext cx="741657" cy="595033"/>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defTabSz="546100">
                <a:defRPr sz="3200" b="0">
                  <a:solidFill>
                    <a:srgbClr val="61B175"/>
                  </a:solidFill>
                  <a:latin typeface="Myriad Pro"/>
                  <a:ea typeface="Myriad Pro"/>
                  <a:cs typeface="Myriad Pro"/>
                  <a:sym typeface="Myriad Pro"/>
                </a:defRPr>
              </a:lvl1pPr>
            </a:lstStyle>
            <a:p>
              <a:r>
                <a:rPr sz="2400" dirty="0">
                  <a:latin typeface="Times New Roman" panose="02020603050405020304" pitchFamily="18" charset="0"/>
                  <a:cs typeface="Times New Roman" panose="02020603050405020304" pitchFamily="18" charset="0"/>
                </a:rPr>
                <a:t>CM</a:t>
              </a:r>
            </a:p>
          </p:txBody>
        </p:sp>
      </p:grpSp>
      <p:grpSp>
        <p:nvGrpSpPr>
          <p:cNvPr id="401" name="Group"/>
          <p:cNvGrpSpPr/>
          <p:nvPr/>
        </p:nvGrpSpPr>
        <p:grpSpPr>
          <a:xfrm>
            <a:off x="3707473" y="3950154"/>
            <a:ext cx="2083821" cy="1834801"/>
            <a:chOff x="391325" y="0"/>
            <a:chExt cx="2778427" cy="2446400"/>
          </a:xfrm>
        </p:grpSpPr>
        <p:sp>
          <p:nvSpPr>
            <p:cNvPr id="398" name="On-the-Street…"/>
            <p:cNvSpPr txBox="1"/>
            <p:nvPr/>
          </p:nvSpPr>
          <p:spPr>
            <a:xfrm>
              <a:off x="391325" y="1060893"/>
              <a:ext cx="2778427" cy="1385507"/>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defTabSz="409564">
                <a:defRPr sz="3000" b="0" i="1">
                  <a:solidFill>
                    <a:srgbClr val="232323"/>
                  </a:solidFill>
                  <a:latin typeface="Myriad Pro"/>
                  <a:ea typeface="Myriad Pro"/>
                  <a:cs typeface="Myriad Pro"/>
                  <a:sym typeface="Myriad Pro"/>
                </a:defRPr>
              </a:pPr>
              <a:r>
                <a:rPr sz="2251" dirty="0">
                  <a:latin typeface="Times New Roman" panose="02020603050405020304" pitchFamily="18" charset="0"/>
                  <a:cs typeface="Times New Roman" panose="02020603050405020304" pitchFamily="18" charset="0"/>
                </a:rPr>
                <a:t>On-the-Street</a:t>
              </a:r>
              <a:r>
                <a:rPr lang="en-US" sz="2251" dirty="0">
                  <a:latin typeface="Times New Roman" panose="02020603050405020304" pitchFamily="18" charset="0"/>
                  <a:cs typeface="Times New Roman" panose="02020603050405020304" pitchFamily="18" charset="0"/>
                </a:rPr>
                <a:t> / On-line</a:t>
              </a:r>
              <a:endParaRPr sz="2251" dirty="0">
                <a:latin typeface="Times New Roman" panose="02020603050405020304" pitchFamily="18" charset="0"/>
                <a:cs typeface="Times New Roman" panose="02020603050405020304" pitchFamily="18" charset="0"/>
              </a:endParaRPr>
            </a:p>
            <a:p>
              <a:pPr defTabSz="409564">
                <a:defRPr sz="3000" b="0" i="1">
                  <a:solidFill>
                    <a:srgbClr val="232323"/>
                  </a:solidFill>
                  <a:latin typeface="Myriad Pro"/>
                  <a:ea typeface="Myriad Pro"/>
                  <a:cs typeface="Myriad Pro"/>
                  <a:sym typeface="Myriad Pro"/>
                </a:defRPr>
              </a:pPr>
              <a:r>
                <a:rPr sz="2251" dirty="0">
                  <a:latin typeface="Times New Roman" panose="02020603050405020304" pitchFamily="18" charset="0"/>
                  <a:cs typeface="Times New Roman" panose="02020603050405020304" pitchFamily="18" charset="0"/>
                </a:rPr>
                <a:t>Interviews</a:t>
              </a:r>
            </a:p>
          </p:txBody>
        </p:sp>
        <p:pic>
          <p:nvPicPr>
            <p:cNvPr id="399" name="svg&gt;.pdf" descr="svg&gt;.pdf"/>
            <p:cNvPicPr>
              <a:picLocks noChangeAspect="1"/>
            </p:cNvPicPr>
            <p:nvPr/>
          </p:nvPicPr>
          <p:blipFill>
            <a:blip r:embed="rId8"/>
            <a:stretch>
              <a:fillRect/>
            </a:stretch>
          </p:blipFill>
          <p:spPr>
            <a:xfrm>
              <a:off x="909027" y="0"/>
              <a:ext cx="1651001" cy="1124858"/>
            </a:xfrm>
            <a:prstGeom prst="rect">
              <a:avLst/>
            </a:prstGeom>
            <a:ln w="3175" cap="flat">
              <a:noFill/>
              <a:miter lim="400000"/>
            </a:ln>
            <a:effectLst/>
          </p:spPr>
        </p:pic>
        <p:sp>
          <p:nvSpPr>
            <p:cNvPr id="400" name="OTS"/>
            <p:cNvSpPr txBox="1"/>
            <p:nvPr/>
          </p:nvSpPr>
          <p:spPr>
            <a:xfrm>
              <a:off x="1007690" y="55360"/>
              <a:ext cx="878446" cy="595034"/>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numCol="1" anchor="ctr">
              <a:spAutoFit/>
            </a:bodyPr>
            <a:lstStyle>
              <a:lvl1pPr defTabSz="546100">
                <a:defRPr sz="3200" b="0">
                  <a:solidFill>
                    <a:srgbClr val="5BA4CC"/>
                  </a:solidFill>
                  <a:latin typeface="Myriad Pro"/>
                  <a:ea typeface="Myriad Pro"/>
                  <a:cs typeface="Myriad Pro"/>
                  <a:sym typeface="Myriad Pro"/>
                </a:defRPr>
              </a:lvl1pPr>
            </a:lstStyle>
            <a:p>
              <a:r>
                <a:rPr sz="2400" dirty="0">
                  <a:latin typeface="Times New Roman" panose="02020603050405020304" pitchFamily="18" charset="0"/>
                  <a:cs typeface="Times New Roman" panose="02020603050405020304" pitchFamily="18" charset="0"/>
                </a:rPr>
                <a:t>OTS</a:t>
              </a:r>
            </a:p>
          </p:txBody>
        </p:sp>
      </p:grpSp>
      <p:sp>
        <p:nvSpPr>
          <p:cNvPr id="402" name="How does  the public think?"/>
          <p:cNvSpPr txBox="1"/>
          <p:nvPr/>
        </p:nvSpPr>
        <p:spPr>
          <a:xfrm>
            <a:off x="4695825" y="2892126"/>
            <a:ext cx="2505075" cy="6927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defTabSz="409564">
              <a:defRPr sz="3000" b="0">
                <a:solidFill>
                  <a:srgbClr val="232323"/>
                </a:solidFill>
                <a:latin typeface="Myriad Pro"/>
                <a:ea typeface="Myriad Pro"/>
                <a:cs typeface="Myriad Pro"/>
                <a:sym typeface="Myriad Pro"/>
              </a:defRPr>
            </a:pPr>
            <a:r>
              <a:rPr sz="2251" dirty="0">
                <a:latin typeface="Times New Roman" panose="02020603050405020304" pitchFamily="18" charset="0"/>
                <a:cs typeface="Times New Roman" panose="02020603050405020304" pitchFamily="18" charset="0"/>
              </a:rPr>
              <a:t>How does </a:t>
            </a:r>
            <a:br>
              <a:rPr sz="2251" dirty="0">
                <a:latin typeface="Times New Roman" panose="02020603050405020304" pitchFamily="18" charset="0"/>
                <a:cs typeface="Times New Roman" panose="02020603050405020304" pitchFamily="18" charset="0"/>
              </a:rPr>
            </a:br>
            <a:r>
              <a:rPr sz="2251" dirty="0">
                <a:latin typeface="Times New Roman" panose="02020603050405020304" pitchFamily="18" charset="0"/>
                <a:cs typeface="Times New Roman" panose="02020603050405020304" pitchFamily="18" charset="0"/>
              </a:rPr>
              <a:t>the public think?</a:t>
            </a:r>
          </a:p>
        </p:txBody>
      </p:sp>
      <p:sp>
        <p:nvSpPr>
          <p:cNvPr id="403" name="What frames  are in play already?"/>
          <p:cNvSpPr txBox="1"/>
          <p:nvPr/>
        </p:nvSpPr>
        <p:spPr>
          <a:xfrm>
            <a:off x="7505701" y="2882600"/>
            <a:ext cx="2505075" cy="6927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defTabSz="409564">
              <a:defRPr sz="3000" b="0">
                <a:solidFill>
                  <a:srgbClr val="232323"/>
                </a:solidFill>
                <a:latin typeface="Myriad Pro"/>
                <a:ea typeface="Myriad Pro"/>
                <a:cs typeface="Myriad Pro"/>
                <a:sym typeface="Myriad Pro"/>
              </a:defRPr>
            </a:pPr>
            <a:r>
              <a:rPr sz="2251" dirty="0">
                <a:latin typeface="Times New Roman" panose="02020603050405020304" pitchFamily="18" charset="0"/>
                <a:cs typeface="Times New Roman" panose="02020603050405020304" pitchFamily="18" charset="0"/>
              </a:rPr>
              <a:t>What frames </a:t>
            </a:r>
            <a:br>
              <a:rPr sz="2251" dirty="0">
                <a:latin typeface="Times New Roman" panose="02020603050405020304" pitchFamily="18" charset="0"/>
                <a:cs typeface="Times New Roman" panose="02020603050405020304" pitchFamily="18" charset="0"/>
              </a:rPr>
            </a:br>
            <a:r>
              <a:rPr sz="2251" dirty="0">
                <a:latin typeface="Times New Roman" panose="02020603050405020304" pitchFamily="18" charset="0"/>
                <a:cs typeface="Times New Roman" panose="02020603050405020304" pitchFamily="18" charset="0"/>
              </a:rPr>
              <a:t>are in play already?</a:t>
            </a:r>
          </a:p>
        </p:txBody>
      </p:sp>
      <p:sp>
        <p:nvSpPr>
          <p:cNvPr id="404" name="Which reframes seem to work?"/>
          <p:cNvSpPr txBox="1"/>
          <p:nvPr/>
        </p:nvSpPr>
        <p:spPr>
          <a:xfrm>
            <a:off x="3505201" y="5768675"/>
            <a:ext cx="2505075" cy="6927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546100">
              <a:defRPr sz="3000" b="0">
                <a:solidFill>
                  <a:srgbClr val="232323"/>
                </a:solidFill>
                <a:latin typeface="Myriad Pro"/>
                <a:ea typeface="Myriad Pro"/>
                <a:cs typeface="Myriad Pro"/>
                <a:sym typeface="Myriad Pro"/>
              </a:defRPr>
            </a:lvl1pPr>
          </a:lstStyle>
          <a:p>
            <a:r>
              <a:rPr sz="2251" dirty="0">
                <a:latin typeface="Times New Roman" panose="02020603050405020304" pitchFamily="18" charset="0"/>
                <a:cs typeface="Times New Roman" panose="02020603050405020304" pitchFamily="18" charset="0"/>
              </a:rPr>
              <a:t>Which reframes seem to work?</a:t>
            </a:r>
          </a:p>
        </p:txBody>
      </p:sp>
      <p:sp>
        <p:nvSpPr>
          <p:cNvPr id="405" name="How will this frame fare in the world?"/>
          <p:cNvSpPr txBox="1"/>
          <p:nvPr/>
        </p:nvSpPr>
        <p:spPr>
          <a:xfrm>
            <a:off x="9115425" y="5768675"/>
            <a:ext cx="2505075" cy="6927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546100">
              <a:defRPr sz="3000" b="0">
                <a:solidFill>
                  <a:srgbClr val="232323"/>
                </a:solidFill>
                <a:latin typeface="Myriad Pro"/>
                <a:ea typeface="Myriad Pro"/>
                <a:cs typeface="Myriad Pro"/>
                <a:sym typeface="Myriad Pro"/>
              </a:defRPr>
            </a:lvl1pPr>
          </a:lstStyle>
          <a:p>
            <a:r>
              <a:rPr sz="2251" dirty="0">
                <a:latin typeface="Times New Roman" panose="02020603050405020304" pitchFamily="18" charset="0"/>
                <a:cs typeface="Times New Roman" panose="02020603050405020304" pitchFamily="18" charset="0"/>
              </a:rPr>
              <a:t>How will this frame fare in the world?</a:t>
            </a:r>
          </a:p>
        </p:txBody>
      </p:sp>
      <p:sp>
        <p:nvSpPr>
          <p:cNvPr id="406" name="Which reframe drives policy preferences?"/>
          <p:cNvSpPr txBox="1"/>
          <p:nvPr/>
        </p:nvSpPr>
        <p:spPr>
          <a:xfrm>
            <a:off x="6210300" y="5768675"/>
            <a:ext cx="2686051" cy="6927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546100">
              <a:defRPr sz="3000" b="0">
                <a:solidFill>
                  <a:srgbClr val="232323"/>
                </a:solidFill>
                <a:latin typeface="Myriad Pro"/>
                <a:ea typeface="Myriad Pro"/>
                <a:cs typeface="Myriad Pro"/>
                <a:sym typeface="Myriad Pro"/>
              </a:defRPr>
            </a:lvl1pPr>
          </a:lstStyle>
          <a:p>
            <a:r>
              <a:rPr sz="2251" dirty="0">
                <a:latin typeface="Times New Roman" panose="02020603050405020304" pitchFamily="18" charset="0"/>
                <a:cs typeface="Times New Roman" panose="02020603050405020304" pitchFamily="18" charset="0"/>
              </a:rPr>
              <a:t>Which reframe drives p</a:t>
            </a:r>
            <a:r>
              <a:rPr lang="en-US" sz="2251" dirty="0">
                <a:latin typeface="Times New Roman" panose="02020603050405020304" pitchFamily="18" charset="0"/>
                <a:cs typeface="Times New Roman" panose="02020603050405020304" pitchFamily="18" charset="0"/>
              </a:rPr>
              <a:t>eople’s</a:t>
            </a:r>
            <a:r>
              <a:rPr sz="2251" dirty="0">
                <a:latin typeface="Times New Roman" panose="02020603050405020304" pitchFamily="18" charset="0"/>
                <a:cs typeface="Times New Roman" panose="02020603050405020304" pitchFamily="18" charset="0"/>
              </a:rPr>
              <a:t> preferences?</a:t>
            </a:r>
          </a:p>
        </p:txBody>
      </p:sp>
      <p:pic>
        <p:nvPicPr>
          <p:cNvPr id="407" name="svg&gt;.pdf" descr="svg&gt;.pdf"/>
          <p:cNvPicPr>
            <a:picLocks noChangeAspect="1"/>
          </p:cNvPicPr>
          <p:nvPr/>
        </p:nvPicPr>
        <p:blipFill>
          <a:blip r:embed="rId9">
            <a:alphaModFix amt="80000"/>
          </a:blip>
          <a:stretch>
            <a:fillRect/>
          </a:stretch>
        </p:blipFill>
        <p:spPr>
          <a:xfrm>
            <a:off x="1544840" y="3933824"/>
            <a:ext cx="794252" cy="923925"/>
          </a:xfrm>
          <a:prstGeom prst="rect">
            <a:avLst/>
          </a:prstGeom>
          <a:ln w="3175">
            <a:miter lim="400000"/>
          </a:ln>
        </p:spPr>
      </p:pic>
      <p:sp>
        <p:nvSpPr>
          <p:cNvPr id="408" name="Tool…"/>
          <p:cNvSpPr txBox="1"/>
          <p:nvPr/>
        </p:nvSpPr>
        <p:spPr>
          <a:xfrm>
            <a:off x="1320387" y="4999721"/>
            <a:ext cx="1320661" cy="6927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defTabSz="409564">
              <a:defRPr sz="3000" b="0" i="1">
                <a:solidFill>
                  <a:srgbClr val="232323"/>
                </a:solidFill>
                <a:latin typeface="Myriad Pro"/>
                <a:ea typeface="Myriad Pro"/>
                <a:cs typeface="Myriad Pro"/>
                <a:sym typeface="Myriad Pro"/>
              </a:defRPr>
            </a:pPr>
            <a:r>
              <a:rPr lang="en-US" sz="2251" dirty="0">
                <a:latin typeface="Times New Roman" panose="02020603050405020304" pitchFamily="18" charset="0"/>
                <a:cs typeface="Times New Roman" panose="02020603050405020304" pitchFamily="18" charset="0"/>
              </a:rPr>
              <a:t>Reframe Candidates</a:t>
            </a:r>
            <a:endParaRPr sz="2251" dirty="0">
              <a:latin typeface="Times New Roman" panose="02020603050405020304" pitchFamily="18" charset="0"/>
              <a:cs typeface="Times New Roman" panose="02020603050405020304" pitchFamily="18" charset="0"/>
            </a:endParaRPr>
          </a:p>
        </p:txBody>
      </p:sp>
      <p:sp>
        <p:nvSpPr>
          <p:cNvPr id="409" name="What reframes are plausible?"/>
          <p:cNvSpPr txBox="1"/>
          <p:nvPr/>
        </p:nvSpPr>
        <p:spPr>
          <a:xfrm>
            <a:off x="936898" y="5742297"/>
            <a:ext cx="2322858" cy="6927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546100">
              <a:defRPr sz="3000" b="0">
                <a:solidFill>
                  <a:srgbClr val="232323"/>
                </a:solidFill>
                <a:latin typeface="Myriad Pro"/>
                <a:ea typeface="Myriad Pro"/>
                <a:cs typeface="Myriad Pro"/>
                <a:sym typeface="Myriad Pro"/>
              </a:defRPr>
            </a:lvl1pPr>
          </a:lstStyle>
          <a:p>
            <a:r>
              <a:rPr sz="2251" dirty="0">
                <a:latin typeface="Times New Roman" panose="02020603050405020304" pitchFamily="18" charset="0"/>
                <a:cs typeface="Times New Roman" panose="02020603050405020304" pitchFamily="18" charset="0"/>
              </a:rPr>
              <a:t>What reframes are plausible?</a:t>
            </a:r>
          </a:p>
        </p:txBody>
      </p:sp>
      <p:sp>
        <p:nvSpPr>
          <p:cNvPr id="410" name="Line"/>
          <p:cNvSpPr/>
          <p:nvPr/>
        </p:nvSpPr>
        <p:spPr>
          <a:xfrm>
            <a:off x="885826" y="3756268"/>
            <a:ext cx="9810937" cy="30577"/>
          </a:xfrm>
          <a:prstGeom prst="line">
            <a:avLst/>
          </a:prstGeom>
          <a:ln w="19050">
            <a:solidFill>
              <a:srgbClr val="606060"/>
            </a:solidFill>
            <a:miter lim="400000"/>
          </a:ln>
        </p:spPr>
        <p:txBody>
          <a:bodyPr lIns="38100" tIns="38100" rIns="38100" bIns="38100" anchor="ctr"/>
          <a:lstStyle/>
          <a:p>
            <a:pPr defTabSz="342891">
              <a:defRPr sz="1200" b="0">
                <a:latin typeface="Helvetica"/>
                <a:ea typeface="Helvetica"/>
                <a:cs typeface="Helvetica"/>
                <a:sym typeface="Helvetica"/>
              </a:defRPr>
            </a:pPr>
            <a:endParaRPr sz="900" dirty="0"/>
          </a:p>
        </p:txBody>
      </p:sp>
      <p:sp>
        <p:nvSpPr>
          <p:cNvPr id="411" name="Descriptive"/>
          <p:cNvSpPr txBox="1"/>
          <p:nvPr/>
        </p:nvSpPr>
        <p:spPr>
          <a:xfrm rot="16200000">
            <a:off x="-381733" y="2123995"/>
            <a:ext cx="1743076" cy="34637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546100">
              <a:defRPr sz="3000" b="0" i="1">
                <a:solidFill>
                  <a:srgbClr val="232323"/>
                </a:solidFill>
                <a:latin typeface="Myriad Pro"/>
                <a:ea typeface="Myriad Pro"/>
                <a:cs typeface="Myriad Pro"/>
                <a:sym typeface="Myriad Pro"/>
              </a:defRPr>
            </a:lvl1pPr>
          </a:lstStyle>
          <a:p>
            <a:r>
              <a:rPr sz="2251" b="1" i="0" dirty="0">
                <a:latin typeface="Times New Roman" panose="02020603050405020304" pitchFamily="18" charset="0"/>
                <a:cs typeface="Times New Roman" panose="02020603050405020304" pitchFamily="18" charset="0"/>
              </a:rPr>
              <a:t>Descriptive</a:t>
            </a:r>
          </a:p>
        </p:txBody>
      </p:sp>
      <p:sp>
        <p:nvSpPr>
          <p:cNvPr id="412" name="Prescriptive"/>
          <p:cNvSpPr txBox="1"/>
          <p:nvPr/>
        </p:nvSpPr>
        <p:spPr>
          <a:xfrm rot="16200000">
            <a:off x="-385761" y="5070325"/>
            <a:ext cx="1743075" cy="34637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546100">
              <a:defRPr sz="3000" b="0" i="1">
                <a:solidFill>
                  <a:srgbClr val="232323"/>
                </a:solidFill>
                <a:latin typeface="Myriad Pro"/>
                <a:ea typeface="Myriad Pro"/>
                <a:cs typeface="Myriad Pro"/>
                <a:sym typeface="Myriad Pro"/>
              </a:defRPr>
            </a:lvl1pPr>
          </a:lstStyle>
          <a:p>
            <a:r>
              <a:rPr sz="2251" b="1" i="0" dirty="0">
                <a:latin typeface="Times New Roman" panose="02020603050405020304" pitchFamily="18" charset="0"/>
                <a:cs typeface="Times New Roman" panose="02020603050405020304" pitchFamily="18" charset="0"/>
              </a:rPr>
              <a:t>Prescriptive</a:t>
            </a:r>
          </a:p>
        </p:txBody>
      </p:sp>
      <p:sp>
        <p:nvSpPr>
          <p:cNvPr id="2" name="TextBox 1">
            <a:extLst>
              <a:ext uri="{FF2B5EF4-FFF2-40B4-BE49-F238E27FC236}">
                <a16:creationId xmlns:a16="http://schemas.microsoft.com/office/drawing/2014/main" id="{77A2D022-1C47-BF48-911B-F10C331D2A61}"/>
              </a:ext>
            </a:extLst>
          </p:cNvPr>
          <p:cNvSpPr txBox="1"/>
          <p:nvPr/>
        </p:nvSpPr>
        <p:spPr>
          <a:xfrm>
            <a:off x="1645845" y="986623"/>
            <a:ext cx="305739" cy="369332"/>
          </a:xfrm>
          <a:prstGeom prst="rect">
            <a:avLst/>
          </a:prstGeom>
          <a:noFill/>
        </p:spPr>
        <p:txBody>
          <a:bodyPr wrap="square" rtlCol="0">
            <a:spAutoFit/>
          </a:bodyPr>
          <a:lstStyle/>
          <a:p>
            <a:r>
              <a:rPr lang="en-US" dirty="0"/>
              <a:t>1</a:t>
            </a:r>
          </a:p>
        </p:txBody>
      </p:sp>
      <p:sp>
        <p:nvSpPr>
          <p:cNvPr id="34" name="TextBox 33">
            <a:extLst>
              <a:ext uri="{FF2B5EF4-FFF2-40B4-BE49-F238E27FC236}">
                <a16:creationId xmlns:a16="http://schemas.microsoft.com/office/drawing/2014/main" id="{0F6C62F1-264A-B248-A91B-BBC337589A3B}"/>
              </a:ext>
            </a:extLst>
          </p:cNvPr>
          <p:cNvSpPr txBox="1"/>
          <p:nvPr/>
        </p:nvSpPr>
        <p:spPr>
          <a:xfrm>
            <a:off x="4220428" y="989955"/>
            <a:ext cx="305739" cy="369332"/>
          </a:xfrm>
          <a:prstGeom prst="rect">
            <a:avLst/>
          </a:prstGeom>
          <a:noFill/>
        </p:spPr>
        <p:txBody>
          <a:bodyPr wrap="square" rtlCol="0">
            <a:spAutoFit/>
          </a:bodyPr>
          <a:lstStyle/>
          <a:p>
            <a:r>
              <a:rPr lang="en-US" dirty="0"/>
              <a:t>2</a:t>
            </a:r>
          </a:p>
        </p:txBody>
      </p:sp>
      <p:sp>
        <p:nvSpPr>
          <p:cNvPr id="35" name="TextBox 34">
            <a:extLst>
              <a:ext uri="{FF2B5EF4-FFF2-40B4-BE49-F238E27FC236}">
                <a16:creationId xmlns:a16="http://schemas.microsoft.com/office/drawing/2014/main" id="{6EE25557-ABA8-1948-9384-5C48D35FEB7D}"/>
              </a:ext>
            </a:extLst>
          </p:cNvPr>
          <p:cNvSpPr txBox="1"/>
          <p:nvPr/>
        </p:nvSpPr>
        <p:spPr>
          <a:xfrm>
            <a:off x="7309235" y="984420"/>
            <a:ext cx="305739" cy="369332"/>
          </a:xfrm>
          <a:prstGeom prst="rect">
            <a:avLst/>
          </a:prstGeom>
          <a:noFill/>
        </p:spPr>
        <p:txBody>
          <a:bodyPr wrap="square" rtlCol="0">
            <a:spAutoFit/>
          </a:bodyPr>
          <a:lstStyle/>
          <a:p>
            <a:r>
              <a:rPr lang="en-US" dirty="0"/>
              <a:t>3</a:t>
            </a:r>
          </a:p>
        </p:txBody>
      </p:sp>
      <p:sp>
        <p:nvSpPr>
          <p:cNvPr id="37" name="TextBox 36">
            <a:extLst>
              <a:ext uri="{FF2B5EF4-FFF2-40B4-BE49-F238E27FC236}">
                <a16:creationId xmlns:a16="http://schemas.microsoft.com/office/drawing/2014/main" id="{658985F2-7B0F-4F49-9809-49052A691EF6}"/>
              </a:ext>
            </a:extLst>
          </p:cNvPr>
          <p:cNvSpPr txBox="1"/>
          <p:nvPr/>
        </p:nvSpPr>
        <p:spPr>
          <a:xfrm>
            <a:off x="3329812" y="4020304"/>
            <a:ext cx="305739" cy="369332"/>
          </a:xfrm>
          <a:prstGeom prst="rect">
            <a:avLst/>
          </a:prstGeom>
          <a:noFill/>
        </p:spPr>
        <p:txBody>
          <a:bodyPr wrap="square" rtlCol="0">
            <a:spAutoFit/>
          </a:bodyPr>
          <a:lstStyle/>
          <a:p>
            <a:r>
              <a:rPr lang="en-US" dirty="0"/>
              <a:t>5</a:t>
            </a:r>
          </a:p>
        </p:txBody>
      </p:sp>
      <p:sp>
        <p:nvSpPr>
          <p:cNvPr id="38" name="TextBox 37">
            <a:extLst>
              <a:ext uri="{FF2B5EF4-FFF2-40B4-BE49-F238E27FC236}">
                <a16:creationId xmlns:a16="http://schemas.microsoft.com/office/drawing/2014/main" id="{C5CD47D0-777B-1C4E-8B4E-7E751516359C}"/>
              </a:ext>
            </a:extLst>
          </p:cNvPr>
          <p:cNvSpPr txBox="1"/>
          <p:nvPr/>
        </p:nvSpPr>
        <p:spPr>
          <a:xfrm>
            <a:off x="6176739" y="4092059"/>
            <a:ext cx="305739" cy="369332"/>
          </a:xfrm>
          <a:prstGeom prst="rect">
            <a:avLst/>
          </a:prstGeom>
          <a:noFill/>
        </p:spPr>
        <p:txBody>
          <a:bodyPr wrap="square" rtlCol="0">
            <a:spAutoFit/>
          </a:bodyPr>
          <a:lstStyle/>
          <a:p>
            <a:r>
              <a:rPr lang="en-US" dirty="0"/>
              <a:t>6</a:t>
            </a:r>
          </a:p>
        </p:txBody>
      </p:sp>
      <p:sp>
        <p:nvSpPr>
          <p:cNvPr id="39" name="TextBox 38">
            <a:extLst>
              <a:ext uri="{FF2B5EF4-FFF2-40B4-BE49-F238E27FC236}">
                <a16:creationId xmlns:a16="http://schemas.microsoft.com/office/drawing/2014/main" id="{D311878F-4BEE-EE41-9F20-03421275B872}"/>
              </a:ext>
            </a:extLst>
          </p:cNvPr>
          <p:cNvSpPr txBox="1"/>
          <p:nvPr/>
        </p:nvSpPr>
        <p:spPr>
          <a:xfrm>
            <a:off x="8962555" y="4145518"/>
            <a:ext cx="305739" cy="369332"/>
          </a:xfrm>
          <a:prstGeom prst="rect">
            <a:avLst/>
          </a:prstGeom>
          <a:noFill/>
        </p:spPr>
        <p:txBody>
          <a:bodyPr wrap="square" rtlCol="0">
            <a:spAutoFit/>
          </a:bodyPr>
          <a:lstStyle/>
          <a:p>
            <a:r>
              <a:rPr lang="en-US" dirty="0"/>
              <a:t>7</a:t>
            </a:r>
          </a:p>
        </p:txBody>
      </p:sp>
      <p:sp>
        <p:nvSpPr>
          <p:cNvPr id="40" name="TextBox 39">
            <a:extLst>
              <a:ext uri="{FF2B5EF4-FFF2-40B4-BE49-F238E27FC236}">
                <a16:creationId xmlns:a16="http://schemas.microsoft.com/office/drawing/2014/main" id="{8E8EE856-B7A1-B445-98BE-4E0B9C8B78E4}"/>
              </a:ext>
            </a:extLst>
          </p:cNvPr>
          <p:cNvSpPr txBox="1"/>
          <p:nvPr/>
        </p:nvSpPr>
        <p:spPr>
          <a:xfrm>
            <a:off x="936898" y="3976356"/>
            <a:ext cx="305739" cy="369332"/>
          </a:xfrm>
          <a:prstGeom prst="rect">
            <a:avLst/>
          </a:prstGeom>
          <a:noFill/>
        </p:spPr>
        <p:txBody>
          <a:bodyPr wrap="square" rtlCol="0">
            <a:spAutoFit/>
          </a:bodyPr>
          <a:lstStyle/>
          <a:p>
            <a:r>
              <a:rPr lang="en-US" dirty="0"/>
              <a:t>4</a:t>
            </a:r>
          </a:p>
        </p:txBody>
      </p:sp>
      <p:sp>
        <p:nvSpPr>
          <p:cNvPr id="3" name="TextBox 2">
            <a:extLst>
              <a:ext uri="{FF2B5EF4-FFF2-40B4-BE49-F238E27FC236}">
                <a16:creationId xmlns:a16="http://schemas.microsoft.com/office/drawing/2014/main" id="{D78BFE9A-851F-43B9-398B-821DA9650DE7}"/>
              </a:ext>
            </a:extLst>
          </p:cNvPr>
          <p:cNvSpPr txBox="1"/>
          <p:nvPr/>
        </p:nvSpPr>
        <p:spPr>
          <a:xfrm>
            <a:off x="2859690" y="65475"/>
            <a:ext cx="5863208" cy="523220"/>
          </a:xfrm>
          <a:prstGeom prst="rect">
            <a:avLst/>
          </a:prstGeom>
          <a:noFill/>
        </p:spPr>
        <p:txBody>
          <a:bodyPr wrap="none" rtlCol="0">
            <a:spAutoFit/>
          </a:bodyPr>
          <a:lstStyle/>
          <a:p>
            <a:r>
              <a:rPr lang="en-US" sz="2800" dirty="0"/>
              <a:t>Frameworks Institute Research Process</a:t>
            </a:r>
          </a:p>
        </p:txBody>
      </p:sp>
    </p:spTree>
    <p:extLst>
      <p:ext uri="{BB962C8B-B14F-4D97-AF65-F5344CB8AC3E}">
        <p14:creationId xmlns:p14="http://schemas.microsoft.com/office/powerpoint/2010/main" val="23942188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and orange cover with black text&#10;&#10;Description automatically generated">
            <a:extLst>
              <a:ext uri="{FF2B5EF4-FFF2-40B4-BE49-F238E27FC236}">
                <a16:creationId xmlns:a16="http://schemas.microsoft.com/office/drawing/2014/main" id="{E83162F1-CF8F-DB4A-C74E-9E8D7F457537}"/>
              </a:ext>
            </a:extLst>
          </p:cNvPr>
          <p:cNvPicPr>
            <a:picLocks noChangeAspect="1"/>
          </p:cNvPicPr>
          <p:nvPr/>
        </p:nvPicPr>
        <p:blipFill>
          <a:blip r:embed="rId3"/>
          <a:stretch>
            <a:fillRect/>
          </a:stretch>
        </p:blipFill>
        <p:spPr>
          <a:xfrm>
            <a:off x="674848" y="65070"/>
            <a:ext cx="5192354" cy="6727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5A932726-1298-B6A9-A8DD-99BD84254EC7}"/>
              </a:ext>
            </a:extLst>
          </p:cNvPr>
          <p:cNvSpPr txBox="1"/>
          <p:nvPr/>
        </p:nvSpPr>
        <p:spPr>
          <a:xfrm>
            <a:off x="6579219" y="797510"/>
            <a:ext cx="4856157" cy="5262979"/>
          </a:xfrm>
          <a:prstGeom prst="rect">
            <a:avLst/>
          </a:prstGeom>
          <a:noFill/>
        </p:spPr>
        <p:txBody>
          <a:bodyPr wrap="square" rtlCol="0">
            <a:spAutoFit/>
          </a:bodyPr>
          <a:lstStyle/>
          <a:p>
            <a:r>
              <a:rPr lang="en-US" sz="2800" dirty="0"/>
              <a:t>What is farming?</a:t>
            </a:r>
          </a:p>
          <a:p>
            <a:endParaRPr lang="en-US" sz="2800" dirty="0"/>
          </a:p>
          <a:p>
            <a:r>
              <a:rPr lang="en-US" sz="2800" dirty="0"/>
              <a:t>Why is farming important?</a:t>
            </a:r>
          </a:p>
          <a:p>
            <a:endParaRPr lang="en-US" sz="2800" dirty="0"/>
          </a:p>
          <a:p>
            <a:r>
              <a:rPr lang="en-US" sz="2800" dirty="0"/>
              <a:t>What are the challenges involved in farming?</a:t>
            </a:r>
          </a:p>
          <a:p>
            <a:endParaRPr lang="en-US" sz="2800" dirty="0"/>
          </a:p>
          <a:p>
            <a:r>
              <a:rPr lang="en-US" sz="2800" dirty="0"/>
              <a:t>How can farmers effectively meet the challenges of farming?</a:t>
            </a:r>
          </a:p>
          <a:p>
            <a:endParaRPr lang="en-US" sz="2800" dirty="0"/>
          </a:p>
          <a:p>
            <a:r>
              <a:rPr lang="en-US" sz="2800" dirty="0"/>
              <a:t>What should society do to help meet the challenges of farming?</a:t>
            </a:r>
          </a:p>
        </p:txBody>
      </p:sp>
    </p:spTree>
    <p:extLst>
      <p:ext uri="{BB962C8B-B14F-4D97-AF65-F5344CB8AC3E}">
        <p14:creationId xmlns:p14="http://schemas.microsoft.com/office/powerpoint/2010/main" val="158969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C77FF4-31FF-82CD-DE13-8B06512CD331}"/>
              </a:ext>
            </a:extLst>
          </p:cNvPr>
          <p:cNvPicPr>
            <a:picLocks noChangeAspect="1"/>
          </p:cNvPicPr>
          <p:nvPr/>
        </p:nvPicPr>
        <p:blipFill>
          <a:blip r:embed="rId3"/>
          <a:stretch>
            <a:fillRect/>
          </a:stretch>
        </p:blipFill>
        <p:spPr>
          <a:xfrm>
            <a:off x="1349240" y="4547"/>
            <a:ext cx="9493519" cy="6853453"/>
          </a:xfrm>
          <a:prstGeom prst="rect">
            <a:avLst/>
          </a:prstGeom>
        </p:spPr>
      </p:pic>
    </p:spTree>
    <p:extLst>
      <p:ext uri="{BB962C8B-B14F-4D97-AF65-F5344CB8AC3E}">
        <p14:creationId xmlns:p14="http://schemas.microsoft.com/office/powerpoint/2010/main" val="2336834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1215</Words>
  <Application>Microsoft Macintosh PowerPoint</Application>
  <PresentationFormat>Widescreen</PresentationFormat>
  <Paragraphs>163</Paragraphs>
  <Slides>26</Slides>
  <Notes>26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vt:lpstr>
      <vt:lpstr>Times New Roman</vt:lpstr>
      <vt:lpstr>Office Theme</vt:lpstr>
      <vt:lpstr>Using Social Science to Communicate More Effectively: Research, Public Understanding of Farming, and Reframing Your Messages</vt:lpstr>
      <vt:lpstr>Farming and Food Narrative Project</vt:lpstr>
      <vt:lpstr>Problem</vt:lpstr>
      <vt:lpstr>How do people think?</vt:lpstr>
      <vt:lpstr>PowerPoint Presentation</vt:lpstr>
      <vt:lpstr>The Ah-ha Moment</vt:lpstr>
      <vt:lpstr>PowerPoint Presentation</vt:lpstr>
      <vt:lpstr>PowerPoint Presentation</vt:lpstr>
      <vt:lpstr>PowerPoint Presentation</vt:lpstr>
      <vt:lpstr>PowerPoint Presentation</vt:lpstr>
      <vt:lpstr>PowerPoint Presentation</vt:lpstr>
      <vt:lpstr>Core Concepts to Communicate</vt:lpstr>
      <vt:lpstr>PowerPoint Presentation</vt:lpstr>
      <vt:lpstr>General Takeaways</vt:lpstr>
      <vt:lpstr>PowerPoint Presentation</vt:lpstr>
      <vt:lpstr>Recommendations</vt:lpstr>
      <vt:lpstr>Start with farming, not food</vt:lpstr>
      <vt:lpstr>Make the story about interconnection</vt:lpstr>
      <vt:lpstr>Show how adjusting farming practices and policies can contribute to the type of communities we want </vt:lpstr>
      <vt:lpstr>Talk about the tightrope that farms must cross</vt:lpstr>
      <vt:lpstr>Tell science-rich stories about innovative practices on farms</vt:lpstr>
      <vt:lpstr>Pest Management Communication Is Difficult</vt:lpstr>
      <vt:lpstr>Example – part 1 of 2</vt:lpstr>
      <vt:lpstr>Example – part 2 of 2</vt:lpstr>
      <vt:lpstr>Speak directly to historic and contemporary inequities</vt:lpstr>
      <vt:lpstr>Key Take Away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Farming and Food Narrative Project</dc:title>
  <dc:creator>James Jay Farrar</dc:creator>
  <cp:lastModifiedBy>James Jay Farrar</cp:lastModifiedBy>
  <cp:revision>19</cp:revision>
  <cp:lastPrinted>2024-06-20T17:28:04Z</cp:lastPrinted>
  <dcterms:created xsi:type="dcterms:W3CDTF">2023-08-22T22:36:33Z</dcterms:created>
  <dcterms:modified xsi:type="dcterms:W3CDTF">2024-06-24T15:57:02Z</dcterms:modified>
</cp:coreProperties>
</file>