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978" r:id="rId2"/>
    <p:sldMasterId id="2147483990" r:id="rId3"/>
    <p:sldMasterId id="2147484003" r:id="rId4"/>
    <p:sldMasterId id="2147484016" r:id="rId5"/>
    <p:sldMasterId id="2147484458" r:id="rId6"/>
    <p:sldMasterId id="2147484652" r:id="rId7"/>
    <p:sldMasterId id="2147484665" r:id="rId8"/>
    <p:sldMasterId id="2147484679" r:id="rId9"/>
    <p:sldMasterId id="2147484692" r:id="rId10"/>
    <p:sldMasterId id="2147484732" r:id="rId11"/>
    <p:sldMasterId id="2147484746" r:id="rId12"/>
    <p:sldMasterId id="2147484758" r:id="rId13"/>
    <p:sldMasterId id="2147484770" r:id="rId14"/>
    <p:sldMasterId id="2147484782" r:id="rId15"/>
  </p:sldMasterIdLst>
  <p:notesMasterIdLst>
    <p:notesMasterId r:id="rId85"/>
  </p:notesMasterIdLst>
  <p:handoutMasterIdLst>
    <p:handoutMasterId r:id="rId86"/>
  </p:handoutMasterIdLst>
  <p:sldIdLst>
    <p:sldId id="420" r:id="rId16"/>
    <p:sldId id="522" r:id="rId17"/>
    <p:sldId id="597" r:id="rId18"/>
    <p:sldId id="598" r:id="rId19"/>
    <p:sldId id="444" r:id="rId20"/>
    <p:sldId id="599" r:id="rId21"/>
    <p:sldId id="600" r:id="rId22"/>
    <p:sldId id="601" r:id="rId23"/>
    <p:sldId id="520" r:id="rId24"/>
    <p:sldId id="485" r:id="rId25"/>
    <p:sldId id="533" r:id="rId26"/>
    <p:sldId id="602" r:id="rId27"/>
    <p:sldId id="603" r:id="rId28"/>
    <p:sldId id="606" r:id="rId29"/>
    <p:sldId id="605" r:id="rId30"/>
    <p:sldId id="508" r:id="rId31"/>
    <p:sldId id="561" r:id="rId32"/>
    <p:sldId id="562" r:id="rId33"/>
    <p:sldId id="563" r:id="rId34"/>
    <p:sldId id="569" r:id="rId35"/>
    <p:sldId id="570" r:id="rId36"/>
    <p:sldId id="646" r:id="rId37"/>
    <p:sldId id="607" r:id="rId38"/>
    <p:sldId id="609" r:id="rId39"/>
    <p:sldId id="649" r:id="rId40"/>
    <p:sldId id="650" r:id="rId41"/>
    <p:sldId id="613" r:id="rId42"/>
    <p:sldId id="614" r:id="rId43"/>
    <p:sldId id="615" r:id="rId44"/>
    <p:sldId id="619" r:id="rId45"/>
    <p:sldId id="620" r:id="rId46"/>
    <p:sldId id="622" r:id="rId47"/>
    <p:sldId id="623" r:id="rId48"/>
    <p:sldId id="624" r:id="rId49"/>
    <p:sldId id="625" r:id="rId50"/>
    <p:sldId id="626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40" r:id="rId60"/>
    <p:sldId id="645" r:id="rId61"/>
    <p:sldId id="647" r:id="rId62"/>
    <p:sldId id="596" r:id="rId63"/>
    <p:sldId id="651" r:id="rId64"/>
    <p:sldId id="652" r:id="rId65"/>
    <p:sldId id="653" r:id="rId66"/>
    <p:sldId id="654" r:id="rId67"/>
    <p:sldId id="655" r:id="rId68"/>
    <p:sldId id="656" r:id="rId69"/>
    <p:sldId id="657" r:id="rId70"/>
    <p:sldId id="658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666" r:id="rId79"/>
    <p:sldId id="667" r:id="rId80"/>
    <p:sldId id="668" r:id="rId81"/>
    <p:sldId id="669" r:id="rId82"/>
    <p:sldId id="670" r:id="rId83"/>
    <p:sldId id="590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41" autoAdjust="0"/>
  </p:normalViewPr>
  <p:slideViewPr>
    <p:cSldViewPr>
      <p:cViewPr>
        <p:scale>
          <a:sx n="90" d="100"/>
          <a:sy n="90" d="100"/>
        </p:scale>
        <p:origin x="-292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532"/>
    </p:cViewPr>
  </p:sorterViewPr>
  <p:notesViewPr>
    <p:cSldViewPr>
      <p:cViewPr varScale="1">
        <p:scale>
          <a:sx n="59" d="100"/>
          <a:sy n="59" d="100"/>
        </p:scale>
        <p:origin x="-249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tableStyles" Target="tableStyles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7E4698-8621-4F7C-A8E9-C0CD13F1EAD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D06F1C-7786-40E2-9DC3-47367CF54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A28705-A470-4DC8-955E-2037A4B7FF86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7C7494-B271-4275-8203-03C2EC4D5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1CFC3-FBEB-4681-85AF-D0D12C4948B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3718B5-68DC-487C-BF5C-9C431F0D0B50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3500-E26E-4FF7-A38C-4354FB335347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26AE-F5C6-4845-B4C0-4B6D0905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56B9-55DF-4743-9CF7-422A07DA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EFB8-FCF2-4FD4-A9C9-0B6DC868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C2C8-DD46-40D1-BDF0-1FF7D3EB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6EB6-0A60-4157-AE36-778B7B06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B604-3DB9-4D79-88A8-D51511F8D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4B66-6A7F-42EA-906B-9A44F8DC8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2867-39CF-4388-8CDB-0C57B7F18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87D7-7DE5-4BE3-89B5-95CEF7A4E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189F-DB06-4CF0-9E5F-45E364D5B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6E73-3722-42F2-9B33-CFA9D6CB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913D-8DA0-4AA7-A6FE-1DFD0950D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0CAA-44D6-4F9A-9F53-9BEDFE0B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2FDA-F140-4C24-A5D0-C93EAE4DC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7E0B-6FA5-450E-B9A8-E90F4FECF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7EE6-D1EA-4CA5-9DEC-AF6B36803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EA40-BC22-41E9-993B-E2B19806F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AADC-7190-454A-AFEB-5F5550007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0E57-8853-4F84-A9B3-8F219342F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9A2-D950-4CB8-81A6-668B2FC35D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80049-C3B8-48D6-B88C-A6B814D66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E4EC1F-BACD-4F7C-8EC7-3070395C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59551-DFDA-4D2E-8E21-3285AF405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D8-B21D-43EF-893E-80BFAF1B6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C7DF-B216-4998-B3A6-97AA8CFC0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085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FA5B7-35CD-401A-B1E4-E7B789E74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187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B4F3-4556-4C57-ABC8-157214C07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117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F0541-C38B-4C82-9845-2274243C0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624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AAFC2-EA0F-4752-B652-FBF866F512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471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0636-1954-46A7-9670-C6F6F15A0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69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4E97B-0AB6-4015-BD1D-83B15E66DE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2397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E7850-4CF8-4C40-B6EE-186370BB96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76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D7277-2144-46B5-A4CD-5B2BAA229B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3362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30C8D-1B0D-4C5A-B367-C812D4411A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8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E3B3-EBE4-4B21-B8BC-3EE4B389B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118D8-DF9B-45E0-A7AB-943059FBE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746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82A4C-C0F6-468F-B34B-EB274CCE3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553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53B32-7006-4ED2-918C-98DEE02AC3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7529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FFF39D"/>
                </a:solidFill>
              </a:rPr>
              <a:pPr/>
              <a:t>4/29/2016</a:t>
            </a:fld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70D2-35F6-43B1-9B91-4AFF87679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D678-395F-4E24-9F57-C8FBA1E0D9F7}" type="datetimeFigureOut">
              <a:rPr lang="en-US" smtClean="0">
                <a:solidFill>
                  <a:srgbClr val="575F6D"/>
                </a:solidFill>
              </a:rPr>
              <a:pPr/>
              <a:t>4/29/2016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5F87-9621-40CC-8C73-AC1A696B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ACDE4-7511-424C-84D9-A6ABE2B7CF0D}" type="datetimeFigureOut">
              <a:rPr lang="en-US" smtClean="0">
                <a:solidFill>
                  <a:srgbClr val="CBD8DD"/>
                </a:solidFill>
              </a:rPr>
              <a:pPr/>
              <a:t>4/29/2016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E2224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ACDE4-7511-424C-84D9-A6ABE2B7CF0D}" type="datetimeFigureOut">
              <a:rPr lang="en-US" smtClean="0">
                <a:solidFill>
                  <a:srgbClr val="CBD8DD"/>
                </a:solidFill>
              </a:rPr>
              <a:pPr/>
              <a:t>4/29/2016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24AA-EE51-4C1C-B89C-1FBAF368A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ACDE4-7511-424C-84D9-A6ABE2B7CF0D}" type="datetimeFigureOut">
              <a:rPr lang="en-US" smtClean="0">
                <a:solidFill>
                  <a:srgbClr val="CBD8DD"/>
                </a:solidFill>
              </a:rPr>
              <a:pPr/>
              <a:t>4/29/2016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ACDE4-7511-424C-84D9-A6ABE2B7CF0D}" type="datetimeFigureOut">
              <a:rPr lang="en-US" smtClean="0">
                <a:solidFill>
                  <a:srgbClr val="CBD8DD"/>
                </a:solidFill>
              </a:rPr>
              <a:pPr/>
              <a:t>4/29/2016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DE4-7511-424C-84D9-A6ABE2B7CF0D}" type="datetimeFigureOut">
              <a:rPr lang="en-US" smtClean="0">
                <a:solidFill>
                  <a:srgbClr val="48231E"/>
                </a:solidFill>
              </a:rPr>
              <a:pPr/>
              <a:t>4/29/2016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D786-BB6A-43FA-B40D-F9AE0F6BA853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D325-B09D-4FC7-956D-5E95AD4B6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2976A-3EB1-49AD-BA97-40820C9EE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D244-1659-4712-8555-234CFFBC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3201-B86F-48E8-B9C0-44D354B95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CD36-AEE4-4B9D-B0BB-EAAC12C5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DD96-D85C-4F66-9644-6BBCE77C5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17D5-5DED-4FCE-9100-D695E5F46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744B-D140-4BE8-9D60-BD41CFA7B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E87E-FC72-40FB-8E34-42F1C12A3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C9BC-C27A-4D4E-8A70-2F6DE76C3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57BF-C206-45BD-83A6-34FBF71B3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CDDD-6F10-426E-AA0E-E5C3FF175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D506-92BF-4F78-BB63-5D1F9E5B0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54A-8C97-421A-9879-ACA4E03AF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3593-D85A-4D4F-BCF7-BAE1A8830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23B1-0343-45A7-8043-425F921D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84CA-5C2D-4E8C-807A-32841E96E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87B8-5457-49BD-91F8-363052F01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A4A7-00A0-416F-83F2-B7024BC43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EBCE-095F-455F-9E09-697F87E65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1B40-56A4-421A-8BAA-4551252B3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B032-05E0-4988-AAD9-82FFF927F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5553-AECB-4181-81D5-2D085A839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72DC2-0B44-46F3-BA39-D0489CB7C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01BF-544F-4C78-B59A-9D7E11787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D9B6-A211-4805-B151-8DC43C85B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4B6F-A141-4962-9CF7-91DFD0F7A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9B88-A666-4854-BC7E-6C5EB576A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CA14-6CCE-4F00-8536-4196CA2F1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9590-BCEE-416F-BB3A-EA100C5EA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7A32-F109-4ACC-8ABD-419F645FF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D30C-0802-4234-8A49-BB904FBA4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A0C3-D288-4A7A-A071-55D02FF3F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AA24-F63C-45B0-BF0A-DA5C9AA9F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D0F4-AE13-4F4F-A738-9A57BE6B0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3D57-9DF7-4BB6-823B-141896ECF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9B970-9262-4483-B2D5-1AB0BF185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D252-4C3C-47C5-B47B-438555FA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A97F-1994-49F3-BE6D-E868390FE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AFFD-7660-4DAF-8068-68DF3510F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BCF6-6D74-473F-A941-974DFB856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DF65-B97C-41F9-BD3C-1E63E0AA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3490-C379-4B87-9C67-89256236F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014A-06BD-4BD4-9A2D-B9472594B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0F8E-5ACB-4158-B15D-37A494850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34E-58F0-40EB-96CD-AB809FE81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C563-A46C-432E-915F-48F1BBC14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914-857A-4290-8832-143932262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BD02-5218-4C8C-BDD7-F37D9347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05A3-D8D4-4250-BA09-6BC737F3B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1AF6-5EDF-4D52-8E79-4F5BE11DD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C9CD-F44D-4C13-8A78-FD00280B7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C1C6-5596-4763-85F2-B47C3EE0F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F857-F186-4CBC-916A-D19A6F981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DB0F-D1CB-400A-A95F-5E3667E2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C5B5-47A0-418D-8613-725857C1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0665-97C6-4107-81CB-A7EAF7DC4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100E-D23C-4A96-BBFD-EA32B854F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14D9-9862-43CA-8EC7-7D31A5BB4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FD96-B54B-4201-8331-8096E0DB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D407-70DE-45C0-89BB-2A90EB193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5935-5B07-44CF-AB29-C3D47F517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0DF0-86A1-46D3-8211-F826239D4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93E9-D345-457D-A39B-E92F41FF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706E-A53B-433A-8D38-2A49DB58B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60F9-BA0D-4EE1-9403-B5A07D17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FE4A-79CE-4871-84B0-0A83DEDF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9835-FAE3-4168-90B9-245C8DEE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EAD3-438A-49F8-B9AF-3FF173E5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B7FB-0411-4291-9E27-20402BC7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99AB-C6D1-404D-8477-90C8268C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C46B-ED33-4E74-8AD9-389F093B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21B9-144C-46A2-8727-41675CDC3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5F1B-E1DC-4C5E-8512-DAC0DB83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FAC6-1CAC-45DC-9F44-5CD84F0B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2AB8-03AE-4A31-AA1D-4E267C166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D0B2-2CCF-48F7-A647-4517E29D0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FD74-60F2-4DD5-81BB-BD5653B84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3CFE-53D7-4C15-AFE3-12DB3B98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2BBF-B111-46B3-9865-6B74467D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86C8-34DA-4BD5-898F-31CB57A2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9C9C-1465-450F-AFF2-9117B738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A598-FCDF-4D90-BE28-E58902EE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3438-1D22-4998-98A0-EDE79C10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189F-DB06-4CF0-9E5F-45E364D5B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6E73-3722-42F2-9B33-CFA9D6CB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913D-8DA0-4AA7-A6FE-1DFD0950D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2FDA-F140-4C24-A5D0-C93EAE4DC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7E0B-6FA5-450E-B9A8-E90F4FECF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7EE6-D1EA-4CA5-9DEC-AF6B36803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EA40-BC22-41E9-993B-E2B19806F1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AADC-7190-454A-AFEB-5F5550007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C8C2-4DB2-42D1-AB3E-6FDE8CBC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0E57-8853-4F84-A9B3-8F219342F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9A2-D950-4CB8-81A6-668B2FC35D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80049-C3B8-48D6-B88C-A6B814D66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E4EC1F-BACD-4F7C-8EC7-3070395C0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59551-DFDA-4D2E-8E21-3285AF405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B52-BA55-4BE4-8840-C14C384BA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89FA-4D8B-46EF-9C41-4C5C84C7A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2A74-E587-4AF5-99F3-ED53D9C0E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CE78-6F00-473A-96E0-FAD12C8EE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EC29-51F8-4963-8CD3-393A05F19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952004-EC73-43D9-8D87-F4E532796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558" r:id="rId2"/>
    <p:sldLayoutId id="2147484637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638" r:id="rId9"/>
    <p:sldLayoutId id="2147484564" r:id="rId10"/>
    <p:sldLayoutId id="21474845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7A4A1E-3A06-4545-A926-D65E14B54F6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  <p:sldLayoutId id="214748470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078E5E4-C655-4A4B-BC62-3961B9A59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4" r:id="rId12"/>
    <p:sldLayoutId id="2147484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ED678-395F-4E24-9F57-C8FBA1E0D9F7}" type="datetimeFigureOut">
              <a:rPr lang="en-US" smtClean="0">
                <a:solidFill>
                  <a:srgbClr val="575F6D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4/29/2016</a:t>
            </a:fld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5C5F87-9621-40CC-8C73-AC1A696BA29B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EACDE4-7511-424C-84D9-A6ABE2B7CF0D}" type="datetimeFigureOut">
              <a:rPr lang="en-US" smtClean="0">
                <a:solidFill>
                  <a:srgbClr val="48231E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4/29/2016</a:t>
            </a:fld>
            <a:endParaRPr lang="en-US">
              <a:solidFill>
                <a:srgbClr val="48231E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48231E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E1D786-BB6A-43FA-B40D-F9AE0F6BA853}" type="slidenum">
              <a:rPr lang="en-US" smtClean="0">
                <a:solidFill>
                  <a:srgbClr val="48231E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8231E"/>
              </a:solidFill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C2D277-E366-417C-A089-75461B9FA9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A2C4DF-3775-4C59-88CD-1B2B582A79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0015CAE-6904-4E39-AC96-B63D99DA4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215CD5-4CD4-43E5-BC68-52C4C0E6E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9F9B108-1AA6-48C1-8675-C650960FA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EEE77B8-FE18-4383-AD43-F847F8F3C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4FE622-9EB7-4227-85D9-402E0A7AE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E8E5CC-53C7-44B5-9ADF-C24B45252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8FF4B70-E7A0-4A10-8389-E85A0E3C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  <p:sldLayoutId id="2147484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7A4A1E-3A06-4545-A926-D65E14B54F6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26B437-08AE-4E75-8408-D96E7583E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55.xml"/><Relationship Id="rId1" Type="http://schemas.openxmlformats.org/officeDocument/2006/relationships/tags" Target="../tags/tag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mailto:joji@ucsc.ed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209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Verticillium Wilt Management </a:t>
            </a:r>
            <a:b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for Organic Strawberry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6200" y="4191000"/>
            <a:ext cx="8915400" cy="1828800"/>
          </a:xfrm>
        </p:spPr>
        <p:txBody>
          <a:bodyPr/>
          <a:lstStyle/>
          <a:p>
            <a:pPr marR="0"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Joji Muramoto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sz="2800" b="1" dirty="0" smtClean="0">
                <a:latin typeface="Arial" charset="0"/>
                <a:cs typeface="Arial" charset="0"/>
              </a:rPr>
              <a:t>, Steven Koike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2 </a:t>
            </a:r>
            <a:r>
              <a:rPr lang="en-US" sz="2800" b="1" dirty="0" smtClean="0">
                <a:latin typeface="Arial" charset="0"/>
                <a:cs typeface="Arial" charset="0"/>
              </a:rPr>
              <a:t>and Carol Shennan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1</a:t>
            </a:r>
          </a:p>
          <a:p>
            <a:pPr marR="0" algn="ctr" eaLnBrk="1" hangingPunct="1"/>
            <a:r>
              <a:rPr lang="en-US" sz="2000" b="1" baseline="30000" dirty="0" smtClean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Univ. of California, Santa Cruz</a:t>
            </a:r>
          </a:p>
          <a:p>
            <a:pPr marR="0" algn="ctr" eaLnBrk="1" hangingPunct="1"/>
            <a:r>
              <a:rPr lang="en-US" sz="2000" b="1" baseline="30000" dirty="0" smtClean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Univ. of California, Cooperative Extension, Monterey County</a:t>
            </a:r>
          </a:p>
          <a:p>
            <a:pPr marR="0" algn="ctr" eaLnBrk="1" hangingPunct="1"/>
            <a:endParaRPr lang="en-US" sz="2800" b="1" dirty="0" smtClean="0">
              <a:latin typeface="Arial" charset="0"/>
              <a:cs typeface="Arial" charset="0"/>
            </a:endParaRPr>
          </a:p>
          <a:p>
            <a:pPr marR="0" algn="ctr" eaLnBrk="1" hangingPunct="1"/>
            <a:endParaRPr lang="en-US" sz="2800" b="1" dirty="0" smtClean="0">
              <a:latin typeface="Arial" charset="0"/>
              <a:cs typeface="Arial" charset="0"/>
            </a:endParaRPr>
          </a:p>
          <a:p>
            <a:pPr marR="0" algn="ctr" eaLnBrk="1" hangingPunct="1"/>
            <a:r>
              <a:rPr lang="en-US" sz="2800" b="1" i="1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FFFFCC"/>
                </a:solidFill>
                <a:latin typeface="Arial" charset="0"/>
              </a:rPr>
              <a:t>Crop Rotation for </a:t>
            </a:r>
            <a:r>
              <a:rPr lang="en-US" sz="4000" b="1" dirty="0" smtClean="0">
                <a:solidFill>
                  <a:srgbClr val="FFFFCC"/>
                </a:solidFill>
                <a:latin typeface="Arial" charset="0"/>
              </a:rPr>
              <a:t>Strawberry</a:t>
            </a:r>
            <a:endParaRPr lang="en-US" sz="36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371600" y="11430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89154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Common method to avoid soil-borne diseases in strawberries worldwide</a:t>
            </a:r>
          </a:p>
          <a:p>
            <a:pPr marL="914400" lvl="1" indent="-457200">
              <a:defRPr/>
            </a:pP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20-30% of strawberries in the world are produced by rotation-based IPM approach without using chemical fumigation</a:t>
            </a:r>
          </a:p>
          <a:p>
            <a:pPr marL="1371600" lvl="2" indent="-45720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371600" lvl="2" indent="-457200">
              <a:buFontTx/>
              <a:buChar char="-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Minimum of </a:t>
            </a:r>
            <a:r>
              <a:rPr lang="en-US" sz="3200" u="sng" dirty="0">
                <a:solidFill>
                  <a:schemeClr val="bg1"/>
                </a:solidFill>
                <a:latin typeface="+mn-lt"/>
              </a:rPr>
              <a:t>a 3-year break between two strawberry plantings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in EU and Northeast US and Canada</a:t>
            </a:r>
            <a:endParaRPr lang="en-US" sz="3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</a:rPr>
              <a:t>Crop Rotation for Organic Strawberry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Mandatory by USDA National Organic Program (NOP)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Avoid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crops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to 5 years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two strawberry crops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record of crop history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each field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1676400"/>
            <a:ext cx="73914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Host Crops vs. Non-host Crops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334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crops</a:t>
            </a:r>
          </a:p>
          <a:p>
            <a:pPr marL="457200" lvl="1" indent="0" eaLnBrk="1" hangingPunct="1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caneberry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(raspberry, blueberry, blackberry etc), artichoke, cucumber, eggplant, lettuce, cabbage, pepper, potato, spinach, tomato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Non-host crops</a:t>
            </a:r>
          </a:p>
          <a:p>
            <a:pPr marL="457200" lvl="1" indent="0" eaLnBrk="1" hangingPunct="1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cauliflower*, celery, parsley, radicchio, onion, bean, pea, carrot, sweet potato, asparagus</a:t>
            </a: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host different strain of Verticillium from one that is hosted by strawberry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1" hangingPunct="1"/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Suppressive crop</a:t>
            </a:r>
          </a:p>
          <a:p>
            <a:pPr lvl="1" eaLnBrk="1" hangingPunct="1">
              <a:buNone/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broccoli      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" y="119653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Lettuce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Carrot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199" y="119653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2133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BAD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2895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BAD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55626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Good</a:t>
            </a:r>
            <a:endParaRPr lang="en-US" sz="1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199" y="121920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77200" y="3581400"/>
            <a:ext cx="106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Too many </a:t>
            </a:r>
            <a:r>
              <a:rPr lang="en-US" sz="1800" dirty="0" err="1" smtClean="0"/>
              <a:t>Brassicas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46482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Maybe Okay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Outbreak of Verticillium wilt + Phytophthora root rot at CASFS farm in 2001 and 2002</a:t>
            </a:r>
          </a:p>
        </p:txBody>
      </p:sp>
      <p:pic>
        <p:nvPicPr>
          <p:cNvPr id="29699" name="Picture 5" descr="C:\Documents and Settings\Joji Muramoto\My Documents_2\CASFS\Pictures\Strawb_2002\070802_vert\Vert_3_0708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Joji Muramoto\My Documents_2\CASFS\Pictures\Strawb_2002\070802_vert\Vert_1_0708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"/>
            <a:ext cx="8686800" cy="28194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Anaerobic Soil Disinfestation (ASD) for suppressing </a:t>
            </a:r>
            <a:r>
              <a:rPr lang="en-US" i="1" dirty="0" err="1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Verticillium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dahliae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ea typeface="ＭＳ 明朝" charset="-128"/>
                <a:cs typeface="Times New Roman" pitchFamily="18" charset="0"/>
              </a:rPr>
              <a:t> in CA strawberries</a:t>
            </a:r>
            <a:endParaRPr lang="en-US" sz="5900" i="1" dirty="0" smtClean="0">
              <a:solidFill>
                <a:srgbClr val="FFFF00"/>
              </a:solidFill>
              <a:ea typeface="ＭＳ 明朝" charset="-128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895600"/>
            <a:ext cx="8534400" cy="3124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CC"/>
                </a:solidFill>
              </a:rPr>
              <a:t>C. Shennan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1</a:t>
            </a:r>
            <a:r>
              <a:rPr lang="en-US" sz="2600" b="1" dirty="0" smtClean="0">
                <a:solidFill>
                  <a:srgbClr val="FFFFCC"/>
                </a:solidFill>
              </a:rPr>
              <a:t>, J. Muramoto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1</a:t>
            </a:r>
            <a:r>
              <a:rPr lang="en-US" sz="2600" b="1" dirty="0" smtClean="0">
                <a:solidFill>
                  <a:srgbClr val="FFFFCC"/>
                </a:solidFill>
              </a:rPr>
              <a:t>,, M. Bolda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 S. T. Koike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O. Daugovish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M. Mochizuki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4</a:t>
            </a:r>
            <a:r>
              <a:rPr lang="en-US" sz="2600" b="1" dirty="0" smtClean="0">
                <a:solidFill>
                  <a:srgbClr val="FFFFCC"/>
                </a:solidFill>
              </a:rPr>
              <a:t>, K. Klonsky</a:t>
            </a:r>
            <a:r>
              <a:rPr lang="en-US" sz="2600" b="1" baseline="30000" dirty="0" smtClean="0">
                <a:solidFill>
                  <a:srgbClr val="FFFFCC"/>
                </a:solidFill>
              </a:rPr>
              <a:t>5</a:t>
            </a:r>
            <a:r>
              <a:rPr lang="en-US" sz="2600" b="1" dirty="0" smtClean="0">
                <a:solidFill>
                  <a:srgbClr val="FFFFCC"/>
                </a:solidFill>
              </a:rPr>
              <a:t>, E. Rosskopf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600" b="1" dirty="0" smtClean="0">
                <a:solidFill>
                  <a:srgbClr val="FFFFCC"/>
                </a:solidFill>
              </a:rPr>
              <a:t>, N. K. Burelle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600" b="1" dirty="0" smtClean="0">
                <a:solidFill>
                  <a:srgbClr val="FFFFCC"/>
                </a:solidFill>
              </a:rPr>
              <a:t> , D. Butler</a:t>
            </a:r>
            <a:r>
              <a:rPr lang="en-US" sz="2600" b="1" i="1" baseline="30000" dirty="0" smtClean="0">
                <a:solidFill>
                  <a:srgbClr val="FFFFCC"/>
                </a:solidFill>
              </a:rPr>
              <a:t>2,3 ,</a:t>
            </a:r>
            <a:r>
              <a:rPr lang="en-US" sz="2600" b="1" i="1" dirty="0" smtClean="0">
                <a:solidFill>
                  <a:srgbClr val="FFFFCC"/>
                </a:solidFill>
              </a:rPr>
              <a:t> </a:t>
            </a:r>
            <a:r>
              <a:rPr lang="en-US" sz="2600" b="1" dirty="0" smtClean="0">
                <a:solidFill>
                  <a:srgbClr val="FFFFCC"/>
                </a:solidFill>
              </a:rPr>
              <a:t>S. Fenimore</a:t>
            </a:r>
            <a:r>
              <a:rPr lang="en-US" sz="2600" b="1" baseline="30000" dirty="0">
                <a:solidFill>
                  <a:srgbClr val="FFFFCC"/>
                </a:solidFill>
              </a:rPr>
              <a:t>5</a:t>
            </a:r>
            <a:r>
              <a:rPr lang="en-US" sz="2600" b="1" dirty="0" smtClean="0">
                <a:solidFill>
                  <a:srgbClr val="FFFFCC"/>
                </a:solidFill>
              </a:rPr>
              <a:t> and J. Samtani</a:t>
            </a:r>
            <a:r>
              <a:rPr lang="en-US" sz="2600" b="1" baseline="30000" dirty="0">
                <a:solidFill>
                  <a:srgbClr val="FFFFCC"/>
                </a:solidFill>
              </a:rPr>
              <a:t>5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b="1" baseline="30000" dirty="0" smtClean="0">
              <a:solidFill>
                <a:srgbClr val="FFFFCC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1</a:t>
            </a:r>
            <a:r>
              <a:rPr lang="en-US" sz="2000" i="1" dirty="0" smtClean="0">
                <a:solidFill>
                  <a:srgbClr val="FFFFCC"/>
                </a:solidFill>
              </a:rPr>
              <a:t>Univ. of California, Santa Cruz,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2</a:t>
            </a:r>
            <a:r>
              <a:rPr lang="en-US" sz="2000" i="1" dirty="0" smtClean="0">
                <a:solidFill>
                  <a:srgbClr val="FFFFCC"/>
                </a:solidFill>
              </a:rPr>
              <a:t>Univ. Tennessee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3</a:t>
            </a:r>
            <a:r>
              <a:rPr lang="en-US" sz="2000" i="1" dirty="0" smtClean="0">
                <a:solidFill>
                  <a:srgbClr val="FFFFCC"/>
                </a:solidFill>
              </a:rPr>
              <a:t>USDA-ARS, U.S. Horticultural Research Lab, Florida,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baseline="30000" dirty="0" smtClean="0">
                <a:solidFill>
                  <a:srgbClr val="FFFFCC"/>
                </a:solidFill>
              </a:rPr>
              <a:t>4</a:t>
            </a:r>
            <a:r>
              <a:rPr lang="en-US" sz="2000" i="1" dirty="0" smtClean="0">
                <a:solidFill>
                  <a:srgbClr val="FFFFCC"/>
                </a:solidFill>
              </a:rPr>
              <a:t>Univ. of California Cooperative Extension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baseline="30000" dirty="0" smtClean="0">
                <a:solidFill>
                  <a:srgbClr val="FFFFCC"/>
                </a:solidFill>
              </a:rPr>
              <a:t>5 </a:t>
            </a:r>
            <a:r>
              <a:rPr lang="en-US" sz="2000" i="1" dirty="0" smtClean="0">
                <a:solidFill>
                  <a:srgbClr val="FFFFCC"/>
                </a:solidFill>
              </a:rPr>
              <a:t>Univ</a:t>
            </a:r>
            <a:r>
              <a:rPr lang="en-US" sz="2000" i="1" dirty="0">
                <a:solidFill>
                  <a:srgbClr val="FFFFCC"/>
                </a:solidFill>
              </a:rPr>
              <a:t>. of California, Davis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i="1" dirty="0">
              <a:solidFill>
                <a:srgbClr val="FFFFCC"/>
              </a:solidFill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FFFFCC"/>
                </a:solidFill>
              </a:rPr>
              <a:t>Funded by USDA-CSREES MBTP 2007-51102-03854 and CA Strawberry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ASD: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Developed as alternative to Methyl bromide fumigation in Netherlands </a:t>
            </a:r>
            <a:r>
              <a:rPr lang="en-US" sz="2400" dirty="0" smtClean="0">
                <a:solidFill>
                  <a:srgbClr val="FFFFCC"/>
                </a:solidFill>
              </a:rPr>
              <a:t>(Blok et al., 2000; Doug et al., 2004) </a:t>
            </a:r>
            <a:r>
              <a:rPr lang="en-US" sz="2800" dirty="0" smtClean="0">
                <a:solidFill>
                  <a:srgbClr val="FFFFCC"/>
                </a:solidFill>
              </a:rPr>
              <a:t>and Japan </a:t>
            </a:r>
            <a:r>
              <a:rPr lang="en-US" sz="2400" dirty="0" smtClean="0">
                <a:solidFill>
                  <a:srgbClr val="FFFFCC"/>
                </a:solidFill>
              </a:rPr>
              <a:t>(</a:t>
            </a:r>
            <a:r>
              <a:rPr lang="en-US" sz="2400" dirty="0" err="1" smtClean="0">
                <a:solidFill>
                  <a:srgbClr val="FFFFCC"/>
                </a:solidFill>
              </a:rPr>
              <a:t>Shinmura</a:t>
            </a:r>
            <a:r>
              <a:rPr lang="en-US" sz="2400" dirty="0" smtClean="0">
                <a:solidFill>
                  <a:srgbClr val="FFFFCC"/>
                </a:solidFill>
              </a:rPr>
              <a:t> &amp; Sakamoto, 1998; </a:t>
            </a:r>
            <a:r>
              <a:rPr lang="en-US" sz="2400" dirty="0" err="1" smtClean="0">
                <a:solidFill>
                  <a:srgbClr val="FFFFCC"/>
                </a:solidFill>
              </a:rPr>
              <a:t>Shinmura</a:t>
            </a:r>
            <a:r>
              <a:rPr lang="en-US" sz="2400" dirty="0" smtClean="0">
                <a:solidFill>
                  <a:srgbClr val="FFFFCC"/>
                </a:solidFill>
              </a:rPr>
              <a:t>, 2000, 2004)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Controls range of </a:t>
            </a:r>
            <a:r>
              <a:rPr lang="en-US" sz="2800" dirty="0" err="1" smtClean="0">
                <a:solidFill>
                  <a:srgbClr val="FFFFCC"/>
                </a:solidFill>
              </a:rPr>
              <a:t>soilborne</a:t>
            </a:r>
            <a:r>
              <a:rPr lang="en-US" sz="2800" dirty="0" smtClean="0">
                <a:solidFill>
                  <a:srgbClr val="FFFFCC"/>
                </a:solidFill>
              </a:rPr>
              <a:t> pathogens and nematodes across a range of crops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en-US" sz="2800" dirty="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FFCC"/>
                </a:solidFill>
              </a:rPr>
              <a:t>In Japan, used by hundreds of farmers in greenhouse production (small scale)</a:t>
            </a:r>
            <a:endParaRPr lang="en-US" sz="2400" dirty="0" smtClean="0">
              <a:solidFill>
                <a:srgbClr val="FFFFCC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FFCC"/>
                </a:solidFill>
              </a:rPr>
              <a:t>    </a:t>
            </a:r>
            <a:endParaRPr lang="en-US" sz="18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229600" cy="81915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CC"/>
                </a:solidFill>
              </a:rPr>
              <a:t>ASD: some target Pests and Crops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533400" y="1371600"/>
            <a:ext cx="44196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Soil-borne pathogens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Verticillium dahliae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1,2,4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Fusarium oxysporum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1,2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Fusarium redolens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Ralstonia solanacearum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Rhizoctonia solani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Sclerotium rolsfii</a:t>
            </a:r>
            <a:r>
              <a:rPr lang="en-US" sz="2000" baseline="30000" smtClean="0">
                <a:solidFill>
                  <a:srgbClr val="FFFFCC"/>
                </a:solidFill>
              </a:rPr>
              <a:t>3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Nematode</a:t>
            </a: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Meloidogyne incognita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1</a:t>
            </a:r>
            <a:endParaRPr lang="en-US" sz="2200" i="1" smtClean="0">
              <a:solidFill>
                <a:srgbClr val="FFFFCC"/>
              </a:solidFill>
              <a:latin typeface="Constantia" pitchFamily="18" charset="0"/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Pratylenchus fallax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2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r>
              <a:rPr lang="en-US" sz="2600" i="1" smtClean="0">
                <a:solidFill>
                  <a:srgbClr val="FFFFCC"/>
                </a:solidFill>
                <a:latin typeface="Constantia" pitchFamily="18" charset="0"/>
              </a:rPr>
              <a:t>Weed</a:t>
            </a:r>
          </a:p>
          <a:p>
            <a:pPr marL="974725" lvl="1" indent="-609600" eaLnBrk="1" hangingPunct="1">
              <a:lnSpc>
                <a:spcPct val="80000"/>
              </a:lnSpc>
              <a:buClr>
                <a:srgbClr val="FFFFCC"/>
              </a:buClr>
              <a:buFont typeface="Wingdings 2" pitchFamily="18" charset="2"/>
              <a:buChar char=""/>
            </a:pPr>
            <a:r>
              <a:rPr lang="en-US" sz="2200" i="1" smtClean="0">
                <a:solidFill>
                  <a:srgbClr val="FFFFCC"/>
                </a:solidFill>
                <a:latin typeface="Constantia" pitchFamily="18" charset="0"/>
              </a:rPr>
              <a:t>Nutsedge</a:t>
            </a:r>
            <a:r>
              <a:rPr lang="en-US" sz="2200" i="1" baseline="30000" smtClean="0">
                <a:solidFill>
                  <a:srgbClr val="FFFFCC"/>
                </a:solidFill>
                <a:latin typeface="Constantia" pitchFamily="18" charset="0"/>
              </a:rPr>
              <a:t>3</a:t>
            </a:r>
          </a:p>
          <a:p>
            <a:pPr marL="974725" lvl="1" indent="-609600" eaLnBrk="1" hangingPunct="1">
              <a:lnSpc>
                <a:spcPct val="80000"/>
              </a:lnSpc>
              <a:buClr>
                <a:srgbClr val="6BB1C9"/>
              </a:buClr>
              <a:buFont typeface="Wingdings" pitchFamily="2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974725" lvl="1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i="1" smtClean="0">
              <a:solidFill>
                <a:srgbClr val="FFFF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 typeface="Wingdings 2" pitchFamily="18" charset="2"/>
              <a:buChar char=""/>
            </a:pPr>
            <a:endParaRPr lang="en-US" sz="3000" smtClean="0">
              <a:solidFill>
                <a:srgbClr val="FFFF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6BB1C9"/>
              </a:buClr>
              <a:buFontTx/>
              <a:buNone/>
            </a:pPr>
            <a:endParaRPr lang="en-US" sz="3000" smtClean="0">
              <a:solidFill>
                <a:srgbClr val="FFFFCC"/>
              </a:solidFill>
            </a:endParaRPr>
          </a:p>
        </p:txBody>
      </p:sp>
      <p:sp>
        <p:nvSpPr>
          <p:cNvPr id="16388" name="Rectangle 1027"/>
          <p:cNvSpPr txBox="1">
            <a:spLocks noChangeArrowheads="1"/>
          </p:cNvSpPr>
          <p:nvPr/>
        </p:nvSpPr>
        <p:spPr bwMode="auto">
          <a:xfrm>
            <a:off x="5029200" y="1600200"/>
            <a:ext cx="365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4725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solidFill>
                  <a:srgbClr val="FFFFCC"/>
                </a:solidFill>
                <a:latin typeface="Constantia" pitchFamily="18" charset="0"/>
              </a:rPr>
              <a:t>Crops tested</a:t>
            </a: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Welsh onion</a:t>
            </a:r>
            <a:r>
              <a:rPr lang="en-US" sz="1800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Tomatoes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Strawberries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2,4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Eggplant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2, 3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Spinach</a:t>
            </a:r>
            <a:r>
              <a:rPr lang="en-US" i="1" baseline="30000">
                <a:solidFill>
                  <a:srgbClr val="FFFFCC"/>
                </a:solidFill>
                <a:latin typeface="Times New Roman" pitchFamily="18" charset="0"/>
              </a:rPr>
              <a:t>2</a:t>
            </a: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Peppers</a:t>
            </a:r>
            <a:r>
              <a:rPr lang="en-US" baseline="30000">
                <a:solidFill>
                  <a:srgbClr val="FFFFCC"/>
                </a:solidFill>
                <a:latin typeface="Times New Roman" pitchFamily="18" charset="0"/>
              </a:rPr>
              <a:t>3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Maple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FFCC"/>
              </a:buClr>
              <a:buSzPct val="85000"/>
              <a:buFont typeface="Wingdings 2" pitchFamily="18" charset="2"/>
              <a:buChar char=""/>
            </a:pPr>
            <a:r>
              <a:rPr lang="en-US">
                <a:solidFill>
                  <a:srgbClr val="FFFFCC"/>
                </a:solidFill>
                <a:latin typeface="Constantia" pitchFamily="18" charset="0"/>
              </a:rPr>
              <a:t>Catalpa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</a:t>
            </a:r>
          </a:p>
          <a:p>
            <a:pPr lvl="1" eaLnBrk="1" hangingPunct="1">
              <a:spcBef>
                <a:spcPct val="20000"/>
              </a:spcBef>
              <a:buClr>
                <a:srgbClr val="0F6FC6"/>
              </a:buClr>
              <a:buSzPct val="85000"/>
            </a:pPr>
            <a:endParaRPr lang="en-US" i="1" baseline="30000">
              <a:solidFill>
                <a:srgbClr val="FFFFCC"/>
              </a:solidFill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60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0" y="6167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74725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1: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 Dutch studies 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2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: Japanese studies 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3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: Florida studies </a:t>
            </a:r>
            <a:r>
              <a:rPr lang="en-US" i="1" baseline="30000">
                <a:solidFill>
                  <a:srgbClr val="FFFFCC"/>
                </a:solidFill>
                <a:latin typeface="Constantia" pitchFamily="18" charset="0"/>
              </a:rPr>
              <a:t>4</a:t>
            </a:r>
            <a:r>
              <a:rPr lang="en-US" i="1">
                <a:solidFill>
                  <a:srgbClr val="FFFFCC"/>
                </a:solidFill>
                <a:latin typeface="Constantia" pitchFamily="18" charset="0"/>
              </a:rPr>
              <a:t> California</a:t>
            </a:r>
            <a:endParaRPr lang="en-US">
              <a:solidFill>
                <a:srgbClr val="FFFF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12954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04800" y="18288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What is Verticillium Wilt?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Management for organic strawberries: crop rotations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Anaerobic soil disinfestation (ASD)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Goals of the two projects</a:t>
            </a:r>
          </a:p>
          <a:p>
            <a:pPr marL="1200150" lvl="1" indent="-74295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32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8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FFFF99"/>
                </a:solidFill>
                <a:latin typeface="Arial" charset="0"/>
              </a:rPr>
              <a:t>Outline</a:t>
            </a:r>
            <a:endParaRPr lang="en-US" sz="4800" b="1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ASD: Mechanisms 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243138"/>
            <a:ext cx="8153400" cy="2878137"/>
          </a:xfrm>
        </p:spPr>
        <p:txBody>
          <a:bodyPr>
            <a:noAutofit/>
          </a:bodyPr>
          <a:lstStyle/>
          <a:p>
            <a:pPr marL="609600" indent="-609600">
              <a:lnSpc>
                <a:spcPct val="200000"/>
              </a:lnSpc>
              <a:buClr>
                <a:srgbClr val="6BB1C9"/>
              </a:buClr>
              <a:buFontTx/>
              <a:buAutoNum type="arabicPeriod"/>
            </a:pPr>
            <a:endParaRPr lang="en-US" sz="3000"/>
          </a:p>
          <a:p>
            <a:pPr marL="609600" indent="-609600">
              <a:lnSpc>
                <a:spcPct val="200000"/>
              </a:lnSpc>
              <a:buClr>
                <a:srgbClr val="6BB1C9"/>
              </a:buClr>
              <a:buFont typeface="Wingdings 2" pitchFamily="18" charset="2"/>
              <a:buNone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4478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362200" indent="-533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Accumulation of toxic products from anaerobic decomposition (e.g. organic acids, volatiles)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err="1" smtClean="0">
                <a:solidFill>
                  <a:srgbClr val="FFFFCC"/>
                </a:solidFill>
                <a:latin typeface="Constantia" pitchFamily="18" charset="0"/>
              </a:rPr>
              <a:t>Biocontrol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by anaerobic microorganisms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Low pH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Lack of 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oxygen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Toxicity of Fe</a:t>
            </a:r>
            <a:r>
              <a:rPr lang="en-US" sz="3200" baseline="30000" dirty="0" smtClean="0">
                <a:solidFill>
                  <a:srgbClr val="FFFFCC"/>
                </a:solidFill>
                <a:latin typeface="Constantia" pitchFamily="18" charset="0"/>
              </a:rPr>
              <a:t>2+ </a:t>
            </a: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and Mn</a:t>
            </a:r>
            <a:r>
              <a:rPr lang="en-US" sz="3200" baseline="30000" dirty="0" smtClean="0">
                <a:solidFill>
                  <a:srgbClr val="FFFFCC"/>
                </a:solidFill>
                <a:latin typeface="Constantia" pitchFamily="18" charset="0"/>
              </a:rPr>
              <a:t>2+</a:t>
            </a:r>
          </a:p>
          <a:p>
            <a:pPr lvl="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FFCC"/>
                </a:solidFill>
                <a:latin typeface="Constantia" pitchFamily="18" charset="0"/>
              </a:rPr>
              <a:t>Combination </a:t>
            </a:r>
            <a:r>
              <a:rPr lang="en-US" sz="3200" dirty="0">
                <a:solidFill>
                  <a:srgbClr val="FFFFCC"/>
                </a:solidFill>
                <a:latin typeface="Constantia" pitchFamily="18" charset="0"/>
              </a:rPr>
              <a:t>of all of these</a:t>
            </a:r>
          </a:p>
        </p:txBody>
      </p:sp>
    </p:spTree>
    <p:extLst>
      <p:ext uri="{BB962C8B-B14F-4D97-AF65-F5344CB8AC3E}">
        <p14:creationId xmlns:p14="http://schemas.microsoft.com/office/powerpoint/2010/main" xmlns="" val="17646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 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04800"/>
            <a:ext cx="9144000" cy="6232922"/>
          </a:xfrm>
          <a:prstGeom prst="rect">
            <a:avLst/>
          </a:prstGeom>
        </p:spPr>
      </p:pic>
      <p:pic>
        <p:nvPicPr>
          <p:cNvPr id="861186" name="Picture 2" descr="C:\Users\Joji\Documents\My Documents\1_Current Projects\_Meetings_Seminars\2011\111811_Steve's class\References\Paddy profi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457200"/>
            <a:ext cx="4419600" cy="619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Findings to date: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1. Can get consistently </a:t>
            </a:r>
            <a:r>
              <a:rPr lang="en-US" dirty="0" smtClean="0">
                <a:solidFill>
                  <a:srgbClr val="FFFF00"/>
                </a:solidFill>
              </a:rPr>
              <a:t>good </a:t>
            </a:r>
            <a:r>
              <a:rPr lang="en-US" i="1" dirty="0" smtClean="0">
                <a:solidFill>
                  <a:srgbClr val="FFFF00"/>
                </a:solidFill>
              </a:rPr>
              <a:t>V. </a:t>
            </a:r>
            <a:r>
              <a:rPr lang="en-US" i="1" dirty="0" err="1" smtClean="0">
                <a:solidFill>
                  <a:srgbClr val="FFFF00"/>
                </a:solidFill>
              </a:rPr>
              <a:t>dahliae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suppression</a:t>
            </a:r>
            <a:r>
              <a:rPr lang="en-US" dirty="0" smtClean="0">
                <a:solidFill>
                  <a:schemeClr val="bg1"/>
                </a:solidFill>
              </a:rPr>
              <a:t>  - 80 to 100%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2. Good yields obtained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Ventura 2011 – 75% increase yield over UTC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Castroville 2011- as good or better than </a:t>
            </a:r>
            <a:r>
              <a:rPr lang="en-US" dirty="0" err="1" smtClean="0">
                <a:solidFill>
                  <a:schemeClr val="bg1"/>
                </a:solidFill>
              </a:rPr>
              <a:t>pichlor</a:t>
            </a:r>
            <a:endParaRPr lang="en-US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Watsonville 2011 – equal to </a:t>
            </a:r>
            <a:r>
              <a:rPr lang="en-US" dirty="0" err="1" smtClean="0">
                <a:solidFill>
                  <a:schemeClr val="bg1"/>
                </a:solidFill>
              </a:rPr>
              <a:t>pichlor</a:t>
            </a:r>
            <a:r>
              <a:rPr lang="en-US" dirty="0" smtClean="0">
                <a:solidFill>
                  <a:schemeClr val="bg1"/>
                </a:solidFill>
              </a:rPr>
              <a:t> and steam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3. Standard tarp</a:t>
            </a:r>
            <a:r>
              <a:rPr lang="en-US" dirty="0" smtClean="0">
                <a:solidFill>
                  <a:schemeClr val="bg1"/>
                </a:solidFill>
              </a:rPr>
              <a:t> appears as effective as TIF and VIF (from pot and field studies)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4.</a:t>
            </a:r>
            <a:r>
              <a:rPr lang="en-US" dirty="0" smtClean="0">
                <a:solidFill>
                  <a:schemeClr val="bg1"/>
                </a:solidFill>
              </a:rPr>
              <a:t> Limited weed control (use opaque 	plastic)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Five Steps for 					Rice Bran-based ASD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4248"/>
            <a:ext cx="8686800" cy="4873752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200" b="1" dirty="0" smtClean="0"/>
              <a:t>Step 1: Planning (When? Where?)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3200" b="1" dirty="0" smtClean="0"/>
              <a:t>Step 2: Rice bran application &amp; incorporation</a:t>
            </a:r>
            <a:endParaRPr lang="en-US" sz="1100" b="1" dirty="0" smtClean="0"/>
          </a:p>
          <a:p>
            <a:r>
              <a:rPr lang="en-US" sz="3200" b="1" dirty="0" smtClean="0"/>
              <a:t>Step 3: Drip tapes and plastic mulch application</a:t>
            </a:r>
            <a:endParaRPr lang="en-US" sz="1100" b="1" dirty="0" smtClean="0"/>
          </a:p>
          <a:p>
            <a:r>
              <a:rPr lang="en-US" sz="3200" b="1" dirty="0" smtClean="0"/>
              <a:t>Step 4: Drip irrigation</a:t>
            </a:r>
            <a:endParaRPr lang="en-US" sz="1100" b="1" dirty="0" smtClean="0"/>
          </a:p>
          <a:p>
            <a:r>
              <a:rPr lang="en-US" sz="3200" b="1" dirty="0" smtClean="0"/>
              <a:t>Step 5 : Monitoring anaerobic decomposition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When?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676400"/>
            <a:ext cx="8305800" cy="4267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 The warmest time of the year</a:t>
            </a: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cap="small" dirty="0" smtClean="0">
              <a:solidFill>
                <a:srgbClr val="575F6D"/>
              </a:solidFill>
              <a:latin typeface="Century Schoolbook"/>
            </a:endParaRP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small" dirty="0">
                <a:solidFill>
                  <a:srgbClr val="575F6D"/>
                </a:solidFill>
                <a:latin typeface="Century Schoolbook"/>
              </a:rPr>
              <a:t>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Needs </a:t>
            </a:r>
            <a:r>
              <a:rPr lang="en-US" sz="4000" b="1" u="sng" cap="small" dirty="0" smtClean="0">
                <a:solidFill>
                  <a:srgbClr val="575F6D"/>
                </a:solidFill>
                <a:latin typeface="Century Schoolbook"/>
              </a:rPr>
              <a:t>&gt; 65 °F at 6” soil depth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at least during </a:t>
            </a:r>
            <a:r>
              <a:rPr lang="en-US" sz="4000" b="1" u="sng" cap="small" dirty="0" smtClean="0">
                <a:solidFill>
                  <a:srgbClr val="575F6D"/>
                </a:solidFill>
                <a:latin typeface="Century Schoolbook"/>
              </a:rPr>
              <a:t>the first week of the ASD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Where?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676400"/>
            <a:ext cx="8305800" cy="3505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 Fields recently planted with a host crop</a:t>
            </a: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cap="small" dirty="0" smtClean="0">
              <a:solidFill>
                <a:srgbClr val="575F6D"/>
              </a:solidFill>
              <a:latin typeface="Century Schoolbook"/>
            </a:endParaRPr>
          </a:p>
          <a:p>
            <a:pPr marL="0" lvl="1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small" dirty="0">
                <a:solidFill>
                  <a:srgbClr val="575F6D"/>
                </a:solidFill>
                <a:latin typeface="Century Schoolbook"/>
              </a:rPr>
              <a:t> </a:t>
            </a: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Field with known disease pressure</a:t>
            </a:r>
            <a:endParaRPr lang="en-US" sz="4000" b="1" u="sng" cap="small" dirty="0" smtClean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Good Rotation or Bad Rotation?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0668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Host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320135"/>
            <a:ext cx="152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Non-Host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320135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Suppressive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2133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BAD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895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BAD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55626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Good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199" y="1219200"/>
          <a:ext cx="8153401" cy="497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524000"/>
                <a:gridCol w="1752600"/>
                <a:gridCol w="1676400"/>
                <a:gridCol w="160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 5</a:t>
                      </a:r>
                      <a:endParaRPr lang="en-US" sz="32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Potato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Pepper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Sweet potato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Tomato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Spinach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Cauliflower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Cabbage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Lettuce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Onion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57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66FF"/>
                          </a:solidFill>
                        </a:rPr>
                        <a:t>Carrot</a:t>
                      </a:r>
                      <a:endParaRPr lang="en-US" sz="2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Broccoli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Strawberry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077200" y="3581400"/>
            <a:ext cx="106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Too many </a:t>
            </a:r>
            <a:r>
              <a:rPr lang="en-US" sz="1800" dirty="0" err="1" smtClean="0">
                <a:solidFill>
                  <a:srgbClr val="000000"/>
                </a:solidFill>
              </a:rPr>
              <a:t>Brassicas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46482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Maybe Okay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590800"/>
            <a:ext cx="381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ASD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8382000" cy="40355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</a:t>
            </a:r>
            <a:r>
              <a:rPr lang="en-US" sz="4000" dirty="0" smtClean="0"/>
              <a:t>Rice Bran: 9 tons/acre</a:t>
            </a:r>
          </a:p>
          <a:p>
            <a:r>
              <a:rPr lang="en-US" sz="4000" b="1" dirty="0" smtClean="0"/>
              <a:t> </a:t>
            </a:r>
            <a:r>
              <a:rPr lang="en-US" sz="3600" b="1" dirty="0" smtClean="0"/>
              <a:t>Broadcast with a manure spreader, then incorporate with a rototiller</a:t>
            </a:r>
          </a:p>
          <a:p>
            <a:pPr lvl="1">
              <a:buNone/>
            </a:pPr>
            <a:endParaRPr lang="en-US" sz="33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5344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Step 2: Rice Bran application &amp; incorporation (Option 1)</a:t>
            </a:r>
            <a:endParaRPr lang="en-US" sz="4000" b="1" cap="small" dirty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D rice bran application_Koda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0"/>
            <a:ext cx="2762250" cy="3683000"/>
          </a:xfrm>
          <a:prstGeom prst="rect">
            <a:avLst/>
          </a:prstGeom>
        </p:spPr>
      </p:pic>
      <p:pic>
        <p:nvPicPr>
          <p:cNvPr id="9" name="Picture 8" descr="ASD rice bran application_Koda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76650"/>
            <a:ext cx="4038600" cy="3028950"/>
          </a:xfrm>
          <a:prstGeom prst="rect">
            <a:avLst/>
          </a:prstGeom>
        </p:spPr>
      </p:pic>
      <p:pic>
        <p:nvPicPr>
          <p:cNvPr id="6" name="Picture 3" descr="C:\Users\Joji\Documents\My Documents\1_Current Projects\_Current Research Project\USDA_Area wide\_Experiment\Spence\Photos\20111004_Rice bran application\DSCN21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381000"/>
            <a:ext cx="4038600" cy="3028789"/>
          </a:xfrm>
          <a:prstGeom prst="rect">
            <a:avLst/>
          </a:prstGeom>
          <a:noFill/>
        </p:spPr>
      </p:pic>
      <p:pic>
        <p:nvPicPr>
          <p:cNvPr id="95235" name="Picture 3" descr="J0202045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3657600"/>
            <a:ext cx="3810000" cy="30480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Rice Bran incorporation after broadcasting</a:t>
            </a:r>
            <a:endParaRPr lang="en-US" sz="4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305800" cy="4416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/>
              <a:t>    Best: Rototiller </a:t>
            </a:r>
            <a:r>
              <a:rPr lang="en-US" sz="2800" b="1" u="sng" dirty="0" smtClean="0"/>
              <a:t>(~6” depth. Uniform incorporation)</a:t>
            </a:r>
            <a:endParaRPr lang="en-US" sz="4000" b="1" u="sng" dirty="0" smtClean="0"/>
          </a:p>
          <a:p>
            <a:pPr>
              <a:buNone/>
            </a:pPr>
            <a:r>
              <a:rPr lang="en-US" sz="4000" b="1" dirty="0" smtClean="0"/>
              <a:t>    </a:t>
            </a:r>
            <a:r>
              <a:rPr lang="en-US" sz="3600" b="1" dirty="0" smtClean="0"/>
              <a:t>Okay: Pulling discs from multiple directions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r>
              <a:rPr lang="en-US" sz="4000" b="1" dirty="0" smtClean="0"/>
              <a:t> Maybe </a:t>
            </a:r>
            <a:r>
              <a:rPr lang="en-US" sz="3600" b="1" dirty="0" smtClean="0"/>
              <a:t>not good: Chisel </a:t>
            </a:r>
            <a:r>
              <a:rPr lang="en-US" b="1" dirty="0" smtClean="0"/>
              <a:t>(drop carbon sources to deep layer, uneven mixing)</a:t>
            </a:r>
            <a:endParaRPr lang="en-US" sz="2800" b="1" dirty="0"/>
          </a:p>
        </p:txBody>
      </p:sp>
      <p:sp>
        <p:nvSpPr>
          <p:cNvPr id="5" name="5-Point Star 4"/>
          <p:cNvSpPr/>
          <p:nvPr/>
        </p:nvSpPr>
        <p:spPr>
          <a:xfrm>
            <a:off x="304800" y="2133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04800" y="3352800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(1)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Well-known disease that affects over 300 plant species throughout the world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Susceptible crops in CA: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Fruit crops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avocado,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caneberry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grape, olive, pistachio, apricot, nectarine, peach,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strawberry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 crops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alfalfa, cotton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Vegetables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artichoke, some cole crops, cucurbits, eggplant, lettuce, pepper, potato, spinach, tomato</a:t>
            </a:r>
          </a:p>
          <a:p>
            <a:pPr lvl="1" eaLnBrk="1" hangingPunct="1"/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Ornamental plants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chrysanthemum, geranium, gerbera, marigold, snapdragon, stock, maple tree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weed species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also host this disease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8763000" cy="403555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dirty="0" smtClean="0"/>
              <a:t>Rice Bran: 9 tons/acre</a:t>
            </a:r>
          </a:p>
          <a:p>
            <a:endParaRPr lang="en-US" sz="1400" dirty="0" smtClean="0"/>
          </a:p>
          <a:p>
            <a:r>
              <a:rPr lang="en-US" sz="3600" b="1" dirty="0" smtClean="0"/>
              <a:t> </a:t>
            </a:r>
            <a:r>
              <a:rPr lang="en-US" sz="3200" b="1" dirty="0" smtClean="0"/>
              <a:t>Bed-top application with a special spreader, then incorporate with a bed shaper-attached rototiller</a:t>
            </a:r>
          </a:p>
          <a:p>
            <a:endParaRPr lang="en-US" sz="1400" b="1" dirty="0" smtClean="0"/>
          </a:p>
          <a:p>
            <a:r>
              <a:rPr lang="en-US" sz="3200" b="1" dirty="0" smtClean="0"/>
              <a:t> </a:t>
            </a:r>
            <a:r>
              <a:rPr lang="en-US" sz="3200" dirty="0" smtClean="0"/>
              <a:t>Concentrate rice bran to bed area</a:t>
            </a:r>
          </a:p>
          <a:p>
            <a:pPr>
              <a:buNone/>
            </a:pPr>
            <a:endParaRPr lang="en-US" sz="3200" b="1" dirty="0" smtClean="0"/>
          </a:p>
          <a:p>
            <a:pPr lvl="1">
              <a:buNone/>
            </a:pPr>
            <a:endParaRPr lang="en-US" sz="32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5344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n-US" sz="4000" b="1" cap="small" dirty="0" smtClean="0">
                <a:solidFill>
                  <a:srgbClr val="575F6D"/>
                </a:solidFill>
                <a:latin typeface="Century Schoolbook"/>
              </a:rPr>
              <a:t>Step 2: Rice Bran application &amp; incorporation (Option 2)</a:t>
            </a:r>
            <a:endParaRPr lang="en-US" sz="4000" b="1" cap="small" dirty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SD rice bran rototilling_PS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9399" y="351692"/>
            <a:ext cx="4064001" cy="3001108"/>
          </a:xfrm>
          <a:prstGeom prst="rect">
            <a:avLst/>
          </a:prstGeom>
        </p:spPr>
      </p:pic>
      <p:pic>
        <p:nvPicPr>
          <p:cNvPr id="11" name="Picture 10" descr="ASD rice bran rototilling_TC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3581400"/>
            <a:ext cx="4064000" cy="3048000"/>
          </a:xfrm>
          <a:prstGeom prst="rect">
            <a:avLst/>
          </a:prstGeom>
        </p:spPr>
      </p:pic>
      <p:pic>
        <p:nvPicPr>
          <p:cNvPr id="6" name="Picture 2" descr="C:\Users\Joji\Documents\My Documents\1_Current Projects\_Current Research Project\MetBrTransition\5_Experiments\2010\2_Field experiments\Ventura\Hansen trust farm\Photos\20100819_Ventura exp setting\DSCN41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900"/>
            <a:ext cx="4114799" cy="3086100"/>
          </a:xfrm>
          <a:prstGeom prst="rect">
            <a:avLst/>
          </a:prstGeom>
          <a:noFill/>
        </p:spPr>
      </p:pic>
      <p:pic>
        <p:nvPicPr>
          <p:cNvPr id="7" name="Picture 2" descr="C:\Users\Joji\Documents\My Documents\1_Current Projects\_Current Research Project\MetBrTransition\5_Experiments\2010\2_Field experiments\Ventura\Hansen trust farm\Photos\20100819_Ventura exp setting\DSCN41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3: 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Drip tapes and plastic mulch application</a:t>
            </a:r>
          </a:p>
        </p:txBody>
      </p:sp>
      <p:pic>
        <p:nvPicPr>
          <p:cNvPr id="4" name="Picture 2" descr="C:\Users\Joji\Documents\My Documents\1_Current Projects\_Current Research Project\MetBrTransition\5_Experiments\2011\2_Field experiments\MBA\Photos\20111013_drip tape plastic application\IMAG01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981200"/>
            <a:ext cx="5624702" cy="408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Drip Tapes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sz="3600" dirty="0" smtClean="0"/>
              <a:t>2 lines per 48”- 52” center-to-center bed</a:t>
            </a:r>
          </a:p>
          <a:p>
            <a:endParaRPr lang="en-US" sz="1600" dirty="0" smtClean="0"/>
          </a:p>
          <a:p>
            <a:r>
              <a:rPr lang="en-US" sz="3600" dirty="0" smtClean="0"/>
              <a:t>2 to 3 lines per 64” center-to-center bed</a:t>
            </a:r>
          </a:p>
          <a:p>
            <a:endParaRPr lang="en-US" sz="1600" dirty="0" smtClean="0"/>
          </a:p>
          <a:p>
            <a:r>
              <a:rPr lang="en-US" sz="3600" dirty="0" smtClean="0"/>
              <a:t>Either low flow or high flow tapes worked fine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Plastic mulch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Regular opaque plastic mulch works fine     	(e.g. 1.25 mil green polyethylene film)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TIF, VIF did not make difference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Clear mulch…..increase soil temp but allow weeds to grow</a:t>
            </a:r>
          </a:p>
          <a:p>
            <a:pPr>
              <a:buNone/>
            </a:pPr>
            <a:r>
              <a:rPr lang="en-US" sz="3200" dirty="0" smtClean="0"/>
              <a:t>  …Works in warmer regions (e.g. Central valley in CA, Ventura, Florida)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Plastic mulch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/>
              <a:t>Make it air tight as much as possible!</a:t>
            </a:r>
          </a:p>
          <a:p>
            <a:pPr>
              <a:buNone/>
            </a:pPr>
            <a:endParaRPr lang="en-US" sz="3600" b="1" u="sng" dirty="0" smtClean="0"/>
          </a:p>
          <a:p>
            <a:r>
              <a:rPr lang="en-US" sz="3600" dirty="0" smtClean="0"/>
              <a:t>Duct tape for any rips and major holes</a:t>
            </a:r>
          </a:p>
          <a:p>
            <a:endParaRPr lang="en-US" sz="3600" dirty="0" smtClean="0"/>
          </a:p>
          <a:p>
            <a:r>
              <a:rPr lang="en-US" sz="3600" dirty="0" smtClean="0"/>
              <a:t>Bury edge of tarp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4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Drip Irrigation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C:\Users\Joji\Documents\My Documents\1_Current Projects\_Current Research Project\MetBrTransition\5_Experiments\2008\2_Field experiments\Salinas\Photos\110708_ASD 3 weeks\CIMG52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19431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Drip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 smtClean="0"/>
              <a:t>First irrigation</a:t>
            </a:r>
            <a:r>
              <a:rPr lang="en-US" sz="3200" dirty="0" smtClean="0"/>
              <a:t>: </a:t>
            </a:r>
            <a:r>
              <a:rPr lang="en-US" sz="3200" b="1" dirty="0" smtClean="0"/>
              <a:t>saturate</a:t>
            </a:r>
            <a:r>
              <a:rPr lang="en-US" sz="3200" dirty="0" smtClean="0"/>
              <a:t> the bed soil w/ </a:t>
            </a:r>
            <a:r>
              <a:rPr lang="en-US" sz="3200" b="1" dirty="0" smtClean="0"/>
              <a:t>1 (sandy soil) to 2 acre-inches (clayey soil) of drip irrigation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en-US" sz="3200" dirty="0" smtClean="0"/>
              <a:t>Ideally </a:t>
            </a:r>
            <a:r>
              <a:rPr lang="en-US" sz="3200" b="1" dirty="0" smtClean="0"/>
              <a:t>within 48 hours from bed listing (option 1) or rice bran incorporation (option 2) </a:t>
            </a:r>
            <a:r>
              <a:rPr lang="en-US" sz="3200" dirty="0" smtClean="0"/>
              <a:t>to avoid loosing the carbon source by aerobic decomposition		….</a:t>
            </a:r>
            <a:r>
              <a:rPr lang="en-US" sz="3200" b="1" dirty="0" smtClean="0"/>
              <a:t>the sooner, the better!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~5 acre block at a time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Do not collapse beds </a:t>
            </a:r>
            <a:r>
              <a:rPr lang="en-US" sz="3200" dirty="0" smtClean="0"/>
              <a:t>(sandy soil)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First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MBA site (Sandy loam)</a:t>
            </a:r>
            <a:endParaRPr lang="en-US" sz="3600" dirty="0" smtClean="0"/>
          </a:p>
          <a:p>
            <a:pPr lvl="1"/>
            <a:r>
              <a:rPr lang="en-US" sz="3300" dirty="0" smtClean="0"/>
              <a:t>52” center-to-center bed width</a:t>
            </a:r>
          </a:p>
          <a:p>
            <a:pPr lvl="1"/>
            <a:r>
              <a:rPr lang="en-US" sz="3300" dirty="0" smtClean="0"/>
              <a:t>2 lines of high flow tapes 		</a:t>
            </a:r>
            <a:r>
              <a:rPr lang="en-US" sz="3200" dirty="0" smtClean="0"/>
              <a:t>(0.67 Gallons/min/100 feet)</a:t>
            </a:r>
            <a:endParaRPr lang="en-US" sz="3300" dirty="0" smtClean="0"/>
          </a:p>
          <a:p>
            <a:pPr lvl="1"/>
            <a:r>
              <a:rPr lang="en-US" sz="3300" b="1" u="sng" dirty="0" smtClean="0"/>
              <a:t>4.5 Hours, 1.4 acre-inches</a:t>
            </a:r>
          </a:p>
          <a:p>
            <a:pPr lvl="1"/>
            <a:r>
              <a:rPr lang="en-US" sz="3300" b="1" dirty="0" smtClean="0"/>
              <a:t>Bed partially collapsed</a:t>
            </a:r>
          </a:p>
          <a:p>
            <a:pPr lvl="1"/>
            <a:endParaRPr lang="en-US" sz="3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First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Castroville site (Clayloam)</a:t>
            </a:r>
            <a:endParaRPr lang="en-US" sz="3600" dirty="0" smtClean="0"/>
          </a:p>
          <a:p>
            <a:pPr lvl="1"/>
            <a:r>
              <a:rPr lang="en-US" sz="3300" dirty="0" smtClean="0"/>
              <a:t>48” center-to-center bed width</a:t>
            </a:r>
          </a:p>
          <a:p>
            <a:pPr lvl="1"/>
            <a:r>
              <a:rPr lang="en-US" sz="3300" dirty="0" smtClean="0"/>
              <a:t>2 lines of low flow tapes 	         	</a:t>
            </a:r>
            <a:r>
              <a:rPr lang="en-US" sz="3200" dirty="0" smtClean="0"/>
              <a:t>(0.33 Gallons/min/100 feet)</a:t>
            </a:r>
            <a:endParaRPr lang="en-US" sz="3300" dirty="0" smtClean="0"/>
          </a:p>
          <a:p>
            <a:pPr lvl="1"/>
            <a:r>
              <a:rPr lang="en-US" sz="3300" b="1" u="sng" dirty="0" smtClean="0"/>
              <a:t>10 Hours, 1.6 acre-inches</a:t>
            </a:r>
          </a:p>
          <a:p>
            <a:pPr lvl="1"/>
            <a:r>
              <a:rPr lang="en-US" sz="3300" b="1" dirty="0" smtClean="0"/>
              <a:t>Bed never collapsed</a:t>
            </a:r>
          </a:p>
          <a:p>
            <a:pPr lvl="1"/>
            <a:endParaRPr lang="en-US" sz="3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(2)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Symptoms in strawberry: poor growth, wilting, and dieback of foliage</a:t>
            </a:r>
          </a:p>
          <a:p>
            <a:pPr lvl="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 be accentuated by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stress from environmental extremes, delayed irrigation, or the bearing of a heavy fruit load</a:t>
            </a:r>
          </a:p>
          <a:p>
            <a:pPr lvl="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Similar symptoms with Fusarium wilt and charcoal rot…..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need laboratory analysis for confirmation</a:t>
            </a:r>
          </a:p>
          <a:p>
            <a:pPr marL="0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Joji\Documents\My Documents\1_Current Projects\_Current Research Project\MetBrTransition\5_Experiments\2008\2_Field experiments\Moss Landing\Photos\081608_Irrigation1\CIMG50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Joji\Documents\My Documents\1_Current Projects\_Current Research Project\MetBrTransition\5_Experiments\2008\2_Field experiments\Moss Landing\Photos\081608_Irrigation1\CIMG50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Drip Irrigation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the first irrigation, </a:t>
            </a:r>
            <a:r>
              <a:rPr lang="en-US" sz="3200" b="1" u="sng" dirty="0" smtClean="0"/>
              <a:t>maintain above the field capacity for three weeks </a:t>
            </a:r>
            <a:r>
              <a:rPr lang="en-US" sz="3200" dirty="0" smtClean="0"/>
              <a:t>with intermittent irrigation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Total irrigation rate: ~</a:t>
            </a:r>
            <a:r>
              <a:rPr lang="en-US" sz="3200" b="1" u="sng" dirty="0" smtClean="0"/>
              <a:t>3 acre-inches   </a:t>
            </a:r>
            <a:r>
              <a:rPr lang="en-US" sz="2900" b="1" u="sng" dirty="0" smtClean="0"/>
              <a:t>for the 3 week period including the first irrigation</a:t>
            </a:r>
          </a:p>
          <a:p>
            <a:pPr>
              <a:buNone/>
            </a:pPr>
            <a:r>
              <a:rPr lang="en-US" sz="3200" b="1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54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 </a:t>
            </a:r>
            <a:r>
              <a:rPr lang="en-US" sz="5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5: Monitoring Anaerobic Decomposition</a:t>
            </a:r>
            <a:endParaRPr lang="en-US" sz="5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57" name="Picture 1" descr="C:\Users\Joji\Pictures\2012-09-15\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057400"/>
            <a:ext cx="7391400" cy="445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Monitoring Anaerobic Decomposition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7244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u="sng" dirty="0" smtClean="0"/>
              <a:t>ORP sensor</a:t>
            </a:r>
            <a:endParaRPr lang="en-US" sz="3600" dirty="0" smtClean="0"/>
          </a:p>
          <a:p>
            <a:pPr lvl="1"/>
            <a:r>
              <a:rPr lang="en-US" sz="3300" dirty="0" smtClean="0"/>
              <a:t>Measure degree of anaerobisis</a:t>
            </a:r>
          </a:p>
          <a:p>
            <a:pPr lvl="1"/>
            <a:r>
              <a:rPr lang="en-US" sz="3300" dirty="0" smtClean="0"/>
              <a:t>Eh mV</a:t>
            </a:r>
          </a:p>
          <a:p>
            <a:pPr lvl="1"/>
            <a:r>
              <a:rPr lang="en-US" sz="3300" dirty="0" smtClean="0"/>
              <a:t>Sensor $80-100</a:t>
            </a:r>
          </a:p>
          <a:p>
            <a:pPr lvl="1"/>
            <a:r>
              <a:rPr lang="en-US" sz="3300" dirty="0" smtClean="0"/>
              <a:t>Handheld pH/mV meter $200-400</a:t>
            </a:r>
          </a:p>
          <a:p>
            <a:pPr lvl="1"/>
            <a:r>
              <a:rPr lang="en-US" sz="3300" dirty="0" smtClean="0"/>
              <a:t>&gt; 50,000 cum EhmV hrs (under 200 mV threshold)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2577" name="Picture 1" descr="C:\Users\Joji\Pictures\2012-11-01\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657600"/>
            <a:ext cx="4063541" cy="3048000"/>
          </a:xfrm>
          <a:prstGeom prst="rect">
            <a:avLst/>
          </a:prstGeom>
          <a:noFill/>
        </p:spPr>
      </p:pic>
      <p:pic>
        <p:nvPicPr>
          <p:cNvPr id="152578" name="Picture 2" descr="C:\Users\Joji\Pictures\2012-09-15\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533400"/>
            <a:ext cx="219075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Monitoring Anaerobic Decomposition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Odor (smell)</a:t>
            </a:r>
            <a:endParaRPr lang="en-US" sz="3600" dirty="0" smtClean="0"/>
          </a:p>
          <a:p>
            <a:pPr lvl="1"/>
            <a:r>
              <a:rPr lang="en-US" sz="3300" dirty="0" smtClean="0"/>
              <a:t>Within a week unpleasant smell of anaerobic decomposition in the field</a:t>
            </a:r>
          </a:p>
          <a:p>
            <a:pPr lvl="1"/>
            <a:r>
              <a:rPr lang="en-US" sz="3300" dirty="0" smtClean="0"/>
              <a:t>Take a core of soil and smell</a:t>
            </a:r>
          </a:p>
          <a:p>
            <a:pPr lvl="1"/>
            <a:r>
              <a:rPr lang="en-US" sz="3300" dirty="0" smtClean="0"/>
              <a:t>Soil core sampler</a:t>
            </a:r>
          </a:p>
          <a:p>
            <a:pPr lvl="1"/>
            <a:r>
              <a:rPr lang="en-US" sz="3300" dirty="0" smtClean="0"/>
              <a:t>Clay soil has less odor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 C-sources?</a:t>
            </a:r>
            <a:endParaRPr lang="en-US" sz="44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64515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Molasses (liquid)</a:t>
            </a:r>
          </a:p>
          <a:p>
            <a:r>
              <a:rPr lang="en-US" sz="3200" dirty="0" smtClean="0"/>
              <a:t> Grape pomace (skin and seeds)</a:t>
            </a:r>
            <a:endParaRPr lang="en-US" sz="2000" dirty="0" smtClean="0"/>
          </a:p>
          <a:p>
            <a:pPr lvl="1"/>
            <a:r>
              <a:rPr lang="en-US" sz="3200" dirty="0" smtClean="0"/>
              <a:t>~$180/ton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Summer cover crop</a:t>
            </a:r>
          </a:p>
          <a:p>
            <a:pPr lvl="1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Sudan grass, buckwheat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Mustard seed meal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 1% ethanol (developed in Japan)</a:t>
            </a:r>
          </a:p>
          <a:p>
            <a:pPr lvl="1">
              <a:buClr>
                <a:srgbClr val="FE863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~$400/ton</a:t>
            </a:r>
          </a:p>
          <a:p>
            <a:pPr lvl="0">
              <a:buClr>
                <a:srgbClr val="FE8637"/>
              </a:buClr>
            </a:pPr>
            <a:r>
              <a:rPr lang="en-US" sz="3200" dirty="0" smtClean="0"/>
              <a:t> Combinations</a:t>
            </a:r>
          </a:p>
          <a:p>
            <a:pPr lvl="1">
              <a:buClr>
                <a:srgbClr val="FE8637"/>
              </a:buClr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Remaining questions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1. Does ASD effectively control other soil pathogens like </a:t>
            </a:r>
            <a:r>
              <a:rPr lang="en-US" sz="2800" i="1" dirty="0" smtClean="0">
                <a:solidFill>
                  <a:srgbClr val="FFFF00"/>
                </a:solidFill>
              </a:rPr>
              <a:t>Macrophomina </a:t>
            </a:r>
            <a:r>
              <a:rPr lang="en-US" sz="2800" i="1" dirty="0" err="1" smtClean="0">
                <a:solidFill>
                  <a:srgbClr val="FFFF00"/>
                </a:solidFill>
              </a:rPr>
              <a:t>phaseolina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i="1" dirty="0" smtClean="0">
                <a:solidFill>
                  <a:srgbClr val="FFFF00"/>
                </a:solidFill>
              </a:rPr>
              <a:t>Fusarium </a:t>
            </a:r>
            <a:r>
              <a:rPr lang="en-US" sz="2800" i="1" dirty="0" err="1" smtClean="0">
                <a:solidFill>
                  <a:srgbClr val="FFFF00"/>
                </a:solidFill>
              </a:rPr>
              <a:t>oxysporum</a:t>
            </a:r>
            <a:r>
              <a:rPr lang="en-US" sz="2800" i="1" dirty="0" smtClean="0">
                <a:solidFill>
                  <a:srgbClr val="FFFF00"/>
                </a:solidFill>
              </a:rPr>
              <a:t>?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1600" dirty="0">
              <a:solidFill>
                <a:srgbClr val="FFFF00"/>
              </a:solidFill>
            </a:endParaRPr>
          </a:p>
          <a:p>
            <a:pPr marL="990600" lvl="1" indent="-533400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2. Integration with other practices?....ASD should be a part of crop rotation, ASD + mustard meal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990600" lvl="1" indent="-533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3. </a:t>
            </a:r>
            <a:r>
              <a:rPr lang="en-US" dirty="0" smtClean="0">
                <a:solidFill>
                  <a:srgbClr val="FFFF00"/>
                </a:solidFill>
              </a:rPr>
              <a:t>Mechanisms?.....for better integration with other non-chemical options</a:t>
            </a:r>
          </a:p>
          <a:p>
            <a:pPr marL="990600" lvl="1" indent="-533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4. What is the environmental impacts of ASD?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CC"/>
                </a:solidFill>
                <a:latin typeface="Arial" pitchFamily="34" charset="0"/>
              </a:rPr>
              <a:t>Trials at ALBA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486400"/>
          </a:xfrm>
        </p:spPr>
        <p:txBody>
          <a:bodyPr/>
          <a:lstStyle/>
          <a:p>
            <a:pPr marL="742950" indent="-742950" eaLnBrk="1" hangingPunct="1">
              <a:lnSpc>
                <a:spcPct val="110000"/>
              </a:lnSpc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</a:rPr>
              <a:t>4-year rotation trial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</a:rPr>
              <a:t>with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</a:rPr>
              <a:t>Rigoberto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</a:rPr>
              <a:t>Bucio</a:t>
            </a:r>
            <a:endParaRPr lang="en-US" sz="3600" dirty="0" smtClean="0">
              <a:solidFill>
                <a:srgbClr val="FFFFCC"/>
              </a:solidFill>
              <a:latin typeface="Arial" pitchFamily="34" charset="0"/>
            </a:endParaRPr>
          </a:p>
          <a:p>
            <a:pPr marL="1143000" lvl="1" indent="-74295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</a:rPr>
              <a:t>2011-2014 (Broccoli-Lettuce-Broccoli-Strawberry) ASD, Varying N management</a:t>
            </a:r>
          </a:p>
          <a:p>
            <a:pPr marL="1143000" lvl="1" indent="-74295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</a:rPr>
              <a:t>Evaluate yields, diseases, weeds, economics, N dynamics, Carbon footprint</a:t>
            </a:r>
          </a:p>
          <a:p>
            <a:pPr marL="742950" indent="-742950" eaLnBrk="1" hangingPunct="1">
              <a:lnSpc>
                <a:spcPct val="110000"/>
              </a:lnSpc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</a:rPr>
              <a:t>Demonstration trial </a:t>
            </a:r>
          </a:p>
          <a:p>
            <a:pPr marL="1143000" lvl="1" indent="-74295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</a:rPr>
              <a:t>2012-2013 (broccoli/cauliflower/fallow-strawberries-lettuce)</a:t>
            </a:r>
          </a:p>
          <a:p>
            <a:pPr marL="1143000" lvl="1" indent="-74295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</a:rPr>
              <a:t>ASD, Mustard seed meal (MM), ASD+MM, Untreated check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85800" y="1219200"/>
            <a:ext cx="8001000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62000" y="1066800"/>
            <a:ext cx="7696200" cy="4724400"/>
            <a:chOff x="6172200" y="1219200"/>
            <a:chExt cx="2209800" cy="1066800"/>
          </a:xfrm>
          <a:solidFill>
            <a:srgbClr val="9FD1B7"/>
          </a:solidFill>
        </p:grpSpPr>
        <p:sp>
          <p:nvSpPr>
            <p:cNvPr id="4" name="Oval 3"/>
            <p:cNvSpPr/>
            <p:nvPr/>
          </p:nvSpPr>
          <p:spPr>
            <a:xfrm>
              <a:off x="6172200" y="1219200"/>
              <a:ext cx="2209800" cy="1066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926" y="1498434"/>
              <a:ext cx="578305" cy="4616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74873" y="1291936"/>
              <a:ext cx="959812" cy="145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2E2224"/>
                  </a:solidFill>
                  <a:latin typeface="Georgia" pitchFamily="18" charset="0"/>
                </a:rPr>
                <a:t>Cal CORE</a:t>
              </a:r>
              <a:endParaRPr lang="en-US" sz="3600" dirty="0">
                <a:solidFill>
                  <a:srgbClr val="2E2224"/>
                </a:solidFill>
                <a:latin typeface="Georgi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94214" y="1976284"/>
              <a:ext cx="787651" cy="2710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2E2224"/>
                  </a:solidFill>
                  <a:latin typeface="Georgia" pitchFamily="18" charset="0"/>
                </a:rPr>
                <a:t>Network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2E2224"/>
                  </a:solidFill>
                  <a:latin typeface="Georgia" pitchFamily="18" charset="0"/>
                </a:rPr>
                <a:t>2011-2015</a:t>
              </a:r>
              <a:endParaRPr lang="en-US" sz="3600" dirty="0">
                <a:solidFill>
                  <a:srgbClr val="2E2224"/>
                </a:solidFill>
                <a:latin typeface="Georgia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231" y="1498433"/>
              <a:ext cx="492369" cy="4610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581" y="1504949"/>
              <a:ext cx="604522" cy="4528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804" y="1498434"/>
              <a:ext cx="461733" cy="459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694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5638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FF99"/>
                </a:solidFill>
                <a:latin typeface="Arial" charset="0"/>
              </a:rPr>
              <a:t>Verticillium </a:t>
            </a: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Wilt </a:t>
            </a:r>
            <a:r>
              <a:rPr lang="en-US" sz="3200" b="1" dirty="0">
                <a:solidFill>
                  <a:srgbClr val="FFFF99"/>
                </a:solidFill>
                <a:latin typeface="Arial" charset="0"/>
              </a:rPr>
              <a:t>caused </a:t>
            </a:r>
            <a:r>
              <a:rPr lang="en-US" sz="3200" b="1" dirty="0" smtClean="0">
                <a:solidFill>
                  <a:srgbClr val="FFFF99"/>
                </a:solidFill>
                <a:latin typeface="Arial" charset="0"/>
              </a:rPr>
              <a:t>by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rgbClr val="FFFF99"/>
                </a:solidFill>
                <a:latin typeface="Arial" charset="0"/>
              </a:rPr>
              <a:t>Verticillium dahliae</a:t>
            </a:r>
            <a:endParaRPr lang="en-US" sz="3200" b="1" dirty="0">
              <a:solidFill>
                <a:srgbClr val="FFFF99"/>
              </a:solidFill>
              <a:latin typeface="Arial" charset="0"/>
            </a:endParaRPr>
          </a:p>
        </p:txBody>
      </p:sp>
      <p:pic>
        <p:nvPicPr>
          <p:cNvPr id="2" name="Picture 3" descr="C:\Users\Joji\Documents\My Documents\My Pictures\Work\Strawberries\20110706_Vert Salinas\IMAG0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28165"/>
            <a:ext cx="4572000" cy="2734235"/>
          </a:xfrm>
          <a:prstGeom prst="rect">
            <a:avLst/>
          </a:prstGeom>
          <a:noFill/>
        </p:spPr>
      </p:pic>
      <p:pic>
        <p:nvPicPr>
          <p:cNvPr id="1028" name="Picture 4" descr="C:\Users\Joji\Documents\My Documents\My Pictures\Work\Strawberries\20110706_Vert Salinas\IMAG0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114800"/>
            <a:ext cx="4562007" cy="2728259"/>
          </a:xfrm>
          <a:prstGeom prst="rect">
            <a:avLst/>
          </a:prstGeom>
          <a:noFill/>
        </p:spPr>
      </p:pic>
      <p:pic>
        <p:nvPicPr>
          <p:cNvPr id="1029" name="Picture 5" descr="C:\Users\Joji\Documents\My Documents\My Pictures\Work\Strawberries\DSCN33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171450"/>
            <a:ext cx="3505200" cy="2628900"/>
          </a:xfrm>
          <a:prstGeom prst="rect">
            <a:avLst/>
          </a:prstGeom>
          <a:noFill/>
        </p:spPr>
      </p:pic>
      <p:pic>
        <p:nvPicPr>
          <p:cNvPr id="1031" name="Picture 7" descr="C:\Users\Joji\Documents\My Documents\My Pictures\Work\_Organic Ag in CA\VerticilliumWilt_Ro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2895600"/>
            <a:ext cx="349813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Project Goals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/>
              <a:t>Expand </a:t>
            </a:r>
            <a:r>
              <a:rPr lang="en-US" sz="2400" b="1" dirty="0"/>
              <a:t>and strengthen a research-extension-farmer network for organic production on central coastal California and beyond</a:t>
            </a:r>
            <a:r>
              <a:rPr lang="en-US" sz="2400" dirty="0"/>
              <a:t>: </a:t>
            </a:r>
            <a:endParaRPr lang="en-US" sz="3200" dirty="0"/>
          </a:p>
          <a:p>
            <a:pPr lvl="1"/>
            <a:r>
              <a:rPr lang="en-US" sz="2400" dirty="0"/>
              <a:t>Build </a:t>
            </a:r>
            <a:r>
              <a:rPr lang="en-US" sz="2400" dirty="0" smtClean="0"/>
              <a:t>our  </a:t>
            </a:r>
            <a:r>
              <a:rPr lang="en-US" sz="2400" dirty="0"/>
              <a:t>research-extension-farmer network </a:t>
            </a:r>
            <a:endParaRPr lang="en-US" sz="2400" dirty="0" smtClean="0"/>
          </a:p>
          <a:p>
            <a:pPr lvl="1"/>
            <a:r>
              <a:rPr lang="en-US" sz="2400" dirty="0" smtClean="0"/>
              <a:t>Implement integrated </a:t>
            </a:r>
            <a:r>
              <a:rPr lang="en-US" sz="2400" dirty="0"/>
              <a:t>on-farm experiments in Santa Cruz, Monterey and Santa Barbara Counties; </a:t>
            </a:r>
            <a:endParaRPr lang="en-US" sz="2800" dirty="0"/>
          </a:p>
          <a:p>
            <a:pPr lvl="1"/>
            <a:r>
              <a:rPr lang="en-US" sz="2400" dirty="0" smtClean="0"/>
              <a:t>Enable </a:t>
            </a:r>
            <a:r>
              <a:rPr lang="en-US" sz="2400" dirty="0"/>
              <a:t>Spanish-speaking growers </a:t>
            </a:r>
            <a:r>
              <a:rPr lang="en-US" sz="2400" dirty="0" smtClean="0"/>
              <a:t>to </a:t>
            </a:r>
            <a:r>
              <a:rPr lang="en-US" sz="2400" dirty="0"/>
              <a:t>participate in </a:t>
            </a:r>
            <a:r>
              <a:rPr lang="en-US" sz="2400" dirty="0" smtClean="0"/>
              <a:t>network meetings, management </a:t>
            </a:r>
            <a:r>
              <a:rPr lang="en-US" sz="2400" dirty="0"/>
              <a:t>of on-farm </a:t>
            </a:r>
            <a:r>
              <a:rPr lang="en-US" sz="2400" dirty="0" smtClean="0"/>
              <a:t>trials, </a:t>
            </a:r>
            <a:r>
              <a:rPr lang="en-US" sz="2400" dirty="0"/>
              <a:t>and </a:t>
            </a:r>
            <a:r>
              <a:rPr lang="en-US" sz="2400" dirty="0" smtClean="0"/>
              <a:t>workshops  </a:t>
            </a:r>
            <a:endParaRPr lang="en-US" sz="2800" dirty="0"/>
          </a:p>
          <a:p>
            <a:pPr lvl="1"/>
            <a:r>
              <a:rPr lang="en-US" sz="2400" dirty="0"/>
              <a:t>Organize workshops and field </a:t>
            </a:r>
            <a:r>
              <a:rPr lang="en-US" sz="2400" dirty="0" smtClean="0"/>
              <a:t>days </a:t>
            </a:r>
            <a:endParaRPr lang="en-US" sz="2800" dirty="0"/>
          </a:p>
          <a:p>
            <a:pPr lvl="1"/>
            <a:r>
              <a:rPr lang="en-US" sz="2400" dirty="0"/>
              <a:t>Develop </a:t>
            </a:r>
            <a:r>
              <a:rPr lang="en-US" sz="2400" dirty="0" smtClean="0"/>
              <a:t>printed educational tools, webinars </a:t>
            </a:r>
            <a:r>
              <a:rPr lang="en-US" sz="2400" dirty="0"/>
              <a:t>and online educational resources for nationwide outreach using eOrganic.info.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088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Project Goals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Evaluate performance of crop rotations and management strategies designed to meet the combined goals of high yields, reduced disease levels, provision of adequate N with minimal environmental impacts and improved C- sequestration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41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Participants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686800" cy="6400800"/>
          </a:xfrm>
        </p:spPr>
        <p:txBody>
          <a:bodyPr>
            <a:normAutofit/>
          </a:bodyPr>
          <a:lstStyle/>
          <a:p>
            <a:pPr lvl="2"/>
            <a:r>
              <a:rPr lang="en-US" sz="2800" b="1" dirty="0" smtClean="0"/>
              <a:t>Project leaders: 4</a:t>
            </a:r>
          </a:p>
          <a:p>
            <a:pPr lvl="2">
              <a:buNone/>
            </a:pPr>
            <a:r>
              <a:rPr lang="en-US" sz="2800" dirty="0" smtClean="0"/>
              <a:t>	Carol Shennan (Project Director, UCSC), 	          Joji Muramoto (UCSC), Alexander Gershenson (San Jose State Univ.), and Karen Klonsky (UC Davis)</a:t>
            </a:r>
          </a:p>
          <a:p>
            <a:pPr lvl="2"/>
            <a:r>
              <a:rPr lang="en-US" sz="2800" b="1" dirty="0" smtClean="0"/>
              <a:t>Project staff: 5 </a:t>
            </a:r>
            <a:r>
              <a:rPr lang="en-US" sz="2800" dirty="0" smtClean="0"/>
              <a:t>(UCSC)</a:t>
            </a:r>
          </a:p>
          <a:p>
            <a:pPr lvl="2"/>
            <a:r>
              <a:rPr lang="en-US" sz="2800" b="1" dirty="0" smtClean="0"/>
              <a:t>Collaborators – research and extension: 11 </a:t>
            </a:r>
            <a:r>
              <a:rPr lang="en-US" sz="2800" dirty="0" smtClean="0"/>
              <a:t>(UCCE, CSUMB, USDA-ARS, CDFA, Univ. of New Hampshire, Oregon State Univ.)</a:t>
            </a:r>
          </a:p>
          <a:p>
            <a:pPr lvl="2"/>
            <a:r>
              <a:rPr lang="en-US" sz="2800" b="1" dirty="0" smtClean="0"/>
              <a:t>Farmer collaborators: 16</a:t>
            </a:r>
          </a:p>
          <a:p>
            <a:pPr lvl="2"/>
            <a:r>
              <a:rPr lang="en-US" sz="2800" b="1" dirty="0" smtClean="0"/>
              <a:t>NGO collaborators: 3</a:t>
            </a:r>
          </a:p>
          <a:p>
            <a:pPr lvl="2"/>
            <a:r>
              <a:rPr lang="en-US" sz="2800" b="1" dirty="0" smtClean="0"/>
              <a:t>Industry collaborators: 3            </a:t>
            </a:r>
            <a:r>
              <a:rPr lang="en-US" sz="2800" b="1" u="sng" dirty="0" smtClean="0"/>
              <a:t>Total: 42 members</a:t>
            </a:r>
          </a:p>
          <a:p>
            <a:pPr lvl="2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Santa Cruz and Monterey Counties</a:t>
            </a:r>
            <a:br>
              <a:rPr lang="en-US" sz="3600" dirty="0" smtClean="0"/>
            </a:br>
            <a:r>
              <a:rPr lang="en-US" sz="3600" dirty="0" smtClean="0"/>
              <a:t>Mother – baby trials 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686800" cy="6400800"/>
          </a:xfrm>
        </p:spPr>
        <p:txBody>
          <a:bodyPr>
            <a:normAutofit/>
          </a:bodyPr>
          <a:lstStyle/>
          <a:p>
            <a:pPr lvl="2"/>
            <a:r>
              <a:rPr lang="en-US" sz="2800" b="1" dirty="0" smtClean="0"/>
              <a:t>Compare 4 </a:t>
            </a:r>
            <a:r>
              <a:rPr lang="en-US" sz="2800" b="1" dirty="0"/>
              <a:t>versus 2 year vegetable/strawberry rotations</a:t>
            </a:r>
            <a:r>
              <a:rPr lang="en-US" sz="2800" dirty="0"/>
              <a:t> </a:t>
            </a:r>
            <a:r>
              <a:rPr lang="en-US" sz="2800" dirty="0" smtClean="0"/>
              <a:t>on:</a:t>
            </a:r>
          </a:p>
          <a:p>
            <a:pPr lvl="3"/>
            <a:r>
              <a:rPr lang="en-US" sz="2400" dirty="0" smtClean="0"/>
              <a:t> yield</a:t>
            </a:r>
            <a:r>
              <a:rPr lang="en-US" sz="2400" dirty="0"/>
              <a:t>, weed and disease </a:t>
            </a:r>
            <a:r>
              <a:rPr lang="en-US" sz="2400" dirty="0" smtClean="0"/>
              <a:t>suppression</a:t>
            </a:r>
          </a:p>
          <a:p>
            <a:pPr lvl="3"/>
            <a:r>
              <a:rPr lang="en-US" sz="2400" dirty="0"/>
              <a:t>s</a:t>
            </a:r>
            <a:r>
              <a:rPr lang="en-US" sz="2400" dirty="0" smtClean="0"/>
              <a:t>oil </a:t>
            </a:r>
            <a:r>
              <a:rPr lang="en-US" sz="2400" dirty="0"/>
              <a:t>N, nitrate leaching, </a:t>
            </a:r>
            <a:r>
              <a:rPr lang="en-US" sz="2400" dirty="0" err="1" smtClean="0"/>
              <a:t>denitrification</a:t>
            </a:r>
            <a:r>
              <a:rPr lang="en-US" sz="2400" dirty="0" smtClean="0"/>
              <a:t> </a:t>
            </a:r>
          </a:p>
          <a:p>
            <a:pPr lvl="3"/>
            <a:r>
              <a:rPr lang="en-US" sz="2400" dirty="0" smtClean="0"/>
              <a:t>C </a:t>
            </a:r>
            <a:r>
              <a:rPr lang="en-US" sz="2400" dirty="0"/>
              <a:t>sequestration, methane and carbon dioxide emissions </a:t>
            </a:r>
            <a:endParaRPr lang="en-US" sz="2400" dirty="0" smtClean="0"/>
          </a:p>
          <a:p>
            <a:pPr lvl="3"/>
            <a:r>
              <a:rPr lang="en-US" sz="2400" dirty="0" smtClean="0"/>
              <a:t>economics </a:t>
            </a:r>
            <a:r>
              <a:rPr lang="en-US" sz="2400" dirty="0"/>
              <a:t>of </a:t>
            </a:r>
            <a:r>
              <a:rPr lang="en-US" sz="2400" dirty="0" smtClean="0"/>
              <a:t>production </a:t>
            </a:r>
            <a:endParaRPr lang="en-US" sz="2400" dirty="0"/>
          </a:p>
          <a:p>
            <a:pPr lvl="2"/>
            <a:r>
              <a:rPr lang="en-US" sz="2800" dirty="0" smtClean="0"/>
              <a:t>Test effectiveness </a:t>
            </a:r>
            <a:r>
              <a:rPr lang="en-US" sz="2800" dirty="0"/>
              <a:t>of </a:t>
            </a:r>
            <a:r>
              <a:rPr lang="en-US" sz="2800" b="1" dirty="0" smtClean="0"/>
              <a:t>mustard seed meal </a:t>
            </a:r>
            <a:r>
              <a:rPr lang="en-US" sz="2800" dirty="0" smtClean="0"/>
              <a:t>for </a:t>
            </a:r>
            <a:r>
              <a:rPr lang="en-US" sz="2800" b="1" dirty="0"/>
              <a:t>N fertility supply and weed and disease </a:t>
            </a:r>
            <a:r>
              <a:rPr lang="en-US" sz="2800" b="1" dirty="0" smtClean="0"/>
              <a:t>suppression</a:t>
            </a:r>
            <a:endParaRPr lang="en-US" sz="2800" b="1" dirty="0"/>
          </a:p>
          <a:p>
            <a:pPr lvl="2"/>
            <a:r>
              <a:rPr lang="en-US" sz="2800" dirty="0"/>
              <a:t> Compare </a:t>
            </a:r>
            <a:r>
              <a:rPr lang="en-US" sz="2800" b="1" dirty="0" smtClean="0"/>
              <a:t>Anaerobic </a:t>
            </a:r>
            <a:r>
              <a:rPr lang="en-US" sz="2800" b="1" dirty="0"/>
              <a:t>Soil Disinfestation (ASD</a:t>
            </a:r>
            <a:r>
              <a:rPr lang="en-US" sz="2800" b="1" dirty="0" smtClean="0"/>
              <a:t>) </a:t>
            </a:r>
            <a:r>
              <a:rPr lang="en-US" sz="2800" dirty="0"/>
              <a:t>mustard </a:t>
            </a:r>
            <a:r>
              <a:rPr lang="en-US" sz="2800" dirty="0" smtClean="0"/>
              <a:t>seed meal and </a:t>
            </a:r>
            <a:r>
              <a:rPr lang="en-US" sz="2800" dirty="0"/>
              <a:t>non-host crop </a:t>
            </a:r>
            <a:r>
              <a:rPr lang="en-US" sz="2800" dirty="0" smtClean="0"/>
              <a:t>rotations on  </a:t>
            </a:r>
            <a:r>
              <a:rPr lang="en-US" sz="2800" b="1" dirty="0"/>
              <a:t>Verticillium wilt and other diseases in strawberries.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42627820"/>
              </p:ext>
            </p:extLst>
          </p:nvPr>
        </p:nvGraphicFramePr>
        <p:xfrm>
          <a:off x="0" y="304800"/>
          <a:ext cx="9124950" cy="19645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67571"/>
                <a:gridCol w="569397"/>
                <a:gridCol w="757371"/>
                <a:gridCol w="755546"/>
                <a:gridCol w="757371"/>
                <a:gridCol w="875995"/>
                <a:gridCol w="735471"/>
                <a:gridCol w="576697"/>
                <a:gridCol w="717221"/>
                <a:gridCol w="790220"/>
                <a:gridCol w="739121"/>
                <a:gridCol w="620497"/>
                <a:gridCol w="662472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Year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Year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Year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Year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Treatment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Fall 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Winter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Summer 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Fall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Winter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Summer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Fall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Winter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Summer 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Fall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2014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Winter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Summer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V – </a:t>
                      </a: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10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+C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asd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</a:tr>
              <a:tr h="25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2a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cc+c+f†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cc+c+f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V – L</a:t>
                      </a:r>
                      <a:r>
                        <a:rPr lang="en-US" sz="10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+C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cc+c+f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asd +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</a:tr>
              <a:tr h="25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3a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cc+mc†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V – L</a:t>
                      </a:r>
                      <a:r>
                        <a:rPr lang="en-US" sz="10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+C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cc+mc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 +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</a:tr>
              <a:tr h="25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4a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V – L</a:t>
                      </a:r>
                      <a:r>
                        <a:rPr lang="en-US" sz="10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+C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</a:tr>
              <a:tr h="349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Grower’s standard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Grower’s standard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V – L</a:t>
                      </a:r>
                      <a:r>
                        <a:rPr lang="en-US" sz="10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+C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Grower’s standard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V-B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Grower’s standard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D5B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752129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Baby trial treatments – Experimental Design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b="1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Fertility/disease control treatments</a:t>
            </a: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AutoNum type="romanLcParenBoth"/>
            </a:pP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Cover crop + ASD			 ----- moderate fertility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AutoNum type="romanLcParenBoth"/>
            </a:pP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Cover crop + compost/</a:t>
            </a:r>
            <a:r>
              <a:rPr lang="en-US" dirty="0" err="1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feathermeal</a:t>
            </a: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+ASD -----high fertility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AutoNum type="romanLcParenBoth"/>
            </a:pP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Cover crop + mustard seed meal	--------	high fertility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AutoNum type="romanLcParenBoth"/>
            </a:pP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Untreated control			-------- low fertility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AutoNum type="romanLcParenBoth"/>
            </a:pPr>
            <a:r>
              <a:rPr lang="en-US" dirty="0" smtClean="0">
                <a:solidFill>
                  <a:srgbClr val="2E2224"/>
                </a:solidFill>
                <a:ea typeface="Calibri" pitchFamily="34" charset="0"/>
                <a:cs typeface="Times New Roman" pitchFamily="18" charset="0"/>
              </a:rPr>
              <a:t> Grower’s standard</a:t>
            </a:r>
            <a:endParaRPr lang="en-US" dirty="0" smtClean="0">
              <a:solidFill>
                <a:srgbClr val="2E2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69185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Vegetable crops: V–B</a:t>
            </a:r>
            <a:r>
              <a:rPr lang="en-US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= broccoli; 	</a:t>
            </a:r>
            <a:r>
              <a:rPr lang="en-US" b="1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V– L+C</a:t>
            </a:r>
            <a:r>
              <a:rPr lang="en-US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 =Lettuce + Cauliflower</a:t>
            </a:r>
            <a:endParaRPr lang="en-US" dirty="0">
              <a:solidFill>
                <a:srgbClr val="2E2224"/>
              </a:solidFill>
              <a:latin typeface="Candara"/>
              <a:ea typeface="Calibri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Strawberry crops:  S </a:t>
            </a:r>
            <a:r>
              <a:rPr lang="en-US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=  strawberry;  </a:t>
            </a:r>
            <a:r>
              <a:rPr lang="en-US" b="1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S +</a:t>
            </a:r>
            <a:r>
              <a:rPr lang="en-US" dirty="0" smtClean="0">
                <a:solidFill>
                  <a:srgbClr val="2E2224"/>
                </a:solidFill>
                <a:latin typeface="Candara"/>
                <a:ea typeface="Calibri"/>
                <a:cs typeface="Arial"/>
              </a:rPr>
              <a:t> = strawberry + liquid fertilizer</a:t>
            </a:r>
            <a:endParaRPr lang="en-US" dirty="0">
              <a:solidFill>
                <a:srgbClr val="2E2224"/>
              </a:solidFill>
              <a:latin typeface="Candara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7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838199"/>
          </a:xfrm>
        </p:spPr>
        <p:txBody>
          <a:bodyPr/>
          <a:lstStyle/>
          <a:p>
            <a:r>
              <a:rPr lang="en-US" dirty="0" smtClean="0"/>
              <a:t>Mother-Baby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70 linear miles in 4 counties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Joji\Dropbox\Mother_Baby trials\Yr1_2011_2012\Google Maps_All tria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066800"/>
            <a:ext cx="6248400" cy="497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838199"/>
          </a:xfrm>
        </p:spPr>
        <p:txBody>
          <a:bodyPr/>
          <a:lstStyle/>
          <a:p>
            <a:r>
              <a:rPr lang="en-US" dirty="0" smtClean="0"/>
              <a:t>Mother-Baby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70 linear miles in 4 counties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Joji\Dropbox\Mother_Baby trials\Yr1_2011_2012\Google Maps_All trial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1066800"/>
            <a:ext cx="6248400" cy="4970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22098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1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2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8194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3528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4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7338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5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648200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Baby 6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819400"/>
            <a:ext cx="914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Mother</a:t>
            </a:r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2590800" y="2209800"/>
            <a:ext cx="4267200" cy="2807732"/>
            <a:chOff x="2590800" y="2209800"/>
            <a:chExt cx="4267200" cy="2807732"/>
          </a:xfrm>
        </p:grpSpPr>
        <p:sp>
          <p:nvSpPr>
            <p:cNvPr id="12" name="TextBox 11"/>
            <p:cNvSpPr txBox="1"/>
            <p:nvPr/>
          </p:nvSpPr>
          <p:spPr>
            <a:xfrm>
              <a:off x="2590800" y="2209800"/>
              <a:ext cx="838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SBF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3581400"/>
              <a:ext cx="838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HGO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2819400"/>
              <a:ext cx="838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LEF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1600" y="3352800"/>
              <a:ext cx="838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CAS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3733800"/>
              <a:ext cx="838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COKE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4648200"/>
              <a:ext cx="838200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ALBA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2819400"/>
              <a:ext cx="9144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UCSC</a:t>
              </a: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295400"/>
          <a:ext cx="8762998" cy="522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69"/>
                <a:gridCol w="1393180"/>
                <a:gridCol w="1211758"/>
                <a:gridCol w="1232297"/>
                <a:gridCol w="1711524"/>
                <a:gridCol w="1163835"/>
                <a:gridCol w="1163835"/>
              </a:tblGrid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</a:t>
                      </a:r>
                    </a:p>
                    <a:p>
                      <a:r>
                        <a:rPr lang="en-US" sz="1600" dirty="0" smtClean="0"/>
                        <a:t>(acre)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Manager /Contact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Soil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Soil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Organic</a:t>
                      </a:r>
                      <a:r>
                        <a:rPr lang="en-US" sz="1600" baseline="0" dirty="0" smtClean="0"/>
                        <a:t> since (yrs as of 2011)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Mother</a:t>
                      </a:r>
                    </a:p>
                    <a:p>
                      <a:r>
                        <a:rPr lang="en-US" sz="1600" dirty="0" smtClean="0"/>
                        <a:t>(0.40A)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CASFS-UCSC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Santa Cruz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Darryl Wong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Elkhorn sandy loam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Mollisols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</a:p>
                    <a:p>
                      <a:r>
                        <a:rPr lang="en-US" sz="1600" dirty="0" smtClean="0"/>
                        <a:t>(40+)</a:t>
                      </a:r>
                      <a:endParaRPr lang="en-US" sz="1600" dirty="0"/>
                    </a:p>
                  </a:txBody>
                  <a:tcPr/>
                </a:tc>
              </a:tr>
              <a:tr h="6586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</a:t>
                      </a:r>
                      <a:r>
                        <a:rPr lang="en-US" sz="1600" baseline="0" dirty="0" smtClean="0"/>
                        <a:t>-1</a:t>
                      </a:r>
                    </a:p>
                    <a:p>
                      <a:r>
                        <a:rPr lang="en-US" sz="1600" baseline="0" dirty="0" smtClean="0"/>
                        <a:t>(0.65A)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Swanton Berry 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Davenport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 Campion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Colma</a:t>
                      </a:r>
                      <a:r>
                        <a:rPr lang="en-US" sz="1600" dirty="0" smtClean="0"/>
                        <a:t> sandy loam/Tierra loam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Mollisols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Alfisols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2003</a:t>
                      </a:r>
                    </a:p>
                    <a:p>
                      <a:r>
                        <a:rPr lang="en-US" sz="1600" dirty="0" smtClean="0"/>
                        <a:t>(8 years)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Baby</a:t>
                      </a:r>
                      <a:r>
                        <a:rPr lang="en-US" sz="1600" baseline="0" dirty="0" smtClean="0"/>
                        <a:t>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(0.59A)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Ground Organics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Watsonville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Pedersen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Tierra/Watsonville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Alfisols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Mollisols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1996</a:t>
                      </a:r>
                    </a:p>
                    <a:p>
                      <a:r>
                        <a:rPr lang="en-US" sz="1600" dirty="0" smtClean="0"/>
                        <a:t>(15 years)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Baby-3</a:t>
                      </a:r>
                    </a:p>
                    <a:p>
                      <a:r>
                        <a:rPr lang="en-US" sz="1600" dirty="0" smtClean="0"/>
                        <a:t>(0.58A)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Live Earth 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Watsonville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Tom Broz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Elder</a:t>
                      </a:r>
                      <a:r>
                        <a:rPr lang="en-US" sz="1600" baseline="0" dirty="0" smtClean="0"/>
                        <a:t> sandy loam /Soquel loam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Mollisols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1998</a:t>
                      </a:r>
                    </a:p>
                    <a:p>
                      <a:r>
                        <a:rPr lang="en-US" sz="1600" dirty="0" smtClean="0"/>
                        <a:t>(13 years)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Baby-4</a:t>
                      </a:r>
                    </a:p>
                    <a:p>
                      <a:r>
                        <a:rPr lang="en-US" sz="1600" dirty="0" smtClean="0"/>
                        <a:t>(0.65A)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Cassidy Ranch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Watsonville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 Balbas /Dick</a:t>
                      </a:r>
                      <a:r>
                        <a:rPr lang="en-US" sz="1600" baseline="0" dirty="0" smtClean="0"/>
                        <a:t> Peixoto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Salinas clay loam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Mollisols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2004</a:t>
                      </a:r>
                    </a:p>
                    <a:p>
                      <a:r>
                        <a:rPr lang="en-US" sz="1600" dirty="0" smtClean="0"/>
                        <a:t>(7</a:t>
                      </a:r>
                      <a:r>
                        <a:rPr lang="en-US" sz="1600" baseline="0" dirty="0" smtClean="0"/>
                        <a:t> years)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Baby-5</a:t>
                      </a:r>
                    </a:p>
                    <a:p>
                      <a:r>
                        <a:rPr lang="en-US" sz="1600" dirty="0" smtClean="0"/>
                        <a:t>(0.51A)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Coke Farm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 Juan Bautista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Dale Coke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Hanford coarse sandy</a:t>
                      </a:r>
                      <a:r>
                        <a:rPr lang="en-US" sz="1600" baseline="0" dirty="0" smtClean="0"/>
                        <a:t> loam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Entisols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1996</a:t>
                      </a:r>
                    </a:p>
                    <a:p>
                      <a:r>
                        <a:rPr lang="en-US" sz="1600" dirty="0" smtClean="0"/>
                        <a:t>(15 years)</a:t>
                      </a:r>
                      <a:endParaRPr lang="en-US" sz="1600" dirty="0"/>
                    </a:p>
                  </a:txBody>
                  <a:tcPr/>
                </a:tc>
              </a:tr>
              <a:tr h="58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Baby-6</a:t>
                      </a:r>
                    </a:p>
                    <a:p>
                      <a:r>
                        <a:rPr lang="en-US" sz="1600" dirty="0" smtClean="0"/>
                        <a:t>(0.54A)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ALBA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Salinas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Nathan Harkleroad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Hanford gravelly</a:t>
                      </a:r>
                      <a:r>
                        <a:rPr lang="en-US" sz="1600" baseline="0" dirty="0" smtClean="0"/>
                        <a:t> sandy loam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Entisols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1991</a:t>
                      </a:r>
                    </a:p>
                    <a:p>
                      <a:r>
                        <a:rPr lang="en-US" sz="1600" dirty="0" smtClean="0"/>
                        <a:t>(20 years)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Mother/Baby Trial Sites (Total: 3.91 acre)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trial  -  CASFS UCSC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oc Sci\AppData\Local\Temp\2012-01-24_16-19-41_320 Stitc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5110"/>
            <a:ext cx="9144000" cy="42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1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oji\Documents\My Documents\1_Current Projects\_Current Research Project\USDA-OREI\2_Project management\Mother-Baby trials\Year 1\Mother trial\Photos\20111116_Post planting\114P_009\DSCN0001 Stitc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457200"/>
            <a:ext cx="8892843" cy="3657600"/>
          </a:xfrm>
          <a:prstGeom prst="rect">
            <a:avLst/>
          </a:prstGeom>
          <a:noFill/>
        </p:spPr>
      </p:pic>
      <p:grpSp>
        <p:nvGrpSpPr>
          <p:cNvPr id="3" name="Group 102"/>
          <p:cNvGrpSpPr/>
          <p:nvPr/>
        </p:nvGrpSpPr>
        <p:grpSpPr>
          <a:xfrm>
            <a:off x="1828800" y="2057400"/>
            <a:ext cx="6248400" cy="1905000"/>
            <a:chOff x="1828800" y="2057400"/>
            <a:chExt cx="6248400" cy="1905000"/>
          </a:xfrm>
        </p:grpSpPr>
        <p:grpSp>
          <p:nvGrpSpPr>
            <p:cNvPr id="4" name="Group 64"/>
            <p:cNvGrpSpPr/>
            <p:nvPr/>
          </p:nvGrpSpPr>
          <p:grpSpPr>
            <a:xfrm>
              <a:off x="1828800" y="2057400"/>
              <a:ext cx="6248400" cy="1905000"/>
              <a:chOff x="1828800" y="1981200"/>
              <a:chExt cx="6248400" cy="1905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1828800" y="1981200"/>
                <a:ext cx="91440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1981200" y="1981200"/>
                <a:ext cx="2362200" cy="1447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286000" y="1981200"/>
                <a:ext cx="3124200" cy="1143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2667000" y="1981200"/>
                <a:ext cx="3581400" cy="914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48000" y="1981200"/>
                <a:ext cx="3810000" cy="762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352800" y="1981200"/>
                <a:ext cx="3886200" cy="685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581400" y="1981200"/>
                <a:ext cx="3886200" cy="609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10000" y="1981200"/>
                <a:ext cx="396240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962400" y="1981200"/>
                <a:ext cx="41148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743200" y="2438400"/>
                <a:ext cx="5334000" cy="1447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209800" y="2362200"/>
                <a:ext cx="52578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2057400" y="2286000"/>
                <a:ext cx="4800600" cy="228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flipV="1">
              <a:off x="1981200" y="2286000"/>
              <a:ext cx="4191000" cy="152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981200" y="2209800"/>
              <a:ext cx="3505200" cy="152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905000" y="2133600"/>
              <a:ext cx="2895600" cy="152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05000" y="2057400"/>
              <a:ext cx="2286000" cy="152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828800" y="2057400"/>
              <a:ext cx="22860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828800" y="2057400"/>
              <a:ext cx="20574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0" y="441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Mother Trial (UCSC Farm. 37 years of organic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64 plots)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76200" y="-76200"/>
            <a:ext cx="8915400" cy="7032297"/>
            <a:chOff x="76200" y="-76200"/>
            <a:chExt cx="8915400" cy="7032297"/>
          </a:xfrm>
        </p:grpSpPr>
        <p:pic>
          <p:nvPicPr>
            <p:cNvPr id="172035" name="Picture 3" descr="C:\Users\Joji\Pictures\_Shennan lab\032 Stitch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6200" y="-76200"/>
              <a:ext cx="8915400" cy="3702349"/>
            </a:xfrm>
            <a:prstGeom prst="rect">
              <a:avLst/>
            </a:prstGeom>
            <a:noFill/>
          </p:spPr>
        </p:pic>
        <p:pic>
          <p:nvPicPr>
            <p:cNvPr id="172036" name="Picture 4" descr="C:\Users\Joji\Pictures\_Shennan lab\007 Stitch_compressed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6200" y="3124200"/>
              <a:ext cx="8915400" cy="383189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What is Verticillium Wilt? (3)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Causal agent: the fungus </a:t>
            </a:r>
            <a:r>
              <a:rPr lang="en-US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Verticillium dahliae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Survives in the soil and on crop residues as tiny, dormant structures (microsclerotia) for 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to 10 years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without host crops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Disease is enhanced at temperatures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between  68 and 78 °F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(cool to moderate weather)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Joji\Documents\My Documents\1_Current Projects\_Current Research Project\USDA-OREI\2_Project management\Mother-Baby trials\Year 1\Baby trials\Baby 1_SBF\Photos\20111207_CC emergence survey\DSCN2350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433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1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Baby-1 (Swanton Berry Farm.  8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228600" y="3276600"/>
            <a:ext cx="8915400" cy="1219200"/>
            <a:chOff x="228600" y="3276600"/>
            <a:chExt cx="8915400" cy="1219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04800" y="4419600"/>
              <a:ext cx="8839200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3810000"/>
              <a:ext cx="6858000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2600" y="3581400"/>
              <a:ext cx="4800600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3429000"/>
              <a:ext cx="32766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09800" y="3352800"/>
              <a:ext cx="24384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8600" y="3276600"/>
              <a:ext cx="2057400" cy="1143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343400" y="3352800"/>
              <a:ext cx="4800600" cy="60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3276600"/>
              <a:ext cx="21336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oji\Documents\My Documents\1_Current Projects\_Current Research Project\USDA-OREI\2_Project management\Mother-Baby trials\Year 1\Baby trials\Baby 2_HGO\Photos\20111201_CC emergence survey\DSCN23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9038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Baby-2 (High Ground Organics.  15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276600" y="2209800"/>
            <a:ext cx="5867400" cy="533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42"/>
          <p:cNvGrpSpPr/>
          <p:nvPr/>
        </p:nvGrpSpPr>
        <p:grpSpPr>
          <a:xfrm>
            <a:off x="0" y="2209800"/>
            <a:ext cx="9144000" cy="3657600"/>
            <a:chOff x="0" y="2209800"/>
            <a:chExt cx="9144000" cy="3657600"/>
          </a:xfrm>
        </p:grpSpPr>
        <p:grpSp>
          <p:nvGrpSpPr>
            <p:cNvPr id="4" name="Group 36"/>
            <p:cNvGrpSpPr/>
            <p:nvPr/>
          </p:nvGrpSpPr>
          <p:grpSpPr>
            <a:xfrm>
              <a:off x="0" y="2209800"/>
              <a:ext cx="9144000" cy="3657600"/>
              <a:chOff x="0" y="2209800"/>
              <a:chExt cx="9144000" cy="3657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143000" y="2362200"/>
                <a:ext cx="228600" cy="35052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209800" y="2286000"/>
                <a:ext cx="6934200" cy="18288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895600" y="2209800"/>
                <a:ext cx="6248400" cy="10668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048000" y="2209800"/>
                <a:ext cx="6096000" cy="76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0" y="2209800"/>
                <a:ext cx="3276600" cy="2286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V="1">
              <a:off x="7467600" y="5257800"/>
              <a:ext cx="1676400" cy="60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ji\Documents\My Documents\1_Current Projects\_Current Research Project\USDA-OREI\2_Project management\Mother-Baby trials\Year 1\Baby trials\Baby 3_LEF\Photos\20111220_Soil sampling\DSCN2411 Stitc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66800"/>
            <a:ext cx="9144000" cy="434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Baby-3 (Live Earth Farm.  13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533400" y="2895600"/>
            <a:ext cx="8610600" cy="1371600"/>
            <a:chOff x="533400" y="2895600"/>
            <a:chExt cx="8610600" cy="1371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2971800"/>
              <a:ext cx="6858000" cy="1295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391400" y="2971800"/>
              <a:ext cx="1752600" cy="1295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514600" y="2971800"/>
              <a:ext cx="5638800" cy="381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981200" y="2971800"/>
              <a:ext cx="5562600" cy="228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47800" y="2895600"/>
              <a:ext cx="5410200" cy="228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33400" y="2895600"/>
              <a:ext cx="61722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90600" y="2895600"/>
              <a:ext cx="5638800" cy="152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53200" y="2895600"/>
              <a:ext cx="25908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ji\Documents\My Documents\1_Current Projects\_Current Research Project\USDA-OREI\2_Project management\Mother-Baby trials\Year 1\Baby trials\Baby 4_Cassidy\Photos\20111220_Soil sampling\DSCN2403 Stitc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90600"/>
            <a:ext cx="9099487" cy="34355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Baby-4 (Cassidy Ranch.  7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0" y="1981200"/>
            <a:ext cx="8763000" cy="2362200"/>
            <a:chOff x="0" y="1981200"/>
            <a:chExt cx="8763000" cy="2362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1981200"/>
              <a:ext cx="1600200" cy="1676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600200" y="1981200"/>
              <a:ext cx="7162800" cy="2286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371600" y="2133600"/>
              <a:ext cx="46482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43800" y="2209800"/>
              <a:ext cx="1219200" cy="2133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47800" y="2057400"/>
              <a:ext cx="32766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24000" y="20574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0200" y="1981200"/>
              <a:ext cx="609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ji\Documents\My Documents\1_Current Projects\_Current Research Project\USDA-OREI\2_Project management\Mother-Baby trials\Year 1\Baby trials\Baby 5_Coke Farm\Photos\20111220_Soil sampling\DSCN2386 Stitc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9600"/>
            <a:ext cx="9144000" cy="4422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Baby-5 (Coke Farm.  15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52400" y="2438400"/>
            <a:ext cx="8763000" cy="76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/>
          <p:nvPr/>
        </p:nvGrpSpPr>
        <p:grpSpPr>
          <a:xfrm>
            <a:off x="152400" y="2438400"/>
            <a:ext cx="8763000" cy="2590800"/>
            <a:chOff x="152400" y="2438400"/>
            <a:chExt cx="8763000" cy="25908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086600" y="2514600"/>
              <a:ext cx="1828800" cy="2514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905000" y="2514600"/>
              <a:ext cx="6172200" cy="914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43000" y="2514600"/>
              <a:ext cx="5943600" cy="457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800" y="2438400"/>
              <a:ext cx="5181600" cy="304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7200" y="2514600"/>
              <a:ext cx="3200400" cy="76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2400" y="2438400"/>
              <a:ext cx="4724400" cy="2590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oji\Documents\My Documents\1_Current Projects\_Current Research Project\USDA-OREI\2_Project management\Mother-Baby trials\Year 1\Baby trials\Baby 6_ALBA\Photos\20111207_CC emergence survey\DSCN23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5333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Baby-6 (ALBA.  20 yrs of organic mgmt)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0" y="2971800"/>
            <a:ext cx="9144000" cy="2362200"/>
            <a:chOff x="0" y="2971800"/>
            <a:chExt cx="9144000" cy="2362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2971800"/>
              <a:ext cx="3200400" cy="762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371600" y="2971800"/>
              <a:ext cx="2514600" cy="2362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267200" y="2971800"/>
              <a:ext cx="3657600" cy="2362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648200" y="2971800"/>
              <a:ext cx="4495800" cy="1447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876800" y="2971800"/>
              <a:ext cx="4267200" cy="914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029200" y="2971800"/>
              <a:ext cx="4114800" cy="685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971800"/>
              <a:ext cx="18288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C:\Users\Joji\Documents\My Documents\1_Current Projects\_Current Research Project\USDA-OREI\2_Project management\Meetings\20120523_Researcher meeting 1\Data_summary-0512 meeting-1_Page_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Joji\Documents\My Documents\1_Current Projects\_Current Research Project\USDA-OREI\2_Project management\Meetings\20120523_Researcher meeting 1\Data_summary-0512 meeting-1_Page_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89199" cy="834576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37290"/>
            <a:ext cx="8098971" cy="5720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We gratefully acknowledge funding for this work from the following:</a:t>
            </a:r>
          </a:p>
          <a:p>
            <a:r>
              <a:rPr lang="en-US" sz="2000" b="1" dirty="0" smtClean="0"/>
              <a:t>USDA NIFA OREI Award # 2011-51300-3</a:t>
            </a:r>
            <a:r>
              <a:rPr lang="en-US" sz="2000" b="1" dirty="0" smtClean="0"/>
              <a:t>0677</a:t>
            </a:r>
            <a:endParaRPr lang="en-US" sz="2000" b="1" dirty="0" smtClean="0"/>
          </a:p>
          <a:p>
            <a:r>
              <a:rPr lang="en-US" sz="2000" b="1" dirty="0" smtClean="0"/>
              <a:t>USDA </a:t>
            </a:r>
            <a:r>
              <a:rPr lang="en-US" sz="2000" b="1" dirty="0" smtClean="0"/>
              <a:t>NIFA MBTP Award # 2012-51102-20294</a:t>
            </a:r>
          </a:p>
          <a:p>
            <a:r>
              <a:rPr lang="en-US" sz="2000" b="1" dirty="0" smtClean="0"/>
              <a:t>USDA WSARE Award # SW11-116</a:t>
            </a:r>
          </a:p>
          <a:p>
            <a:r>
              <a:rPr lang="en-US" sz="2000" b="1" dirty="0" smtClean="0"/>
              <a:t>Organic Farming Research Foundation</a:t>
            </a:r>
            <a:endParaRPr lang="en-US" sz="2000" b="1" dirty="0"/>
          </a:p>
          <a:p>
            <a:pPr>
              <a:buNone/>
            </a:pPr>
            <a:r>
              <a:rPr lang="en-US" sz="2400" b="1" dirty="0" smtClean="0"/>
              <a:t>And the many growers, extension and industry people who have made this work possible</a:t>
            </a:r>
          </a:p>
          <a:p>
            <a:r>
              <a:rPr lang="en-US" sz="2000" b="1" dirty="0" smtClean="0"/>
              <a:t>Gary Tanimura, Glenn Noma, Tanimura and </a:t>
            </a:r>
            <a:r>
              <a:rPr lang="en-US" sz="2000" b="1" dirty="0" err="1" smtClean="0"/>
              <a:t>Antle</a:t>
            </a:r>
            <a:r>
              <a:rPr lang="en-US" sz="2000" b="1" dirty="0" smtClean="0"/>
              <a:t> Fresh Foods Inc.</a:t>
            </a:r>
          </a:p>
          <a:p>
            <a:r>
              <a:rPr lang="en-US" sz="2000" b="1" dirty="0" smtClean="0"/>
              <a:t>Liz </a:t>
            </a:r>
            <a:r>
              <a:rPr lang="en-US" sz="2000" b="1" dirty="0" err="1" smtClean="0"/>
              <a:t>Mirazzo</a:t>
            </a:r>
            <a:r>
              <a:rPr lang="en-US" sz="2000" b="1" dirty="0" smtClean="0"/>
              <a:t>, Andy Webster of CASFS, UCSC</a:t>
            </a:r>
          </a:p>
          <a:p>
            <a:r>
              <a:rPr lang="en-US" sz="2000" b="1" dirty="0" smtClean="0"/>
              <a:t>Luis Rodriguez, Patti Wallace, Mike nelson, Plant Science inc.</a:t>
            </a:r>
          </a:p>
          <a:p>
            <a:r>
              <a:rPr lang="en-US" sz="2000" b="1" dirty="0" smtClean="0"/>
              <a:t>K. Kammeijer, L. Murphy, P. Ayala, UCCE</a:t>
            </a:r>
          </a:p>
          <a:p>
            <a:r>
              <a:rPr lang="en-US" sz="2000" b="1" dirty="0" smtClean="0"/>
              <a:t>Lab assistants, interns, and volunteers of the Shennan lab, UCSC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85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CC"/>
                </a:solidFill>
                <a:latin typeface="Arial" pitchFamily="34" charset="0"/>
              </a:rPr>
              <a:t>Questions?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743200"/>
            <a:ext cx="3733800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3600" smtClean="0">
                <a:solidFill>
                  <a:srgbClr val="FFFFCC"/>
                </a:solidFill>
                <a:latin typeface="Arial" pitchFamily="34" charset="0"/>
              </a:rPr>
              <a:t>Joji Muramoto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3600" smtClean="0">
                <a:solidFill>
                  <a:srgbClr val="FFFFCC"/>
                </a:solidFill>
                <a:latin typeface="Arial" pitchFamily="34" charset="0"/>
                <a:hlinkClick r:id="rId2"/>
              </a:rPr>
              <a:t>joji@ucsc.edu</a:t>
            </a:r>
            <a:endParaRPr lang="en-US" sz="3600" smtClean="0">
              <a:solidFill>
                <a:srgbClr val="FFFFCC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3600" smtClean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85800" y="1295400"/>
            <a:ext cx="8001000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Management for Organic Strawberry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marL="514350" indent="-514350" eaLnBrk="1" hangingPunct="1"/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Preventive measures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!!</a:t>
            </a:r>
          </a:p>
          <a:p>
            <a:pPr marL="914400" lvl="1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Very few options if Verticillium wilt starts to occur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infested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good crop rotation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 plant stress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bringing Verticillium into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Integrate all!</a:t>
            </a:r>
          </a:p>
          <a:p>
            <a:pPr marL="514350" lvl="0" indent="-514350" eaLnBrk="1" hangingPunct="1">
              <a:buNone/>
            </a:pP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Management for Organic Strawberry</a:t>
            </a:r>
            <a:endParaRPr lang="en-US" sz="4000" b="0" u="none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marL="514350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Preventive measures!!</a:t>
            </a:r>
          </a:p>
          <a:p>
            <a:pPr marL="914400" lvl="1" indent="-514350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Very few options if Verticillium wilt starts to occur</a:t>
            </a:r>
          </a:p>
          <a:p>
            <a:pPr marL="514350" lvl="0" indent="-514350" eaLnBrk="1" hangingPunct="1"/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infested fields</a:t>
            </a:r>
          </a:p>
          <a:p>
            <a:pPr marL="514350" lvl="0" indent="-514350" eaLnBrk="1" hangingPunct="1"/>
            <a:r>
              <a:rPr lang="en-US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Choose good crop rotation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 plant stress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Avoid bringing Verticillium into fields</a:t>
            </a:r>
          </a:p>
          <a:p>
            <a:pPr marL="514350" lvl="0" indent="-514350" eaLnBrk="1" hangingPunct="1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Integrate all!</a:t>
            </a:r>
          </a:p>
          <a:p>
            <a:pPr marL="514350" lvl="0" indent="-514350" eaLnBrk="1" hangingPunct="1">
              <a:buNone/>
            </a:pPr>
            <a:endParaRPr 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71600" y="12954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 dirty="0" smtClean="0">
                <a:solidFill>
                  <a:srgbClr val="FFFFCC"/>
                </a:solidFill>
              </a:rPr>
              <a:t>Sites to Avoid (Site Selection)</a:t>
            </a:r>
            <a:endParaRPr lang="en-US" b="0" u="none" dirty="0" smtClean="0">
              <a:solidFill>
                <a:srgbClr val="FFFFCC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Frequently planted to berries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Known problems with diseases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Established pathogen populations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Lettuce fields with Vert. problems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Pathogen pressure from adjacent sites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Poor soil and water factors: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poorly draining, heavy, or shallow soils;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high soil/water salinity; low fertility soils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8676</TotalTime>
  <Words>2437</Words>
  <Application>Microsoft Office PowerPoint</Application>
  <PresentationFormat>On-screen Show (4:3)</PresentationFormat>
  <Paragraphs>658</Paragraphs>
  <Slides>69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Flow</vt:lpstr>
      <vt:lpstr>3_Default Design</vt:lpstr>
      <vt:lpstr>6_Default Design</vt:lpstr>
      <vt:lpstr>4_Default Design</vt:lpstr>
      <vt:lpstr>5_Default Design</vt:lpstr>
      <vt:lpstr>Default Design</vt:lpstr>
      <vt:lpstr>8_Default Design</vt:lpstr>
      <vt:lpstr>2_Default Design</vt:lpstr>
      <vt:lpstr>9_Default Design</vt:lpstr>
      <vt:lpstr>10_Default Design</vt:lpstr>
      <vt:lpstr>1_Pixel</vt:lpstr>
      <vt:lpstr>Oriel</vt:lpstr>
      <vt:lpstr>Soho</vt:lpstr>
      <vt:lpstr>2_Office Theme</vt:lpstr>
      <vt:lpstr>1_Default Design</vt:lpstr>
      <vt:lpstr>Verticillium Wilt Management  for Organic Strawberry</vt:lpstr>
      <vt:lpstr>Slide 2</vt:lpstr>
      <vt:lpstr>What is Verticillium Wilt? (1)</vt:lpstr>
      <vt:lpstr>What is Verticillium Wilt? (2)</vt:lpstr>
      <vt:lpstr>Slide 5</vt:lpstr>
      <vt:lpstr>What is Verticillium Wilt? (3)</vt:lpstr>
      <vt:lpstr>Management for Organic Strawberry</vt:lpstr>
      <vt:lpstr>Management for Organic Strawberry</vt:lpstr>
      <vt:lpstr>Sites to Avoid (Site Selection)</vt:lpstr>
      <vt:lpstr>Slide 10</vt:lpstr>
      <vt:lpstr>Crop Rotation for Organic Strawberry</vt:lpstr>
      <vt:lpstr>Host Crops vs. Non-host Crops</vt:lpstr>
      <vt:lpstr>Good Rotation or Bad Rotation?</vt:lpstr>
      <vt:lpstr>Good Rotation or Bad Rotation?</vt:lpstr>
      <vt:lpstr>Good Rotation or Bad Rotation?</vt:lpstr>
      <vt:lpstr>Slide 16</vt:lpstr>
      <vt:lpstr>Anaerobic Soil Disinfestation (ASD) for suppressing Verticillium dahliae in CA strawberries</vt:lpstr>
      <vt:lpstr>ASD: Background</vt:lpstr>
      <vt:lpstr>ASD: some target Pests and Crops</vt:lpstr>
      <vt:lpstr>ASD: Mechanisms </vt:lpstr>
      <vt:lpstr>Slide 21</vt:lpstr>
      <vt:lpstr>Findings to date:</vt:lpstr>
      <vt:lpstr>Five Steps for      Rice Bran-based ASD</vt:lpstr>
      <vt:lpstr>When?</vt:lpstr>
      <vt:lpstr>Where?</vt:lpstr>
      <vt:lpstr>Good Rotation or Bad Rotation?</vt:lpstr>
      <vt:lpstr>Slide 27</vt:lpstr>
      <vt:lpstr>Slide 28</vt:lpstr>
      <vt:lpstr>Rice Bran incorporation after broadcasting</vt:lpstr>
      <vt:lpstr>Slide 30</vt:lpstr>
      <vt:lpstr>Slide 31</vt:lpstr>
      <vt:lpstr>Step 3: Drip tapes and plastic mulch application</vt:lpstr>
      <vt:lpstr>Drip Tapes</vt:lpstr>
      <vt:lpstr>Plastic mulch</vt:lpstr>
      <vt:lpstr>Plastic mulch</vt:lpstr>
      <vt:lpstr>Step 4: Drip Irrigation</vt:lpstr>
      <vt:lpstr>Drip Irrigation</vt:lpstr>
      <vt:lpstr>First Irrigation</vt:lpstr>
      <vt:lpstr>First Irrigation</vt:lpstr>
      <vt:lpstr>Slide 40</vt:lpstr>
      <vt:lpstr>Slide 41</vt:lpstr>
      <vt:lpstr>Drip Irrigation</vt:lpstr>
      <vt:lpstr>Step 5: Monitoring Anaerobic Decomposition</vt:lpstr>
      <vt:lpstr>Monitoring Anaerobic Decomposition</vt:lpstr>
      <vt:lpstr>Monitoring Anaerobic Decomposition</vt:lpstr>
      <vt:lpstr>Other C-sources?</vt:lpstr>
      <vt:lpstr>Remaining questions</vt:lpstr>
      <vt:lpstr>Trials at ALBA</vt:lpstr>
      <vt:lpstr>Slide 49</vt:lpstr>
      <vt:lpstr>Project Goals </vt:lpstr>
      <vt:lpstr>Project Goals </vt:lpstr>
      <vt:lpstr>Participants  </vt:lpstr>
      <vt:lpstr>Santa Cruz and Monterey Counties Mother – baby trials   </vt:lpstr>
      <vt:lpstr>Slide 54</vt:lpstr>
      <vt:lpstr>Mother-Baby Trials</vt:lpstr>
      <vt:lpstr>Mother-Baby Trials</vt:lpstr>
      <vt:lpstr>Slide 57</vt:lpstr>
      <vt:lpstr>Mother trial  -  CASFS UCSC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Acknowledgements</vt:lpstr>
      <vt:lpstr>Questions?</vt:lpstr>
    </vt:vector>
  </TitlesOfParts>
  <Company>UCSC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Soil Sterilization for Managing Soil-Borne Pathogens in Organic Strawberries</dc:title>
  <dc:creator>Joji Muramoto</dc:creator>
  <cp:lastModifiedBy>Joji</cp:lastModifiedBy>
  <cp:revision>382</cp:revision>
  <dcterms:created xsi:type="dcterms:W3CDTF">2005-11-11T02:23:20Z</dcterms:created>
  <dcterms:modified xsi:type="dcterms:W3CDTF">2016-04-29T20:35:19Z</dcterms:modified>
</cp:coreProperties>
</file>