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handoutMasterIdLst>
    <p:handoutMasterId r:id="rId23"/>
  </p:handoutMasterIdLst>
  <p:sldIdLst>
    <p:sldId id="344" r:id="rId2"/>
    <p:sldId id="350" r:id="rId3"/>
    <p:sldId id="349" r:id="rId4"/>
    <p:sldId id="351" r:id="rId5"/>
    <p:sldId id="352" r:id="rId6"/>
    <p:sldId id="358" r:id="rId7"/>
    <p:sldId id="355" r:id="rId8"/>
    <p:sldId id="316" r:id="rId9"/>
    <p:sldId id="348" r:id="rId10"/>
    <p:sldId id="356" r:id="rId11"/>
    <p:sldId id="357" r:id="rId12"/>
    <p:sldId id="346" r:id="rId13"/>
    <p:sldId id="360" r:id="rId14"/>
    <p:sldId id="359" r:id="rId15"/>
    <p:sldId id="365" r:id="rId16"/>
    <p:sldId id="361" r:id="rId17"/>
    <p:sldId id="364" r:id="rId18"/>
    <p:sldId id="317" r:id="rId19"/>
    <p:sldId id="362" r:id="rId20"/>
    <p:sldId id="36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D5A91555-CD2C-4B00-B8EE-990F6F53346D}">
          <p14:sldIdLst>
            <p14:sldId id="256"/>
            <p14:sldId id="261"/>
            <p14:sldId id="265"/>
            <p14:sldId id="267"/>
            <p14:sldId id="257"/>
            <p14:sldId id="266"/>
            <p14:sldId id="258"/>
            <p14:sldId id="260"/>
            <p14:sldId id="264"/>
            <p14:sldId id="268"/>
          </p14:sldIdLst>
        </p14:section>
        <p14:section name="Predators" id="{9E2EBF13-D612-4770-932B-42C03819FB59}">
          <p14:sldIdLst>
            <p14:sldId id="269"/>
            <p14:sldId id="270"/>
            <p14:sldId id="271"/>
            <p14:sldId id="272"/>
            <p14:sldId id="273"/>
            <p14:sldId id="274"/>
            <p14:sldId id="275"/>
            <p14:sldId id="276"/>
            <p14:sldId id="277"/>
            <p14:sldId id="278"/>
            <p14:sldId id="279"/>
            <p14:sldId id="280"/>
            <p14:sldId id="281"/>
            <p14:sldId id="282"/>
            <p14:sldId id="283"/>
            <p14:sldId id="284"/>
          </p14:sldIdLst>
        </p14:section>
        <p14:section name="Untitled Section" id="{81F9B46B-31C7-474F-A7CD-92D85556EF79}">
          <p14:sldIdLst>
            <p14:sldId id="285"/>
            <p14:sldId id="286"/>
            <p14:sldId id="287"/>
            <p14:sldId id="288"/>
            <p14:sldId id="289"/>
            <p14:sldId id="290"/>
            <p14:sldId id="291"/>
            <p14:sldId id="292"/>
            <p14:sldId id="293"/>
            <p14:sldId id="294"/>
            <p14:sldId id="295"/>
            <p14:sldId id="296"/>
            <p14:sldId id="297"/>
            <p14:sldId id="298"/>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4" autoAdjust="0"/>
  </p:normalViewPr>
  <p:slideViewPr>
    <p:cSldViewPr>
      <p:cViewPr>
        <p:scale>
          <a:sx n="125" d="100"/>
          <a:sy n="125" d="100"/>
        </p:scale>
        <p:origin x="-1618" y="-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65D31BD-65D6-40E8-A6FA-A1E9448797E4}" type="datetimeFigureOut">
              <a:rPr lang="en-US" smtClean="0"/>
              <a:pPr/>
              <a:t>1/10/2017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A7988EF-E5A7-4DB4-BCE0-977F26B6C210}" type="slidenum">
              <a:rPr lang="en-US" smtClean="0"/>
              <a:pPr/>
              <a:t>‹#›</a:t>
            </a:fld>
            <a:endParaRPr lang="en-US"/>
          </a:p>
        </p:txBody>
      </p:sp>
    </p:spTree>
    <p:extLst>
      <p:ext uri="{BB962C8B-B14F-4D97-AF65-F5344CB8AC3E}">
        <p14:creationId xmlns:p14="http://schemas.microsoft.com/office/powerpoint/2010/main" xmlns="" val="90967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E36817E-31B0-47A0-862D-19519F8306CC}" type="datetimeFigureOut">
              <a:rPr lang="en-US" smtClean="0"/>
              <a:pPr/>
              <a:t>1/10/2017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223BB3C-D0B1-4B29-98FD-DEB407D9F685}" type="slidenum">
              <a:rPr lang="en-US" smtClean="0"/>
              <a:pPr/>
              <a:t>‹#›</a:t>
            </a:fld>
            <a:endParaRPr lang="en-US"/>
          </a:p>
        </p:txBody>
      </p:sp>
    </p:spTree>
    <p:extLst>
      <p:ext uri="{BB962C8B-B14F-4D97-AF65-F5344CB8AC3E}">
        <p14:creationId xmlns:p14="http://schemas.microsoft.com/office/powerpoint/2010/main" xmlns="" val="205326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Beneficial Predators are insects</a:t>
            </a:r>
            <a:r>
              <a:rPr lang="en-US" baseline="0" dirty="0" smtClean="0"/>
              <a:t> and other arthropods that suppress pests by feeding or parasitizing unwanted pest organisms.</a:t>
            </a:r>
          </a:p>
          <a:p>
            <a:r>
              <a:rPr lang="en-US" baseline="0" dirty="0" smtClean="0"/>
              <a:t>Large diversity of beneficial insects within and outside the insects. Includes mites, fungi, nematodes, and </a:t>
            </a:r>
            <a:r>
              <a:rPr lang="en-US" baseline="0" dirty="0" err="1" smtClean="0"/>
              <a:t>arachnida</a:t>
            </a:r>
            <a:r>
              <a:rPr lang="en-US" baseline="0" dirty="0" smtClean="0"/>
              <a:t>. Define each?</a:t>
            </a:r>
          </a:p>
          <a:p>
            <a:r>
              <a:rPr lang="en-US" baseline="0" dirty="0" smtClean="0"/>
              <a:t>Predators – typically consume multiple prey items whole</a:t>
            </a:r>
          </a:p>
          <a:p>
            <a:r>
              <a:rPr lang="en-US" baseline="0" dirty="0" smtClean="0"/>
              <a:t>Parasitoids – complete life cycle as a parasite within the host or pest insect.</a:t>
            </a:r>
          </a:p>
          <a:p>
            <a:r>
              <a:rPr lang="en-US" baseline="0" dirty="0" smtClean="0"/>
              <a:t>Pathogens – Disease causing organisms that kill pest insects can include fungal and bacterial pathogens (</a:t>
            </a:r>
            <a:r>
              <a:rPr lang="en-US" baseline="0" dirty="0" err="1" smtClean="0"/>
              <a:t>Seedcorn</a:t>
            </a:r>
            <a:r>
              <a:rPr lang="en-US" baseline="0" dirty="0" smtClean="0"/>
              <a:t> maggot parasite, </a:t>
            </a:r>
            <a:r>
              <a:rPr lang="en-US" b="0" i="1" baseline="0" dirty="0" smtClean="0"/>
              <a:t>Bacillus </a:t>
            </a:r>
            <a:r>
              <a:rPr lang="en-US" b="0" i="1" baseline="0" dirty="0" err="1" smtClean="0"/>
              <a:t>thuringencis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223BB3C-D0B1-4B29-98FD-DEB407D9F68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6F295BB-1778-4CAB-8ECB-2BEF93B578A7}" type="slidenum">
              <a:rPr lang="en-US"/>
              <a:pPr/>
              <a:t>14</a:t>
            </a:fld>
            <a:endParaRPr lang="en-US"/>
          </a:p>
        </p:txBody>
      </p:sp>
      <p:sp>
        <p:nvSpPr>
          <p:cNvPr id="66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969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B591AEB-FAD3-46B0-9CCB-45952BCA62B0}" type="slidenum">
              <a:rPr lang="en-US"/>
              <a:pPr/>
              <a:t>15</a:t>
            </a:fld>
            <a:endParaRPr lang="en-US"/>
          </a:p>
        </p:txBody>
      </p:sp>
      <p:sp>
        <p:nvSpPr>
          <p:cNvPr id="81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715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1C49F83-A83D-4B8D-BAFE-210C8479F246}" type="slidenum">
              <a:rPr lang="en-US"/>
              <a:pPr/>
              <a:t>16</a:t>
            </a:fld>
            <a:endParaRPr lang="en-US"/>
          </a:p>
        </p:txBody>
      </p:sp>
      <p:sp>
        <p:nvSpPr>
          <p:cNvPr id="79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6675"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1A69827-6340-4B1B-8C03-96CDE8DAB018}" type="slidenum">
              <a:rPr lang="en-US"/>
              <a:pPr/>
              <a:t>17</a:t>
            </a:fld>
            <a:endParaRPr lang="en-US"/>
          </a:p>
        </p:txBody>
      </p:sp>
      <p:sp>
        <p:nvSpPr>
          <p:cNvPr id="81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5107" name="Rectangle 3"/>
          <p:cNvSpPr>
            <a:spLocks noGrp="1" noChangeArrowheads="1"/>
          </p:cNvSpPr>
          <p:nvPr>
            <p:ph type="body" idx="1"/>
          </p:nvPr>
        </p:nvSpPr>
        <p:spPr/>
        <p:txBody>
          <a:bodyPr/>
          <a:lstStyle/>
          <a:p>
            <a:pPr eaLnBrk="1" hangingPunct="1">
              <a:defRPr/>
            </a:pPr>
            <a:r>
              <a:rPr lang="en-US" dirty="0" smtClean="0"/>
              <a:t>Application of a biological agent much like a pesticide.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A6BE691-09D2-4C4E-9292-07CDADAE37A4}" type="slidenum">
              <a:rPr lang="en-US"/>
              <a:pPr/>
              <a:t>18</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6995" name="Rectangle 3"/>
          <p:cNvSpPr>
            <a:spLocks noGrp="1" noChangeArrowheads="1"/>
          </p:cNvSpPr>
          <p:nvPr>
            <p:ph type="body" idx="1"/>
          </p:nvPr>
        </p:nvSpPr>
        <p:spPr/>
        <p:txBody>
          <a:bodyPr/>
          <a:lstStyle/>
          <a:p>
            <a:pPr eaLnBrk="1" hangingPunct="1">
              <a:defRPr/>
            </a:pPr>
            <a:r>
              <a:rPr lang="en-US" dirty="0" smtClean="0"/>
              <a:t>Consider the behavior of targeted beneficial insects. </a:t>
            </a:r>
          </a:p>
          <a:p>
            <a:pPr eaLnBrk="1" hangingPunct="1">
              <a:defRPr/>
            </a:pPr>
            <a:r>
              <a:rPr lang="en-US" dirty="0" err="1" smtClean="0"/>
              <a:t>Farmscaping</a:t>
            </a:r>
            <a:r>
              <a:rPr lang="en-US" dirty="0" smtClean="0"/>
              <a:t> to conserve natural enemies assumes that beneficial organisms will move out of refuge/resource areas into the cash crop to control pests there.  Different natural enemies have a tendency to disperse different distances.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970B79A-BEC8-4DB9-B973-A611DC72F777}" type="slidenum">
              <a:rPr lang="en-US"/>
              <a:pPr/>
              <a:t>4</a:t>
            </a:fld>
            <a:endParaRPr lang="en-US"/>
          </a:p>
        </p:txBody>
      </p:sp>
      <p:sp>
        <p:nvSpPr>
          <p:cNvPr id="559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9107"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961BCFC-8BD0-44AA-A80C-6E6F70661C35}" type="slidenum">
              <a:rPr lang="en-US"/>
              <a:pPr/>
              <a:t>5</a:t>
            </a:fld>
            <a:endParaRPr lang="en-US"/>
          </a:p>
        </p:txBody>
      </p:sp>
      <p:sp>
        <p:nvSpPr>
          <p:cNvPr id="76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6800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961BCFC-8BD0-44AA-A80C-6E6F70661C35}" type="slidenum">
              <a:rPr lang="en-US"/>
              <a:pPr/>
              <a:t>6</a:t>
            </a:fld>
            <a:endParaRPr lang="en-US"/>
          </a:p>
        </p:txBody>
      </p:sp>
      <p:sp>
        <p:nvSpPr>
          <p:cNvPr id="76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6800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18C09C1-9CE1-457B-9334-1E71EB86CF18}" type="slidenum">
              <a:rPr lang="en-US"/>
              <a:pPr/>
              <a:t>7</a:t>
            </a:fld>
            <a:endParaRPr lang="en-US"/>
          </a:p>
        </p:txBody>
      </p:sp>
      <p:sp>
        <p:nvSpPr>
          <p:cNvPr id="81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1011" name="Rectangle 3"/>
          <p:cNvSpPr>
            <a:spLocks noGrp="1" noChangeArrowheads="1"/>
          </p:cNvSpPr>
          <p:nvPr>
            <p:ph type="body" idx="1"/>
          </p:nvPr>
        </p:nvSpPr>
        <p:spPr/>
        <p:txBody>
          <a:bodyPr/>
          <a:lstStyle/>
          <a:p>
            <a:pPr eaLnBrk="1" hangingPunct="1"/>
            <a:r>
              <a:rPr lang="en-US" smtClean="0">
                <a:latin typeface="Arial" pitchFamily="34" charset="0"/>
                <a:ea typeface="ＭＳ Ｐゴシック" pitchFamily="34" charset="-128"/>
              </a:rPr>
              <a:t>Organic growers depend biological control to help manage their pests – taking advantage of food web interactions.</a:t>
            </a:r>
          </a:p>
          <a:p>
            <a:pPr eaLnBrk="1" hangingPunct="1"/>
            <a:r>
              <a:rPr lang="en-US" smtClean="0">
                <a:latin typeface="Arial" pitchFamily="34" charset="0"/>
                <a:ea typeface="ＭＳ Ｐゴシック" pitchFamily="34" charset="-128"/>
              </a:rPr>
              <a:t>Conservation – using cultural methods to make the environment favorable for natural enemies.</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290B5D6-473F-4817-ADD6-5C8F84D6E3A4}" type="slidenum">
              <a:rPr lang="en-US"/>
              <a:pPr/>
              <a:t>8</a:t>
            </a:fld>
            <a:endParaRPr lang="en-US"/>
          </a:p>
        </p:txBody>
      </p:sp>
      <p:sp>
        <p:nvSpPr>
          <p:cNvPr id="576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6515" name="Rectangle 3"/>
          <p:cNvSpPr>
            <a:spLocks noGrp="1" noChangeArrowheads="1"/>
          </p:cNvSpPr>
          <p:nvPr>
            <p:ph type="body" idx="1"/>
          </p:nvPr>
        </p:nvSpPr>
        <p:spPr/>
        <p:txBody>
          <a:bodyPr/>
          <a:lstStyle/>
          <a:p>
            <a:pPr eaLnBrk="1" hangingPunct="1"/>
            <a:r>
              <a:rPr lang="en-US" smtClean="0">
                <a:latin typeface="Arial" pitchFamily="34" charset="0"/>
                <a:ea typeface="ＭＳ Ｐゴシック" pitchFamily="34" charset="-128"/>
              </a:rPr>
              <a:t>Adding plant diversity to a production system in space and time can help break pest cycles.   Plants in the same family tend to have similar pests.  </a:t>
            </a:r>
            <a:r>
              <a:rPr lang="en-US" b="1" smtClean="0">
                <a:latin typeface="Arial" pitchFamily="34" charset="0"/>
                <a:ea typeface="ＭＳ Ｐゴシック" pitchFamily="34" charset="-128"/>
              </a:rPr>
              <a:t>Crop rotation</a:t>
            </a:r>
            <a:r>
              <a:rPr lang="en-US" smtClean="0">
                <a:latin typeface="Arial" pitchFamily="34" charset="0"/>
                <a:ea typeface="ＭＳ Ｐゴシック" pitchFamily="34" charset="-128"/>
              </a:rPr>
              <a:t>, planting a series crops from different plant families in the same space in sequential seasons, helps deter the build up of pests that can occur when one crop species is planted continuously.  Crop rotation, as described in Section 205.205 in the National Organic Standards, is fundamental to good organic management and serves several functions.   As stated in the rule, the producer must implement a crop rotation including but not limited to sod, cover crops, green manure crops, and catch crops. Crop rotation provides the benefits in addition to providing pest management in annual and perennial crops, including: maintenance or improvement of soil organic matter content; management of   plant nutrients; and erosion control. </a:t>
            </a:r>
          </a:p>
          <a:p>
            <a:pPr eaLnBrk="1" hangingPunct="1"/>
            <a:r>
              <a:rPr lang="en-US" smtClean="0">
                <a:latin typeface="Arial" pitchFamily="34" charset="0"/>
                <a:ea typeface="ＭＳ Ｐゴシック" pitchFamily="34" charset="-128"/>
              </a:rPr>
              <a:t>Spatial crop diversity can be achieved through crop rotation and various forms of </a:t>
            </a:r>
            <a:r>
              <a:rPr lang="en-US" b="1" smtClean="0">
                <a:latin typeface="Arial" pitchFamily="34" charset="0"/>
                <a:ea typeface="ＭＳ Ｐゴシック" pitchFamily="34" charset="-128"/>
              </a:rPr>
              <a:t>polyculture</a:t>
            </a:r>
            <a:r>
              <a:rPr lang="en-US" smtClean="0">
                <a:latin typeface="Arial" pitchFamily="34" charset="0"/>
                <a:ea typeface="ＭＳ Ｐゴシック" pitchFamily="34" charset="-128"/>
              </a:rPr>
              <a:t>, e.g., strip cropping, multiple cropping, or interplanting of plant species or varieties. A general effect of polyculture is a spatial mixing of crops, which can slow the build-up and spread of pests during the growing season.  There are two main hypotheses to help explain how plant diversity acts to keep pest populations low.  The first is based on plant apparency.  It has been hypothesized that when a host plant is growing among non-host plants that the host plant is less apparent to an insect and, therefore, more difficult to locate.  The second hypothesis is based on natural enemies.  It has been hypothesized that plant diversity in a system increases the kinds of resources available to natural enemies of insects and encourages their occurrence, and predation and parasitism of insect pests.</a:t>
            </a:r>
          </a:p>
          <a:p>
            <a:pPr eaLnBrk="1" hangingPunct="1"/>
            <a:r>
              <a:rPr lang="en-US" smtClean="0">
                <a:latin typeface="Arial" pitchFamily="34" charset="0"/>
                <a:ea typeface="ＭＳ Ｐゴシック" pitchFamily="34" charset="-128"/>
              </a:rPr>
              <a:t>An interesting application of crop diversity to control insect pests is perimeter </a:t>
            </a:r>
            <a:r>
              <a:rPr lang="en-US" b="1" smtClean="0">
                <a:latin typeface="Arial" pitchFamily="34" charset="0"/>
                <a:ea typeface="ＭＳ Ｐゴシック" pitchFamily="34" charset="-128"/>
              </a:rPr>
              <a:t>trap cropping</a:t>
            </a:r>
            <a:r>
              <a:rPr lang="en-US" smtClean="0">
                <a:latin typeface="Arial" pitchFamily="34" charset="0"/>
                <a:ea typeface="ＭＳ Ｐゴシック" pitchFamily="34" charset="-128"/>
              </a:rPr>
              <a:t>.  In perimeter trap cropping, the crop being protected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main crop</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is surrounded completely by a planting of one or two rows of a trap crop. The perimeter trap crop encloses the main crop and intercepts and concentrates incoming pests, where they can be killed.  The trap crop may also serve as habitat for beneficial organisms. Perimeter trap crops must be present before or at the same time as the main crop to intercept pests.  If the trap crop is maintained in a vigorous condition, the pest may not leave it.  However, for maximum effectiveness, the perimeter trap crop should be treated with an allowed substance as soon as pests appear or begin to build-up in numbers.</a:t>
            </a:r>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choosing insectary plants to promote and conserve beneficial insects in farm or garden consider:</a:t>
            </a:r>
          </a:p>
          <a:p>
            <a:r>
              <a:rPr lang="en-US" baseline="0" dirty="0" smtClean="0"/>
              <a:t>Which plants are compatible with your operation annuals? </a:t>
            </a:r>
            <a:r>
              <a:rPr lang="en-US" baseline="0" dirty="0" err="1" smtClean="0"/>
              <a:t>Perrenials</a:t>
            </a:r>
            <a:r>
              <a:rPr lang="en-US" baseline="0" dirty="0" smtClean="0"/>
              <a:t>? Length of time in field? Secondary benefits (legume, weed suppression, reseeding)</a:t>
            </a:r>
          </a:p>
          <a:p>
            <a:r>
              <a:rPr lang="en-US" baseline="0" dirty="0" smtClean="0"/>
              <a:t>When choosing plants, it is important to diversify your selection. Different insects are attracted to different types of flowers based on color, size, scent, structure. Offer a variety of flowers that can service a variety of beneficial insects. Also diversify plant species based on length of flowering time. It is important to choose species that bloom throughout the growing season and whose flowers appear when the targeted beneficial insects emerge.</a:t>
            </a:r>
          </a:p>
          <a:p>
            <a:endParaRPr lang="en-US" dirty="0"/>
          </a:p>
        </p:txBody>
      </p:sp>
      <p:sp>
        <p:nvSpPr>
          <p:cNvPr id="4" name="Slide Number Placeholder 3"/>
          <p:cNvSpPr>
            <a:spLocks noGrp="1"/>
          </p:cNvSpPr>
          <p:nvPr>
            <p:ph type="sldNum" sz="quarter" idx="10"/>
          </p:nvPr>
        </p:nvSpPr>
        <p:spPr/>
        <p:txBody>
          <a:bodyPr/>
          <a:lstStyle/>
          <a:p>
            <a:fld id="{F223BB3C-D0B1-4B29-98FD-DEB407D9F68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 </a:t>
            </a:r>
            <a:r>
              <a:rPr lang="en-US" dirty="0" err="1" smtClean="0"/>
              <a:t>Quene</a:t>
            </a:r>
            <a:r>
              <a:rPr lang="en-US" baseline="0" dirty="0" smtClean="0"/>
              <a:t> Anne’s Lace, sweet alyssum, phacelia, clovers (red, crimson, white), canola, etc.</a:t>
            </a:r>
            <a:endParaRPr lang="en-US" dirty="0"/>
          </a:p>
        </p:txBody>
      </p:sp>
      <p:sp>
        <p:nvSpPr>
          <p:cNvPr id="4" name="Slide Number Placeholder 3"/>
          <p:cNvSpPr>
            <a:spLocks noGrp="1"/>
          </p:cNvSpPr>
          <p:nvPr>
            <p:ph type="sldNum" sz="quarter" idx="10"/>
          </p:nvPr>
        </p:nvSpPr>
        <p:spPr/>
        <p:txBody>
          <a:bodyPr/>
          <a:lstStyle/>
          <a:p>
            <a:fld id="{F223BB3C-D0B1-4B29-98FD-DEB407D9F68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NESARE Soil Quality Workshop,  2006</a:t>
            </a:r>
          </a:p>
        </p:txBody>
      </p:sp>
      <p:sp>
        <p:nvSpPr>
          <p:cNvPr id="5" name="Rectangle 3"/>
          <p:cNvSpPr>
            <a:spLocks noGrp="1" noChangeArrowheads="1"/>
          </p:cNvSpPr>
          <p:nvPr>
            <p:ph type="dt"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Kutztown, PA</a:t>
            </a:r>
          </a:p>
        </p:txBody>
      </p:sp>
      <p:sp>
        <p:nvSpPr>
          <p:cNvPr id="6"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t>Ray R. Weil,  University of Maryland</a:t>
            </a:r>
          </a:p>
        </p:txBody>
      </p:sp>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8498EE8-AC0A-4EEA-A41A-403EC5E56955}" type="slidenum">
              <a:rPr lang="en-US"/>
              <a:pPr/>
              <a:t>13</a:t>
            </a:fld>
            <a:endParaRPr lang="en-US"/>
          </a:p>
        </p:txBody>
      </p:sp>
      <p:sp>
        <p:nvSpPr>
          <p:cNvPr id="79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053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A8395D6-04CC-42FB-BAE6-2C6C10A8D973}" type="datetimeFigureOut">
              <a:rPr lang="en-US" smtClean="0"/>
              <a:pPr/>
              <a:t>1/10/2017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BCE73D8-B6D8-4018-AE08-9ECF8A2FCB4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395D6-04CC-42FB-BAE6-2C6C10A8D973}"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395D6-04CC-42FB-BAE6-2C6C10A8D973}"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989B3A6C-BD89-4BA6-9B33-EC2F65BEBF9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A00A762-55CC-45EF-8122-19E705E5EA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395D6-04CC-42FB-BAE6-2C6C10A8D973}"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395D6-04CC-42FB-BAE6-2C6C10A8D973}" type="datetimeFigureOut">
              <a:rPr lang="en-US" smtClean="0"/>
              <a:pPr/>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8395D6-04CC-42FB-BAE6-2C6C10A8D973}" type="datetimeFigureOut">
              <a:rPr lang="en-US" smtClean="0"/>
              <a:pPr/>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E73D8-B6D8-4018-AE08-9ECF8A2FCB4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8395D6-04CC-42FB-BAE6-2C6C10A8D973}" type="datetimeFigureOut">
              <a:rPr lang="en-US" smtClean="0"/>
              <a:pPr/>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395D6-04CC-42FB-BAE6-2C6C10A8D973}" type="datetimeFigureOut">
              <a:rPr lang="en-US" smtClean="0"/>
              <a:pPr/>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95D6-04CC-42FB-BAE6-2C6C10A8D973}" type="datetimeFigureOut">
              <a:rPr lang="en-US" smtClean="0"/>
              <a:pPr/>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A8395D6-04CC-42FB-BAE6-2C6C10A8D973}" type="datetimeFigureOut">
              <a:rPr lang="en-US" smtClean="0"/>
              <a:pPr/>
              <a:t>1/10/2017</a:t>
            </a:fld>
            <a:endParaRPr lang="en-US"/>
          </a:p>
        </p:txBody>
      </p:sp>
      <p:sp>
        <p:nvSpPr>
          <p:cNvPr id="7" name="Slide Number Placeholder 6"/>
          <p:cNvSpPr>
            <a:spLocks noGrp="1"/>
          </p:cNvSpPr>
          <p:nvPr>
            <p:ph type="sldNum" sz="quarter" idx="12"/>
          </p:nvPr>
        </p:nvSpPr>
        <p:spPr/>
        <p:txBody>
          <a:bodyPr/>
          <a:lstStyle/>
          <a:p>
            <a:fld id="{0BCE73D8-B6D8-4018-AE08-9ECF8A2FCB4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395D6-04CC-42FB-BAE6-2C6C10A8D973}" type="datetimeFigureOut">
              <a:rPr lang="en-US" smtClean="0"/>
              <a:pPr/>
              <a:t>1/10/2017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BCE73D8-B6D8-4018-AE08-9ECF8A2FCB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A8395D6-04CC-42FB-BAE6-2C6C10A8D973}" type="datetimeFigureOut">
              <a:rPr lang="en-US" smtClean="0"/>
              <a:pPr/>
              <a:t>1/10/2017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BCE73D8-B6D8-4018-AE08-9ECF8A2FCB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14.xml"/><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oleObject" Target="../embeddings/Microsoft_Office_Word_97_-_2003_Document1.doc"/><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gif"/><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022240"/>
            <a:ext cx="3313355" cy="1702160"/>
          </a:xfrm>
        </p:spPr>
        <p:txBody>
          <a:bodyPr>
            <a:normAutofit fontScale="90000"/>
          </a:bodyPr>
          <a:lstStyle/>
          <a:p>
            <a:r>
              <a:rPr lang="en-US" b="1" i="1" dirty="0" smtClean="0"/>
              <a:t>Preserving Beneficial Predators in the Home Garden</a:t>
            </a:r>
            <a:endParaRPr lang="en-US" b="1" i="1" dirty="0"/>
          </a:p>
        </p:txBody>
      </p:sp>
      <p:sp>
        <p:nvSpPr>
          <p:cNvPr id="5" name="Subtitle 4"/>
          <p:cNvSpPr>
            <a:spLocks noGrp="1"/>
          </p:cNvSpPr>
          <p:nvPr>
            <p:ph type="subTitle" idx="1"/>
          </p:nvPr>
        </p:nvSpPr>
        <p:spPr>
          <a:xfrm>
            <a:off x="4572000" y="4987771"/>
            <a:ext cx="3733800" cy="1260629"/>
          </a:xfrm>
        </p:spPr>
        <p:txBody>
          <a:bodyPr anchor="b">
            <a:normAutofit/>
          </a:bodyPr>
          <a:lstStyle/>
          <a:p>
            <a:r>
              <a:rPr lang="en-US" sz="1400" b="1" dirty="0" smtClean="0"/>
              <a:t>Mary Barbercheck and Jermaine Hinds</a:t>
            </a:r>
          </a:p>
          <a:p>
            <a:r>
              <a:rPr lang="en-US" sz="1400" b="1" dirty="0" smtClean="0"/>
              <a:t>Penn State Department of Entomology</a:t>
            </a:r>
          </a:p>
          <a:p>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nchor="t">
            <a:normAutofit/>
          </a:bodyPr>
          <a:lstStyle/>
          <a:p>
            <a:r>
              <a:rPr lang="en-US" sz="3200" b="1" dirty="0" smtClean="0"/>
              <a:t>Choosing the right plants</a:t>
            </a:r>
            <a:endParaRPr lang="en-US" sz="3200" b="1" dirty="0"/>
          </a:p>
        </p:txBody>
      </p:sp>
      <p:sp>
        <p:nvSpPr>
          <p:cNvPr id="3" name="Text Placeholder 2"/>
          <p:cNvSpPr>
            <a:spLocks noGrp="1"/>
          </p:cNvSpPr>
          <p:nvPr>
            <p:ph type="body" sz="half" idx="1"/>
          </p:nvPr>
        </p:nvSpPr>
        <p:spPr>
          <a:xfrm>
            <a:off x="533400" y="1646237"/>
            <a:ext cx="4038600" cy="4525963"/>
          </a:xfrm>
        </p:spPr>
        <p:txBody>
          <a:bodyPr/>
          <a:lstStyle/>
          <a:p>
            <a:pPr>
              <a:buNone/>
            </a:pPr>
            <a:r>
              <a:rPr lang="en-US" sz="2000" dirty="0" smtClean="0">
                <a:solidFill>
                  <a:schemeClr val="tx1"/>
                </a:solidFill>
              </a:rPr>
              <a:t>Compatible with growing system</a:t>
            </a:r>
          </a:p>
          <a:p>
            <a:pPr>
              <a:buNone/>
            </a:pPr>
            <a:r>
              <a:rPr lang="en-US" sz="2000" dirty="0" smtClean="0">
                <a:solidFill>
                  <a:schemeClr val="tx1"/>
                </a:solidFill>
              </a:rPr>
              <a:t>Diversify!</a:t>
            </a:r>
          </a:p>
          <a:p>
            <a:pPr lvl="1"/>
            <a:r>
              <a:rPr lang="en-US" sz="2000" dirty="0" smtClean="0">
                <a:solidFill>
                  <a:schemeClr val="tx1"/>
                </a:solidFill>
              </a:rPr>
              <a:t>Variety of flower colors, shapes and sizes</a:t>
            </a:r>
          </a:p>
          <a:p>
            <a:pPr lvl="1"/>
            <a:r>
              <a:rPr lang="en-US" sz="2000" dirty="0" smtClean="0">
                <a:solidFill>
                  <a:schemeClr val="tx1"/>
                </a:solidFill>
              </a:rPr>
              <a:t>Choose different flower structures, tall an short</a:t>
            </a:r>
          </a:p>
          <a:p>
            <a:pPr lvl="1"/>
            <a:r>
              <a:rPr lang="en-US" sz="2000" dirty="0" smtClean="0">
                <a:solidFill>
                  <a:schemeClr val="tx1"/>
                </a:solidFill>
              </a:rPr>
              <a:t>Choose species that ensure bloom throughout the growing season</a:t>
            </a:r>
          </a:p>
          <a:p>
            <a:pPr lvl="1"/>
            <a:endParaRPr lang="en-US" dirty="0"/>
          </a:p>
        </p:txBody>
      </p:sp>
      <p:pic>
        <p:nvPicPr>
          <p:cNvPr id="7" name="Content Placeholder 6" descr="Crimson_clover_cover_crop_small.jpg"/>
          <p:cNvPicPr>
            <a:picLocks noGrp="1" noChangeAspect="1"/>
          </p:cNvPicPr>
          <p:nvPr>
            <p:ph sz="quarter" idx="3"/>
          </p:nvPr>
        </p:nvPicPr>
        <p:blipFill>
          <a:blip r:embed="rId3" cstate="print"/>
          <a:stretch>
            <a:fillRect/>
          </a:stretch>
        </p:blipFill>
        <p:spPr>
          <a:xfrm>
            <a:off x="4876800" y="3886200"/>
            <a:ext cx="3289300" cy="246296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6" name="Content Placeholder 5" descr="insectary.jpg"/>
          <p:cNvPicPr>
            <a:picLocks noGrp="1" noChangeAspect="1"/>
          </p:cNvPicPr>
          <p:nvPr>
            <p:ph sz="quarter" idx="2"/>
          </p:nvPr>
        </p:nvPicPr>
        <p:blipFill>
          <a:blip r:embed="rId4" cstate="print"/>
          <a:stretch>
            <a:fillRect/>
          </a:stretch>
        </p:blipFill>
        <p:spPr>
          <a:xfrm>
            <a:off x="6400800" y="1478171"/>
            <a:ext cx="1944629" cy="2560429"/>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9600" y="762000"/>
            <a:ext cx="8001000" cy="5638800"/>
            <a:chOff x="304801" y="-685800"/>
            <a:chExt cx="13987556" cy="9144001"/>
          </a:xfrm>
        </p:grpSpPr>
        <p:pic>
          <p:nvPicPr>
            <p:cNvPr id="6" name="Picture 5" descr="list 3.JPG"/>
            <p:cNvPicPr>
              <a:picLocks noChangeAspect="1"/>
            </p:cNvPicPr>
            <p:nvPr/>
          </p:nvPicPr>
          <p:blipFill>
            <a:blip r:embed="rId3" cstate="print"/>
            <a:stretch>
              <a:fillRect/>
            </a:stretch>
          </p:blipFill>
          <p:spPr>
            <a:xfrm rot="16200000">
              <a:off x="8098679" y="2264522"/>
              <a:ext cx="9144000" cy="3243356"/>
            </a:xfrm>
            <a:prstGeom prst="rect">
              <a:avLst/>
            </a:prstGeom>
          </p:spPr>
        </p:pic>
        <p:pic>
          <p:nvPicPr>
            <p:cNvPr id="7" name="Picture 6" descr="list 2.JPG"/>
            <p:cNvPicPr>
              <a:picLocks noChangeAspect="1"/>
            </p:cNvPicPr>
            <p:nvPr/>
          </p:nvPicPr>
          <p:blipFill>
            <a:blip r:embed="rId4" cstate="print"/>
            <a:stretch>
              <a:fillRect/>
            </a:stretch>
          </p:blipFill>
          <p:spPr>
            <a:xfrm rot="16200000">
              <a:off x="3776628" y="1176373"/>
              <a:ext cx="9144000" cy="5419655"/>
            </a:xfrm>
            <a:prstGeom prst="rect">
              <a:avLst/>
            </a:prstGeom>
          </p:spPr>
        </p:pic>
        <p:pic>
          <p:nvPicPr>
            <p:cNvPr id="8" name="Picture 7" descr="list 1.JPG"/>
            <p:cNvPicPr>
              <a:picLocks noChangeAspect="1"/>
            </p:cNvPicPr>
            <p:nvPr/>
          </p:nvPicPr>
          <p:blipFill>
            <a:blip r:embed="rId5" cstate="print"/>
            <a:stretch>
              <a:fillRect/>
            </a:stretch>
          </p:blipFill>
          <p:spPr>
            <a:xfrm rot="16200000">
              <a:off x="-1566622" y="1185623"/>
              <a:ext cx="9144000" cy="5401154"/>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24744" cy="1143000"/>
          </a:xfrm>
        </p:spPr>
        <p:txBody>
          <a:bodyPr anchor="t">
            <a:normAutofit/>
          </a:bodyPr>
          <a:lstStyle/>
          <a:p>
            <a:r>
              <a:rPr lang="en-US" sz="3200" b="1" dirty="0" smtClean="0"/>
              <a:t>Caution Pesticide Use</a:t>
            </a:r>
            <a:endParaRPr lang="en-US" sz="3200" b="1" dirty="0"/>
          </a:p>
        </p:txBody>
      </p:sp>
      <p:sp>
        <p:nvSpPr>
          <p:cNvPr id="3" name="Content Placeholder 2"/>
          <p:cNvSpPr>
            <a:spLocks noGrp="1"/>
          </p:cNvSpPr>
          <p:nvPr>
            <p:ph idx="1"/>
          </p:nvPr>
        </p:nvSpPr>
        <p:spPr>
          <a:xfrm>
            <a:off x="838200" y="1905000"/>
            <a:ext cx="6777317" cy="3775229"/>
          </a:xfrm>
        </p:spPr>
        <p:txBody>
          <a:bodyPr>
            <a:normAutofit/>
          </a:bodyPr>
          <a:lstStyle/>
          <a:p>
            <a:pPr>
              <a:buNone/>
            </a:pPr>
            <a:r>
              <a:rPr lang="en-US" b="1" dirty="0" smtClean="0">
                <a:solidFill>
                  <a:schemeClr val="tx1"/>
                </a:solidFill>
              </a:rPr>
              <a:t>Pesticides may harm beneficial insects!</a:t>
            </a:r>
            <a:endParaRPr lang="en-US" sz="2400" b="1" dirty="0" smtClean="0">
              <a:solidFill>
                <a:schemeClr val="tx1"/>
              </a:solidFill>
            </a:endParaRPr>
          </a:p>
          <a:p>
            <a:r>
              <a:rPr lang="en-US" sz="2200" dirty="0" smtClean="0">
                <a:solidFill>
                  <a:schemeClr val="tx1"/>
                </a:solidFill>
              </a:rPr>
              <a:t>Avoid spraying when insects are active</a:t>
            </a:r>
          </a:p>
          <a:p>
            <a:r>
              <a:rPr lang="en-US" sz="2200" dirty="0" smtClean="0">
                <a:solidFill>
                  <a:schemeClr val="tx1"/>
                </a:solidFill>
              </a:rPr>
              <a:t>Pesticides should be used as a </a:t>
            </a:r>
            <a:r>
              <a:rPr lang="en-US" sz="2200" u="sng" dirty="0" smtClean="0">
                <a:solidFill>
                  <a:schemeClr val="tx1"/>
                </a:solidFill>
              </a:rPr>
              <a:t>last</a:t>
            </a:r>
            <a:r>
              <a:rPr lang="en-US" sz="2200" dirty="0" smtClean="0">
                <a:solidFill>
                  <a:schemeClr val="tx1"/>
                </a:solidFill>
              </a:rPr>
              <a:t> resort</a:t>
            </a:r>
          </a:p>
          <a:p>
            <a:r>
              <a:rPr lang="en-US" sz="2200" dirty="0" smtClean="0">
                <a:solidFill>
                  <a:schemeClr val="tx1"/>
                </a:solidFill>
              </a:rPr>
              <a:t>Rely on cultural and biological control measures</a:t>
            </a:r>
          </a:p>
          <a:p>
            <a:r>
              <a:rPr lang="en-US" sz="2200" dirty="0" smtClean="0">
                <a:solidFill>
                  <a:schemeClr val="tx1"/>
                </a:solidFill>
              </a:rPr>
              <a:t>Use targeted/ least toxic </a:t>
            </a:r>
          </a:p>
          <a:p>
            <a:pPr>
              <a:buNone/>
            </a:pPr>
            <a:r>
              <a:rPr lang="en-US" sz="2200" dirty="0" smtClean="0">
                <a:solidFill>
                  <a:schemeClr val="tx1"/>
                </a:solidFill>
              </a:rPr>
              <a:t>	pesticides</a:t>
            </a:r>
          </a:p>
        </p:txBody>
      </p:sp>
      <p:pic>
        <p:nvPicPr>
          <p:cNvPr id="4" name="Picture 6" descr="C:\Users\Bluezero03\AppData\Local\Microsoft\Windows\Temporary Internet Files\Content.IE5\XF2KOJCB\MC900030187[1].wmf"/>
          <p:cNvPicPr>
            <a:picLocks noChangeAspect="1" noChangeArrowheads="1"/>
          </p:cNvPicPr>
          <p:nvPr/>
        </p:nvPicPr>
        <p:blipFill>
          <a:blip r:embed="rId2" cstate="print"/>
          <a:srcRect/>
          <a:stretch>
            <a:fillRect/>
          </a:stretch>
        </p:blipFill>
        <p:spPr bwMode="auto">
          <a:xfrm>
            <a:off x="6400800" y="4240874"/>
            <a:ext cx="2133600" cy="2159926"/>
          </a:xfrm>
          <a:prstGeom prst="rect">
            <a:avLst/>
          </a:prstGeom>
          <a:noFill/>
        </p:spPr>
      </p:pic>
      <p:grpSp>
        <p:nvGrpSpPr>
          <p:cNvPr id="5" name="Group 10"/>
          <p:cNvGrpSpPr>
            <a:grpSpLocks noChangeAspect="1"/>
          </p:cNvGrpSpPr>
          <p:nvPr/>
        </p:nvGrpSpPr>
        <p:grpSpPr bwMode="auto">
          <a:xfrm>
            <a:off x="6686550" y="4393274"/>
            <a:ext cx="1619250" cy="1833563"/>
            <a:chOff x="2688" y="2784"/>
            <a:chExt cx="1020" cy="1155"/>
          </a:xfrm>
        </p:grpSpPr>
        <p:sp>
          <p:nvSpPr>
            <p:cNvPr id="6" name="AutoShape 9"/>
            <p:cNvSpPr>
              <a:spLocks noChangeAspect="1" noChangeArrowheads="1" noTextEdit="1"/>
            </p:cNvSpPr>
            <p:nvPr/>
          </p:nvSpPr>
          <p:spPr bwMode="auto">
            <a:xfrm>
              <a:off x="2688" y="2784"/>
              <a:ext cx="1020" cy="11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3"/>
            <p:cNvSpPr>
              <a:spLocks/>
            </p:cNvSpPr>
            <p:nvPr/>
          </p:nvSpPr>
          <p:spPr bwMode="auto">
            <a:xfrm>
              <a:off x="3237" y="3781"/>
              <a:ext cx="83" cy="152"/>
            </a:xfrm>
            <a:custGeom>
              <a:avLst/>
              <a:gdLst/>
              <a:ahLst/>
              <a:cxnLst>
                <a:cxn ang="0">
                  <a:pos x="27" y="125"/>
                </a:cxn>
                <a:cxn ang="0">
                  <a:pos x="33" y="136"/>
                </a:cxn>
                <a:cxn ang="0">
                  <a:pos x="44" y="150"/>
                </a:cxn>
                <a:cxn ang="0">
                  <a:pos x="55" y="166"/>
                </a:cxn>
                <a:cxn ang="0">
                  <a:pos x="69" y="183"/>
                </a:cxn>
                <a:cxn ang="0">
                  <a:pos x="82" y="201"/>
                </a:cxn>
                <a:cxn ang="0">
                  <a:pos x="94" y="216"/>
                </a:cxn>
                <a:cxn ang="0">
                  <a:pos x="105" y="229"/>
                </a:cxn>
                <a:cxn ang="0">
                  <a:pos x="113" y="239"/>
                </a:cxn>
                <a:cxn ang="0">
                  <a:pos x="109" y="240"/>
                </a:cxn>
                <a:cxn ang="0">
                  <a:pos x="105" y="240"/>
                </a:cxn>
                <a:cxn ang="0">
                  <a:pos x="100" y="240"/>
                </a:cxn>
                <a:cxn ang="0">
                  <a:pos x="94" y="239"/>
                </a:cxn>
                <a:cxn ang="0">
                  <a:pos x="87" y="239"/>
                </a:cxn>
                <a:cxn ang="0">
                  <a:pos x="82" y="244"/>
                </a:cxn>
                <a:cxn ang="0">
                  <a:pos x="79" y="254"/>
                </a:cxn>
                <a:cxn ang="0">
                  <a:pos x="79" y="269"/>
                </a:cxn>
                <a:cxn ang="0">
                  <a:pos x="82" y="278"/>
                </a:cxn>
                <a:cxn ang="0">
                  <a:pos x="86" y="286"/>
                </a:cxn>
                <a:cxn ang="0">
                  <a:pos x="92" y="293"/>
                </a:cxn>
                <a:cxn ang="0">
                  <a:pos x="101" y="299"/>
                </a:cxn>
                <a:cxn ang="0">
                  <a:pos x="111" y="303"/>
                </a:cxn>
                <a:cxn ang="0">
                  <a:pos x="123" y="304"/>
                </a:cxn>
                <a:cxn ang="0">
                  <a:pos x="136" y="302"/>
                </a:cxn>
                <a:cxn ang="0">
                  <a:pos x="149" y="296"/>
                </a:cxn>
                <a:cxn ang="0">
                  <a:pos x="160" y="287"/>
                </a:cxn>
                <a:cxn ang="0">
                  <a:pos x="166" y="278"/>
                </a:cxn>
                <a:cxn ang="0">
                  <a:pos x="166" y="267"/>
                </a:cxn>
                <a:cxn ang="0">
                  <a:pos x="163" y="258"/>
                </a:cxn>
                <a:cxn ang="0">
                  <a:pos x="159" y="249"/>
                </a:cxn>
                <a:cxn ang="0">
                  <a:pos x="155" y="242"/>
                </a:cxn>
                <a:cxn ang="0">
                  <a:pos x="151" y="238"/>
                </a:cxn>
                <a:cxn ang="0">
                  <a:pos x="149" y="236"/>
                </a:cxn>
                <a:cxn ang="0">
                  <a:pos x="149" y="236"/>
                </a:cxn>
                <a:cxn ang="0">
                  <a:pos x="149" y="236"/>
                </a:cxn>
                <a:cxn ang="0">
                  <a:pos x="149" y="236"/>
                </a:cxn>
                <a:cxn ang="0">
                  <a:pos x="148" y="236"/>
                </a:cxn>
                <a:cxn ang="0">
                  <a:pos x="143" y="220"/>
                </a:cxn>
                <a:cxn ang="0">
                  <a:pos x="136" y="199"/>
                </a:cxn>
                <a:cxn ang="0">
                  <a:pos x="128" y="175"/>
                </a:cxn>
                <a:cxn ang="0">
                  <a:pos x="122" y="150"/>
                </a:cxn>
                <a:cxn ang="0">
                  <a:pos x="116" y="125"/>
                </a:cxn>
                <a:cxn ang="0">
                  <a:pos x="113" y="100"/>
                </a:cxn>
                <a:cxn ang="0">
                  <a:pos x="111" y="79"/>
                </a:cxn>
                <a:cxn ang="0">
                  <a:pos x="114" y="60"/>
                </a:cxn>
                <a:cxn ang="0">
                  <a:pos x="118" y="45"/>
                </a:cxn>
                <a:cxn ang="0">
                  <a:pos x="125" y="30"/>
                </a:cxn>
                <a:cxn ang="0">
                  <a:pos x="132" y="14"/>
                </a:cxn>
                <a:cxn ang="0">
                  <a:pos x="140" y="0"/>
                </a:cxn>
                <a:cxn ang="0">
                  <a:pos x="122" y="7"/>
                </a:cxn>
                <a:cxn ang="0">
                  <a:pos x="105" y="14"/>
                </a:cxn>
                <a:cxn ang="0">
                  <a:pos x="86" y="21"/>
                </a:cxn>
                <a:cxn ang="0">
                  <a:pos x="69" y="27"/>
                </a:cxn>
                <a:cxn ang="0">
                  <a:pos x="52" y="34"/>
                </a:cxn>
                <a:cxn ang="0">
                  <a:pos x="34" y="39"/>
                </a:cxn>
                <a:cxn ang="0">
                  <a:pos x="17" y="46"/>
                </a:cxn>
                <a:cxn ang="0">
                  <a:pos x="0" y="52"/>
                </a:cxn>
                <a:cxn ang="0">
                  <a:pos x="4" y="67"/>
                </a:cxn>
                <a:cxn ang="0">
                  <a:pos x="11" y="84"/>
                </a:cxn>
                <a:cxn ang="0">
                  <a:pos x="18" y="104"/>
                </a:cxn>
                <a:cxn ang="0">
                  <a:pos x="27" y="125"/>
                </a:cxn>
              </a:cxnLst>
              <a:rect l="0" t="0" r="r" b="b"/>
              <a:pathLst>
                <a:path w="166" h="304">
                  <a:moveTo>
                    <a:pt x="27" y="125"/>
                  </a:moveTo>
                  <a:lnTo>
                    <a:pt x="33" y="136"/>
                  </a:lnTo>
                  <a:lnTo>
                    <a:pt x="44" y="150"/>
                  </a:lnTo>
                  <a:lnTo>
                    <a:pt x="55" y="166"/>
                  </a:lnTo>
                  <a:lnTo>
                    <a:pt x="69" y="183"/>
                  </a:lnTo>
                  <a:lnTo>
                    <a:pt x="82" y="201"/>
                  </a:lnTo>
                  <a:lnTo>
                    <a:pt x="94" y="216"/>
                  </a:lnTo>
                  <a:lnTo>
                    <a:pt x="105" y="229"/>
                  </a:lnTo>
                  <a:lnTo>
                    <a:pt x="113" y="239"/>
                  </a:lnTo>
                  <a:lnTo>
                    <a:pt x="109" y="240"/>
                  </a:lnTo>
                  <a:lnTo>
                    <a:pt x="105" y="240"/>
                  </a:lnTo>
                  <a:lnTo>
                    <a:pt x="100" y="240"/>
                  </a:lnTo>
                  <a:lnTo>
                    <a:pt x="94" y="239"/>
                  </a:lnTo>
                  <a:lnTo>
                    <a:pt x="87" y="239"/>
                  </a:lnTo>
                  <a:lnTo>
                    <a:pt x="82" y="244"/>
                  </a:lnTo>
                  <a:lnTo>
                    <a:pt x="79" y="254"/>
                  </a:lnTo>
                  <a:lnTo>
                    <a:pt x="79" y="269"/>
                  </a:lnTo>
                  <a:lnTo>
                    <a:pt x="82" y="278"/>
                  </a:lnTo>
                  <a:lnTo>
                    <a:pt x="86" y="286"/>
                  </a:lnTo>
                  <a:lnTo>
                    <a:pt x="92" y="293"/>
                  </a:lnTo>
                  <a:lnTo>
                    <a:pt x="101" y="299"/>
                  </a:lnTo>
                  <a:lnTo>
                    <a:pt x="111" y="303"/>
                  </a:lnTo>
                  <a:lnTo>
                    <a:pt x="123" y="304"/>
                  </a:lnTo>
                  <a:lnTo>
                    <a:pt x="136" y="302"/>
                  </a:lnTo>
                  <a:lnTo>
                    <a:pt x="149" y="296"/>
                  </a:lnTo>
                  <a:lnTo>
                    <a:pt x="160" y="287"/>
                  </a:lnTo>
                  <a:lnTo>
                    <a:pt x="166" y="278"/>
                  </a:lnTo>
                  <a:lnTo>
                    <a:pt x="166" y="267"/>
                  </a:lnTo>
                  <a:lnTo>
                    <a:pt x="163" y="258"/>
                  </a:lnTo>
                  <a:lnTo>
                    <a:pt x="159" y="249"/>
                  </a:lnTo>
                  <a:lnTo>
                    <a:pt x="155" y="242"/>
                  </a:lnTo>
                  <a:lnTo>
                    <a:pt x="151" y="238"/>
                  </a:lnTo>
                  <a:lnTo>
                    <a:pt x="149" y="236"/>
                  </a:lnTo>
                  <a:lnTo>
                    <a:pt x="149" y="236"/>
                  </a:lnTo>
                  <a:lnTo>
                    <a:pt x="149" y="236"/>
                  </a:lnTo>
                  <a:lnTo>
                    <a:pt x="149" y="236"/>
                  </a:lnTo>
                  <a:lnTo>
                    <a:pt x="148" y="236"/>
                  </a:lnTo>
                  <a:lnTo>
                    <a:pt x="143" y="220"/>
                  </a:lnTo>
                  <a:lnTo>
                    <a:pt x="136" y="199"/>
                  </a:lnTo>
                  <a:lnTo>
                    <a:pt x="128" y="175"/>
                  </a:lnTo>
                  <a:lnTo>
                    <a:pt x="122" y="150"/>
                  </a:lnTo>
                  <a:lnTo>
                    <a:pt x="116" y="125"/>
                  </a:lnTo>
                  <a:lnTo>
                    <a:pt x="113" y="100"/>
                  </a:lnTo>
                  <a:lnTo>
                    <a:pt x="111" y="79"/>
                  </a:lnTo>
                  <a:lnTo>
                    <a:pt x="114" y="60"/>
                  </a:lnTo>
                  <a:lnTo>
                    <a:pt x="118" y="45"/>
                  </a:lnTo>
                  <a:lnTo>
                    <a:pt x="125" y="30"/>
                  </a:lnTo>
                  <a:lnTo>
                    <a:pt x="132" y="14"/>
                  </a:lnTo>
                  <a:lnTo>
                    <a:pt x="140" y="0"/>
                  </a:lnTo>
                  <a:lnTo>
                    <a:pt x="122" y="7"/>
                  </a:lnTo>
                  <a:lnTo>
                    <a:pt x="105" y="14"/>
                  </a:lnTo>
                  <a:lnTo>
                    <a:pt x="86" y="21"/>
                  </a:lnTo>
                  <a:lnTo>
                    <a:pt x="69" y="27"/>
                  </a:lnTo>
                  <a:lnTo>
                    <a:pt x="52" y="34"/>
                  </a:lnTo>
                  <a:lnTo>
                    <a:pt x="34" y="39"/>
                  </a:lnTo>
                  <a:lnTo>
                    <a:pt x="17" y="46"/>
                  </a:lnTo>
                  <a:lnTo>
                    <a:pt x="0" y="52"/>
                  </a:lnTo>
                  <a:lnTo>
                    <a:pt x="4" y="67"/>
                  </a:lnTo>
                  <a:lnTo>
                    <a:pt x="11" y="84"/>
                  </a:lnTo>
                  <a:lnTo>
                    <a:pt x="18" y="104"/>
                  </a:lnTo>
                  <a:lnTo>
                    <a:pt x="27" y="125"/>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p:cNvSpPr>
            <p:nvPr/>
          </p:nvSpPr>
          <p:spPr bwMode="auto">
            <a:xfrm>
              <a:off x="3373" y="3721"/>
              <a:ext cx="63" cy="64"/>
            </a:xfrm>
            <a:custGeom>
              <a:avLst/>
              <a:gdLst/>
              <a:ahLst/>
              <a:cxnLst>
                <a:cxn ang="0">
                  <a:pos x="61" y="53"/>
                </a:cxn>
                <a:cxn ang="0">
                  <a:pos x="49" y="53"/>
                </a:cxn>
                <a:cxn ang="0">
                  <a:pos x="33" y="54"/>
                </a:cxn>
                <a:cxn ang="0">
                  <a:pos x="18" y="59"/>
                </a:cxn>
                <a:cxn ang="0">
                  <a:pos x="12" y="71"/>
                </a:cxn>
                <a:cxn ang="0">
                  <a:pos x="13" y="75"/>
                </a:cxn>
                <a:cxn ang="0">
                  <a:pos x="1" y="87"/>
                </a:cxn>
                <a:cxn ang="0">
                  <a:pos x="0" y="94"/>
                </a:cxn>
                <a:cxn ang="0">
                  <a:pos x="1" y="99"/>
                </a:cxn>
                <a:cxn ang="0">
                  <a:pos x="11" y="105"/>
                </a:cxn>
                <a:cxn ang="0">
                  <a:pos x="16" y="104"/>
                </a:cxn>
                <a:cxn ang="0">
                  <a:pos x="16" y="107"/>
                </a:cxn>
                <a:cxn ang="0">
                  <a:pos x="18" y="113"/>
                </a:cxn>
                <a:cxn ang="0">
                  <a:pos x="25" y="114"/>
                </a:cxn>
                <a:cxn ang="0">
                  <a:pos x="27" y="114"/>
                </a:cxn>
                <a:cxn ang="0">
                  <a:pos x="27" y="117"/>
                </a:cxn>
                <a:cxn ang="0">
                  <a:pos x="27" y="121"/>
                </a:cxn>
                <a:cxn ang="0">
                  <a:pos x="35" y="125"/>
                </a:cxn>
                <a:cxn ang="0">
                  <a:pos x="39" y="125"/>
                </a:cxn>
                <a:cxn ang="0">
                  <a:pos x="49" y="129"/>
                </a:cxn>
                <a:cxn ang="0">
                  <a:pos x="59" y="126"/>
                </a:cxn>
                <a:cxn ang="0">
                  <a:pos x="83" y="88"/>
                </a:cxn>
                <a:cxn ang="0">
                  <a:pos x="84" y="73"/>
                </a:cxn>
                <a:cxn ang="0">
                  <a:pos x="98" y="53"/>
                </a:cxn>
                <a:cxn ang="0">
                  <a:pos x="108" y="35"/>
                </a:cxn>
                <a:cxn ang="0">
                  <a:pos x="117" y="18"/>
                </a:cxn>
                <a:cxn ang="0">
                  <a:pos x="125" y="0"/>
                </a:cxn>
                <a:cxn ang="0">
                  <a:pos x="114" y="6"/>
                </a:cxn>
                <a:cxn ang="0">
                  <a:pos x="103" y="12"/>
                </a:cxn>
                <a:cxn ang="0">
                  <a:pos x="93" y="18"/>
                </a:cxn>
                <a:cxn ang="0">
                  <a:pos x="83" y="23"/>
                </a:cxn>
                <a:cxn ang="0">
                  <a:pos x="69" y="45"/>
                </a:cxn>
                <a:cxn ang="0">
                  <a:pos x="62" y="53"/>
                </a:cxn>
              </a:cxnLst>
              <a:rect l="0" t="0" r="r" b="b"/>
              <a:pathLst>
                <a:path w="125" h="129">
                  <a:moveTo>
                    <a:pt x="62" y="53"/>
                  </a:moveTo>
                  <a:lnTo>
                    <a:pt x="61" y="53"/>
                  </a:lnTo>
                  <a:lnTo>
                    <a:pt x="56" y="53"/>
                  </a:lnTo>
                  <a:lnTo>
                    <a:pt x="49" y="53"/>
                  </a:lnTo>
                  <a:lnTo>
                    <a:pt x="42" y="53"/>
                  </a:lnTo>
                  <a:lnTo>
                    <a:pt x="33" y="54"/>
                  </a:lnTo>
                  <a:lnTo>
                    <a:pt x="25" y="56"/>
                  </a:lnTo>
                  <a:lnTo>
                    <a:pt x="18" y="59"/>
                  </a:lnTo>
                  <a:lnTo>
                    <a:pt x="13" y="65"/>
                  </a:lnTo>
                  <a:lnTo>
                    <a:pt x="12" y="71"/>
                  </a:lnTo>
                  <a:lnTo>
                    <a:pt x="12" y="74"/>
                  </a:lnTo>
                  <a:lnTo>
                    <a:pt x="13" y="75"/>
                  </a:lnTo>
                  <a:lnTo>
                    <a:pt x="15" y="76"/>
                  </a:lnTo>
                  <a:lnTo>
                    <a:pt x="1" y="87"/>
                  </a:lnTo>
                  <a:lnTo>
                    <a:pt x="0" y="89"/>
                  </a:lnTo>
                  <a:lnTo>
                    <a:pt x="0" y="94"/>
                  </a:lnTo>
                  <a:lnTo>
                    <a:pt x="0" y="97"/>
                  </a:lnTo>
                  <a:lnTo>
                    <a:pt x="1" y="99"/>
                  </a:lnTo>
                  <a:lnTo>
                    <a:pt x="7" y="104"/>
                  </a:lnTo>
                  <a:lnTo>
                    <a:pt x="11" y="105"/>
                  </a:lnTo>
                  <a:lnTo>
                    <a:pt x="15" y="104"/>
                  </a:lnTo>
                  <a:lnTo>
                    <a:pt x="16" y="104"/>
                  </a:lnTo>
                  <a:lnTo>
                    <a:pt x="16" y="105"/>
                  </a:lnTo>
                  <a:lnTo>
                    <a:pt x="16" y="107"/>
                  </a:lnTo>
                  <a:lnTo>
                    <a:pt x="16" y="110"/>
                  </a:lnTo>
                  <a:lnTo>
                    <a:pt x="18" y="113"/>
                  </a:lnTo>
                  <a:lnTo>
                    <a:pt x="21" y="114"/>
                  </a:lnTo>
                  <a:lnTo>
                    <a:pt x="25" y="114"/>
                  </a:lnTo>
                  <a:lnTo>
                    <a:pt x="26" y="114"/>
                  </a:lnTo>
                  <a:lnTo>
                    <a:pt x="27" y="114"/>
                  </a:lnTo>
                  <a:lnTo>
                    <a:pt x="27" y="116"/>
                  </a:lnTo>
                  <a:lnTo>
                    <a:pt x="27" y="117"/>
                  </a:lnTo>
                  <a:lnTo>
                    <a:pt x="27" y="119"/>
                  </a:lnTo>
                  <a:lnTo>
                    <a:pt x="27" y="121"/>
                  </a:lnTo>
                  <a:lnTo>
                    <a:pt x="32" y="124"/>
                  </a:lnTo>
                  <a:lnTo>
                    <a:pt x="35" y="125"/>
                  </a:lnTo>
                  <a:lnTo>
                    <a:pt x="38" y="125"/>
                  </a:lnTo>
                  <a:lnTo>
                    <a:pt x="39" y="125"/>
                  </a:lnTo>
                  <a:lnTo>
                    <a:pt x="42" y="129"/>
                  </a:lnTo>
                  <a:lnTo>
                    <a:pt x="49" y="129"/>
                  </a:lnTo>
                  <a:lnTo>
                    <a:pt x="56" y="127"/>
                  </a:lnTo>
                  <a:lnTo>
                    <a:pt x="59" y="126"/>
                  </a:lnTo>
                  <a:lnTo>
                    <a:pt x="76" y="105"/>
                  </a:lnTo>
                  <a:lnTo>
                    <a:pt x="83" y="88"/>
                  </a:lnTo>
                  <a:lnTo>
                    <a:pt x="84" y="78"/>
                  </a:lnTo>
                  <a:lnTo>
                    <a:pt x="84" y="73"/>
                  </a:lnTo>
                  <a:lnTo>
                    <a:pt x="91" y="63"/>
                  </a:lnTo>
                  <a:lnTo>
                    <a:pt x="98" y="53"/>
                  </a:lnTo>
                  <a:lnTo>
                    <a:pt x="103" y="44"/>
                  </a:lnTo>
                  <a:lnTo>
                    <a:pt x="108" y="35"/>
                  </a:lnTo>
                  <a:lnTo>
                    <a:pt x="114" y="26"/>
                  </a:lnTo>
                  <a:lnTo>
                    <a:pt x="117" y="18"/>
                  </a:lnTo>
                  <a:lnTo>
                    <a:pt x="122" y="8"/>
                  </a:lnTo>
                  <a:lnTo>
                    <a:pt x="125" y="0"/>
                  </a:lnTo>
                  <a:lnTo>
                    <a:pt x="119" y="4"/>
                  </a:lnTo>
                  <a:lnTo>
                    <a:pt x="114" y="6"/>
                  </a:lnTo>
                  <a:lnTo>
                    <a:pt x="109" y="10"/>
                  </a:lnTo>
                  <a:lnTo>
                    <a:pt x="103" y="12"/>
                  </a:lnTo>
                  <a:lnTo>
                    <a:pt x="99" y="14"/>
                  </a:lnTo>
                  <a:lnTo>
                    <a:pt x="93" y="18"/>
                  </a:lnTo>
                  <a:lnTo>
                    <a:pt x="88" y="20"/>
                  </a:lnTo>
                  <a:lnTo>
                    <a:pt x="83" y="23"/>
                  </a:lnTo>
                  <a:lnTo>
                    <a:pt x="76" y="36"/>
                  </a:lnTo>
                  <a:lnTo>
                    <a:pt x="69" y="45"/>
                  </a:lnTo>
                  <a:lnTo>
                    <a:pt x="64" y="51"/>
                  </a:lnTo>
                  <a:lnTo>
                    <a:pt x="62" y="53"/>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5"/>
            <p:cNvSpPr>
              <a:spLocks/>
            </p:cNvSpPr>
            <p:nvPr/>
          </p:nvSpPr>
          <p:spPr bwMode="auto">
            <a:xfrm>
              <a:off x="2853" y="3537"/>
              <a:ext cx="26" cy="32"/>
            </a:xfrm>
            <a:custGeom>
              <a:avLst/>
              <a:gdLst/>
              <a:ahLst/>
              <a:cxnLst>
                <a:cxn ang="0">
                  <a:pos x="46" y="0"/>
                </a:cxn>
                <a:cxn ang="0">
                  <a:pos x="40" y="3"/>
                </a:cxn>
                <a:cxn ang="0">
                  <a:pos x="38" y="7"/>
                </a:cxn>
                <a:cxn ang="0">
                  <a:pos x="36" y="10"/>
                </a:cxn>
                <a:cxn ang="0">
                  <a:pos x="36" y="11"/>
                </a:cxn>
                <a:cxn ang="0">
                  <a:pos x="35" y="11"/>
                </a:cxn>
                <a:cxn ang="0">
                  <a:pos x="33" y="10"/>
                </a:cxn>
                <a:cxn ang="0">
                  <a:pos x="30" y="10"/>
                </a:cxn>
                <a:cxn ang="0">
                  <a:pos x="26" y="11"/>
                </a:cxn>
                <a:cxn ang="0">
                  <a:pos x="24" y="14"/>
                </a:cxn>
                <a:cxn ang="0">
                  <a:pos x="23" y="17"/>
                </a:cxn>
                <a:cxn ang="0">
                  <a:pos x="21" y="18"/>
                </a:cxn>
                <a:cxn ang="0">
                  <a:pos x="21" y="19"/>
                </a:cxn>
                <a:cxn ang="0">
                  <a:pos x="20" y="19"/>
                </a:cxn>
                <a:cxn ang="0">
                  <a:pos x="19" y="18"/>
                </a:cxn>
                <a:cxn ang="0">
                  <a:pos x="17" y="17"/>
                </a:cxn>
                <a:cxn ang="0">
                  <a:pos x="16" y="17"/>
                </a:cxn>
                <a:cxn ang="0">
                  <a:pos x="12" y="19"/>
                </a:cxn>
                <a:cxn ang="0">
                  <a:pos x="10" y="22"/>
                </a:cxn>
                <a:cxn ang="0">
                  <a:pos x="8" y="24"/>
                </a:cxn>
                <a:cxn ang="0">
                  <a:pos x="8" y="25"/>
                </a:cxn>
                <a:cxn ang="0">
                  <a:pos x="2" y="26"/>
                </a:cxn>
                <a:cxn ang="0">
                  <a:pos x="0" y="33"/>
                </a:cxn>
                <a:cxn ang="0">
                  <a:pos x="0" y="41"/>
                </a:cxn>
                <a:cxn ang="0">
                  <a:pos x="0" y="45"/>
                </a:cxn>
                <a:cxn ang="0">
                  <a:pos x="2" y="49"/>
                </a:cxn>
                <a:cxn ang="0">
                  <a:pos x="5" y="54"/>
                </a:cxn>
                <a:cxn ang="0">
                  <a:pos x="8" y="59"/>
                </a:cxn>
                <a:cxn ang="0">
                  <a:pos x="10" y="63"/>
                </a:cxn>
                <a:cxn ang="0">
                  <a:pos x="16" y="55"/>
                </a:cxn>
                <a:cxn ang="0">
                  <a:pos x="21" y="47"/>
                </a:cxn>
                <a:cxn ang="0">
                  <a:pos x="26" y="39"/>
                </a:cxn>
                <a:cxn ang="0">
                  <a:pos x="32" y="31"/>
                </a:cxn>
                <a:cxn ang="0">
                  <a:pos x="36" y="24"/>
                </a:cxn>
                <a:cxn ang="0">
                  <a:pos x="42" y="16"/>
                </a:cxn>
                <a:cxn ang="0">
                  <a:pos x="47" y="8"/>
                </a:cxn>
                <a:cxn ang="0">
                  <a:pos x="51" y="1"/>
                </a:cxn>
                <a:cxn ang="0">
                  <a:pos x="50" y="0"/>
                </a:cxn>
                <a:cxn ang="0">
                  <a:pos x="48" y="0"/>
                </a:cxn>
                <a:cxn ang="0">
                  <a:pos x="47" y="0"/>
                </a:cxn>
                <a:cxn ang="0">
                  <a:pos x="46" y="0"/>
                </a:cxn>
              </a:cxnLst>
              <a:rect l="0" t="0" r="r" b="b"/>
              <a:pathLst>
                <a:path w="51" h="63">
                  <a:moveTo>
                    <a:pt x="46" y="0"/>
                  </a:moveTo>
                  <a:lnTo>
                    <a:pt x="40" y="3"/>
                  </a:lnTo>
                  <a:lnTo>
                    <a:pt x="38" y="7"/>
                  </a:lnTo>
                  <a:lnTo>
                    <a:pt x="36" y="10"/>
                  </a:lnTo>
                  <a:lnTo>
                    <a:pt x="36" y="11"/>
                  </a:lnTo>
                  <a:lnTo>
                    <a:pt x="35" y="11"/>
                  </a:lnTo>
                  <a:lnTo>
                    <a:pt x="33" y="10"/>
                  </a:lnTo>
                  <a:lnTo>
                    <a:pt x="30" y="10"/>
                  </a:lnTo>
                  <a:lnTo>
                    <a:pt x="26" y="11"/>
                  </a:lnTo>
                  <a:lnTo>
                    <a:pt x="24" y="14"/>
                  </a:lnTo>
                  <a:lnTo>
                    <a:pt x="23" y="17"/>
                  </a:lnTo>
                  <a:lnTo>
                    <a:pt x="21" y="18"/>
                  </a:lnTo>
                  <a:lnTo>
                    <a:pt x="21" y="19"/>
                  </a:lnTo>
                  <a:lnTo>
                    <a:pt x="20" y="19"/>
                  </a:lnTo>
                  <a:lnTo>
                    <a:pt x="19" y="18"/>
                  </a:lnTo>
                  <a:lnTo>
                    <a:pt x="17" y="17"/>
                  </a:lnTo>
                  <a:lnTo>
                    <a:pt x="16" y="17"/>
                  </a:lnTo>
                  <a:lnTo>
                    <a:pt x="12" y="19"/>
                  </a:lnTo>
                  <a:lnTo>
                    <a:pt x="10" y="22"/>
                  </a:lnTo>
                  <a:lnTo>
                    <a:pt x="8" y="24"/>
                  </a:lnTo>
                  <a:lnTo>
                    <a:pt x="8" y="25"/>
                  </a:lnTo>
                  <a:lnTo>
                    <a:pt x="2" y="26"/>
                  </a:lnTo>
                  <a:lnTo>
                    <a:pt x="0" y="33"/>
                  </a:lnTo>
                  <a:lnTo>
                    <a:pt x="0" y="41"/>
                  </a:lnTo>
                  <a:lnTo>
                    <a:pt x="0" y="45"/>
                  </a:lnTo>
                  <a:lnTo>
                    <a:pt x="2" y="49"/>
                  </a:lnTo>
                  <a:lnTo>
                    <a:pt x="5" y="54"/>
                  </a:lnTo>
                  <a:lnTo>
                    <a:pt x="8" y="59"/>
                  </a:lnTo>
                  <a:lnTo>
                    <a:pt x="10" y="63"/>
                  </a:lnTo>
                  <a:lnTo>
                    <a:pt x="16" y="55"/>
                  </a:lnTo>
                  <a:lnTo>
                    <a:pt x="21" y="47"/>
                  </a:lnTo>
                  <a:lnTo>
                    <a:pt x="26" y="39"/>
                  </a:lnTo>
                  <a:lnTo>
                    <a:pt x="32" y="31"/>
                  </a:lnTo>
                  <a:lnTo>
                    <a:pt x="36" y="24"/>
                  </a:lnTo>
                  <a:lnTo>
                    <a:pt x="42" y="16"/>
                  </a:lnTo>
                  <a:lnTo>
                    <a:pt x="47" y="8"/>
                  </a:lnTo>
                  <a:lnTo>
                    <a:pt x="51" y="1"/>
                  </a:lnTo>
                  <a:lnTo>
                    <a:pt x="50" y="0"/>
                  </a:lnTo>
                  <a:lnTo>
                    <a:pt x="48" y="0"/>
                  </a:lnTo>
                  <a:lnTo>
                    <a:pt x="47" y="0"/>
                  </a:lnTo>
                  <a:lnTo>
                    <a:pt x="46"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6"/>
            <p:cNvSpPr>
              <a:spLocks/>
            </p:cNvSpPr>
            <p:nvPr/>
          </p:nvSpPr>
          <p:spPr bwMode="auto">
            <a:xfrm>
              <a:off x="3112" y="2820"/>
              <a:ext cx="391" cy="269"/>
            </a:xfrm>
            <a:custGeom>
              <a:avLst/>
              <a:gdLst/>
              <a:ahLst/>
              <a:cxnLst>
                <a:cxn ang="0">
                  <a:pos x="773" y="513"/>
                </a:cxn>
                <a:cxn ang="0">
                  <a:pos x="782" y="470"/>
                </a:cxn>
                <a:cxn ang="0">
                  <a:pos x="753" y="411"/>
                </a:cxn>
                <a:cxn ang="0">
                  <a:pos x="684" y="354"/>
                </a:cxn>
                <a:cxn ang="0">
                  <a:pos x="637" y="318"/>
                </a:cxn>
                <a:cxn ang="0">
                  <a:pos x="602" y="291"/>
                </a:cxn>
                <a:cxn ang="0">
                  <a:pos x="558" y="266"/>
                </a:cxn>
                <a:cxn ang="0">
                  <a:pos x="507" y="244"/>
                </a:cxn>
                <a:cxn ang="0">
                  <a:pos x="448" y="225"/>
                </a:cxn>
                <a:cxn ang="0">
                  <a:pos x="409" y="194"/>
                </a:cxn>
                <a:cxn ang="0">
                  <a:pos x="436" y="195"/>
                </a:cxn>
                <a:cxn ang="0">
                  <a:pos x="456" y="191"/>
                </a:cxn>
                <a:cxn ang="0">
                  <a:pos x="462" y="186"/>
                </a:cxn>
                <a:cxn ang="0">
                  <a:pos x="492" y="34"/>
                </a:cxn>
                <a:cxn ang="0">
                  <a:pos x="490" y="30"/>
                </a:cxn>
                <a:cxn ang="0">
                  <a:pos x="474" y="16"/>
                </a:cxn>
                <a:cxn ang="0">
                  <a:pos x="440" y="5"/>
                </a:cxn>
                <a:cxn ang="0">
                  <a:pos x="399" y="0"/>
                </a:cxn>
                <a:cxn ang="0">
                  <a:pos x="367" y="2"/>
                </a:cxn>
                <a:cxn ang="0">
                  <a:pos x="353" y="12"/>
                </a:cxn>
                <a:cxn ang="0">
                  <a:pos x="336" y="168"/>
                </a:cxn>
                <a:cxn ang="0">
                  <a:pos x="345" y="177"/>
                </a:cxn>
                <a:cxn ang="0">
                  <a:pos x="365" y="186"/>
                </a:cxn>
                <a:cxn ang="0">
                  <a:pos x="351" y="208"/>
                </a:cxn>
                <a:cxn ang="0">
                  <a:pos x="298" y="205"/>
                </a:cxn>
                <a:cxn ang="0">
                  <a:pos x="249" y="206"/>
                </a:cxn>
                <a:cxn ang="0">
                  <a:pos x="203" y="210"/>
                </a:cxn>
                <a:cxn ang="0">
                  <a:pos x="161" y="220"/>
                </a:cxn>
                <a:cxn ang="0">
                  <a:pos x="127" y="232"/>
                </a:cxn>
                <a:cxn ang="0">
                  <a:pos x="76" y="238"/>
                </a:cxn>
                <a:cxn ang="0">
                  <a:pos x="29" y="247"/>
                </a:cxn>
                <a:cxn ang="0">
                  <a:pos x="32" y="260"/>
                </a:cxn>
                <a:cxn ang="0">
                  <a:pos x="124" y="278"/>
                </a:cxn>
                <a:cxn ang="0">
                  <a:pos x="214" y="300"/>
                </a:cxn>
                <a:cxn ang="0">
                  <a:pos x="298" y="327"/>
                </a:cxn>
                <a:cxn ang="0">
                  <a:pos x="379" y="354"/>
                </a:cxn>
                <a:cxn ang="0">
                  <a:pos x="454" y="384"/>
                </a:cxn>
                <a:cxn ang="0">
                  <a:pos x="524" y="414"/>
                </a:cxn>
                <a:cxn ang="0">
                  <a:pos x="587" y="445"/>
                </a:cxn>
                <a:cxn ang="0">
                  <a:pos x="645" y="474"/>
                </a:cxn>
                <a:cxn ang="0">
                  <a:pos x="696" y="503"/>
                </a:cxn>
                <a:cxn ang="0">
                  <a:pos x="740" y="528"/>
                </a:cxn>
              </a:cxnLst>
              <a:rect l="0" t="0" r="r" b="b"/>
              <a:pathLst>
                <a:path w="782" h="536">
                  <a:moveTo>
                    <a:pt x="753" y="535"/>
                  </a:moveTo>
                  <a:lnTo>
                    <a:pt x="763" y="525"/>
                  </a:lnTo>
                  <a:lnTo>
                    <a:pt x="773" y="513"/>
                  </a:lnTo>
                  <a:lnTo>
                    <a:pt x="778" y="501"/>
                  </a:lnTo>
                  <a:lnTo>
                    <a:pt x="782" y="488"/>
                  </a:lnTo>
                  <a:lnTo>
                    <a:pt x="782" y="470"/>
                  </a:lnTo>
                  <a:lnTo>
                    <a:pt x="777" y="450"/>
                  </a:lnTo>
                  <a:lnTo>
                    <a:pt x="767" y="430"/>
                  </a:lnTo>
                  <a:lnTo>
                    <a:pt x="753" y="411"/>
                  </a:lnTo>
                  <a:lnTo>
                    <a:pt x="734" y="392"/>
                  </a:lnTo>
                  <a:lnTo>
                    <a:pt x="712" y="373"/>
                  </a:lnTo>
                  <a:lnTo>
                    <a:pt x="684" y="354"/>
                  </a:lnTo>
                  <a:lnTo>
                    <a:pt x="654" y="337"/>
                  </a:lnTo>
                  <a:lnTo>
                    <a:pt x="646" y="328"/>
                  </a:lnTo>
                  <a:lnTo>
                    <a:pt x="637" y="318"/>
                  </a:lnTo>
                  <a:lnTo>
                    <a:pt x="626" y="308"/>
                  </a:lnTo>
                  <a:lnTo>
                    <a:pt x="615" y="299"/>
                  </a:lnTo>
                  <a:lnTo>
                    <a:pt x="602" y="291"/>
                  </a:lnTo>
                  <a:lnTo>
                    <a:pt x="588" y="282"/>
                  </a:lnTo>
                  <a:lnTo>
                    <a:pt x="573" y="274"/>
                  </a:lnTo>
                  <a:lnTo>
                    <a:pt x="558" y="266"/>
                  </a:lnTo>
                  <a:lnTo>
                    <a:pt x="541" y="258"/>
                  </a:lnTo>
                  <a:lnTo>
                    <a:pt x="524" y="251"/>
                  </a:lnTo>
                  <a:lnTo>
                    <a:pt x="507" y="244"/>
                  </a:lnTo>
                  <a:lnTo>
                    <a:pt x="487" y="237"/>
                  </a:lnTo>
                  <a:lnTo>
                    <a:pt x="467" y="231"/>
                  </a:lnTo>
                  <a:lnTo>
                    <a:pt x="448" y="225"/>
                  </a:lnTo>
                  <a:lnTo>
                    <a:pt x="427" y="221"/>
                  </a:lnTo>
                  <a:lnTo>
                    <a:pt x="405" y="216"/>
                  </a:lnTo>
                  <a:lnTo>
                    <a:pt x="409" y="194"/>
                  </a:lnTo>
                  <a:lnTo>
                    <a:pt x="419" y="195"/>
                  </a:lnTo>
                  <a:lnTo>
                    <a:pt x="428" y="195"/>
                  </a:lnTo>
                  <a:lnTo>
                    <a:pt x="436" y="195"/>
                  </a:lnTo>
                  <a:lnTo>
                    <a:pt x="444" y="194"/>
                  </a:lnTo>
                  <a:lnTo>
                    <a:pt x="450" y="193"/>
                  </a:lnTo>
                  <a:lnTo>
                    <a:pt x="456" y="191"/>
                  </a:lnTo>
                  <a:lnTo>
                    <a:pt x="459" y="189"/>
                  </a:lnTo>
                  <a:lnTo>
                    <a:pt x="462" y="186"/>
                  </a:lnTo>
                  <a:lnTo>
                    <a:pt x="462" y="186"/>
                  </a:lnTo>
                  <a:lnTo>
                    <a:pt x="492" y="34"/>
                  </a:lnTo>
                  <a:lnTo>
                    <a:pt x="492" y="34"/>
                  </a:lnTo>
                  <a:lnTo>
                    <a:pt x="492" y="34"/>
                  </a:lnTo>
                  <a:lnTo>
                    <a:pt x="492" y="34"/>
                  </a:lnTo>
                  <a:lnTo>
                    <a:pt x="492" y="34"/>
                  </a:lnTo>
                  <a:lnTo>
                    <a:pt x="490" y="30"/>
                  </a:lnTo>
                  <a:lnTo>
                    <a:pt x="488" y="25"/>
                  </a:lnTo>
                  <a:lnTo>
                    <a:pt x="482" y="20"/>
                  </a:lnTo>
                  <a:lnTo>
                    <a:pt x="474" y="16"/>
                  </a:lnTo>
                  <a:lnTo>
                    <a:pt x="464" y="12"/>
                  </a:lnTo>
                  <a:lnTo>
                    <a:pt x="452" y="8"/>
                  </a:lnTo>
                  <a:lnTo>
                    <a:pt x="440" y="5"/>
                  </a:lnTo>
                  <a:lnTo>
                    <a:pt x="426" y="2"/>
                  </a:lnTo>
                  <a:lnTo>
                    <a:pt x="412" y="1"/>
                  </a:lnTo>
                  <a:lnTo>
                    <a:pt x="399" y="0"/>
                  </a:lnTo>
                  <a:lnTo>
                    <a:pt x="387" y="0"/>
                  </a:lnTo>
                  <a:lnTo>
                    <a:pt x="376" y="1"/>
                  </a:lnTo>
                  <a:lnTo>
                    <a:pt x="367" y="2"/>
                  </a:lnTo>
                  <a:lnTo>
                    <a:pt x="360" y="5"/>
                  </a:lnTo>
                  <a:lnTo>
                    <a:pt x="356" y="9"/>
                  </a:lnTo>
                  <a:lnTo>
                    <a:pt x="353" y="12"/>
                  </a:lnTo>
                  <a:lnTo>
                    <a:pt x="334" y="164"/>
                  </a:lnTo>
                  <a:lnTo>
                    <a:pt x="335" y="164"/>
                  </a:lnTo>
                  <a:lnTo>
                    <a:pt x="336" y="168"/>
                  </a:lnTo>
                  <a:lnTo>
                    <a:pt x="337" y="170"/>
                  </a:lnTo>
                  <a:lnTo>
                    <a:pt x="341" y="174"/>
                  </a:lnTo>
                  <a:lnTo>
                    <a:pt x="345" y="177"/>
                  </a:lnTo>
                  <a:lnTo>
                    <a:pt x="351" y="180"/>
                  </a:lnTo>
                  <a:lnTo>
                    <a:pt x="358" y="183"/>
                  </a:lnTo>
                  <a:lnTo>
                    <a:pt x="365" y="186"/>
                  </a:lnTo>
                  <a:lnTo>
                    <a:pt x="373" y="189"/>
                  </a:lnTo>
                  <a:lnTo>
                    <a:pt x="370" y="210"/>
                  </a:lnTo>
                  <a:lnTo>
                    <a:pt x="351" y="208"/>
                  </a:lnTo>
                  <a:lnTo>
                    <a:pt x="334" y="207"/>
                  </a:lnTo>
                  <a:lnTo>
                    <a:pt x="315" y="206"/>
                  </a:lnTo>
                  <a:lnTo>
                    <a:pt x="298" y="205"/>
                  </a:lnTo>
                  <a:lnTo>
                    <a:pt x="281" y="205"/>
                  </a:lnTo>
                  <a:lnTo>
                    <a:pt x="265" y="205"/>
                  </a:lnTo>
                  <a:lnTo>
                    <a:pt x="249" y="206"/>
                  </a:lnTo>
                  <a:lnTo>
                    <a:pt x="232" y="207"/>
                  </a:lnTo>
                  <a:lnTo>
                    <a:pt x="217" y="209"/>
                  </a:lnTo>
                  <a:lnTo>
                    <a:pt x="203" y="210"/>
                  </a:lnTo>
                  <a:lnTo>
                    <a:pt x="189" y="214"/>
                  </a:lnTo>
                  <a:lnTo>
                    <a:pt x="175" y="216"/>
                  </a:lnTo>
                  <a:lnTo>
                    <a:pt x="161" y="220"/>
                  </a:lnTo>
                  <a:lnTo>
                    <a:pt x="150" y="223"/>
                  </a:lnTo>
                  <a:lnTo>
                    <a:pt x="138" y="228"/>
                  </a:lnTo>
                  <a:lnTo>
                    <a:pt x="127" y="232"/>
                  </a:lnTo>
                  <a:lnTo>
                    <a:pt x="109" y="233"/>
                  </a:lnTo>
                  <a:lnTo>
                    <a:pt x="92" y="236"/>
                  </a:lnTo>
                  <a:lnTo>
                    <a:pt x="76" y="238"/>
                  </a:lnTo>
                  <a:lnTo>
                    <a:pt x="60" y="240"/>
                  </a:lnTo>
                  <a:lnTo>
                    <a:pt x="44" y="244"/>
                  </a:lnTo>
                  <a:lnTo>
                    <a:pt x="29" y="247"/>
                  </a:lnTo>
                  <a:lnTo>
                    <a:pt x="14" y="251"/>
                  </a:lnTo>
                  <a:lnTo>
                    <a:pt x="0" y="254"/>
                  </a:lnTo>
                  <a:lnTo>
                    <a:pt x="32" y="260"/>
                  </a:lnTo>
                  <a:lnTo>
                    <a:pt x="63" y="266"/>
                  </a:lnTo>
                  <a:lnTo>
                    <a:pt x="94" y="271"/>
                  </a:lnTo>
                  <a:lnTo>
                    <a:pt x="124" y="278"/>
                  </a:lnTo>
                  <a:lnTo>
                    <a:pt x="154" y="285"/>
                  </a:lnTo>
                  <a:lnTo>
                    <a:pt x="184" y="293"/>
                  </a:lnTo>
                  <a:lnTo>
                    <a:pt x="214" y="300"/>
                  </a:lnTo>
                  <a:lnTo>
                    <a:pt x="243" y="310"/>
                  </a:lnTo>
                  <a:lnTo>
                    <a:pt x="270" y="318"/>
                  </a:lnTo>
                  <a:lnTo>
                    <a:pt x="298" y="327"/>
                  </a:lnTo>
                  <a:lnTo>
                    <a:pt x="326" y="336"/>
                  </a:lnTo>
                  <a:lnTo>
                    <a:pt x="352" y="345"/>
                  </a:lnTo>
                  <a:lnTo>
                    <a:pt x="379" y="354"/>
                  </a:lnTo>
                  <a:lnTo>
                    <a:pt x="404" y="364"/>
                  </a:lnTo>
                  <a:lnTo>
                    <a:pt x="429" y="374"/>
                  </a:lnTo>
                  <a:lnTo>
                    <a:pt x="454" y="384"/>
                  </a:lnTo>
                  <a:lnTo>
                    <a:pt x="478" y="395"/>
                  </a:lnTo>
                  <a:lnTo>
                    <a:pt x="501" y="404"/>
                  </a:lnTo>
                  <a:lnTo>
                    <a:pt x="524" y="414"/>
                  </a:lnTo>
                  <a:lnTo>
                    <a:pt x="546" y="425"/>
                  </a:lnTo>
                  <a:lnTo>
                    <a:pt x="567" y="435"/>
                  </a:lnTo>
                  <a:lnTo>
                    <a:pt x="587" y="445"/>
                  </a:lnTo>
                  <a:lnTo>
                    <a:pt x="607" y="455"/>
                  </a:lnTo>
                  <a:lnTo>
                    <a:pt x="626" y="465"/>
                  </a:lnTo>
                  <a:lnTo>
                    <a:pt x="645" y="474"/>
                  </a:lnTo>
                  <a:lnTo>
                    <a:pt x="663" y="485"/>
                  </a:lnTo>
                  <a:lnTo>
                    <a:pt x="679" y="494"/>
                  </a:lnTo>
                  <a:lnTo>
                    <a:pt x="696" y="503"/>
                  </a:lnTo>
                  <a:lnTo>
                    <a:pt x="712" y="511"/>
                  </a:lnTo>
                  <a:lnTo>
                    <a:pt x="727" y="520"/>
                  </a:lnTo>
                  <a:lnTo>
                    <a:pt x="740" y="528"/>
                  </a:lnTo>
                  <a:lnTo>
                    <a:pt x="753" y="536"/>
                  </a:lnTo>
                  <a:lnTo>
                    <a:pt x="753" y="535"/>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7"/>
            <p:cNvSpPr>
              <a:spLocks/>
            </p:cNvSpPr>
            <p:nvPr/>
          </p:nvSpPr>
          <p:spPr bwMode="auto">
            <a:xfrm>
              <a:off x="2858" y="2948"/>
              <a:ext cx="631" cy="867"/>
            </a:xfrm>
            <a:custGeom>
              <a:avLst/>
              <a:gdLst/>
              <a:ahLst/>
              <a:cxnLst>
                <a:cxn ang="0">
                  <a:pos x="1234" y="266"/>
                </a:cxn>
                <a:cxn ang="0">
                  <a:pos x="1170" y="231"/>
                </a:cxn>
                <a:cxn ang="0">
                  <a:pos x="1094" y="191"/>
                </a:cxn>
                <a:cxn ang="0">
                  <a:pos x="1008" y="150"/>
                </a:cxn>
                <a:cxn ang="0">
                  <a:pos x="911" y="110"/>
                </a:cxn>
                <a:cxn ang="0">
                  <a:pos x="805" y="73"/>
                </a:cxn>
                <a:cxn ang="0">
                  <a:pos x="691" y="39"/>
                </a:cxn>
                <a:cxn ang="0">
                  <a:pos x="570" y="12"/>
                </a:cxn>
                <a:cxn ang="0">
                  <a:pos x="465" y="16"/>
                </a:cxn>
                <a:cxn ang="0">
                  <a:pos x="411" y="61"/>
                </a:cxn>
                <a:cxn ang="0">
                  <a:pos x="402" y="117"/>
                </a:cxn>
                <a:cxn ang="0">
                  <a:pos x="248" y="1241"/>
                </a:cxn>
                <a:cxn ang="0">
                  <a:pos x="159" y="1308"/>
                </a:cxn>
                <a:cxn ang="0">
                  <a:pos x="97" y="1300"/>
                </a:cxn>
                <a:cxn ang="0">
                  <a:pos x="63" y="1265"/>
                </a:cxn>
                <a:cxn ang="0">
                  <a:pos x="55" y="1251"/>
                </a:cxn>
                <a:cxn ang="0">
                  <a:pos x="66" y="1226"/>
                </a:cxn>
                <a:cxn ang="0">
                  <a:pos x="58" y="1201"/>
                </a:cxn>
                <a:cxn ang="0">
                  <a:pos x="47" y="1183"/>
                </a:cxn>
                <a:cxn ang="0">
                  <a:pos x="41" y="1180"/>
                </a:cxn>
                <a:cxn ang="0">
                  <a:pos x="22" y="1210"/>
                </a:cxn>
                <a:cxn ang="0">
                  <a:pos x="0" y="1242"/>
                </a:cxn>
                <a:cxn ang="0">
                  <a:pos x="29" y="1266"/>
                </a:cxn>
                <a:cxn ang="0">
                  <a:pos x="92" y="1341"/>
                </a:cxn>
                <a:cxn ang="0">
                  <a:pos x="153" y="1371"/>
                </a:cxn>
                <a:cxn ang="0">
                  <a:pos x="208" y="1369"/>
                </a:cxn>
                <a:cxn ang="0">
                  <a:pos x="256" y="1346"/>
                </a:cxn>
                <a:cxn ang="0">
                  <a:pos x="227" y="1391"/>
                </a:cxn>
                <a:cxn ang="0">
                  <a:pos x="229" y="1447"/>
                </a:cxn>
                <a:cxn ang="0">
                  <a:pos x="271" y="1503"/>
                </a:cxn>
                <a:cxn ang="0">
                  <a:pos x="230" y="1574"/>
                </a:cxn>
                <a:cxn ang="0">
                  <a:pos x="169" y="1664"/>
                </a:cxn>
                <a:cxn ang="0">
                  <a:pos x="154" y="1677"/>
                </a:cxn>
                <a:cxn ang="0">
                  <a:pos x="135" y="1667"/>
                </a:cxn>
                <a:cxn ang="0">
                  <a:pos x="105" y="1657"/>
                </a:cxn>
                <a:cxn ang="0">
                  <a:pos x="96" y="1687"/>
                </a:cxn>
                <a:cxn ang="0">
                  <a:pos x="126" y="1724"/>
                </a:cxn>
                <a:cxn ang="0">
                  <a:pos x="165" y="1730"/>
                </a:cxn>
                <a:cxn ang="0">
                  <a:pos x="169" y="1724"/>
                </a:cxn>
                <a:cxn ang="0">
                  <a:pos x="222" y="1675"/>
                </a:cxn>
                <a:cxn ang="0">
                  <a:pos x="313" y="1627"/>
                </a:cxn>
                <a:cxn ang="0">
                  <a:pos x="348" y="1618"/>
                </a:cxn>
                <a:cxn ang="0">
                  <a:pos x="434" y="1612"/>
                </a:cxn>
                <a:cxn ang="0">
                  <a:pos x="490" y="1622"/>
                </a:cxn>
                <a:cxn ang="0">
                  <a:pos x="547" y="1629"/>
                </a:cxn>
                <a:cxn ang="0">
                  <a:pos x="574" y="1632"/>
                </a:cxn>
                <a:cxn ang="0">
                  <a:pos x="594" y="1636"/>
                </a:cxn>
                <a:cxn ang="0">
                  <a:pos x="650" y="1644"/>
                </a:cxn>
                <a:cxn ang="0">
                  <a:pos x="714" y="1649"/>
                </a:cxn>
                <a:cxn ang="0">
                  <a:pos x="748" y="1685"/>
                </a:cxn>
                <a:cxn ang="0">
                  <a:pos x="791" y="1705"/>
                </a:cxn>
                <a:cxn ang="0">
                  <a:pos x="862" y="1680"/>
                </a:cxn>
                <a:cxn ang="0">
                  <a:pos x="909" y="1645"/>
                </a:cxn>
                <a:cxn ang="0">
                  <a:pos x="963" y="1613"/>
                </a:cxn>
                <a:cxn ang="0">
                  <a:pos x="1022" y="1567"/>
                </a:cxn>
                <a:cxn ang="0">
                  <a:pos x="1033" y="1515"/>
                </a:cxn>
                <a:cxn ang="0">
                  <a:pos x="1069" y="1453"/>
                </a:cxn>
                <a:cxn ang="0">
                  <a:pos x="1120" y="1523"/>
                </a:cxn>
                <a:cxn ang="0">
                  <a:pos x="1117" y="1566"/>
                </a:cxn>
                <a:cxn ang="0">
                  <a:pos x="1138" y="1556"/>
                </a:cxn>
                <a:cxn ang="0">
                  <a:pos x="1166" y="1506"/>
                </a:cxn>
                <a:cxn ang="0">
                  <a:pos x="1123" y="1394"/>
                </a:cxn>
              </a:cxnLst>
              <a:rect l="0" t="0" r="r" b="b"/>
              <a:pathLst>
                <a:path w="1260" h="1735">
                  <a:moveTo>
                    <a:pt x="1054" y="1355"/>
                  </a:moveTo>
                  <a:lnTo>
                    <a:pt x="1260" y="282"/>
                  </a:lnTo>
                  <a:lnTo>
                    <a:pt x="1247" y="274"/>
                  </a:lnTo>
                  <a:lnTo>
                    <a:pt x="1234" y="266"/>
                  </a:lnTo>
                  <a:lnTo>
                    <a:pt x="1219" y="257"/>
                  </a:lnTo>
                  <a:lnTo>
                    <a:pt x="1203" y="249"/>
                  </a:lnTo>
                  <a:lnTo>
                    <a:pt x="1186" y="240"/>
                  </a:lnTo>
                  <a:lnTo>
                    <a:pt x="1170" y="231"/>
                  </a:lnTo>
                  <a:lnTo>
                    <a:pt x="1152" y="220"/>
                  </a:lnTo>
                  <a:lnTo>
                    <a:pt x="1133" y="211"/>
                  </a:lnTo>
                  <a:lnTo>
                    <a:pt x="1114" y="201"/>
                  </a:lnTo>
                  <a:lnTo>
                    <a:pt x="1094" y="191"/>
                  </a:lnTo>
                  <a:lnTo>
                    <a:pt x="1074" y="181"/>
                  </a:lnTo>
                  <a:lnTo>
                    <a:pt x="1053" y="171"/>
                  </a:lnTo>
                  <a:lnTo>
                    <a:pt x="1031" y="160"/>
                  </a:lnTo>
                  <a:lnTo>
                    <a:pt x="1008" y="150"/>
                  </a:lnTo>
                  <a:lnTo>
                    <a:pt x="985" y="141"/>
                  </a:lnTo>
                  <a:lnTo>
                    <a:pt x="961" y="130"/>
                  </a:lnTo>
                  <a:lnTo>
                    <a:pt x="936" y="120"/>
                  </a:lnTo>
                  <a:lnTo>
                    <a:pt x="911" y="110"/>
                  </a:lnTo>
                  <a:lnTo>
                    <a:pt x="886" y="100"/>
                  </a:lnTo>
                  <a:lnTo>
                    <a:pt x="859" y="91"/>
                  </a:lnTo>
                  <a:lnTo>
                    <a:pt x="833" y="82"/>
                  </a:lnTo>
                  <a:lnTo>
                    <a:pt x="805" y="73"/>
                  </a:lnTo>
                  <a:lnTo>
                    <a:pt x="777" y="64"/>
                  </a:lnTo>
                  <a:lnTo>
                    <a:pt x="750" y="56"/>
                  </a:lnTo>
                  <a:lnTo>
                    <a:pt x="721" y="46"/>
                  </a:lnTo>
                  <a:lnTo>
                    <a:pt x="691" y="39"/>
                  </a:lnTo>
                  <a:lnTo>
                    <a:pt x="661" y="31"/>
                  </a:lnTo>
                  <a:lnTo>
                    <a:pt x="631" y="24"/>
                  </a:lnTo>
                  <a:lnTo>
                    <a:pt x="601" y="17"/>
                  </a:lnTo>
                  <a:lnTo>
                    <a:pt x="570" y="12"/>
                  </a:lnTo>
                  <a:lnTo>
                    <a:pt x="539" y="6"/>
                  </a:lnTo>
                  <a:lnTo>
                    <a:pt x="507" y="0"/>
                  </a:lnTo>
                  <a:lnTo>
                    <a:pt x="485" y="8"/>
                  </a:lnTo>
                  <a:lnTo>
                    <a:pt x="465" y="16"/>
                  </a:lnTo>
                  <a:lnTo>
                    <a:pt x="448" y="27"/>
                  </a:lnTo>
                  <a:lnTo>
                    <a:pt x="433" y="37"/>
                  </a:lnTo>
                  <a:lnTo>
                    <a:pt x="420" y="49"/>
                  </a:lnTo>
                  <a:lnTo>
                    <a:pt x="411" y="61"/>
                  </a:lnTo>
                  <a:lnTo>
                    <a:pt x="404" y="74"/>
                  </a:lnTo>
                  <a:lnTo>
                    <a:pt x="401" y="88"/>
                  </a:lnTo>
                  <a:lnTo>
                    <a:pt x="400" y="103"/>
                  </a:lnTo>
                  <a:lnTo>
                    <a:pt x="402" y="117"/>
                  </a:lnTo>
                  <a:lnTo>
                    <a:pt x="408" y="132"/>
                  </a:lnTo>
                  <a:lnTo>
                    <a:pt x="416" y="147"/>
                  </a:lnTo>
                  <a:lnTo>
                    <a:pt x="274" y="1208"/>
                  </a:lnTo>
                  <a:lnTo>
                    <a:pt x="248" y="1241"/>
                  </a:lnTo>
                  <a:lnTo>
                    <a:pt x="222" y="1268"/>
                  </a:lnTo>
                  <a:lnTo>
                    <a:pt x="199" y="1287"/>
                  </a:lnTo>
                  <a:lnTo>
                    <a:pt x="179" y="1300"/>
                  </a:lnTo>
                  <a:lnTo>
                    <a:pt x="159" y="1308"/>
                  </a:lnTo>
                  <a:lnTo>
                    <a:pt x="140" y="1310"/>
                  </a:lnTo>
                  <a:lnTo>
                    <a:pt x="124" y="1310"/>
                  </a:lnTo>
                  <a:lnTo>
                    <a:pt x="109" y="1306"/>
                  </a:lnTo>
                  <a:lnTo>
                    <a:pt x="97" y="1300"/>
                  </a:lnTo>
                  <a:lnTo>
                    <a:pt x="86" y="1292"/>
                  </a:lnTo>
                  <a:lnTo>
                    <a:pt x="76" y="1283"/>
                  </a:lnTo>
                  <a:lnTo>
                    <a:pt x="69" y="1274"/>
                  </a:lnTo>
                  <a:lnTo>
                    <a:pt x="63" y="1265"/>
                  </a:lnTo>
                  <a:lnTo>
                    <a:pt x="59" y="1259"/>
                  </a:lnTo>
                  <a:lnTo>
                    <a:pt x="56" y="1254"/>
                  </a:lnTo>
                  <a:lnTo>
                    <a:pt x="55" y="1253"/>
                  </a:lnTo>
                  <a:lnTo>
                    <a:pt x="55" y="1251"/>
                  </a:lnTo>
                  <a:lnTo>
                    <a:pt x="58" y="1247"/>
                  </a:lnTo>
                  <a:lnTo>
                    <a:pt x="59" y="1241"/>
                  </a:lnTo>
                  <a:lnTo>
                    <a:pt x="62" y="1234"/>
                  </a:lnTo>
                  <a:lnTo>
                    <a:pt x="66" y="1226"/>
                  </a:lnTo>
                  <a:lnTo>
                    <a:pt x="67" y="1217"/>
                  </a:lnTo>
                  <a:lnTo>
                    <a:pt x="66" y="1210"/>
                  </a:lnTo>
                  <a:lnTo>
                    <a:pt x="62" y="1204"/>
                  </a:lnTo>
                  <a:lnTo>
                    <a:pt x="58" y="1201"/>
                  </a:lnTo>
                  <a:lnTo>
                    <a:pt x="55" y="1200"/>
                  </a:lnTo>
                  <a:lnTo>
                    <a:pt x="53" y="1201"/>
                  </a:lnTo>
                  <a:lnTo>
                    <a:pt x="52" y="1201"/>
                  </a:lnTo>
                  <a:lnTo>
                    <a:pt x="47" y="1183"/>
                  </a:lnTo>
                  <a:lnTo>
                    <a:pt x="46" y="1182"/>
                  </a:lnTo>
                  <a:lnTo>
                    <a:pt x="45" y="1181"/>
                  </a:lnTo>
                  <a:lnTo>
                    <a:pt x="43" y="1181"/>
                  </a:lnTo>
                  <a:lnTo>
                    <a:pt x="41" y="1180"/>
                  </a:lnTo>
                  <a:lnTo>
                    <a:pt x="37" y="1187"/>
                  </a:lnTo>
                  <a:lnTo>
                    <a:pt x="32" y="1195"/>
                  </a:lnTo>
                  <a:lnTo>
                    <a:pt x="26" y="1203"/>
                  </a:lnTo>
                  <a:lnTo>
                    <a:pt x="22" y="1210"/>
                  </a:lnTo>
                  <a:lnTo>
                    <a:pt x="16" y="1218"/>
                  </a:lnTo>
                  <a:lnTo>
                    <a:pt x="11" y="1226"/>
                  </a:lnTo>
                  <a:lnTo>
                    <a:pt x="6" y="1234"/>
                  </a:lnTo>
                  <a:lnTo>
                    <a:pt x="0" y="1242"/>
                  </a:lnTo>
                  <a:lnTo>
                    <a:pt x="10" y="1255"/>
                  </a:lnTo>
                  <a:lnTo>
                    <a:pt x="20" y="1262"/>
                  </a:lnTo>
                  <a:lnTo>
                    <a:pt x="26" y="1265"/>
                  </a:lnTo>
                  <a:lnTo>
                    <a:pt x="29" y="1266"/>
                  </a:lnTo>
                  <a:lnTo>
                    <a:pt x="45" y="1289"/>
                  </a:lnTo>
                  <a:lnTo>
                    <a:pt x="61" y="1310"/>
                  </a:lnTo>
                  <a:lnTo>
                    <a:pt x="77" y="1327"/>
                  </a:lnTo>
                  <a:lnTo>
                    <a:pt x="92" y="1341"/>
                  </a:lnTo>
                  <a:lnTo>
                    <a:pt x="108" y="1353"/>
                  </a:lnTo>
                  <a:lnTo>
                    <a:pt x="123" y="1361"/>
                  </a:lnTo>
                  <a:lnTo>
                    <a:pt x="138" y="1368"/>
                  </a:lnTo>
                  <a:lnTo>
                    <a:pt x="153" y="1371"/>
                  </a:lnTo>
                  <a:lnTo>
                    <a:pt x="167" y="1374"/>
                  </a:lnTo>
                  <a:lnTo>
                    <a:pt x="181" y="1374"/>
                  </a:lnTo>
                  <a:lnTo>
                    <a:pt x="195" y="1372"/>
                  </a:lnTo>
                  <a:lnTo>
                    <a:pt x="208" y="1369"/>
                  </a:lnTo>
                  <a:lnTo>
                    <a:pt x="221" y="1364"/>
                  </a:lnTo>
                  <a:lnTo>
                    <a:pt x="233" y="1360"/>
                  </a:lnTo>
                  <a:lnTo>
                    <a:pt x="244" y="1353"/>
                  </a:lnTo>
                  <a:lnTo>
                    <a:pt x="256" y="1346"/>
                  </a:lnTo>
                  <a:lnTo>
                    <a:pt x="255" y="1354"/>
                  </a:lnTo>
                  <a:lnTo>
                    <a:pt x="243" y="1365"/>
                  </a:lnTo>
                  <a:lnTo>
                    <a:pt x="234" y="1378"/>
                  </a:lnTo>
                  <a:lnTo>
                    <a:pt x="227" y="1391"/>
                  </a:lnTo>
                  <a:lnTo>
                    <a:pt x="223" y="1405"/>
                  </a:lnTo>
                  <a:lnTo>
                    <a:pt x="222" y="1418"/>
                  </a:lnTo>
                  <a:lnTo>
                    <a:pt x="225" y="1432"/>
                  </a:lnTo>
                  <a:lnTo>
                    <a:pt x="229" y="1447"/>
                  </a:lnTo>
                  <a:lnTo>
                    <a:pt x="236" y="1461"/>
                  </a:lnTo>
                  <a:lnTo>
                    <a:pt x="245" y="1475"/>
                  </a:lnTo>
                  <a:lnTo>
                    <a:pt x="257" y="1489"/>
                  </a:lnTo>
                  <a:lnTo>
                    <a:pt x="271" y="1503"/>
                  </a:lnTo>
                  <a:lnTo>
                    <a:pt x="287" y="1516"/>
                  </a:lnTo>
                  <a:lnTo>
                    <a:pt x="267" y="1533"/>
                  </a:lnTo>
                  <a:lnTo>
                    <a:pt x="249" y="1552"/>
                  </a:lnTo>
                  <a:lnTo>
                    <a:pt x="230" y="1574"/>
                  </a:lnTo>
                  <a:lnTo>
                    <a:pt x="212" y="1598"/>
                  </a:lnTo>
                  <a:lnTo>
                    <a:pt x="196" y="1622"/>
                  </a:lnTo>
                  <a:lnTo>
                    <a:pt x="182" y="1644"/>
                  </a:lnTo>
                  <a:lnTo>
                    <a:pt x="169" y="1664"/>
                  </a:lnTo>
                  <a:lnTo>
                    <a:pt x="160" y="1680"/>
                  </a:lnTo>
                  <a:lnTo>
                    <a:pt x="158" y="1678"/>
                  </a:lnTo>
                  <a:lnTo>
                    <a:pt x="157" y="1677"/>
                  </a:lnTo>
                  <a:lnTo>
                    <a:pt x="154" y="1677"/>
                  </a:lnTo>
                  <a:lnTo>
                    <a:pt x="152" y="1677"/>
                  </a:lnTo>
                  <a:lnTo>
                    <a:pt x="147" y="1675"/>
                  </a:lnTo>
                  <a:lnTo>
                    <a:pt x="142" y="1672"/>
                  </a:lnTo>
                  <a:lnTo>
                    <a:pt x="135" y="1667"/>
                  </a:lnTo>
                  <a:lnTo>
                    <a:pt x="129" y="1660"/>
                  </a:lnTo>
                  <a:lnTo>
                    <a:pt x="122" y="1655"/>
                  </a:lnTo>
                  <a:lnTo>
                    <a:pt x="114" y="1653"/>
                  </a:lnTo>
                  <a:lnTo>
                    <a:pt x="105" y="1657"/>
                  </a:lnTo>
                  <a:lnTo>
                    <a:pt x="97" y="1665"/>
                  </a:lnTo>
                  <a:lnTo>
                    <a:pt x="94" y="1671"/>
                  </a:lnTo>
                  <a:lnTo>
                    <a:pt x="93" y="1679"/>
                  </a:lnTo>
                  <a:lnTo>
                    <a:pt x="96" y="1687"/>
                  </a:lnTo>
                  <a:lnTo>
                    <a:pt x="99" y="1696"/>
                  </a:lnTo>
                  <a:lnTo>
                    <a:pt x="106" y="1706"/>
                  </a:lnTo>
                  <a:lnTo>
                    <a:pt x="114" y="1715"/>
                  </a:lnTo>
                  <a:lnTo>
                    <a:pt x="126" y="1724"/>
                  </a:lnTo>
                  <a:lnTo>
                    <a:pt x="138" y="1731"/>
                  </a:lnTo>
                  <a:lnTo>
                    <a:pt x="150" y="1735"/>
                  </a:lnTo>
                  <a:lnTo>
                    <a:pt x="159" y="1734"/>
                  </a:lnTo>
                  <a:lnTo>
                    <a:pt x="165" y="1730"/>
                  </a:lnTo>
                  <a:lnTo>
                    <a:pt x="168" y="1724"/>
                  </a:lnTo>
                  <a:lnTo>
                    <a:pt x="169" y="1724"/>
                  </a:lnTo>
                  <a:lnTo>
                    <a:pt x="169" y="1724"/>
                  </a:lnTo>
                  <a:lnTo>
                    <a:pt x="169" y="1724"/>
                  </a:lnTo>
                  <a:lnTo>
                    <a:pt x="169" y="1724"/>
                  </a:lnTo>
                  <a:lnTo>
                    <a:pt x="179" y="1709"/>
                  </a:lnTo>
                  <a:lnTo>
                    <a:pt x="198" y="1692"/>
                  </a:lnTo>
                  <a:lnTo>
                    <a:pt x="222" y="1675"/>
                  </a:lnTo>
                  <a:lnTo>
                    <a:pt x="249" y="1659"/>
                  </a:lnTo>
                  <a:lnTo>
                    <a:pt x="275" y="1645"/>
                  </a:lnTo>
                  <a:lnTo>
                    <a:pt x="297" y="1635"/>
                  </a:lnTo>
                  <a:lnTo>
                    <a:pt x="313" y="1627"/>
                  </a:lnTo>
                  <a:lnTo>
                    <a:pt x="319" y="1625"/>
                  </a:lnTo>
                  <a:lnTo>
                    <a:pt x="322" y="1624"/>
                  </a:lnTo>
                  <a:lnTo>
                    <a:pt x="333" y="1621"/>
                  </a:lnTo>
                  <a:lnTo>
                    <a:pt x="348" y="1618"/>
                  </a:lnTo>
                  <a:lnTo>
                    <a:pt x="366" y="1614"/>
                  </a:lnTo>
                  <a:lnTo>
                    <a:pt x="388" y="1612"/>
                  </a:lnTo>
                  <a:lnTo>
                    <a:pt x="411" y="1611"/>
                  </a:lnTo>
                  <a:lnTo>
                    <a:pt x="434" y="1612"/>
                  </a:lnTo>
                  <a:lnTo>
                    <a:pt x="457" y="1615"/>
                  </a:lnTo>
                  <a:lnTo>
                    <a:pt x="465" y="1617"/>
                  </a:lnTo>
                  <a:lnTo>
                    <a:pt x="476" y="1620"/>
                  </a:lnTo>
                  <a:lnTo>
                    <a:pt x="490" y="1622"/>
                  </a:lnTo>
                  <a:lnTo>
                    <a:pt x="504" y="1625"/>
                  </a:lnTo>
                  <a:lnTo>
                    <a:pt x="518" y="1627"/>
                  </a:lnTo>
                  <a:lnTo>
                    <a:pt x="533" y="1628"/>
                  </a:lnTo>
                  <a:lnTo>
                    <a:pt x="547" y="1629"/>
                  </a:lnTo>
                  <a:lnTo>
                    <a:pt x="557" y="1628"/>
                  </a:lnTo>
                  <a:lnTo>
                    <a:pt x="563" y="1629"/>
                  </a:lnTo>
                  <a:lnTo>
                    <a:pt x="569" y="1630"/>
                  </a:lnTo>
                  <a:lnTo>
                    <a:pt x="574" y="1632"/>
                  </a:lnTo>
                  <a:lnTo>
                    <a:pt x="579" y="1633"/>
                  </a:lnTo>
                  <a:lnTo>
                    <a:pt x="584" y="1634"/>
                  </a:lnTo>
                  <a:lnTo>
                    <a:pt x="590" y="1635"/>
                  </a:lnTo>
                  <a:lnTo>
                    <a:pt x="594" y="1636"/>
                  </a:lnTo>
                  <a:lnTo>
                    <a:pt x="600" y="1637"/>
                  </a:lnTo>
                  <a:lnTo>
                    <a:pt x="617" y="1640"/>
                  </a:lnTo>
                  <a:lnTo>
                    <a:pt x="634" y="1642"/>
                  </a:lnTo>
                  <a:lnTo>
                    <a:pt x="650" y="1644"/>
                  </a:lnTo>
                  <a:lnTo>
                    <a:pt x="667" y="1645"/>
                  </a:lnTo>
                  <a:lnTo>
                    <a:pt x="683" y="1648"/>
                  </a:lnTo>
                  <a:lnTo>
                    <a:pt x="699" y="1649"/>
                  </a:lnTo>
                  <a:lnTo>
                    <a:pt x="714" y="1649"/>
                  </a:lnTo>
                  <a:lnTo>
                    <a:pt x="730" y="1650"/>
                  </a:lnTo>
                  <a:lnTo>
                    <a:pt x="744" y="1673"/>
                  </a:lnTo>
                  <a:lnTo>
                    <a:pt x="745" y="1677"/>
                  </a:lnTo>
                  <a:lnTo>
                    <a:pt x="748" y="1685"/>
                  </a:lnTo>
                  <a:lnTo>
                    <a:pt x="751" y="1700"/>
                  </a:lnTo>
                  <a:lnTo>
                    <a:pt x="757" y="1718"/>
                  </a:lnTo>
                  <a:lnTo>
                    <a:pt x="774" y="1712"/>
                  </a:lnTo>
                  <a:lnTo>
                    <a:pt x="791" y="1705"/>
                  </a:lnTo>
                  <a:lnTo>
                    <a:pt x="809" y="1700"/>
                  </a:lnTo>
                  <a:lnTo>
                    <a:pt x="826" y="1693"/>
                  </a:lnTo>
                  <a:lnTo>
                    <a:pt x="843" y="1687"/>
                  </a:lnTo>
                  <a:lnTo>
                    <a:pt x="862" y="1680"/>
                  </a:lnTo>
                  <a:lnTo>
                    <a:pt x="879" y="1673"/>
                  </a:lnTo>
                  <a:lnTo>
                    <a:pt x="897" y="1666"/>
                  </a:lnTo>
                  <a:lnTo>
                    <a:pt x="903" y="1656"/>
                  </a:lnTo>
                  <a:lnTo>
                    <a:pt x="909" y="1645"/>
                  </a:lnTo>
                  <a:lnTo>
                    <a:pt x="915" y="1637"/>
                  </a:lnTo>
                  <a:lnTo>
                    <a:pt x="919" y="1629"/>
                  </a:lnTo>
                  <a:lnTo>
                    <a:pt x="942" y="1621"/>
                  </a:lnTo>
                  <a:lnTo>
                    <a:pt x="963" y="1613"/>
                  </a:lnTo>
                  <a:lnTo>
                    <a:pt x="981" y="1603"/>
                  </a:lnTo>
                  <a:lnTo>
                    <a:pt x="997" y="1592"/>
                  </a:lnTo>
                  <a:lnTo>
                    <a:pt x="1011" y="1580"/>
                  </a:lnTo>
                  <a:lnTo>
                    <a:pt x="1022" y="1567"/>
                  </a:lnTo>
                  <a:lnTo>
                    <a:pt x="1029" y="1553"/>
                  </a:lnTo>
                  <a:lnTo>
                    <a:pt x="1033" y="1538"/>
                  </a:lnTo>
                  <a:lnTo>
                    <a:pt x="1034" y="1527"/>
                  </a:lnTo>
                  <a:lnTo>
                    <a:pt x="1033" y="1515"/>
                  </a:lnTo>
                  <a:lnTo>
                    <a:pt x="1031" y="1505"/>
                  </a:lnTo>
                  <a:lnTo>
                    <a:pt x="1026" y="1493"/>
                  </a:lnTo>
                  <a:lnTo>
                    <a:pt x="1038" y="1437"/>
                  </a:lnTo>
                  <a:lnTo>
                    <a:pt x="1069" y="1453"/>
                  </a:lnTo>
                  <a:lnTo>
                    <a:pt x="1091" y="1470"/>
                  </a:lnTo>
                  <a:lnTo>
                    <a:pt x="1107" y="1488"/>
                  </a:lnTo>
                  <a:lnTo>
                    <a:pt x="1116" y="1506"/>
                  </a:lnTo>
                  <a:lnTo>
                    <a:pt x="1120" y="1523"/>
                  </a:lnTo>
                  <a:lnTo>
                    <a:pt x="1120" y="1539"/>
                  </a:lnTo>
                  <a:lnTo>
                    <a:pt x="1116" y="1556"/>
                  </a:lnTo>
                  <a:lnTo>
                    <a:pt x="1112" y="1569"/>
                  </a:lnTo>
                  <a:lnTo>
                    <a:pt x="1117" y="1566"/>
                  </a:lnTo>
                  <a:lnTo>
                    <a:pt x="1122" y="1564"/>
                  </a:lnTo>
                  <a:lnTo>
                    <a:pt x="1128" y="1560"/>
                  </a:lnTo>
                  <a:lnTo>
                    <a:pt x="1132" y="1558"/>
                  </a:lnTo>
                  <a:lnTo>
                    <a:pt x="1138" y="1556"/>
                  </a:lnTo>
                  <a:lnTo>
                    <a:pt x="1143" y="1552"/>
                  </a:lnTo>
                  <a:lnTo>
                    <a:pt x="1148" y="1550"/>
                  </a:lnTo>
                  <a:lnTo>
                    <a:pt x="1154" y="1546"/>
                  </a:lnTo>
                  <a:lnTo>
                    <a:pt x="1166" y="1506"/>
                  </a:lnTo>
                  <a:lnTo>
                    <a:pt x="1166" y="1470"/>
                  </a:lnTo>
                  <a:lnTo>
                    <a:pt x="1158" y="1440"/>
                  </a:lnTo>
                  <a:lnTo>
                    <a:pt x="1143" y="1415"/>
                  </a:lnTo>
                  <a:lnTo>
                    <a:pt x="1123" y="1394"/>
                  </a:lnTo>
                  <a:lnTo>
                    <a:pt x="1101" y="1378"/>
                  </a:lnTo>
                  <a:lnTo>
                    <a:pt x="1077" y="1364"/>
                  </a:lnTo>
                  <a:lnTo>
                    <a:pt x="1054" y="135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auto">
            <a:xfrm>
              <a:off x="2826" y="3502"/>
              <a:ext cx="176" cy="98"/>
            </a:xfrm>
            <a:custGeom>
              <a:avLst/>
              <a:gdLst/>
              <a:ahLst/>
              <a:cxnLst>
                <a:cxn ang="0">
                  <a:pos x="63" y="22"/>
                </a:cxn>
                <a:cxn ang="0">
                  <a:pos x="66" y="20"/>
                </a:cxn>
                <a:cxn ang="0">
                  <a:pos x="74" y="25"/>
                </a:cxn>
                <a:cxn ang="0">
                  <a:pos x="77" y="39"/>
                </a:cxn>
                <a:cxn ang="0">
                  <a:pos x="73" y="55"/>
                </a:cxn>
                <a:cxn ang="0">
                  <a:pos x="68" y="68"/>
                </a:cxn>
                <a:cxn ang="0">
                  <a:pos x="66" y="75"/>
                </a:cxn>
                <a:cxn ang="0">
                  <a:pos x="69" y="81"/>
                </a:cxn>
                <a:cxn ang="0">
                  <a:pos x="81" y="96"/>
                </a:cxn>
                <a:cxn ang="0">
                  <a:pos x="98" y="115"/>
                </a:cxn>
                <a:cxn ang="0">
                  <a:pos x="124" y="129"/>
                </a:cxn>
                <a:cxn ang="0">
                  <a:pos x="157" y="132"/>
                </a:cxn>
                <a:cxn ang="0">
                  <a:pos x="196" y="117"/>
                </a:cxn>
                <a:cxn ang="0">
                  <a:pos x="245" y="78"/>
                </a:cxn>
                <a:cxn ang="0">
                  <a:pos x="299" y="8"/>
                </a:cxn>
                <a:cxn ang="0">
                  <a:pos x="312" y="14"/>
                </a:cxn>
                <a:cxn ang="0">
                  <a:pos x="338" y="31"/>
                </a:cxn>
                <a:cxn ang="0">
                  <a:pos x="353" y="57"/>
                </a:cxn>
                <a:cxn ang="0">
                  <a:pos x="338" y="92"/>
                </a:cxn>
                <a:cxn ang="0">
                  <a:pos x="331" y="101"/>
                </a:cxn>
                <a:cxn ang="0">
                  <a:pos x="312" y="125"/>
                </a:cxn>
                <a:cxn ang="0">
                  <a:pos x="284" y="154"/>
                </a:cxn>
                <a:cxn ang="0">
                  <a:pos x="246" y="179"/>
                </a:cxn>
                <a:cxn ang="0">
                  <a:pos x="201" y="194"/>
                </a:cxn>
                <a:cxn ang="0">
                  <a:pos x="151" y="189"/>
                </a:cxn>
                <a:cxn ang="0">
                  <a:pos x="96" y="156"/>
                </a:cxn>
                <a:cxn ang="0">
                  <a:pos x="39" y="87"/>
                </a:cxn>
                <a:cxn ang="0">
                  <a:pos x="36" y="86"/>
                </a:cxn>
                <a:cxn ang="0">
                  <a:pos x="26" y="80"/>
                </a:cxn>
                <a:cxn ang="0">
                  <a:pos x="13" y="68"/>
                </a:cxn>
                <a:cxn ang="0">
                  <a:pos x="0" y="45"/>
                </a:cxn>
                <a:cxn ang="0">
                  <a:pos x="0" y="34"/>
                </a:cxn>
                <a:cxn ang="0">
                  <a:pos x="8" y="26"/>
                </a:cxn>
                <a:cxn ang="0">
                  <a:pos x="11" y="23"/>
                </a:cxn>
                <a:cxn ang="0">
                  <a:pos x="16" y="17"/>
                </a:cxn>
                <a:cxn ang="0">
                  <a:pos x="20" y="18"/>
                </a:cxn>
                <a:cxn ang="0">
                  <a:pos x="22" y="19"/>
                </a:cxn>
                <a:cxn ang="0">
                  <a:pos x="23" y="17"/>
                </a:cxn>
                <a:cxn ang="0">
                  <a:pos x="28" y="11"/>
                </a:cxn>
                <a:cxn ang="0">
                  <a:pos x="34" y="10"/>
                </a:cxn>
                <a:cxn ang="0">
                  <a:pos x="37" y="12"/>
                </a:cxn>
                <a:cxn ang="0">
                  <a:pos x="38" y="8"/>
                </a:cxn>
                <a:cxn ang="0">
                  <a:pos x="46" y="0"/>
                </a:cxn>
                <a:cxn ang="0">
                  <a:pos x="52" y="1"/>
                </a:cxn>
                <a:cxn ang="0">
                  <a:pos x="58" y="5"/>
                </a:cxn>
              </a:cxnLst>
              <a:rect l="0" t="0" r="r" b="b"/>
              <a:pathLst>
                <a:path w="353" h="194">
                  <a:moveTo>
                    <a:pt x="58" y="5"/>
                  </a:moveTo>
                  <a:lnTo>
                    <a:pt x="63" y="22"/>
                  </a:lnTo>
                  <a:lnTo>
                    <a:pt x="64" y="22"/>
                  </a:lnTo>
                  <a:lnTo>
                    <a:pt x="66" y="20"/>
                  </a:lnTo>
                  <a:lnTo>
                    <a:pt x="69" y="22"/>
                  </a:lnTo>
                  <a:lnTo>
                    <a:pt x="74" y="25"/>
                  </a:lnTo>
                  <a:lnTo>
                    <a:pt x="77" y="31"/>
                  </a:lnTo>
                  <a:lnTo>
                    <a:pt x="77" y="39"/>
                  </a:lnTo>
                  <a:lnTo>
                    <a:pt x="76" y="47"/>
                  </a:lnTo>
                  <a:lnTo>
                    <a:pt x="73" y="55"/>
                  </a:lnTo>
                  <a:lnTo>
                    <a:pt x="71" y="62"/>
                  </a:lnTo>
                  <a:lnTo>
                    <a:pt x="68" y="68"/>
                  </a:lnTo>
                  <a:lnTo>
                    <a:pt x="67" y="72"/>
                  </a:lnTo>
                  <a:lnTo>
                    <a:pt x="66" y="75"/>
                  </a:lnTo>
                  <a:lnTo>
                    <a:pt x="67" y="77"/>
                  </a:lnTo>
                  <a:lnTo>
                    <a:pt x="69" y="81"/>
                  </a:lnTo>
                  <a:lnTo>
                    <a:pt x="74" y="88"/>
                  </a:lnTo>
                  <a:lnTo>
                    <a:pt x="81" y="96"/>
                  </a:lnTo>
                  <a:lnTo>
                    <a:pt x="89" y="106"/>
                  </a:lnTo>
                  <a:lnTo>
                    <a:pt x="98" y="115"/>
                  </a:lnTo>
                  <a:lnTo>
                    <a:pt x="111" y="123"/>
                  </a:lnTo>
                  <a:lnTo>
                    <a:pt x="124" y="129"/>
                  </a:lnTo>
                  <a:lnTo>
                    <a:pt x="140" y="132"/>
                  </a:lnTo>
                  <a:lnTo>
                    <a:pt x="157" y="132"/>
                  </a:lnTo>
                  <a:lnTo>
                    <a:pt x="175" y="126"/>
                  </a:lnTo>
                  <a:lnTo>
                    <a:pt x="196" y="117"/>
                  </a:lnTo>
                  <a:lnTo>
                    <a:pt x="219" y="101"/>
                  </a:lnTo>
                  <a:lnTo>
                    <a:pt x="245" y="78"/>
                  </a:lnTo>
                  <a:lnTo>
                    <a:pt x="270" y="47"/>
                  </a:lnTo>
                  <a:lnTo>
                    <a:pt x="299" y="8"/>
                  </a:lnTo>
                  <a:lnTo>
                    <a:pt x="302" y="9"/>
                  </a:lnTo>
                  <a:lnTo>
                    <a:pt x="312" y="14"/>
                  </a:lnTo>
                  <a:lnTo>
                    <a:pt x="324" y="22"/>
                  </a:lnTo>
                  <a:lnTo>
                    <a:pt x="338" y="31"/>
                  </a:lnTo>
                  <a:lnTo>
                    <a:pt x="348" y="43"/>
                  </a:lnTo>
                  <a:lnTo>
                    <a:pt x="353" y="57"/>
                  </a:lnTo>
                  <a:lnTo>
                    <a:pt x="350" y="75"/>
                  </a:lnTo>
                  <a:lnTo>
                    <a:pt x="338" y="92"/>
                  </a:lnTo>
                  <a:lnTo>
                    <a:pt x="337" y="94"/>
                  </a:lnTo>
                  <a:lnTo>
                    <a:pt x="331" y="101"/>
                  </a:lnTo>
                  <a:lnTo>
                    <a:pt x="323" y="111"/>
                  </a:lnTo>
                  <a:lnTo>
                    <a:pt x="312" y="125"/>
                  </a:lnTo>
                  <a:lnTo>
                    <a:pt x="300" y="139"/>
                  </a:lnTo>
                  <a:lnTo>
                    <a:pt x="284" y="154"/>
                  </a:lnTo>
                  <a:lnTo>
                    <a:pt x="266" y="168"/>
                  </a:lnTo>
                  <a:lnTo>
                    <a:pt x="246" y="179"/>
                  </a:lnTo>
                  <a:lnTo>
                    <a:pt x="225" y="189"/>
                  </a:lnTo>
                  <a:lnTo>
                    <a:pt x="201" y="194"/>
                  </a:lnTo>
                  <a:lnTo>
                    <a:pt x="177" y="194"/>
                  </a:lnTo>
                  <a:lnTo>
                    <a:pt x="151" y="189"/>
                  </a:lnTo>
                  <a:lnTo>
                    <a:pt x="124" y="177"/>
                  </a:lnTo>
                  <a:lnTo>
                    <a:pt x="96" y="156"/>
                  </a:lnTo>
                  <a:lnTo>
                    <a:pt x="68" y="126"/>
                  </a:lnTo>
                  <a:lnTo>
                    <a:pt x="39" y="87"/>
                  </a:lnTo>
                  <a:lnTo>
                    <a:pt x="38" y="87"/>
                  </a:lnTo>
                  <a:lnTo>
                    <a:pt x="36" y="86"/>
                  </a:lnTo>
                  <a:lnTo>
                    <a:pt x="31" y="84"/>
                  </a:lnTo>
                  <a:lnTo>
                    <a:pt x="26" y="80"/>
                  </a:lnTo>
                  <a:lnTo>
                    <a:pt x="20" y="75"/>
                  </a:lnTo>
                  <a:lnTo>
                    <a:pt x="13" y="68"/>
                  </a:lnTo>
                  <a:lnTo>
                    <a:pt x="6" y="57"/>
                  </a:lnTo>
                  <a:lnTo>
                    <a:pt x="0" y="45"/>
                  </a:lnTo>
                  <a:lnTo>
                    <a:pt x="0" y="41"/>
                  </a:lnTo>
                  <a:lnTo>
                    <a:pt x="0" y="34"/>
                  </a:lnTo>
                  <a:lnTo>
                    <a:pt x="3" y="27"/>
                  </a:lnTo>
                  <a:lnTo>
                    <a:pt x="8" y="26"/>
                  </a:lnTo>
                  <a:lnTo>
                    <a:pt x="8" y="25"/>
                  </a:lnTo>
                  <a:lnTo>
                    <a:pt x="11" y="23"/>
                  </a:lnTo>
                  <a:lnTo>
                    <a:pt x="13" y="19"/>
                  </a:lnTo>
                  <a:lnTo>
                    <a:pt x="16" y="17"/>
                  </a:lnTo>
                  <a:lnTo>
                    <a:pt x="19" y="17"/>
                  </a:lnTo>
                  <a:lnTo>
                    <a:pt x="20" y="18"/>
                  </a:lnTo>
                  <a:lnTo>
                    <a:pt x="22" y="19"/>
                  </a:lnTo>
                  <a:lnTo>
                    <a:pt x="22" y="19"/>
                  </a:lnTo>
                  <a:lnTo>
                    <a:pt x="22" y="18"/>
                  </a:lnTo>
                  <a:lnTo>
                    <a:pt x="23" y="17"/>
                  </a:lnTo>
                  <a:lnTo>
                    <a:pt x="26" y="14"/>
                  </a:lnTo>
                  <a:lnTo>
                    <a:pt x="28" y="11"/>
                  </a:lnTo>
                  <a:lnTo>
                    <a:pt x="31" y="10"/>
                  </a:lnTo>
                  <a:lnTo>
                    <a:pt x="34" y="10"/>
                  </a:lnTo>
                  <a:lnTo>
                    <a:pt x="36" y="11"/>
                  </a:lnTo>
                  <a:lnTo>
                    <a:pt x="37" y="12"/>
                  </a:lnTo>
                  <a:lnTo>
                    <a:pt x="37" y="11"/>
                  </a:lnTo>
                  <a:lnTo>
                    <a:pt x="38" y="8"/>
                  </a:lnTo>
                  <a:lnTo>
                    <a:pt x="41" y="3"/>
                  </a:lnTo>
                  <a:lnTo>
                    <a:pt x="46" y="0"/>
                  </a:lnTo>
                  <a:lnTo>
                    <a:pt x="49" y="0"/>
                  </a:lnTo>
                  <a:lnTo>
                    <a:pt x="52" y="1"/>
                  </a:lnTo>
                  <a:lnTo>
                    <a:pt x="56" y="3"/>
                  </a:lnTo>
                  <a:lnTo>
                    <a:pt x="5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9"/>
            <p:cNvSpPr>
              <a:spLocks/>
            </p:cNvSpPr>
            <p:nvPr/>
          </p:nvSpPr>
          <p:spPr bwMode="auto">
            <a:xfrm>
              <a:off x="3149" y="3672"/>
              <a:ext cx="147" cy="226"/>
            </a:xfrm>
            <a:custGeom>
              <a:avLst/>
              <a:gdLst/>
              <a:ahLst/>
              <a:cxnLst>
                <a:cxn ang="0">
                  <a:pos x="269" y="383"/>
                </a:cxn>
                <a:cxn ang="0">
                  <a:pos x="269" y="383"/>
                </a:cxn>
                <a:cxn ang="0">
                  <a:pos x="262" y="367"/>
                </a:cxn>
                <a:cxn ang="0">
                  <a:pos x="247" y="322"/>
                </a:cxn>
                <a:cxn ang="0">
                  <a:pos x="236" y="273"/>
                </a:cxn>
                <a:cxn ang="0">
                  <a:pos x="232" y="227"/>
                </a:cxn>
                <a:cxn ang="0">
                  <a:pos x="240" y="189"/>
                </a:cxn>
                <a:cxn ang="0">
                  <a:pos x="258" y="150"/>
                </a:cxn>
                <a:cxn ang="0">
                  <a:pos x="277" y="118"/>
                </a:cxn>
                <a:cxn ang="0">
                  <a:pos x="290" y="99"/>
                </a:cxn>
                <a:cxn ang="0">
                  <a:pos x="286" y="84"/>
                </a:cxn>
                <a:cxn ang="0">
                  <a:pos x="268" y="63"/>
                </a:cxn>
                <a:cxn ang="0">
                  <a:pos x="242" y="45"/>
                </a:cxn>
                <a:cxn ang="0">
                  <a:pos x="208" y="31"/>
                </a:cxn>
                <a:cxn ang="0">
                  <a:pos x="169" y="20"/>
                </a:cxn>
                <a:cxn ang="0">
                  <a:pos x="124" y="11"/>
                </a:cxn>
                <a:cxn ang="0">
                  <a:pos x="77" y="5"/>
                </a:cxn>
                <a:cxn ang="0">
                  <a:pos x="26" y="1"/>
                </a:cxn>
                <a:cxn ang="0">
                  <a:pos x="2" y="9"/>
                </a:cxn>
                <a:cxn ang="0">
                  <a:pos x="23" y="38"/>
                </a:cxn>
                <a:cxn ang="0">
                  <a:pos x="49" y="69"/>
                </a:cxn>
                <a:cxn ang="0">
                  <a:pos x="70" y="89"/>
                </a:cxn>
                <a:cxn ang="0">
                  <a:pos x="107" y="155"/>
                </a:cxn>
                <a:cxn ang="0">
                  <a:pos x="109" y="163"/>
                </a:cxn>
                <a:cxn ang="0">
                  <a:pos x="115" y="187"/>
                </a:cxn>
                <a:cxn ang="0">
                  <a:pos x="128" y="224"/>
                </a:cxn>
                <a:cxn ang="0">
                  <a:pos x="147" y="271"/>
                </a:cxn>
                <a:cxn ang="0">
                  <a:pos x="163" y="297"/>
                </a:cxn>
                <a:cxn ang="0">
                  <a:pos x="189" y="330"/>
                </a:cxn>
                <a:cxn ang="0">
                  <a:pos x="214" y="364"/>
                </a:cxn>
                <a:cxn ang="0">
                  <a:pos x="232" y="386"/>
                </a:cxn>
                <a:cxn ang="0">
                  <a:pos x="225" y="388"/>
                </a:cxn>
                <a:cxn ang="0">
                  <a:pos x="215" y="387"/>
                </a:cxn>
                <a:cxn ang="0">
                  <a:pos x="202" y="391"/>
                </a:cxn>
                <a:cxn ang="0">
                  <a:pos x="199" y="417"/>
                </a:cxn>
                <a:cxn ang="0">
                  <a:pos x="206" y="434"/>
                </a:cxn>
                <a:cxn ang="0">
                  <a:pos x="221" y="447"/>
                </a:cxn>
                <a:cxn ang="0">
                  <a:pos x="243" y="451"/>
                </a:cxn>
                <a:cxn ang="0">
                  <a:pos x="269" y="443"/>
                </a:cxn>
                <a:cxn ang="0">
                  <a:pos x="285" y="425"/>
                </a:cxn>
                <a:cxn ang="0">
                  <a:pos x="284" y="405"/>
                </a:cxn>
                <a:cxn ang="0">
                  <a:pos x="275" y="390"/>
                </a:cxn>
                <a:cxn ang="0">
                  <a:pos x="270" y="384"/>
                </a:cxn>
              </a:cxnLst>
              <a:rect l="0" t="0" r="r" b="b"/>
              <a:pathLst>
                <a:path w="292" h="451">
                  <a:moveTo>
                    <a:pt x="270" y="384"/>
                  </a:moveTo>
                  <a:lnTo>
                    <a:pt x="269" y="383"/>
                  </a:lnTo>
                  <a:lnTo>
                    <a:pt x="269" y="383"/>
                  </a:lnTo>
                  <a:lnTo>
                    <a:pt x="269" y="383"/>
                  </a:lnTo>
                  <a:lnTo>
                    <a:pt x="268" y="383"/>
                  </a:lnTo>
                  <a:lnTo>
                    <a:pt x="262" y="367"/>
                  </a:lnTo>
                  <a:lnTo>
                    <a:pt x="255" y="346"/>
                  </a:lnTo>
                  <a:lnTo>
                    <a:pt x="247" y="322"/>
                  </a:lnTo>
                  <a:lnTo>
                    <a:pt x="242" y="297"/>
                  </a:lnTo>
                  <a:lnTo>
                    <a:pt x="236" y="273"/>
                  </a:lnTo>
                  <a:lnTo>
                    <a:pt x="232" y="248"/>
                  </a:lnTo>
                  <a:lnTo>
                    <a:pt x="232" y="227"/>
                  </a:lnTo>
                  <a:lnTo>
                    <a:pt x="235" y="208"/>
                  </a:lnTo>
                  <a:lnTo>
                    <a:pt x="240" y="189"/>
                  </a:lnTo>
                  <a:lnTo>
                    <a:pt x="248" y="169"/>
                  </a:lnTo>
                  <a:lnTo>
                    <a:pt x="258" y="150"/>
                  </a:lnTo>
                  <a:lnTo>
                    <a:pt x="268" y="133"/>
                  </a:lnTo>
                  <a:lnTo>
                    <a:pt x="277" y="118"/>
                  </a:lnTo>
                  <a:lnTo>
                    <a:pt x="285" y="107"/>
                  </a:lnTo>
                  <a:lnTo>
                    <a:pt x="290" y="99"/>
                  </a:lnTo>
                  <a:lnTo>
                    <a:pt x="292" y="96"/>
                  </a:lnTo>
                  <a:lnTo>
                    <a:pt x="286" y="84"/>
                  </a:lnTo>
                  <a:lnTo>
                    <a:pt x="278" y="72"/>
                  </a:lnTo>
                  <a:lnTo>
                    <a:pt x="268" y="63"/>
                  </a:lnTo>
                  <a:lnTo>
                    <a:pt x="255" y="54"/>
                  </a:lnTo>
                  <a:lnTo>
                    <a:pt x="242" y="45"/>
                  </a:lnTo>
                  <a:lnTo>
                    <a:pt x="225" y="38"/>
                  </a:lnTo>
                  <a:lnTo>
                    <a:pt x="208" y="31"/>
                  </a:lnTo>
                  <a:lnTo>
                    <a:pt x="190" y="25"/>
                  </a:lnTo>
                  <a:lnTo>
                    <a:pt x="169" y="20"/>
                  </a:lnTo>
                  <a:lnTo>
                    <a:pt x="147" y="16"/>
                  </a:lnTo>
                  <a:lnTo>
                    <a:pt x="124" y="11"/>
                  </a:lnTo>
                  <a:lnTo>
                    <a:pt x="101" y="9"/>
                  </a:lnTo>
                  <a:lnTo>
                    <a:pt x="77" y="5"/>
                  </a:lnTo>
                  <a:lnTo>
                    <a:pt x="52" y="3"/>
                  </a:lnTo>
                  <a:lnTo>
                    <a:pt x="26" y="1"/>
                  </a:lnTo>
                  <a:lnTo>
                    <a:pt x="0" y="0"/>
                  </a:lnTo>
                  <a:lnTo>
                    <a:pt x="2" y="9"/>
                  </a:lnTo>
                  <a:lnTo>
                    <a:pt x="11" y="23"/>
                  </a:lnTo>
                  <a:lnTo>
                    <a:pt x="23" y="38"/>
                  </a:lnTo>
                  <a:lnTo>
                    <a:pt x="37" y="54"/>
                  </a:lnTo>
                  <a:lnTo>
                    <a:pt x="49" y="69"/>
                  </a:lnTo>
                  <a:lnTo>
                    <a:pt x="62" y="81"/>
                  </a:lnTo>
                  <a:lnTo>
                    <a:pt x="70" y="89"/>
                  </a:lnTo>
                  <a:lnTo>
                    <a:pt x="73" y="93"/>
                  </a:lnTo>
                  <a:lnTo>
                    <a:pt x="107" y="155"/>
                  </a:lnTo>
                  <a:lnTo>
                    <a:pt x="107" y="157"/>
                  </a:lnTo>
                  <a:lnTo>
                    <a:pt x="109" y="163"/>
                  </a:lnTo>
                  <a:lnTo>
                    <a:pt x="111" y="174"/>
                  </a:lnTo>
                  <a:lnTo>
                    <a:pt x="115" y="187"/>
                  </a:lnTo>
                  <a:lnTo>
                    <a:pt x="121" y="205"/>
                  </a:lnTo>
                  <a:lnTo>
                    <a:pt x="128" y="224"/>
                  </a:lnTo>
                  <a:lnTo>
                    <a:pt x="137" y="246"/>
                  </a:lnTo>
                  <a:lnTo>
                    <a:pt x="147" y="271"/>
                  </a:lnTo>
                  <a:lnTo>
                    <a:pt x="153" y="283"/>
                  </a:lnTo>
                  <a:lnTo>
                    <a:pt x="163" y="297"/>
                  </a:lnTo>
                  <a:lnTo>
                    <a:pt x="175" y="313"/>
                  </a:lnTo>
                  <a:lnTo>
                    <a:pt x="189" y="330"/>
                  </a:lnTo>
                  <a:lnTo>
                    <a:pt x="201" y="348"/>
                  </a:lnTo>
                  <a:lnTo>
                    <a:pt x="214" y="364"/>
                  </a:lnTo>
                  <a:lnTo>
                    <a:pt x="224" y="376"/>
                  </a:lnTo>
                  <a:lnTo>
                    <a:pt x="232" y="386"/>
                  </a:lnTo>
                  <a:lnTo>
                    <a:pt x="229" y="387"/>
                  </a:lnTo>
                  <a:lnTo>
                    <a:pt x="225" y="388"/>
                  </a:lnTo>
                  <a:lnTo>
                    <a:pt x="220" y="388"/>
                  </a:lnTo>
                  <a:lnTo>
                    <a:pt x="215" y="387"/>
                  </a:lnTo>
                  <a:lnTo>
                    <a:pt x="207" y="387"/>
                  </a:lnTo>
                  <a:lnTo>
                    <a:pt x="202" y="391"/>
                  </a:lnTo>
                  <a:lnTo>
                    <a:pt x="199" y="402"/>
                  </a:lnTo>
                  <a:lnTo>
                    <a:pt x="199" y="417"/>
                  </a:lnTo>
                  <a:lnTo>
                    <a:pt x="201" y="426"/>
                  </a:lnTo>
                  <a:lnTo>
                    <a:pt x="206" y="434"/>
                  </a:lnTo>
                  <a:lnTo>
                    <a:pt x="212" y="441"/>
                  </a:lnTo>
                  <a:lnTo>
                    <a:pt x="221" y="447"/>
                  </a:lnTo>
                  <a:lnTo>
                    <a:pt x="231" y="450"/>
                  </a:lnTo>
                  <a:lnTo>
                    <a:pt x="243" y="451"/>
                  </a:lnTo>
                  <a:lnTo>
                    <a:pt x="255" y="449"/>
                  </a:lnTo>
                  <a:lnTo>
                    <a:pt x="269" y="443"/>
                  </a:lnTo>
                  <a:lnTo>
                    <a:pt x="280" y="434"/>
                  </a:lnTo>
                  <a:lnTo>
                    <a:pt x="285" y="425"/>
                  </a:lnTo>
                  <a:lnTo>
                    <a:pt x="285" y="415"/>
                  </a:lnTo>
                  <a:lnTo>
                    <a:pt x="284" y="405"/>
                  </a:lnTo>
                  <a:lnTo>
                    <a:pt x="280" y="397"/>
                  </a:lnTo>
                  <a:lnTo>
                    <a:pt x="275" y="390"/>
                  </a:lnTo>
                  <a:lnTo>
                    <a:pt x="272" y="386"/>
                  </a:lnTo>
                  <a:lnTo>
                    <a:pt x="270" y="3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p:cNvSpPr>
            <p:nvPr/>
          </p:nvSpPr>
          <p:spPr bwMode="auto">
            <a:xfrm>
              <a:off x="2877" y="3643"/>
              <a:ext cx="237" cy="138"/>
            </a:xfrm>
            <a:custGeom>
              <a:avLst/>
              <a:gdLst/>
              <a:ahLst/>
              <a:cxnLst>
                <a:cxn ang="0">
                  <a:pos x="196" y="54"/>
                </a:cxn>
                <a:cxn ang="0">
                  <a:pos x="152" y="96"/>
                </a:cxn>
                <a:cxn ang="0">
                  <a:pos x="111" y="150"/>
                </a:cxn>
                <a:cxn ang="0">
                  <a:pos x="78" y="200"/>
                </a:cxn>
                <a:cxn ang="0">
                  <a:pos x="66" y="217"/>
                </a:cxn>
                <a:cxn ang="0">
                  <a:pos x="62" y="215"/>
                </a:cxn>
                <a:cxn ang="0">
                  <a:pos x="54" y="215"/>
                </a:cxn>
                <a:cxn ang="0">
                  <a:pos x="41" y="206"/>
                </a:cxn>
                <a:cxn ang="0">
                  <a:pos x="30" y="194"/>
                </a:cxn>
                <a:cxn ang="0">
                  <a:pos x="11" y="196"/>
                </a:cxn>
                <a:cxn ang="0">
                  <a:pos x="1" y="210"/>
                </a:cxn>
                <a:cxn ang="0">
                  <a:pos x="2" y="227"/>
                </a:cxn>
                <a:cxn ang="0">
                  <a:pos x="13" y="245"/>
                </a:cxn>
                <a:cxn ang="0">
                  <a:pos x="32" y="264"/>
                </a:cxn>
                <a:cxn ang="0">
                  <a:pos x="56" y="274"/>
                </a:cxn>
                <a:cxn ang="0">
                  <a:pos x="71" y="268"/>
                </a:cxn>
                <a:cxn ang="0">
                  <a:pos x="76" y="263"/>
                </a:cxn>
                <a:cxn ang="0">
                  <a:pos x="77" y="264"/>
                </a:cxn>
                <a:cxn ang="0">
                  <a:pos x="86" y="248"/>
                </a:cxn>
                <a:cxn ang="0">
                  <a:pos x="129" y="215"/>
                </a:cxn>
                <a:cxn ang="0">
                  <a:pos x="182" y="185"/>
                </a:cxn>
                <a:cxn ang="0">
                  <a:pos x="221" y="166"/>
                </a:cxn>
                <a:cxn ang="0">
                  <a:pos x="230" y="162"/>
                </a:cxn>
                <a:cxn ang="0">
                  <a:pos x="255" y="157"/>
                </a:cxn>
                <a:cxn ang="0">
                  <a:pos x="295" y="151"/>
                </a:cxn>
                <a:cxn ang="0">
                  <a:pos x="342" y="151"/>
                </a:cxn>
                <a:cxn ang="0">
                  <a:pos x="373" y="157"/>
                </a:cxn>
                <a:cxn ang="0">
                  <a:pos x="403" y="164"/>
                </a:cxn>
                <a:cxn ang="0">
                  <a:pos x="438" y="168"/>
                </a:cxn>
                <a:cxn ang="0">
                  <a:pos x="465" y="168"/>
                </a:cxn>
                <a:cxn ang="0">
                  <a:pos x="443" y="131"/>
                </a:cxn>
                <a:cxn ang="0">
                  <a:pos x="384" y="71"/>
                </a:cxn>
                <a:cxn ang="0">
                  <a:pos x="334" y="28"/>
                </a:cxn>
                <a:cxn ang="0">
                  <a:pos x="304" y="3"/>
                </a:cxn>
                <a:cxn ang="0">
                  <a:pos x="298" y="1"/>
                </a:cxn>
                <a:cxn ang="0">
                  <a:pos x="291" y="8"/>
                </a:cxn>
                <a:cxn ang="0">
                  <a:pos x="273" y="20"/>
                </a:cxn>
                <a:cxn ang="0">
                  <a:pos x="241" y="35"/>
                </a:cxn>
              </a:cxnLst>
              <a:rect l="0" t="0" r="r" b="b"/>
              <a:pathLst>
                <a:path w="473" h="274">
                  <a:moveTo>
                    <a:pt x="218" y="43"/>
                  </a:moveTo>
                  <a:lnTo>
                    <a:pt x="196" y="54"/>
                  </a:lnTo>
                  <a:lnTo>
                    <a:pt x="174" y="73"/>
                  </a:lnTo>
                  <a:lnTo>
                    <a:pt x="152" y="96"/>
                  </a:lnTo>
                  <a:lnTo>
                    <a:pt x="130" y="122"/>
                  </a:lnTo>
                  <a:lnTo>
                    <a:pt x="111" y="150"/>
                  </a:lnTo>
                  <a:lnTo>
                    <a:pt x="93" y="176"/>
                  </a:lnTo>
                  <a:lnTo>
                    <a:pt x="78" y="200"/>
                  </a:lnTo>
                  <a:lnTo>
                    <a:pt x="67" y="219"/>
                  </a:lnTo>
                  <a:lnTo>
                    <a:pt x="66" y="217"/>
                  </a:lnTo>
                  <a:lnTo>
                    <a:pt x="63" y="215"/>
                  </a:lnTo>
                  <a:lnTo>
                    <a:pt x="62" y="215"/>
                  </a:lnTo>
                  <a:lnTo>
                    <a:pt x="60" y="215"/>
                  </a:lnTo>
                  <a:lnTo>
                    <a:pt x="54" y="215"/>
                  </a:lnTo>
                  <a:lnTo>
                    <a:pt x="48" y="212"/>
                  </a:lnTo>
                  <a:lnTo>
                    <a:pt x="41" y="206"/>
                  </a:lnTo>
                  <a:lnTo>
                    <a:pt x="36" y="199"/>
                  </a:lnTo>
                  <a:lnTo>
                    <a:pt x="30" y="194"/>
                  </a:lnTo>
                  <a:lnTo>
                    <a:pt x="22" y="192"/>
                  </a:lnTo>
                  <a:lnTo>
                    <a:pt x="11" y="196"/>
                  </a:lnTo>
                  <a:lnTo>
                    <a:pt x="3" y="204"/>
                  </a:lnTo>
                  <a:lnTo>
                    <a:pt x="1" y="210"/>
                  </a:lnTo>
                  <a:lnTo>
                    <a:pt x="0" y="218"/>
                  </a:lnTo>
                  <a:lnTo>
                    <a:pt x="2" y="227"/>
                  </a:lnTo>
                  <a:lnTo>
                    <a:pt x="6" y="236"/>
                  </a:lnTo>
                  <a:lnTo>
                    <a:pt x="13" y="245"/>
                  </a:lnTo>
                  <a:lnTo>
                    <a:pt x="21" y="255"/>
                  </a:lnTo>
                  <a:lnTo>
                    <a:pt x="32" y="264"/>
                  </a:lnTo>
                  <a:lnTo>
                    <a:pt x="45" y="271"/>
                  </a:lnTo>
                  <a:lnTo>
                    <a:pt x="56" y="274"/>
                  </a:lnTo>
                  <a:lnTo>
                    <a:pt x="66" y="273"/>
                  </a:lnTo>
                  <a:lnTo>
                    <a:pt x="71" y="268"/>
                  </a:lnTo>
                  <a:lnTo>
                    <a:pt x="75" y="263"/>
                  </a:lnTo>
                  <a:lnTo>
                    <a:pt x="76" y="263"/>
                  </a:lnTo>
                  <a:lnTo>
                    <a:pt x="76" y="263"/>
                  </a:lnTo>
                  <a:lnTo>
                    <a:pt x="77" y="264"/>
                  </a:lnTo>
                  <a:lnTo>
                    <a:pt x="77" y="264"/>
                  </a:lnTo>
                  <a:lnTo>
                    <a:pt x="86" y="248"/>
                  </a:lnTo>
                  <a:lnTo>
                    <a:pt x="105" y="232"/>
                  </a:lnTo>
                  <a:lnTo>
                    <a:pt x="129" y="215"/>
                  </a:lnTo>
                  <a:lnTo>
                    <a:pt x="155" y="199"/>
                  </a:lnTo>
                  <a:lnTo>
                    <a:pt x="182" y="185"/>
                  </a:lnTo>
                  <a:lnTo>
                    <a:pt x="205" y="174"/>
                  </a:lnTo>
                  <a:lnTo>
                    <a:pt x="221" y="166"/>
                  </a:lnTo>
                  <a:lnTo>
                    <a:pt x="227" y="164"/>
                  </a:lnTo>
                  <a:lnTo>
                    <a:pt x="230" y="162"/>
                  </a:lnTo>
                  <a:lnTo>
                    <a:pt x="241" y="160"/>
                  </a:lnTo>
                  <a:lnTo>
                    <a:pt x="255" y="157"/>
                  </a:lnTo>
                  <a:lnTo>
                    <a:pt x="274" y="153"/>
                  </a:lnTo>
                  <a:lnTo>
                    <a:pt x="295" y="151"/>
                  </a:lnTo>
                  <a:lnTo>
                    <a:pt x="318" y="150"/>
                  </a:lnTo>
                  <a:lnTo>
                    <a:pt x="342" y="151"/>
                  </a:lnTo>
                  <a:lnTo>
                    <a:pt x="364" y="154"/>
                  </a:lnTo>
                  <a:lnTo>
                    <a:pt x="373" y="157"/>
                  </a:lnTo>
                  <a:lnTo>
                    <a:pt x="387" y="160"/>
                  </a:lnTo>
                  <a:lnTo>
                    <a:pt x="403" y="164"/>
                  </a:lnTo>
                  <a:lnTo>
                    <a:pt x="420" y="166"/>
                  </a:lnTo>
                  <a:lnTo>
                    <a:pt x="438" y="168"/>
                  </a:lnTo>
                  <a:lnTo>
                    <a:pt x="453" y="169"/>
                  </a:lnTo>
                  <a:lnTo>
                    <a:pt x="465" y="168"/>
                  </a:lnTo>
                  <a:lnTo>
                    <a:pt x="473" y="165"/>
                  </a:lnTo>
                  <a:lnTo>
                    <a:pt x="443" y="131"/>
                  </a:lnTo>
                  <a:lnTo>
                    <a:pt x="414" y="99"/>
                  </a:lnTo>
                  <a:lnTo>
                    <a:pt x="384" y="71"/>
                  </a:lnTo>
                  <a:lnTo>
                    <a:pt x="357" y="47"/>
                  </a:lnTo>
                  <a:lnTo>
                    <a:pt x="334" y="28"/>
                  </a:lnTo>
                  <a:lnTo>
                    <a:pt x="316" y="13"/>
                  </a:lnTo>
                  <a:lnTo>
                    <a:pt x="304" y="3"/>
                  </a:lnTo>
                  <a:lnTo>
                    <a:pt x="299" y="0"/>
                  </a:lnTo>
                  <a:lnTo>
                    <a:pt x="298" y="1"/>
                  </a:lnTo>
                  <a:lnTo>
                    <a:pt x="296" y="3"/>
                  </a:lnTo>
                  <a:lnTo>
                    <a:pt x="291" y="8"/>
                  </a:lnTo>
                  <a:lnTo>
                    <a:pt x="284" y="13"/>
                  </a:lnTo>
                  <a:lnTo>
                    <a:pt x="273" y="20"/>
                  </a:lnTo>
                  <a:lnTo>
                    <a:pt x="259" y="26"/>
                  </a:lnTo>
                  <a:lnTo>
                    <a:pt x="241" y="35"/>
                  </a:lnTo>
                  <a:lnTo>
                    <a:pt x="218"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p:cNvSpPr>
            <p:nvPr/>
          </p:nvSpPr>
          <p:spPr bwMode="auto">
            <a:xfrm>
              <a:off x="2942" y="3559"/>
              <a:ext cx="406" cy="179"/>
            </a:xfrm>
            <a:custGeom>
              <a:avLst/>
              <a:gdLst/>
              <a:ahLst/>
              <a:cxnLst>
                <a:cxn ang="0">
                  <a:pos x="806" y="262"/>
                </a:cxn>
                <a:cxn ang="0">
                  <a:pos x="784" y="291"/>
                </a:cxn>
                <a:cxn ang="0">
                  <a:pos x="749" y="317"/>
                </a:cxn>
                <a:cxn ang="0">
                  <a:pos x="701" y="336"/>
                </a:cxn>
                <a:cxn ang="0">
                  <a:pos x="643" y="349"/>
                </a:cxn>
                <a:cxn ang="0">
                  <a:pos x="576" y="356"/>
                </a:cxn>
                <a:cxn ang="0">
                  <a:pos x="501" y="357"/>
                </a:cxn>
                <a:cxn ang="0">
                  <a:pos x="422" y="350"/>
                </a:cxn>
                <a:cxn ang="0">
                  <a:pos x="339" y="336"/>
                </a:cxn>
                <a:cxn ang="0">
                  <a:pos x="260" y="317"/>
                </a:cxn>
                <a:cxn ang="0">
                  <a:pos x="190" y="292"/>
                </a:cxn>
                <a:cxn ang="0">
                  <a:pos x="128" y="264"/>
                </a:cxn>
                <a:cxn ang="0">
                  <a:pos x="76" y="232"/>
                </a:cxn>
                <a:cxn ang="0">
                  <a:pos x="37" y="199"/>
                </a:cxn>
                <a:cxn ang="0">
                  <a:pos x="12" y="165"/>
                </a:cxn>
                <a:cxn ang="0">
                  <a:pos x="0" y="129"/>
                </a:cxn>
                <a:cxn ang="0">
                  <a:pos x="6" y="95"/>
                </a:cxn>
                <a:cxn ang="0">
                  <a:pos x="28" y="65"/>
                </a:cxn>
                <a:cxn ang="0">
                  <a:pos x="63" y="41"/>
                </a:cxn>
                <a:cxn ang="0">
                  <a:pos x="112" y="22"/>
                </a:cxn>
                <a:cxn ang="0">
                  <a:pos x="170" y="8"/>
                </a:cxn>
                <a:cxn ang="0">
                  <a:pos x="237" y="1"/>
                </a:cxn>
                <a:cxn ang="0">
                  <a:pos x="312" y="0"/>
                </a:cxn>
                <a:cxn ang="0">
                  <a:pos x="392" y="7"/>
                </a:cxn>
                <a:cxn ang="0">
                  <a:pos x="475" y="20"/>
                </a:cxn>
                <a:cxn ang="0">
                  <a:pos x="552" y="40"/>
                </a:cxn>
                <a:cxn ang="0">
                  <a:pos x="623" y="64"/>
                </a:cxn>
                <a:cxn ang="0">
                  <a:pos x="684" y="93"/>
                </a:cxn>
                <a:cxn ang="0">
                  <a:pos x="736" y="124"/>
                </a:cxn>
                <a:cxn ang="0">
                  <a:pos x="775" y="159"/>
                </a:cxn>
                <a:cxn ang="0">
                  <a:pos x="801" y="193"/>
                </a:cxn>
                <a:cxn ang="0">
                  <a:pos x="812" y="228"/>
                </a:cxn>
              </a:cxnLst>
              <a:rect l="0" t="0" r="r" b="b"/>
              <a:pathLst>
                <a:path w="812" h="357">
                  <a:moveTo>
                    <a:pt x="811" y="245"/>
                  </a:moveTo>
                  <a:lnTo>
                    <a:pt x="806" y="262"/>
                  </a:lnTo>
                  <a:lnTo>
                    <a:pt x="797" y="277"/>
                  </a:lnTo>
                  <a:lnTo>
                    <a:pt x="784" y="291"/>
                  </a:lnTo>
                  <a:lnTo>
                    <a:pt x="768" y="305"/>
                  </a:lnTo>
                  <a:lnTo>
                    <a:pt x="749" y="317"/>
                  </a:lnTo>
                  <a:lnTo>
                    <a:pt x="727" y="327"/>
                  </a:lnTo>
                  <a:lnTo>
                    <a:pt x="701" y="336"/>
                  </a:lnTo>
                  <a:lnTo>
                    <a:pt x="674" y="343"/>
                  </a:lnTo>
                  <a:lnTo>
                    <a:pt x="643" y="349"/>
                  </a:lnTo>
                  <a:lnTo>
                    <a:pt x="610" y="353"/>
                  </a:lnTo>
                  <a:lnTo>
                    <a:pt x="576" y="356"/>
                  </a:lnTo>
                  <a:lnTo>
                    <a:pt x="539" y="357"/>
                  </a:lnTo>
                  <a:lnTo>
                    <a:pt x="501" y="357"/>
                  </a:lnTo>
                  <a:lnTo>
                    <a:pt x="462" y="355"/>
                  </a:lnTo>
                  <a:lnTo>
                    <a:pt x="422" y="350"/>
                  </a:lnTo>
                  <a:lnTo>
                    <a:pt x="380" y="344"/>
                  </a:lnTo>
                  <a:lnTo>
                    <a:pt x="339" y="336"/>
                  </a:lnTo>
                  <a:lnTo>
                    <a:pt x="298" y="327"/>
                  </a:lnTo>
                  <a:lnTo>
                    <a:pt x="260" y="317"/>
                  </a:lnTo>
                  <a:lnTo>
                    <a:pt x="225" y="305"/>
                  </a:lnTo>
                  <a:lnTo>
                    <a:pt x="190" y="292"/>
                  </a:lnTo>
                  <a:lnTo>
                    <a:pt x="158" y="279"/>
                  </a:lnTo>
                  <a:lnTo>
                    <a:pt x="128" y="264"/>
                  </a:lnTo>
                  <a:lnTo>
                    <a:pt x="101" y="249"/>
                  </a:lnTo>
                  <a:lnTo>
                    <a:pt x="76" y="232"/>
                  </a:lnTo>
                  <a:lnTo>
                    <a:pt x="55" y="216"/>
                  </a:lnTo>
                  <a:lnTo>
                    <a:pt x="37" y="199"/>
                  </a:lnTo>
                  <a:lnTo>
                    <a:pt x="23" y="182"/>
                  </a:lnTo>
                  <a:lnTo>
                    <a:pt x="12" y="165"/>
                  </a:lnTo>
                  <a:lnTo>
                    <a:pt x="3" y="146"/>
                  </a:lnTo>
                  <a:lnTo>
                    <a:pt x="0" y="129"/>
                  </a:lnTo>
                  <a:lnTo>
                    <a:pt x="1" y="112"/>
                  </a:lnTo>
                  <a:lnTo>
                    <a:pt x="6" y="95"/>
                  </a:lnTo>
                  <a:lnTo>
                    <a:pt x="15" y="79"/>
                  </a:lnTo>
                  <a:lnTo>
                    <a:pt x="28" y="65"/>
                  </a:lnTo>
                  <a:lnTo>
                    <a:pt x="44" y="53"/>
                  </a:lnTo>
                  <a:lnTo>
                    <a:pt x="63" y="41"/>
                  </a:lnTo>
                  <a:lnTo>
                    <a:pt x="85" y="31"/>
                  </a:lnTo>
                  <a:lnTo>
                    <a:pt x="112" y="22"/>
                  </a:lnTo>
                  <a:lnTo>
                    <a:pt x="139" y="14"/>
                  </a:lnTo>
                  <a:lnTo>
                    <a:pt x="170" y="8"/>
                  </a:lnTo>
                  <a:lnTo>
                    <a:pt x="203" y="3"/>
                  </a:lnTo>
                  <a:lnTo>
                    <a:pt x="237" y="1"/>
                  </a:lnTo>
                  <a:lnTo>
                    <a:pt x="274" y="0"/>
                  </a:lnTo>
                  <a:lnTo>
                    <a:pt x="312" y="0"/>
                  </a:lnTo>
                  <a:lnTo>
                    <a:pt x="351" y="2"/>
                  </a:lnTo>
                  <a:lnTo>
                    <a:pt x="392" y="7"/>
                  </a:lnTo>
                  <a:lnTo>
                    <a:pt x="433" y="12"/>
                  </a:lnTo>
                  <a:lnTo>
                    <a:pt x="475" y="20"/>
                  </a:lnTo>
                  <a:lnTo>
                    <a:pt x="514" y="30"/>
                  </a:lnTo>
                  <a:lnTo>
                    <a:pt x="552" y="40"/>
                  </a:lnTo>
                  <a:lnTo>
                    <a:pt x="589" y="52"/>
                  </a:lnTo>
                  <a:lnTo>
                    <a:pt x="623" y="64"/>
                  </a:lnTo>
                  <a:lnTo>
                    <a:pt x="654" y="78"/>
                  </a:lnTo>
                  <a:lnTo>
                    <a:pt x="684" y="93"/>
                  </a:lnTo>
                  <a:lnTo>
                    <a:pt x="712" y="108"/>
                  </a:lnTo>
                  <a:lnTo>
                    <a:pt x="736" y="124"/>
                  </a:lnTo>
                  <a:lnTo>
                    <a:pt x="757" y="141"/>
                  </a:lnTo>
                  <a:lnTo>
                    <a:pt x="775" y="159"/>
                  </a:lnTo>
                  <a:lnTo>
                    <a:pt x="790" y="176"/>
                  </a:lnTo>
                  <a:lnTo>
                    <a:pt x="801" y="193"/>
                  </a:lnTo>
                  <a:lnTo>
                    <a:pt x="809" y="211"/>
                  </a:lnTo>
                  <a:lnTo>
                    <a:pt x="812" y="228"/>
                  </a:lnTo>
                  <a:lnTo>
                    <a:pt x="811" y="2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p:cNvSpPr>
            <p:nvPr/>
          </p:nvSpPr>
          <p:spPr bwMode="auto">
            <a:xfrm>
              <a:off x="2955" y="2971"/>
              <a:ext cx="511" cy="702"/>
            </a:xfrm>
            <a:custGeom>
              <a:avLst/>
              <a:gdLst/>
              <a:ahLst/>
              <a:cxnLst>
                <a:cxn ang="0">
                  <a:pos x="172" y="0"/>
                </a:cxn>
                <a:cxn ang="0">
                  <a:pos x="0" y="1278"/>
                </a:cxn>
                <a:cxn ang="0">
                  <a:pos x="773" y="1406"/>
                </a:cxn>
                <a:cxn ang="0">
                  <a:pos x="1021" y="122"/>
                </a:cxn>
                <a:cxn ang="0">
                  <a:pos x="172" y="0"/>
                </a:cxn>
              </a:cxnLst>
              <a:rect l="0" t="0" r="r" b="b"/>
              <a:pathLst>
                <a:path w="1021" h="1406">
                  <a:moveTo>
                    <a:pt x="172" y="0"/>
                  </a:moveTo>
                  <a:lnTo>
                    <a:pt x="0" y="1278"/>
                  </a:lnTo>
                  <a:lnTo>
                    <a:pt x="773" y="1406"/>
                  </a:lnTo>
                  <a:lnTo>
                    <a:pt x="1021" y="122"/>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p:cNvSpPr>
            <p:nvPr/>
          </p:nvSpPr>
          <p:spPr bwMode="auto">
            <a:xfrm>
              <a:off x="2973" y="2979"/>
              <a:ext cx="475" cy="727"/>
            </a:xfrm>
            <a:custGeom>
              <a:avLst/>
              <a:gdLst/>
              <a:ahLst/>
              <a:cxnLst>
                <a:cxn ang="0">
                  <a:pos x="166" y="0"/>
                </a:cxn>
                <a:cxn ang="0">
                  <a:pos x="0" y="1286"/>
                </a:cxn>
                <a:cxn ang="0">
                  <a:pos x="1" y="1287"/>
                </a:cxn>
                <a:cxn ang="0">
                  <a:pos x="4" y="1292"/>
                </a:cxn>
                <a:cxn ang="0">
                  <a:pos x="9" y="1299"/>
                </a:cxn>
                <a:cxn ang="0">
                  <a:pos x="16" y="1308"/>
                </a:cxn>
                <a:cxn ang="0">
                  <a:pos x="27" y="1318"/>
                </a:cxn>
                <a:cxn ang="0">
                  <a:pos x="39" y="1331"/>
                </a:cxn>
                <a:cxn ang="0">
                  <a:pos x="57" y="1345"/>
                </a:cxn>
                <a:cxn ang="0">
                  <a:pos x="76" y="1359"/>
                </a:cxn>
                <a:cxn ang="0">
                  <a:pos x="100" y="1373"/>
                </a:cxn>
                <a:cxn ang="0">
                  <a:pos x="128" y="1388"/>
                </a:cxn>
                <a:cxn ang="0">
                  <a:pos x="160" y="1401"/>
                </a:cxn>
                <a:cxn ang="0">
                  <a:pos x="197" y="1414"/>
                </a:cxn>
                <a:cxn ang="0">
                  <a:pos x="240" y="1427"/>
                </a:cxn>
                <a:cxn ang="0">
                  <a:pos x="286" y="1437"/>
                </a:cxn>
                <a:cxn ang="0">
                  <a:pos x="339" y="1446"/>
                </a:cxn>
                <a:cxn ang="0">
                  <a:pos x="396" y="1453"/>
                </a:cxn>
                <a:cxn ang="0">
                  <a:pos x="400" y="1453"/>
                </a:cxn>
                <a:cxn ang="0">
                  <a:pos x="409" y="1454"/>
                </a:cxn>
                <a:cxn ang="0">
                  <a:pos x="423" y="1454"/>
                </a:cxn>
                <a:cxn ang="0">
                  <a:pos x="441" y="1454"/>
                </a:cxn>
                <a:cxn ang="0">
                  <a:pos x="463" y="1454"/>
                </a:cxn>
                <a:cxn ang="0">
                  <a:pos x="489" y="1454"/>
                </a:cxn>
                <a:cxn ang="0">
                  <a:pos x="515" y="1453"/>
                </a:cxn>
                <a:cxn ang="0">
                  <a:pos x="543" y="1450"/>
                </a:cxn>
                <a:cxn ang="0">
                  <a:pos x="572" y="1446"/>
                </a:cxn>
                <a:cxn ang="0">
                  <a:pos x="599" y="1441"/>
                </a:cxn>
                <a:cxn ang="0">
                  <a:pos x="626" y="1434"/>
                </a:cxn>
                <a:cxn ang="0">
                  <a:pos x="650" y="1424"/>
                </a:cxn>
                <a:cxn ang="0">
                  <a:pos x="672" y="1413"/>
                </a:cxn>
                <a:cxn ang="0">
                  <a:pos x="689" y="1399"/>
                </a:cxn>
                <a:cxn ang="0">
                  <a:pos x="703" y="1382"/>
                </a:cxn>
                <a:cxn ang="0">
                  <a:pos x="711" y="1362"/>
                </a:cxn>
                <a:cxn ang="0">
                  <a:pos x="949" y="133"/>
                </a:cxn>
                <a:cxn ang="0">
                  <a:pos x="166" y="0"/>
                </a:cxn>
              </a:cxnLst>
              <a:rect l="0" t="0" r="r" b="b"/>
              <a:pathLst>
                <a:path w="949" h="1454">
                  <a:moveTo>
                    <a:pt x="166" y="0"/>
                  </a:moveTo>
                  <a:lnTo>
                    <a:pt x="0" y="1286"/>
                  </a:lnTo>
                  <a:lnTo>
                    <a:pt x="1" y="1287"/>
                  </a:lnTo>
                  <a:lnTo>
                    <a:pt x="4" y="1292"/>
                  </a:lnTo>
                  <a:lnTo>
                    <a:pt x="9" y="1299"/>
                  </a:lnTo>
                  <a:lnTo>
                    <a:pt x="16" y="1308"/>
                  </a:lnTo>
                  <a:lnTo>
                    <a:pt x="27" y="1318"/>
                  </a:lnTo>
                  <a:lnTo>
                    <a:pt x="39" y="1331"/>
                  </a:lnTo>
                  <a:lnTo>
                    <a:pt x="57" y="1345"/>
                  </a:lnTo>
                  <a:lnTo>
                    <a:pt x="76" y="1359"/>
                  </a:lnTo>
                  <a:lnTo>
                    <a:pt x="100" y="1373"/>
                  </a:lnTo>
                  <a:lnTo>
                    <a:pt x="128" y="1388"/>
                  </a:lnTo>
                  <a:lnTo>
                    <a:pt x="160" y="1401"/>
                  </a:lnTo>
                  <a:lnTo>
                    <a:pt x="197" y="1414"/>
                  </a:lnTo>
                  <a:lnTo>
                    <a:pt x="240" y="1427"/>
                  </a:lnTo>
                  <a:lnTo>
                    <a:pt x="286" y="1437"/>
                  </a:lnTo>
                  <a:lnTo>
                    <a:pt x="339" y="1446"/>
                  </a:lnTo>
                  <a:lnTo>
                    <a:pt x="396" y="1453"/>
                  </a:lnTo>
                  <a:lnTo>
                    <a:pt x="400" y="1453"/>
                  </a:lnTo>
                  <a:lnTo>
                    <a:pt x="409" y="1454"/>
                  </a:lnTo>
                  <a:lnTo>
                    <a:pt x="423" y="1454"/>
                  </a:lnTo>
                  <a:lnTo>
                    <a:pt x="441" y="1454"/>
                  </a:lnTo>
                  <a:lnTo>
                    <a:pt x="463" y="1454"/>
                  </a:lnTo>
                  <a:lnTo>
                    <a:pt x="489" y="1454"/>
                  </a:lnTo>
                  <a:lnTo>
                    <a:pt x="515" y="1453"/>
                  </a:lnTo>
                  <a:lnTo>
                    <a:pt x="543" y="1450"/>
                  </a:lnTo>
                  <a:lnTo>
                    <a:pt x="572" y="1446"/>
                  </a:lnTo>
                  <a:lnTo>
                    <a:pt x="599" y="1441"/>
                  </a:lnTo>
                  <a:lnTo>
                    <a:pt x="626" y="1434"/>
                  </a:lnTo>
                  <a:lnTo>
                    <a:pt x="650" y="1424"/>
                  </a:lnTo>
                  <a:lnTo>
                    <a:pt x="672" y="1413"/>
                  </a:lnTo>
                  <a:lnTo>
                    <a:pt x="689" y="1399"/>
                  </a:lnTo>
                  <a:lnTo>
                    <a:pt x="703" y="1382"/>
                  </a:lnTo>
                  <a:lnTo>
                    <a:pt x="711" y="1362"/>
                  </a:lnTo>
                  <a:lnTo>
                    <a:pt x="949" y="133"/>
                  </a:lnTo>
                  <a:lnTo>
                    <a:pt x="1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p:cNvSpPr>
            <p:nvPr/>
          </p:nvSpPr>
          <p:spPr bwMode="auto">
            <a:xfrm>
              <a:off x="3303" y="3581"/>
              <a:ext cx="111" cy="170"/>
            </a:xfrm>
            <a:custGeom>
              <a:avLst/>
              <a:gdLst/>
              <a:ahLst/>
              <a:cxnLst>
                <a:cxn ang="0">
                  <a:pos x="100" y="287"/>
                </a:cxn>
                <a:cxn ang="0">
                  <a:pos x="98" y="285"/>
                </a:cxn>
                <a:cxn ang="0">
                  <a:pos x="99" y="276"/>
                </a:cxn>
                <a:cxn ang="0">
                  <a:pos x="111" y="267"/>
                </a:cxn>
                <a:cxn ang="0">
                  <a:pos x="128" y="265"/>
                </a:cxn>
                <a:cxn ang="0">
                  <a:pos x="142" y="265"/>
                </a:cxn>
                <a:cxn ang="0">
                  <a:pos x="149" y="265"/>
                </a:cxn>
                <a:cxn ang="0">
                  <a:pos x="153" y="260"/>
                </a:cxn>
                <a:cxn ang="0">
                  <a:pos x="164" y="243"/>
                </a:cxn>
                <a:cxn ang="0">
                  <a:pos x="174" y="219"/>
                </a:cxn>
                <a:cxn ang="0">
                  <a:pos x="177" y="190"/>
                </a:cxn>
                <a:cxn ang="0">
                  <a:pos x="167" y="159"/>
                </a:cxn>
                <a:cxn ang="0">
                  <a:pos x="139" y="127"/>
                </a:cxn>
                <a:cxn ang="0">
                  <a:pos x="85" y="98"/>
                </a:cxn>
                <a:cxn ang="0">
                  <a:pos x="0" y="73"/>
                </a:cxn>
                <a:cxn ang="0">
                  <a:pos x="1" y="58"/>
                </a:cxn>
                <a:cxn ang="0">
                  <a:pos x="7" y="29"/>
                </a:cxn>
                <a:cxn ang="0">
                  <a:pos x="25" y="5"/>
                </a:cxn>
                <a:cxn ang="0">
                  <a:pos x="63" y="6"/>
                </a:cxn>
                <a:cxn ang="0">
                  <a:pos x="75" y="8"/>
                </a:cxn>
                <a:cxn ang="0">
                  <a:pos x="104" y="18"/>
                </a:cxn>
                <a:cxn ang="0">
                  <a:pos x="141" y="34"/>
                </a:cxn>
                <a:cxn ang="0">
                  <a:pos x="179" y="58"/>
                </a:cxn>
                <a:cxn ang="0">
                  <a:pos x="209" y="95"/>
                </a:cxn>
                <a:cxn ang="0">
                  <a:pos x="224" y="143"/>
                </a:cxn>
                <a:cxn ang="0">
                  <a:pos x="213" y="205"/>
                </a:cxn>
                <a:cxn ang="0">
                  <a:pos x="171" y="284"/>
                </a:cxn>
                <a:cxn ang="0">
                  <a:pos x="168" y="299"/>
                </a:cxn>
                <a:cxn ang="0">
                  <a:pos x="145" y="337"/>
                </a:cxn>
                <a:cxn ang="0">
                  <a:pos x="135" y="340"/>
                </a:cxn>
                <a:cxn ang="0">
                  <a:pos x="124" y="337"/>
                </a:cxn>
                <a:cxn ang="0">
                  <a:pos x="121" y="336"/>
                </a:cxn>
                <a:cxn ang="0">
                  <a:pos x="114" y="332"/>
                </a:cxn>
                <a:cxn ang="0">
                  <a:pos x="113" y="329"/>
                </a:cxn>
                <a:cxn ang="0">
                  <a:pos x="113" y="325"/>
                </a:cxn>
                <a:cxn ang="0">
                  <a:pos x="111" y="326"/>
                </a:cxn>
                <a:cxn ang="0">
                  <a:pos x="104" y="324"/>
                </a:cxn>
                <a:cxn ang="0">
                  <a:pos x="101" y="318"/>
                </a:cxn>
                <a:cxn ang="0">
                  <a:pos x="101" y="315"/>
                </a:cxn>
                <a:cxn ang="0">
                  <a:pos x="97" y="316"/>
                </a:cxn>
                <a:cxn ang="0">
                  <a:pos x="86" y="310"/>
                </a:cxn>
                <a:cxn ang="0">
                  <a:pos x="85" y="305"/>
                </a:cxn>
                <a:cxn ang="0">
                  <a:pos x="88" y="298"/>
                </a:cxn>
              </a:cxnLst>
              <a:rect l="0" t="0" r="r" b="b"/>
              <a:pathLst>
                <a:path w="224" h="341">
                  <a:moveTo>
                    <a:pt x="88" y="298"/>
                  </a:moveTo>
                  <a:lnTo>
                    <a:pt x="100" y="287"/>
                  </a:lnTo>
                  <a:lnTo>
                    <a:pt x="99" y="286"/>
                  </a:lnTo>
                  <a:lnTo>
                    <a:pt x="98" y="285"/>
                  </a:lnTo>
                  <a:lnTo>
                    <a:pt x="98" y="281"/>
                  </a:lnTo>
                  <a:lnTo>
                    <a:pt x="99" y="276"/>
                  </a:lnTo>
                  <a:lnTo>
                    <a:pt x="104" y="270"/>
                  </a:lnTo>
                  <a:lnTo>
                    <a:pt x="111" y="267"/>
                  </a:lnTo>
                  <a:lnTo>
                    <a:pt x="120" y="265"/>
                  </a:lnTo>
                  <a:lnTo>
                    <a:pt x="128" y="265"/>
                  </a:lnTo>
                  <a:lnTo>
                    <a:pt x="136" y="265"/>
                  </a:lnTo>
                  <a:lnTo>
                    <a:pt x="142" y="265"/>
                  </a:lnTo>
                  <a:lnTo>
                    <a:pt x="146" y="265"/>
                  </a:lnTo>
                  <a:lnTo>
                    <a:pt x="149" y="265"/>
                  </a:lnTo>
                  <a:lnTo>
                    <a:pt x="150" y="264"/>
                  </a:lnTo>
                  <a:lnTo>
                    <a:pt x="153" y="260"/>
                  </a:lnTo>
                  <a:lnTo>
                    <a:pt x="158" y="253"/>
                  </a:lnTo>
                  <a:lnTo>
                    <a:pt x="164" y="243"/>
                  </a:lnTo>
                  <a:lnTo>
                    <a:pt x="169" y="232"/>
                  </a:lnTo>
                  <a:lnTo>
                    <a:pt x="174" y="219"/>
                  </a:lnTo>
                  <a:lnTo>
                    <a:pt x="176" y="205"/>
                  </a:lnTo>
                  <a:lnTo>
                    <a:pt x="177" y="190"/>
                  </a:lnTo>
                  <a:lnTo>
                    <a:pt x="174" y="176"/>
                  </a:lnTo>
                  <a:lnTo>
                    <a:pt x="167" y="159"/>
                  </a:lnTo>
                  <a:lnTo>
                    <a:pt x="156" y="143"/>
                  </a:lnTo>
                  <a:lnTo>
                    <a:pt x="139" y="127"/>
                  </a:lnTo>
                  <a:lnTo>
                    <a:pt x="115" y="112"/>
                  </a:lnTo>
                  <a:lnTo>
                    <a:pt x="85" y="98"/>
                  </a:lnTo>
                  <a:lnTo>
                    <a:pt x="47" y="84"/>
                  </a:lnTo>
                  <a:lnTo>
                    <a:pt x="0" y="73"/>
                  </a:lnTo>
                  <a:lnTo>
                    <a:pt x="0" y="68"/>
                  </a:lnTo>
                  <a:lnTo>
                    <a:pt x="1" y="58"/>
                  </a:lnTo>
                  <a:lnTo>
                    <a:pt x="2" y="44"/>
                  </a:lnTo>
                  <a:lnTo>
                    <a:pt x="7" y="29"/>
                  </a:lnTo>
                  <a:lnTo>
                    <a:pt x="15" y="14"/>
                  </a:lnTo>
                  <a:lnTo>
                    <a:pt x="25" y="5"/>
                  </a:lnTo>
                  <a:lnTo>
                    <a:pt x="42" y="0"/>
                  </a:lnTo>
                  <a:lnTo>
                    <a:pt x="63" y="6"/>
                  </a:lnTo>
                  <a:lnTo>
                    <a:pt x="67" y="7"/>
                  </a:lnTo>
                  <a:lnTo>
                    <a:pt x="75" y="8"/>
                  </a:lnTo>
                  <a:lnTo>
                    <a:pt x="88" y="12"/>
                  </a:lnTo>
                  <a:lnTo>
                    <a:pt x="104" y="18"/>
                  </a:lnTo>
                  <a:lnTo>
                    <a:pt x="121" y="25"/>
                  </a:lnTo>
                  <a:lnTo>
                    <a:pt x="141" y="34"/>
                  </a:lnTo>
                  <a:lnTo>
                    <a:pt x="160" y="44"/>
                  </a:lnTo>
                  <a:lnTo>
                    <a:pt x="179" y="58"/>
                  </a:lnTo>
                  <a:lnTo>
                    <a:pt x="196" y="75"/>
                  </a:lnTo>
                  <a:lnTo>
                    <a:pt x="209" y="95"/>
                  </a:lnTo>
                  <a:lnTo>
                    <a:pt x="219" y="117"/>
                  </a:lnTo>
                  <a:lnTo>
                    <a:pt x="224" y="143"/>
                  </a:lnTo>
                  <a:lnTo>
                    <a:pt x="222" y="172"/>
                  </a:lnTo>
                  <a:lnTo>
                    <a:pt x="213" y="205"/>
                  </a:lnTo>
                  <a:lnTo>
                    <a:pt x="197" y="242"/>
                  </a:lnTo>
                  <a:lnTo>
                    <a:pt x="171" y="284"/>
                  </a:lnTo>
                  <a:lnTo>
                    <a:pt x="171" y="288"/>
                  </a:lnTo>
                  <a:lnTo>
                    <a:pt x="168" y="299"/>
                  </a:lnTo>
                  <a:lnTo>
                    <a:pt x="161" y="316"/>
                  </a:lnTo>
                  <a:lnTo>
                    <a:pt x="145" y="337"/>
                  </a:lnTo>
                  <a:lnTo>
                    <a:pt x="142" y="338"/>
                  </a:lnTo>
                  <a:lnTo>
                    <a:pt x="135" y="340"/>
                  </a:lnTo>
                  <a:lnTo>
                    <a:pt x="128" y="341"/>
                  </a:lnTo>
                  <a:lnTo>
                    <a:pt x="124" y="337"/>
                  </a:lnTo>
                  <a:lnTo>
                    <a:pt x="123" y="337"/>
                  </a:lnTo>
                  <a:lnTo>
                    <a:pt x="121" y="336"/>
                  </a:lnTo>
                  <a:lnTo>
                    <a:pt x="118" y="334"/>
                  </a:lnTo>
                  <a:lnTo>
                    <a:pt x="114" y="332"/>
                  </a:lnTo>
                  <a:lnTo>
                    <a:pt x="113" y="331"/>
                  </a:lnTo>
                  <a:lnTo>
                    <a:pt x="113" y="329"/>
                  </a:lnTo>
                  <a:lnTo>
                    <a:pt x="113" y="326"/>
                  </a:lnTo>
                  <a:lnTo>
                    <a:pt x="113" y="325"/>
                  </a:lnTo>
                  <a:lnTo>
                    <a:pt x="112" y="325"/>
                  </a:lnTo>
                  <a:lnTo>
                    <a:pt x="111" y="326"/>
                  </a:lnTo>
                  <a:lnTo>
                    <a:pt x="107" y="325"/>
                  </a:lnTo>
                  <a:lnTo>
                    <a:pt x="104" y="324"/>
                  </a:lnTo>
                  <a:lnTo>
                    <a:pt x="101" y="321"/>
                  </a:lnTo>
                  <a:lnTo>
                    <a:pt x="101" y="318"/>
                  </a:lnTo>
                  <a:lnTo>
                    <a:pt x="101" y="316"/>
                  </a:lnTo>
                  <a:lnTo>
                    <a:pt x="101" y="315"/>
                  </a:lnTo>
                  <a:lnTo>
                    <a:pt x="100" y="315"/>
                  </a:lnTo>
                  <a:lnTo>
                    <a:pt x="97" y="316"/>
                  </a:lnTo>
                  <a:lnTo>
                    <a:pt x="92" y="315"/>
                  </a:lnTo>
                  <a:lnTo>
                    <a:pt x="86" y="310"/>
                  </a:lnTo>
                  <a:lnTo>
                    <a:pt x="85" y="308"/>
                  </a:lnTo>
                  <a:lnTo>
                    <a:pt x="85" y="305"/>
                  </a:lnTo>
                  <a:lnTo>
                    <a:pt x="85" y="300"/>
                  </a:lnTo>
                  <a:lnTo>
                    <a:pt x="88" y="2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p:cNvSpPr>
            <p:nvPr/>
          </p:nvSpPr>
          <p:spPr bwMode="auto">
            <a:xfrm>
              <a:off x="3031" y="2902"/>
              <a:ext cx="444" cy="184"/>
            </a:xfrm>
            <a:custGeom>
              <a:avLst/>
              <a:gdLst/>
              <a:ahLst/>
              <a:cxnLst>
                <a:cxn ang="0">
                  <a:pos x="883" y="274"/>
                </a:cxn>
                <a:cxn ang="0">
                  <a:pos x="860" y="304"/>
                </a:cxn>
                <a:cxn ang="0">
                  <a:pos x="821" y="328"/>
                </a:cxn>
                <a:cxn ang="0">
                  <a:pos x="769" y="348"/>
                </a:cxn>
                <a:cxn ang="0">
                  <a:pos x="704" y="361"/>
                </a:cxn>
                <a:cxn ang="0">
                  <a:pos x="631" y="368"/>
                </a:cxn>
                <a:cxn ang="0">
                  <a:pos x="549" y="368"/>
                </a:cxn>
                <a:cxn ang="0">
                  <a:pos x="461" y="359"/>
                </a:cxn>
                <a:cxn ang="0">
                  <a:pos x="370" y="345"/>
                </a:cxn>
                <a:cxn ang="0">
                  <a:pos x="285" y="324"/>
                </a:cxn>
                <a:cxn ang="0">
                  <a:pos x="208" y="297"/>
                </a:cxn>
                <a:cxn ang="0">
                  <a:pos x="140" y="267"/>
                </a:cxn>
                <a:cxn ang="0">
                  <a:pos x="84" y="235"/>
                </a:cxn>
                <a:cxn ang="0">
                  <a:pos x="40" y="201"/>
                </a:cxn>
                <a:cxn ang="0">
                  <a:pos x="11" y="164"/>
                </a:cxn>
                <a:cxn ang="0">
                  <a:pos x="0" y="128"/>
                </a:cxn>
                <a:cxn ang="0">
                  <a:pos x="4" y="93"/>
                </a:cxn>
                <a:cxn ang="0">
                  <a:pos x="27" y="63"/>
                </a:cxn>
                <a:cxn ang="0">
                  <a:pos x="66" y="39"/>
                </a:cxn>
                <a:cxn ang="0">
                  <a:pos x="118" y="20"/>
                </a:cxn>
                <a:cxn ang="0">
                  <a:pos x="183" y="7"/>
                </a:cxn>
                <a:cxn ang="0">
                  <a:pos x="256" y="0"/>
                </a:cxn>
                <a:cxn ang="0">
                  <a:pos x="338" y="1"/>
                </a:cxn>
                <a:cxn ang="0">
                  <a:pos x="426" y="8"/>
                </a:cxn>
                <a:cxn ang="0">
                  <a:pos x="516" y="23"/>
                </a:cxn>
                <a:cxn ang="0">
                  <a:pos x="602" y="44"/>
                </a:cxn>
                <a:cxn ang="0">
                  <a:pos x="679" y="70"/>
                </a:cxn>
                <a:cxn ang="0">
                  <a:pos x="747" y="100"/>
                </a:cxn>
                <a:cxn ang="0">
                  <a:pos x="804" y="133"/>
                </a:cxn>
                <a:cxn ang="0">
                  <a:pos x="847" y="167"/>
                </a:cxn>
                <a:cxn ang="0">
                  <a:pos x="876" y="204"/>
                </a:cxn>
                <a:cxn ang="0">
                  <a:pos x="888" y="240"/>
                </a:cxn>
              </a:cxnLst>
              <a:rect l="0" t="0" r="r" b="b"/>
              <a:pathLst>
                <a:path w="888" h="369">
                  <a:moveTo>
                    <a:pt x="888" y="257"/>
                  </a:moveTo>
                  <a:lnTo>
                    <a:pt x="883" y="274"/>
                  </a:lnTo>
                  <a:lnTo>
                    <a:pt x="873" y="289"/>
                  </a:lnTo>
                  <a:lnTo>
                    <a:pt x="860" y="304"/>
                  </a:lnTo>
                  <a:lnTo>
                    <a:pt x="842" y="317"/>
                  </a:lnTo>
                  <a:lnTo>
                    <a:pt x="821" y="328"/>
                  </a:lnTo>
                  <a:lnTo>
                    <a:pt x="797" y="339"/>
                  </a:lnTo>
                  <a:lnTo>
                    <a:pt x="769" y="348"/>
                  </a:lnTo>
                  <a:lnTo>
                    <a:pt x="738" y="355"/>
                  </a:lnTo>
                  <a:lnTo>
                    <a:pt x="704" y="361"/>
                  </a:lnTo>
                  <a:lnTo>
                    <a:pt x="669" y="365"/>
                  </a:lnTo>
                  <a:lnTo>
                    <a:pt x="631" y="368"/>
                  </a:lnTo>
                  <a:lnTo>
                    <a:pt x="590" y="369"/>
                  </a:lnTo>
                  <a:lnTo>
                    <a:pt x="549" y="368"/>
                  </a:lnTo>
                  <a:lnTo>
                    <a:pt x="505" y="364"/>
                  </a:lnTo>
                  <a:lnTo>
                    <a:pt x="461" y="359"/>
                  </a:lnTo>
                  <a:lnTo>
                    <a:pt x="415" y="353"/>
                  </a:lnTo>
                  <a:lnTo>
                    <a:pt x="370" y="345"/>
                  </a:lnTo>
                  <a:lnTo>
                    <a:pt x="327" y="334"/>
                  </a:lnTo>
                  <a:lnTo>
                    <a:pt x="285" y="324"/>
                  </a:lnTo>
                  <a:lnTo>
                    <a:pt x="245" y="311"/>
                  </a:lnTo>
                  <a:lnTo>
                    <a:pt x="208" y="297"/>
                  </a:lnTo>
                  <a:lnTo>
                    <a:pt x="172" y="283"/>
                  </a:lnTo>
                  <a:lnTo>
                    <a:pt x="140" y="267"/>
                  </a:lnTo>
                  <a:lnTo>
                    <a:pt x="110" y="251"/>
                  </a:lnTo>
                  <a:lnTo>
                    <a:pt x="84" y="235"/>
                  </a:lnTo>
                  <a:lnTo>
                    <a:pt x="61" y="218"/>
                  </a:lnTo>
                  <a:lnTo>
                    <a:pt x="40" y="201"/>
                  </a:lnTo>
                  <a:lnTo>
                    <a:pt x="24" y="182"/>
                  </a:lnTo>
                  <a:lnTo>
                    <a:pt x="11" y="164"/>
                  </a:lnTo>
                  <a:lnTo>
                    <a:pt x="3" y="146"/>
                  </a:lnTo>
                  <a:lnTo>
                    <a:pt x="0" y="128"/>
                  </a:lnTo>
                  <a:lnTo>
                    <a:pt x="0" y="111"/>
                  </a:lnTo>
                  <a:lnTo>
                    <a:pt x="4" y="93"/>
                  </a:lnTo>
                  <a:lnTo>
                    <a:pt x="15" y="78"/>
                  </a:lnTo>
                  <a:lnTo>
                    <a:pt x="27" y="63"/>
                  </a:lnTo>
                  <a:lnTo>
                    <a:pt x="46" y="51"/>
                  </a:lnTo>
                  <a:lnTo>
                    <a:pt x="66" y="39"/>
                  </a:lnTo>
                  <a:lnTo>
                    <a:pt x="91" y="29"/>
                  </a:lnTo>
                  <a:lnTo>
                    <a:pt x="118" y="20"/>
                  </a:lnTo>
                  <a:lnTo>
                    <a:pt x="149" y="13"/>
                  </a:lnTo>
                  <a:lnTo>
                    <a:pt x="183" y="7"/>
                  </a:lnTo>
                  <a:lnTo>
                    <a:pt x="218" y="3"/>
                  </a:lnTo>
                  <a:lnTo>
                    <a:pt x="256" y="0"/>
                  </a:lnTo>
                  <a:lnTo>
                    <a:pt x="296" y="0"/>
                  </a:lnTo>
                  <a:lnTo>
                    <a:pt x="338" y="1"/>
                  </a:lnTo>
                  <a:lnTo>
                    <a:pt x="381" y="3"/>
                  </a:lnTo>
                  <a:lnTo>
                    <a:pt x="426" y="8"/>
                  </a:lnTo>
                  <a:lnTo>
                    <a:pt x="471" y="15"/>
                  </a:lnTo>
                  <a:lnTo>
                    <a:pt x="516" y="23"/>
                  </a:lnTo>
                  <a:lnTo>
                    <a:pt x="559" y="33"/>
                  </a:lnTo>
                  <a:lnTo>
                    <a:pt x="602" y="44"/>
                  </a:lnTo>
                  <a:lnTo>
                    <a:pt x="641" y="56"/>
                  </a:lnTo>
                  <a:lnTo>
                    <a:pt x="679" y="70"/>
                  </a:lnTo>
                  <a:lnTo>
                    <a:pt x="715" y="84"/>
                  </a:lnTo>
                  <a:lnTo>
                    <a:pt x="747" y="100"/>
                  </a:lnTo>
                  <a:lnTo>
                    <a:pt x="777" y="116"/>
                  </a:lnTo>
                  <a:lnTo>
                    <a:pt x="804" y="133"/>
                  </a:lnTo>
                  <a:lnTo>
                    <a:pt x="827" y="150"/>
                  </a:lnTo>
                  <a:lnTo>
                    <a:pt x="847" y="167"/>
                  </a:lnTo>
                  <a:lnTo>
                    <a:pt x="863" y="186"/>
                  </a:lnTo>
                  <a:lnTo>
                    <a:pt x="876" y="204"/>
                  </a:lnTo>
                  <a:lnTo>
                    <a:pt x="884" y="221"/>
                  </a:lnTo>
                  <a:lnTo>
                    <a:pt x="888" y="240"/>
                  </a:lnTo>
                  <a:lnTo>
                    <a:pt x="888" y="2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auto">
            <a:xfrm>
              <a:off x="3054" y="2915"/>
              <a:ext cx="398" cy="158"/>
            </a:xfrm>
            <a:custGeom>
              <a:avLst/>
              <a:gdLst/>
              <a:ahLst/>
              <a:cxnLst>
                <a:cxn ang="0">
                  <a:pos x="791" y="237"/>
                </a:cxn>
                <a:cxn ang="0">
                  <a:pos x="770" y="263"/>
                </a:cxn>
                <a:cxn ang="0">
                  <a:pos x="736" y="284"/>
                </a:cxn>
                <a:cxn ang="0">
                  <a:pos x="688" y="299"/>
                </a:cxn>
                <a:cxn ang="0">
                  <a:pos x="632" y="309"/>
                </a:cxn>
                <a:cxn ang="0">
                  <a:pos x="565" y="315"/>
                </a:cxn>
                <a:cxn ang="0">
                  <a:pos x="493" y="314"/>
                </a:cxn>
                <a:cxn ang="0">
                  <a:pos x="413" y="306"/>
                </a:cxn>
                <a:cxn ang="0">
                  <a:pos x="332" y="293"/>
                </a:cxn>
                <a:cxn ang="0">
                  <a:pos x="256" y="275"/>
                </a:cxn>
                <a:cxn ang="0">
                  <a:pos x="186" y="252"/>
                </a:cxn>
                <a:cxn ang="0">
                  <a:pos x="126" y="226"/>
                </a:cxn>
                <a:cxn ang="0">
                  <a:pos x="76" y="198"/>
                </a:cxn>
                <a:cxn ang="0">
                  <a:pos x="36" y="168"/>
                </a:cxn>
                <a:cxn ang="0">
                  <a:pos x="11" y="138"/>
                </a:cxn>
                <a:cxn ang="0">
                  <a:pos x="0" y="107"/>
                </a:cxn>
                <a:cxn ang="0">
                  <a:pos x="4" y="78"/>
                </a:cxn>
                <a:cxn ang="0">
                  <a:pos x="24" y="51"/>
                </a:cxn>
                <a:cxn ang="0">
                  <a:pos x="58" y="31"/>
                </a:cxn>
                <a:cxn ang="0">
                  <a:pos x="106" y="16"/>
                </a:cxn>
                <a:cxn ang="0">
                  <a:pos x="162" y="4"/>
                </a:cxn>
                <a:cxn ang="0">
                  <a:pos x="228" y="0"/>
                </a:cxn>
                <a:cxn ang="0">
                  <a:pos x="301" y="1"/>
                </a:cxn>
                <a:cxn ang="0">
                  <a:pos x="380" y="8"/>
                </a:cxn>
                <a:cxn ang="0">
                  <a:pos x="460" y="20"/>
                </a:cxn>
                <a:cxn ang="0">
                  <a:pos x="538" y="39"/>
                </a:cxn>
                <a:cxn ang="0">
                  <a:pos x="607" y="62"/>
                </a:cxn>
                <a:cxn ang="0">
                  <a:pos x="668" y="88"/>
                </a:cxn>
                <a:cxn ang="0">
                  <a:pos x="720" y="116"/>
                </a:cxn>
                <a:cxn ang="0">
                  <a:pos x="759" y="146"/>
                </a:cxn>
                <a:cxn ang="0">
                  <a:pos x="784" y="177"/>
                </a:cxn>
                <a:cxn ang="0">
                  <a:pos x="796" y="208"/>
                </a:cxn>
              </a:cxnLst>
              <a:rect l="0" t="0" r="r" b="b"/>
              <a:pathLst>
                <a:path w="796" h="315">
                  <a:moveTo>
                    <a:pt x="796" y="223"/>
                  </a:moveTo>
                  <a:lnTo>
                    <a:pt x="791" y="237"/>
                  </a:lnTo>
                  <a:lnTo>
                    <a:pt x="783" y="251"/>
                  </a:lnTo>
                  <a:lnTo>
                    <a:pt x="770" y="263"/>
                  </a:lnTo>
                  <a:lnTo>
                    <a:pt x="754" y="274"/>
                  </a:lnTo>
                  <a:lnTo>
                    <a:pt x="736" y="284"/>
                  </a:lnTo>
                  <a:lnTo>
                    <a:pt x="714" y="292"/>
                  </a:lnTo>
                  <a:lnTo>
                    <a:pt x="688" y="299"/>
                  </a:lnTo>
                  <a:lnTo>
                    <a:pt x="662" y="305"/>
                  </a:lnTo>
                  <a:lnTo>
                    <a:pt x="632" y="309"/>
                  </a:lnTo>
                  <a:lnTo>
                    <a:pt x="600" y="313"/>
                  </a:lnTo>
                  <a:lnTo>
                    <a:pt x="565" y="315"/>
                  </a:lnTo>
                  <a:lnTo>
                    <a:pt x="529" y="315"/>
                  </a:lnTo>
                  <a:lnTo>
                    <a:pt x="493" y="314"/>
                  </a:lnTo>
                  <a:lnTo>
                    <a:pt x="453" y="311"/>
                  </a:lnTo>
                  <a:lnTo>
                    <a:pt x="413" y="306"/>
                  </a:lnTo>
                  <a:lnTo>
                    <a:pt x="373" y="300"/>
                  </a:lnTo>
                  <a:lnTo>
                    <a:pt x="332" y="293"/>
                  </a:lnTo>
                  <a:lnTo>
                    <a:pt x="293" y="284"/>
                  </a:lnTo>
                  <a:lnTo>
                    <a:pt x="256" y="275"/>
                  </a:lnTo>
                  <a:lnTo>
                    <a:pt x="221" y="263"/>
                  </a:lnTo>
                  <a:lnTo>
                    <a:pt x="186" y="252"/>
                  </a:lnTo>
                  <a:lnTo>
                    <a:pt x="155" y="239"/>
                  </a:lnTo>
                  <a:lnTo>
                    <a:pt x="126" y="226"/>
                  </a:lnTo>
                  <a:lnTo>
                    <a:pt x="100" y="213"/>
                  </a:lnTo>
                  <a:lnTo>
                    <a:pt x="76" y="198"/>
                  </a:lnTo>
                  <a:lnTo>
                    <a:pt x="55" y="183"/>
                  </a:lnTo>
                  <a:lnTo>
                    <a:pt x="36" y="168"/>
                  </a:lnTo>
                  <a:lnTo>
                    <a:pt x="21" y="153"/>
                  </a:lnTo>
                  <a:lnTo>
                    <a:pt x="11" y="138"/>
                  </a:lnTo>
                  <a:lnTo>
                    <a:pt x="3" y="122"/>
                  </a:lnTo>
                  <a:lnTo>
                    <a:pt x="0" y="107"/>
                  </a:lnTo>
                  <a:lnTo>
                    <a:pt x="0" y="92"/>
                  </a:lnTo>
                  <a:lnTo>
                    <a:pt x="4" y="78"/>
                  </a:lnTo>
                  <a:lnTo>
                    <a:pt x="12" y="64"/>
                  </a:lnTo>
                  <a:lnTo>
                    <a:pt x="24" y="51"/>
                  </a:lnTo>
                  <a:lnTo>
                    <a:pt x="40" y="41"/>
                  </a:lnTo>
                  <a:lnTo>
                    <a:pt x="58" y="31"/>
                  </a:lnTo>
                  <a:lnTo>
                    <a:pt x="80" y="23"/>
                  </a:lnTo>
                  <a:lnTo>
                    <a:pt x="106" y="16"/>
                  </a:lnTo>
                  <a:lnTo>
                    <a:pt x="132" y="9"/>
                  </a:lnTo>
                  <a:lnTo>
                    <a:pt x="162" y="4"/>
                  </a:lnTo>
                  <a:lnTo>
                    <a:pt x="194" y="2"/>
                  </a:lnTo>
                  <a:lnTo>
                    <a:pt x="228" y="0"/>
                  </a:lnTo>
                  <a:lnTo>
                    <a:pt x="263" y="0"/>
                  </a:lnTo>
                  <a:lnTo>
                    <a:pt x="301" y="1"/>
                  </a:lnTo>
                  <a:lnTo>
                    <a:pt x="339" y="3"/>
                  </a:lnTo>
                  <a:lnTo>
                    <a:pt x="380" y="8"/>
                  </a:lnTo>
                  <a:lnTo>
                    <a:pt x="420" y="13"/>
                  </a:lnTo>
                  <a:lnTo>
                    <a:pt x="460" y="20"/>
                  </a:lnTo>
                  <a:lnTo>
                    <a:pt x="500" y="29"/>
                  </a:lnTo>
                  <a:lnTo>
                    <a:pt x="538" y="39"/>
                  </a:lnTo>
                  <a:lnTo>
                    <a:pt x="573" y="50"/>
                  </a:lnTo>
                  <a:lnTo>
                    <a:pt x="607" y="62"/>
                  </a:lnTo>
                  <a:lnTo>
                    <a:pt x="639" y="74"/>
                  </a:lnTo>
                  <a:lnTo>
                    <a:pt x="668" y="88"/>
                  </a:lnTo>
                  <a:lnTo>
                    <a:pt x="695" y="102"/>
                  </a:lnTo>
                  <a:lnTo>
                    <a:pt x="720" y="116"/>
                  </a:lnTo>
                  <a:lnTo>
                    <a:pt x="740" y="131"/>
                  </a:lnTo>
                  <a:lnTo>
                    <a:pt x="759" y="146"/>
                  </a:lnTo>
                  <a:lnTo>
                    <a:pt x="774" y="162"/>
                  </a:lnTo>
                  <a:lnTo>
                    <a:pt x="784" y="177"/>
                  </a:lnTo>
                  <a:lnTo>
                    <a:pt x="792" y="193"/>
                  </a:lnTo>
                  <a:lnTo>
                    <a:pt x="796" y="208"/>
                  </a:lnTo>
                  <a:lnTo>
                    <a:pt x="796" y="2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p:cNvSpPr>
            <p:nvPr/>
          </p:nvSpPr>
          <p:spPr bwMode="auto">
            <a:xfrm>
              <a:off x="3117" y="2888"/>
              <a:ext cx="304" cy="143"/>
            </a:xfrm>
            <a:custGeom>
              <a:avLst/>
              <a:gdLst/>
              <a:ahLst/>
              <a:cxnLst>
                <a:cxn ang="0">
                  <a:pos x="604" y="206"/>
                </a:cxn>
                <a:cxn ang="0">
                  <a:pos x="586" y="230"/>
                </a:cxn>
                <a:cxn ang="0">
                  <a:pos x="560" y="250"/>
                </a:cxn>
                <a:cxn ang="0">
                  <a:pos x="523" y="266"/>
                </a:cxn>
                <a:cxn ang="0">
                  <a:pos x="479" y="277"/>
                </a:cxn>
                <a:cxn ang="0">
                  <a:pos x="429" y="284"/>
                </a:cxn>
                <a:cxn ang="0">
                  <a:pos x="372" y="285"/>
                </a:cxn>
                <a:cxn ang="0">
                  <a:pos x="312" y="281"/>
                </a:cxn>
                <a:cxn ang="0">
                  <a:pos x="250" y="270"/>
                </a:cxn>
                <a:cxn ang="0">
                  <a:pos x="193" y="255"/>
                </a:cxn>
                <a:cxn ang="0">
                  <a:pos x="140" y="236"/>
                </a:cxn>
                <a:cxn ang="0">
                  <a:pos x="95" y="214"/>
                </a:cxn>
                <a:cxn ang="0">
                  <a:pos x="57" y="188"/>
                </a:cxn>
                <a:cxn ang="0">
                  <a:pos x="28" y="162"/>
                </a:cxn>
                <a:cxn ang="0">
                  <a:pos x="8" y="134"/>
                </a:cxn>
                <a:cxn ang="0">
                  <a:pos x="0" y="107"/>
                </a:cxn>
                <a:cxn ang="0">
                  <a:pos x="5" y="79"/>
                </a:cxn>
                <a:cxn ang="0">
                  <a:pos x="22" y="55"/>
                </a:cxn>
                <a:cxn ang="0">
                  <a:pos x="49" y="35"/>
                </a:cxn>
                <a:cxn ang="0">
                  <a:pos x="84" y="19"/>
                </a:cxn>
                <a:cxn ang="0">
                  <a:pos x="128" y="8"/>
                </a:cxn>
                <a:cxn ang="0">
                  <a:pos x="179" y="1"/>
                </a:cxn>
                <a:cxn ang="0">
                  <a:pos x="235" y="0"/>
                </a:cxn>
                <a:cxn ang="0">
                  <a:pos x="295" y="4"/>
                </a:cxn>
                <a:cxn ang="0">
                  <a:pos x="357" y="15"/>
                </a:cxn>
                <a:cxn ang="0">
                  <a:pos x="415" y="29"/>
                </a:cxn>
                <a:cxn ang="0">
                  <a:pos x="468" y="49"/>
                </a:cxn>
                <a:cxn ang="0">
                  <a:pos x="514" y="71"/>
                </a:cxn>
                <a:cxn ang="0">
                  <a:pos x="552" y="96"/>
                </a:cxn>
                <a:cxn ang="0">
                  <a:pos x="581" y="123"/>
                </a:cxn>
                <a:cxn ang="0">
                  <a:pos x="600" y="150"/>
                </a:cxn>
                <a:cxn ang="0">
                  <a:pos x="608" y="178"/>
                </a:cxn>
              </a:cxnLst>
              <a:rect l="0" t="0" r="r" b="b"/>
              <a:pathLst>
                <a:path w="608" h="285">
                  <a:moveTo>
                    <a:pt x="607" y="192"/>
                  </a:moveTo>
                  <a:lnTo>
                    <a:pt x="604" y="206"/>
                  </a:lnTo>
                  <a:lnTo>
                    <a:pt x="597" y="217"/>
                  </a:lnTo>
                  <a:lnTo>
                    <a:pt x="586" y="230"/>
                  </a:lnTo>
                  <a:lnTo>
                    <a:pt x="575" y="240"/>
                  </a:lnTo>
                  <a:lnTo>
                    <a:pt x="560" y="250"/>
                  </a:lnTo>
                  <a:lnTo>
                    <a:pt x="543" y="259"/>
                  </a:lnTo>
                  <a:lnTo>
                    <a:pt x="523" y="266"/>
                  </a:lnTo>
                  <a:lnTo>
                    <a:pt x="502" y="271"/>
                  </a:lnTo>
                  <a:lnTo>
                    <a:pt x="479" y="277"/>
                  </a:lnTo>
                  <a:lnTo>
                    <a:pt x="455" y="281"/>
                  </a:lnTo>
                  <a:lnTo>
                    <a:pt x="429" y="284"/>
                  </a:lnTo>
                  <a:lnTo>
                    <a:pt x="401" y="285"/>
                  </a:lnTo>
                  <a:lnTo>
                    <a:pt x="372" y="285"/>
                  </a:lnTo>
                  <a:lnTo>
                    <a:pt x="343" y="283"/>
                  </a:lnTo>
                  <a:lnTo>
                    <a:pt x="312" y="281"/>
                  </a:lnTo>
                  <a:lnTo>
                    <a:pt x="281" y="276"/>
                  </a:lnTo>
                  <a:lnTo>
                    <a:pt x="250" y="270"/>
                  </a:lnTo>
                  <a:lnTo>
                    <a:pt x="221" y="263"/>
                  </a:lnTo>
                  <a:lnTo>
                    <a:pt x="193" y="255"/>
                  </a:lnTo>
                  <a:lnTo>
                    <a:pt x="165" y="246"/>
                  </a:lnTo>
                  <a:lnTo>
                    <a:pt x="140" y="236"/>
                  </a:lnTo>
                  <a:lnTo>
                    <a:pt x="117" y="225"/>
                  </a:lnTo>
                  <a:lnTo>
                    <a:pt x="95" y="214"/>
                  </a:lnTo>
                  <a:lnTo>
                    <a:pt x="74" y="201"/>
                  </a:lnTo>
                  <a:lnTo>
                    <a:pt x="57" y="188"/>
                  </a:lnTo>
                  <a:lnTo>
                    <a:pt x="40" y="176"/>
                  </a:lnTo>
                  <a:lnTo>
                    <a:pt x="28" y="162"/>
                  </a:lnTo>
                  <a:lnTo>
                    <a:pt x="16" y="148"/>
                  </a:lnTo>
                  <a:lnTo>
                    <a:pt x="8" y="134"/>
                  </a:lnTo>
                  <a:lnTo>
                    <a:pt x="4" y="121"/>
                  </a:lnTo>
                  <a:lnTo>
                    <a:pt x="0" y="107"/>
                  </a:lnTo>
                  <a:lnTo>
                    <a:pt x="1" y="93"/>
                  </a:lnTo>
                  <a:lnTo>
                    <a:pt x="5" y="79"/>
                  </a:lnTo>
                  <a:lnTo>
                    <a:pt x="12" y="68"/>
                  </a:lnTo>
                  <a:lnTo>
                    <a:pt x="22" y="55"/>
                  </a:lnTo>
                  <a:lnTo>
                    <a:pt x="34" y="44"/>
                  </a:lnTo>
                  <a:lnTo>
                    <a:pt x="49" y="35"/>
                  </a:lnTo>
                  <a:lnTo>
                    <a:pt x="66" y="26"/>
                  </a:lnTo>
                  <a:lnTo>
                    <a:pt x="84" y="19"/>
                  </a:lnTo>
                  <a:lnTo>
                    <a:pt x="105" y="12"/>
                  </a:lnTo>
                  <a:lnTo>
                    <a:pt x="128" y="8"/>
                  </a:lnTo>
                  <a:lnTo>
                    <a:pt x="153" y="4"/>
                  </a:lnTo>
                  <a:lnTo>
                    <a:pt x="179" y="1"/>
                  </a:lnTo>
                  <a:lnTo>
                    <a:pt x="206" y="0"/>
                  </a:lnTo>
                  <a:lnTo>
                    <a:pt x="235" y="0"/>
                  </a:lnTo>
                  <a:lnTo>
                    <a:pt x="264" y="2"/>
                  </a:lnTo>
                  <a:lnTo>
                    <a:pt x="295" y="4"/>
                  </a:lnTo>
                  <a:lnTo>
                    <a:pt x="326" y="9"/>
                  </a:lnTo>
                  <a:lnTo>
                    <a:pt x="357" y="15"/>
                  </a:lnTo>
                  <a:lnTo>
                    <a:pt x="387" y="21"/>
                  </a:lnTo>
                  <a:lnTo>
                    <a:pt x="415" y="29"/>
                  </a:lnTo>
                  <a:lnTo>
                    <a:pt x="442" y="39"/>
                  </a:lnTo>
                  <a:lnTo>
                    <a:pt x="468" y="49"/>
                  </a:lnTo>
                  <a:lnTo>
                    <a:pt x="492" y="59"/>
                  </a:lnTo>
                  <a:lnTo>
                    <a:pt x="514" y="71"/>
                  </a:lnTo>
                  <a:lnTo>
                    <a:pt x="533" y="82"/>
                  </a:lnTo>
                  <a:lnTo>
                    <a:pt x="552" y="96"/>
                  </a:lnTo>
                  <a:lnTo>
                    <a:pt x="567" y="109"/>
                  </a:lnTo>
                  <a:lnTo>
                    <a:pt x="581" y="123"/>
                  </a:lnTo>
                  <a:lnTo>
                    <a:pt x="591" y="137"/>
                  </a:lnTo>
                  <a:lnTo>
                    <a:pt x="600" y="150"/>
                  </a:lnTo>
                  <a:lnTo>
                    <a:pt x="605" y="164"/>
                  </a:lnTo>
                  <a:lnTo>
                    <a:pt x="608" y="178"/>
                  </a:lnTo>
                  <a:lnTo>
                    <a:pt x="607" y="1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p:cNvSpPr>
            <p:nvPr/>
          </p:nvSpPr>
          <p:spPr bwMode="auto">
            <a:xfrm>
              <a:off x="3137" y="2897"/>
              <a:ext cx="264" cy="125"/>
            </a:xfrm>
            <a:custGeom>
              <a:avLst/>
              <a:gdLst/>
              <a:ahLst/>
              <a:cxnLst>
                <a:cxn ang="0">
                  <a:pos x="525" y="180"/>
                </a:cxn>
                <a:cxn ang="0">
                  <a:pos x="511" y="200"/>
                </a:cxn>
                <a:cxn ang="0">
                  <a:pos x="487" y="219"/>
                </a:cxn>
                <a:cxn ang="0">
                  <a:pos x="455" y="233"/>
                </a:cxn>
                <a:cxn ang="0">
                  <a:pos x="416" y="242"/>
                </a:cxn>
                <a:cxn ang="0">
                  <a:pos x="373" y="248"/>
                </a:cxn>
                <a:cxn ang="0">
                  <a:pos x="324" y="249"/>
                </a:cxn>
                <a:cxn ang="0">
                  <a:pos x="271" y="244"/>
                </a:cxn>
                <a:cxn ang="0">
                  <a:pos x="218" y="236"/>
                </a:cxn>
                <a:cxn ang="0">
                  <a:pos x="167" y="222"/>
                </a:cxn>
                <a:cxn ang="0">
                  <a:pos x="121" y="206"/>
                </a:cxn>
                <a:cxn ang="0">
                  <a:pos x="81" y="187"/>
                </a:cxn>
                <a:cxn ang="0">
                  <a:pos x="48" y="165"/>
                </a:cxn>
                <a:cxn ang="0">
                  <a:pos x="24" y="142"/>
                </a:cxn>
                <a:cxn ang="0">
                  <a:pos x="6" y="117"/>
                </a:cxn>
                <a:cxn ang="0">
                  <a:pos x="0" y="93"/>
                </a:cxn>
                <a:cxn ang="0">
                  <a:pos x="4" y="69"/>
                </a:cxn>
                <a:cxn ang="0">
                  <a:pos x="18" y="48"/>
                </a:cxn>
                <a:cxn ang="0">
                  <a:pos x="41" y="30"/>
                </a:cxn>
                <a:cxn ang="0">
                  <a:pos x="72" y="16"/>
                </a:cxn>
                <a:cxn ang="0">
                  <a:pos x="111" y="7"/>
                </a:cxn>
                <a:cxn ang="0">
                  <a:pos x="155" y="1"/>
                </a:cxn>
                <a:cxn ang="0">
                  <a:pos x="203" y="0"/>
                </a:cxn>
                <a:cxn ang="0">
                  <a:pos x="255" y="5"/>
                </a:cxn>
                <a:cxn ang="0">
                  <a:pos x="309" y="13"/>
                </a:cxn>
                <a:cxn ang="0">
                  <a:pos x="361" y="26"/>
                </a:cxn>
                <a:cxn ang="0">
                  <a:pos x="406" y="43"/>
                </a:cxn>
                <a:cxn ang="0">
                  <a:pos x="446" y="62"/>
                </a:cxn>
                <a:cxn ang="0">
                  <a:pos x="480" y="84"/>
                </a:cxn>
                <a:cxn ang="0">
                  <a:pos x="505" y="107"/>
                </a:cxn>
                <a:cxn ang="0">
                  <a:pos x="522" y="131"/>
                </a:cxn>
                <a:cxn ang="0">
                  <a:pos x="528" y="156"/>
                </a:cxn>
              </a:cxnLst>
              <a:rect l="0" t="0" r="r" b="b"/>
              <a:pathLst>
                <a:path w="528" h="249">
                  <a:moveTo>
                    <a:pt x="528" y="168"/>
                  </a:moveTo>
                  <a:lnTo>
                    <a:pt x="525" y="180"/>
                  </a:lnTo>
                  <a:lnTo>
                    <a:pt x="519" y="191"/>
                  </a:lnTo>
                  <a:lnTo>
                    <a:pt x="511" y="200"/>
                  </a:lnTo>
                  <a:lnTo>
                    <a:pt x="499" y="210"/>
                  </a:lnTo>
                  <a:lnTo>
                    <a:pt x="487" y="219"/>
                  </a:lnTo>
                  <a:lnTo>
                    <a:pt x="472" y="226"/>
                  </a:lnTo>
                  <a:lnTo>
                    <a:pt x="455" y="233"/>
                  </a:lnTo>
                  <a:lnTo>
                    <a:pt x="437" y="237"/>
                  </a:lnTo>
                  <a:lnTo>
                    <a:pt x="416" y="242"/>
                  </a:lnTo>
                  <a:lnTo>
                    <a:pt x="396" y="245"/>
                  </a:lnTo>
                  <a:lnTo>
                    <a:pt x="373" y="248"/>
                  </a:lnTo>
                  <a:lnTo>
                    <a:pt x="348" y="249"/>
                  </a:lnTo>
                  <a:lnTo>
                    <a:pt x="324" y="249"/>
                  </a:lnTo>
                  <a:lnTo>
                    <a:pt x="298" y="248"/>
                  </a:lnTo>
                  <a:lnTo>
                    <a:pt x="271" y="244"/>
                  </a:lnTo>
                  <a:lnTo>
                    <a:pt x="245" y="241"/>
                  </a:lnTo>
                  <a:lnTo>
                    <a:pt x="218" y="236"/>
                  </a:lnTo>
                  <a:lnTo>
                    <a:pt x="192" y="229"/>
                  </a:lnTo>
                  <a:lnTo>
                    <a:pt x="167" y="222"/>
                  </a:lnTo>
                  <a:lnTo>
                    <a:pt x="143" y="214"/>
                  </a:lnTo>
                  <a:lnTo>
                    <a:pt x="121" y="206"/>
                  </a:lnTo>
                  <a:lnTo>
                    <a:pt x="101" y="197"/>
                  </a:lnTo>
                  <a:lnTo>
                    <a:pt x="81" y="187"/>
                  </a:lnTo>
                  <a:lnTo>
                    <a:pt x="64" y="176"/>
                  </a:lnTo>
                  <a:lnTo>
                    <a:pt x="48" y="165"/>
                  </a:lnTo>
                  <a:lnTo>
                    <a:pt x="35" y="153"/>
                  </a:lnTo>
                  <a:lnTo>
                    <a:pt x="24" y="142"/>
                  </a:lnTo>
                  <a:lnTo>
                    <a:pt x="13" y="129"/>
                  </a:lnTo>
                  <a:lnTo>
                    <a:pt x="6" y="117"/>
                  </a:lnTo>
                  <a:lnTo>
                    <a:pt x="2" y="105"/>
                  </a:lnTo>
                  <a:lnTo>
                    <a:pt x="0" y="93"/>
                  </a:lnTo>
                  <a:lnTo>
                    <a:pt x="0" y="81"/>
                  </a:lnTo>
                  <a:lnTo>
                    <a:pt x="4" y="69"/>
                  </a:lnTo>
                  <a:lnTo>
                    <a:pt x="10" y="58"/>
                  </a:lnTo>
                  <a:lnTo>
                    <a:pt x="18" y="48"/>
                  </a:lnTo>
                  <a:lnTo>
                    <a:pt x="28" y="39"/>
                  </a:lnTo>
                  <a:lnTo>
                    <a:pt x="41" y="30"/>
                  </a:lnTo>
                  <a:lnTo>
                    <a:pt x="56" y="23"/>
                  </a:lnTo>
                  <a:lnTo>
                    <a:pt x="72" y="16"/>
                  </a:lnTo>
                  <a:lnTo>
                    <a:pt x="90" y="11"/>
                  </a:lnTo>
                  <a:lnTo>
                    <a:pt x="111" y="7"/>
                  </a:lnTo>
                  <a:lnTo>
                    <a:pt x="132" y="3"/>
                  </a:lnTo>
                  <a:lnTo>
                    <a:pt x="155" y="1"/>
                  </a:lnTo>
                  <a:lnTo>
                    <a:pt x="178" y="0"/>
                  </a:lnTo>
                  <a:lnTo>
                    <a:pt x="203" y="0"/>
                  </a:lnTo>
                  <a:lnTo>
                    <a:pt x="229" y="1"/>
                  </a:lnTo>
                  <a:lnTo>
                    <a:pt x="255" y="5"/>
                  </a:lnTo>
                  <a:lnTo>
                    <a:pt x="283" y="8"/>
                  </a:lnTo>
                  <a:lnTo>
                    <a:pt x="309" y="13"/>
                  </a:lnTo>
                  <a:lnTo>
                    <a:pt x="336" y="20"/>
                  </a:lnTo>
                  <a:lnTo>
                    <a:pt x="361" y="26"/>
                  </a:lnTo>
                  <a:lnTo>
                    <a:pt x="384" y="35"/>
                  </a:lnTo>
                  <a:lnTo>
                    <a:pt x="406" y="43"/>
                  </a:lnTo>
                  <a:lnTo>
                    <a:pt x="428" y="52"/>
                  </a:lnTo>
                  <a:lnTo>
                    <a:pt x="446" y="62"/>
                  </a:lnTo>
                  <a:lnTo>
                    <a:pt x="465" y="73"/>
                  </a:lnTo>
                  <a:lnTo>
                    <a:pt x="480" y="84"/>
                  </a:lnTo>
                  <a:lnTo>
                    <a:pt x="493" y="96"/>
                  </a:lnTo>
                  <a:lnTo>
                    <a:pt x="505" y="107"/>
                  </a:lnTo>
                  <a:lnTo>
                    <a:pt x="514" y="120"/>
                  </a:lnTo>
                  <a:lnTo>
                    <a:pt x="522" y="131"/>
                  </a:lnTo>
                  <a:lnTo>
                    <a:pt x="527" y="144"/>
                  </a:lnTo>
                  <a:lnTo>
                    <a:pt x="528" y="156"/>
                  </a:lnTo>
                  <a:lnTo>
                    <a:pt x="528" y="1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p:cNvSpPr>
            <p:nvPr/>
          </p:nvSpPr>
          <p:spPr bwMode="auto">
            <a:xfrm>
              <a:off x="3264" y="2863"/>
              <a:ext cx="28" cy="61"/>
            </a:xfrm>
            <a:custGeom>
              <a:avLst/>
              <a:gdLst/>
              <a:ahLst/>
              <a:cxnLst>
                <a:cxn ang="0">
                  <a:pos x="37" y="122"/>
                </a:cxn>
                <a:cxn ang="0">
                  <a:pos x="0" y="116"/>
                </a:cxn>
                <a:cxn ang="0">
                  <a:pos x="19" y="0"/>
                </a:cxn>
                <a:cxn ang="0">
                  <a:pos x="55" y="6"/>
                </a:cxn>
                <a:cxn ang="0">
                  <a:pos x="37" y="122"/>
                </a:cxn>
              </a:cxnLst>
              <a:rect l="0" t="0" r="r" b="b"/>
              <a:pathLst>
                <a:path w="55" h="122">
                  <a:moveTo>
                    <a:pt x="37" y="122"/>
                  </a:moveTo>
                  <a:lnTo>
                    <a:pt x="0" y="116"/>
                  </a:lnTo>
                  <a:lnTo>
                    <a:pt x="19" y="0"/>
                  </a:lnTo>
                  <a:lnTo>
                    <a:pt x="55" y="6"/>
                  </a:lnTo>
                  <a:lnTo>
                    <a:pt x="37" y="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p:cNvSpPr>
            <p:nvPr/>
          </p:nvSpPr>
          <p:spPr bwMode="auto">
            <a:xfrm>
              <a:off x="3262" y="2786"/>
              <a:ext cx="68" cy="24"/>
            </a:xfrm>
            <a:custGeom>
              <a:avLst/>
              <a:gdLst/>
              <a:ahLst/>
              <a:cxnLst>
                <a:cxn ang="0">
                  <a:pos x="137" y="36"/>
                </a:cxn>
                <a:cxn ang="0">
                  <a:pos x="135" y="40"/>
                </a:cxn>
                <a:cxn ang="0">
                  <a:pos x="132" y="43"/>
                </a:cxn>
                <a:cxn ang="0">
                  <a:pos x="125" y="47"/>
                </a:cxn>
                <a:cxn ang="0">
                  <a:pos x="115" y="48"/>
                </a:cxn>
                <a:cxn ang="0">
                  <a:pos x="105" y="49"/>
                </a:cxn>
                <a:cxn ang="0">
                  <a:pos x="92" y="49"/>
                </a:cxn>
                <a:cxn ang="0">
                  <a:pos x="80" y="48"/>
                </a:cxn>
                <a:cxn ang="0">
                  <a:pos x="66" y="45"/>
                </a:cxn>
                <a:cxn ang="0">
                  <a:pos x="52" y="43"/>
                </a:cxn>
                <a:cxn ang="0">
                  <a:pos x="38" y="40"/>
                </a:cxn>
                <a:cxn ang="0">
                  <a:pos x="27" y="36"/>
                </a:cxn>
                <a:cxn ang="0">
                  <a:pos x="18" y="32"/>
                </a:cxn>
                <a:cxn ang="0">
                  <a:pos x="9" y="27"/>
                </a:cxn>
                <a:cxn ang="0">
                  <a:pos x="4" y="22"/>
                </a:cxn>
                <a:cxn ang="0">
                  <a:pos x="0" y="18"/>
                </a:cxn>
                <a:cxn ang="0">
                  <a:pos x="0" y="13"/>
                </a:cxn>
                <a:cxn ang="0">
                  <a:pos x="3" y="10"/>
                </a:cxn>
                <a:cxn ang="0">
                  <a:pos x="7" y="6"/>
                </a:cxn>
                <a:cxn ang="0">
                  <a:pos x="14" y="3"/>
                </a:cxn>
                <a:cxn ang="0">
                  <a:pos x="23" y="2"/>
                </a:cxn>
                <a:cxn ang="0">
                  <a:pos x="34" y="0"/>
                </a:cxn>
                <a:cxn ang="0">
                  <a:pos x="45" y="0"/>
                </a:cxn>
                <a:cxn ang="0">
                  <a:pos x="59" y="2"/>
                </a:cxn>
                <a:cxn ang="0">
                  <a:pos x="73" y="3"/>
                </a:cxn>
                <a:cxn ang="0">
                  <a:pos x="87" y="6"/>
                </a:cxn>
                <a:cxn ang="0">
                  <a:pos x="99" y="10"/>
                </a:cxn>
                <a:cxn ang="0">
                  <a:pos x="111" y="13"/>
                </a:cxn>
                <a:cxn ang="0">
                  <a:pos x="120" y="18"/>
                </a:cxn>
                <a:cxn ang="0">
                  <a:pos x="128" y="22"/>
                </a:cxn>
                <a:cxn ang="0">
                  <a:pos x="134" y="27"/>
                </a:cxn>
                <a:cxn ang="0">
                  <a:pos x="137" y="32"/>
                </a:cxn>
                <a:cxn ang="0">
                  <a:pos x="137" y="36"/>
                </a:cxn>
              </a:cxnLst>
              <a:rect l="0" t="0" r="r" b="b"/>
              <a:pathLst>
                <a:path w="137" h="49">
                  <a:moveTo>
                    <a:pt x="137" y="36"/>
                  </a:moveTo>
                  <a:lnTo>
                    <a:pt x="135" y="40"/>
                  </a:lnTo>
                  <a:lnTo>
                    <a:pt x="132" y="43"/>
                  </a:lnTo>
                  <a:lnTo>
                    <a:pt x="125" y="47"/>
                  </a:lnTo>
                  <a:lnTo>
                    <a:pt x="115" y="48"/>
                  </a:lnTo>
                  <a:lnTo>
                    <a:pt x="105" y="49"/>
                  </a:lnTo>
                  <a:lnTo>
                    <a:pt x="92" y="49"/>
                  </a:lnTo>
                  <a:lnTo>
                    <a:pt x="80" y="48"/>
                  </a:lnTo>
                  <a:lnTo>
                    <a:pt x="66" y="45"/>
                  </a:lnTo>
                  <a:lnTo>
                    <a:pt x="52" y="43"/>
                  </a:lnTo>
                  <a:lnTo>
                    <a:pt x="38" y="40"/>
                  </a:lnTo>
                  <a:lnTo>
                    <a:pt x="27" y="36"/>
                  </a:lnTo>
                  <a:lnTo>
                    <a:pt x="18" y="32"/>
                  </a:lnTo>
                  <a:lnTo>
                    <a:pt x="9" y="27"/>
                  </a:lnTo>
                  <a:lnTo>
                    <a:pt x="4" y="22"/>
                  </a:lnTo>
                  <a:lnTo>
                    <a:pt x="0" y="18"/>
                  </a:lnTo>
                  <a:lnTo>
                    <a:pt x="0" y="13"/>
                  </a:lnTo>
                  <a:lnTo>
                    <a:pt x="3" y="10"/>
                  </a:lnTo>
                  <a:lnTo>
                    <a:pt x="7" y="6"/>
                  </a:lnTo>
                  <a:lnTo>
                    <a:pt x="14" y="3"/>
                  </a:lnTo>
                  <a:lnTo>
                    <a:pt x="23" y="2"/>
                  </a:lnTo>
                  <a:lnTo>
                    <a:pt x="34" y="0"/>
                  </a:lnTo>
                  <a:lnTo>
                    <a:pt x="45" y="0"/>
                  </a:lnTo>
                  <a:lnTo>
                    <a:pt x="59" y="2"/>
                  </a:lnTo>
                  <a:lnTo>
                    <a:pt x="73" y="3"/>
                  </a:lnTo>
                  <a:lnTo>
                    <a:pt x="87" y="6"/>
                  </a:lnTo>
                  <a:lnTo>
                    <a:pt x="99" y="10"/>
                  </a:lnTo>
                  <a:lnTo>
                    <a:pt x="111" y="13"/>
                  </a:lnTo>
                  <a:lnTo>
                    <a:pt x="120" y="18"/>
                  </a:lnTo>
                  <a:lnTo>
                    <a:pt x="128" y="22"/>
                  </a:lnTo>
                  <a:lnTo>
                    <a:pt x="134" y="27"/>
                  </a:lnTo>
                  <a:lnTo>
                    <a:pt x="137" y="32"/>
                  </a:lnTo>
                  <a:lnTo>
                    <a:pt x="13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p:cNvSpPr>
            <p:nvPr/>
          </p:nvSpPr>
          <p:spPr bwMode="auto">
            <a:xfrm>
              <a:off x="3251" y="2862"/>
              <a:ext cx="65" cy="22"/>
            </a:xfrm>
            <a:custGeom>
              <a:avLst/>
              <a:gdLst/>
              <a:ahLst/>
              <a:cxnLst>
                <a:cxn ang="0">
                  <a:pos x="129" y="32"/>
                </a:cxn>
                <a:cxn ang="0">
                  <a:pos x="126" y="35"/>
                </a:cxn>
                <a:cxn ang="0">
                  <a:pos x="122" y="39"/>
                </a:cxn>
                <a:cxn ang="0">
                  <a:pos x="116" y="41"/>
                </a:cxn>
                <a:cxn ang="0">
                  <a:pos x="107" y="43"/>
                </a:cxn>
                <a:cxn ang="0">
                  <a:pos x="97" y="43"/>
                </a:cxn>
                <a:cxn ang="0">
                  <a:pos x="86" y="43"/>
                </a:cxn>
                <a:cxn ang="0">
                  <a:pos x="73" y="43"/>
                </a:cxn>
                <a:cxn ang="0">
                  <a:pos x="61" y="41"/>
                </a:cxn>
                <a:cxn ang="0">
                  <a:pos x="48" y="39"/>
                </a:cxn>
                <a:cxn ang="0">
                  <a:pos x="36" y="35"/>
                </a:cxn>
                <a:cxn ang="0">
                  <a:pos x="26" y="32"/>
                </a:cxn>
                <a:cxn ang="0">
                  <a:pos x="17" y="27"/>
                </a:cxn>
                <a:cxn ang="0">
                  <a:pos x="9" y="24"/>
                </a:cxn>
                <a:cxn ang="0">
                  <a:pos x="4" y="19"/>
                </a:cxn>
                <a:cxn ang="0">
                  <a:pos x="1" y="15"/>
                </a:cxn>
                <a:cxn ang="0">
                  <a:pos x="0" y="11"/>
                </a:cxn>
                <a:cxn ang="0">
                  <a:pos x="2" y="8"/>
                </a:cxn>
                <a:cxn ang="0">
                  <a:pos x="6" y="4"/>
                </a:cxn>
                <a:cxn ang="0">
                  <a:pos x="12" y="2"/>
                </a:cxn>
                <a:cxn ang="0">
                  <a:pos x="21" y="1"/>
                </a:cxn>
                <a:cxn ang="0">
                  <a:pos x="31" y="0"/>
                </a:cxn>
                <a:cxn ang="0">
                  <a:pos x="42" y="0"/>
                </a:cxn>
                <a:cxn ang="0">
                  <a:pos x="55" y="1"/>
                </a:cxn>
                <a:cxn ang="0">
                  <a:pos x="68" y="2"/>
                </a:cxn>
                <a:cxn ang="0">
                  <a:pos x="80" y="4"/>
                </a:cxn>
                <a:cxn ang="0">
                  <a:pos x="93" y="8"/>
                </a:cxn>
                <a:cxn ang="0">
                  <a:pos x="103" y="11"/>
                </a:cxn>
                <a:cxn ang="0">
                  <a:pos x="112" y="15"/>
                </a:cxn>
                <a:cxn ang="0">
                  <a:pos x="119" y="19"/>
                </a:cxn>
                <a:cxn ang="0">
                  <a:pos x="125" y="24"/>
                </a:cxn>
                <a:cxn ang="0">
                  <a:pos x="127" y="28"/>
                </a:cxn>
                <a:cxn ang="0">
                  <a:pos x="129" y="32"/>
                </a:cxn>
              </a:cxnLst>
              <a:rect l="0" t="0" r="r" b="b"/>
              <a:pathLst>
                <a:path w="129" h="43">
                  <a:moveTo>
                    <a:pt x="129" y="32"/>
                  </a:moveTo>
                  <a:lnTo>
                    <a:pt x="126" y="35"/>
                  </a:lnTo>
                  <a:lnTo>
                    <a:pt x="122" y="39"/>
                  </a:lnTo>
                  <a:lnTo>
                    <a:pt x="116" y="41"/>
                  </a:lnTo>
                  <a:lnTo>
                    <a:pt x="107" y="43"/>
                  </a:lnTo>
                  <a:lnTo>
                    <a:pt x="97" y="43"/>
                  </a:lnTo>
                  <a:lnTo>
                    <a:pt x="86" y="43"/>
                  </a:lnTo>
                  <a:lnTo>
                    <a:pt x="73" y="43"/>
                  </a:lnTo>
                  <a:lnTo>
                    <a:pt x="61" y="41"/>
                  </a:lnTo>
                  <a:lnTo>
                    <a:pt x="48" y="39"/>
                  </a:lnTo>
                  <a:lnTo>
                    <a:pt x="36" y="35"/>
                  </a:lnTo>
                  <a:lnTo>
                    <a:pt x="26" y="32"/>
                  </a:lnTo>
                  <a:lnTo>
                    <a:pt x="17" y="27"/>
                  </a:lnTo>
                  <a:lnTo>
                    <a:pt x="9" y="24"/>
                  </a:lnTo>
                  <a:lnTo>
                    <a:pt x="4" y="19"/>
                  </a:lnTo>
                  <a:lnTo>
                    <a:pt x="1" y="15"/>
                  </a:lnTo>
                  <a:lnTo>
                    <a:pt x="0" y="11"/>
                  </a:lnTo>
                  <a:lnTo>
                    <a:pt x="2" y="8"/>
                  </a:lnTo>
                  <a:lnTo>
                    <a:pt x="6" y="4"/>
                  </a:lnTo>
                  <a:lnTo>
                    <a:pt x="12" y="2"/>
                  </a:lnTo>
                  <a:lnTo>
                    <a:pt x="21" y="1"/>
                  </a:lnTo>
                  <a:lnTo>
                    <a:pt x="31" y="0"/>
                  </a:lnTo>
                  <a:lnTo>
                    <a:pt x="42" y="0"/>
                  </a:lnTo>
                  <a:lnTo>
                    <a:pt x="55" y="1"/>
                  </a:lnTo>
                  <a:lnTo>
                    <a:pt x="68" y="2"/>
                  </a:lnTo>
                  <a:lnTo>
                    <a:pt x="80" y="4"/>
                  </a:lnTo>
                  <a:lnTo>
                    <a:pt x="93" y="8"/>
                  </a:lnTo>
                  <a:lnTo>
                    <a:pt x="103" y="11"/>
                  </a:lnTo>
                  <a:lnTo>
                    <a:pt x="112" y="15"/>
                  </a:lnTo>
                  <a:lnTo>
                    <a:pt x="119" y="19"/>
                  </a:lnTo>
                  <a:lnTo>
                    <a:pt x="125" y="24"/>
                  </a:lnTo>
                  <a:lnTo>
                    <a:pt x="127" y="28"/>
                  </a:lnTo>
                  <a:lnTo>
                    <a:pt x="129"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p:cNvSpPr>
            <p:nvPr/>
          </p:nvSpPr>
          <p:spPr bwMode="auto">
            <a:xfrm>
              <a:off x="3251" y="2792"/>
              <a:ext cx="79" cy="87"/>
            </a:xfrm>
            <a:custGeom>
              <a:avLst/>
              <a:gdLst/>
              <a:ahLst/>
              <a:cxnLst>
                <a:cxn ang="0">
                  <a:pos x="127" y="174"/>
                </a:cxn>
                <a:cxn ang="0">
                  <a:pos x="0" y="153"/>
                </a:cxn>
                <a:cxn ang="0">
                  <a:pos x="20" y="0"/>
                </a:cxn>
                <a:cxn ang="0">
                  <a:pos x="157" y="23"/>
                </a:cxn>
                <a:cxn ang="0">
                  <a:pos x="127" y="174"/>
                </a:cxn>
              </a:cxnLst>
              <a:rect l="0" t="0" r="r" b="b"/>
              <a:pathLst>
                <a:path w="157" h="174">
                  <a:moveTo>
                    <a:pt x="127" y="174"/>
                  </a:moveTo>
                  <a:lnTo>
                    <a:pt x="0" y="153"/>
                  </a:lnTo>
                  <a:lnTo>
                    <a:pt x="20" y="0"/>
                  </a:lnTo>
                  <a:lnTo>
                    <a:pt x="157" y="23"/>
                  </a:lnTo>
                  <a:lnTo>
                    <a:pt x="127"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p:cNvSpPr>
            <p:nvPr/>
          </p:nvSpPr>
          <p:spPr bwMode="auto">
            <a:xfrm>
              <a:off x="3117" y="2932"/>
              <a:ext cx="312" cy="104"/>
            </a:xfrm>
            <a:custGeom>
              <a:avLst/>
              <a:gdLst/>
              <a:ahLst/>
              <a:cxnLst>
                <a:cxn ang="0">
                  <a:pos x="41" y="12"/>
                </a:cxn>
                <a:cxn ang="0">
                  <a:pos x="0" y="45"/>
                </a:cxn>
                <a:cxn ang="0">
                  <a:pos x="1" y="47"/>
                </a:cxn>
                <a:cxn ang="0">
                  <a:pos x="7" y="54"/>
                </a:cxn>
                <a:cxn ang="0">
                  <a:pos x="15" y="66"/>
                </a:cxn>
                <a:cxn ang="0">
                  <a:pos x="28" y="78"/>
                </a:cxn>
                <a:cxn ang="0">
                  <a:pos x="44" y="95"/>
                </a:cxn>
                <a:cxn ang="0">
                  <a:pos x="65" y="112"/>
                </a:cxn>
                <a:cxn ang="0">
                  <a:pos x="90" y="130"/>
                </a:cxn>
                <a:cxn ang="0">
                  <a:pos x="120" y="148"/>
                </a:cxn>
                <a:cxn ang="0">
                  <a:pos x="156" y="165"/>
                </a:cxn>
                <a:cxn ang="0">
                  <a:pos x="197" y="180"/>
                </a:cxn>
                <a:cxn ang="0">
                  <a:pos x="244" y="192"/>
                </a:cxn>
                <a:cxn ang="0">
                  <a:pos x="297" y="202"/>
                </a:cxn>
                <a:cxn ang="0">
                  <a:pos x="356" y="207"/>
                </a:cxn>
                <a:cxn ang="0">
                  <a:pos x="422" y="209"/>
                </a:cxn>
                <a:cxn ang="0">
                  <a:pos x="495" y="204"/>
                </a:cxn>
                <a:cxn ang="0">
                  <a:pos x="575" y="192"/>
                </a:cxn>
                <a:cxn ang="0">
                  <a:pos x="625" y="157"/>
                </a:cxn>
                <a:cxn ang="0">
                  <a:pos x="623" y="156"/>
                </a:cxn>
                <a:cxn ang="0">
                  <a:pos x="617" y="151"/>
                </a:cxn>
                <a:cxn ang="0">
                  <a:pos x="608" y="143"/>
                </a:cxn>
                <a:cxn ang="0">
                  <a:pos x="598" y="131"/>
                </a:cxn>
                <a:cxn ang="0">
                  <a:pos x="586" y="116"/>
                </a:cxn>
                <a:cxn ang="0">
                  <a:pos x="574" y="98"/>
                </a:cxn>
                <a:cxn ang="0">
                  <a:pos x="561" y="75"/>
                </a:cxn>
                <a:cxn ang="0">
                  <a:pos x="551" y="47"/>
                </a:cxn>
                <a:cxn ang="0">
                  <a:pos x="540" y="34"/>
                </a:cxn>
                <a:cxn ang="0">
                  <a:pos x="521" y="23"/>
                </a:cxn>
                <a:cxn ang="0">
                  <a:pos x="494" y="15"/>
                </a:cxn>
                <a:cxn ang="0">
                  <a:pos x="460" y="8"/>
                </a:cxn>
                <a:cxn ang="0">
                  <a:pos x="420" y="4"/>
                </a:cxn>
                <a:cxn ang="0">
                  <a:pos x="378" y="1"/>
                </a:cxn>
                <a:cxn ang="0">
                  <a:pos x="333" y="0"/>
                </a:cxn>
                <a:cxn ang="0">
                  <a:pos x="286" y="0"/>
                </a:cxn>
                <a:cxn ang="0">
                  <a:pos x="240" y="0"/>
                </a:cxn>
                <a:cxn ang="0">
                  <a:pos x="196" y="2"/>
                </a:cxn>
                <a:cxn ang="0">
                  <a:pos x="154" y="4"/>
                </a:cxn>
                <a:cxn ang="0">
                  <a:pos x="118" y="6"/>
                </a:cxn>
                <a:cxn ang="0">
                  <a:pos x="86" y="8"/>
                </a:cxn>
                <a:cxn ang="0">
                  <a:pos x="62" y="10"/>
                </a:cxn>
                <a:cxn ang="0">
                  <a:pos x="47" y="12"/>
                </a:cxn>
                <a:cxn ang="0">
                  <a:pos x="41" y="12"/>
                </a:cxn>
              </a:cxnLst>
              <a:rect l="0" t="0" r="r" b="b"/>
              <a:pathLst>
                <a:path w="625" h="209">
                  <a:moveTo>
                    <a:pt x="41" y="12"/>
                  </a:moveTo>
                  <a:lnTo>
                    <a:pt x="0" y="45"/>
                  </a:lnTo>
                  <a:lnTo>
                    <a:pt x="1" y="47"/>
                  </a:lnTo>
                  <a:lnTo>
                    <a:pt x="7" y="54"/>
                  </a:lnTo>
                  <a:lnTo>
                    <a:pt x="15" y="66"/>
                  </a:lnTo>
                  <a:lnTo>
                    <a:pt x="28" y="78"/>
                  </a:lnTo>
                  <a:lnTo>
                    <a:pt x="44" y="95"/>
                  </a:lnTo>
                  <a:lnTo>
                    <a:pt x="65" y="112"/>
                  </a:lnTo>
                  <a:lnTo>
                    <a:pt x="90" y="130"/>
                  </a:lnTo>
                  <a:lnTo>
                    <a:pt x="120" y="148"/>
                  </a:lnTo>
                  <a:lnTo>
                    <a:pt x="156" y="165"/>
                  </a:lnTo>
                  <a:lnTo>
                    <a:pt x="197" y="180"/>
                  </a:lnTo>
                  <a:lnTo>
                    <a:pt x="244" y="192"/>
                  </a:lnTo>
                  <a:lnTo>
                    <a:pt x="297" y="202"/>
                  </a:lnTo>
                  <a:lnTo>
                    <a:pt x="356" y="207"/>
                  </a:lnTo>
                  <a:lnTo>
                    <a:pt x="422" y="209"/>
                  </a:lnTo>
                  <a:lnTo>
                    <a:pt x="495" y="204"/>
                  </a:lnTo>
                  <a:lnTo>
                    <a:pt x="575" y="192"/>
                  </a:lnTo>
                  <a:lnTo>
                    <a:pt x="625" y="157"/>
                  </a:lnTo>
                  <a:lnTo>
                    <a:pt x="623" y="156"/>
                  </a:lnTo>
                  <a:lnTo>
                    <a:pt x="617" y="151"/>
                  </a:lnTo>
                  <a:lnTo>
                    <a:pt x="608" y="143"/>
                  </a:lnTo>
                  <a:lnTo>
                    <a:pt x="598" y="131"/>
                  </a:lnTo>
                  <a:lnTo>
                    <a:pt x="586" y="116"/>
                  </a:lnTo>
                  <a:lnTo>
                    <a:pt x="574" y="98"/>
                  </a:lnTo>
                  <a:lnTo>
                    <a:pt x="561" y="75"/>
                  </a:lnTo>
                  <a:lnTo>
                    <a:pt x="551" y="47"/>
                  </a:lnTo>
                  <a:lnTo>
                    <a:pt x="540" y="34"/>
                  </a:lnTo>
                  <a:lnTo>
                    <a:pt x="521" y="23"/>
                  </a:lnTo>
                  <a:lnTo>
                    <a:pt x="494" y="15"/>
                  </a:lnTo>
                  <a:lnTo>
                    <a:pt x="460" y="8"/>
                  </a:lnTo>
                  <a:lnTo>
                    <a:pt x="420" y="4"/>
                  </a:lnTo>
                  <a:lnTo>
                    <a:pt x="378" y="1"/>
                  </a:lnTo>
                  <a:lnTo>
                    <a:pt x="333" y="0"/>
                  </a:lnTo>
                  <a:lnTo>
                    <a:pt x="286" y="0"/>
                  </a:lnTo>
                  <a:lnTo>
                    <a:pt x="240" y="0"/>
                  </a:lnTo>
                  <a:lnTo>
                    <a:pt x="196" y="2"/>
                  </a:lnTo>
                  <a:lnTo>
                    <a:pt x="154" y="4"/>
                  </a:lnTo>
                  <a:lnTo>
                    <a:pt x="118" y="6"/>
                  </a:lnTo>
                  <a:lnTo>
                    <a:pt x="86" y="8"/>
                  </a:lnTo>
                  <a:lnTo>
                    <a:pt x="62" y="10"/>
                  </a:lnTo>
                  <a:lnTo>
                    <a:pt x="47" y="12"/>
                  </a:lnTo>
                  <a:lnTo>
                    <a:pt x="41"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4"/>
            <p:cNvSpPr>
              <a:spLocks/>
            </p:cNvSpPr>
            <p:nvPr/>
          </p:nvSpPr>
          <p:spPr bwMode="auto">
            <a:xfrm>
              <a:off x="3209" y="2992"/>
              <a:ext cx="169" cy="27"/>
            </a:xfrm>
            <a:custGeom>
              <a:avLst/>
              <a:gdLst/>
              <a:ahLst/>
              <a:cxnLst>
                <a:cxn ang="0">
                  <a:pos x="0" y="0"/>
                </a:cxn>
                <a:cxn ang="0">
                  <a:pos x="3" y="1"/>
                </a:cxn>
                <a:cxn ang="0">
                  <a:pos x="9" y="2"/>
                </a:cxn>
                <a:cxn ang="0">
                  <a:pos x="18" y="6"/>
                </a:cxn>
                <a:cxn ang="0">
                  <a:pos x="30" y="9"/>
                </a:cxn>
                <a:cxn ang="0">
                  <a:pos x="47" y="14"/>
                </a:cxn>
                <a:cxn ang="0">
                  <a:pos x="65" y="17"/>
                </a:cxn>
                <a:cxn ang="0">
                  <a:pos x="86" y="22"/>
                </a:cxn>
                <a:cxn ang="0">
                  <a:pos x="109" y="25"/>
                </a:cxn>
                <a:cxn ang="0">
                  <a:pos x="133" y="29"/>
                </a:cxn>
                <a:cxn ang="0">
                  <a:pos x="159" y="32"/>
                </a:cxn>
                <a:cxn ang="0">
                  <a:pos x="188" y="33"/>
                </a:cxn>
                <a:cxn ang="0">
                  <a:pos x="217" y="33"/>
                </a:cxn>
                <a:cxn ang="0">
                  <a:pos x="247" y="32"/>
                </a:cxn>
                <a:cxn ang="0">
                  <a:pos x="277" y="29"/>
                </a:cxn>
                <a:cxn ang="0">
                  <a:pos x="307" y="24"/>
                </a:cxn>
                <a:cxn ang="0">
                  <a:pos x="338" y="16"/>
                </a:cxn>
                <a:cxn ang="0">
                  <a:pos x="337" y="17"/>
                </a:cxn>
                <a:cxn ang="0">
                  <a:pos x="332" y="20"/>
                </a:cxn>
                <a:cxn ang="0">
                  <a:pos x="325" y="24"/>
                </a:cxn>
                <a:cxn ang="0">
                  <a:pos x="316" y="29"/>
                </a:cxn>
                <a:cxn ang="0">
                  <a:pos x="305" y="34"/>
                </a:cxn>
                <a:cxn ang="0">
                  <a:pos x="290" y="40"/>
                </a:cxn>
                <a:cxn ang="0">
                  <a:pos x="272" y="45"/>
                </a:cxn>
                <a:cxn ang="0">
                  <a:pos x="252" y="49"/>
                </a:cxn>
                <a:cxn ang="0">
                  <a:pos x="229" y="53"/>
                </a:cxn>
                <a:cxn ang="0">
                  <a:pos x="204" y="54"/>
                </a:cxn>
                <a:cxn ang="0">
                  <a:pos x="177" y="53"/>
                </a:cxn>
                <a:cxn ang="0">
                  <a:pos x="146" y="49"/>
                </a:cxn>
                <a:cxn ang="0">
                  <a:pos x="113" y="43"/>
                </a:cxn>
                <a:cxn ang="0">
                  <a:pos x="78" y="32"/>
                </a:cxn>
                <a:cxn ang="0">
                  <a:pos x="41" y="18"/>
                </a:cxn>
                <a:cxn ang="0">
                  <a:pos x="0" y="0"/>
                </a:cxn>
              </a:cxnLst>
              <a:rect l="0" t="0" r="r" b="b"/>
              <a:pathLst>
                <a:path w="338" h="54">
                  <a:moveTo>
                    <a:pt x="0" y="0"/>
                  </a:moveTo>
                  <a:lnTo>
                    <a:pt x="3" y="1"/>
                  </a:lnTo>
                  <a:lnTo>
                    <a:pt x="9" y="2"/>
                  </a:lnTo>
                  <a:lnTo>
                    <a:pt x="18" y="6"/>
                  </a:lnTo>
                  <a:lnTo>
                    <a:pt x="30" y="9"/>
                  </a:lnTo>
                  <a:lnTo>
                    <a:pt x="47" y="14"/>
                  </a:lnTo>
                  <a:lnTo>
                    <a:pt x="65" y="17"/>
                  </a:lnTo>
                  <a:lnTo>
                    <a:pt x="86" y="22"/>
                  </a:lnTo>
                  <a:lnTo>
                    <a:pt x="109" y="25"/>
                  </a:lnTo>
                  <a:lnTo>
                    <a:pt x="133" y="29"/>
                  </a:lnTo>
                  <a:lnTo>
                    <a:pt x="159" y="32"/>
                  </a:lnTo>
                  <a:lnTo>
                    <a:pt x="188" y="33"/>
                  </a:lnTo>
                  <a:lnTo>
                    <a:pt x="217" y="33"/>
                  </a:lnTo>
                  <a:lnTo>
                    <a:pt x="247" y="32"/>
                  </a:lnTo>
                  <a:lnTo>
                    <a:pt x="277" y="29"/>
                  </a:lnTo>
                  <a:lnTo>
                    <a:pt x="307" y="24"/>
                  </a:lnTo>
                  <a:lnTo>
                    <a:pt x="338" y="16"/>
                  </a:lnTo>
                  <a:lnTo>
                    <a:pt x="337" y="17"/>
                  </a:lnTo>
                  <a:lnTo>
                    <a:pt x="332" y="20"/>
                  </a:lnTo>
                  <a:lnTo>
                    <a:pt x="325" y="24"/>
                  </a:lnTo>
                  <a:lnTo>
                    <a:pt x="316" y="29"/>
                  </a:lnTo>
                  <a:lnTo>
                    <a:pt x="305" y="34"/>
                  </a:lnTo>
                  <a:lnTo>
                    <a:pt x="290" y="40"/>
                  </a:lnTo>
                  <a:lnTo>
                    <a:pt x="272" y="45"/>
                  </a:lnTo>
                  <a:lnTo>
                    <a:pt x="252" y="49"/>
                  </a:lnTo>
                  <a:lnTo>
                    <a:pt x="229" y="53"/>
                  </a:lnTo>
                  <a:lnTo>
                    <a:pt x="204" y="54"/>
                  </a:lnTo>
                  <a:lnTo>
                    <a:pt x="177" y="53"/>
                  </a:lnTo>
                  <a:lnTo>
                    <a:pt x="146" y="49"/>
                  </a:lnTo>
                  <a:lnTo>
                    <a:pt x="113" y="43"/>
                  </a:lnTo>
                  <a:lnTo>
                    <a:pt x="78" y="32"/>
                  </a:lnTo>
                  <a:lnTo>
                    <a:pt x="41" y="1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5"/>
            <p:cNvSpPr>
              <a:spLocks/>
            </p:cNvSpPr>
            <p:nvPr/>
          </p:nvSpPr>
          <p:spPr bwMode="auto">
            <a:xfrm>
              <a:off x="3070" y="2967"/>
              <a:ext cx="364" cy="92"/>
            </a:xfrm>
            <a:custGeom>
              <a:avLst/>
              <a:gdLst/>
              <a:ahLst/>
              <a:cxnLst>
                <a:cxn ang="0">
                  <a:pos x="1" y="3"/>
                </a:cxn>
                <a:cxn ang="0">
                  <a:pos x="9" y="15"/>
                </a:cxn>
                <a:cxn ang="0">
                  <a:pos x="30" y="38"/>
                </a:cxn>
                <a:cxn ang="0">
                  <a:pos x="67" y="68"/>
                </a:cxn>
                <a:cxn ang="0">
                  <a:pos x="121" y="100"/>
                </a:cxn>
                <a:cxn ang="0">
                  <a:pos x="196" y="132"/>
                </a:cxn>
                <a:cxn ang="0">
                  <a:pos x="297" y="159"/>
                </a:cxn>
                <a:cxn ang="0">
                  <a:pos x="426" y="179"/>
                </a:cxn>
                <a:cxn ang="0">
                  <a:pos x="506" y="185"/>
                </a:cxn>
                <a:cxn ang="0">
                  <a:pos x="527" y="182"/>
                </a:cxn>
                <a:cxn ang="0">
                  <a:pos x="567" y="178"/>
                </a:cxn>
                <a:cxn ang="0">
                  <a:pos x="613" y="171"/>
                </a:cxn>
                <a:cxn ang="0">
                  <a:pos x="659" y="159"/>
                </a:cxn>
                <a:cxn ang="0">
                  <a:pos x="698" y="142"/>
                </a:cxn>
                <a:cxn ang="0">
                  <a:pos x="722" y="120"/>
                </a:cxn>
                <a:cxn ang="0">
                  <a:pos x="724" y="91"/>
                </a:cxn>
                <a:cxn ang="0">
                  <a:pos x="715" y="75"/>
                </a:cxn>
                <a:cxn ang="0">
                  <a:pos x="714" y="83"/>
                </a:cxn>
                <a:cxn ang="0">
                  <a:pos x="708" y="96"/>
                </a:cxn>
                <a:cxn ang="0">
                  <a:pos x="694" y="112"/>
                </a:cxn>
                <a:cxn ang="0">
                  <a:pos x="668" y="128"/>
                </a:cxn>
                <a:cxn ang="0">
                  <a:pos x="625" y="143"/>
                </a:cxn>
                <a:cxn ang="0">
                  <a:pos x="563" y="151"/>
                </a:cxn>
                <a:cxn ang="0">
                  <a:pos x="477" y="153"/>
                </a:cxn>
                <a:cxn ang="0">
                  <a:pos x="420" y="150"/>
                </a:cxn>
                <a:cxn ang="0">
                  <a:pos x="396" y="147"/>
                </a:cxn>
                <a:cxn ang="0">
                  <a:pos x="353" y="140"/>
                </a:cxn>
                <a:cxn ang="0">
                  <a:pos x="296" y="128"/>
                </a:cxn>
                <a:cxn ang="0">
                  <a:pos x="230" y="111"/>
                </a:cxn>
                <a:cxn ang="0">
                  <a:pos x="160" y="88"/>
                </a:cxn>
                <a:cxn ang="0">
                  <a:pos x="91" y="59"/>
                </a:cxn>
                <a:cxn ang="0">
                  <a:pos x="28" y="22"/>
                </a:cxn>
              </a:cxnLst>
              <a:rect l="0" t="0" r="r" b="b"/>
              <a:pathLst>
                <a:path w="727" h="185">
                  <a:moveTo>
                    <a:pt x="0" y="0"/>
                  </a:moveTo>
                  <a:lnTo>
                    <a:pt x="1" y="3"/>
                  </a:lnTo>
                  <a:lnTo>
                    <a:pt x="4" y="7"/>
                  </a:lnTo>
                  <a:lnTo>
                    <a:pt x="9" y="15"/>
                  </a:lnTo>
                  <a:lnTo>
                    <a:pt x="18" y="26"/>
                  </a:lnTo>
                  <a:lnTo>
                    <a:pt x="30" y="38"/>
                  </a:lnTo>
                  <a:lnTo>
                    <a:pt x="46" y="53"/>
                  </a:lnTo>
                  <a:lnTo>
                    <a:pt x="67" y="68"/>
                  </a:lnTo>
                  <a:lnTo>
                    <a:pt x="91" y="84"/>
                  </a:lnTo>
                  <a:lnTo>
                    <a:pt x="121" y="100"/>
                  </a:lnTo>
                  <a:lnTo>
                    <a:pt x="155" y="117"/>
                  </a:lnTo>
                  <a:lnTo>
                    <a:pt x="196" y="132"/>
                  </a:lnTo>
                  <a:lnTo>
                    <a:pt x="243" y="147"/>
                  </a:lnTo>
                  <a:lnTo>
                    <a:pt x="297" y="159"/>
                  </a:lnTo>
                  <a:lnTo>
                    <a:pt x="358" y="171"/>
                  </a:lnTo>
                  <a:lnTo>
                    <a:pt x="426" y="179"/>
                  </a:lnTo>
                  <a:lnTo>
                    <a:pt x="502" y="185"/>
                  </a:lnTo>
                  <a:lnTo>
                    <a:pt x="506" y="185"/>
                  </a:lnTo>
                  <a:lnTo>
                    <a:pt x="515" y="183"/>
                  </a:lnTo>
                  <a:lnTo>
                    <a:pt x="527" y="182"/>
                  </a:lnTo>
                  <a:lnTo>
                    <a:pt x="546" y="181"/>
                  </a:lnTo>
                  <a:lnTo>
                    <a:pt x="567" y="178"/>
                  </a:lnTo>
                  <a:lnTo>
                    <a:pt x="588" y="175"/>
                  </a:lnTo>
                  <a:lnTo>
                    <a:pt x="613" y="171"/>
                  </a:lnTo>
                  <a:lnTo>
                    <a:pt x="636" y="165"/>
                  </a:lnTo>
                  <a:lnTo>
                    <a:pt x="659" y="159"/>
                  </a:lnTo>
                  <a:lnTo>
                    <a:pt x="679" y="151"/>
                  </a:lnTo>
                  <a:lnTo>
                    <a:pt x="698" y="142"/>
                  </a:lnTo>
                  <a:lnTo>
                    <a:pt x="713" y="132"/>
                  </a:lnTo>
                  <a:lnTo>
                    <a:pt x="722" y="120"/>
                  </a:lnTo>
                  <a:lnTo>
                    <a:pt x="727" y="106"/>
                  </a:lnTo>
                  <a:lnTo>
                    <a:pt x="724" y="91"/>
                  </a:lnTo>
                  <a:lnTo>
                    <a:pt x="715" y="74"/>
                  </a:lnTo>
                  <a:lnTo>
                    <a:pt x="715" y="75"/>
                  </a:lnTo>
                  <a:lnTo>
                    <a:pt x="715" y="79"/>
                  </a:lnTo>
                  <a:lnTo>
                    <a:pt x="714" y="83"/>
                  </a:lnTo>
                  <a:lnTo>
                    <a:pt x="712" y="89"/>
                  </a:lnTo>
                  <a:lnTo>
                    <a:pt x="708" y="96"/>
                  </a:lnTo>
                  <a:lnTo>
                    <a:pt x="703" y="104"/>
                  </a:lnTo>
                  <a:lnTo>
                    <a:pt x="694" y="112"/>
                  </a:lnTo>
                  <a:lnTo>
                    <a:pt x="683" y="120"/>
                  </a:lnTo>
                  <a:lnTo>
                    <a:pt x="668" y="128"/>
                  </a:lnTo>
                  <a:lnTo>
                    <a:pt x="648" y="136"/>
                  </a:lnTo>
                  <a:lnTo>
                    <a:pt x="625" y="143"/>
                  </a:lnTo>
                  <a:lnTo>
                    <a:pt x="597" y="148"/>
                  </a:lnTo>
                  <a:lnTo>
                    <a:pt x="563" y="151"/>
                  </a:lnTo>
                  <a:lnTo>
                    <a:pt x="523" y="153"/>
                  </a:lnTo>
                  <a:lnTo>
                    <a:pt x="477" y="153"/>
                  </a:lnTo>
                  <a:lnTo>
                    <a:pt x="424" y="150"/>
                  </a:lnTo>
                  <a:lnTo>
                    <a:pt x="420" y="150"/>
                  </a:lnTo>
                  <a:lnTo>
                    <a:pt x="411" y="149"/>
                  </a:lnTo>
                  <a:lnTo>
                    <a:pt x="396" y="147"/>
                  </a:lnTo>
                  <a:lnTo>
                    <a:pt x="378" y="143"/>
                  </a:lnTo>
                  <a:lnTo>
                    <a:pt x="353" y="140"/>
                  </a:lnTo>
                  <a:lnTo>
                    <a:pt x="326" y="134"/>
                  </a:lnTo>
                  <a:lnTo>
                    <a:pt x="296" y="128"/>
                  </a:lnTo>
                  <a:lnTo>
                    <a:pt x="264" y="120"/>
                  </a:lnTo>
                  <a:lnTo>
                    <a:pt x="230" y="111"/>
                  </a:lnTo>
                  <a:lnTo>
                    <a:pt x="196" y="100"/>
                  </a:lnTo>
                  <a:lnTo>
                    <a:pt x="160" y="88"/>
                  </a:lnTo>
                  <a:lnTo>
                    <a:pt x="125" y="74"/>
                  </a:lnTo>
                  <a:lnTo>
                    <a:pt x="91" y="59"/>
                  </a:lnTo>
                  <a:lnTo>
                    <a:pt x="59" y="41"/>
                  </a:lnTo>
                  <a:lnTo>
                    <a:pt x="28" y="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6"/>
            <p:cNvSpPr>
              <a:spLocks/>
            </p:cNvSpPr>
            <p:nvPr/>
          </p:nvSpPr>
          <p:spPr bwMode="auto">
            <a:xfrm>
              <a:off x="3220" y="2907"/>
              <a:ext cx="103" cy="35"/>
            </a:xfrm>
            <a:custGeom>
              <a:avLst/>
              <a:gdLst/>
              <a:ahLst/>
              <a:cxnLst>
                <a:cxn ang="0">
                  <a:pos x="206" y="51"/>
                </a:cxn>
                <a:cxn ang="0">
                  <a:pos x="203" y="57"/>
                </a:cxn>
                <a:cxn ang="0">
                  <a:pos x="196" y="62"/>
                </a:cxn>
                <a:cxn ang="0">
                  <a:pos x="186" y="65"/>
                </a:cxn>
                <a:cxn ang="0">
                  <a:pos x="172" y="68"/>
                </a:cxn>
                <a:cxn ang="0">
                  <a:pos x="156" y="69"/>
                </a:cxn>
                <a:cxn ang="0">
                  <a:pos x="138" y="69"/>
                </a:cxn>
                <a:cxn ang="0">
                  <a:pos x="119" y="68"/>
                </a:cxn>
                <a:cxn ang="0">
                  <a:pos x="98" y="64"/>
                </a:cxn>
                <a:cxn ang="0">
                  <a:pos x="77" y="61"/>
                </a:cxn>
                <a:cxn ang="0">
                  <a:pos x="58" y="55"/>
                </a:cxn>
                <a:cxn ang="0">
                  <a:pos x="41" y="49"/>
                </a:cxn>
                <a:cxn ang="0">
                  <a:pos x="27" y="43"/>
                </a:cxn>
                <a:cxn ang="0">
                  <a:pos x="14" y="36"/>
                </a:cxn>
                <a:cxn ang="0">
                  <a:pos x="6" y="31"/>
                </a:cxn>
                <a:cxn ang="0">
                  <a:pos x="1" y="24"/>
                </a:cxn>
                <a:cxn ang="0">
                  <a:pos x="0" y="17"/>
                </a:cxn>
                <a:cxn ang="0">
                  <a:pos x="4" y="11"/>
                </a:cxn>
                <a:cxn ang="0">
                  <a:pos x="9" y="6"/>
                </a:cxn>
                <a:cxn ang="0">
                  <a:pos x="20" y="3"/>
                </a:cxn>
                <a:cxn ang="0">
                  <a:pos x="34" y="1"/>
                </a:cxn>
                <a:cxn ang="0">
                  <a:pos x="50" y="0"/>
                </a:cxn>
                <a:cxn ang="0">
                  <a:pos x="67" y="0"/>
                </a:cxn>
                <a:cxn ang="0">
                  <a:pos x="87" y="2"/>
                </a:cxn>
                <a:cxn ang="0">
                  <a:pos x="107" y="4"/>
                </a:cxn>
                <a:cxn ang="0">
                  <a:pos x="128" y="8"/>
                </a:cxn>
                <a:cxn ang="0">
                  <a:pos x="148" y="13"/>
                </a:cxn>
                <a:cxn ang="0">
                  <a:pos x="165" y="19"/>
                </a:cxn>
                <a:cxn ang="0">
                  <a:pos x="180" y="25"/>
                </a:cxn>
                <a:cxn ang="0">
                  <a:pos x="191" y="32"/>
                </a:cxn>
                <a:cxn ang="0">
                  <a:pos x="199" y="39"/>
                </a:cxn>
                <a:cxn ang="0">
                  <a:pos x="205" y="46"/>
                </a:cxn>
                <a:cxn ang="0">
                  <a:pos x="206" y="51"/>
                </a:cxn>
              </a:cxnLst>
              <a:rect l="0" t="0" r="r" b="b"/>
              <a:pathLst>
                <a:path w="206" h="69">
                  <a:moveTo>
                    <a:pt x="206" y="51"/>
                  </a:moveTo>
                  <a:lnTo>
                    <a:pt x="203" y="57"/>
                  </a:lnTo>
                  <a:lnTo>
                    <a:pt x="196" y="62"/>
                  </a:lnTo>
                  <a:lnTo>
                    <a:pt x="186" y="65"/>
                  </a:lnTo>
                  <a:lnTo>
                    <a:pt x="172" y="68"/>
                  </a:lnTo>
                  <a:lnTo>
                    <a:pt x="156" y="69"/>
                  </a:lnTo>
                  <a:lnTo>
                    <a:pt x="138" y="69"/>
                  </a:lnTo>
                  <a:lnTo>
                    <a:pt x="119" y="68"/>
                  </a:lnTo>
                  <a:lnTo>
                    <a:pt x="98" y="64"/>
                  </a:lnTo>
                  <a:lnTo>
                    <a:pt x="77" y="61"/>
                  </a:lnTo>
                  <a:lnTo>
                    <a:pt x="58" y="55"/>
                  </a:lnTo>
                  <a:lnTo>
                    <a:pt x="41" y="49"/>
                  </a:lnTo>
                  <a:lnTo>
                    <a:pt x="27" y="43"/>
                  </a:lnTo>
                  <a:lnTo>
                    <a:pt x="14" y="36"/>
                  </a:lnTo>
                  <a:lnTo>
                    <a:pt x="6" y="31"/>
                  </a:lnTo>
                  <a:lnTo>
                    <a:pt x="1" y="24"/>
                  </a:lnTo>
                  <a:lnTo>
                    <a:pt x="0" y="17"/>
                  </a:lnTo>
                  <a:lnTo>
                    <a:pt x="4" y="11"/>
                  </a:lnTo>
                  <a:lnTo>
                    <a:pt x="9" y="6"/>
                  </a:lnTo>
                  <a:lnTo>
                    <a:pt x="20" y="3"/>
                  </a:lnTo>
                  <a:lnTo>
                    <a:pt x="34" y="1"/>
                  </a:lnTo>
                  <a:lnTo>
                    <a:pt x="50" y="0"/>
                  </a:lnTo>
                  <a:lnTo>
                    <a:pt x="67" y="0"/>
                  </a:lnTo>
                  <a:lnTo>
                    <a:pt x="87" y="2"/>
                  </a:lnTo>
                  <a:lnTo>
                    <a:pt x="107" y="4"/>
                  </a:lnTo>
                  <a:lnTo>
                    <a:pt x="128" y="8"/>
                  </a:lnTo>
                  <a:lnTo>
                    <a:pt x="148" y="13"/>
                  </a:lnTo>
                  <a:lnTo>
                    <a:pt x="165" y="19"/>
                  </a:lnTo>
                  <a:lnTo>
                    <a:pt x="180" y="25"/>
                  </a:lnTo>
                  <a:lnTo>
                    <a:pt x="191" y="32"/>
                  </a:lnTo>
                  <a:lnTo>
                    <a:pt x="199" y="39"/>
                  </a:lnTo>
                  <a:lnTo>
                    <a:pt x="205" y="46"/>
                  </a:lnTo>
                  <a:lnTo>
                    <a:pt x="206"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7"/>
            <p:cNvSpPr>
              <a:spLocks/>
            </p:cNvSpPr>
            <p:nvPr/>
          </p:nvSpPr>
          <p:spPr bwMode="auto">
            <a:xfrm>
              <a:off x="3262" y="2805"/>
              <a:ext cx="58" cy="69"/>
            </a:xfrm>
            <a:custGeom>
              <a:avLst/>
              <a:gdLst/>
              <a:ahLst/>
              <a:cxnLst>
                <a:cxn ang="0">
                  <a:pos x="19" y="0"/>
                </a:cxn>
                <a:cxn ang="0">
                  <a:pos x="0" y="117"/>
                </a:cxn>
                <a:cxn ang="0">
                  <a:pos x="3" y="118"/>
                </a:cxn>
                <a:cxn ang="0">
                  <a:pos x="11" y="122"/>
                </a:cxn>
                <a:cxn ang="0">
                  <a:pos x="22" y="128"/>
                </a:cxn>
                <a:cxn ang="0">
                  <a:pos x="36" y="132"/>
                </a:cxn>
                <a:cxn ang="0">
                  <a:pos x="52" y="136"/>
                </a:cxn>
                <a:cxn ang="0">
                  <a:pos x="68" y="137"/>
                </a:cxn>
                <a:cxn ang="0">
                  <a:pos x="83" y="134"/>
                </a:cxn>
                <a:cxn ang="0">
                  <a:pos x="96" y="128"/>
                </a:cxn>
                <a:cxn ang="0">
                  <a:pos x="117" y="18"/>
                </a:cxn>
                <a:cxn ang="0">
                  <a:pos x="114" y="18"/>
                </a:cxn>
                <a:cxn ang="0">
                  <a:pos x="109" y="19"/>
                </a:cxn>
                <a:cxn ang="0">
                  <a:pos x="99" y="19"/>
                </a:cxn>
                <a:cxn ang="0">
                  <a:pos x="88" y="19"/>
                </a:cxn>
                <a:cxn ang="0">
                  <a:pos x="73" y="17"/>
                </a:cxn>
                <a:cxn ang="0">
                  <a:pos x="57" y="13"/>
                </a:cxn>
                <a:cxn ang="0">
                  <a:pos x="38" y="8"/>
                </a:cxn>
                <a:cxn ang="0">
                  <a:pos x="19" y="0"/>
                </a:cxn>
              </a:cxnLst>
              <a:rect l="0" t="0" r="r" b="b"/>
              <a:pathLst>
                <a:path w="117" h="137">
                  <a:moveTo>
                    <a:pt x="19" y="0"/>
                  </a:moveTo>
                  <a:lnTo>
                    <a:pt x="0" y="117"/>
                  </a:lnTo>
                  <a:lnTo>
                    <a:pt x="3" y="118"/>
                  </a:lnTo>
                  <a:lnTo>
                    <a:pt x="11" y="122"/>
                  </a:lnTo>
                  <a:lnTo>
                    <a:pt x="22" y="128"/>
                  </a:lnTo>
                  <a:lnTo>
                    <a:pt x="36" y="132"/>
                  </a:lnTo>
                  <a:lnTo>
                    <a:pt x="52" y="136"/>
                  </a:lnTo>
                  <a:lnTo>
                    <a:pt x="68" y="137"/>
                  </a:lnTo>
                  <a:lnTo>
                    <a:pt x="83" y="134"/>
                  </a:lnTo>
                  <a:lnTo>
                    <a:pt x="96" y="128"/>
                  </a:lnTo>
                  <a:lnTo>
                    <a:pt x="117" y="18"/>
                  </a:lnTo>
                  <a:lnTo>
                    <a:pt x="114" y="18"/>
                  </a:lnTo>
                  <a:lnTo>
                    <a:pt x="109" y="19"/>
                  </a:lnTo>
                  <a:lnTo>
                    <a:pt x="99" y="19"/>
                  </a:lnTo>
                  <a:lnTo>
                    <a:pt x="88" y="19"/>
                  </a:lnTo>
                  <a:lnTo>
                    <a:pt x="73" y="17"/>
                  </a:lnTo>
                  <a:lnTo>
                    <a:pt x="57" y="13"/>
                  </a:lnTo>
                  <a:lnTo>
                    <a:pt x="38" y="8"/>
                  </a:lnTo>
                  <a:lnTo>
                    <a:pt x="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8"/>
            <p:cNvSpPr>
              <a:spLocks/>
            </p:cNvSpPr>
            <p:nvPr/>
          </p:nvSpPr>
          <p:spPr bwMode="auto">
            <a:xfrm>
              <a:off x="3273" y="2883"/>
              <a:ext cx="12" cy="43"/>
            </a:xfrm>
            <a:custGeom>
              <a:avLst/>
              <a:gdLst/>
              <a:ahLst/>
              <a:cxnLst>
                <a:cxn ang="0">
                  <a:pos x="9" y="86"/>
                </a:cxn>
                <a:cxn ang="0">
                  <a:pos x="0" y="85"/>
                </a:cxn>
                <a:cxn ang="0">
                  <a:pos x="15" y="0"/>
                </a:cxn>
                <a:cxn ang="0">
                  <a:pos x="24" y="1"/>
                </a:cxn>
                <a:cxn ang="0">
                  <a:pos x="9" y="86"/>
                </a:cxn>
              </a:cxnLst>
              <a:rect l="0" t="0" r="r" b="b"/>
              <a:pathLst>
                <a:path w="24" h="86">
                  <a:moveTo>
                    <a:pt x="9" y="86"/>
                  </a:moveTo>
                  <a:lnTo>
                    <a:pt x="0" y="85"/>
                  </a:lnTo>
                  <a:lnTo>
                    <a:pt x="15" y="0"/>
                  </a:lnTo>
                  <a:lnTo>
                    <a:pt x="24" y="1"/>
                  </a:lnTo>
                  <a:lnTo>
                    <a:pt x="9" y="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9"/>
            <p:cNvSpPr>
              <a:spLocks/>
            </p:cNvSpPr>
            <p:nvPr/>
          </p:nvSpPr>
          <p:spPr bwMode="auto">
            <a:xfrm>
              <a:off x="3272" y="2822"/>
              <a:ext cx="26" cy="28"/>
            </a:xfrm>
            <a:custGeom>
              <a:avLst/>
              <a:gdLst/>
              <a:ahLst/>
              <a:cxnLst>
                <a:cxn ang="0">
                  <a:pos x="52" y="32"/>
                </a:cxn>
                <a:cxn ang="0">
                  <a:pos x="48" y="43"/>
                </a:cxn>
                <a:cxn ang="0">
                  <a:pos x="41" y="51"/>
                </a:cxn>
                <a:cxn ang="0">
                  <a:pos x="31" y="55"/>
                </a:cxn>
                <a:cxn ang="0">
                  <a:pos x="21" y="55"/>
                </a:cxn>
                <a:cxn ang="0">
                  <a:pos x="12" y="52"/>
                </a:cxn>
                <a:cxn ang="0">
                  <a:pos x="5" y="44"/>
                </a:cxn>
                <a:cxn ang="0">
                  <a:pos x="0" y="35"/>
                </a:cxn>
                <a:cxn ang="0">
                  <a:pos x="0" y="23"/>
                </a:cxn>
                <a:cxn ang="0">
                  <a:pos x="3" y="13"/>
                </a:cxn>
                <a:cxn ang="0">
                  <a:pos x="10" y="5"/>
                </a:cxn>
                <a:cxn ang="0">
                  <a:pos x="20" y="0"/>
                </a:cxn>
                <a:cxn ang="0">
                  <a:pos x="30" y="0"/>
                </a:cxn>
                <a:cxn ang="0">
                  <a:pos x="40" y="3"/>
                </a:cxn>
                <a:cxn ang="0">
                  <a:pos x="47" y="10"/>
                </a:cxn>
                <a:cxn ang="0">
                  <a:pos x="52" y="21"/>
                </a:cxn>
                <a:cxn ang="0">
                  <a:pos x="52" y="32"/>
                </a:cxn>
              </a:cxnLst>
              <a:rect l="0" t="0" r="r" b="b"/>
              <a:pathLst>
                <a:path w="52" h="55">
                  <a:moveTo>
                    <a:pt x="52" y="32"/>
                  </a:moveTo>
                  <a:lnTo>
                    <a:pt x="48" y="43"/>
                  </a:lnTo>
                  <a:lnTo>
                    <a:pt x="41" y="51"/>
                  </a:lnTo>
                  <a:lnTo>
                    <a:pt x="31" y="55"/>
                  </a:lnTo>
                  <a:lnTo>
                    <a:pt x="21" y="55"/>
                  </a:lnTo>
                  <a:lnTo>
                    <a:pt x="12" y="52"/>
                  </a:lnTo>
                  <a:lnTo>
                    <a:pt x="5" y="44"/>
                  </a:lnTo>
                  <a:lnTo>
                    <a:pt x="0" y="35"/>
                  </a:lnTo>
                  <a:lnTo>
                    <a:pt x="0" y="23"/>
                  </a:lnTo>
                  <a:lnTo>
                    <a:pt x="3" y="13"/>
                  </a:lnTo>
                  <a:lnTo>
                    <a:pt x="10" y="5"/>
                  </a:lnTo>
                  <a:lnTo>
                    <a:pt x="20" y="0"/>
                  </a:lnTo>
                  <a:lnTo>
                    <a:pt x="30" y="0"/>
                  </a:lnTo>
                  <a:lnTo>
                    <a:pt x="40" y="3"/>
                  </a:lnTo>
                  <a:lnTo>
                    <a:pt x="47" y="10"/>
                  </a:lnTo>
                  <a:lnTo>
                    <a:pt x="52" y="21"/>
                  </a:lnTo>
                  <a:lnTo>
                    <a:pt x="52"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40"/>
            <p:cNvSpPr>
              <a:spLocks/>
            </p:cNvSpPr>
            <p:nvPr/>
          </p:nvSpPr>
          <p:spPr bwMode="auto">
            <a:xfrm>
              <a:off x="3274" y="2824"/>
              <a:ext cx="22" cy="23"/>
            </a:xfrm>
            <a:custGeom>
              <a:avLst/>
              <a:gdLst/>
              <a:ahLst/>
              <a:cxnLst>
                <a:cxn ang="0">
                  <a:pos x="42" y="26"/>
                </a:cxn>
                <a:cxn ang="0">
                  <a:pos x="39" y="35"/>
                </a:cxn>
                <a:cxn ang="0">
                  <a:pos x="33" y="41"/>
                </a:cxn>
                <a:cxn ang="0">
                  <a:pos x="25" y="46"/>
                </a:cxn>
                <a:cxn ang="0">
                  <a:pos x="17" y="46"/>
                </a:cxn>
                <a:cxn ang="0">
                  <a:pos x="9" y="42"/>
                </a:cxn>
                <a:cxn ang="0">
                  <a:pos x="3" y="37"/>
                </a:cxn>
                <a:cxn ang="0">
                  <a:pos x="0" y="28"/>
                </a:cxn>
                <a:cxn ang="0">
                  <a:pos x="0" y="19"/>
                </a:cxn>
                <a:cxn ang="0">
                  <a:pos x="3" y="10"/>
                </a:cxn>
                <a:cxn ang="0">
                  <a:pos x="9" y="4"/>
                </a:cxn>
                <a:cxn ang="0">
                  <a:pos x="16" y="0"/>
                </a:cxn>
                <a:cxn ang="0">
                  <a:pos x="25" y="0"/>
                </a:cxn>
                <a:cxn ang="0">
                  <a:pos x="33" y="3"/>
                </a:cxn>
                <a:cxn ang="0">
                  <a:pos x="39" y="9"/>
                </a:cxn>
                <a:cxn ang="0">
                  <a:pos x="42" y="17"/>
                </a:cxn>
                <a:cxn ang="0">
                  <a:pos x="42" y="26"/>
                </a:cxn>
              </a:cxnLst>
              <a:rect l="0" t="0" r="r" b="b"/>
              <a:pathLst>
                <a:path w="42" h="46">
                  <a:moveTo>
                    <a:pt x="42" y="26"/>
                  </a:moveTo>
                  <a:lnTo>
                    <a:pt x="39" y="35"/>
                  </a:lnTo>
                  <a:lnTo>
                    <a:pt x="33" y="41"/>
                  </a:lnTo>
                  <a:lnTo>
                    <a:pt x="25" y="46"/>
                  </a:lnTo>
                  <a:lnTo>
                    <a:pt x="17" y="46"/>
                  </a:lnTo>
                  <a:lnTo>
                    <a:pt x="9" y="42"/>
                  </a:lnTo>
                  <a:lnTo>
                    <a:pt x="3" y="37"/>
                  </a:lnTo>
                  <a:lnTo>
                    <a:pt x="0" y="28"/>
                  </a:lnTo>
                  <a:lnTo>
                    <a:pt x="0" y="19"/>
                  </a:lnTo>
                  <a:lnTo>
                    <a:pt x="3" y="10"/>
                  </a:lnTo>
                  <a:lnTo>
                    <a:pt x="9" y="4"/>
                  </a:lnTo>
                  <a:lnTo>
                    <a:pt x="16" y="0"/>
                  </a:lnTo>
                  <a:lnTo>
                    <a:pt x="25" y="0"/>
                  </a:lnTo>
                  <a:lnTo>
                    <a:pt x="33" y="3"/>
                  </a:lnTo>
                  <a:lnTo>
                    <a:pt x="39" y="9"/>
                  </a:lnTo>
                  <a:lnTo>
                    <a:pt x="42" y="17"/>
                  </a:lnTo>
                  <a:lnTo>
                    <a:pt x="42"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41"/>
            <p:cNvSpPr>
              <a:spLocks/>
            </p:cNvSpPr>
            <p:nvPr/>
          </p:nvSpPr>
          <p:spPr bwMode="auto">
            <a:xfrm>
              <a:off x="3279" y="2830"/>
              <a:ext cx="11" cy="12"/>
            </a:xfrm>
            <a:custGeom>
              <a:avLst/>
              <a:gdLst/>
              <a:ahLst/>
              <a:cxnLst>
                <a:cxn ang="0">
                  <a:pos x="23" y="15"/>
                </a:cxn>
                <a:cxn ang="0">
                  <a:pos x="22" y="20"/>
                </a:cxn>
                <a:cxn ang="0">
                  <a:pos x="18" y="23"/>
                </a:cxn>
                <a:cxn ang="0">
                  <a:pos x="15" y="25"/>
                </a:cxn>
                <a:cxn ang="0">
                  <a:pos x="10" y="25"/>
                </a:cxn>
                <a:cxn ang="0">
                  <a:pos x="6" y="23"/>
                </a:cxn>
                <a:cxn ang="0">
                  <a:pos x="2" y="20"/>
                </a:cxn>
                <a:cxn ang="0">
                  <a:pos x="0" y="15"/>
                </a:cxn>
                <a:cxn ang="0">
                  <a:pos x="0" y="10"/>
                </a:cxn>
                <a:cxn ang="0">
                  <a:pos x="2" y="6"/>
                </a:cxn>
                <a:cxn ang="0">
                  <a:pos x="6" y="2"/>
                </a:cxn>
                <a:cxn ang="0">
                  <a:pos x="9" y="0"/>
                </a:cxn>
                <a:cxn ang="0">
                  <a:pos x="14" y="0"/>
                </a:cxn>
                <a:cxn ang="0">
                  <a:pos x="18" y="2"/>
                </a:cxn>
                <a:cxn ang="0">
                  <a:pos x="22" y="6"/>
                </a:cxn>
                <a:cxn ang="0">
                  <a:pos x="23" y="10"/>
                </a:cxn>
                <a:cxn ang="0">
                  <a:pos x="23" y="15"/>
                </a:cxn>
              </a:cxnLst>
              <a:rect l="0" t="0" r="r" b="b"/>
              <a:pathLst>
                <a:path w="23" h="25">
                  <a:moveTo>
                    <a:pt x="23" y="15"/>
                  </a:moveTo>
                  <a:lnTo>
                    <a:pt x="22" y="20"/>
                  </a:lnTo>
                  <a:lnTo>
                    <a:pt x="18" y="23"/>
                  </a:lnTo>
                  <a:lnTo>
                    <a:pt x="15" y="25"/>
                  </a:lnTo>
                  <a:lnTo>
                    <a:pt x="10" y="25"/>
                  </a:lnTo>
                  <a:lnTo>
                    <a:pt x="6" y="23"/>
                  </a:lnTo>
                  <a:lnTo>
                    <a:pt x="2" y="20"/>
                  </a:lnTo>
                  <a:lnTo>
                    <a:pt x="0" y="15"/>
                  </a:lnTo>
                  <a:lnTo>
                    <a:pt x="0" y="10"/>
                  </a:lnTo>
                  <a:lnTo>
                    <a:pt x="2" y="6"/>
                  </a:lnTo>
                  <a:lnTo>
                    <a:pt x="6" y="2"/>
                  </a:lnTo>
                  <a:lnTo>
                    <a:pt x="9" y="0"/>
                  </a:lnTo>
                  <a:lnTo>
                    <a:pt x="14" y="0"/>
                  </a:lnTo>
                  <a:lnTo>
                    <a:pt x="18" y="2"/>
                  </a:lnTo>
                  <a:lnTo>
                    <a:pt x="22" y="6"/>
                  </a:lnTo>
                  <a:lnTo>
                    <a:pt x="23" y="10"/>
                  </a:lnTo>
                  <a:lnTo>
                    <a:pt x="23"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42"/>
            <p:cNvSpPr>
              <a:spLocks/>
            </p:cNvSpPr>
            <p:nvPr/>
          </p:nvSpPr>
          <p:spPr bwMode="auto">
            <a:xfrm>
              <a:off x="3277" y="2793"/>
              <a:ext cx="43" cy="11"/>
            </a:xfrm>
            <a:custGeom>
              <a:avLst/>
              <a:gdLst/>
              <a:ahLst/>
              <a:cxnLst>
                <a:cxn ang="0">
                  <a:pos x="87" y="19"/>
                </a:cxn>
                <a:cxn ang="0">
                  <a:pos x="85" y="20"/>
                </a:cxn>
                <a:cxn ang="0">
                  <a:pos x="82" y="21"/>
                </a:cxn>
                <a:cxn ang="0">
                  <a:pos x="79" y="22"/>
                </a:cxn>
                <a:cxn ang="0">
                  <a:pos x="73" y="22"/>
                </a:cxn>
                <a:cxn ang="0">
                  <a:pos x="66" y="22"/>
                </a:cxn>
                <a:cxn ang="0">
                  <a:pos x="59" y="22"/>
                </a:cxn>
                <a:cxn ang="0">
                  <a:pos x="51" y="21"/>
                </a:cxn>
                <a:cxn ang="0">
                  <a:pos x="42" y="20"/>
                </a:cxn>
                <a:cxn ang="0">
                  <a:pos x="32" y="18"/>
                </a:cxn>
                <a:cxn ang="0">
                  <a:pos x="24" y="16"/>
                </a:cxn>
                <a:cxn ang="0">
                  <a:pos x="18" y="14"/>
                </a:cxn>
                <a:cxn ang="0">
                  <a:pos x="12" y="12"/>
                </a:cxn>
                <a:cxn ang="0">
                  <a:pos x="6" y="9"/>
                </a:cxn>
                <a:cxn ang="0">
                  <a:pos x="3" y="7"/>
                </a:cxn>
                <a:cxn ang="0">
                  <a:pos x="0" y="6"/>
                </a:cxn>
                <a:cxn ang="0">
                  <a:pos x="0" y="4"/>
                </a:cxn>
                <a:cxn ang="0">
                  <a:pos x="1" y="3"/>
                </a:cxn>
                <a:cxn ang="0">
                  <a:pos x="4" y="1"/>
                </a:cxn>
                <a:cxn ang="0">
                  <a:pos x="8" y="0"/>
                </a:cxn>
                <a:cxn ang="0">
                  <a:pos x="14" y="0"/>
                </a:cxn>
                <a:cxn ang="0">
                  <a:pos x="20" y="0"/>
                </a:cxn>
                <a:cxn ang="0">
                  <a:pos x="28" y="0"/>
                </a:cxn>
                <a:cxn ang="0">
                  <a:pos x="36" y="1"/>
                </a:cxn>
                <a:cxn ang="0">
                  <a:pos x="45" y="3"/>
                </a:cxn>
                <a:cxn ang="0">
                  <a:pos x="53" y="4"/>
                </a:cxn>
                <a:cxn ang="0">
                  <a:pos x="61" y="6"/>
                </a:cxn>
                <a:cxn ang="0">
                  <a:pos x="68" y="7"/>
                </a:cxn>
                <a:cxn ang="0">
                  <a:pos x="75" y="9"/>
                </a:cxn>
                <a:cxn ang="0">
                  <a:pos x="80" y="12"/>
                </a:cxn>
                <a:cxn ang="0">
                  <a:pos x="84" y="14"/>
                </a:cxn>
                <a:cxn ang="0">
                  <a:pos x="87" y="16"/>
                </a:cxn>
                <a:cxn ang="0">
                  <a:pos x="87" y="19"/>
                </a:cxn>
              </a:cxnLst>
              <a:rect l="0" t="0" r="r" b="b"/>
              <a:pathLst>
                <a:path w="87" h="22">
                  <a:moveTo>
                    <a:pt x="87" y="19"/>
                  </a:moveTo>
                  <a:lnTo>
                    <a:pt x="85" y="20"/>
                  </a:lnTo>
                  <a:lnTo>
                    <a:pt x="82" y="21"/>
                  </a:lnTo>
                  <a:lnTo>
                    <a:pt x="79" y="22"/>
                  </a:lnTo>
                  <a:lnTo>
                    <a:pt x="73" y="22"/>
                  </a:lnTo>
                  <a:lnTo>
                    <a:pt x="66" y="22"/>
                  </a:lnTo>
                  <a:lnTo>
                    <a:pt x="59" y="22"/>
                  </a:lnTo>
                  <a:lnTo>
                    <a:pt x="51" y="21"/>
                  </a:lnTo>
                  <a:lnTo>
                    <a:pt x="42" y="20"/>
                  </a:lnTo>
                  <a:lnTo>
                    <a:pt x="32" y="18"/>
                  </a:lnTo>
                  <a:lnTo>
                    <a:pt x="24" y="16"/>
                  </a:lnTo>
                  <a:lnTo>
                    <a:pt x="18" y="14"/>
                  </a:lnTo>
                  <a:lnTo>
                    <a:pt x="12" y="12"/>
                  </a:lnTo>
                  <a:lnTo>
                    <a:pt x="6" y="9"/>
                  </a:lnTo>
                  <a:lnTo>
                    <a:pt x="3" y="7"/>
                  </a:lnTo>
                  <a:lnTo>
                    <a:pt x="0" y="6"/>
                  </a:lnTo>
                  <a:lnTo>
                    <a:pt x="0" y="4"/>
                  </a:lnTo>
                  <a:lnTo>
                    <a:pt x="1" y="3"/>
                  </a:lnTo>
                  <a:lnTo>
                    <a:pt x="4" y="1"/>
                  </a:lnTo>
                  <a:lnTo>
                    <a:pt x="8" y="0"/>
                  </a:lnTo>
                  <a:lnTo>
                    <a:pt x="14" y="0"/>
                  </a:lnTo>
                  <a:lnTo>
                    <a:pt x="20" y="0"/>
                  </a:lnTo>
                  <a:lnTo>
                    <a:pt x="28" y="0"/>
                  </a:lnTo>
                  <a:lnTo>
                    <a:pt x="36" y="1"/>
                  </a:lnTo>
                  <a:lnTo>
                    <a:pt x="45" y="3"/>
                  </a:lnTo>
                  <a:lnTo>
                    <a:pt x="53" y="4"/>
                  </a:lnTo>
                  <a:lnTo>
                    <a:pt x="61" y="6"/>
                  </a:lnTo>
                  <a:lnTo>
                    <a:pt x="68" y="7"/>
                  </a:lnTo>
                  <a:lnTo>
                    <a:pt x="75" y="9"/>
                  </a:lnTo>
                  <a:lnTo>
                    <a:pt x="80" y="12"/>
                  </a:lnTo>
                  <a:lnTo>
                    <a:pt x="84" y="14"/>
                  </a:lnTo>
                  <a:lnTo>
                    <a:pt x="87" y="16"/>
                  </a:lnTo>
                  <a:lnTo>
                    <a:pt x="87"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3"/>
            <p:cNvSpPr>
              <a:spLocks/>
            </p:cNvSpPr>
            <p:nvPr/>
          </p:nvSpPr>
          <p:spPr bwMode="auto">
            <a:xfrm>
              <a:off x="2954" y="3619"/>
              <a:ext cx="384" cy="107"/>
            </a:xfrm>
            <a:custGeom>
              <a:avLst/>
              <a:gdLst/>
              <a:ahLst/>
              <a:cxnLst>
                <a:cxn ang="0">
                  <a:pos x="737" y="141"/>
                </a:cxn>
                <a:cxn ang="0">
                  <a:pos x="695" y="165"/>
                </a:cxn>
                <a:cxn ang="0">
                  <a:pos x="646" y="182"/>
                </a:cxn>
                <a:cxn ang="0">
                  <a:pos x="597" y="191"/>
                </a:cxn>
                <a:cxn ang="0">
                  <a:pos x="551" y="195"/>
                </a:cxn>
                <a:cxn ang="0">
                  <a:pos x="510" y="197"/>
                </a:cxn>
                <a:cxn ang="0">
                  <a:pos x="479" y="197"/>
                </a:cxn>
                <a:cxn ang="0">
                  <a:pos x="461" y="195"/>
                </a:cxn>
                <a:cxn ang="0">
                  <a:pos x="395" y="189"/>
                </a:cxn>
                <a:cxn ang="0">
                  <a:pos x="286" y="168"/>
                </a:cxn>
                <a:cxn ang="0">
                  <a:pos x="198" y="139"/>
                </a:cxn>
                <a:cxn ang="0">
                  <a:pos x="130" y="106"/>
                </a:cxn>
                <a:cxn ang="0">
                  <a:pos x="80" y="73"/>
                </a:cxn>
                <a:cxn ang="0">
                  <a:pos x="45" y="42"/>
                </a:cxn>
                <a:cxn ang="0">
                  <a:pos x="24" y="19"/>
                </a:cxn>
                <a:cxn ang="0">
                  <a:pos x="14" y="5"/>
                </a:cxn>
                <a:cxn ang="0">
                  <a:pos x="12" y="1"/>
                </a:cxn>
                <a:cxn ang="0">
                  <a:pos x="6" y="0"/>
                </a:cxn>
                <a:cxn ang="0">
                  <a:pos x="1" y="2"/>
                </a:cxn>
                <a:cxn ang="0">
                  <a:pos x="0" y="6"/>
                </a:cxn>
                <a:cxn ang="0">
                  <a:pos x="2" y="12"/>
                </a:cxn>
                <a:cxn ang="0">
                  <a:pos x="14" y="27"/>
                </a:cxn>
                <a:cxn ang="0">
                  <a:pos x="36" y="53"/>
                </a:cxn>
                <a:cxn ang="0">
                  <a:pos x="71" y="84"/>
                </a:cxn>
                <a:cxn ang="0">
                  <a:pos x="122" y="118"/>
                </a:cxn>
                <a:cxn ang="0">
                  <a:pos x="191" y="152"/>
                </a:cxn>
                <a:cxn ang="0">
                  <a:pos x="281" y="180"/>
                </a:cxn>
                <a:cxn ang="0">
                  <a:pos x="393" y="202"/>
                </a:cxn>
                <a:cxn ang="0">
                  <a:pos x="462" y="209"/>
                </a:cxn>
                <a:cxn ang="0">
                  <a:pos x="482" y="212"/>
                </a:cxn>
                <a:cxn ang="0">
                  <a:pos x="514" y="213"/>
                </a:cxn>
                <a:cxn ang="0">
                  <a:pos x="556" y="212"/>
                </a:cxn>
                <a:cxn ang="0">
                  <a:pos x="604" y="206"/>
                </a:cxn>
                <a:cxn ang="0">
                  <a:pos x="653" y="195"/>
                </a:cxn>
                <a:cxn ang="0">
                  <a:pos x="703" y="178"/>
                </a:cxn>
                <a:cxn ang="0">
                  <a:pos x="746" y="152"/>
                </a:cxn>
                <a:cxn ang="0">
                  <a:pos x="768" y="132"/>
                </a:cxn>
                <a:cxn ang="0">
                  <a:pos x="767" y="127"/>
                </a:cxn>
                <a:cxn ang="0">
                  <a:pos x="764" y="124"/>
                </a:cxn>
                <a:cxn ang="0">
                  <a:pos x="758" y="124"/>
                </a:cxn>
              </a:cxnLst>
              <a:rect l="0" t="0" r="r" b="b"/>
              <a:pathLst>
                <a:path w="768" h="213">
                  <a:moveTo>
                    <a:pt x="756" y="126"/>
                  </a:moveTo>
                  <a:lnTo>
                    <a:pt x="737" y="141"/>
                  </a:lnTo>
                  <a:lnTo>
                    <a:pt x="716" y="154"/>
                  </a:lnTo>
                  <a:lnTo>
                    <a:pt x="695" y="165"/>
                  </a:lnTo>
                  <a:lnTo>
                    <a:pt x="670" y="174"/>
                  </a:lnTo>
                  <a:lnTo>
                    <a:pt x="646" y="182"/>
                  </a:lnTo>
                  <a:lnTo>
                    <a:pt x="622" y="186"/>
                  </a:lnTo>
                  <a:lnTo>
                    <a:pt x="597" y="191"/>
                  </a:lnTo>
                  <a:lnTo>
                    <a:pt x="574" y="193"/>
                  </a:lnTo>
                  <a:lnTo>
                    <a:pt x="551" y="195"/>
                  </a:lnTo>
                  <a:lnTo>
                    <a:pt x="529" y="197"/>
                  </a:lnTo>
                  <a:lnTo>
                    <a:pt x="510" y="197"/>
                  </a:lnTo>
                  <a:lnTo>
                    <a:pt x="493" y="197"/>
                  </a:lnTo>
                  <a:lnTo>
                    <a:pt x="479" y="197"/>
                  </a:lnTo>
                  <a:lnTo>
                    <a:pt x="468" y="197"/>
                  </a:lnTo>
                  <a:lnTo>
                    <a:pt x="461" y="195"/>
                  </a:lnTo>
                  <a:lnTo>
                    <a:pt x="458" y="195"/>
                  </a:lnTo>
                  <a:lnTo>
                    <a:pt x="395" y="189"/>
                  </a:lnTo>
                  <a:lnTo>
                    <a:pt x="338" y="179"/>
                  </a:lnTo>
                  <a:lnTo>
                    <a:pt x="286" y="168"/>
                  </a:lnTo>
                  <a:lnTo>
                    <a:pt x="240" y="154"/>
                  </a:lnTo>
                  <a:lnTo>
                    <a:pt x="198" y="139"/>
                  </a:lnTo>
                  <a:lnTo>
                    <a:pt x="161" y="123"/>
                  </a:lnTo>
                  <a:lnTo>
                    <a:pt x="130" y="106"/>
                  </a:lnTo>
                  <a:lnTo>
                    <a:pt x="103" y="89"/>
                  </a:lnTo>
                  <a:lnTo>
                    <a:pt x="80" y="73"/>
                  </a:lnTo>
                  <a:lnTo>
                    <a:pt x="61" y="57"/>
                  </a:lnTo>
                  <a:lnTo>
                    <a:pt x="45" y="42"/>
                  </a:lnTo>
                  <a:lnTo>
                    <a:pt x="33" y="30"/>
                  </a:lnTo>
                  <a:lnTo>
                    <a:pt x="24" y="19"/>
                  </a:lnTo>
                  <a:lnTo>
                    <a:pt x="17" y="10"/>
                  </a:lnTo>
                  <a:lnTo>
                    <a:pt x="14" y="5"/>
                  </a:lnTo>
                  <a:lnTo>
                    <a:pt x="13" y="3"/>
                  </a:lnTo>
                  <a:lnTo>
                    <a:pt x="12" y="1"/>
                  </a:lnTo>
                  <a:lnTo>
                    <a:pt x="9" y="0"/>
                  </a:lnTo>
                  <a:lnTo>
                    <a:pt x="6" y="0"/>
                  </a:lnTo>
                  <a:lnTo>
                    <a:pt x="3" y="0"/>
                  </a:lnTo>
                  <a:lnTo>
                    <a:pt x="1" y="2"/>
                  </a:lnTo>
                  <a:lnTo>
                    <a:pt x="0" y="4"/>
                  </a:lnTo>
                  <a:lnTo>
                    <a:pt x="0" y="6"/>
                  </a:lnTo>
                  <a:lnTo>
                    <a:pt x="1" y="9"/>
                  </a:lnTo>
                  <a:lnTo>
                    <a:pt x="2" y="12"/>
                  </a:lnTo>
                  <a:lnTo>
                    <a:pt x="7" y="18"/>
                  </a:lnTo>
                  <a:lnTo>
                    <a:pt x="14" y="27"/>
                  </a:lnTo>
                  <a:lnTo>
                    <a:pt x="23" y="39"/>
                  </a:lnTo>
                  <a:lnTo>
                    <a:pt x="36" y="53"/>
                  </a:lnTo>
                  <a:lnTo>
                    <a:pt x="52" y="68"/>
                  </a:lnTo>
                  <a:lnTo>
                    <a:pt x="71" y="84"/>
                  </a:lnTo>
                  <a:lnTo>
                    <a:pt x="94" y="101"/>
                  </a:lnTo>
                  <a:lnTo>
                    <a:pt x="122" y="118"/>
                  </a:lnTo>
                  <a:lnTo>
                    <a:pt x="154" y="136"/>
                  </a:lnTo>
                  <a:lnTo>
                    <a:pt x="191" y="152"/>
                  </a:lnTo>
                  <a:lnTo>
                    <a:pt x="234" y="167"/>
                  </a:lnTo>
                  <a:lnTo>
                    <a:pt x="281" y="180"/>
                  </a:lnTo>
                  <a:lnTo>
                    <a:pt x="334" y="193"/>
                  </a:lnTo>
                  <a:lnTo>
                    <a:pt x="393" y="202"/>
                  </a:lnTo>
                  <a:lnTo>
                    <a:pt x="457" y="209"/>
                  </a:lnTo>
                  <a:lnTo>
                    <a:pt x="462" y="209"/>
                  </a:lnTo>
                  <a:lnTo>
                    <a:pt x="470" y="210"/>
                  </a:lnTo>
                  <a:lnTo>
                    <a:pt x="482" y="212"/>
                  </a:lnTo>
                  <a:lnTo>
                    <a:pt x="496" y="212"/>
                  </a:lnTo>
                  <a:lnTo>
                    <a:pt x="514" y="213"/>
                  </a:lnTo>
                  <a:lnTo>
                    <a:pt x="534" y="213"/>
                  </a:lnTo>
                  <a:lnTo>
                    <a:pt x="556" y="212"/>
                  </a:lnTo>
                  <a:lnTo>
                    <a:pt x="579" y="209"/>
                  </a:lnTo>
                  <a:lnTo>
                    <a:pt x="604" y="206"/>
                  </a:lnTo>
                  <a:lnTo>
                    <a:pt x="629" y="202"/>
                  </a:lnTo>
                  <a:lnTo>
                    <a:pt x="653" y="195"/>
                  </a:lnTo>
                  <a:lnTo>
                    <a:pt x="678" y="189"/>
                  </a:lnTo>
                  <a:lnTo>
                    <a:pt x="703" y="178"/>
                  </a:lnTo>
                  <a:lnTo>
                    <a:pt x="726" y="167"/>
                  </a:lnTo>
                  <a:lnTo>
                    <a:pt x="746" y="152"/>
                  </a:lnTo>
                  <a:lnTo>
                    <a:pt x="766" y="134"/>
                  </a:lnTo>
                  <a:lnTo>
                    <a:pt x="768" y="132"/>
                  </a:lnTo>
                  <a:lnTo>
                    <a:pt x="768" y="130"/>
                  </a:lnTo>
                  <a:lnTo>
                    <a:pt x="767" y="127"/>
                  </a:lnTo>
                  <a:lnTo>
                    <a:pt x="766" y="125"/>
                  </a:lnTo>
                  <a:lnTo>
                    <a:pt x="764" y="124"/>
                  </a:lnTo>
                  <a:lnTo>
                    <a:pt x="761" y="124"/>
                  </a:lnTo>
                  <a:lnTo>
                    <a:pt x="758" y="124"/>
                  </a:lnTo>
                  <a:lnTo>
                    <a:pt x="756"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4"/>
            <p:cNvSpPr>
              <a:spLocks/>
            </p:cNvSpPr>
            <p:nvPr/>
          </p:nvSpPr>
          <p:spPr bwMode="auto">
            <a:xfrm>
              <a:off x="3027" y="3116"/>
              <a:ext cx="270" cy="345"/>
            </a:xfrm>
            <a:custGeom>
              <a:avLst/>
              <a:gdLst/>
              <a:ahLst/>
              <a:cxnLst>
                <a:cxn ang="0">
                  <a:pos x="528" y="424"/>
                </a:cxn>
                <a:cxn ang="0">
                  <a:pos x="506" y="488"/>
                </a:cxn>
                <a:cxn ang="0">
                  <a:pos x="476" y="547"/>
                </a:cxn>
                <a:cxn ang="0">
                  <a:pos x="438" y="597"/>
                </a:cxn>
                <a:cxn ang="0">
                  <a:pos x="395" y="637"/>
                </a:cxn>
                <a:cxn ang="0">
                  <a:pos x="347" y="667"/>
                </a:cxn>
                <a:cxn ang="0">
                  <a:pos x="295" y="685"/>
                </a:cxn>
                <a:cxn ang="0">
                  <a:pos x="242" y="690"/>
                </a:cxn>
                <a:cxn ang="0">
                  <a:pos x="188" y="682"/>
                </a:cxn>
                <a:cxn ang="0">
                  <a:pos x="139" y="659"/>
                </a:cxn>
                <a:cxn ang="0">
                  <a:pos x="95" y="625"/>
                </a:cxn>
                <a:cxn ang="0">
                  <a:pos x="59" y="582"/>
                </a:cxn>
                <a:cxn ang="0">
                  <a:pos x="30" y="530"/>
                </a:cxn>
                <a:cxn ang="0">
                  <a:pos x="11" y="470"/>
                </a:cxn>
                <a:cxn ang="0">
                  <a:pos x="1" y="405"/>
                </a:cxn>
                <a:cxn ang="0">
                  <a:pos x="1" y="337"/>
                </a:cxn>
                <a:cxn ang="0">
                  <a:pos x="13" y="267"/>
                </a:cxn>
                <a:cxn ang="0">
                  <a:pos x="35" y="201"/>
                </a:cxn>
                <a:cxn ang="0">
                  <a:pos x="65" y="144"/>
                </a:cxn>
                <a:cxn ang="0">
                  <a:pos x="103" y="94"/>
                </a:cxn>
                <a:cxn ang="0">
                  <a:pos x="145" y="53"/>
                </a:cxn>
                <a:cxn ang="0">
                  <a:pos x="194" y="23"/>
                </a:cxn>
                <a:cxn ang="0">
                  <a:pos x="246" y="6"/>
                </a:cxn>
                <a:cxn ang="0">
                  <a:pos x="299" y="0"/>
                </a:cxn>
                <a:cxn ang="0">
                  <a:pos x="353" y="8"/>
                </a:cxn>
                <a:cxn ang="0">
                  <a:pos x="402" y="31"/>
                </a:cxn>
                <a:cxn ang="0">
                  <a:pos x="446" y="64"/>
                </a:cxn>
                <a:cxn ang="0">
                  <a:pos x="482" y="108"/>
                </a:cxn>
                <a:cxn ang="0">
                  <a:pos x="511" y="161"/>
                </a:cxn>
                <a:cxn ang="0">
                  <a:pos x="530" y="221"/>
                </a:cxn>
                <a:cxn ang="0">
                  <a:pos x="539" y="285"/>
                </a:cxn>
                <a:cxn ang="0">
                  <a:pos x="539" y="353"/>
                </a:cxn>
              </a:cxnLst>
              <a:rect l="0" t="0" r="r" b="b"/>
              <a:pathLst>
                <a:path w="541" h="690">
                  <a:moveTo>
                    <a:pt x="535" y="389"/>
                  </a:moveTo>
                  <a:lnTo>
                    <a:pt x="528" y="424"/>
                  </a:lnTo>
                  <a:lnTo>
                    <a:pt x="518" y="457"/>
                  </a:lnTo>
                  <a:lnTo>
                    <a:pt x="506" y="488"/>
                  </a:lnTo>
                  <a:lnTo>
                    <a:pt x="492" y="518"/>
                  </a:lnTo>
                  <a:lnTo>
                    <a:pt x="476" y="547"/>
                  </a:lnTo>
                  <a:lnTo>
                    <a:pt x="458" y="572"/>
                  </a:lnTo>
                  <a:lnTo>
                    <a:pt x="438" y="597"/>
                  </a:lnTo>
                  <a:lnTo>
                    <a:pt x="417" y="617"/>
                  </a:lnTo>
                  <a:lnTo>
                    <a:pt x="395" y="637"/>
                  </a:lnTo>
                  <a:lnTo>
                    <a:pt x="371" y="653"/>
                  </a:lnTo>
                  <a:lnTo>
                    <a:pt x="347" y="667"/>
                  </a:lnTo>
                  <a:lnTo>
                    <a:pt x="322" y="677"/>
                  </a:lnTo>
                  <a:lnTo>
                    <a:pt x="295" y="685"/>
                  </a:lnTo>
                  <a:lnTo>
                    <a:pt x="269" y="690"/>
                  </a:lnTo>
                  <a:lnTo>
                    <a:pt x="242" y="690"/>
                  </a:lnTo>
                  <a:lnTo>
                    <a:pt x="215" y="688"/>
                  </a:lnTo>
                  <a:lnTo>
                    <a:pt x="188" y="682"/>
                  </a:lnTo>
                  <a:lnTo>
                    <a:pt x="163" y="671"/>
                  </a:lnTo>
                  <a:lnTo>
                    <a:pt x="139" y="659"/>
                  </a:lnTo>
                  <a:lnTo>
                    <a:pt x="116" y="644"/>
                  </a:lnTo>
                  <a:lnTo>
                    <a:pt x="95" y="625"/>
                  </a:lnTo>
                  <a:lnTo>
                    <a:pt x="76" y="605"/>
                  </a:lnTo>
                  <a:lnTo>
                    <a:pt x="59" y="582"/>
                  </a:lnTo>
                  <a:lnTo>
                    <a:pt x="44" y="556"/>
                  </a:lnTo>
                  <a:lnTo>
                    <a:pt x="30" y="530"/>
                  </a:lnTo>
                  <a:lnTo>
                    <a:pt x="20" y="501"/>
                  </a:lnTo>
                  <a:lnTo>
                    <a:pt x="11" y="470"/>
                  </a:lnTo>
                  <a:lnTo>
                    <a:pt x="5" y="439"/>
                  </a:lnTo>
                  <a:lnTo>
                    <a:pt x="1" y="405"/>
                  </a:lnTo>
                  <a:lnTo>
                    <a:pt x="0" y="372"/>
                  </a:lnTo>
                  <a:lnTo>
                    <a:pt x="1" y="337"/>
                  </a:lnTo>
                  <a:lnTo>
                    <a:pt x="6" y="302"/>
                  </a:lnTo>
                  <a:lnTo>
                    <a:pt x="13" y="267"/>
                  </a:lnTo>
                  <a:lnTo>
                    <a:pt x="23" y="234"/>
                  </a:lnTo>
                  <a:lnTo>
                    <a:pt x="35" y="201"/>
                  </a:lnTo>
                  <a:lnTo>
                    <a:pt x="49" y="171"/>
                  </a:lnTo>
                  <a:lnTo>
                    <a:pt x="65" y="144"/>
                  </a:lnTo>
                  <a:lnTo>
                    <a:pt x="83" y="117"/>
                  </a:lnTo>
                  <a:lnTo>
                    <a:pt x="103" y="94"/>
                  </a:lnTo>
                  <a:lnTo>
                    <a:pt x="124" y="72"/>
                  </a:lnTo>
                  <a:lnTo>
                    <a:pt x="145" y="53"/>
                  </a:lnTo>
                  <a:lnTo>
                    <a:pt x="170" y="37"/>
                  </a:lnTo>
                  <a:lnTo>
                    <a:pt x="194" y="23"/>
                  </a:lnTo>
                  <a:lnTo>
                    <a:pt x="219" y="12"/>
                  </a:lnTo>
                  <a:lnTo>
                    <a:pt x="246" y="6"/>
                  </a:lnTo>
                  <a:lnTo>
                    <a:pt x="272" y="1"/>
                  </a:lnTo>
                  <a:lnTo>
                    <a:pt x="299" y="0"/>
                  </a:lnTo>
                  <a:lnTo>
                    <a:pt x="326" y="2"/>
                  </a:lnTo>
                  <a:lnTo>
                    <a:pt x="353" y="8"/>
                  </a:lnTo>
                  <a:lnTo>
                    <a:pt x="378" y="18"/>
                  </a:lnTo>
                  <a:lnTo>
                    <a:pt x="402" y="31"/>
                  </a:lnTo>
                  <a:lnTo>
                    <a:pt x="425" y="46"/>
                  </a:lnTo>
                  <a:lnTo>
                    <a:pt x="446" y="64"/>
                  </a:lnTo>
                  <a:lnTo>
                    <a:pt x="465" y="85"/>
                  </a:lnTo>
                  <a:lnTo>
                    <a:pt x="482" y="108"/>
                  </a:lnTo>
                  <a:lnTo>
                    <a:pt x="497" y="133"/>
                  </a:lnTo>
                  <a:lnTo>
                    <a:pt x="511" y="161"/>
                  </a:lnTo>
                  <a:lnTo>
                    <a:pt x="521" y="190"/>
                  </a:lnTo>
                  <a:lnTo>
                    <a:pt x="530" y="221"/>
                  </a:lnTo>
                  <a:lnTo>
                    <a:pt x="536" y="252"/>
                  </a:lnTo>
                  <a:lnTo>
                    <a:pt x="539" y="285"/>
                  </a:lnTo>
                  <a:lnTo>
                    <a:pt x="541" y="319"/>
                  </a:lnTo>
                  <a:lnTo>
                    <a:pt x="539" y="353"/>
                  </a:lnTo>
                  <a:lnTo>
                    <a:pt x="535" y="3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p:cNvSpPr>
            <p:nvPr/>
          </p:nvSpPr>
          <p:spPr bwMode="auto">
            <a:xfrm>
              <a:off x="3049" y="3157"/>
              <a:ext cx="220" cy="246"/>
            </a:xfrm>
            <a:custGeom>
              <a:avLst/>
              <a:gdLst/>
              <a:ahLst/>
              <a:cxnLst>
                <a:cxn ang="0">
                  <a:pos x="431" y="309"/>
                </a:cxn>
                <a:cxn ang="0">
                  <a:pos x="414" y="356"/>
                </a:cxn>
                <a:cxn ang="0">
                  <a:pos x="389" y="396"/>
                </a:cxn>
                <a:cxn ang="0">
                  <a:pos x="359" y="429"/>
                </a:cxn>
                <a:cxn ang="0">
                  <a:pos x="325" y="457"/>
                </a:cxn>
                <a:cxn ang="0">
                  <a:pos x="286" y="478"/>
                </a:cxn>
                <a:cxn ang="0">
                  <a:pos x="243" y="489"/>
                </a:cxn>
                <a:cxn ang="0">
                  <a:pos x="199" y="490"/>
                </a:cxn>
                <a:cxn ang="0">
                  <a:pos x="156" y="483"/>
                </a:cxn>
                <a:cxn ang="0">
                  <a:pos x="115" y="466"/>
                </a:cxn>
                <a:cxn ang="0">
                  <a:pos x="80" y="441"/>
                </a:cxn>
                <a:cxn ang="0">
                  <a:pos x="50" y="409"/>
                </a:cxn>
                <a:cxn ang="0">
                  <a:pos x="27" y="371"/>
                </a:cxn>
                <a:cxn ang="0">
                  <a:pos x="10" y="327"/>
                </a:cxn>
                <a:cxn ang="0">
                  <a:pos x="1" y="281"/>
                </a:cxn>
                <a:cxn ang="0">
                  <a:pos x="1" y="232"/>
                </a:cxn>
                <a:cxn ang="0">
                  <a:pos x="10" y="183"/>
                </a:cxn>
                <a:cxn ang="0">
                  <a:pos x="28" y="137"/>
                </a:cxn>
                <a:cxn ang="0">
                  <a:pos x="52" y="96"/>
                </a:cxn>
                <a:cxn ang="0">
                  <a:pos x="82" y="62"/>
                </a:cxn>
                <a:cxn ang="0">
                  <a:pos x="116" y="34"/>
                </a:cxn>
                <a:cxn ang="0">
                  <a:pos x="156" y="13"/>
                </a:cxn>
                <a:cxn ang="0">
                  <a:pos x="198" y="2"/>
                </a:cxn>
                <a:cxn ang="0">
                  <a:pos x="242" y="1"/>
                </a:cxn>
                <a:cxn ang="0">
                  <a:pos x="286" y="9"/>
                </a:cxn>
                <a:cxn ang="0">
                  <a:pos x="326" y="26"/>
                </a:cxn>
                <a:cxn ang="0">
                  <a:pos x="362" y="51"/>
                </a:cxn>
                <a:cxn ang="0">
                  <a:pos x="392" y="84"/>
                </a:cxn>
                <a:cxn ang="0">
                  <a:pos x="415" y="122"/>
                </a:cxn>
                <a:cxn ang="0">
                  <a:pos x="431" y="164"/>
                </a:cxn>
                <a:cxn ang="0">
                  <a:pos x="440" y="212"/>
                </a:cxn>
                <a:cxn ang="0">
                  <a:pos x="440" y="260"/>
                </a:cxn>
              </a:cxnLst>
              <a:rect l="0" t="0" r="r" b="b"/>
              <a:pathLst>
                <a:path w="441" h="492">
                  <a:moveTo>
                    <a:pt x="437" y="285"/>
                  </a:moveTo>
                  <a:lnTo>
                    <a:pt x="431" y="309"/>
                  </a:lnTo>
                  <a:lnTo>
                    <a:pt x="424" y="333"/>
                  </a:lnTo>
                  <a:lnTo>
                    <a:pt x="414" y="356"/>
                  </a:lnTo>
                  <a:lnTo>
                    <a:pt x="402" y="376"/>
                  </a:lnTo>
                  <a:lnTo>
                    <a:pt x="389" y="396"/>
                  </a:lnTo>
                  <a:lnTo>
                    <a:pt x="376" y="413"/>
                  </a:lnTo>
                  <a:lnTo>
                    <a:pt x="359" y="429"/>
                  </a:lnTo>
                  <a:lnTo>
                    <a:pt x="342" y="444"/>
                  </a:lnTo>
                  <a:lnTo>
                    <a:pt x="325" y="457"/>
                  </a:lnTo>
                  <a:lnTo>
                    <a:pt x="305" y="468"/>
                  </a:lnTo>
                  <a:lnTo>
                    <a:pt x="286" y="478"/>
                  </a:lnTo>
                  <a:lnTo>
                    <a:pt x="265" y="485"/>
                  </a:lnTo>
                  <a:lnTo>
                    <a:pt x="243" y="489"/>
                  </a:lnTo>
                  <a:lnTo>
                    <a:pt x="221" y="492"/>
                  </a:lnTo>
                  <a:lnTo>
                    <a:pt x="199" y="490"/>
                  </a:lnTo>
                  <a:lnTo>
                    <a:pt x="177" y="488"/>
                  </a:lnTo>
                  <a:lnTo>
                    <a:pt x="156" y="483"/>
                  </a:lnTo>
                  <a:lnTo>
                    <a:pt x="135" y="475"/>
                  </a:lnTo>
                  <a:lnTo>
                    <a:pt x="115" y="466"/>
                  </a:lnTo>
                  <a:lnTo>
                    <a:pt x="97" y="455"/>
                  </a:lnTo>
                  <a:lnTo>
                    <a:pt x="80" y="441"/>
                  </a:lnTo>
                  <a:lnTo>
                    <a:pt x="65" y="425"/>
                  </a:lnTo>
                  <a:lnTo>
                    <a:pt x="50" y="409"/>
                  </a:lnTo>
                  <a:lnTo>
                    <a:pt x="38" y="390"/>
                  </a:lnTo>
                  <a:lnTo>
                    <a:pt x="27" y="371"/>
                  </a:lnTo>
                  <a:lnTo>
                    <a:pt x="17" y="349"/>
                  </a:lnTo>
                  <a:lnTo>
                    <a:pt x="10" y="327"/>
                  </a:lnTo>
                  <a:lnTo>
                    <a:pt x="5" y="305"/>
                  </a:lnTo>
                  <a:lnTo>
                    <a:pt x="1" y="281"/>
                  </a:lnTo>
                  <a:lnTo>
                    <a:pt x="0" y="256"/>
                  </a:lnTo>
                  <a:lnTo>
                    <a:pt x="1" y="232"/>
                  </a:lnTo>
                  <a:lnTo>
                    <a:pt x="5" y="207"/>
                  </a:lnTo>
                  <a:lnTo>
                    <a:pt x="10" y="183"/>
                  </a:lnTo>
                  <a:lnTo>
                    <a:pt x="17" y="159"/>
                  </a:lnTo>
                  <a:lnTo>
                    <a:pt x="28" y="137"/>
                  </a:lnTo>
                  <a:lnTo>
                    <a:pt x="39" y="116"/>
                  </a:lnTo>
                  <a:lnTo>
                    <a:pt x="52" y="96"/>
                  </a:lnTo>
                  <a:lnTo>
                    <a:pt x="66" y="78"/>
                  </a:lnTo>
                  <a:lnTo>
                    <a:pt x="82" y="62"/>
                  </a:lnTo>
                  <a:lnTo>
                    <a:pt x="99" y="47"/>
                  </a:lnTo>
                  <a:lnTo>
                    <a:pt x="116" y="34"/>
                  </a:lnTo>
                  <a:lnTo>
                    <a:pt x="136" y="23"/>
                  </a:lnTo>
                  <a:lnTo>
                    <a:pt x="156" y="13"/>
                  </a:lnTo>
                  <a:lnTo>
                    <a:pt x="176" y="6"/>
                  </a:lnTo>
                  <a:lnTo>
                    <a:pt x="198" y="2"/>
                  </a:lnTo>
                  <a:lnTo>
                    <a:pt x="220" y="0"/>
                  </a:lnTo>
                  <a:lnTo>
                    <a:pt x="242" y="1"/>
                  </a:lnTo>
                  <a:lnTo>
                    <a:pt x="264" y="3"/>
                  </a:lnTo>
                  <a:lnTo>
                    <a:pt x="286" y="9"/>
                  </a:lnTo>
                  <a:lnTo>
                    <a:pt x="306" y="16"/>
                  </a:lnTo>
                  <a:lnTo>
                    <a:pt x="326" y="26"/>
                  </a:lnTo>
                  <a:lnTo>
                    <a:pt x="344" y="38"/>
                  </a:lnTo>
                  <a:lnTo>
                    <a:pt x="362" y="51"/>
                  </a:lnTo>
                  <a:lnTo>
                    <a:pt x="377" y="66"/>
                  </a:lnTo>
                  <a:lnTo>
                    <a:pt x="392" y="84"/>
                  </a:lnTo>
                  <a:lnTo>
                    <a:pt x="404" y="102"/>
                  </a:lnTo>
                  <a:lnTo>
                    <a:pt x="415" y="122"/>
                  </a:lnTo>
                  <a:lnTo>
                    <a:pt x="424" y="142"/>
                  </a:lnTo>
                  <a:lnTo>
                    <a:pt x="431" y="164"/>
                  </a:lnTo>
                  <a:lnTo>
                    <a:pt x="437" y="187"/>
                  </a:lnTo>
                  <a:lnTo>
                    <a:pt x="440" y="212"/>
                  </a:lnTo>
                  <a:lnTo>
                    <a:pt x="441" y="236"/>
                  </a:lnTo>
                  <a:lnTo>
                    <a:pt x="440" y="260"/>
                  </a:lnTo>
                  <a:lnTo>
                    <a:pt x="437"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6"/>
            <p:cNvSpPr>
              <a:spLocks/>
            </p:cNvSpPr>
            <p:nvPr/>
          </p:nvSpPr>
          <p:spPr bwMode="auto">
            <a:xfrm>
              <a:off x="3068" y="3179"/>
              <a:ext cx="182" cy="203"/>
            </a:xfrm>
            <a:custGeom>
              <a:avLst/>
              <a:gdLst/>
              <a:ahLst/>
              <a:cxnLst>
                <a:cxn ang="0">
                  <a:pos x="362" y="236"/>
                </a:cxn>
                <a:cxn ang="0">
                  <a:pos x="357" y="257"/>
                </a:cxn>
                <a:cxn ang="0">
                  <a:pos x="351" y="276"/>
                </a:cxn>
                <a:cxn ang="0">
                  <a:pos x="343" y="294"/>
                </a:cxn>
                <a:cxn ang="0">
                  <a:pos x="334" y="312"/>
                </a:cxn>
                <a:cxn ang="0">
                  <a:pos x="323" y="329"/>
                </a:cxn>
                <a:cxn ang="0">
                  <a:pos x="311" y="344"/>
                </a:cxn>
                <a:cxn ang="0">
                  <a:pos x="298" y="356"/>
                </a:cxn>
                <a:cxn ang="0">
                  <a:pos x="285" y="369"/>
                </a:cxn>
                <a:cxn ang="0">
                  <a:pos x="268" y="379"/>
                </a:cxn>
                <a:cxn ang="0">
                  <a:pos x="254" y="388"/>
                </a:cxn>
                <a:cxn ang="0">
                  <a:pos x="236" y="397"/>
                </a:cxn>
                <a:cxn ang="0">
                  <a:pos x="220" y="401"/>
                </a:cxn>
                <a:cxn ang="0">
                  <a:pos x="202" y="406"/>
                </a:cxn>
                <a:cxn ang="0">
                  <a:pos x="184" y="407"/>
                </a:cxn>
                <a:cxn ang="0">
                  <a:pos x="166" y="407"/>
                </a:cxn>
                <a:cxn ang="0">
                  <a:pos x="148" y="405"/>
                </a:cxn>
                <a:cxn ang="0">
                  <a:pos x="112" y="394"/>
                </a:cxn>
                <a:cxn ang="0">
                  <a:pos x="81" y="377"/>
                </a:cxn>
                <a:cxn ang="0">
                  <a:pos x="53" y="353"/>
                </a:cxn>
                <a:cxn ang="0">
                  <a:pos x="31" y="324"/>
                </a:cxn>
                <a:cxn ang="0">
                  <a:pos x="14" y="291"/>
                </a:cxn>
                <a:cxn ang="0">
                  <a:pos x="4" y="253"/>
                </a:cxn>
                <a:cxn ang="0">
                  <a:pos x="0" y="213"/>
                </a:cxn>
                <a:cxn ang="0">
                  <a:pos x="4" y="172"/>
                </a:cxn>
                <a:cxn ang="0">
                  <a:pos x="8" y="151"/>
                </a:cxn>
                <a:cxn ang="0">
                  <a:pos x="15" y="132"/>
                </a:cxn>
                <a:cxn ang="0">
                  <a:pos x="23" y="113"/>
                </a:cxn>
                <a:cxn ang="0">
                  <a:pos x="32" y="96"/>
                </a:cxn>
                <a:cxn ang="0">
                  <a:pos x="43" y="80"/>
                </a:cxn>
                <a:cxn ang="0">
                  <a:pos x="54" y="65"/>
                </a:cxn>
                <a:cxn ang="0">
                  <a:pos x="68" y="51"/>
                </a:cxn>
                <a:cxn ang="0">
                  <a:pos x="82" y="38"/>
                </a:cxn>
                <a:cxn ang="0">
                  <a:pos x="97" y="28"/>
                </a:cxn>
                <a:cxn ang="0">
                  <a:pos x="113" y="19"/>
                </a:cxn>
                <a:cxn ang="0">
                  <a:pos x="129" y="12"/>
                </a:cxn>
                <a:cxn ang="0">
                  <a:pos x="146" y="6"/>
                </a:cxn>
                <a:cxn ang="0">
                  <a:pos x="164" y="3"/>
                </a:cxn>
                <a:cxn ang="0">
                  <a:pos x="181" y="0"/>
                </a:cxn>
                <a:cxn ang="0">
                  <a:pos x="199" y="0"/>
                </a:cxn>
                <a:cxn ang="0">
                  <a:pos x="218" y="3"/>
                </a:cxn>
                <a:cxn ang="0">
                  <a:pos x="254" y="13"/>
                </a:cxn>
                <a:cxn ang="0">
                  <a:pos x="285" y="30"/>
                </a:cxn>
                <a:cxn ang="0">
                  <a:pos x="312" y="54"/>
                </a:cxn>
                <a:cxn ang="0">
                  <a:pos x="334" y="84"/>
                </a:cxn>
                <a:cxn ang="0">
                  <a:pos x="351" y="118"/>
                </a:cxn>
                <a:cxn ang="0">
                  <a:pos x="362" y="155"/>
                </a:cxn>
                <a:cxn ang="0">
                  <a:pos x="365" y="195"/>
                </a:cxn>
                <a:cxn ang="0">
                  <a:pos x="362" y="236"/>
                </a:cxn>
              </a:cxnLst>
              <a:rect l="0" t="0" r="r" b="b"/>
              <a:pathLst>
                <a:path w="365" h="407">
                  <a:moveTo>
                    <a:pt x="362" y="236"/>
                  </a:moveTo>
                  <a:lnTo>
                    <a:pt x="357" y="257"/>
                  </a:lnTo>
                  <a:lnTo>
                    <a:pt x="351" y="276"/>
                  </a:lnTo>
                  <a:lnTo>
                    <a:pt x="343" y="294"/>
                  </a:lnTo>
                  <a:lnTo>
                    <a:pt x="334" y="312"/>
                  </a:lnTo>
                  <a:lnTo>
                    <a:pt x="323" y="329"/>
                  </a:lnTo>
                  <a:lnTo>
                    <a:pt x="311" y="344"/>
                  </a:lnTo>
                  <a:lnTo>
                    <a:pt x="298" y="356"/>
                  </a:lnTo>
                  <a:lnTo>
                    <a:pt x="285" y="369"/>
                  </a:lnTo>
                  <a:lnTo>
                    <a:pt x="268" y="379"/>
                  </a:lnTo>
                  <a:lnTo>
                    <a:pt x="254" y="388"/>
                  </a:lnTo>
                  <a:lnTo>
                    <a:pt x="236" y="397"/>
                  </a:lnTo>
                  <a:lnTo>
                    <a:pt x="220" y="401"/>
                  </a:lnTo>
                  <a:lnTo>
                    <a:pt x="202" y="406"/>
                  </a:lnTo>
                  <a:lnTo>
                    <a:pt x="184" y="407"/>
                  </a:lnTo>
                  <a:lnTo>
                    <a:pt x="166" y="407"/>
                  </a:lnTo>
                  <a:lnTo>
                    <a:pt x="148" y="405"/>
                  </a:lnTo>
                  <a:lnTo>
                    <a:pt x="112" y="394"/>
                  </a:lnTo>
                  <a:lnTo>
                    <a:pt x="81" y="377"/>
                  </a:lnTo>
                  <a:lnTo>
                    <a:pt x="53" y="353"/>
                  </a:lnTo>
                  <a:lnTo>
                    <a:pt x="31" y="324"/>
                  </a:lnTo>
                  <a:lnTo>
                    <a:pt x="14" y="291"/>
                  </a:lnTo>
                  <a:lnTo>
                    <a:pt x="4" y="253"/>
                  </a:lnTo>
                  <a:lnTo>
                    <a:pt x="0" y="213"/>
                  </a:lnTo>
                  <a:lnTo>
                    <a:pt x="4" y="172"/>
                  </a:lnTo>
                  <a:lnTo>
                    <a:pt x="8" y="151"/>
                  </a:lnTo>
                  <a:lnTo>
                    <a:pt x="15" y="132"/>
                  </a:lnTo>
                  <a:lnTo>
                    <a:pt x="23" y="113"/>
                  </a:lnTo>
                  <a:lnTo>
                    <a:pt x="32" y="96"/>
                  </a:lnTo>
                  <a:lnTo>
                    <a:pt x="43" y="80"/>
                  </a:lnTo>
                  <a:lnTo>
                    <a:pt x="54" y="65"/>
                  </a:lnTo>
                  <a:lnTo>
                    <a:pt x="68" y="51"/>
                  </a:lnTo>
                  <a:lnTo>
                    <a:pt x="82" y="38"/>
                  </a:lnTo>
                  <a:lnTo>
                    <a:pt x="97" y="28"/>
                  </a:lnTo>
                  <a:lnTo>
                    <a:pt x="113" y="19"/>
                  </a:lnTo>
                  <a:lnTo>
                    <a:pt x="129" y="12"/>
                  </a:lnTo>
                  <a:lnTo>
                    <a:pt x="146" y="6"/>
                  </a:lnTo>
                  <a:lnTo>
                    <a:pt x="164" y="3"/>
                  </a:lnTo>
                  <a:lnTo>
                    <a:pt x="181" y="0"/>
                  </a:lnTo>
                  <a:lnTo>
                    <a:pt x="199" y="0"/>
                  </a:lnTo>
                  <a:lnTo>
                    <a:pt x="218" y="3"/>
                  </a:lnTo>
                  <a:lnTo>
                    <a:pt x="254" y="13"/>
                  </a:lnTo>
                  <a:lnTo>
                    <a:pt x="285" y="30"/>
                  </a:lnTo>
                  <a:lnTo>
                    <a:pt x="312" y="54"/>
                  </a:lnTo>
                  <a:lnTo>
                    <a:pt x="334" y="84"/>
                  </a:lnTo>
                  <a:lnTo>
                    <a:pt x="351" y="118"/>
                  </a:lnTo>
                  <a:lnTo>
                    <a:pt x="362" y="155"/>
                  </a:lnTo>
                  <a:lnTo>
                    <a:pt x="365" y="195"/>
                  </a:lnTo>
                  <a:lnTo>
                    <a:pt x="362" y="2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7"/>
            <p:cNvSpPr>
              <a:spLocks/>
            </p:cNvSpPr>
            <p:nvPr/>
          </p:nvSpPr>
          <p:spPr bwMode="auto">
            <a:xfrm>
              <a:off x="3107" y="3266"/>
              <a:ext cx="75" cy="89"/>
            </a:xfrm>
            <a:custGeom>
              <a:avLst/>
              <a:gdLst/>
              <a:ahLst/>
              <a:cxnLst>
                <a:cxn ang="0">
                  <a:pos x="149" y="103"/>
                </a:cxn>
                <a:cxn ang="0">
                  <a:pos x="144" y="120"/>
                </a:cxn>
                <a:cxn ang="0">
                  <a:pos x="138" y="135"/>
                </a:cxn>
                <a:cxn ang="0">
                  <a:pos x="128" y="149"/>
                </a:cxn>
                <a:cxn ang="0">
                  <a:pos x="118" y="160"/>
                </a:cxn>
                <a:cxn ang="0">
                  <a:pos x="105" y="170"/>
                </a:cxn>
                <a:cxn ang="0">
                  <a:pos x="91" y="175"/>
                </a:cxn>
                <a:cxn ang="0">
                  <a:pos x="76" y="179"/>
                </a:cxn>
                <a:cxn ang="0">
                  <a:pos x="61" y="178"/>
                </a:cxn>
                <a:cxn ang="0">
                  <a:pos x="47" y="173"/>
                </a:cxn>
                <a:cxn ang="0">
                  <a:pos x="34" y="166"/>
                </a:cxn>
                <a:cxn ang="0">
                  <a:pos x="22" y="156"/>
                </a:cxn>
                <a:cxn ang="0">
                  <a:pos x="13" y="143"/>
                </a:cxn>
                <a:cxn ang="0">
                  <a:pos x="6" y="128"/>
                </a:cxn>
                <a:cxn ang="0">
                  <a:pos x="2" y="112"/>
                </a:cxn>
                <a:cxn ang="0">
                  <a:pos x="0" y="96"/>
                </a:cxn>
                <a:cxn ang="0">
                  <a:pos x="2" y="77"/>
                </a:cxn>
                <a:cxn ang="0">
                  <a:pos x="6" y="60"/>
                </a:cxn>
                <a:cxn ang="0">
                  <a:pos x="13" y="44"/>
                </a:cxn>
                <a:cxn ang="0">
                  <a:pos x="22" y="30"/>
                </a:cxn>
                <a:cxn ang="0">
                  <a:pos x="34" y="19"/>
                </a:cxn>
                <a:cxn ang="0">
                  <a:pos x="47" y="9"/>
                </a:cxn>
                <a:cxn ang="0">
                  <a:pos x="60" y="4"/>
                </a:cxn>
                <a:cxn ang="0">
                  <a:pos x="75" y="0"/>
                </a:cxn>
                <a:cxn ang="0">
                  <a:pos x="90" y="1"/>
                </a:cxn>
                <a:cxn ang="0">
                  <a:pos x="105" y="6"/>
                </a:cxn>
                <a:cxn ang="0">
                  <a:pos x="118" y="13"/>
                </a:cxn>
                <a:cxn ang="0">
                  <a:pos x="128" y="23"/>
                </a:cxn>
                <a:cxn ang="0">
                  <a:pos x="138" y="36"/>
                </a:cxn>
                <a:cxn ang="0">
                  <a:pos x="144" y="51"/>
                </a:cxn>
                <a:cxn ang="0">
                  <a:pos x="149" y="67"/>
                </a:cxn>
                <a:cxn ang="0">
                  <a:pos x="150" y="84"/>
                </a:cxn>
                <a:cxn ang="0">
                  <a:pos x="149" y="103"/>
                </a:cxn>
              </a:cxnLst>
              <a:rect l="0" t="0" r="r" b="b"/>
              <a:pathLst>
                <a:path w="150" h="179">
                  <a:moveTo>
                    <a:pt x="149" y="103"/>
                  </a:moveTo>
                  <a:lnTo>
                    <a:pt x="144" y="120"/>
                  </a:lnTo>
                  <a:lnTo>
                    <a:pt x="138" y="135"/>
                  </a:lnTo>
                  <a:lnTo>
                    <a:pt x="128" y="149"/>
                  </a:lnTo>
                  <a:lnTo>
                    <a:pt x="118" y="160"/>
                  </a:lnTo>
                  <a:lnTo>
                    <a:pt x="105" y="170"/>
                  </a:lnTo>
                  <a:lnTo>
                    <a:pt x="91" y="175"/>
                  </a:lnTo>
                  <a:lnTo>
                    <a:pt x="76" y="179"/>
                  </a:lnTo>
                  <a:lnTo>
                    <a:pt x="61" y="178"/>
                  </a:lnTo>
                  <a:lnTo>
                    <a:pt x="47" y="173"/>
                  </a:lnTo>
                  <a:lnTo>
                    <a:pt x="34" y="166"/>
                  </a:lnTo>
                  <a:lnTo>
                    <a:pt x="22" y="156"/>
                  </a:lnTo>
                  <a:lnTo>
                    <a:pt x="13" y="143"/>
                  </a:lnTo>
                  <a:lnTo>
                    <a:pt x="6" y="128"/>
                  </a:lnTo>
                  <a:lnTo>
                    <a:pt x="2" y="112"/>
                  </a:lnTo>
                  <a:lnTo>
                    <a:pt x="0" y="96"/>
                  </a:lnTo>
                  <a:lnTo>
                    <a:pt x="2" y="77"/>
                  </a:lnTo>
                  <a:lnTo>
                    <a:pt x="6" y="60"/>
                  </a:lnTo>
                  <a:lnTo>
                    <a:pt x="13" y="44"/>
                  </a:lnTo>
                  <a:lnTo>
                    <a:pt x="22" y="30"/>
                  </a:lnTo>
                  <a:lnTo>
                    <a:pt x="34" y="19"/>
                  </a:lnTo>
                  <a:lnTo>
                    <a:pt x="47" y="9"/>
                  </a:lnTo>
                  <a:lnTo>
                    <a:pt x="60" y="4"/>
                  </a:lnTo>
                  <a:lnTo>
                    <a:pt x="75" y="0"/>
                  </a:lnTo>
                  <a:lnTo>
                    <a:pt x="90" y="1"/>
                  </a:lnTo>
                  <a:lnTo>
                    <a:pt x="105" y="6"/>
                  </a:lnTo>
                  <a:lnTo>
                    <a:pt x="118" y="13"/>
                  </a:lnTo>
                  <a:lnTo>
                    <a:pt x="128" y="23"/>
                  </a:lnTo>
                  <a:lnTo>
                    <a:pt x="138" y="36"/>
                  </a:lnTo>
                  <a:lnTo>
                    <a:pt x="144" y="51"/>
                  </a:lnTo>
                  <a:lnTo>
                    <a:pt x="149" y="67"/>
                  </a:lnTo>
                  <a:lnTo>
                    <a:pt x="150" y="84"/>
                  </a:lnTo>
                  <a:lnTo>
                    <a:pt x="149"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8"/>
            <p:cNvSpPr>
              <a:spLocks/>
            </p:cNvSpPr>
            <p:nvPr/>
          </p:nvSpPr>
          <p:spPr bwMode="auto">
            <a:xfrm>
              <a:off x="3137" y="3245"/>
              <a:ext cx="37" cy="42"/>
            </a:xfrm>
            <a:custGeom>
              <a:avLst/>
              <a:gdLst/>
              <a:ahLst/>
              <a:cxnLst>
                <a:cxn ang="0">
                  <a:pos x="74" y="48"/>
                </a:cxn>
                <a:cxn ang="0">
                  <a:pos x="72" y="57"/>
                </a:cxn>
                <a:cxn ang="0">
                  <a:pos x="68" y="64"/>
                </a:cxn>
                <a:cxn ang="0">
                  <a:pos x="64" y="71"/>
                </a:cxn>
                <a:cxn ang="0">
                  <a:pos x="58" y="77"/>
                </a:cxn>
                <a:cxn ang="0">
                  <a:pos x="51" y="81"/>
                </a:cxn>
                <a:cxn ang="0">
                  <a:pos x="45" y="84"/>
                </a:cxn>
                <a:cxn ang="0">
                  <a:pos x="37" y="85"/>
                </a:cxn>
                <a:cxn ang="0">
                  <a:pos x="30" y="85"/>
                </a:cxn>
                <a:cxn ang="0">
                  <a:pos x="16" y="79"/>
                </a:cxn>
                <a:cxn ang="0">
                  <a:pos x="6" y="68"/>
                </a:cxn>
                <a:cxn ang="0">
                  <a:pos x="0" y="53"/>
                </a:cxn>
                <a:cxn ang="0">
                  <a:pos x="0" y="35"/>
                </a:cxn>
                <a:cxn ang="0">
                  <a:pos x="3" y="27"/>
                </a:cxn>
                <a:cxn ang="0">
                  <a:pos x="6" y="19"/>
                </a:cxn>
                <a:cxn ang="0">
                  <a:pos x="11" y="14"/>
                </a:cxn>
                <a:cxn ang="0">
                  <a:pos x="16" y="8"/>
                </a:cxn>
                <a:cxn ang="0">
                  <a:pos x="22" y="3"/>
                </a:cxn>
                <a:cxn ang="0">
                  <a:pos x="29" y="1"/>
                </a:cxn>
                <a:cxn ang="0">
                  <a:pos x="36" y="0"/>
                </a:cxn>
                <a:cxn ang="0">
                  <a:pos x="43" y="0"/>
                </a:cxn>
                <a:cxn ang="0">
                  <a:pos x="50" y="2"/>
                </a:cxn>
                <a:cxn ang="0">
                  <a:pos x="57" y="5"/>
                </a:cxn>
                <a:cxn ang="0">
                  <a:pos x="63" y="10"/>
                </a:cxn>
                <a:cxn ang="0">
                  <a:pos x="67" y="17"/>
                </a:cxn>
                <a:cxn ang="0">
                  <a:pos x="72" y="24"/>
                </a:cxn>
                <a:cxn ang="0">
                  <a:pos x="74" y="31"/>
                </a:cxn>
                <a:cxn ang="0">
                  <a:pos x="74" y="40"/>
                </a:cxn>
                <a:cxn ang="0">
                  <a:pos x="74" y="48"/>
                </a:cxn>
              </a:cxnLst>
              <a:rect l="0" t="0" r="r" b="b"/>
              <a:pathLst>
                <a:path w="74" h="85">
                  <a:moveTo>
                    <a:pt x="74" y="48"/>
                  </a:moveTo>
                  <a:lnTo>
                    <a:pt x="72" y="57"/>
                  </a:lnTo>
                  <a:lnTo>
                    <a:pt x="68" y="64"/>
                  </a:lnTo>
                  <a:lnTo>
                    <a:pt x="64" y="71"/>
                  </a:lnTo>
                  <a:lnTo>
                    <a:pt x="58" y="77"/>
                  </a:lnTo>
                  <a:lnTo>
                    <a:pt x="51" y="81"/>
                  </a:lnTo>
                  <a:lnTo>
                    <a:pt x="45" y="84"/>
                  </a:lnTo>
                  <a:lnTo>
                    <a:pt x="37" y="85"/>
                  </a:lnTo>
                  <a:lnTo>
                    <a:pt x="30" y="85"/>
                  </a:lnTo>
                  <a:lnTo>
                    <a:pt x="16" y="79"/>
                  </a:lnTo>
                  <a:lnTo>
                    <a:pt x="6" y="68"/>
                  </a:lnTo>
                  <a:lnTo>
                    <a:pt x="0" y="53"/>
                  </a:lnTo>
                  <a:lnTo>
                    <a:pt x="0" y="35"/>
                  </a:lnTo>
                  <a:lnTo>
                    <a:pt x="3" y="27"/>
                  </a:lnTo>
                  <a:lnTo>
                    <a:pt x="6" y="19"/>
                  </a:lnTo>
                  <a:lnTo>
                    <a:pt x="11" y="14"/>
                  </a:lnTo>
                  <a:lnTo>
                    <a:pt x="16" y="8"/>
                  </a:lnTo>
                  <a:lnTo>
                    <a:pt x="22" y="3"/>
                  </a:lnTo>
                  <a:lnTo>
                    <a:pt x="29" y="1"/>
                  </a:lnTo>
                  <a:lnTo>
                    <a:pt x="36" y="0"/>
                  </a:lnTo>
                  <a:lnTo>
                    <a:pt x="43" y="0"/>
                  </a:lnTo>
                  <a:lnTo>
                    <a:pt x="50" y="2"/>
                  </a:lnTo>
                  <a:lnTo>
                    <a:pt x="57" y="5"/>
                  </a:lnTo>
                  <a:lnTo>
                    <a:pt x="63" y="10"/>
                  </a:lnTo>
                  <a:lnTo>
                    <a:pt x="67" y="17"/>
                  </a:lnTo>
                  <a:lnTo>
                    <a:pt x="72" y="24"/>
                  </a:lnTo>
                  <a:lnTo>
                    <a:pt x="74" y="31"/>
                  </a:lnTo>
                  <a:lnTo>
                    <a:pt x="74" y="40"/>
                  </a:lnTo>
                  <a:lnTo>
                    <a:pt x="74"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9"/>
            <p:cNvSpPr>
              <a:spLocks/>
            </p:cNvSpPr>
            <p:nvPr/>
          </p:nvSpPr>
          <p:spPr bwMode="auto">
            <a:xfrm>
              <a:off x="3144" y="3214"/>
              <a:ext cx="37" cy="41"/>
            </a:xfrm>
            <a:custGeom>
              <a:avLst/>
              <a:gdLst/>
              <a:ahLst/>
              <a:cxnLst>
                <a:cxn ang="0">
                  <a:pos x="74" y="48"/>
                </a:cxn>
                <a:cxn ang="0">
                  <a:pos x="72" y="56"/>
                </a:cxn>
                <a:cxn ang="0">
                  <a:pos x="68" y="64"/>
                </a:cxn>
                <a:cxn ang="0">
                  <a:pos x="64" y="70"/>
                </a:cxn>
                <a:cxn ang="0">
                  <a:pos x="59" y="75"/>
                </a:cxn>
                <a:cxn ang="0">
                  <a:pos x="52" y="80"/>
                </a:cxn>
                <a:cxn ang="0">
                  <a:pos x="45" y="82"/>
                </a:cxn>
                <a:cxn ang="0">
                  <a:pos x="38" y="83"/>
                </a:cxn>
                <a:cxn ang="0">
                  <a:pos x="30" y="83"/>
                </a:cxn>
                <a:cxn ang="0">
                  <a:pos x="16" y="78"/>
                </a:cxn>
                <a:cxn ang="0">
                  <a:pos x="7" y="66"/>
                </a:cxn>
                <a:cxn ang="0">
                  <a:pos x="0" y="52"/>
                </a:cxn>
                <a:cxn ang="0">
                  <a:pos x="0" y="36"/>
                </a:cxn>
                <a:cxn ang="0">
                  <a:pos x="3" y="28"/>
                </a:cxn>
                <a:cxn ang="0">
                  <a:pos x="6" y="20"/>
                </a:cxn>
                <a:cxn ang="0">
                  <a:pos x="11" y="14"/>
                </a:cxn>
                <a:cxn ang="0">
                  <a:pos x="16" y="9"/>
                </a:cxn>
                <a:cxn ang="0">
                  <a:pos x="22" y="4"/>
                </a:cxn>
                <a:cxn ang="0">
                  <a:pos x="29" y="2"/>
                </a:cxn>
                <a:cxn ang="0">
                  <a:pos x="36" y="0"/>
                </a:cxn>
                <a:cxn ang="0">
                  <a:pos x="44" y="0"/>
                </a:cxn>
                <a:cxn ang="0">
                  <a:pos x="58" y="6"/>
                </a:cxn>
                <a:cxn ang="0">
                  <a:pos x="68" y="17"/>
                </a:cxn>
                <a:cxn ang="0">
                  <a:pos x="74" y="32"/>
                </a:cxn>
                <a:cxn ang="0">
                  <a:pos x="74" y="48"/>
                </a:cxn>
              </a:cxnLst>
              <a:rect l="0" t="0" r="r" b="b"/>
              <a:pathLst>
                <a:path w="74" h="83">
                  <a:moveTo>
                    <a:pt x="74" y="48"/>
                  </a:moveTo>
                  <a:lnTo>
                    <a:pt x="72" y="56"/>
                  </a:lnTo>
                  <a:lnTo>
                    <a:pt x="68" y="64"/>
                  </a:lnTo>
                  <a:lnTo>
                    <a:pt x="64" y="70"/>
                  </a:lnTo>
                  <a:lnTo>
                    <a:pt x="59" y="75"/>
                  </a:lnTo>
                  <a:lnTo>
                    <a:pt x="52" y="80"/>
                  </a:lnTo>
                  <a:lnTo>
                    <a:pt x="45" y="82"/>
                  </a:lnTo>
                  <a:lnTo>
                    <a:pt x="38" y="83"/>
                  </a:lnTo>
                  <a:lnTo>
                    <a:pt x="30" y="83"/>
                  </a:lnTo>
                  <a:lnTo>
                    <a:pt x="16" y="78"/>
                  </a:lnTo>
                  <a:lnTo>
                    <a:pt x="7" y="66"/>
                  </a:lnTo>
                  <a:lnTo>
                    <a:pt x="0" y="52"/>
                  </a:lnTo>
                  <a:lnTo>
                    <a:pt x="0" y="36"/>
                  </a:lnTo>
                  <a:lnTo>
                    <a:pt x="3" y="28"/>
                  </a:lnTo>
                  <a:lnTo>
                    <a:pt x="6" y="20"/>
                  </a:lnTo>
                  <a:lnTo>
                    <a:pt x="11" y="14"/>
                  </a:lnTo>
                  <a:lnTo>
                    <a:pt x="16" y="9"/>
                  </a:lnTo>
                  <a:lnTo>
                    <a:pt x="22" y="4"/>
                  </a:lnTo>
                  <a:lnTo>
                    <a:pt x="29" y="2"/>
                  </a:lnTo>
                  <a:lnTo>
                    <a:pt x="36" y="0"/>
                  </a:lnTo>
                  <a:lnTo>
                    <a:pt x="44" y="0"/>
                  </a:lnTo>
                  <a:lnTo>
                    <a:pt x="58" y="6"/>
                  </a:lnTo>
                  <a:lnTo>
                    <a:pt x="68" y="17"/>
                  </a:lnTo>
                  <a:lnTo>
                    <a:pt x="74" y="32"/>
                  </a:lnTo>
                  <a:lnTo>
                    <a:pt x="74"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50"/>
            <p:cNvSpPr>
              <a:spLocks/>
            </p:cNvSpPr>
            <p:nvPr/>
          </p:nvSpPr>
          <p:spPr bwMode="auto">
            <a:xfrm>
              <a:off x="3165" y="3231"/>
              <a:ext cx="82" cy="34"/>
            </a:xfrm>
            <a:custGeom>
              <a:avLst/>
              <a:gdLst/>
              <a:ahLst/>
              <a:cxnLst>
                <a:cxn ang="0">
                  <a:pos x="2" y="52"/>
                </a:cxn>
                <a:cxn ang="0">
                  <a:pos x="91" y="0"/>
                </a:cxn>
                <a:cxn ang="0">
                  <a:pos x="163" y="68"/>
                </a:cxn>
                <a:cxn ang="0">
                  <a:pos x="91" y="24"/>
                </a:cxn>
                <a:cxn ang="0">
                  <a:pos x="0" y="65"/>
                </a:cxn>
                <a:cxn ang="0">
                  <a:pos x="2" y="52"/>
                </a:cxn>
              </a:cxnLst>
              <a:rect l="0" t="0" r="r" b="b"/>
              <a:pathLst>
                <a:path w="163" h="68">
                  <a:moveTo>
                    <a:pt x="2" y="52"/>
                  </a:moveTo>
                  <a:lnTo>
                    <a:pt x="91" y="0"/>
                  </a:lnTo>
                  <a:lnTo>
                    <a:pt x="163" y="68"/>
                  </a:lnTo>
                  <a:lnTo>
                    <a:pt x="91" y="24"/>
                  </a:lnTo>
                  <a:lnTo>
                    <a:pt x="0" y="65"/>
                  </a:lnTo>
                  <a:lnTo>
                    <a:pt x="2"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51"/>
            <p:cNvSpPr>
              <a:spLocks/>
            </p:cNvSpPr>
            <p:nvPr/>
          </p:nvSpPr>
          <p:spPr bwMode="auto">
            <a:xfrm>
              <a:off x="3166" y="3262"/>
              <a:ext cx="88" cy="20"/>
            </a:xfrm>
            <a:custGeom>
              <a:avLst/>
              <a:gdLst/>
              <a:ahLst/>
              <a:cxnLst>
                <a:cxn ang="0">
                  <a:pos x="4" y="0"/>
                </a:cxn>
                <a:cxn ang="0">
                  <a:pos x="114" y="1"/>
                </a:cxn>
                <a:cxn ang="0">
                  <a:pos x="175" y="39"/>
                </a:cxn>
                <a:cxn ang="0">
                  <a:pos x="108" y="18"/>
                </a:cxn>
                <a:cxn ang="0">
                  <a:pos x="0" y="18"/>
                </a:cxn>
                <a:cxn ang="0">
                  <a:pos x="4" y="0"/>
                </a:cxn>
              </a:cxnLst>
              <a:rect l="0" t="0" r="r" b="b"/>
              <a:pathLst>
                <a:path w="175" h="39">
                  <a:moveTo>
                    <a:pt x="4" y="0"/>
                  </a:moveTo>
                  <a:lnTo>
                    <a:pt x="114" y="1"/>
                  </a:lnTo>
                  <a:lnTo>
                    <a:pt x="175" y="39"/>
                  </a:lnTo>
                  <a:lnTo>
                    <a:pt x="108" y="18"/>
                  </a:lnTo>
                  <a:lnTo>
                    <a:pt x="0" y="18"/>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2"/>
            <p:cNvSpPr>
              <a:spLocks/>
            </p:cNvSpPr>
            <p:nvPr/>
          </p:nvSpPr>
          <p:spPr bwMode="auto">
            <a:xfrm>
              <a:off x="3164" y="3269"/>
              <a:ext cx="67" cy="90"/>
            </a:xfrm>
            <a:custGeom>
              <a:avLst/>
              <a:gdLst/>
              <a:ahLst/>
              <a:cxnLst>
                <a:cxn ang="0">
                  <a:pos x="7" y="0"/>
                </a:cxn>
                <a:cxn ang="0">
                  <a:pos x="108" y="59"/>
                </a:cxn>
                <a:cxn ang="0">
                  <a:pos x="133" y="180"/>
                </a:cxn>
                <a:cxn ang="0">
                  <a:pos x="95" y="70"/>
                </a:cxn>
                <a:cxn ang="0">
                  <a:pos x="0" y="20"/>
                </a:cxn>
                <a:cxn ang="0">
                  <a:pos x="7" y="0"/>
                </a:cxn>
              </a:cxnLst>
              <a:rect l="0" t="0" r="r" b="b"/>
              <a:pathLst>
                <a:path w="133" h="180">
                  <a:moveTo>
                    <a:pt x="7" y="0"/>
                  </a:moveTo>
                  <a:lnTo>
                    <a:pt x="108" y="59"/>
                  </a:lnTo>
                  <a:lnTo>
                    <a:pt x="133" y="180"/>
                  </a:lnTo>
                  <a:lnTo>
                    <a:pt x="95" y="70"/>
                  </a:lnTo>
                  <a:lnTo>
                    <a:pt x="0" y="20"/>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3"/>
            <p:cNvSpPr>
              <a:spLocks/>
            </p:cNvSpPr>
            <p:nvPr/>
          </p:nvSpPr>
          <p:spPr bwMode="auto">
            <a:xfrm>
              <a:off x="3084" y="3210"/>
              <a:ext cx="67" cy="46"/>
            </a:xfrm>
            <a:custGeom>
              <a:avLst/>
              <a:gdLst/>
              <a:ahLst/>
              <a:cxnLst>
                <a:cxn ang="0">
                  <a:pos x="133" y="77"/>
                </a:cxn>
                <a:cxn ang="0">
                  <a:pos x="66" y="0"/>
                </a:cxn>
                <a:cxn ang="0">
                  <a:pos x="0" y="45"/>
                </a:cxn>
                <a:cxn ang="0">
                  <a:pos x="58" y="23"/>
                </a:cxn>
                <a:cxn ang="0">
                  <a:pos x="131" y="91"/>
                </a:cxn>
                <a:cxn ang="0">
                  <a:pos x="133" y="77"/>
                </a:cxn>
              </a:cxnLst>
              <a:rect l="0" t="0" r="r" b="b"/>
              <a:pathLst>
                <a:path w="133" h="91">
                  <a:moveTo>
                    <a:pt x="133" y="77"/>
                  </a:moveTo>
                  <a:lnTo>
                    <a:pt x="66" y="0"/>
                  </a:lnTo>
                  <a:lnTo>
                    <a:pt x="0" y="45"/>
                  </a:lnTo>
                  <a:lnTo>
                    <a:pt x="58" y="23"/>
                  </a:lnTo>
                  <a:lnTo>
                    <a:pt x="131" y="91"/>
                  </a:lnTo>
                  <a:lnTo>
                    <a:pt x="133" y="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54"/>
            <p:cNvSpPr>
              <a:spLocks/>
            </p:cNvSpPr>
            <p:nvPr/>
          </p:nvSpPr>
          <p:spPr bwMode="auto">
            <a:xfrm>
              <a:off x="3065" y="3235"/>
              <a:ext cx="81" cy="30"/>
            </a:xfrm>
            <a:custGeom>
              <a:avLst/>
              <a:gdLst/>
              <a:ahLst/>
              <a:cxnLst>
                <a:cxn ang="0">
                  <a:pos x="164" y="36"/>
                </a:cxn>
                <a:cxn ang="0">
                  <a:pos x="58" y="0"/>
                </a:cxn>
                <a:cxn ang="0">
                  <a:pos x="0" y="60"/>
                </a:cxn>
                <a:cxn ang="0">
                  <a:pos x="59" y="19"/>
                </a:cxn>
                <a:cxn ang="0">
                  <a:pos x="162" y="52"/>
                </a:cxn>
                <a:cxn ang="0">
                  <a:pos x="164" y="36"/>
                </a:cxn>
              </a:cxnLst>
              <a:rect l="0" t="0" r="r" b="b"/>
              <a:pathLst>
                <a:path w="164" h="60">
                  <a:moveTo>
                    <a:pt x="164" y="36"/>
                  </a:moveTo>
                  <a:lnTo>
                    <a:pt x="58" y="0"/>
                  </a:lnTo>
                  <a:lnTo>
                    <a:pt x="0" y="60"/>
                  </a:lnTo>
                  <a:lnTo>
                    <a:pt x="59" y="19"/>
                  </a:lnTo>
                  <a:lnTo>
                    <a:pt x="162" y="52"/>
                  </a:lnTo>
                  <a:lnTo>
                    <a:pt x="164"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5"/>
            <p:cNvSpPr>
              <a:spLocks/>
            </p:cNvSpPr>
            <p:nvPr/>
          </p:nvSpPr>
          <p:spPr bwMode="auto">
            <a:xfrm>
              <a:off x="3070" y="3260"/>
              <a:ext cx="78" cy="67"/>
            </a:xfrm>
            <a:custGeom>
              <a:avLst/>
              <a:gdLst/>
              <a:ahLst/>
              <a:cxnLst>
                <a:cxn ang="0">
                  <a:pos x="154" y="0"/>
                </a:cxn>
                <a:cxn ang="0">
                  <a:pos x="39" y="23"/>
                </a:cxn>
                <a:cxn ang="0">
                  <a:pos x="0" y="133"/>
                </a:cxn>
                <a:cxn ang="0">
                  <a:pos x="47" y="38"/>
                </a:cxn>
                <a:cxn ang="0">
                  <a:pos x="154" y="21"/>
                </a:cxn>
                <a:cxn ang="0">
                  <a:pos x="154" y="0"/>
                </a:cxn>
              </a:cxnLst>
              <a:rect l="0" t="0" r="r" b="b"/>
              <a:pathLst>
                <a:path w="154" h="133">
                  <a:moveTo>
                    <a:pt x="154" y="0"/>
                  </a:moveTo>
                  <a:lnTo>
                    <a:pt x="39" y="23"/>
                  </a:lnTo>
                  <a:lnTo>
                    <a:pt x="0" y="133"/>
                  </a:lnTo>
                  <a:lnTo>
                    <a:pt x="47" y="38"/>
                  </a:lnTo>
                  <a:lnTo>
                    <a:pt x="154" y="21"/>
                  </a:lnTo>
                  <a:lnTo>
                    <a:pt x="1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56"/>
            <p:cNvSpPr>
              <a:spLocks/>
            </p:cNvSpPr>
            <p:nvPr/>
          </p:nvSpPr>
          <p:spPr bwMode="auto">
            <a:xfrm>
              <a:off x="3195" y="3533"/>
              <a:ext cx="65" cy="66"/>
            </a:xfrm>
            <a:custGeom>
              <a:avLst/>
              <a:gdLst/>
              <a:ahLst/>
              <a:cxnLst>
                <a:cxn ang="0">
                  <a:pos x="128" y="76"/>
                </a:cxn>
                <a:cxn ang="0">
                  <a:pos x="124" y="89"/>
                </a:cxn>
                <a:cxn ang="0">
                  <a:pos x="118" y="100"/>
                </a:cxn>
                <a:cxn ang="0">
                  <a:pos x="110" y="111"/>
                </a:cxn>
                <a:cxn ang="0">
                  <a:pos x="101" y="119"/>
                </a:cxn>
                <a:cxn ang="0">
                  <a:pos x="91" y="124"/>
                </a:cxn>
                <a:cxn ang="0">
                  <a:pos x="79" y="129"/>
                </a:cxn>
                <a:cxn ang="0">
                  <a:pos x="67" y="131"/>
                </a:cxn>
                <a:cxn ang="0">
                  <a:pos x="54" y="130"/>
                </a:cxn>
                <a:cxn ang="0">
                  <a:pos x="41" y="127"/>
                </a:cxn>
                <a:cxn ang="0">
                  <a:pos x="30" y="121"/>
                </a:cxn>
                <a:cxn ang="0">
                  <a:pos x="21" y="113"/>
                </a:cxn>
                <a:cxn ang="0">
                  <a:pos x="12" y="104"/>
                </a:cxn>
                <a:cxn ang="0">
                  <a:pos x="6" y="93"/>
                </a:cxn>
                <a:cxn ang="0">
                  <a:pos x="2" y="82"/>
                </a:cxn>
                <a:cxn ang="0">
                  <a:pos x="0" y="68"/>
                </a:cxn>
                <a:cxn ang="0">
                  <a:pos x="1" y="55"/>
                </a:cxn>
                <a:cxn ang="0">
                  <a:pos x="4" y="43"/>
                </a:cxn>
                <a:cxn ang="0">
                  <a:pos x="10" y="31"/>
                </a:cxn>
                <a:cxn ang="0">
                  <a:pos x="18" y="21"/>
                </a:cxn>
                <a:cxn ang="0">
                  <a:pos x="27" y="13"/>
                </a:cxn>
                <a:cxn ang="0">
                  <a:pos x="38" y="6"/>
                </a:cxn>
                <a:cxn ang="0">
                  <a:pos x="49" y="2"/>
                </a:cxn>
                <a:cxn ang="0">
                  <a:pos x="62" y="0"/>
                </a:cxn>
                <a:cxn ang="0">
                  <a:pos x="75" y="1"/>
                </a:cxn>
                <a:cxn ang="0">
                  <a:pos x="87" y="5"/>
                </a:cxn>
                <a:cxn ang="0">
                  <a:pos x="99" y="10"/>
                </a:cxn>
                <a:cxn ang="0">
                  <a:pos x="108" y="18"/>
                </a:cxn>
                <a:cxn ang="0">
                  <a:pos x="117" y="28"/>
                </a:cxn>
                <a:cxn ang="0">
                  <a:pos x="123" y="38"/>
                </a:cxn>
                <a:cxn ang="0">
                  <a:pos x="127" y="49"/>
                </a:cxn>
                <a:cxn ang="0">
                  <a:pos x="129" y="63"/>
                </a:cxn>
                <a:cxn ang="0">
                  <a:pos x="128" y="76"/>
                </a:cxn>
              </a:cxnLst>
              <a:rect l="0" t="0" r="r" b="b"/>
              <a:pathLst>
                <a:path w="129" h="131">
                  <a:moveTo>
                    <a:pt x="128" y="76"/>
                  </a:moveTo>
                  <a:lnTo>
                    <a:pt x="124" y="89"/>
                  </a:lnTo>
                  <a:lnTo>
                    <a:pt x="118" y="100"/>
                  </a:lnTo>
                  <a:lnTo>
                    <a:pt x="110" y="111"/>
                  </a:lnTo>
                  <a:lnTo>
                    <a:pt x="101" y="119"/>
                  </a:lnTo>
                  <a:lnTo>
                    <a:pt x="91" y="124"/>
                  </a:lnTo>
                  <a:lnTo>
                    <a:pt x="79" y="129"/>
                  </a:lnTo>
                  <a:lnTo>
                    <a:pt x="67" y="131"/>
                  </a:lnTo>
                  <a:lnTo>
                    <a:pt x="54" y="130"/>
                  </a:lnTo>
                  <a:lnTo>
                    <a:pt x="41" y="127"/>
                  </a:lnTo>
                  <a:lnTo>
                    <a:pt x="30" y="121"/>
                  </a:lnTo>
                  <a:lnTo>
                    <a:pt x="21" y="113"/>
                  </a:lnTo>
                  <a:lnTo>
                    <a:pt x="12" y="104"/>
                  </a:lnTo>
                  <a:lnTo>
                    <a:pt x="6" y="93"/>
                  </a:lnTo>
                  <a:lnTo>
                    <a:pt x="2" y="82"/>
                  </a:lnTo>
                  <a:lnTo>
                    <a:pt x="0" y="68"/>
                  </a:lnTo>
                  <a:lnTo>
                    <a:pt x="1" y="55"/>
                  </a:lnTo>
                  <a:lnTo>
                    <a:pt x="4" y="43"/>
                  </a:lnTo>
                  <a:lnTo>
                    <a:pt x="10" y="31"/>
                  </a:lnTo>
                  <a:lnTo>
                    <a:pt x="18" y="21"/>
                  </a:lnTo>
                  <a:lnTo>
                    <a:pt x="27" y="13"/>
                  </a:lnTo>
                  <a:lnTo>
                    <a:pt x="38" y="6"/>
                  </a:lnTo>
                  <a:lnTo>
                    <a:pt x="49" y="2"/>
                  </a:lnTo>
                  <a:lnTo>
                    <a:pt x="62" y="0"/>
                  </a:lnTo>
                  <a:lnTo>
                    <a:pt x="75" y="1"/>
                  </a:lnTo>
                  <a:lnTo>
                    <a:pt x="87" y="5"/>
                  </a:lnTo>
                  <a:lnTo>
                    <a:pt x="99" y="10"/>
                  </a:lnTo>
                  <a:lnTo>
                    <a:pt x="108" y="18"/>
                  </a:lnTo>
                  <a:lnTo>
                    <a:pt x="117" y="28"/>
                  </a:lnTo>
                  <a:lnTo>
                    <a:pt x="123" y="38"/>
                  </a:lnTo>
                  <a:lnTo>
                    <a:pt x="127" y="49"/>
                  </a:lnTo>
                  <a:lnTo>
                    <a:pt x="129" y="63"/>
                  </a:lnTo>
                  <a:lnTo>
                    <a:pt x="128"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7"/>
            <p:cNvSpPr>
              <a:spLocks/>
            </p:cNvSpPr>
            <p:nvPr/>
          </p:nvSpPr>
          <p:spPr bwMode="auto">
            <a:xfrm>
              <a:off x="3202" y="3539"/>
              <a:ext cx="52" cy="54"/>
            </a:xfrm>
            <a:custGeom>
              <a:avLst/>
              <a:gdLst/>
              <a:ahLst/>
              <a:cxnLst>
                <a:cxn ang="0">
                  <a:pos x="104" y="63"/>
                </a:cxn>
                <a:cxn ang="0">
                  <a:pos x="101" y="73"/>
                </a:cxn>
                <a:cxn ang="0">
                  <a:pos x="96" y="82"/>
                </a:cxn>
                <a:cxn ang="0">
                  <a:pos x="90" y="90"/>
                </a:cxn>
                <a:cxn ang="0">
                  <a:pos x="82" y="97"/>
                </a:cxn>
                <a:cxn ang="0">
                  <a:pos x="74" y="102"/>
                </a:cxn>
                <a:cxn ang="0">
                  <a:pos x="65" y="105"/>
                </a:cxn>
                <a:cxn ang="0">
                  <a:pos x="55" y="108"/>
                </a:cxn>
                <a:cxn ang="0">
                  <a:pos x="44" y="106"/>
                </a:cxn>
                <a:cxn ang="0">
                  <a:pos x="34" y="104"/>
                </a:cxn>
                <a:cxn ang="0">
                  <a:pos x="25" y="100"/>
                </a:cxn>
                <a:cxn ang="0">
                  <a:pos x="17" y="93"/>
                </a:cxn>
                <a:cxn ang="0">
                  <a:pos x="11" y="85"/>
                </a:cxn>
                <a:cxn ang="0">
                  <a:pos x="5" y="76"/>
                </a:cxn>
                <a:cxn ang="0">
                  <a:pos x="3" y="66"/>
                </a:cxn>
                <a:cxn ang="0">
                  <a:pos x="0" y="56"/>
                </a:cxn>
                <a:cxn ang="0">
                  <a:pos x="2" y="45"/>
                </a:cxn>
                <a:cxn ang="0">
                  <a:pos x="4" y="35"/>
                </a:cxn>
                <a:cxn ang="0">
                  <a:pos x="9" y="26"/>
                </a:cxn>
                <a:cxn ang="0">
                  <a:pos x="15" y="18"/>
                </a:cxn>
                <a:cxn ang="0">
                  <a:pos x="22" y="11"/>
                </a:cxn>
                <a:cxn ang="0">
                  <a:pos x="32" y="6"/>
                </a:cxn>
                <a:cxn ang="0">
                  <a:pos x="41" y="3"/>
                </a:cxn>
                <a:cxn ang="0">
                  <a:pos x="51" y="0"/>
                </a:cxn>
                <a:cxn ang="0">
                  <a:pos x="62" y="2"/>
                </a:cxn>
                <a:cxn ang="0">
                  <a:pos x="72" y="5"/>
                </a:cxn>
                <a:cxn ang="0">
                  <a:pos x="80" y="10"/>
                </a:cxn>
                <a:cxn ang="0">
                  <a:pos x="88" y="15"/>
                </a:cxn>
                <a:cxn ang="0">
                  <a:pos x="95" y="23"/>
                </a:cxn>
                <a:cxn ang="0">
                  <a:pos x="100" y="33"/>
                </a:cxn>
                <a:cxn ang="0">
                  <a:pos x="103" y="42"/>
                </a:cxn>
                <a:cxn ang="0">
                  <a:pos x="105" y="52"/>
                </a:cxn>
                <a:cxn ang="0">
                  <a:pos x="104" y="63"/>
                </a:cxn>
              </a:cxnLst>
              <a:rect l="0" t="0" r="r" b="b"/>
              <a:pathLst>
                <a:path w="105" h="108">
                  <a:moveTo>
                    <a:pt x="104" y="63"/>
                  </a:moveTo>
                  <a:lnTo>
                    <a:pt x="101" y="73"/>
                  </a:lnTo>
                  <a:lnTo>
                    <a:pt x="96" y="82"/>
                  </a:lnTo>
                  <a:lnTo>
                    <a:pt x="90" y="90"/>
                  </a:lnTo>
                  <a:lnTo>
                    <a:pt x="82" y="97"/>
                  </a:lnTo>
                  <a:lnTo>
                    <a:pt x="74" y="102"/>
                  </a:lnTo>
                  <a:lnTo>
                    <a:pt x="65" y="105"/>
                  </a:lnTo>
                  <a:lnTo>
                    <a:pt x="55" y="108"/>
                  </a:lnTo>
                  <a:lnTo>
                    <a:pt x="44" y="106"/>
                  </a:lnTo>
                  <a:lnTo>
                    <a:pt x="34" y="104"/>
                  </a:lnTo>
                  <a:lnTo>
                    <a:pt x="25" y="100"/>
                  </a:lnTo>
                  <a:lnTo>
                    <a:pt x="17" y="93"/>
                  </a:lnTo>
                  <a:lnTo>
                    <a:pt x="11" y="85"/>
                  </a:lnTo>
                  <a:lnTo>
                    <a:pt x="5" y="76"/>
                  </a:lnTo>
                  <a:lnTo>
                    <a:pt x="3" y="66"/>
                  </a:lnTo>
                  <a:lnTo>
                    <a:pt x="0" y="56"/>
                  </a:lnTo>
                  <a:lnTo>
                    <a:pt x="2" y="45"/>
                  </a:lnTo>
                  <a:lnTo>
                    <a:pt x="4" y="35"/>
                  </a:lnTo>
                  <a:lnTo>
                    <a:pt x="9" y="26"/>
                  </a:lnTo>
                  <a:lnTo>
                    <a:pt x="15" y="18"/>
                  </a:lnTo>
                  <a:lnTo>
                    <a:pt x="22" y="11"/>
                  </a:lnTo>
                  <a:lnTo>
                    <a:pt x="32" y="6"/>
                  </a:lnTo>
                  <a:lnTo>
                    <a:pt x="41" y="3"/>
                  </a:lnTo>
                  <a:lnTo>
                    <a:pt x="51" y="0"/>
                  </a:lnTo>
                  <a:lnTo>
                    <a:pt x="62" y="2"/>
                  </a:lnTo>
                  <a:lnTo>
                    <a:pt x="72" y="5"/>
                  </a:lnTo>
                  <a:lnTo>
                    <a:pt x="80" y="10"/>
                  </a:lnTo>
                  <a:lnTo>
                    <a:pt x="88" y="15"/>
                  </a:lnTo>
                  <a:lnTo>
                    <a:pt x="95" y="23"/>
                  </a:lnTo>
                  <a:lnTo>
                    <a:pt x="100" y="33"/>
                  </a:lnTo>
                  <a:lnTo>
                    <a:pt x="103" y="42"/>
                  </a:lnTo>
                  <a:lnTo>
                    <a:pt x="105" y="52"/>
                  </a:lnTo>
                  <a:lnTo>
                    <a:pt x="104"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8"/>
            <p:cNvSpPr>
              <a:spLocks/>
            </p:cNvSpPr>
            <p:nvPr/>
          </p:nvSpPr>
          <p:spPr bwMode="auto">
            <a:xfrm>
              <a:off x="3212" y="3543"/>
              <a:ext cx="46" cy="46"/>
            </a:xfrm>
            <a:custGeom>
              <a:avLst/>
              <a:gdLst/>
              <a:ahLst/>
              <a:cxnLst>
                <a:cxn ang="0">
                  <a:pos x="91" y="54"/>
                </a:cxn>
                <a:cxn ang="0">
                  <a:pos x="89" y="64"/>
                </a:cxn>
                <a:cxn ang="0">
                  <a:pos x="84" y="72"/>
                </a:cxn>
                <a:cxn ang="0">
                  <a:pos x="79" y="79"/>
                </a:cxn>
                <a:cxn ang="0">
                  <a:pos x="72" y="84"/>
                </a:cxn>
                <a:cxn ang="0">
                  <a:pos x="65" y="89"/>
                </a:cxn>
                <a:cxn ang="0">
                  <a:pos x="56" y="93"/>
                </a:cxn>
                <a:cxn ang="0">
                  <a:pos x="47" y="94"/>
                </a:cxn>
                <a:cxn ang="0">
                  <a:pos x="38" y="94"/>
                </a:cxn>
                <a:cxn ang="0">
                  <a:pos x="29" y="91"/>
                </a:cxn>
                <a:cxn ang="0">
                  <a:pos x="21" y="87"/>
                </a:cxn>
                <a:cxn ang="0">
                  <a:pos x="14" y="81"/>
                </a:cxn>
                <a:cxn ang="0">
                  <a:pos x="8" y="74"/>
                </a:cxn>
                <a:cxn ang="0">
                  <a:pos x="4" y="66"/>
                </a:cxn>
                <a:cxn ang="0">
                  <a:pos x="1" y="58"/>
                </a:cxn>
                <a:cxn ang="0">
                  <a:pos x="0" y="49"/>
                </a:cxn>
                <a:cxn ang="0">
                  <a:pos x="0" y="40"/>
                </a:cxn>
                <a:cxn ang="0">
                  <a:pos x="3" y="30"/>
                </a:cxn>
                <a:cxn ang="0">
                  <a:pos x="7" y="22"/>
                </a:cxn>
                <a:cxn ang="0">
                  <a:pos x="13" y="15"/>
                </a:cxn>
                <a:cxn ang="0">
                  <a:pos x="19" y="10"/>
                </a:cxn>
                <a:cxn ang="0">
                  <a:pos x="27" y="5"/>
                </a:cxn>
                <a:cxn ang="0">
                  <a:pos x="35" y="1"/>
                </a:cxn>
                <a:cxn ang="0">
                  <a:pos x="44" y="0"/>
                </a:cxn>
                <a:cxn ang="0">
                  <a:pos x="53" y="1"/>
                </a:cxn>
                <a:cxn ang="0">
                  <a:pos x="62" y="4"/>
                </a:cxn>
                <a:cxn ang="0">
                  <a:pos x="70" y="7"/>
                </a:cxn>
                <a:cxn ang="0">
                  <a:pos x="77" y="13"/>
                </a:cxn>
                <a:cxn ang="0">
                  <a:pos x="83" y="20"/>
                </a:cxn>
                <a:cxn ang="0">
                  <a:pos x="88" y="28"/>
                </a:cxn>
                <a:cxn ang="0">
                  <a:pos x="90" y="36"/>
                </a:cxn>
                <a:cxn ang="0">
                  <a:pos x="91" y="45"/>
                </a:cxn>
                <a:cxn ang="0">
                  <a:pos x="91" y="54"/>
                </a:cxn>
              </a:cxnLst>
              <a:rect l="0" t="0" r="r" b="b"/>
              <a:pathLst>
                <a:path w="91" h="94">
                  <a:moveTo>
                    <a:pt x="91" y="54"/>
                  </a:moveTo>
                  <a:lnTo>
                    <a:pt x="89" y="64"/>
                  </a:lnTo>
                  <a:lnTo>
                    <a:pt x="84" y="72"/>
                  </a:lnTo>
                  <a:lnTo>
                    <a:pt x="79" y="79"/>
                  </a:lnTo>
                  <a:lnTo>
                    <a:pt x="72" y="84"/>
                  </a:lnTo>
                  <a:lnTo>
                    <a:pt x="65" y="89"/>
                  </a:lnTo>
                  <a:lnTo>
                    <a:pt x="56" y="93"/>
                  </a:lnTo>
                  <a:lnTo>
                    <a:pt x="47" y="94"/>
                  </a:lnTo>
                  <a:lnTo>
                    <a:pt x="38" y="94"/>
                  </a:lnTo>
                  <a:lnTo>
                    <a:pt x="29" y="91"/>
                  </a:lnTo>
                  <a:lnTo>
                    <a:pt x="21" y="87"/>
                  </a:lnTo>
                  <a:lnTo>
                    <a:pt x="14" y="81"/>
                  </a:lnTo>
                  <a:lnTo>
                    <a:pt x="8" y="74"/>
                  </a:lnTo>
                  <a:lnTo>
                    <a:pt x="4" y="66"/>
                  </a:lnTo>
                  <a:lnTo>
                    <a:pt x="1" y="58"/>
                  </a:lnTo>
                  <a:lnTo>
                    <a:pt x="0" y="49"/>
                  </a:lnTo>
                  <a:lnTo>
                    <a:pt x="0" y="40"/>
                  </a:lnTo>
                  <a:lnTo>
                    <a:pt x="3" y="30"/>
                  </a:lnTo>
                  <a:lnTo>
                    <a:pt x="7" y="22"/>
                  </a:lnTo>
                  <a:lnTo>
                    <a:pt x="13" y="15"/>
                  </a:lnTo>
                  <a:lnTo>
                    <a:pt x="19" y="10"/>
                  </a:lnTo>
                  <a:lnTo>
                    <a:pt x="27" y="5"/>
                  </a:lnTo>
                  <a:lnTo>
                    <a:pt x="35" y="1"/>
                  </a:lnTo>
                  <a:lnTo>
                    <a:pt x="44" y="0"/>
                  </a:lnTo>
                  <a:lnTo>
                    <a:pt x="53" y="1"/>
                  </a:lnTo>
                  <a:lnTo>
                    <a:pt x="62" y="4"/>
                  </a:lnTo>
                  <a:lnTo>
                    <a:pt x="70" y="7"/>
                  </a:lnTo>
                  <a:lnTo>
                    <a:pt x="77" y="13"/>
                  </a:lnTo>
                  <a:lnTo>
                    <a:pt x="83" y="20"/>
                  </a:lnTo>
                  <a:lnTo>
                    <a:pt x="88" y="28"/>
                  </a:lnTo>
                  <a:lnTo>
                    <a:pt x="90" y="36"/>
                  </a:lnTo>
                  <a:lnTo>
                    <a:pt x="91" y="45"/>
                  </a:lnTo>
                  <a:lnTo>
                    <a:pt x="91"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9"/>
            <p:cNvSpPr>
              <a:spLocks/>
            </p:cNvSpPr>
            <p:nvPr/>
          </p:nvSpPr>
          <p:spPr bwMode="auto">
            <a:xfrm>
              <a:off x="3220" y="3556"/>
              <a:ext cx="13" cy="14"/>
            </a:xfrm>
            <a:custGeom>
              <a:avLst/>
              <a:gdLst/>
              <a:ahLst/>
              <a:cxnLst>
                <a:cxn ang="0">
                  <a:pos x="26" y="16"/>
                </a:cxn>
                <a:cxn ang="0">
                  <a:pos x="23" y="22"/>
                </a:cxn>
                <a:cxn ang="0">
                  <a:pos x="20" y="25"/>
                </a:cxn>
                <a:cxn ang="0">
                  <a:pos x="15" y="27"/>
                </a:cxn>
                <a:cxn ang="0">
                  <a:pos x="11" y="27"/>
                </a:cxn>
                <a:cxn ang="0">
                  <a:pos x="6" y="25"/>
                </a:cxn>
                <a:cxn ang="0">
                  <a:pos x="3" y="22"/>
                </a:cxn>
                <a:cxn ang="0">
                  <a:pos x="0" y="17"/>
                </a:cxn>
                <a:cxn ang="0">
                  <a:pos x="0" y="11"/>
                </a:cxn>
                <a:cxn ang="0">
                  <a:pos x="3" y="7"/>
                </a:cxn>
                <a:cxn ang="0">
                  <a:pos x="6" y="2"/>
                </a:cxn>
                <a:cxn ang="0">
                  <a:pos x="11" y="0"/>
                </a:cxn>
                <a:cxn ang="0">
                  <a:pos x="15" y="0"/>
                </a:cxn>
                <a:cxn ang="0">
                  <a:pos x="20" y="2"/>
                </a:cxn>
                <a:cxn ang="0">
                  <a:pos x="23" y="6"/>
                </a:cxn>
                <a:cxn ang="0">
                  <a:pos x="26" y="10"/>
                </a:cxn>
                <a:cxn ang="0">
                  <a:pos x="26" y="16"/>
                </a:cxn>
              </a:cxnLst>
              <a:rect l="0" t="0" r="r" b="b"/>
              <a:pathLst>
                <a:path w="26" h="27">
                  <a:moveTo>
                    <a:pt x="26" y="16"/>
                  </a:moveTo>
                  <a:lnTo>
                    <a:pt x="23" y="22"/>
                  </a:lnTo>
                  <a:lnTo>
                    <a:pt x="20" y="25"/>
                  </a:lnTo>
                  <a:lnTo>
                    <a:pt x="15" y="27"/>
                  </a:lnTo>
                  <a:lnTo>
                    <a:pt x="11" y="27"/>
                  </a:lnTo>
                  <a:lnTo>
                    <a:pt x="6" y="25"/>
                  </a:lnTo>
                  <a:lnTo>
                    <a:pt x="3" y="22"/>
                  </a:lnTo>
                  <a:lnTo>
                    <a:pt x="0" y="17"/>
                  </a:lnTo>
                  <a:lnTo>
                    <a:pt x="0" y="11"/>
                  </a:lnTo>
                  <a:lnTo>
                    <a:pt x="3" y="7"/>
                  </a:lnTo>
                  <a:lnTo>
                    <a:pt x="6" y="2"/>
                  </a:lnTo>
                  <a:lnTo>
                    <a:pt x="11" y="0"/>
                  </a:lnTo>
                  <a:lnTo>
                    <a:pt x="15" y="0"/>
                  </a:lnTo>
                  <a:lnTo>
                    <a:pt x="20" y="2"/>
                  </a:lnTo>
                  <a:lnTo>
                    <a:pt x="23" y="6"/>
                  </a:lnTo>
                  <a:lnTo>
                    <a:pt x="26" y="10"/>
                  </a:lnTo>
                  <a:lnTo>
                    <a:pt x="26"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60"/>
            <p:cNvSpPr>
              <a:spLocks/>
            </p:cNvSpPr>
            <p:nvPr/>
          </p:nvSpPr>
          <p:spPr bwMode="auto">
            <a:xfrm>
              <a:off x="2989" y="3485"/>
              <a:ext cx="59" cy="60"/>
            </a:xfrm>
            <a:custGeom>
              <a:avLst/>
              <a:gdLst/>
              <a:ahLst/>
              <a:cxnLst>
                <a:cxn ang="0">
                  <a:pos x="118" y="70"/>
                </a:cxn>
                <a:cxn ang="0">
                  <a:pos x="114" y="82"/>
                </a:cxn>
                <a:cxn ang="0">
                  <a:pos x="110" y="92"/>
                </a:cxn>
                <a:cxn ang="0">
                  <a:pos x="103" y="102"/>
                </a:cxn>
                <a:cxn ang="0">
                  <a:pos x="94" y="108"/>
                </a:cxn>
                <a:cxn ang="0">
                  <a:pos x="84" y="115"/>
                </a:cxn>
                <a:cxn ang="0">
                  <a:pos x="73" y="119"/>
                </a:cxn>
                <a:cxn ang="0">
                  <a:pos x="61" y="120"/>
                </a:cxn>
                <a:cxn ang="0">
                  <a:pos x="50" y="120"/>
                </a:cxn>
                <a:cxn ang="0">
                  <a:pos x="38" y="116"/>
                </a:cxn>
                <a:cxn ang="0">
                  <a:pos x="28" y="111"/>
                </a:cxn>
                <a:cxn ang="0">
                  <a:pos x="19" y="104"/>
                </a:cxn>
                <a:cxn ang="0">
                  <a:pos x="12" y="96"/>
                </a:cxn>
                <a:cxn ang="0">
                  <a:pos x="6" y="85"/>
                </a:cxn>
                <a:cxn ang="0">
                  <a:pos x="3" y="74"/>
                </a:cxn>
                <a:cxn ang="0">
                  <a:pos x="0" y="62"/>
                </a:cxn>
                <a:cxn ang="0">
                  <a:pos x="1" y="51"/>
                </a:cxn>
                <a:cxn ang="0">
                  <a:pos x="5" y="39"/>
                </a:cxn>
                <a:cxn ang="0">
                  <a:pos x="10" y="29"/>
                </a:cxn>
                <a:cxn ang="0">
                  <a:pos x="16" y="20"/>
                </a:cxn>
                <a:cxn ang="0">
                  <a:pos x="26" y="12"/>
                </a:cxn>
                <a:cxn ang="0">
                  <a:pos x="35" y="6"/>
                </a:cxn>
                <a:cxn ang="0">
                  <a:pos x="46" y="2"/>
                </a:cxn>
                <a:cxn ang="0">
                  <a:pos x="58" y="0"/>
                </a:cxn>
                <a:cxn ang="0">
                  <a:pos x="69" y="1"/>
                </a:cxn>
                <a:cxn ang="0">
                  <a:pos x="81" y="5"/>
                </a:cxn>
                <a:cxn ang="0">
                  <a:pos x="91" y="9"/>
                </a:cxn>
                <a:cxn ang="0">
                  <a:pos x="101" y="16"/>
                </a:cxn>
                <a:cxn ang="0">
                  <a:pos x="107" y="25"/>
                </a:cxn>
                <a:cxn ang="0">
                  <a:pos x="113" y="35"/>
                </a:cxn>
                <a:cxn ang="0">
                  <a:pos x="117" y="46"/>
                </a:cxn>
                <a:cxn ang="0">
                  <a:pos x="119" y="58"/>
                </a:cxn>
                <a:cxn ang="0">
                  <a:pos x="118" y="70"/>
                </a:cxn>
              </a:cxnLst>
              <a:rect l="0" t="0" r="r" b="b"/>
              <a:pathLst>
                <a:path w="119" h="120">
                  <a:moveTo>
                    <a:pt x="118" y="70"/>
                  </a:moveTo>
                  <a:lnTo>
                    <a:pt x="114" y="82"/>
                  </a:lnTo>
                  <a:lnTo>
                    <a:pt x="110" y="92"/>
                  </a:lnTo>
                  <a:lnTo>
                    <a:pt x="103" y="102"/>
                  </a:lnTo>
                  <a:lnTo>
                    <a:pt x="94" y="108"/>
                  </a:lnTo>
                  <a:lnTo>
                    <a:pt x="84" y="115"/>
                  </a:lnTo>
                  <a:lnTo>
                    <a:pt x="73" y="119"/>
                  </a:lnTo>
                  <a:lnTo>
                    <a:pt x="61" y="120"/>
                  </a:lnTo>
                  <a:lnTo>
                    <a:pt x="50" y="120"/>
                  </a:lnTo>
                  <a:lnTo>
                    <a:pt x="38" y="116"/>
                  </a:lnTo>
                  <a:lnTo>
                    <a:pt x="28" y="111"/>
                  </a:lnTo>
                  <a:lnTo>
                    <a:pt x="19" y="104"/>
                  </a:lnTo>
                  <a:lnTo>
                    <a:pt x="12" y="96"/>
                  </a:lnTo>
                  <a:lnTo>
                    <a:pt x="6" y="85"/>
                  </a:lnTo>
                  <a:lnTo>
                    <a:pt x="3" y="74"/>
                  </a:lnTo>
                  <a:lnTo>
                    <a:pt x="0" y="62"/>
                  </a:lnTo>
                  <a:lnTo>
                    <a:pt x="1" y="51"/>
                  </a:lnTo>
                  <a:lnTo>
                    <a:pt x="5" y="39"/>
                  </a:lnTo>
                  <a:lnTo>
                    <a:pt x="10" y="29"/>
                  </a:lnTo>
                  <a:lnTo>
                    <a:pt x="16" y="20"/>
                  </a:lnTo>
                  <a:lnTo>
                    <a:pt x="26" y="12"/>
                  </a:lnTo>
                  <a:lnTo>
                    <a:pt x="35" y="6"/>
                  </a:lnTo>
                  <a:lnTo>
                    <a:pt x="46" y="2"/>
                  </a:lnTo>
                  <a:lnTo>
                    <a:pt x="58" y="0"/>
                  </a:lnTo>
                  <a:lnTo>
                    <a:pt x="69" y="1"/>
                  </a:lnTo>
                  <a:lnTo>
                    <a:pt x="81" y="5"/>
                  </a:lnTo>
                  <a:lnTo>
                    <a:pt x="91" y="9"/>
                  </a:lnTo>
                  <a:lnTo>
                    <a:pt x="101" y="16"/>
                  </a:lnTo>
                  <a:lnTo>
                    <a:pt x="107" y="25"/>
                  </a:lnTo>
                  <a:lnTo>
                    <a:pt x="113" y="35"/>
                  </a:lnTo>
                  <a:lnTo>
                    <a:pt x="117" y="46"/>
                  </a:lnTo>
                  <a:lnTo>
                    <a:pt x="119" y="58"/>
                  </a:lnTo>
                  <a:lnTo>
                    <a:pt x="118"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61"/>
            <p:cNvSpPr>
              <a:spLocks/>
            </p:cNvSpPr>
            <p:nvPr/>
          </p:nvSpPr>
          <p:spPr bwMode="auto">
            <a:xfrm>
              <a:off x="2994" y="3491"/>
              <a:ext cx="48" cy="48"/>
            </a:xfrm>
            <a:custGeom>
              <a:avLst/>
              <a:gdLst/>
              <a:ahLst/>
              <a:cxnLst>
                <a:cxn ang="0">
                  <a:pos x="94" y="56"/>
                </a:cxn>
                <a:cxn ang="0">
                  <a:pos x="92" y="65"/>
                </a:cxn>
                <a:cxn ang="0">
                  <a:pos x="87" y="75"/>
                </a:cxn>
                <a:cxn ang="0">
                  <a:pos x="82" y="81"/>
                </a:cxn>
                <a:cxn ang="0">
                  <a:pos x="75" y="87"/>
                </a:cxn>
                <a:cxn ang="0">
                  <a:pos x="67" y="92"/>
                </a:cxn>
                <a:cxn ang="0">
                  <a:pos x="59" y="95"/>
                </a:cxn>
                <a:cxn ang="0">
                  <a:pos x="49" y="96"/>
                </a:cxn>
                <a:cxn ang="0">
                  <a:pos x="40" y="96"/>
                </a:cxn>
                <a:cxn ang="0">
                  <a:pos x="31" y="94"/>
                </a:cxn>
                <a:cxn ang="0">
                  <a:pos x="22" y="90"/>
                </a:cxn>
                <a:cxn ang="0">
                  <a:pos x="15" y="84"/>
                </a:cxn>
                <a:cxn ang="0">
                  <a:pos x="9" y="77"/>
                </a:cxn>
                <a:cxn ang="0">
                  <a:pos x="4" y="69"/>
                </a:cxn>
                <a:cxn ang="0">
                  <a:pos x="1" y="60"/>
                </a:cxn>
                <a:cxn ang="0">
                  <a:pos x="0" y="50"/>
                </a:cxn>
                <a:cxn ang="0">
                  <a:pos x="1" y="41"/>
                </a:cxn>
                <a:cxn ang="0">
                  <a:pos x="3" y="32"/>
                </a:cxn>
                <a:cxn ang="0">
                  <a:pos x="8" y="23"/>
                </a:cxn>
                <a:cxn ang="0">
                  <a:pos x="14" y="16"/>
                </a:cxn>
                <a:cxn ang="0">
                  <a:pos x="21" y="9"/>
                </a:cxn>
                <a:cxn ang="0">
                  <a:pos x="29" y="4"/>
                </a:cxn>
                <a:cxn ang="0">
                  <a:pos x="37" y="2"/>
                </a:cxn>
                <a:cxn ang="0">
                  <a:pos x="46" y="0"/>
                </a:cxn>
                <a:cxn ang="0">
                  <a:pos x="55" y="1"/>
                </a:cxn>
                <a:cxn ang="0">
                  <a:pos x="64" y="3"/>
                </a:cxn>
                <a:cxn ang="0">
                  <a:pos x="74" y="8"/>
                </a:cxn>
                <a:cxn ang="0">
                  <a:pos x="80" y="13"/>
                </a:cxn>
                <a:cxn ang="0">
                  <a:pos x="86" y="20"/>
                </a:cxn>
                <a:cxn ang="0">
                  <a:pos x="91" y="28"/>
                </a:cxn>
                <a:cxn ang="0">
                  <a:pos x="94" y="37"/>
                </a:cxn>
                <a:cxn ang="0">
                  <a:pos x="95" y="46"/>
                </a:cxn>
                <a:cxn ang="0">
                  <a:pos x="94" y="56"/>
                </a:cxn>
              </a:cxnLst>
              <a:rect l="0" t="0" r="r" b="b"/>
              <a:pathLst>
                <a:path w="95" h="96">
                  <a:moveTo>
                    <a:pt x="94" y="56"/>
                  </a:moveTo>
                  <a:lnTo>
                    <a:pt x="92" y="65"/>
                  </a:lnTo>
                  <a:lnTo>
                    <a:pt x="87" y="75"/>
                  </a:lnTo>
                  <a:lnTo>
                    <a:pt x="82" y="81"/>
                  </a:lnTo>
                  <a:lnTo>
                    <a:pt x="75" y="87"/>
                  </a:lnTo>
                  <a:lnTo>
                    <a:pt x="67" y="92"/>
                  </a:lnTo>
                  <a:lnTo>
                    <a:pt x="59" y="95"/>
                  </a:lnTo>
                  <a:lnTo>
                    <a:pt x="49" y="96"/>
                  </a:lnTo>
                  <a:lnTo>
                    <a:pt x="40" y="96"/>
                  </a:lnTo>
                  <a:lnTo>
                    <a:pt x="31" y="94"/>
                  </a:lnTo>
                  <a:lnTo>
                    <a:pt x="22" y="90"/>
                  </a:lnTo>
                  <a:lnTo>
                    <a:pt x="15" y="84"/>
                  </a:lnTo>
                  <a:lnTo>
                    <a:pt x="9" y="77"/>
                  </a:lnTo>
                  <a:lnTo>
                    <a:pt x="4" y="69"/>
                  </a:lnTo>
                  <a:lnTo>
                    <a:pt x="1" y="60"/>
                  </a:lnTo>
                  <a:lnTo>
                    <a:pt x="0" y="50"/>
                  </a:lnTo>
                  <a:lnTo>
                    <a:pt x="1" y="41"/>
                  </a:lnTo>
                  <a:lnTo>
                    <a:pt x="3" y="32"/>
                  </a:lnTo>
                  <a:lnTo>
                    <a:pt x="8" y="23"/>
                  </a:lnTo>
                  <a:lnTo>
                    <a:pt x="14" y="16"/>
                  </a:lnTo>
                  <a:lnTo>
                    <a:pt x="21" y="9"/>
                  </a:lnTo>
                  <a:lnTo>
                    <a:pt x="29" y="4"/>
                  </a:lnTo>
                  <a:lnTo>
                    <a:pt x="37" y="2"/>
                  </a:lnTo>
                  <a:lnTo>
                    <a:pt x="46" y="0"/>
                  </a:lnTo>
                  <a:lnTo>
                    <a:pt x="55" y="1"/>
                  </a:lnTo>
                  <a:lnTo>
                    <a:pt x="64" y="3"/>
                  </a:lnTo>
                  <a:lnTo>
                    <a:pt x="74" y="8"/>
                  </a:lnTo>
                  <a:lnTo>
                    <a:pt x="80" y="13"/>
                  </a:lnTo>
                  <a:lnTo>
                    <a:pt x="86" y="20"/>
                  </a:lnTo>
                  <a:lnTo>
                    <a:pt x="91" y="28"/>
                  </a:lnTo>
                  <a:lnTo>
                    <a:pt x="94" y="37"/>
                  </a:lnTo>
                  <a:lnTo>
                    <a:pt x="95" y="46"/>
                  </a:lnTo>
                  <a:lnTo>
                    <a:pt x="94"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62"/>
            <p:cNvSpPr>
              <a:spLocks/>
            </p:cNvSpPr>
            <p:nvPr/>
          </p:nvSpPr>
          <p:spPr bwMode="auto">
            <a:xfrm>
              <a:off x="3004" y="3494"/>
              <a:ext cx="42" cy="42"/>
            </a:xfrm>
            <a:custGeom>
              <a:avLst/>
              <a:gdLst/>
              <a:ahLst/>
              <a:cxnLst>
                <a:cxn ang="0">
                  <a:pos x="84" y="50"/>
                </a:cxn>
                <a:cxn ang="0">
                  <a:pos x="82" y="58"/>
                </a:cxn>
                <a:cxn ang="0">
                  <a:pos x="79" y="66"/>
                </a:cxn>
                <a:cxn ang="0">
                  <a:pos x="73" y="73"/>
                </a:cxn>
                <a:cxn ang="0">
                  <a:pos x="67" y="78"/>
                </a:cxn>
                <a:cxn ang="0">
                  <a:pos x="60" y="82"/>
                </a:cxn>
                <a:cxn ang="0">
                  <a:pos x="52" y="85"/>
                </a:cxn>
                <a:cxn ang="0">
                  <a:pos x="44" y="86"/>
                </a:cxn>
                <a:cxn ang="0">
                  <a:pos x="36" y="86"/>
                </a:cxn>
                <a:cxn ang="0">
                  <a:pos x="28" y="83"/>
                </a:cxn>
                <a:cxn ang="0">
                  <a:pos x="20" y="80"/>
                </a:cxn>
                <a:cxn ang="0">
                  <a:pos x="14" y="75"/>
                </a:cxn>
                <a:cxn ang="0">
                  <a:pos x="8" y="68"/>
                </a:cxn>
                <a:cxn ang="0">
                  <a:pos x="4" y="61"/>
                </a:cxn>
                <a:cxn ang="0">
                  <a:pos x="1" y="53"/>
                </a:cxn>
                <a:cxn ang="0">
                  <a:pos x="0" y="45"/>
                </a:cxn>
                <a:cxn ang="0">
                  <a:pos x="1" y="36"/>
                </a:cxn>
                <a:cxn ang="0">
                  <a:pos x="4" y="28"/>
                </a:cxn>
                <a:cxn ang="0">
                  <a:pos x="7" y="20"/>
                </a:cxn>
                <a:cxn ang="0">
                  <a:pos x="12" y="14"/>
                </a:cxn>
                <a:cxn ang="0">
                  <a:pos x="19" y="8"/>
                </a:cxn>
                <a:cxn ang="0">
                  <a:pos x="26" y="4"/>
                </a:cxn>
                <a:cxn ang="0">
                  <a:pos x="32" y="2"/>
                </a:cxn>
                <a:cxn ang="0">
                  <a:pos x="42" y="0"/>
                </a:cxn>
                <a:cxn ang="0">
                  <a:pos x="50" y="2"/>
                </a:cxn>
                <a:cxn ang="0">
                  <a:pos x="58" y="4"/>
                </a:cxn>
                <a:cxn ang="0">
                  <a:pos x="66" y="7"/>
                </a:cxn>
                <a:cxn ang="0">
                  <a:pos x="72" y="12"/>
                </a:cxn>
                <a:cxn ang="0">
                  <a:pos x="77" y="19"/>
                </a:cxn>
                <a:cxn ang="0">
                  <a:pos x="81" y="26"/>
                </a:cxn>
                <a:cxn ang="0">
                  <a:pos x="83" y="33"/>
                </a:cxn>
                <a:cxn ang="0">
                  <a:pos x="84" y="42"/>
                </a:cxn>
                <a:cxn ang="0">
                  <a:pos x="84" y="50"/>
                </a:cxn>
              </a:cxnLst>
              <a:rect l="0" t="0" r="r" b="b"/>
              <a:pathLst>
                <a:path w="84" h="86">
                  <a:moveTo>
                    <a:pt x="84" y="50"/>
                  </a:moveTo>
                  <a:lnTo>
                    <a:pt x="82" y="58"/>
                  </a:lnTo>
                  <a:lnTo>
                    <a:pt x="79" y="66"/>
                  </a:lnTo>
                  <a:lnTo>
                    <a:pt x="73" y="73"/>
                  </a:lnTo>
                  <a:lnTo>
                    <a:pt x="67" y="78"/>
                  </a:lnTo>
                  <a:lnTo>
                    <a:pt x="60" y="82"/>
                  </a:lnTo>
                  <a:lnTo>
                    <a:pt x="52" y="85"/>
                  </a:lnTo>
                  <a:lnTo>
                    <a:pt x="44" y="86"/>
                  </a:lnTo>
                  <a:lnTo>
                    <a:pt x="36" y="86"/>
                  </a:lnTo>
                  <a:lnTo>
                    <a:pt x="28" y="83"/>
                  </a:lnTo>
                  <a:lnTo>
                    <a:pt x="20" y="80"/>
                  </a:lnTo>
                  <a:lnTo>
                    <a:pt x="14" y="75"/>
                  </a:lnTo>
                  <a:lnTo>
                    <a:pt x="8" y="68"/>
                  </a:lnTo>
                  <a:lnTo>
                    <a:pt x="4" y="61"/>
                  </a:lnTo>
                  <a:lnTo>
                    <a:pt x="1" y="53"/>
                  </a:lnTo>
                  <a:lnTo>
                    <a:pt x="0" y="45"/>
                  </a:lnTo>
                  <a:lnTo>
                    <a:pt x="1" y="36"/>
                  </a:lnTo>
                  <a:lnTo>
                    <a:pt x="4" y="28"/>
                  </a:lnTo>
                  <a:lnTo>
                    <a:pt x="7" y="20"/>
                  </a:lnTo>
                  <a:lnTo>
                    <a:pt x="12" y="14"/>
                  </a:lnTo>
                  <a:lnTo>
                    <a:pt x="19" y="8"/>
                  </a:lnTo>
                  <a:lnTo>
                    <a:pt x="26" y="4"/>
                  </a:lnTo>
                  <a:lnTo>
                    <a:pt x="32" y="2"/>
                  </a:lnTo>
                  <a:lnTo>
                    <a:pt x="42" y="0"/>
                  </a:lnTo>
                  <a:lnTo>
                    <a:pt x="50" y="2"/>
                  </a:lnTo>
                  <a:lnTo>
                    <a:pt x="58" y="4"/>
                  </a:lnTo>
                  <a:lnTo>
                    <a:pt x="66" y="7"/>
                  </a:lnTo>
                  <a:lnTo>
                    <a:pt x="72" y="12"/>
                  </a:lnTo>
                  <a:lnTo>
                    <a:pt x="77" y="19"/>
                  </a:lnTo>
                  <a:lnTo>
                    <a:pt x="81" y="26"/>
                  </a:lnTo>
                  <a:lnTo>
                    <a:pt x="83" y="33"/>
                  </a:lnTo>
                  <a:lnTo>
                    <a:pt x="84" y="42"/>
                  </a:lnTo>
                  <a:lnTo>
                    <a:pt x="84"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63"/>
            <p:cNvSpPr>
              <a:spLocks/>
            </p:cNvSpPr>
            <p:nvPr/>
          </p:nvSpPr>
          <p:spPr bwMode="auto">
            <a:xfrm>
              <a:off x="3012" y="3506"/>
              <a:ext cx="11" cy="12"/>
            </a:xfrm>
            <a:custGeom>
              <a:avLst/>
              <a:gdLst/>
              <a:ahLst/>
              <a:cxnLst>
                <a:cxn ang="0">
                  <a:pos x="22" y="14"/>
                </a:cxn>
                <a:cxn ang="0">
                  <a:pos x="21" y="18"/>
                </a:cxn>
                <a:cxn ang="0">
                  <a:pos x="18" y="22"/>
                </a:cxn>
                <a:cxn ang="0">
                  <a:pos x="14" y="24"/>
                </a:cxn>
                <a:cxn ang="0">
                  <a:pos x="10" y="24"/>
                </a:cxn>
                <a:cxn ang="0">
                  <a:pos x="5" y="23"/>
                </a:cxn>
                <a:cxn ang="0">
                  <a:pos x="2" y="19"/>
                </a:cxn>
                <a:cxn ang="0">
                  <a:pos x="0" y="15"/>
                </a:cxn>
                <a:cxn ang="0">
                  <a:pos x="0" y="10"/>
                </a:cxn>
                <a:cxn ang="0">
                  <a:pos x="2" y="6"/>
                </a:cxn>
                <a:cxn ang="0">
                  <a:pos x="5" y="2"/>
                </a:cxn>
                <a:cxn ang="0">
                  <a:pos x="8" y="0"/>
                </a:cxn>
                <a:cxn ang="0">
                  <a:pos x="13" y="0"/>
                </a:cxn>
                <a:cxn ang="0">
                  <a:pos x="18" y="1"/>
                </a:cxn>
                <a:cxn ang="0">
                  <a:pos x="21" y="4"/>
                </a:cxn>
                <a:cxn ang="0">
                  <a:pos x="22" y="9"/>
                </a:cxn>
                <a:cxn ang="0">
                  <a:pos x="22" y="14"/>
                </a:cxn>
              </a:cxnLst>
              <a:rect l="0" t="0" r="r" b="b"/>
              <a:pathLst>
                <a:path w="22" h="24">
                  <a:moveTo>
                    <a:pt x="22" y="14"/>
                  </a:moveTo>
                  <a:lnTo>
                    <a:pt x="21" y="18"/>
                  </a:lnTo>
                  <a:lnTo>
                    <a:pt x="18" y="22"/>
                  </a:lnTo>
                  <a:lnTo>
                    <a:pt x="14" y="24"/>
                  </a:lnTo>
                  <a:lnTo>
                    <a:pt x="10" y="24"/>
                  </a:lnTo>
                  <a:lnTo>
                    <a:pt x="5" y="23"/>
                  </a:lnTo>
                  <a:lnTo>
                    <a:pt x="2" y="19"/>
                  </a:lnTo>
                  <a:lnTo>
                    <a:pt x="0" y="15"/>
                  </a:lnTo>
                  <a:lnTo>
                    <a:pt x="0" y="10"/>
                  </a:lnTo>
                  <a:lnTo>
                    <a:pt x="2" y="6"/>
                  </a:lnTo>
                  <a:lnTo>
                    <a:pt x="5" y="2"/>
                  </a:lnTo>
                  <a:lnTo>
                    <a:pt x="8" y="0"/>
                  </a:lnTo>
                  <a:lnTo>
                    <a:pt x="13" y="0"/>
                  </a:lnTo>
                  <a:lnTo>
                    <a:pt x="18" y="1"/>
                  </a:lnTo>
                  <a:lnTo>
                    <a:pt x="21" y="4"/>
                  </a:lnTo>
                  <a:lnTo>
                    <a:pt x="22" y="9"/>
                  </a:lnTo>
                  <a:lnTo>
                    <a:pt x="22"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4"/>
            <p:cNvSpPr>
              <a:spLocks/>
            </p:cNvSpPr>
            <p:nvPr/>
          </p:nvSpPr>
          <p:spPr bwMode="auto">
            <a:xfrm>
              <a:off x="3074" y="3547"/>
              <a:ext cx="36" cy="26"/>
            </a:xfrm>
            <a:custGeom>
              <a:avLst/>
              <a:gdLst/>
              <a:ahLst/>
              <a:cxnLst>
                <a:cxn ang="0">
                  <a:pos x="72" y="29"/>
                </a:cxn>
                <a:cxn ang="0">
                  <a:pos x="69" y="27"/>
                </a:cxn>
                <a:cxn ang="0">
                  <a:pos x="62" y="22"/>
                </a:cxn>
                <a:cxn ang="0">
                  <a:pos x="50" y="18"/>
                </a:cxn>
                <a:cxn ang="0">
                  <a:pos x="38" y="13"/>
                </a:cxn>
                <a:cxn ang="0">
                  <a:pos x="24" y="13"/>
                </a:cxn>
                <a:cxn ang="0">
                  <a:pos x="14" y="19"/>
                </a:cxn>
                <a:cxn ang="0">
                  <a:pos x="4" y="32"/>
                </a:cxn>
                <a:cxn ang="0">
                  <a:pos x="1" y="53"/>
                </a:cxn>
                <a:cxn ang="0">
                  <a:pos x="1" y="49"/>
                </a:cxn>
                <a:cxn ang="0">
                  <a:pos x="0" y="38"/>
                </a:cxn>
                <a:cxn ang="0">
                  <a:pos x="1" y="26"/>
                </a:cxn>
                <a:cxn ang="0">
                  <a:pos x="4" y="12"/>
                </a:cxn>
                <a:cxn ang="0">
                  <a:pos x="12" y="3"/>
                </a:cxn>
                <a:cxn ang="0">
                  <a:pos x="25" y="0"/>
                </a:cxn>
                <a:cxn ang="0">
                  <a:pos x="45" y="8"/>
                </a:cxn>
                <a:cxn ang="0">
                  <a:pos x="72" y="29"/>
                </a:cxn>
              </a:cxnLst>
              <a:rect l="0" t="0" r="r" b="b"/>
              <a:pathLst>
                <a:path w="72" h="53">
                  <a:moveTo>
                    <a:pt x="72" y="29"/>
                  </a:moveTo>
                  <a:lnTo>
                    <a:pt x="69" y="27"/>
                  </a:lnTo>
                  <a:lnTo>
                    <a:pt x="62" y="22"/>
                  </a:lnTo>
                  <a:lnTo>
                    <a:pt x="50" y="18"/>
                  </a:lnTo>
                  <a:lnTo>
                    <a:pt x="38" y="13"/>
                  </a:lnTo>
                  <a:lnTo>
                    <a:pt x="24" y="13"/>
                  </a:lnTo>
                  <a:lnTo>
                    <a:pt x="14" y="19"/>
                  </a:lnTo>
                  <a:lnTo>
                    <a:pt x="4" y="32"/>
                  </a:lnTo>
                  <a:lnTo>
                    <a:pt x="1" y="53"/>
                  </a:lnTo>
                  <a:lnTo>
                    <a:pt x="1" y="49"/>
                  </a:lnTo>
                  <a:lnTo>
                    <a:pt x="0" y="38"/>
                  </a:lnTo>
                  <a:lnTo>
                    <a:pt x="1" y="26"/>
                  </a:lnTo>
                  <a:lnTo>
                    <a:pt x="4" y="12"/>
                  </a:lnTo>
                  <a:lnTo>
                    <a:pt x="12" y="3"/>
                  </a:lnTo>
                  <a:lnTo>
                    <a:pt x="25" y="0"/>
                  </a:lnTo>
                  <a:lnTo>
                    <a:pt x="45" y="8"/>
                  </a:lnTo>
                  <a:lnTo>
                    <a:pt x="72"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65"/>
            <p:cNvSpPr>
              <a:spLocks/>
            </p:cNvSpPr>
            <p:nvPr/>
          </p:nvSpPr>
          <p:spPr bwMode="auto">
            <a:xfrm>
              <a:off x="2993" y="3585"/>
              <a:ext cx="248" cy="60"/>
            </a:xfrm>
            <a:custGeom>
              <a:avLst/>
              <a:gdLst/>
              <a:ahLst/>
              <a:cxnLst>
                <a:cxn ang="0">
                  <a:pos x="484" y="101"/>
                </a:cxn>
                <a:cxn ang="0">
                  <a:pos x="478" y="100"/>
                </a:cxn>
                <a:cxn ang="0">
                  <a:pos x="465" y="89"/>
                </a:cxn>
                <a:cxn ang="0">
                  <a:pos x="452" y="83"/>
                </a:cxn>
                <a:cxn ang="0">
                  <a:pos x="431" y="82"/>
                </a:cxn>
                <a:cxn ang="0">
                  <a:pos x="421" y="89"/>
                </a:cxn>
                <a:cxn ang="0">
                  <a:pos x="403" y="103"/>
                </a:cxn>
                <a:cxn ang="0">
                  <a:pos x="380" y="112"/>
                </a:cxn>
                <a:cxn ang="0">
                  <a:pos x="360" y="108"/>
                </a:cxn>
                <a:cxn ang="0">
                  <a:pos x="342" y="88"/>
                </a:cxn>
                <a:cxn ang="0">
                  <a:pos x="321" y="68"/>
                </a:cxn>
                <a:cxn ang="0">
                  <a:pos x="304" y="62"/>
                </a:cxn>
                <a:cxn ang="0">
                  <a:pos x="284" y="62"/>
                </a:cxn>
                <a:cxn ang="0">
                  <a:pos x="270" y="68"/>
                </a:cxn>
                <a:cxn ang="0">
                  <a:pos x="259" y="78"/>
                </a:cxn>
                <a:cxn ang="0">
                  <a:pos x="239" y="86"/>
                </a:cxn>
                <a:cxn ang="0">
                  <a:pos x="218" y="86"/>
                </a:cxn>
                <a:cxn ang="0">
                  <a:pos x="199" y="71"/>
                </a:cxn>
                <a:cxn ang="0">
                  <a:pos x="180" y="50"/>
                </a:cxn>
                <a:cxn ang="0">
                  <a:pos x="164" y="38"/>
                </a:cxn>
                <a:cxn ang="0">
                  <a:pos x="147" y="34"/>
                </a:cxn>
                <a:cxn ang="0">
                  <a:pos x="122" y="43"/>
                </a:cxn>
                <a:cxn ang="0">
                  <a:pos x="108" y="48"/>
                </a:cxn>
                <a:cxn ang="0">
                  <a:pos x="94" y="44"/>
                </a:cxn>
                <a:cxn ang="0">
                  <a:pos x="81" y="33"/>
                </a:cxn>
                <a:cxn ang="0">
                  <a:pos x="66" y="14"/>
                </a:cxn>
                <a:cxn ang="0">
                  <a:pos x="48" y="2"/>
                </a:cxn>
                <a:cxn ang="0">
                  <a:pos x="24" y="4"/>
                </a:cxn>
                <a:cxn ang="0">
                  <a:pos x="11" y="10"/>
                </a:cxn>
                <a:cxn ang="0">
                  <a:pos x="9" y="5"/>
                </a:cxn>
                <a:cxn ang="0">
                  <a:pos x="4" y="15"/>
                </a:cxn>
                <a:cxn ang="0">
                  <a:pos x="26" y="21"/>
                </a:cxn>
                <a:cxn ang="0">
                  <a:pos x="21" y="19"/>
                </a:cxn>
                <a:cxn ang="0">
                  <a:pos x="27" y="12"/>
                </a:cxn>
                <a:cxn ang="0">
                  <a:pos x="46" y="9"/>
                </a:cxn>
                <a:cxn ang="0">
                  <a:pos x="58" y="19"/>
                </a:cxn>
                <a:cxn ang="0">
                  <a:pos x="76" y="38"/>
                </a:cxn>
                <a:cxn ang="0">
                  <a:pos x="92" y="51"/>
                </a:cxn>
                <a:cxn ang="0">
                  <a:pos x="108" y="56"/>
                </a:cxn>
                <a:cxn ang="0">
                  <a:pos x="127" y="50"/>
                </a:cxn>
                <a:cxn ang="0">
                  <a:pos x="147" y="42"/>
                </a:cxn>
                <a:cxn ang="0">
                  <a:pos x="162" y="45"/>
                </a:cxn>
                <a:cxn ang="0">
                  <a:pos x="176" y="56"/>
                </a:cxn>
                <a:cxn ang="0">
                  <a:pos x="192" y="75"/>
                </a:cxn>
                <a:cxn ang="0">
                  <a:pos x="216" y="93"/>
                </a:cxn>
                <a:cxn ang="0">
                  <a:pos x="241" y="94"/>
                </a:cxn>
                <a:cxn ang="0">
                  <a:pos x="263" y="85"/>
                </a:cxn>
                <a:cxn ang="0">
                  <a:pos x="277" y="74"/>
                </a:cxn>
                <a:cxn ang="0">
                  <a:pos x="286" y="68"/>
                </a:cxn>
                <a:cxn ang="0">
                  <a:pos x="304" y="70"/>
                </a:cxn>
                <a:cxn ang="0">
                  <a:pos x="320" y="78"/>
                </a:cxn>
                <a:cxn ang="0">
                  <a:pos x="335" y="95"/>
                </a:cxn>
                <a:cxn ang="0">
                  <a:pos x="354" y="115"/>
                </a:cxn>
                <a:cxn ang="0">
                  <a:pos x="382" y="120"/>
                </a:cxn>
                <a:cxn ang="0">
                  <a:pos x="412" y="108"/>
                </a:cxn>
                <a:cxn ang="0">
                  <a:pos x="430" y="93"/>
                </a:cxn>
                <a:cxn ang="0">
                  <a:pos x="436" y="90"/>
                </a:cxn>
                <a:cxn ang="0">
                  <a:pos x="453" y="93"/>
                </a:cxn>
                <a:cxn ang="0">
                  <a:pos x="475" y="110"/>
                </a:cxn>
                <a:cxn ang="0">
                  <a:pos x="471" y="115"/>
                </a:cxn>
                <a:cxn ang="0">
                  <a:pos x="478" y="119"/>
                </a:cxn>
                <a:cxn ang="0">
                  <a:pos x="496" y="102"/>
                </a:cxn>
              </a:cxnLst>
              <a:rect l="0" t="0" r="r" b="b"/>
              <a:pathLst>
                <a:path w="496" h="121">
                  <a:moveTo>
                    <a:pt x="487" y="98"/>
                  </a:moveTo>
                  <a:lnTo>
                    <a:pt x="486" y="100"/>
                  </a:lnTo>
                  <a:lnTo>
                    <a:pt x="484" y="101"/>
                  </a:lnTo>
                  <a:lnTo>
                    <a:pt x="483" y="103"/>
                  </a:lnTo>
                  <a:lnTo>
                    <a:pt x="482" y="104"/>
                  </a:lnTo>
                  <a:lnTo>
                    <a:pt x="478" y="100"/>
                  </a:lnTo>
                  <a:lnTo>
                    <a:pt x="474" y="96"/>
                  </a:lnTo>
                  <a:lnTo>
                    <a:pt x="469" y="93"/>
                  </a:lnTo>
                  <a:lnTo>
                    <a:pt x="465" y="89"/>
                  </a:lnTo>
                  <a:lnTo>
                    <a:pt x="460" y="87"/>
                  </a:lnTo>
                  <a:lnTo>
                    <a:pt x="457" y="85"/>
                  </a:lnTo>
                  <a:lnTo>
                    <a:pt x="452" y="83"/>
                  </a:lnTo>
                  <a:lnTo>
                    <a:pt x="448" y="82"/>
                  </a:lnTo>
                  <a:lnTo>
                    <a:pt x="438" y="81"/>
                  </a:lnTo>
                  <a:lnTo>
                    <a:pt x="431" y="82"/>
                  </a:lnTo>
                  <a:lnTo>
                    <a:pt x="427" y="83"/>
                  </a:lnTo>
                  <a:lnTo>
                    <a:pt x="426" y="85"/>
                  </a:lnTo>
                  <a:lnTo>
                    <a:pt x="421" y="89"/>
                  </a:lnTo>
                  <a:lnTo>
                    <a:pt x="415" y="94"/>
                  </a:lnTo>
                  <a:lnTo>
                    <a:pt x="410" y="98"/>
                  </a:lnTo>
                  <a:lnTo>
                    <a:pt x="403" y="103"/>
                  </a:lnTo>
                  <a:lnTo>
                    <a:pt x="395" y="106"/>
                  </a:lnTo>
                  <a:lnTo>
                    <a:pt x="388" y="110"/>
                  </a:lnTo>
                  <a:lnTo>
                    <a:pt x="380" y="112"/>
                  </a:lnTo>
                  <a:lnTo>
                    <a:pt x="372" y="112"/>
                  </a:lnTo>
                  <a:lnTo>
                    <a:pt x="366" y="111"/>
                  </a:lnTo>
                  <a:lnTo>
                    <a:pt x="360" y="108"/>
                  </a:lnTo>
                  <a:lnTo>
                    <a:pt x="354" y="103"/>
                  </a:lnTo>
                  <a:lnTo>
                    <a:pt x="349" y="97"/>
                  </a:lnTo>
                  <a:lnTo>
                    <a:pt x="342" y="88"/>
                  </a:lnTo>
                  <a:lnTo>
                    <a:pt x="335" y="80"/>
                  </a:lnTo>
                  <a:lnTo>
                    <a:pt x="328" y="74"/>
                  </a:lnTo>
                  <a:lnTo>
                    <a:pt x="321" y="68"/>
                  </a:lnTo>
                  <a:lnTo>
                    <a:pt x="315" y="65"/>
                  </a:lnTo>
                  <a:lnTo>
                    <a:pt x="309" y="63"/>
                  </a:lnTo>
                  <a:lnTo>
                    <a:pt x="304" y="62"/>
                  </a:lnTo>
                  <a:lnTo>
                    <a:pt x="299" y="60"/>
                  </a:lnTo>
                  <a:lnTo>
                    <a:pt x="291" y="60"/>
                  </a:lnTo>
                  <a:lnTo>
                    <a:pt x="284" y="62"/>
                  </a:lnTo>
                  <a:lnTo>
                    <a:pt x="278" y="64"/>
                  </a:lnTo>
                  <a:lnTo>
                    <a:pt x="273" y="67"/>
                  </a:lnTo>
                  <a:lnTo>
                    <a:pt x="270" y="68"/>
                  </a:lnTo>
                  <a:lnTo>
                    <a:pt x="267" y="71"/>
                  </a:lnTo>
                  <a:lnTo>
                    <a:pt x="263" y="74"/>
                  </a:lnTo>
                  <a:lnTo>
                    <a:pt x="259" y="78"/>
                  </a:lnTo>
                  <a:lnTo>
                    <a:pt x="253" y="81"/>
                  </a:lnTo>
                  <a:lnTo>
                    <a:pt x="246" y="83"/>
                  </a:lnTo>
                  <a:lnTo>
                    <a:pt x="239" y="86"/>
                  </a:lnTo>
                  <a:lnTo>
                    <a:pt x="232" y="88"/>
                  </a:lnTo>
                  <a:lnTo>
                    <a:pt x="225" y="88"/>
                  </a:lnTo>
                  <a:lnTo>
                    <a:pt x="218" y="86"/>
                  </a:lnTo>
                  <a:lnTo>
                    <a:pt x="211" y="82"/>
                  </a:lnTo>
                  <a:lnTo>
                    <a:pt x="205" y="78"/>
                  </a:lnTo>
                  <a:lnTo>
                    <a:pt x="199" y="71"/>
                  </a:lnTo>
                  <a:lnTo>
                    <a:pt x="193" y="63"/>
                  </a:lnTo>
                  <a:lnTo>
                    <a:pt x="186" y="56"/>
                  </a:lnTo>
                  <a:lnTo>
                    <a:pt x="180" y="50"/>
                  </a:lnTo>
                  <a:lnTo>
                    <a:pt x="176" y="45"/>
                  </a:lnTo>
                  <a:lnTo>
                    <a:pt x="170" y="41"/>
                  </a:lnTo>
                  <a:lnTo>
                    <a:pt x="164" y="38"/>
                  </a:lnTo>
                  <a:lnTo>
                    <a:pt x="160" y="36"/>
                  </a:lnTo>
                  <a:lnTo>
                    <a:pt x="155" y="35"/>
                  </a:lnTo>
                  <a:lnTo>
                    <a:pt x="147" y="34"/>
                  </a:lnTo>
                  <a:lnTo>
                    <a:pt x="139" y="35"/>
                  </a:lnTo>
                  <a:lnTo>
                    <a:pt x="130" y="38"/>
                  </a:lnTo>
                  <a:lnTo>
                    <a:pt x="122" y="43"/>
                  </a:lnTo>
                  <a:lnTo>
                    <a:pt x="117" y="45"/>
                  </a:lnTo>
                  <a:lnTo>
                    <a:pt x="112" y="48"/>
                  </a:lnTo>
                  <a:lnTo>
                    <a:pt x="108" y="48"/>
                  </a:lnTo>
                  <a:lnTo>
                    <a:pt x="103" y="48"/>
                  </a:lnTo>
                  <a:lnTo>
                    <a:pt x="99" y="47"/>
                  </a:lnTo>
                  <a:lnTo>
                    <a:pt x="94" y="44"/>
                  </a:lnTo>
                  <a:lnTo>
                    <a:pt x="91" y="41"/>
                  </a:lnTo>
                  <a:lnTo>
                    <a:pt x="86" y="37"/>
                  </a:lnTo>
                  <a:lnTo>
                    <a:pt x="81" y="33"/>
                  </a:lnTo>
                  <a:lnTo>
                    <a:pt x="77" y="27"/>
                  </a:lnTo>
                  <a:lnTo>
                    <a:pt x="71" y="21"/>
                  </a:lnTo>
                  <a:lnTo>
                    <a:pt x="66" y="14"/>
                  </a:lnTo>
                  <a:lnTo>
                    <a:pt x="61" y="9"/>
                  </a:lnTo>
                  <a:lnTo>
                    <a:pt x="54" y="4"/>
                  </a:lnTo>
                  <a:lnTo>
                    <a:pt x="48" y="2"/>
                  </a:lnTo>
                  <a:lnTo>
                    <a:pt x="41" y="0"/>
                  </a:lnTo>
                  <a:lnTo>
                    <a:pt x="32" y="2"/>
                  </a:lnTo>
                  <a:lnTo>
                    <a:pt x="24" y="4"/>
                  </a:lnTo>
                  <a:lnTo>
                    <a:pt x="17" y="9"/>
                  </a:lnTo>
                  <a:lnTo>
                    <a:pt x="13" y="12"/>
                  </a:lnTo>
                  <a:lnTo>
                    <a:pt x="11" y="10"/>
                  </a:lnTo>
                  <a:lnTo>
                    <a:pt x="10" y="7"/>
                  </a:lnTo>
                  <a:lnTo>
                    <a:pt x="9" y="6"/>
                  </a:lnTo>
                  <a:lnTo>
                    <a:pt x="9" y="5"/>
                  </a:lnTo>
                  <a:lnTo>
                    <a:pt x="0" y="6"/>
                  </a:lnTo>
                  <a:lnTo>
                    <a:pt x="1" y="10"/>
                  </a:lnTo>
                  <a:lnTo>
                    <a:pt x="4" y="15"/>
                  </a:lnTo>
                  <a:lnTo>
                    <a:pt x="11" y="22"/>
                  </a:lnTo>
                  <a:lnTo>
                    <a:pt x="23" y="28"/>
                  </a:lnTo>
                  <a:lnTo>
                    <a:pt x="26" y="21"/>
                  </a:lnTo>
                  <a:lnTo>
                    <a:pt x="25" y="20"/>
                  </a:lnTo>
                  <a:lnTo>
                    <a:pt x="23" y="19"/>
                  </a:lnTo>
                  <a:lnTo>
                    <a:pt x="21" y="19"/>
                  </a:lnTo>
                  <a:lnTo>
                    <a:pt x="20" y="18"/>
                  </a:lnTo>
                  <a:lnTo>
                    <a:pt x="23" y="15"/>
                  </a:lnTo>
                  <a:lnTo>
                    <a:pt x="27" y="12"/>
                  </a:lnTo>
                  <a:lnTo>
                    <a:pt x="34" y="9"/>
                  </a:lnTo>
                  <a:lnTo>
                    <a:pt x="41" y="7"/>
                  </a:lnTo>
                  <a:lnTo>
                    <a:pt x="46" y="9"/>
                  </a:lnTo>
                  <a:lnTo>
                    <a:pt x="50" y="11"/>
                  </a:lnTo>
                  <a:lnTo>
                    <a:pt x="54" y="14"/>
                  </a:lnTo>
                  <a:lnTo>
                    <a:pt x="58" y="19"/>
                  </a:lnTo>
                  <a:lnTo>
                    <a:pt x="64" y="26"/>
                  </a:lnTo>
                  <a:lnTo>
                    <a:pt x="70" y="33"/>
                  </a:lnTo>
                  <a:lnTo>
                    <a:pt x="76" y="38"/>
                  </a:lnTo>
                  <a:lnTo>
                    <a:pt x="80" y="43"/>
                  </a:lnTo>
                  <a:lnTo>
                    <a:pt x="86" y="48"/>
                  </a:lnTo>
                  <a:lnTo>
                    <a:pt x="92" y="51"/>
                  </a:lnTo>
                  <a:lnTo>
                    <a:pt x="96" y="53"/>
                  </a:lnTo>
                  <a:lnTo>
                    <a:pt x="102" y="56"/>
                  </a:lnTo>
                  <a:lnTo>
                    <a:pt x="108" y="56"/>
                  </a:lnTo>
                  <a:lnTo>
                    <a:pt x="115" y="56"/>
                  </a:lnTo>
                  <a:lnTo>
                    <a:pt x="120" y="53"/>
                  </a:lnTo>
                  <a:lnTo>
                    <a:pt x="127" y="50"/>
                  </a:lnTo>
                  <a:lnTo>
                    <a:pt x="134" y="47"/>
                  </a:lnTo>
                  <a:lnTo>
                    <a:pt x="140" y="43"/>
                  </a:lnTo>
                  <a:lnTo>
                    <a:pt x="147" y="42"/>
                  </a:lnTo>
                  <a:lnTo>
                    <a:pt x="153" y="42"/>
                  </a:lnTo>
                  <a:lnTo>
                    <a:pt x="157" y="43"/>
                  </a:lnTo>
                  <a:lnTo>
                    <a:pt x="162" y="45"/>
                  </a:lnTo>
                  <a:lnTo>
                    <a:pt x="165" y="48"/>
                  </a:lnTo>
                  <a:lnTo>
                    <a:pt x="171" y="51"/>
                  </a:lnTo>
                  <a:lnTo>
                    <a:pt x="176" y="56"/>
                  </a:lnTo>
                  <a:lnTo>
                    <a:pt x="180" y="62"/>
                  </a:lnTo>
                  <a:lnTo>
                    <a:pt x="186" y="68"/>
                  </a:lnTo>
                  <a:lnTo>
                    <a:pt x="192" y="75"/>
                  </a:lnTo>
                  <a:lnTo>
                    <a:pt x="199" y="83"/>
                  </a:lnTo>
                  <a:lnTo>
                    <a:pt x="207" y="89"/>
                  </a:lnTo>
                  <a:lnTo>
                    <a:pt x="216" y="93"/>
                  </a:lnTo>
                  <a:lnTo>
                    <a:pt x="224" y="95"/>
                  </a:lnTo>
                  <a:lnTo>
                    <a:pt x="233" y="95"/>
                  </a:lnTo>
                  <a:lnTo>
                    <a:pt x="241" y="94"/>
                  </a:lnTo>
                  <a:lnTo>
                    <a:pt x="249" y="91"/>
                  </a:lnTo>
                  <a:lnTo>
                    <a:pt x="256" y="88"/>
                  </a:lnTo>
                  <a:lnTo>
                    <a:pt x="263" y="85"/>
                  </a:lnTo>
                  <a:lnTo>
                    <a:pt x="269" y="81"/>
                  </a:lnTo>
                  <a:lnTo>
                    <a:pt x="274" y="78"/>
                  </a:lnTo>
                  <a:lnTo>
                    <a:pt x="277" y="74"/>
                  </a:lnTo>
                  <a:lnTo>
                    <a:pt x="279" y="73"/>
                  </a:lnTo>
                  <a:lnTo>
                    <a:pt x="283" y="71"/>
                  </a:lnTo>
                  <a:lnTo>
                    <a:pt x="286" y="68"/>
                  </a:lnTo>
                  <a:lnTo>
                    <a:pt x="292" y="67"/>
                  </a:lnTo>
                  <a:lnTo>
                    <a:pt x="298" y="68"/>
                  </a:lnTo>
                  <a:lnTo>
                    <a:pt x="304" y="70"/>
                  </a:lnTo>
                  <a:lnTo>
                    <a:pt x="309" y="72"/>
                  </a:lnTo>
                  <a:lnTo>
                    <a:pt x="314" y="74"/>
                  </a:lnTo>
                  <a:lnTo>
                    <a:pt x="320" y="78"/>
                  </a:lnTo>
                  <a:lnTo>
                    <a:pt x="324" y="83"/>
                  </a:lnTo>
                  <a:lnTo>
                    <a:pt x="330" y="88"/>
                  </a:lnTo>
                  <a:lnTo>
                    <a:pt x="335" y="95"/>
                  </a:lnTo>
                  <a:lnTo>
                    <a:pt x="340" y="102"/>
                  </a:lnTo>
                  <a:lnTo>
                    <a:pt x="347" y="109"/>
                  </a:lnTo>
                  <a:lnTo>
                    <a:pt x="354" y="115"/>
                  </a:lnTo>
                  <a:lnTo>
                    <a:pt x="362" y="118"/>
                  </a:lnTo>
                  <a:lnTo>
                    <a:pt x="372" y="120"/>
                  </a:lnTo>
                  <a:lnTo>
                    <a:pt x="382" y="120"/>
                  </a:lnTo>
                  <a:lnTo>
                    <a:pt x="392" y="117"/>
                  </a:lnTo>
                  <a:lnTo>
                    <a:pt x="403" y="112"/>
                  </a:lnTo>
                  <a:lnTo>
                    <a:pt x="412" y="108"/>
                  </a:lnTo>
                  <a:lnTo>
                    <a:pt x="420" y="102"/>
                  </a:lnTo>
                  <a:lnTo>
                    <a:pt x="426" y="97"/>
                  </a:lnTo>
                  <a:lnTo>
                    <a:pt x="430" y="93"/>
                  </a:lnTo>
                  <a:lnTo>
                    <a:pt x="433" y="90"/>
                  </a:lnTo>
                  <a:lnTo>
                    <a:pt x="433" y="90"/>
                  </a:lnTo>
                  <a:lnTo>
                    <a:pt x="436" y="90"/>
                  </a:lnTo>
                  <a:lnTo>
                    <a:pt x="441" y="89"/>
                  </a:lnTo>
                  <a:lnTo>
                    <a:pt x="446" y="90"/>
                  </a:lnTo>
                  <a:lnTo>
                    <a:pt x="453" y="93"/>
                  </a:lnTo>
                  <a:lnTo>
                    <a:pt x="461" y="96"/>
                  </a:lnTo>
                  <a:lnTo>
                    <a:pt x="468" y="102"/>
                  </a:lnTo>
                  <a:lnTo>
                    <a:pt x="475" y="110"/>
                  </a:lnTo>
                  <a:lnTo>
                    <a:pt x="474" y="111"/>
                  </a:lnTo>
                  <a:lnTo>
                    <a:pt x="472" y="112"/>
                  </a:lnTo>
                  <a:lnTo>
                    <a:pt x="471" y="115"/>
                  </a:lnTo>
                  <a:lnTo>
                    <a:pt x="468" y="116"/>
                  </a:lnTo>
                  <a:lnTo>
                    <a:pt x="474" y="121"/>
                  </a:lnTo>
                  <a:lnTo>
                    <a:pt x="478" y="119"/>
                  </a:lnTo>
                  <a:lnTo>
                    <a:pt x="484" y="113"/>
                  </a:lnTo>
                  <a:lnTo>
                    <a:pt x="491" y="108"/>
                  </a:lnTo>
                  <a:lnTo>
                    <a:pt x="496" y="102"/>
                  </a:lnTo>
                  <a:lnTo>
                    <a:pt x="487"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6"/>
            <p:cNvSpPr>
              <a:spLocks/>
            </p:cNvSpPr>
            <p:nvPr/>
          </p:nvSpPr>
          <p:spPr bwMode="auto">
            <a:xfrm>
              <a:off x="3132" y="3617"/>
              <a:ext cx="63" cy="71"/>
            </a:xfrm>
            <a:custGeom>
              <a:avLst/>
              <a:gdLst/>
              <a:ahLst/>
              <a:cxnLst>
                <a:cxn ang="0">
                  <a:pos x="0" y="9"/>
                </a:cxn>
                <a:cxn ang="0">
                  <a:pos x="2" y="15"/>
                </a:cxn>
                <a:cxn ang="0">
                  <a:pos x="6" y="32"/>
                </a:cxn>
                <a:cxn ang="0">
                  <a:pos x="7" y="59"/>
                </a:cxn>
                <a:cxn ang="0">
                  <a:pos x="5" y="91"/>
                </a:cxn>
                <a:cxn ang="0">
                  <a:pos x="7" y="112"/>
                </a:cxn>
                <a:cxn ang="0">
                  <a:pos x="17" y="127"/>
                </a:cxn>
                <a:cxn ang="0">
                  <a:pos x="35" y="137"/>
                </a:cxn>
                <a:cxn ang="0">
                  <a:pos x="57" y="142"/>
                </a:cxn>
                <a:cxn ang="0">
                  <a:pos x="77" y="141"/>
                </a:cxn>
                <a:cxn ang="0">
                  <a:pos x="98" y="134"/>
                </a:cxn>
                <a:cxn ang="0">
                  <a:pos x="113" y="120"/>
                </a:cxn>
                <a:cxn ang="0">
                  <a:pos x="121" y="101"/>
                </a:cxn>
                <a:cxn ang="0">
                  <a:pos x="122" y="96"/>
                </a:cxn>
                <a:cxn ang="0">
                  <a:pos x="126" y="82"/>
                </a:cxn>
                <a:cxn ang="0">
                  <a:pos x="126" y="64"/>
                </a:cxn>
                <a:cxn ang="0">
                  <a:pos x="122" y="48"/>
                </a:cxn>
                <a:cxn ang="0">
                  <a:pos x="120" y="50"/>
                </a:cxn>
                <a:cxn ang="0">
                  <a:pos x="115" y="51"/>
                </a:cxn>
                <a:cxn ang="0">
                  <a:pos x="108" y="53"/>
                </a:cxn>
                <a:cxn ang="0">
                  <a:pos x="99" y="53"/>
                </a:cxn>
                <a:cxn ang="0">
                  <a:pos x="89" y="51"/>
                </a:cxn>
                <a:cxn ang="0">
                  <a:pos x="78" y="46"/>
                </a:cxn>
                <a:cxn ang="0">
                  <a:pos x="70" y="37"/>
                </a:cxn>
                <a:cxn ang="0">
                  <a:pos x="62" y="22"/>
                </a:cxn>
                <a:cxn ang="0">
                  <a:pos x="60" y="21"/>
                </a:cxn>
                <a:cxn ang="0">
                  <a:pos x="54" y="16"/>
                </a:cxn>
                <a:cxn ang="0">
                  <a:pos x="46" y="10"/>
                </a:cxn>
                <a:cxn ang="0">
                  <a:pos x="37" y="5"/>
                </a:cxn>
                <a:cxn ang="0">
                  <a:pos x="25" y="1"/>
                </a:cxn>
                <a:cxn ang="0">
                  <a:pos x="16" y="0"/>
                </a:cxn>
                <a:cxn ang="0">
                  <a:pos x="7" y="2"/>
                </a:cxn>
                <a:cxn ang="0">
                  <a:pos x="0" y="9"/>
                </a:cxn>
              </a:cxnLst>
              <a:rect l="0" t="0" r="r" b="b"/>
              <a:pathLst>
                <a:path w="126" h="142">
                  <a:moveTo>
                    <a:pt x="0" y="9"/>
                  </a:moveTo>
                  <a:lnTo>
                    <a:pt x="2" y="15"/>
                  </a:lnTo>
                  <a:lnTo>
                    <a:pt x="6" y="32"/>
                  </a:lnTo>
                  <a:lnTo>
                    <a:pt x="7" y="59"/>
                  </a:lnTo>
                  <a:lnTo>
                    <a:pt x="5" y="91"/>
                  </a:lnTo>
                  <a:lnTo>
                    <a:pt x="7" y="112"/>
                  </a:lnTo>
                  <a:lnTo>
                    <a:pt x="17" y="127"/>
                  </a:lnTo>
                  <a:lnTo>
                    <a:pt x="35" y="137"/>
                  </a:lnTo>
                  <a:lnTo>
                    <a:pt x="57" y="142"/>
                  </a:lnTo>
                  <a:lnTo>
                    <a:pt x="77" y="141"/>
                  </a:lnTo>
                  <a:lnTo>
                    <a:pt x="98" y="134"/>
                  </a:lnTo>
                  <a:lnTo>
                    <a:pt x="113" y="120"/>
                  </a:lnTo>
                  <a:lnTo>
                    <a:pt x="121" y="101"/>
                  </a:lnTo>
                  <a:lnTo>
                    <a:pt x="122" y="96"/>
                  </a:lnTo>
                  <a:lnTo>
                    <a:pt x="126" y="82"/>
                  </a:lnTo>
                  <a:lnTo>
                    <a:pt x="126" y="64"/>
                  </a:lnTo>
                  <a:lnTo>
                    <a:pt x="122" y="48"/>
                  </a:lnTo>
                  <a:lnTo>
                    <a:pt x="120" y="50"/>
                  </a:lnTo>
                  <a:lnTo>
                    <a:pt x="115" y="51"/>
                  </a:lnTo>
                  <a:lnTo>
                    <a:pt x="108" y="53"/>
                  </a:lnTo>
                  <a:lnTo>
                    <a:pt x="99" y="53"/>
                  </a:lnTo>
                  <a:lnTo>
                    <a:pt x="89" y="51"/>
                  </a:lnTo>
                  <a:lnTo>
                    <a:pt x="78" y="46"/>
                  </a:lnTo>
                  <a:lnTo>
                    <a:pt x="70" y="37"/>
                  </a:lnTo>
                  <a:lnTo>
                    <a:pt x="62" y="22"/>
                  </a:lnTo>
                  <a:lnTo>
                    <a:pt x="60" y="21"/>
                  </a:lnTo>
                  <a:lnTo>
                    <a:pt x="54" y="16"/>
                  </a:lnTo>
                  <a:lnTo>
                    <a:pt x="46" y="10"/>
                  </a:lnTo>
                  <a:lnTo>
                    <a:pt x="37" y="5"/>
                  </a:lnTo>
                  <a:lnTo>
                    <a:pt x="25" y="1"/>
                  </a:lnTo>
                  <a:lnTo>
                    <a:pt x="16" y="0"/>
                  </a:lnTo>
                  <a:lnTo>
                    <a:pt x="7" y="2"/>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7"/>
            <p:cNvSpPr>
              <a:spLocks/>
            </p:cNvSpPr>
            <p:nvPr/>
          </p:nvSpPr>
          <p:spPr bwMode="auto">
            <a:xfrm>
              <a:off x="3138" y="3622"/>
              <a:ext cx="50" cy="59"/>
            </a:xfrm>
            <a:custGeom>
              <a:avLst/>
              <a:gdLst/>
              <a:ahLst/>
              <a:cxnLst>
                <a:cxn ang="0">
                  <a:pos x="0" y="7"/>
                </a:cxn>
                <a:cxn ang="0">
                  <a:pos x="1" y="13"/>
                </a:cxn>
                <a:cxn ang="0">
                  <a:pos x="3" y="29"/>
                </a:cxn>
                <a:cxn ang="0">
                  <a:pos x="6" y="51"/>
                </a:cxn>
                <a:cxn ang="0">
                  <a:pos x="3" y="79"/>
                </a:cxn>
                <a:cxn ang="0">
                  <a:pos x="4" y="95"/>
                </a:cxn>
                <a:cxn ang="0">
                  <a:pos x="14" y="107"/>
                </a:cxn>
                <a:cxn ang="0">
                  <a:pos x="26" y="115"/>
                </a:cxn>
                <a:cxn ang="0">
                  <a:pos x="44" y="119"/>
                </a:cxn>
                <a:cxn ang="0">
                  <a:pos x="61" y="118"/>
                </a:cxn>
                <a:cxn ang="0">
                  <a:pos x="77" y="112"/>
                </a:cxn>
                <a:cxn ang="0">
                  <a:pos x="88" y="102"/>
                </a:cxn>
                <a:cxn ang="0">
                  <a:pos x="95" y="87"/>
                </a:cxn>
                <a:cxn ang="0">
                  <a:pos x="97" y="82"/>
                </a:cxn>
                <a:cxn ang="0">
                  <a:pos x="99" y="70"/>
                </a:cxn>
                <a:cxn ang="0">
                  <a:pos x="99" y="58"/>
                </a:cxn>
                <a:cxn ang="0">
                  <a:pos x="97" y="45"/>
                </a:cxn>
                <a:cxn ang="0">
                  <a:pos x="95" y="46"/>
                </a:cxn>
                <a:cxn ang="0">
                  <a:pos x="91" y="47"/>
                </a:cxn>
                <a:cxn ang="0">
                  <a:pos x="85" y="49"/>
                </a:cxn>
                <a:cxn ang="0">
                  <a:pos x="78" y="49"/>
                </a:cxn>
                <a:cxn ang="0">
                  <a:pos x="70" y="47"/>
                </a:cxn>
                <a:cxn ang="0">
                  <a:pos x="62" y="43"/>
                </a:cxn>
                <a:cxn ang="0">
                  <a:pos x="54" y="35"/>
                </a:cxn>
                <a:cxn ang="0">
                  <a:pos x="48" y="23"/>
                </a:cxn>
                <a:cxn ang="0">
                  <a:pos x="47" y="22"/>
                </a:cxn>
                <a:cxn ang="0">
                  <a:pos x="42" y="17"/>
                </a:cxn>
                <a:cxn ang="0">
                  <a:pos x="35" y="13"/>
                </a:cxn>
                <a:cxn ang="0">
                  <a:pos x="29" y="7"/>
                </a:cxn>
                <a:cxn ang="0">
                  <a:pos x="21" y="2"/>
                </a:cxn>
                <a:cxn ang="0">
                  <a:pos x="12" y="0"/>
                </a:cxn>
                <a:cxn ang="0">
                  <a:pos x="6" y="1"/>
                </a:cxn>
                <a:cxn ang="0">
                  <a:pos x="0" y="7"/>
                </a:cxn>
              </a:cxnLst>
              <a:rect l="0" t="0" r="r" b="b"/>
              <a:pathLst>
                <a:path w="99" h="119">
                  <a:moveTo>
                    <a:pt x="0" y="7"/>
                  </a:moveTo>
                  <a:lnTo>
                    <a:pt x="1" y="13"/>
                  </a:lnTo>
                  <a:lnTo>
                    <a:pt x="3" y="29"/>
                  </a:lnTo>
                  <a:lnTo>
                    <a:pt x="6" y="51"/>
                  </a:lnTo>
                  <a:lnTo>
                    <a:pt x="3" y="79"/>
                  </a:lnTo>
                  <a:lnTo>
                    <a:pt x="4" y="95"/>
                  </a:lnTo>
                  <a:lnTo>
                    <a:pt x="14" y="107"/>
                  </a:lnTo>
                  <a:lnTo>
                    <a:pt x="26" y="115"/>
                  </a:lnTo>
                  <a:lnTo>
                    <a:pt x="44" y="119"/>
                  </a:lnTo>
                  <a:lnTo>
                    <a:pt x="61" y="118"/>
                  </a:lnTo>
                  <a:lnTo>
                    <a:pt x="77" y="112"/>
                  </a:lnTo>
                  <a:lnTo>
                    <a:pt x="88" y="102"/>
                  </a:lnTo>
                  <a:lnTo>
                    <a:pt x="95" y="87"/>
                  </a:lnTo>
                  <a:lnTo>
                    <a:pt x="97" y="82"/>
                  </a:lnTo>
                  <a:lnTo>
                    <a:pt x="99" y="70"/>
                  </a:lnTo>
                  <a:lnTo>
                    <a:pt x="99" y="58"/>
                  </a:lnTo>
                  <a:lnTo>
                    <a:pt x="97" y="45"/>
                  </a:lnTo>
                  <a:lnTo>
                    <a:pt x="95" y="46"/>
                  </a:lnTo>
                  <a:lnTo>
                    <a:pt x="91" y="47"/>
                  </a:lnTo>
                  <a:lnTo>
                    <a:pt x="85" y="49"/>
                  </a:lnTo>
                  <a:lnTo>
                    <a:pt x="78" y="49"/>
                  </a:lnTo>
                  <a:lnTo>
                    <a:pt x="70" y="47"/>
                  </a:lnTo>
                  <a:lnTo>
                    <a:pt x="62" y="43"/>
                  </a:lnTo>
                  <a:lnTo>
                    <a:pt x="54" y="35"/>
                  </a:lnTo>
                  <a:lnTo>
                    <a:pt x="48" y="23"/>
                  </a:lnTo>
                  <a:lnTo>
                    <a:pt x="47" y="22"/>
                  </a:lnTo>
                  <a:lnTo>
                    <a:pt x="42" y="17"/>
                  </a:lnTo>
                  <a:lnTo>
                    <a:pt x="35" y="13"/>
                  </a:lnTo>
                  <a:lnTo>
                    <a:pt x="29" y="7"/>
                  </a:lnTo>
                  <a:lnTo>
                    <a:pt x="21" y="2"/>
                  </a:lnTo>
                  <a:lnTo>
                    <a:pt x="12" y="0"/>
                  </a:lnTo>
                  <a:lnTo>
                    <a:pt x="6" y="1"/>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8"/>
            <p:cNvSpPr>
              <a:spLocks/>
            </p:cNvSpPr>
            <p:nvPr/>
          </p:nvSpPr>
          <p:spPr bwMode="auto">
            <a:xfrm>
              <a:off x="3160" y="3629"/>
              <a:ext cx="5" cy="27"/>
            </a:xfrm>
            <a:custGeom>
              <a:avLst/>
              <a:gdLst/>
              <a:ahLst/>
              <a:cxnLst>
                <a:cxn ang="0">
                  <a:pos x="0" y="0"/>
                </a:cxn>
                <a:cxn ang="0">
                  <a:pos x="1" y="4"/>
                </a:cxn>
                <a:cxn ang="0">
                  <a:pos x="4" y="15"/>
                </a:cxn>
                <a:cxn ang="0">
                  <a:pos x="6" y="32"/>
                </a:cxn>
                <a:cxn ang="0">
                  <a:pos x="5" y="54"/>
                </a:cxn>
                <a:cxn ang="0">
                  <a:pos x="6" y="51"/>
                </a:cxn>
                <a:cxn ang="0">
                  <a:pos x="9" y="40"/>
                </a:cxn>
                <a:cxn ang="0">
                  <a:pos x="10" y="26"/>
                </a:cxn>
                <a:cxn ang="0">
                  <a:pos x="8" y="6"/>
                </a:cxn>
                <a:cxn ang="0">
                  <a:pos x="0" y="0"/>
                </a:cxn>
              </a:cxnLst>
              <a:rect l="0" t="0" r="r" b="b"/>
              <a:pathLst>
                <a:path w="10" h="54">
                  <a:moveTo>
                    <a:pt x="0" y="0"/>
                  </a:moveTo>
                  <a:lnTo>
                    <a:pt x="1" y="4"/>
                  </a:lnTo>
                  <a:lnTo>
                    <a:pt x="4" y="15"/>
                  </a:lnTo>
                  <a:lnTo>
                    <a:pt x="6" y="32"/>
                  </a:lnTo>
                  <a:lnTo>
                    <a:pt x="5" y="54"/>
                  </a:lnTo>
                  <a:lnTo>
                    <a:pt x="6" y="51"/>
                  </a:lnTo>
                  <a:lnTo>
                    <a:pt x="9" y="40"/>
                  </a:lnTo>
                  <a:lnTo>
                    <a:pt x="10" y="26"/>
                  </a:lnTo>
                  <a:lnTo>
                    <a:pt x="8"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9"/>
            <p:cNvSpPr>
              <a:spLocks/>
            </p:cNvSpPr>
            <p:nvPr/>
          </p:nvSpPr>
          <p:spPr bwMode="auto">
            <a:xfrm>
              <a:off x="3305" y="3081"/>
              <a:ext cx="125" cy="588"/>
            </a:xfrm>
            <a:custGeom>
              <a:avLst/>
              <a:gdLst/>
              <a:ahLst/>
              <a:cxnLst>
                <a:cxn ang="0">
                  <a:pos x="223" y="19"/>
                </a:cxn>
                <a:cxn ang="0">
                  <a:pos x="0" y="1176"/>
                </a:cxn>
                <a:cxn ang="0">
                  <a:pos x="4" y="1176"/>
                </a:cxn>
                <a:cxn ang="0">
                  <a:pos x="15" y="1173"/>
                </a:cxn>
                <a:cxn ang="0">
                  <a:pos x="25" y="1166"/>
                </a:cxn>
                <a:cxn ang="0">
                  <a:pos x="32" y="1148"/>
                </a:cxn>
                <a:cxn ang="0">
                  <a:pos x="250" y="0"/>
                </a:cxn>
                <a:cxn ang="0">
                  <a:pos x="223" y="19"/>
                </a:cxn>
              </a:cxnLst>
              <a:rect l="0" t="0" r="r" b="b"/>
              <a:pathLst>
                <a:path w="250" h="1176">
                  <a:moveTo>
                    <a:pt x="223" y="19"/>
                  </a:moveTo>
                  <a:lnTo>
                    <a:pt x="0" y="1176"/>
                  </a:lnTo>
                  <a:lnTo>
                    <a:pt x="4" y="1176"/>
                  </a:lnTo>
                  <a:lnTo>
                    <a:pt x="15" y="1173"/>
                  </a:lnTo>
                  <a:lnTo>
                    <a:pt x="25" y="1166"/>
                  </a:lnTo>
                  <a:lnTo>
                    <a:pt x="32" y="1148"/>
                  </a:lnTo>
                  <a:lnTo>
                    <a:pt x="250" y="0"/>
                  </a:lnTo>
                  <a:lnTo>
                    <a:pt x="223"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0"/>
            <p:cNvSpPr>
              <a:spLocks/>
            </p:cNvSpPr>
            <p:nvPr/>
          </p:nvSpPr>
          <p:spPr bwMode="auto">
            <a:xfrm>
              <a:off x="3125" y="3059"/>
              <a:ext cx="305" cy="49"/>
            </a:xfrm>
            <a:custGeom>
              <a:avLst/>
              <a:gdLst/>
              <a:ahLst/>
              <a:cxnLst>
                <a:cxn ang="0">
                  <a:pos x="0" y="0"/>
                </a:cxn>
                <a:cxn ang="0">
                  <a:pos x="4" y="1"/>
                </a:cxn>
                <a:cxn ang="0">
                  <a:pos x="16" y="5"/>
                </a:cxn>
                <a:cxn ang="0">
                  <a:pos x="35" y="12"/>
                </a:cxn>
                <a:cxn ang="0">
                  <a:pos x="59" y="20"/>
                </a:cxn>
                <a:cxn ang="0">
                  <a:pos x="90" y="31"/>
                </a:cxn>
                <a:cxn ang="0">
                  <a:pos x="125" y="41"/>
                </a:cxn>
                <a:cxn ang="0">
                  <a:pos x="165" y="50"/>
                </a:cxn>
                <a:cxn ang="0">
                  <a:pos x="209" y="59"/>
                </a:cxn>
                <a:cxn ang="0">
                  <a:pos x="255" y="69"/>
                </a:cxn>
                <a:cxn ang="0">
                  <a:pos x="303" y="74"/>
                </a:cxn>
                <a:cxn ang="0">
                  <a:pos x="354" y="79"/>
                </a:cxn>
                <a:cxn ang="0">
                  <a:pos x="406" y="80"/>
                </a:cxn>
                <a:cxn ang="0">
                  <a:pos x="458" y="78"/>
                </a:cxn>
                <a:cxn ang="0">
                  <a:pos x="509" y="72"/>
                </a:cxn>
                <a:cxn ang="0">
                  <a:pos x="560" y="61"/>
                </a:cxn>
                <a:cxn ang="0">
                  <a:pos x="610" y="44"/>
                </a:cxn>
                <a:cxn ang="0">
                  <a:pos x="606" y="66"/>
                </a:cxn>
                <a:cxn ang="0">
                  <a:pos x="603" y="68"/>
                </a:cxn>
                <a:cxn ang="0">
                  <a:pos x="594" y="71"/>
                </a:cxn>
                <a:cxn ang="0">
                  <a:pos x="580" y="74"/>
                </a:cxn>
                <a:cxn ang="0">
                  <a:pos x="559" y="80"/>
                </a:cxn>
                <a:cxn ang="0">
                  <a:pos x="534" y="86"/>
                </a:cxn>
                <a:cxn ang="0">
                  <a:pos x="504" y="91"/>
                </a:cxn>
                <a:cxn ang="0">
                  <a:pos x="469" y="95"/>
                </a:cxn>
                <a:cxn ang="0">
                  <a:pos x="430" y="97"/>
                </a:cxn>
                <a:cxn ang="0">
                  <a:pos x="387" y="97"/>
                </a:cxn>
                <a:cxn ang="0">
                  <a:pos x="340" y="96"/>
                </a:cxn>
                <a:cxn ang="0">
                  <a:pos x="291" y="91"/>
                </a:cxn>
                <a:cxn ang="0">
                  <a:pos x="238" y="83"/>
                </a:cxn>
                <a:cxn ang="0">
                  <a:pos x="181" y="70"/>
                </a:cxn>
                <a:cxn ang="0">
                  <a:pos x="124" y="51"/>
                </a:cxn>
                <a:cxn ang="0">
                  <a:pos x="62" y="28"/>
                </a:cxn>
                <a:cxn ang="0">
                  <a:pos x="0" y="0"/>
                </a:cxn>
              </a:cxnLst>
              <a:rect l="0" t="0" r="r" b="b"/>
              <a:pathLst>
                <a:path w="610" h="97">
                  <a:moveTo>
                    <a:pt x="0" y="0"/>
                  </a:moveTo>
                  <a:lnTo>
                    <a:pt x="4" y="1"/>
                  </a:lnTo>
                  <a:lnTo>
                    <a:pt x="16" y="5"/>
                  </a:lnTo>
                  <a:lnTo>
                    <a:pt x="35" y="12"/>
                  </a:lnTo>
                  <a:lnTo>
                    <a:pt x="59" y="20"/>
                  </a:lnTo>
                  <a:lnTo>
                    <a:pt x="90" y="31"/>
                  </a:lnTo>
                  <a:lnTo>
                    <a:pt x="125" y="41"/>
                  </a:lnTo>
                  <a:lnTo>
                    <a:pt x="165" y="50"/>
                  </a:lnTo>
                  <a:lnTo>
                    <a:pt x="209" y="59"/>
                  </a:lnTo>
                  <a:lnTo>
                    <a:pt x="255" y="69"/>
                  </a:lnTo>
                  <a:lnTo>
                    <a:pt x="303" y="74"/>
                  </a:lnTo>
                  <a:lnTo>
                    <a:pt x="354" y="79"/>
                  </a:lnTo>
                  <a:lnTo>
                    <a:pt x="406" y="80"/>
                  </a:lnTo>
                  <a:lnTo>
                    <a:pt x="458" y="78"/>
                  </a:lnTo>
                  <a:lnTo>
                    <a:pt x="509" y="72"/>
                  </a:lnTo>
                  <a:lnTo>
                    <a:pt x="560" y="61"/>
                  </a:lnTo>
                  <a:lnTo>
                    <a:pt x="610" y="44"/>
                  </a:lnTo>
                  <a:lnTo>
                    <a:pt x="606" y="66"/>
                  </a:lnTo>
                  <a:lnTo>
                    <a:pt x="603" y="68"/>
                  </a:lnTo>
                  <a:lnTo>
                    <a:pt x="594" y="71"/>
                  </a:lnTo>
                  <a:lnTo>
                    <a:pt x="580" y="74"/>
                  </a:lnTo>
                  <a:lnTo>
                    <a:pt x="559" y="80"/>
                  </a:lnTo>
                  <a:lnTo>
                    <a:pt x="534" y="86"/>
                  </a:lnTo>
                  <a:lnTo>
                    <a:pt x="504" y="91"/>
                  </a:lnTo>
                  <a:lnTo>
                    <a:pt x="469" y="95"/>
                  </a:lnTo>
                  <a:lnTo>
                    <a:pt x="430" y="97"/>
                  </a:lnTo>
                  <a:lnTo>
                    <a:pt x="387" y="97"/>
                  </a:lnTo>
                  <a:lnTo>
                    <a:pt x="340" y="96"/>
                  </a:lnTo>
                  <a:lnTo>
                    <a:pt x="291" y="91"/>
                  </a:lnTo>
                  <a:lnTo>
                    <a:pt x="238" y="83"/>
                  </a:lnTo>
                  <a:lnTo>
                    <a:pt x="181" y="70"/>
                  </a:lnTo>
                  <a:lnTo>
                    <a:pt x="124" y="51"/>
                  </a:lnTo>
                  <a:lnTo>
                    <a:pt x="62" y="2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71"/>
            <p:cNvSpPr>
              <a:spLocks/>
            </p:cNvSpPr>
            <p:nvPr/>
          </p:nvSpPr>
          <p:spPr bwMode="auto">
            <a:xfrm>
              <a:off x="3209" y="3470"/>
              <a:ext cx="84" cy="38"/>
            </a:xfrm>
            <a:custGeom>
              <a:avLst/>
              <a:gdLst/>
              <a:ahLst/>
              <a:cxnLst>
                <a:cxn ang="0">
                  <a:pos x="3" y="34"/>
                </a:cxn>
                <a:cxn ang="0">
                  <a:pos x="7" y="31"/>
                </a:cxn>
                <a:cxn ang="0">
                  <a:pos x="20" y="26"/>
                </a:cxn>
                <a:cxn ang="0">
                  <a:pos x="38" y="20"/>
                </a:cxn>
                <a:cxn ang="0">
                  <a:pos x="63" y="16"/>
                </a:cxn>
                <a:cxn ang="0">
                  <a:pos x="88" y="17"/>
                </a:cxn>
                <a:cxn ang="0">
                  <a:pos x="116" y="26"/>
                </a:cxn>
                <a:cxn ang="0">
                  <a:pos x="143" y="45"/>
                </a:cxn>
                <a:cxn ang="0">
                  <a:pos x="167" y="76"/>
                </a:cxn>
                <a:cxn ang="0">
                  <a:pos x="166" y="72"/>
                </a:cxn>
                <a:cxn ang="0">
                  <a:pos x="162" y="59"/>
                </a:cxn>
                <a:cxn ang="0">
                  <a:pos x="153" y="42"/>
                </a:cxn>
                <a:cxn ang="0">
                  <a:pos x="139" y="23"/>
                </a:cxn>
                <a:cxn ang="0">
                  <a:pos x="118" y="9"/>
                </a:cxn>
                <a:cxn ang="0">
                  <a:pos x="90" y="0"/>
                </a:cxn>
                <a:cxn ang="0">
                  <a:pos x="53" y="1"/>
                </a:cxn>
                <a:cxn ang="0">
                  <a:pos x="7" y="16"/>
                </a:cxn>
                <a:cxn ang="0">
                  <a:pos x="5" y="19"/>
                </a:cxn>
                <a:cxn ang="0">
                  <a:pos x="2" y="23"/>
                </a:cxn>
                <a:cxn ang="0">
                  <a:pos x="0" y="29"/>
                </a:cxn>
                <a:cxn ang="0">
                  <a:pos x="3" y="34"/>
                </a:cxn>
              </a:cxnLst>
              <a:rect l="0" t="0" r="r" b="b"/>
              <a:pathLst>
                <a:path w="167" h="76">
                  <a:moveTo>
                    <a:pt x="3" y="34"/>
                  </a:moveTo>
                  <a:lnTo>
                    <a:pt x="7" y="31"/>
                  </a:lnTo>
                  <a:lnTo>
                    <a:pt x="20" y="26"/>
                  </a:lnTo>
                  <a:lnTo>
                    <a:pt x="38" y="20"/>
                  </a:lnTo>
                  <a:lnTo>
                    <a:pt x="63" y="16"/>
                  </a:lnTo>
                  <a:lnTo>
                    <a:pt x="88" y="17"/>
                  </a:lnTo>
                  <a:lnTo>
                    <a:pt x="116" y="26"/>
                  </a:lnTo>
                  <a:lnTo>
                    <a:pt x="143" y="45"/>
                  </a:lnTo>
                  <a:lnTo>
                    <a:pt x="167" y="76"/>
                  </a:lnTo>
                  <a:lnTo>
                    <a:pt x="166" y="72"/>
                  </a:lnTo>
                  <a:lnTo>
                    <a:pt x="162" y="59"/>
                  </a:lnTo>
                  <a:lnTo>
                    <a:pt x="153" y="42"/>
                  </a:lnTo>
                  <a:lnTo>
                    <a:pt x="139" y="23"/>
                  </a:lnTo>
                  <a:lnTo>
                    <a:pt x="118" y="9"/>
                  </a:lnTo>
                  <a:lnTo>
                    <a:pt x="90" y="0"/>
                  </a:lnTo>
                  <a:lnTo>
                    <a:pt x="53" y="1"/>
                  </a:lnTo>
                  <a:lnTo>
                    <a:pt x="7" y="16"/>
                  </a:lnTo>
                  <a:lnTo>
                    <a:pt x="5" y="19"/>
                  </a:lnTo>
                  <a:lnTo>
                    <a:pt x="2" y="23"/>
                  </a:lnTo>
                  <a:lnTo>
                    <a:pt x="0" y="29"/>
                  </a:lnTo>
                  <a:lnTo>
                    <a:pt x="3"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2"/>
            <p:cNvSpPr>
              <a:spLocks/>
            </p:cNvSpPr>
            <p:nvPr/>
          </p:nvSpPr>
          <p:spPr bwMode="auto">
            <a:xfrm>
              <a:off x="3007" y="3420"/>
              <a:ext cx="67" cy="33"/>
            </a:xfrm>
            <a:custGeom>
              <a:avLst/>
              <a:gdLst/>
              <a:ahLst/>
              <a:cxnLst>
                <a:cxn ang="0">
                  <a:pos x="0" y="43"/>
                </a:cxn>
                <a:cxn ang="0">
                  <a:pos x="2" y="39"/>
                </a:cxn>
                <a:cxn ang="0">
                  <a:pos x="11" y="31"/>
                </a:cxn>
                <a:cxn ang="0">
                  <a:pos x="23" y="22"/>
                </a:cxn>
                <a:cxn ang="0">
                  <a:pos x="40" y="15"/>
                </a:cxn>
                <a:cxn ang="0">
                  <a:pos x="60" y="13"/>
                </a:cxn>
                <a:cxn ang="0">
                  <a:pos x="81" y="17"/>
                </a:cxn>
                <a:cxn ang="0">
                  <a:pos x="105" y="35"/>
                </a:cxn>
                <a:cxn ang="0">
                  <a:pos x="129" y="66"/>
                </a:cxn>
                <a:cxn ang="0">
                  <a:pos x="134" y="51"/>
                </a:cxn>
                <a:cxn ang="0">
                  <a:pos x="130" y="46"/>
                </a:cxn>
                <a:cxn ang="0">
                  <a:pos x="121" y="35"/>
                </a:cxn>
                <a:cxn ang="0">
                  <a:pos x="107" y="21"/>
                </a:cxn>
                <a:cxn ang="0">
                  <a:pos x="90" y="8"/>
                </a:cxn>
                <a:cxn ang="0">
                  <a:pos x="69" y="0"/>
                </a:cxn>
                <a:cxn ang="0">
                  <a:pos x="46" y="1"/>
                </a:cxn>
                <a:cxn ang="0">
                  <a:pos x="23" y="14"/>
                </a:cxn>
                <a:cxn ang="0">
                  <a:pos x="0" y="43"/>
                </a:cxn>
              </a:cxnLst>
              <a:rect l="0" t="0" r="r" b="b"/>
              <a:pathLst>
                <a:path w="134" h="66">
                  <a:moveTo>
                    <a:pt x="0" y="43"/>
                  </a:moveTo>
                  <a:lnTo>
                    <a:pt x="2" y="39"/>
                  </a:lnTo>
                  <a:lnTo>
                    <a:pt x="11" y="31"/>
                  </a:lnTo>
                  <a:lnTo>
                    <a:pt x="23" y="22"/>
                  </a:lnTo>
                  <a:lnTo>
                    <a:pt x="40" y="15"/>
                  </a:lnTo>
                  <a:lnTo>
                    <a:pt x="60" y="13"/>
                  </a:lnTo>
                  <a:lnTo>
                    <a:pt x="81" y="17"/>
                  </a:lnTo>
                  <a:lnTo>
                    <a:pt x="105" y="35"/>
                  </a:lnTo>
                  <a:lnTo>
                    <a:pt x="129" y="66"/>
                  </a:lnTo>
                  <a:lnTo>
                    <a:pt x="134" y="51"/>
                  </a:lnTo>
                  <a:lnTo>
                    <a:pt x="130" y="46"/>
                  </a:lnTo>
                  <a:lnTo>
                    <a:pt x="121" y="35"/>
                  </a:lnTo>
                  <a:lnTo>
                    <a:pt x="107" y="21"/>
                  </a:lnTo>
                  <a:lnTo>
                    <a:pt x="90" y="8"/>
                  </a:lnTo>
                  <a:lnTo>
                    <a:pt x="69" y="0"/>
                  </a:lnTo>
                  <a:lnTo>
                    <a:pt x="46" y="1"/>
                  </a:lnTo>
                  <a:lnTo>
                    <a:pt x="23" y="14"/>
                  </a:lnTo>
                  <a:lnTo>
                    <a:pt x="0"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73"/>
            <p:cNvSpPr>
              <a:spLocks/>
            </p:cNvSpPr>
            <p:nvPr/>
          </p:nvSpPr>
          <p:spPr bwMode="auto">
            <a:xfrm>
              <a:off x="3084" y="3199"/>
              <a:ext cx="152" cy="160"/>
            </a:xfrm>
            <a:custGeom>
              <a:avLst/>
              <a:gdLst/>
              <a:ahLst/>
              <a:cxnLst>
                <a:cxn ang="0">
                  <a:pos x="21" y="321"/>
                </a:cxn>
                <a:cxn ang="0">
                  <a:pos x="0" y="296"/>
                </a:cxn>
                <a:cxn ang="0">
                  <a:pos x="284" y="0"/>
                </a:cxn>
                <a:cxn ang="0">
                  <a:pos x="306" y="25"/>
                </a:cxn>
                <a:cxn ang="0">
                  <a:pos x="21" y="321"/>
                </a:cxn>
              </a:cxnLst>
              <a:rect l="0" t="0" r="r" b="b"/>
              <a:pathLst>
                <a:path w="306" h="321">
                  <a:moveTo>
                    <a:pt x="21" y="321"/>
                  </a:moveTo>
                  <a:lnTo>
                    <a:pt x="0" y="296"/>
                  </a:lnTo>
                  <a:lnTo>
                    <a:pt x="284" y="0"/>
                  </a:lnTo>
                  <a:lnTo>
                    <a:pt x="306" y="25"/>
                  </a:lnTo>
                  <a:lnTo>
                    <a:pt x="21" y="3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09600"/>
            <a:ext cx="8229600" cy="1143000"/>
          </a:xfrm>
        </p:spPr>
        <p:txBody>
          <a:bodyPr anchor="t">
            <a:normAutofit/>
          </a:bodyPr>
          <a:lstStyle/>
          <a:p>
            <a:r>
              <a:rPr lang="en-US" sz="3200" b="1" dirty="0" smtClean="0"/>
              <a:t>Some </a:t>
            </a:r>
            <a:r>
              <a:rPr lang="en-US" altLang="en-US" sz="3200" b="1" dirty="0" smtClean="0"/>
              <a:t>“</a:t>
            </a:r>
            <a:r>
              <a:rPr lang="en-US" sz="3200" b="1" dirty="0" smtClean="0"/>
              <a:t>Soft</a:t>
            </a:r>
            <a:r>
              <a:rPr lang="en-US" altLang="en-US" sz="3200" b="1" dirty="0" smtClean="0"/>
              <a:t>”</a:t>
            </a:r>
            <a:r>
              <a:rPr lang="en-US" sz="3200" b="1" dirty="0" smtClean="0"/>
              <a:t> Pesticides</a:t>
            </a:r>
            <a:br>
              <a:rPr lang="en-US" sz="3200" b="1" dirty="0" smtClean="0"/>
            </a:br>
            <a:endParaRPr lang="en-US" sz="3200" b="1" dirty="0"/>
          </a:p>
        </p:txBody>
      </p:sp>
      <p:sp>
        <p:nvSpPr>
          <p:cNvPr id="7" name="Text Placeholder 6"/>
          <p:cNvSpPr>
            <a:spLocks noGrp="1"/>
          </p:cNvSpPr>
          <p:nvPr>
            <p:ph type="body" sz="half" idx="1"/>
          </p:nvPr>
        </p:nvSpPr>
        <p:spPr>
          <a:xfrm>
            <a:off x="685800" y="1600200"/>
            <a:ext cx="4038600" cy="4525963"/>
          </a:xfrm>
        </p:spPr>
        <p:txBody>
          <a:bodyPr/>
          <a:lstStyle/>
          <a:p>
            <a:pPr indent="-342900">
              <a:lnSpc>
                <a:spcPct val="80000"/>
              </a:lnSpc>
              <a:buNone/>
              <a:defRPr/>
            </a:pPr>
            <a:r>
              <a:rPr lang="en-US" b="1" u="sng" dirty="0" smtClean="0">
                <a:solidFill>
                  <a:schemeClr val="tx1"/>
                </a:solidFill>
                <a:ea typeface="ＭＳ Ｐゴシック" charset="0"/>
              </a:rPr>
              <a:t>Safest</a:t>
            </a:r>
          </a:p>
          <a:p>
            <a:pPr indent="-342900">
              <a:lnSpc>
                <a:spcPct val="80000"/>
              </a:lnSpc>
              <a:defRPr/>
            </a:pPr>
            <a:r>
              <a:rPr lang="en-US" dirty="0" smtClean="0">
                <a:solidFill>
                  <a:schemeClr val="tx1"/>
                </a:solidFill>
                <a:ea typeface="ＭＳ Ｐゴシック" charset="0"/>
              </a:rPr>
              <a:t>Insecticidal soap</a:t>
            </a:r>
          </a:p>
          <a:p>
            <a:pPr indent="-342900">
              <a:lnSpc>
                <a:spcPct val="80000"/>
              </a:lnSpc>
              <a:defRPr/>
            </a:pPr>
            <a:r>
              <a:rPr lang="en-US" dirty="0" smtClean="0">
                <a:solidFill>
                  <a:schemeClr val="tx1"/>
                </a:solidFill>
                <a:ea typeface="ＭＳ Ｐゴシック" charset="0"/>
              </a:rPr>
              <a:t>Diatomaceous earth</a:t>
            </a:r>
          </a:p>
          <a:p>
            <a:pPr indent="-342900">
              <a:lnSpc>
                <a:spcPct val="80000"/>
              </a:lnSpc>
              <a:defRPr/>
            </a:pPr>
            <a:r>
              <a:rPr lang="en-US" dirty="0" err="1" smtClean="0">
                <a:solidFill>
                  <a:schemeClr val="tx1"/>
                </a:solidFill>
                <a:ea typeface="ＭＳ Ｐゴシック" charset="0"/>
              </a:rPr>
              <a:t>Spinosad</a:t>
            </a:r>
            <a:r>
              <a:rPr lang="en-US" dirty="0" smtClean="0">
                <a:solidFill>
                  <a:schemeClr val="tx1"/>
                </a:solidFill>
                <a:ea typeface="ＭＳ Ｐゴシック" charset="0"/>
              </a:rPr>
              <a:t> </a:t>
            </a:r>
            <a:r>
              <a:rPr lang="en-US" sz="2000" dirty="0" smtClean="0">
                <a:solidFill>
                  <a:schemeClr val="tx1"/>
                </a:solidFill>
                <a:ea typeface="ＭＳ Ｐゴシック" charset="0"/>
              </a:rPr>
              <a:t>(</a:t>
            </a:r>
            <a:r>
              <a:rPr lang="en-US" sz="2000" dirty="0" err="1" smtClean="0">
                <a:solidFill>
                  <a:schemeClr val="tx1"/>
                </a:solidFill>
                <a:ea typeface="ＭＳ Ｐゴシック" charset="0"/>
              </a:rPr>
              <a:t>Entrust</a:t>
            </a:r>
            <a:r>
              <a:rPr lang="en-US" sz="2000" baseline="30000" dirty="0" err="1" smtClean="0">
                <a:solidFill>
                  <a:schemeClr val="tx1"/>
                </a:solidFill>
                <a:ea typeface="ＭＳ Ｐゴシック" charset="0"/>
              </a:rPr>
              <a:t>r</a:t>
            </a:r>
            <a:r>
              <a:rPr lang="en-US" sz="2000" dirty="0" smtClean="0">
                <a:solidFill>
                  <a:schemeClr val="tx1"/>
                </a:solidFill>
                <a:ea typeface="ＭＳ Ｐゴシック" charset="0"/>
              </a:rPr>
              <a:t>)</a:t>
            </a:r>
          </a:p>
          <a:p>
            <a:pPr indent="-342900">
              <a:lnSpc>
                <a:spcPct val="80000"/>
              </a:lnSpc>
              <a:defRPr/>
            </a:pPr>
            <a:r>
              <a:rPr lang="en-US" dirty="0" smtClean="0">
                <a:solidFill>
                  <a:schemeClr val="tx1"/>
                </a:solidFill>
                <a:ea typeface="ＭＳ Ｐゴシック" charset="0"/>
              </a:rPr>
              <a:t>Various </a:t>
            </a:r>
            <a:r>
              <a:rPr lang="en-US" dirty="0" err="1" smtClean="0">
                <a:solidFill>
                  <a:schemeClr val="tx1"/>
                </a:solidFill>
                <a:ea typeface="ＭＳ Ｐゴシック" charset="0"/>
              </a:rPr>
              <a:t>microbials</a:t>
            </a:r>
            <a:endParaRPr lang="en-US" dirty="0" smtClean="0">
              <a:solidFill>
                <a:schemeClr val="tx1"/>
              </a:solidFill>
              <a:ea typeface="ＭＳ Ｐゴシック" charset="0"/>
            </a:endParaRPr>
          </a:p>
          <a:p>
            <a:pPr indent="-342900">
              <a:lnSpc>
                <a:spcPct val="80000"/>
              </a:lnSpc>
              <a:defRPr/>
            </a:pPr>
            <a:r>
              <a:rPr lang="en-US" dirty="0" smtClean="0">
                <a:solidFill>
                  <a:schemeClr val="tx1"/>
                </a:solidFill>
                <a:ea typeface="ＭＳ Ｐゴシック" charset="0"/>
              </a:rPr>
              <a:t>Particle films: </a:t>
            </a:r>
            <a:r>
              <a:rPr lang="en-US" dirty="0" err="1" smtClean="0">
                <a:solidFill>
                  <a:schemeClr val="tx1"/>
                </a:solidFill>
                <a:ea typeface="ＭＳ Ｐゴシック" charset="0"/>
              </a:rPr>
              <a:t>bentonite</a:t>
            </a:r>
            <a:r>
              <a:rPr lang="en-US" dirty="0" smtClean="0">
                <a:solidFill>
                  <a:schemeClr val="tx1"/>
                </a:solidFill>
                <a:ea typeface="ＭＳ Ｐゴシック" charset="0"/>
              </a:rPr>
              <a:t>, </a:t>
            </a:r>
            <a:r>
              <a:rPr lang="en-US" dirty="0" err="1" smtClean="0">
                <a:solidFill>
                  <a:schemeClr val="tx1"/>
                </a:solidFill>
                <a:ea typeface="ＭＳ Ｐゴシック" charset="0"/>
              </a:rPr>
              <a:t>kaolinite</a:t>
            </a:r>
            <a:r>
              <a:rPr lang="en-US" dirty="0" smtClean="0">
                <a:solidFill>
                  <a:schemeClr val="tx1"/>
                </a:solidFill>
                <a:ea typeface="ＭＳ Ｐゴシック" charset="0"/>
              </a:rPr>
              <a:t> </a:t>
            </a:r>
            <a:r>
              <a:rPr lang="en-US" sz="2000" dirty="0" smtClean="0">
                <a:solidFill>
                  <a:schemeClr val="tx1"/>
                </a:solidFill>
                <a:ea typeface="ＭＳ Ｐゴシック" charset="0"/>
              </a:rPr>
              <a:t>(</a:t>
            </a:r>
            <a:r>
              <a:rPr lang="en-US" sz="2000" dirty="0" err="1" smtClean="0">
                <a:solidFill>
                  <a:schemeClr val="tx1"/>
                </a:solidFill>
                <a:ea typeface="ＭＳ Ｐゴシック" charset="0"/>
              </a:rPr>
              <a:t>Surround</a:t>
            </a:r>
            <a:r>
              <a:rPr lang="en-US" sz="2000" baseline="30000" dirty="0" err="1" smtClean="0">
                <a:solidFill>
                  <a:schemeClr val="tx1"/>
                </a:solidFill>
                <a:ea typeface="ＭＳ Ｐゴシック" charset="0"/>
              </a:rPr>
              <a:t>r</a:t>
            </a:r>
            <a:r>
              <a:rPr lang="en-US" sz="2000" dirty="0" smtClean="0">
                <a:solidFill>
                  <a:schemeClr val="tx1"/>
                </a:solidFill>
                <a:ea typeface="ＭＳ Ｐゴシック" charset="0"/>
              </a:rPr>
              <a:t>)</a:t>
            </a:r>
          </a:p>
          <a:p>
            <a:pPr indent="-342900">
              <a:lnSpc>
                <a:spcPct val="80000"/>
              </a:lnSpc>
              <a:defRPr/>
            </a:pPr>
            <a:r>
              <a:rPr lang="en-US" dirty="0" smtClean="0">
                <a:solidFill>
                  <a:schemeClr val="tx1"/>
                </a:solidFill>
                <a:ea typeface="ＭＳ Ｐゴシック" charset="0"/>
              </a:rPr>
              <a:t>Plant extracts and oils</a:t>
            </a:r>
          </a:p>
          <a:p>
            <a:pPr indent="-342900">
              <a:lnSpc>
                <a:spcPct val="80000"/>
              </a:lnSpc>
              <a:defRPr/>
            </a:pPr>
            <a:r>
              <a:rPr lang="en-US" dirty="0" smtClean="0">
                <a:solidFill>
                  <a:schemeClr val="tx1"/>
                </a:solidFill>
                <a:ea typeface="ＭＳ Ｐゴシック" charset="0"/>
              </a:rPr>
              <a:t>Pheromones</a:t>
            </a:r>
          </a:p>
          <a:p>
            <a:endParaRPr lang="en-US" dirty="0"/>
          </a:p>
        </p:txBody>
      </p:sp>
      <p:sp>
        <p:nvSpPr>
          <p:cNvPr id="8" name="Content Placeholder 7"/>
          <p:cNvSpPr>
            <a:spLocks noGrp="1"/>
          </p:cNvSpPr>
          <p:nvPr>
            <p:ph sz="half" idx="2"/>
          </p:nvPr>
        </p:nvSpPr>
        <p:spPr>
          <a:xfrm>
            <a:off x="4800600" y="1600200"/>
            <a:ext cx="4038600" cy="4525963"/>
          </a:xfrm>
        </p:spPr>
        <p:txBody>
          <a:bodyPr/>
          <a:lstStyle/>
          <a:p>
            <a:pPr indent="-342900">
              <a:lnSpc>
                <a:spcPct val="80000"/>
              </a:lnSpc>
              <a:buNone/>
              <a:defRPr/>
            </a:pPr>
            <a:r>
              <a:rPr lang="en-US" b="1" u="sng" dirty="0" smtClean="0">
                <a:solidFill>
                  <a:schemeClr val="tx1"/>
                </a:solidFill>
                <a:ea typeface="ＭＳ Ｐゴシック" charset="0"/>
              </a:rPr>
              <a:t>OK</a:t>
            </a:r>
          </a:p>
          <a:p>
            <a:pPr indent="-342900">
              <a:lnSpc>
                <a:spcPct val="80000"/>
              </a:lnSpc>
              <a:defRPr/>
            </a:pPr>
            <a:r>
              <a:rPr lang="en-US" dirty="0" smtClean="0">
                <a:solidFill>
                  <a:schemeClr val="tx1"/>
                </a:solidFill>
                <a:ea typeface="ＭＳ Ｐゴシック" charset="0"/>
              </a:rPr>
              <a:t>Dormant and summer oils </a:t>
            </a:r>
            <a:r>
              <a:rPr lang="en-US" sz="2000" dirty="0" smtClean="0">
                <a:solidFill>
                  <a:schemeClr val="tx1"/>
                </a:solidFill>
                <a:ea typeface="ＭＳ Ｐゴシック" charset="0"/>
              </a:rPr>
              <a:t>(narrow range petroleum, fish, plant)</a:t>
            </a:r>
            <a:endParaRPr lang="en-US" dirty="0" smtClean="0">
              <a:solidFill>
                <a:schemeClr val="tx1"/>
              </a:solidFill>
              <a:ea typeface="ＭＳ Ｐゴシック" charset="0"/>
            </a:endParaRPr>
          </a:p>
          <a:p>
            <a:pPr indent="-342900">
              <a:lnSpc>
                <a:spcPct val="80000"/>
              </a:lnSpc>
              <a:defRPr/>
            </a:pPr>
            <a:r>
              <a:rPr lang="en-US" dirty="0" smtClean="0">
                <a:solidFill>
                  <a:schemeClr val="tx1"/>
                </a:solidFill>
                <a:ea typeface="ＭＳ Ｐゴシック" charset="0"/>
              </a:rPr>
              <a:t>Sulfur compounds</a:t>
            </a:r>
          </a:p>
          <a:p>
            <a:pPr indent="-342900">
              <a:lnSpc>
                <a:spcPct val="80000"/>
              </a:lnSpc>
              <a:defRPr/>
            </a:pPr>
            <a:r>
              <a:rPr lang="en-US" dirty="0" smtClean="0">
                <a:solidFill>
                  <a:schemeClr val="tx1"/>
                </a:solidFill>
                <a:ea typeface="ＭＳ Ｐゴシック" charset="0"/>
              </a:rPr>
              <a:t>Botanicals </a:t>
            </a:r>
          </a:p>
          <a:p>
            <a:pPr marL="742950" lvl="1" indent="-285750">
              <a:lnSpc>
                <a:spcPct val="80000"/>
              </a:lnSpc>
              <a:defRPr/>
            </a:pPr>
            <a:r>
              <a:rPr lang="en-US" sz="2000" dirty="0" smtClean="0">
                <a:solidFill>
                  <a:schemeClr val="tx1"/>
                </a:solidFill>
                <a:ea typeface="Arial" charset="0"/>
              </a:rPr>
              <a:t>Pyrethrum (</a:t>
            </a:r>
            <a:r>
              <a:rPr lang="en-US" sz="2000" dirty="0" err="1" smtClean="0">
                <a:solidFill>
                  <a:schemeClr val="tx1"/>
                </a:solidFill>
                <a:ea typeface="Arial" charset="0"/>
              </a:rPr>
              <a:t>PyGanic</a:t>
            </a:r>
            <a:r>
              <a:rPr lang="en-US" sz="2000" baseline="30000" dirty="0" err="1" smtClean="0">
                <a:solidFill>
                  <a:schemeClr val="tx1"/>
                </a:solidFill>
                <a:ea typeface="Arial" charset="0"/>
              </a:rPr>
              <a:t>r</a:t>
            </a:r>
            <a:r>
              <a:rPr lang="en-US" sz="2000" dirty="0" smtClean="0">
                <a:solidFill>
                  <a:schemeClr val="tx1"/>
                </a:solidFill>
                <a:ea typeface="Arial" charset="0"/>
              </a:rPr>
              <a:t>)</a:t>
            </a:r>
          </a:p>
          <a:p>
            <a:pPr marL="742950" lvl="1" indent="-285750">
              <a:lnSpc>
                <a:spcPct val="80000"/>
              </a:lnSpc>
              <a:defRPr/>
            </a:pPr>
            <a:r>
              <a:rPr lang="en-US" sz="2000" dirty="0" err="1" smtClean="0">
                <a:solidFill>
                  <a:schemeClr val="tx1"/>
                </a:solidFill>
                <a:ea typeface="Arial" charset="0"/>
              </a:rPr>
              <a:t>Neem</a:t>
            </a:r>
            <a:endParaRPr lang="en-US" sz="2000" dirty="0" smtClean="0">
              <a:solidFill>
                <a:schemeClr val="tx1"/>
              </a:solidFill>
              <a:ea typeface="Arial" charset="0"/>
            </a:endParaRPr>
          </a:p>
          <a:p>
            <a:pPr marL="742950" lvl="1" indent="-285750">
              <a:lnSpc>
                <a:spcPct val="80000"/>
              </a:lnSpc>
              <a:buFontTx/>
              <a:buChar char="–"/>
              <a:defRPr/>
            </a:pPr>
            <a:endParaRPr lang="en-US" sz="2000" dirty="0" smtClean="0">
              <a:solidFill>
                <a:schemeClr val="tx1"/>
              </a:solidFill>
              <a:ea typeface="Arial"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Rectangle 4"/>
          <p:cNvSpPr>
            <a:spLocks noGrp="1" noChangeArrowheads="1"/>
          </p:cNvSpPr>
          <p:nvPr>
            <p:ph type="title"/>
          </p:nvPr>
        </p:nvSpPr>
        <p:spPr>
          <a:xfrm>
            <a:off x="762000" y="609600"/>
            <a:ext cx="8229600" cy="1143000"/>
          </a:xfrm>
        </p:spPr>
        <p:txBody>
          <a:bodyPr anchor="t"/>
          <a:lstStyle/>
          <a:p>
            <a:pPr eaLnBrk="1" hangingPunct="1"/>
            <a:r>
              <a:rPr lang="en-US" sz="3200" b="1" dirty="0" smtClean="0"/>
              <a:t>Considerations for pesticide use</a:t>
            </a:r>
          </a:p>
        </p:txBody>
      </p:sp>
      <p:sp>
        <p:nvSpPr>
          <p:cNvPr id="668677" name="Rectangle 5"/>
          <p:cNvSpPr>
            <a:spLocks noGrp="1" noChangeArrowheads="1"/>
          </p:cNvSpPr>
          <p:nvPr>
            <p:ph type="body" sz="half" idx="1"/>
          </p:nvPr>
        </p:nvSpPr>
        <p:spPr>
          <a:xfrm>
            <a:off x="457200" y="1646237"/>
            <a:ext cx="4038600" cy="4525963"/>
          </a:xfrm>
        </p:spPr>
        <p:txBody>
          <a:bodyPr>
            <a:normAutofit/>
          </a:bodyPr>
          <a:lstStyle/>
          <a:p>
            <a:pPr eaLnBrk="1" hangingPunct="1">
              <a:lnSpc>
                <a:spcPct val="90000"/>
              </a:lnSpc>
            </a:pPr>
            <a:r>
              <a:rPr lang="en-US" sz="2200" dirty="0" smtClean="0">
                <a:solidFill>
                  <a:schemeClr val="tx1"/>
                </a:solidFill>
              </a:rPr>
              <a:t>Have a plan: How and when you will react to a pest outbreak</a:t>
            </a:r>
          </a:p>
          <a:p>
            <a:pPr eaLnBrk="1" hangingPunct="1">
              <a:lnSpc>
                <a:spcPct val="90000"/>
              </a:lnSpc>
            </a:pPr>
            <a:r>
              <a:rPr lang="en-US" sz="2200" dirty="0" smtClean="0">
                <a:solidFill>
                  <a:schemeClr val="tx1"/>
                </a:solidFill>
              </a:rPr>
              <a:t>Decide in advance your</a:t>
            </a:r>
            <a:r>
              <a:rPr lang="ja-JP" altLang="en-US" sz="2200" smtClean="0">
                <a:solidFill>
                  <a:schemeClr val="tx1"/>
                </a:solidFill>
              </a:rPr>
              <a:t> </a:t>
            </a:r>
            <a:r>
              <a:rPr lang="en-US" altLang="ja-JP" sz="2200" dirty="0" smtClean="0">
                <a:solidFill>
                  <a:schemeClr val="tx1"/>
                </a:solidFill>
              </a:rPr>
              <a:t/>
            </a:r>
            <a:br>
              <a:rPr lang="en-US" altLang="ja-JP" sz="2200" dirty="0" smtClean="0">
                <a:solidFill>
                  <a:schemeClr val="tx1"/>
                </a:solidFill>
              </a:rPr>
            </a:br>
            <a:r>
              <a:rPr lang="en-US" altLang="ja-JP" sz="2200" dirty="0" smtClean="0">
                <a:solidFill>
                  <a:schemeClr val="tx1"/>
                </a:solidFill>
              </a:rPr>
              <a:t>‘action threshold</a:t>
            </a:r>
            <a:r>
              <a:rPr lang="ja-JP" altLang="en-US" sz="2200" smtClean="0">
                <a:solidFill>
                  <a:schemeClr val="tx1"/>
                </a:solidFill>
              </a:rPr>
              <a:t>’</a:t>
            </a:r>
            <a:endParaRPr lang="en-US" altLang="ja-JP" sz="2200" dirty="0" smtClean="0">
              <a:solidFill>
                <a:schemeClr val="tx1"/>
              </a:solidFill>
            </a:endParaRPr>
          </a:p>
          <a:p>
            <a:pPr eaLnBrk="1" hangingPunct="1">
              <a:lnSpc>
                <a:spcPct val="90000"/>
              </a:lnSpc>
            </a:pPr>
            <a:r>
              <a:rPr lang="en-US" sz="2200" dirty="0" smtClean="0">
                <a:solidFill>
                  <a:schemeClr val="tx1"/>
                </a:solidFill>
              </a:rPr>
              <a:t>Where possible, use biological controls</a:t>
            </a:r>
          </a:p>
          <a:p>
            <a:pPr eaLnBrk="1" hangingPunct="1">
              <a:lnSpc>
                <a:spcPct val="90000"/>
              </a:lnSpc>
            </a:pPr>
            <a:r>
              <a:rPr lang="en-US" sz="2200" dirty="0" smtClean="0">
                <a:solidFill>
                  <a:schemeClr val="tx1"/>
                </a:solidFill>
              </a:rPr>
              <a:t>Know your soft pesticide choices: what’</a:t>
            </a:r>
            <a:r>
              <a:rPr lang="en-US" altLang="ja-JP" sz="2200" dirty="0" smtClean="0">
                <a:solidFill>
                  <a:schemeClr val="tx1"/>
                </a:solidFill>
              </a:rPr>
              <a:t>s safe, what’s labeled, what works, cost.</a:t>
            </a:r>
          </a:p>
          <a:p>
            <a:pPr eaLnBrk="1" hangingPunct="1">
              <a:lnSpc>
                <a:spcPct val="90000"/>
              </a:lnSpc>
            </a:pPr>
            <a:endParaRPr lang="en-US" sz="2200" dirty="0" smtClean="0">
              <a:solidFill>
                <a:schemeClr val="tx1"/>
              </a:solidFill>
            </a:endParaRPr>
          </a:p>
        </p:txBody>
      </p:sp>
      <p:pic>
        <p:nvPicPr>
          <p:cNvPr id="668681" name="Picture 9"/>
          <p:cNvPicPr>
            <a:picLocks noGrp="1" noChangeAspect="1" noChangeArrowheads="1"/>
          </p:cNvPicPr>
          <p:nvPr>
            <p:ph sz="half" idx="2"/>
          </p:nvPr>
        </p:nvPicPr>
        <p:blipFill>
          <a:blip r:embed="rId3" cstate="print">
            <a:extLst>
              <a:ext uri="{28A0092B-C50C-407E-A947-70E740481C1C}">
                <a14:useLocalDpi xmlns:a14="http://schemas.microsoft.com/office/drawing/2010/main" xmlns=""/>
              </a:ext>
            </a:extLst>
          </a:blip>
          <a:srcRect/>
          <a:stretch>
            <a:fillRect/>
          </a:stretch>
        </p:blipFill>
        <p:spPr>
          <a:xfrm>
            <a:off x="4772025" y="1492250"/>
            <a:ext cx="1620838" cy="1936750"/>
          </a:xfrm>
          <a:ln>
            <a:solidFill>
              <a:schemeClr val="tx1"/>
            </a:solidFill>
            <a:miter lim="800000"/>
            <a:headEnd/>
            <a:tailEnd/>
          </a:ln>
        </p:spPr>
      </p:pic>
      <p:sp>
        <p:nvSpPr>
          <p:cNvPr id="668682" name="Text Box 10"/>
          <p:cNvSpPr txBox="1">
            <a:spLocks noChangeArrowheads="1"/>
          </p:cNvSpPr>
          <p:nvPr/>
        </p:nvSpPr>
        <p:spPr bwMode="auto">
          <a:xfrm>
            <a:off x="4899025" y="3429000"/>
            <a:ext cx="1377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latin typeface="Arial" charset="0"/>
                <a:ea typeface="ＭＳ Ｐゴシック" charset="0"/>
              </a:rPr>
              <a:t>Flea beetle </a:t>
            </a:r>
          </a:p>
        </p:txBody>
      </p:sp>
      <p:pic>
        <p:nvPicPr>
          <p:cNvPr id="668684" name="Picture 1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629400" y="1498600"/>
            <a:ext cx="1905000" cy="16065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68685" name="Text Box 13"/>
          <p:cNvSpPr txBox="1">
            <a:spLocks noChangeArrowheads="1"/>
          </p:cNvSpPr>
          <p:nvPr/>
        </p:nvSpPr>
        <p:spPr bwMode="auto">
          <a:xfrm>
            <a:off x="6781800" y="3200400"/>
            <a:ext cx="181331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i="0" dirty="0">
                <a:latin typeface="Arial" charset="0"/>
                <a:ea typeface="ＭＳ Ｐゴシック" charset="0"/>
              </a:rPr>
              <a:t>European Corn </a:t>
            </a:r>
            <a:endParaRPr lang="en-US" sz="1800" i="0" dirty="0" smtClean="0">
              <a:latin typeface="Arial" charset="0"/>
              <a:ea typeface="ＭＳ Ｐゴシック" charset="0"/>
            </a:endParaRPr>
          </a:p>
          <a:p>
            <a:pPr algn="ctr">
              <a:defRPr/>
            </a:pPr>
            <a:r>
              <a:rPr lang="en-US" sz="1800" i="0" dirty="0" smtClean="0">
                <a:latin typeface="Arial" charset="0"/>
                <a:ea typeface="ＭＳ Ｐゴシック" charset="0"/>
              </a:rPr>
              <a:t>Borer</a:t>
            </a:r>
            <a:endParaRPr lang="en-US" sz="1800" i="0" dirty="0">
              <a:latin typeface="Arial" charset="0"/>
              <a:ea typeface="ＭＳ Ｐゴシック" charset="0"/>
            </a:endParaRPr>
          </a:p>
        </p:txBody>
      </p:sp>
      <p:pic>
        <p:nvPicPr>
          <p:cNvPr id="668691" name="Picture 19"/>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977063" y="4002087"/>
            <a:ext cx="1557337" cy="18653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68692" name="Picture 20"/>
          <p:cNvPicPr>
            <a:picLocks noChangeAspect="1" noChangeArrowheads="1"/>
          </p:cNvPicPr>
          <p:nvPr/>
        </p:nvPicPr>
        <p:blipFill>
          <a:blip r:embed="rId6" cstate="print">
            <a:lum bright="-30000"/>
            <a:extLst>
              <a:ext uri="{28A0092B-C50C-407E-A947-70E740481C1C}">
                <a14:useLocalDpi xmlns:a14="http://schemas.microsoft.com/office/drawing/2010/main" xmlns=""/>
              </a:ext>
            </a:extLst>
          </a:blip>
          <a:srcRect/>
          <a:stretch>
            <a:fillRect/>
          </a:stretch>
        </p:blipFill>
        <p:spPr bwMode="auto">
          <a:xfrm>
            <a:off x="5029200" y="4102100"/>
            <a:ext cx="1719263" cy="21780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et52.jpg"/>
          <p:cNvPicPr>
            <a:picLocks noChangeAspect="1"/>
          </p:cNvPicPr>
          <p:nvPr/>
        </p:nvPicPr>
        <p:blipFill>
          <a:blip r:embed="rId3" cstate="print"/>
          <a:stretch>
            <a:fillRect/>
          </a:stretch>
        </p:blipFill>
        <p:spPr>
          <a:xfrm>
            <a:off x="5486400" y="1362075"/>
            <a:ext cx="2600325" cy="2600325"/>
          </a:xfrm>
          <a:prstGeom prst="rect">
            <a:avLst/>
          </a:prstGeom>
        </p:spPr>
      </p:pic>
      <p:pic>
        <p:nvPicPr>
          <p:cNvPr id="816134" name="Picture 6"/>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346825" y="4343400"/>
            <a:ext cx="2263775" cy="1522412"/>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16139" name="Text Box 11"/>
          <p:cNvSpPr txBox="1">
            <a:spLocks noChangeArrowheads="1"/>
          </p:cNvSpPr>
          <p:nvPr/>
        </p:nvSpPr>
        <p:spPr bwMode="auto">
          <a:xfrm>
            <a:off x="6932612" y="5895975"/>
            <a:ext cx="12128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dirty="0" err="1">
                <a:latin typeface="Arial" charset="0"/>
                <a:ea typeface="ＭＳ Ｐゴシック" charset="0"/>
              </a:rPr>
              <a:t>Beauveria</a:t>
            </a:r>
            <a:endParaRPr lang="en-US" sz="1800" i="1" dirty="0">
              <a:latin typeface="Arial" charset="0"/>
              <a:ea typeface="ＭＳ Ｐゴシック" charset="0"/>
            </a:endParaRPr>
          </a:p>
        </p:txBody>
      </p:sp>
      <p:sp>
        <p:nvSpPr>
          <p:cNvPr id="816140" name="Text Box 12"/>
          <p:cNvSpPr txBox="1">
            <a:spLocks noChangeArrowheads="1"/>
          </p:cNvSpPr>
          <p:nvPr/>
        </p:nvSpPr>
        <p:spPr bwMode="auto">
          <a:xfrm>
            <a:off x="4044950" y="5957887"/>
            <a:ext cx="1377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ea typeface="ＭＳ Ｐゴシック" charset="0"/>
              </a:rPr>
              <a:t>Insect Virus</a:t>
            </a:r>
          </a:p>
        </p:txBody>
      </p:sp>
      <p:pic>
        <p:nvPicPr>
          <p:cNvPr id="37898" name="Picture 13" descr="armywormNPV"/>
          <p:cNvPicPr>
            <a:picLocks noChangeAspect="1" noChangeArrowheads="1"/>
          </p:cNvPicPr>
          <p:nvPr/>
        </p:nvPicPr>
        <p:blipFill>
          <a:blip r:embed="rId5" cstate="print"/>
          <a:srcRect/>
          <a:stretch>
            <a:fillRect/>
          </a:stretch>
        </p:blipFill>
        <p:spPr bwMode="auto">
          <a:xfrm>
            <a:off x="3581400" y="4273550"/>
            <a:ext cx="2432050" cy="17081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5" name="Title 14"/>
          <p:cNvSpPr>
            <a:spLocks noGrp="1"/>
          </p:cNvSpPr>
          <p:nvPr>
            <p:ph type="title"/>
          </p:nvPr>
        </p:nvSpPr>
        <p:spPr>
          <a:xfrm>
            <a:off x="747656" y="685800"/>
            <a:ext cx="7024744" cy="1143000"/>
          </a:xfrm>
        </p:spPr>
        <p:txBody>
          <a:bodyPr anchor="t">
            <a:normAutofit/>
          </a:bodyPr>
          <a:lstStyle/>
          <a:p>
            <a:r>
              <a:rPr lang="en-US" sz="3200" b="1" dirty="0" smtClean="0"/>
              <a:t>Microbial Controls</a:t>
            </a:r>
            <a:endParaRPr lang="en-US" sz="3200" b="1" dirty="0"/>
          </a:p>
        </p:txBody>
      </p:sp>
      <p:sp>
        <p:nvSpPr>
          <p:cNvPr id="9" name="Text Placeholder 6"/>
          <p:cNvSpPr txBox="1">
            <a:spLocks/>
          </p:cNvSpPr>
          <p:nvPr/>
        </p:nvSpPr>
        <p:spPr>
          <a:xfrm>
            <a:off x="914400" y="1828800"/>
            <a:ext cx="4038600" cy="4525963"/>
          </a:xfrm>
          <a:prstGeom prst="rect">
            <a:avLst/>
          </a:prstGeom>
        </p:spPr>
        <p:txBody>
          <a:bodyPr>
            <a:normAutofit/>
          </a:bodyPr>
          <a:lstStyle/>
          <a:p>
            <a:pPr marL="342900" marR="0" lvl="0" indent="-342900" algn="l" defTabSz="914400" rtl="0" eaLnBrk="1" fontAlgn="auto" latinLnBrk="0" hangingPunct="1">
              <a:lnSpc>
                <a:spcPct val="90000"/>
              </a:lnSpc>
              <a:spcBef>
                <a:spcPct val="20000"/>
              </a:spcBef>
              <a:spcAft>
                <a:spcPts val="0"/>
              </a:spcAft>
              <a:buClr>
                <a:schemeClr val="accent1"/>
              </a:buClr>
              <a:buSzPct val="76000"/>
              <a:tabLst/>
              <a:defRPr/>
            </a:pPr>
            <a:r>
              <a:rPr lang="en-US" sz="2400" dirty="0" smtClean="0">
                <a:ea typeface="ＭＳ Ｐゴシック" charset="0"/>
              </a:rPr>
              <a:t>Insect Control:</a:t>
            </a:r>
            <a:endParaRPr kumimoji="0" lang="en-US" sz="2400" b="0" i="0" u="none" strike="noStrike" kern="1200" cap="none" spc="0" normalizeH="0" baseline="0" noProof="0" dirty="0" smtClean="0">
              <a:ln>
                <a:noFill/>
              </a:ln>
              <a:solidFill>
                <a:schemeClr val="tx1"/>
              </a:solidFill>
              <a:effectLst/>
              <a:uLnTx/>
              <a:uFillTx/>
              <a:ea typeface="ＭＳ Ｐゴシック" charset="0"/>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2200" b="0" i="0" u="none" strike="noStrike" kern="1200" cap="none" spc="0" normalizeH="0" baseline="0" noProof="0" dirty="0" err="1" smtClean="0">
                <a:ln>
                  <a:noFill/>
                </a:ln>
                <a:solidFill>
                  <a:schemeClr val="tx1"/>
                </a:solidFill>
                <a:effectLst/>
                <a:uLnTx/>
                <a:uFillTx/>
                <a:ea typeface="ＭＳ Ｐゴシック" charset="0"/>
                <a:cs typeface="+mn-cs"/>
              </a:rPr>
              <a:t>B.t</a:t>
            </a:r>
            <a:r>
              <a:rPr kumimoji="0" lang="en-US" sz="2200" b="0" i="0" u="none" strike="noStrike" kern="1200" cap="none" spc="0" normalizeH="0" baseline="0" noProof="0" dirty="0" smtClean="0">
                <a:ln>
                  <a:noFill/>
                </a:ln>
                <a:solidFill>
                  <a:schemeClr val="tx1"/>
                </a:solidFill>
                <a:effectLst/>
                <a:uLnTx/>
                <a:uFillTx/>
                <a:ea typeface="ＭＳ Ｐゴシック" charset="0"/>
                <a:cs typeface="+mn-cs"/>
              </a:rPr>
              <a:t>.</a:t>
            </a:r>
            <a:r>
              <a:rPr kumimoji="0" lang="en-US" sz="2200" b="0" i="0" u="none" strike="noStrike" kern="1200" cap="none" spc="0" normalizeH="0" noProof="0" dirty="0" smtClean="0">
                <a:ln>
                  <a:noFill/>
                </a:ln>
                <a:solidFill>
                  <a:schemeClr val="tx1"/>
                </a:solidFill>
                <a:effectLst/>
                <a:uLnTx/>
                <a:uFillTx/>
                <a:ea typeface="ＭＳ Ｐゴシック" charset="0"/>
                <a:cs typeface="+mn-cs"/>
              </a:rPr>
              <a:t> </a:t>
            </a:r>
            <a:r>
              <a:rPr kumimoji="0" lang="en-US" sz="2200" b="0" i="0" u="none" strike="noStrike" kern="1200" cap="none" spc="0" normalizeH="0" noProof="0" dirty="0" err="1" smtClean="0">
                <a:ln>
                  <a:noFill/>
                </a:ln>
                <a:solidFill>
                  <a:schemeClr val="tx1"/>
                </a:solidFill>
                <a:effectLst/>
                <a:uLnTx/>
                <a:uFillTx/>
                <a:ea typeface="ＭＳ Ｐゴシック" charset="0"/>
                <a:cs typeface="+mn-cs"/>
              </a:rPr>
              <a:t>var</a:t>
            </a:r>
            <a:r>
              <a:rPr kumimoji="0" lang="en-US" sz="2200" b="0" i="0" u="none" strike="noStrike" kern="1200" cap="none" spc="0" normalizeH="0" noProof="0" dirty="0" smtClean="0">
                <a:ln>
                  <a:noFill/>
                </a:ln>
                <a:solidFill>
                  <a:schemeClr val="tx1"/>
                </a:solidFill>
                <a:effectLst/>
                <a:uLnTx/>
                <a:uFillTx/>
                <a:ea typeface="ＭＳ Ｐゴシック" charset="0"/>
                <a:cs typeface="+mn-cs"/>
              </a:rPr>
              <a:t> </a:t>
            </a:r>
            <a:r>
              <a:rPr kumimoji="0" lang="en-US" sz="2200" b="0" i="0" u="none" strike="noStrike" kern="1200" cap="none" spc="0" normalizeH="0" noProof="0" dirty="0" err="1" smtClean="0">
                <a:ln>
                  <a:noFill/>
                </a:ln>
                <a:solidFill>
                  <a:schemeClr val="tx1"/>
                </a:solidFill>
                <a:effectLst/>
                <a:uLnTx/>
                <a:uFillTx/>
                <a:ea typeface="ＭＳ Ｐゴシック" charset="0"/>
                <a:cs typeface="+mn-cs"/>
              </a:rPr>
              <a:t>kurstaki</a:t>
            </a:r>
            <a:endParaRPr kumimoji="0" lang="en-US" sz="2200" b="0" i="0" u="none" strike="noStrike" kern="1200" cap="none" spc="0" normalizeH="0" noProof="0" dirty="0" smtClean="0">
              <a:ln>
                <a:noFill/>
              </a:ln>
              <a:solidFill>
                <a:schemeClr val="tx1"/>
              </a:solidFill>
              <a:effectLst/>
              <a:uLnTx/>
              <a:uFillTx/>
              <a:ea typeface="ＭＳ Ｐゴシック" charset="0"/>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lang="en-US" sz="2200" i="1" baseline="0" dirty="0" err="1" smtClean="0">
                <a:ea typeface="ＭＳ Ｐゴシック" charset="0"/>
              </a:rPr>
              <a:t>Beuveria</a:t>
            </a:r>
            <a:r>
              <a:rPr lang="en-US" sz="2200" dirty="0" smtClean="0">
                <a:ea typeface="ＭＳ Ｐゴシック" charset="0"/>
              </a:rPr>
              <a:t> spp.</a:t>
            </a:r>
          </a:p>
          <a:p>
            <a:pPr marL="342900" marR="0" lvl="0" indent="-342900" algn="l" defTabSz="914400" rtl="0" eaLnBrk="1" fontAlgn="auto" latinLnBrk="0" hangingPunct="1">
              <a:lnSpc>
                <a:spcPct val="90000"/>
              </a:lnSpc>
              <a:spcBef>
                <a:spcPct val="20000"/>
              </a:spcBef>
              <a:spcAft>
                <a:spcPts val="0"/>
              </a:spcAft>
              <a:buClr>
                <a:schemeClr val="accent1"/>
              </a:buClr>
              <a:buSzPct val="76000"/>
              <a:tabLst/>
              <a:defRPr/>
            </a:pPr>
            <a:r>
              <a:rPr kumimoji="0" lang="en-US" sz="2200" b="0" i="0" u="none" strike="noStrike" kern="1200" cap="none" spc="0" normalizeH="0" baseline="0" noProof="0" dirty="0" smtClean="0">
                <a:ln>
                  <a:noFill/>
                </a:ln>
                <a:solidFill>
                  <a:schemeClr val="tx1"/>
                </a:solidFill>
                <a:effectLst/>
                <a:uLnTx/>
                <a:uFillTx/>
                <a:ea typeface="ＭＳ Ｐゴシック" charset="0"/>
                <a:cs typeface="+mn-cs"/>
              </a:rPr>
              <a:t>	(</a:t>
            </a:r>
            <a:r>
              <a:rPr kumimoji="0" lang="en-US" sz="2200" b="0" i="0" u="none" strike="noStrike" kern="1200" cap="none" spc="0" normalizeH="0" baseline="0" noProof="0" dirty="0" err="1" smtClean="0">
                <a:ln>
                  <a:noFill/>
                </a:ln>
                <a:solidFill>
                  <a:schemeClr val="tx1"/>
                </a:solidFill>
                <a:effectLst/>
                <a:uLnTx/>
                <a:uFillTx/>
                <a:ea typeface="ＭＳ Ｐゴシック" charset="0"/>
                <a:cs typeface="+mn-cs"/>
              </a:rPr>
              <a:t>Mycotrol</a:t>
            </a:r>
            <a:r>
              <a:rPr kumimoji="0" lang="en-US" sz="2200" b="0" i="0" u="none" strike="noStrike" kern="1200" cap="none" spc="0" normalizeH="0" baseline="0" noProof="0" dirty="0" smtClean="0">
                <a:ln>
                  <a:noFill/>
                </a:ln>
                <a:solidFill>
                  <a:schemeClr val="tx1"/>
                </a:solidFill>
                <a:effectLst/>
                <a:uLnTx/>
                <a:uFillTx/>
                <a:ea typeface="ＭＳ Ｐゴシック" charset="0"/>
                <a:cs typeface="+mn-cs"/>
              </a:rPr>
              <a:t>, </a:t>
            </a:r>
            <a:r>
              <a:rPr kumimoji="0" lang="en-US" sz="2200" b="0" i="0" u="none" strike="noStrike" kern="1200" cap="none" spc="0" normalizeH="0" baseline="0" noProof="0" dirty="0" err="1" smtClean="0">
                <a:ln>
                  <a:noFill/>
                </a:ln>
                <a:solidFill>
                  <a:schemeClr val="tx1"/>
                </a:solidFill>
                <a:effectLst/>
                <a:uLnTx/>
                <a:uFillTx/>
                <a:ea typeface="ＭＳ Ｐゴシック" charset="0"/>
                <a:cs typeface="+mn-cs"/>
              </a:rPr>
              <a:t>Naturalis</a:t>
            </a:r>
            <a:r>
              <a:rPr kumimoji="0" lang="en-US" sz="2200" b="0" i="0" u="none" strike="noStrike" kern="1200" cap="none" spc="0" normalizeH="0" baseline="0" noProof="0" dirty="0" smtClean="0">
                <a:ln>
                  <a:noFill/>
                </a:ln>
                <a:solidFill>
                  <a:schemeClr val="tx1"/>
                </a:solidFill>
                <a:effectLst/>
                <a:uLnTx/>
                <a:uFillTx/>
                <a:ea typeface="ＭＳ Ｐゴシック" charset="0"/>
                <a:cs typeface="+mn-cs"/>
              </a:rPr>
              <a:t>)</a:t>
            </a:r>
          </a:p>
          <a:p>
            <a:pPr marL="342900" marR="0" lvl="0" indent="-34290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2200" b="0" i="1" u="none" strike="noStrike" kern="1200" cap="none" spc="0" normalizeH="0" baseline="0" noProof="0" dirty="0" err="1" smtClean="0">
                <a:ln>
                  <a:noFill/>
                </a:ln>
                <a:solidFill>
                  <a:schemeClr val="tx1"/>
                </a:solidFill>
                <a:effectLst/>
                <a:uLnTx/>
                <a:uFillTx/>
                <a:ea typeface="ＭＳ Ｐゴシック" charset="0"/>
                <a:cs typeface="+mn-cs"/>
              </a:rPr>
              <a:t>Metarhizium</a:t>
            </a:r>
            <a:r>
              <a:rPr kumimoji="0" lang="en-US" sz="2200" b="0" i="0" u="none" strike="noStrike" kern="1200" cap="none" spc="0" normalizeH="0" noProof="0" dirty="0" smtClean="0">
                <a:ln>
                  <a:noFill/>
                </a:ln>
                <a:solidFill>
                  <a:schemeClr val="tx1"/>
                </a:solidFill>
                <a:effectLst/>
                <a:uLnTx/>
                <a:uFillTx/>
                <a:ea typeface="ＭＳ Ｐゴシック" charset="0"/>
                <a:cs typeface="+mn-cs"/>
              </a:rPr>
              <a:t> spp. (Met52)</a:t>
            </a:r>
            <a:endParaRPr kumimoji="0" lang="en-US" sz="2200" b="0" i="0" u="none" strike="noStrike" kern="1200" cap="none" spc="0" normalizeH="0" baseline="0" noProof="0" dirty="0" smtClean="0">
              <a:ln>
                <a:noFill/>
              </a:ln>
              <a:solidFill>
                <a:schemeClr val="tx1"/>
              </a:solidFill>
              <a:effectLst/>
              <a:uLnTx/>
              <a:uFillTx/>
              <a:ea typeface="ＭＳ Ｐゴシック" charset="0"/>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2200" b="0" i="0" u="none" strike="noStrike" kern="1200" cap="none" spc="0" normalizeH="0" baseline="0" noProof="0" dirty="0" smtClean="0">
                <a:ln>
                  <a:noFill/>
                </a:ln>
                <a:solidFill>
                  <a:schemeClr val="tx1"/>
                </a:solidFill>
                <a:effectLst/>
                <a:uLnTx/>
                <a:uFillTx/>
                <a:ea typeface="ＭＳ Ｐゴシック" charset="0"/>
                <a:cs typeface="+mn-cs"/>
              </a:rPr>
              <a:t>Insect viruses</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n-US" sz="2200" b="0" i="0" u="none" strike="noStrike" kern="1200" cap="none" spc="0" normalizeH="0" baseline="0" noProof="0" dirty="0">
              <a:ln>
                <a:noFill/>
              </a:ln>
              <a:solidFill>
                <a:schemeClr val="tx2"/>
              </a:solidFill>
              <a:effectLst/>
              <a:uLnTx/>
              <a:uFillTx/>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654" name="Picture 6"/>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876054" y="1903412"/>
            <a:ext cx="3505946" cy="2668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itle 5"/>
          <p:cNvSpPr>
            <a:spLocks noGrp="1"/>
          </p:cNvSpPr>
          <p:nvPr>
            <p:ph type="title"/>
          </p:nvPr>
        </p:nvSpPr>
        <p:spPr>
          <a:xfrm>
            <a:off x="762000" y="609600"/>
            <a:ext cx="8229600" cy="1143000"/>
          </a:xfrm>
        </p:spPr>
        <p:txBody>
          <a:bodyPr anchor="t">
            <a:normAutofit/>
          </a:bodyPr>
          <a:lstStyle/>
          <a:p>
            <a:r>
              <a:rPr lang="en-US" sz="3200" b="1" dirty="0" smtClean="0"/>
              <a:t>Minimize Pesticide Non-target Effects</a:t>
            </a:r>
            <a:endParaRPr lang="en-US" sz="3200" b="1" dirty="0"/>
          </a:p>
        </p:txBody>
      </p:sp>
      <p:sp>
        <p:nvSpPr>
          <p:cNvPr id="7" name="Text Placeholder 6"/>
          <p:cNvSpPr>
            <a:spLocks noGrp="1"/>
          </p:cNvSpPr>
          <p:nvPr>
            <p:ph type="body" sz="half" idx="1"/>
          </p:nvPr>
        </p:nvSpPr>
        <p:spPr>
          <a:xfrm>
            <a:off x="609600" y="1905000"/>
            <a:ext cx="4038600" cy="4525963"/>
          </a:xfrm>
        </p:spPr>
        <p:txBody>
          <a:bodyPr>
            <a:normAutofit/>
          </a:bodyPr>
          <a:lstStyle/>
          <a:p>
            <a:pPr indent="-342900">
              <a:lnSpc>
                <a:spcPct val="90000"/>
              </a:lnSpc>
              <a:defRPr/>
            </a:pPr>
            <a:r>
              <a:rPr lang="en-US" sz="2000" dirty="0" smtClean="0">
                <a:solidFill>
                  <a:schemeClr val="tx1"/>
                </a:solidFill>
                <a:ea typeface="ＭＳ Ｐゴシック" charset="0"/>
              </a:rPr>
              <a:t>Kaolin clay </a:t>
            </a:r>
            <a:r>
              <a:rPr lang="en-US" sz="2000" u="sng" dirty="0" smtClean="0">
                <a:solidFill>
                  <a:schemeClr val="tx1"/>
                </a:solidFill>
                <a:ea typeface="ＭＳ Ｐゴシック" charset="0"/>
              </a:rPr>
              <a:t>particle</a:t>
            </a:r>
            <a:r>
              <a:rPr lang="en-US" sz="2000" dirty="0" smtClean="0">
                <a:solidFill>
                  <a:schemeClr val="tx1"/>
                </a:solidFill>
                <a:ea typeface="ＭＳ Ｐゴシック" charset="0"/>
              </a:rPr>
              <a:t> film</a:t>
            </a:r>
          </a:p>
          <a:p>
            <a:pPr indent="-342900">
              <a:lnSpc>
                <a:spcPct val="90000"/>
              </a:lnSpc>
              <a:defRPr/>
            </a:pPr>
            <a:r>
              <a:rPr lang="en-US" sz="2000" dirty="0" smtClean="0">
                <a:solidFill>
                  <a:schemeClr val="tx1"/>
                </a:solidFill>
                <a:ea typeface="ＭＳ Ｐゴシック" charset="0"/>
              </a:rPr>
              <a:t>Registered on a variety of fruits and vegetables</a:t>
            </a:r>
          </a:p>
          <a:p>
            <a:pPr indent="-342900">
              <a:lnSpc>
                <a:spcPct val="90000"/>
              </a:lnSpc>
              <a:defRPr/>
            </a:pPr>
            <a:r>
              <a:rPr lang="en-US" sz="2000" dirty="0" smtClean="0">
                <a:solidFill>
                  <a:schemeClr val="tx1"/>
                </a:solidFill>
                <a:ea typeface="ＭＳ Ｐゴシック" charset="0"/>
              </a:rPr>
              <a:t>Prevents insect feeding and oviposition</a:t>
            </a:r>
          </a:p>
          <a:p>
            <a:pPr indent="-342900">
              <a:lnSpc>
                <a:spcPct val="90000"/>
              </a:lnSpc>
              <a:defRPr/>
            </a:pPr>
            <a:r>
              <a:rPr lang="en-US" sz="2000" dirty="0" smtClean="0">
                <a:solidFill>
                  <a:schemeClr val="tx1"/>
                </a:solidFill>
                <a:ea typeface="ＭＳ Ｐゴシック" charset="0"/>
              </a:rPr>
              <a:t>Approved for organic production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ChangeArrowheads="1"/>
          </p:cNvSpPr>
          <p:nvPr/>
        </p:nvSpPr>
        <p:spPr bwMode="auto">
          <a:xfrm>
            <a:off x="685800" y="377825"/>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3200" i="0" dirty="0">
                <a:solidFill>
                  <a:schemeClr val="tx1"/>
                </a:solidFill>
                <a:latin typeface="Arial" charset="0"/>
                <a:ea typeface="ＭＳ Ｐゴシック" charset="0"/>
              </a:rPr>
              <a:t>Biological Control of Pests: </a:t>
            </a:r>
            <a:r>
              <a:rPr lang="en-US" sz="3200" i="0" dirty="0" smtClean="0">
                <a:solidFill>
                  <a:schemeClr val="tx1"/>
                </a:solidFill>
                <a:latin typeface="Arial" charset="0"/>
                <a:ea typeface="ＭＳ Ｐゴシック" charset="0"/>
              </a:rPr>
              <a:t>Augmentative</a:t>
            </a:r>
            <a:endParaRPr lang="en-US" sz="3200" i="0" dirty="0">
              <a:solidFill>
                <a:schemeClr val="tx1"/>
              </a:solidFill>
              <a:latin typeface="Arial" charset="0"/>
              <a:ea typeface="ＭＳ Ｐゴシック" charset="0"/>
            </a:endParaRPr>
          </a:p>
        </p:txBody>
      </p:sp>
      <p:sp>
        <p:nvSpPr>
          <p:cNvPr id="814085" name="Rectangle 5"/>
          <p:cNvSpPr>
            <a:spLocks noChangeArrowheads="1"/>
          </p:cNvSpPr>
          <p:nvPr/>
        </p:nvSpPr>
        <p:spPr bwMode="auto">
          <a:xfrm>
            <a:off x="685800" y="1555750"/>
            <a:ext cx="77724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sz="2400" i="0" dirty="0">
                <a:solidFill>
                  <a:schemeClr val="tx1"/>
                </a:solidFill>
                <a:latin typeface="Arial" charset="0"/>
                <a:ea typeface="ＭＳ Ｐゴシック" charset="0"/>
              </a:rPr>
              <a:t>Apply large number of organisms in same manner as a </a:t>
            </a:r>
            <a:r>
              <a:rPr lang="en-US" sz="2400" i="0" u="sng" dirty="0">
                <a:solidFill>
                  <a:schemeClr val="tx1"/>
                </a:solidFill>
                <a:latin typeface="Arial" charset="0"/>
                <a:ea typeface="ＭＳ Ｐゴシック" charset="0"/>
              </a:rPr>
              <a:t>pesticide</a:t>
            </a:r>
          </a:p>
          <a:p>
            <a:pPr marL="342900" indent="-342900">
              <a:spcBef>
                <a:spcPct val="20000"/>
              </a:spcBef>
              <a:buFontTx/>
              <a:buChar char="•"/>
              <a:defRPr/>
            </a:pPr>
            <a:r>
              <a:rPr lang="en-US" sz="2400" i="0" dirty="0">
                <a:solidFill>
                  <a:schemeClr val="tx1"/>
                </a:solidFill>
                <a:latin typeface="Arial" charset="0"/>
                <a:ea typeface="ＭＳ Ｐゴシック" charset="0"/>
              </a:rPr>
              <a:t>Introduces </a:t>
            </a:r>
            <a:r>
              <a:rPr lang="en-US" sz="2400" i="0" u="sng" dirty="0">
                <a:solidFill>
                  <a:schemeClr val="tx1"/>
                </a:solidFill>
                <a:latin typeface="Arial" charset="0"/>
                <a:ea typeface="ＭＳ Ｐゴシック" charset="0"/>
              </a:rPr>
              <a:t>large</a:t>
            </a:r>
            <a:r>
              <a:rPr lang="en-US" sz="2400" i="0" dirty="0">
                <a:solidFill>
                  <a:schemeClr val="tx1"/>
                </a:solidFill>
                <a:latin typeface="Arial" charset="0"/>
                <a:ea typeface="ＭＳ Ｐゴシック" charset="0"/>
              </a:rPr>
              <a:t> numbers of organisms for relatively fast-acting control</a:t>
            </a:r>
          </a:p>
          <a:p>
            <a:pPr marL="342900" indent="-342900">
              <a:spcBef>
                <a:spcPct val="20000"/>
              </a:spcBef>
              <a:buFontTx/>
              <a:buChar char="•"/>
              <a:defRPr/>
            </a:pPr>
            <a:r>
              <a:rPr lang="en-US" sz="2400" i="0" dirty="0">
                <a:solidFill>
                  <a:schemeClr val="tx1"/>
                </a:solidFill>
                <a:latin typeface="Arial" charset="0"/>
                <a:ea typeface="ＭＳ Ｐゴシック" charset="0"/>
              </a:rPr>
              <a:t>May or may not become established</a:t>
            </a:r>
          </a:p>
        </p:txBody>
      </p:sp>
      <p:pic>
        <p:nvPicPr>
          <p:cNvPr id="814086" name="Picture 6"/>
          <p:cNvPicPr>
            <a:picLocks noChangeAspect="1" noChangeArrowheads="1"/>
          </p:cNvPicPr>
          <p:nvPr/>
        </p:nvPicPr>
        <p:blipFill>
          <a:blip r:embed="rId3" cstate="print">
            <a:lum bright="-30000"/>
            <a:extLst>
              <a:ext uri="{28A0092B-C50C-407E-A947-70E740481C1C}">
                <a14:useLocalDpi xmlns:a14="http://schemas.microsoft.com/office/drawing/2010/main" xmlns=""/>
              </a:ext>
            </a:extLst>
          </a:blip>
          <a:srcRect/>
          <a:stretch>
            <a:fillRect/>
          </a:stretch>
        </p:blipFill>
        <p:spPr bwMode="auto">
          <a:xfrm>
            <a:off x="2236788" y="4130675"/>
            <a:ext cx="1719262" cy="217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14087" name="Picture 7"/>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095750" y="4367213"/>
            <a:ext cx="2743200" cy="1884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685800" y="32385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4400" i="0">
                <a:latin typeface="Arial" charset="0"/>
                <a:ea typeface="ＭＳ Ｐゴシック" charset="0"/>
              </a:rPr>
              <a:t> </a:t>
            </a:r>
            <a:r>
              <a:rPr lang="en-US" i="0">
                <a:latin typeface="Arial" charset="0"/>
                <a:ea typeface="ＭＳ Ｐゴシック" charset="0"/>
              </a:rPr>
              <a:t>Dispersal of Beneficial Arthropods</a:t>
            </a:r>
          </a:p>
        </p:txBody>
      </p:sp>
      <p:graphicFrame>
        <p:nvGraphicFramePr>
          <p:cNvPr id="31746" name="Object 3"/>
          <p:cNvGraphicFramePr>
            <a:graphicFrameLocks noChangeAspect="1"/>
          </p:cNvGraphicFramePr>
          <p:nvPr/>
        </p:nvGraphicFramePr>
        <p:xfrm>
          <a:off x="685800" y="1571625"/>
          <a:ext cx="7924800" cy="1790700"/>
        </p:xfrm>
        <a:graphic>
          <a:graphicData uri="http://schemas.openxmlformats.org/presentationml/2006/ole">
            <p:oleObj spid="_x0000_s1026" name="Document" r:id="rId4" imgW="5625857" imgH="1157301" progId="Word.Document.8">
              <p:embed/>
            </p:oleObj>
          </a:graphicData>
        </a:graphic>
      </p:graphicFrame>
      <p:sp>
        <p:nvSpPr>
          <p:cNvPr id="512008" name="Line 8"/>
          <p:cNvSpPr>
            <a:spLocks noChangeShapeType="1"/>
          </p:cNvSpPr>
          <p:nvPr/>
        </p:nvSpPr>
        <p:spPr bwMode="auto">
          <a:xfrm>
            <a:off x="152400" y="1981200"/>
            <a:ext cx="0" cy="1295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31752" name="Picture 11"/>
          <p:cNvPicPr>
            <a:picLocks noChangeAspect="1" noChangeArrowheads="1"/>
          </p:cNvPicPr>
          <p:nvPr/>
        </p:nvPicPr>
        <p:blipFill>
          <a:blip r:embed="rId5" cstate="print"/>
          <a:srcRect/>
          <a:stretch>
            <a:fillRect/>
          </a:stretch>
        </p:blipFill>
        <p:spPr bwMode="auto">
          <a:xfrm flipH="1">
            <a:off x="5778500" y="4953000"/>
            <a:ext cx="2755900" cy="1289050"/>
          </a:xfrm>
          <a:prstGeom prst="rect">
            <a:avLst/>
          </a:prstGeom>
          <a:noFill/>
          <a:ln w="9525">
            <a:solidFill>
              <a:schemeClr val="tx1"/>
            </a:solidFill>
            <a:miter lim="800000"/>
            <a:headEnd/>
            <a:tailEnd/>
          </a:ln>
        </p:spPr>
      </p:pic>
      <p:pic>
        <p:nvPicPr>
          <p:cNvPr id="31753" name="Picture 9"/>
          <p:cNvPicPr>
            <a:picLocks noChangeAspect="1" noChangeArrowheads="1"/>
          </p:cNvPicPr>
          <p:nvPr/>
        </p:nvPicPr>
        <p:blipFill>
          <a:blip r:embed="rId6" cstate="print"/>
          <a:srcRect/>
          <a:stretch>
            <a:fillRect/>
          </a:stretch>
        </p:blipFill>
        <p:spPr bwMode="auto">
          <a:xfrm>
            <a:off x="6464300" y="3263900"/>
            <a:ext cx="2057400" cy="1536700"/>
          </a:xfrm>
          <a:prstGeom prst="rect">
            <a:avLst/>
          </a:prstGeom>
          <a:noFill/>
          <a:ln w="9525">
            <a:solidFill>
              <a:schemeClr val="tx1"/>
            </a:solidFill>
            <a:miter lim="800000"/>
            <a:headEnd/>
            <a:tailEnd/>
          </a:ln>
        </p:spPr>
      </p:pic>
      <p:pic>
        <p:nvPicPr>
          <p:cNvPr id="12" name="Picture 11" descr="lb aphid.jpg"/>
          <p:cNvPicPr>
            <a:picLocks noChangeAspect="1"/>
          </p:cNvPicPr>
          <p:nvPr/>
        </p:nvPicPr>
        <p:blipFill>
          <a:blip r:embed="rId7" cstate="print"/>
          <a:srcRect l="43423" t="43641" r="48398" b="39812"/>
          <a:stretch>
            <a:fillRect/>
          </a:stretch>
        </p:blipFill>
        <p:spPr>
          <a:xfrm flipH="1">
            <a:off x="990600" y="3581400"/>
            <a:ext cx="1676400" cy="1907628"/>
          </a:xfrm>
          <a:prstGeom prst="rect">
            <a:avLst/>
          </a:prstGeom>
        </p:spPr>
      </p:pic>
      <p:pic>
        <p:nvPicPr>
          <p:cNvPr id="13" name="Picture 12" descr="paras.jpg"/>
          <p:cNvPicPr>
            <a:picLocks noChangeAspect="1"/>
          </p:cNvPicPr>
          <p:nvPr/>
        </p:nvPicPr>
        <p:blipFill>
          <a:blip r:embed="rId8" cstate="print"/>
          <a:srcRect l="21975" t="34906" r="27070" b="21321"/>
          <a:stretch>
            <a:fillRect/>
          </a:stretch>
        </p:blipFill>
        <p:spPr>
          <a:xfrm>
            <a:off x="3124201" y="3200400"/>
            <a:ext cx="2971800" cy="1447800"/>
          </a:xfrm>
          <a:prstGeom prst="rect">
            <a:avLst/>
          </a:prstGeom>
        </p:spPr>
      </p:pic>
      <p:pic>
        <p:nvPicPr>
          <p:cNvPr id="14" name="Picture 13" descr="ori.jpg"/>
          <p:cNvPicPr>
            <a:picLocks noChangeAspect="1"/>
          </p:cNvPicPr>
          <p:nvPr/>
        </p:nvPicPr>
        <p:blipFill>
          <a:blip r:embed="rId9" cstate="print"/>
          <a:srcRect l="46592" t="21212" r="33813" b="51515"/>
          <a:stretch>
            <a:fillRect/>
          </a:stretch>
        </p:blipFill>
        <p:spPr>
          <a:xfrm>
            <a:off x="3124200" y="4953000"/>
            <a:ext cx="2057400" cy="13226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143000"/>
          </a:xfrm>
        </p:spPr>
        <p:txBody>
          <a:bodyPr anchor="t">
            <a:normAutofit/>
          </a:bodyPr>
          <a:lstStyle/>
          <a:p>
            <a:r>
              <a:rPr lang="en-US" sz="3200" b="1" dirty="0" smtClean="0"/>
              <a:t>Summary</a:t>
            </a:r>
            <a:endParaRPr lang="en-US" sz="3200" b="1" dirty="0"/>
          </a:p>
        </p:txBody>
      </p:sp>
      <p:sp>
        <p:nvSpPr>
          <p:cNvPr id="3" name="Text Placeholder 2"/>
          <p:cNvSpPr>
            <a:spLocks noGrp="1"/>
          </p:cNvSpPr>
          <p:nvPr>
            <p:ph type="body" sz="half" idx="1"/>
          </p:nvPr>
        </p:nvSpPr>
        <p:spPr>
          <a:xfrm>
            <a:off x="609600" y="1600200"/>
            <a:ext cx="4038600" cy="4525963"/>
          </a:xfrm>
        </p:spPr>
        <p:txBody>
          <a:bodyPr/>
          <a:lstStyle/>
          <a:p>
            <a:pPr>
              <a:buNone/>
            </a:pPr>
            <a:r>
              <a:rPr lang="en-US" b="1" dirty="0" smtClean="0">
                <a:solidFill>
                  <a:schemeClr val="tx1"/>
                </a:solidFill>
              </a:rPr>
              <a:t>Beneficial insects:</a:t>
            </a:r>
          </a:p>
          <a:p>
            <a:pPr lvl="1"/>
            <a:r>
              <a:rPr lang="en-US" dirty="0" smtClean="0">
                <a:solidFill>
                  <a:schemeClr val="tx1"/>
                </a:solidFill>
              </a:rPr>
              <a:t>Important for pest suppression!</a:t>
            </a:r>
          </a:p>
          <a:p>
            <a:pPr lvl="1"/>
            <a:r>
              <a:rPr lang="en-US" dirty="0" smtClean="0">
                <a:solidFill>
                  <a:schemeClr val="tx1"/>
                </a:solidFill>
              </a:rPr>
              <a:t>Require undisturbed and resource-rich habitat to thrive</a:t>
            </a:r>
          </a:p>
        </p:txBody>
      </p:sp>
      <p:sp>
        <p:nvSpPr>
          <p:cNvPr id="4" name="Content Placeholder 3"/>
          <p:cNvSpPr>
            <a:spLocks noGrp="1"/>
          </p:cNvSpPr>
          <p:nvPr>
            <p:ph sz="half" idx="2"/>
          </p:nvPr>
        </p:nvSpPr>
        <p:spPr>
          <a:xfrm>
            <a:off x="4572000" y="1600200"/>
            <a:ext cx="4038600" cy="4525963"/>
          </a:xfrm>
        </p:spPr>
        <p:txBody>
          <a:bodyPr/>
          <a:lstStyle/>
          <a:p>
            <a:pPr>
              <a:buNone/>
            </a:pPr>
            <a:r>
              <a:rPr lang="en-US" b="1" dirty="0" smtClean="0">
                <a:solidFill>
                  <a:schemeClr val="tx1"/>
                </a:solidFill>
              </a:rPr>
              <a:t>How to conserve?</a:t>
            </a:r>
          </a:p>
          <a:p>
            <a:pPr lvl="1"/>
            <a:r>
              <a:rPr lang="en-US" dirty="0" smtClean="0">
                <a:solidFill>
                  <a:schemeClr val="tx1"/>
                </a:solidFill>
              </a:rPr>
              <a:t>Minimize disturbance</a:t>
            </a:r>
          </a:p>
          <a:p>
            <a:pPr lvl="1"/>
            <a:r>
              <a:rPr lang="en-US" dirty="0" smtClean="0">
                <a:solidFill>
                  <a:schemeClr val="tx1"/>
                </a:solidFill>
              </a:rPr>
              <a:t>Provide resources</a:t>
            </a:r>
          </a:p>
          <a:p>
            <a:pPr lvl="2">
              <a:buNone/>
            </a:pPr>
            <a:r>
              <a:rPr lang="en-US" dirty="0" smtClean="0">
                <a:solidFill>
                  <a:schemeClr val="tx1"/>
                </a:solidFill>
              </a:rPr>
              <a:t>Food (nectar, pollen)</a:t>
            </a:r>
          </a:p>
          <a:p>
            <a:pPr lvl="2">
              <a:buNone/>
            </a:pPr>
            <a:r>
              <a:rPr lang="en-US" dirty="0" smtClean="0">
                <a:solidFill>
                  <a:schemeClr val="tx1"/>
                </a:solidFill>
              </a:rPr>
              <a:t>Foraging sites</a:t>
            </a:r>
          </a:p>
          <a:p>
            <a:pPr lvl="2">
              <a:buNone/>
            </a:pPr>
            <a:r>
              <a:rPr lang="en-US" dirty="0" smtClean="0">
                <a:solidFill>
                  <a:schemeClr val="tx1"/>
                </a:solidFill>
              </a:rPr>
              <a:t>Overwintering sites</a:t>
            </a:r>
          </a:p>
          <a:p>
            <a:pPr lvl="1"/>
            <a:r>
              <a:rPr lang="en-US" dirty="0" smtClean="0">
                <a:solidFill>
                  <a:schemeClr val="tx1"/>
                </a:solidFill>
              </a:rPr>
              <a:t>Minimize pesticide use</a:t>
            </a:r>
          </a:p>
          <a:p>
            <a:pPr lvl="2"/>
            <a:r>
              <a:rPr lang="en-US" dirty="0" smtClean="0">
                <a:solidFill>
                  <a:schemeClr val="tx1"/>
                </a:solidFill>
              </a:rPr>
              <a:t>Rely on cultural and biological methods of control</a:t>
            </a: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609600"/>
            <a:ext cx="7772400" cy="1143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Principles of IPM</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6" name="Rectangle 5"/>
          <p:cNvSpPr>
            <a:spLocks noGrp="1" noChangeArrowheads="1"/>
          </p:cNvSpPr>
          <p:nvPr>
            <p:ph idx="1"/>
          </p:nvPr>
        </p:nvSpPr>
        <p:spPr>
          <a:xfrm>
            <a:off x="533401" y="1752600"/>
            <a:ext cx="4724400" cy="4648200"/>
          </a:xfrm>
        </p:spPr>
        <p:txBody>
          <a:bodyPr>
            <a:noAutofit/>
          </a:bodyPr>
          <a:lstStyle/>
          <a:p>
            <a:pPr eaLnBrk="1" hangingPunct="1">
              <a:spcBef>
                <a:spcPts val="1200"/>
              </a:spcBef>
              <a:defRPr/>
            </a:pPr>
            <a:r>
              <a:rPr lang="en-US" sz="2000" dirty="0" smtClean="0">
                <a:solidFill>
                  <a:schemeClr val="tx1"/>
                </a:solidFill>
              </a:rPr>
              <a:t>Manage system for </a:t>
            </a:r>
            <a:r>
              <a:rPr lang="en-US" sz="2000" u="sng" dirty="0" smtClean="0">
                <a:solidFill>
                  <a:schemeClr val="tx1"/>
                </a:solidFill>
              </a:rPr>
              <a:t>productivity and beneficial</a:t>
            </a:r>
            <a:r>
              <a:rPr lang="en-US" sz="2000" dirty="0" smtClean="0">
                <a:solidFill>
                  <a:schemeClr val="tx1"/>
                </a:solidFill>
              </a:rPr>
              <a:t> processes</a:t>
            </a:r>
          </a:p>
          <a:p>
            <a:pPr lvl="1" eaLnBrk="1" hangingPunct="1">
              <a:spcBef>
                <a:spcPts val="1200"/>
              </a:spcBef>
              <a:defRPr/>
            </a:pPr>
            <a:r>
              <a:rPr lang="en-US" sz="2000" dirty="0" smtClean="0">
                <a:solidFill>
                  <a:schemeClr val="tx1"/>
                </a:solidFill>
              </a:rPr>
              <a:t>Plant Positive vs. Pest Negative</a:t>
            </a:r>
          </a:p>
          <a:p>
            <a:pPr eaLnBrk="1" hangingPunct="1">
              <a:spcBef>
                <a:spcPts val="1200"/>
              </a:spcBef>
              <a:defRPr/>
            </a:pPr>
            <a:r>
              <a:rPr lang="en-US" sz="2000" dirty="0" smtClean="0">
                <a:solidFill>
                  <a:schemeClr val="tx1"/>
                </a:solidFill>
              </a:rPr>
              <a:t>Use of decision-making criteria before action (or no action)</a:t>
            </a:r>
          </a:p>
          <a:p>
            <a:pPr eaLnBrk="1" hangingPunct="1">
              <a:spcBef>
                <a:spcPts val="1200"/>
              </a:spcBef>
              <a:defRPr/>
            </a:pPr>
            <a:r>
              <a:rPr lang="en-US" sz="2000" dirty="0" smtClean="0">
                <a:solidFill>
                  <a:schemeClr val="tx1"/>
                </a:solidFill>
              </a:rPr>
              <a:t>Integration of all suitable control techniques in a </a:t>
            </a:r>
            <a:r>
              <a:rPr lang="en-US" sz="2000" u="sng" dirty="0" smtClean="0">
                <a:solidFill>
                  <a:schemeClr val="tx1"/>
                </a:solidFill>
              </a:rPr>
              <a:t>compatible</a:t>
            </a:r>
            <a:r>
              <a:rPr lang="en-US" sz="2000" dirty="0" smtClean="0">
                <a:solidFill>
                  <a:schemeClr val="tx1"/>
                </a:solidFill>
              </a:rPr>
              <a:t> manner</a:t>
            </a:r>
          </a:p>
          <a:p>
            <a:pPr eaLnBrk="1" hangingPunct="1">
              <a:spcBef>
                <a:spcPts val="1200"/>
              </a:spcBef>
              <a:defRPr/>
            </a:pPr>
            <a:r>
              <a:rPr lang="en-US" sz="2000" u="sng" dirty="0" smtClean="0">
                <a:solidFill>
                  <a:schemeClr val="tx1"/>
                </a:solidFill>
              </a:rPr>
              <a:t>Limited</a:t>
            </a:r>
            <a:r>
              <a:rPr lang="en-US" sz="2000" dirty="0" smtClean="0">
                <a:solidFill>
                  <a:schemeClr val="tx1"/>
                </a:solidFill>
              </a:rPr>
              <a:t> pesticides, only as last resort</a:t>
            </a:r>
          </a:p>
        </p:txBody>
      </p:sp>
      <p:pic>
        <p:nvPicPr>
          <p:cNvPr id="8" name="Picture 7" descr="lb n syrph.jpg"/>
          <p:cNvPicPr>
            <a:picLocks noChangeAspect="1"/>
          </p:cNvPicPr>
          <p:nvPr/>
        </p:nvPicPr>
        <p:blipFill>
          <a:blip r:embed="rId2" cstate="print"/>
          <a:srcRect l="23003" r="21885"/>
          <a:stretch>
            <a:fillRect/>
          </a:stretch>
        </p:blipFill>
        <p:spPr>
          <a:xfrm>
            <a:off x="5334000" y="1828800"/>
            <a:ext cx="3200400" cy="3265336"/>
          </a:xfrm>
          <a:prstGeom prst="rect">
            <a:avLst/>
          </a:prstGeom>
          <a:ln w="12700">
            <a:solidFill>
              <a:schemeClr val="tx1"/>
            </a:solidFill>
          </a:ln>
        </p:spPr>
      </p:pic>
      <p:sp>
        <p:nvSpPr>
          <p:cNvPr id="9" name="TextBox 8"/>
          <p:cNvSpPr txBox="1"/>
          <p:nvPr/>
        </p:nvSpPr>
        <p:spPr>
          <a:xfrm>
            <a:off x="5334000" y="5105400"/>
            <a:ext cx="3200400" cy="523220"/>
          </a:xfrm>
          <a:prstGeom prst="rect">
            <a:avLst/>
          </a:prstGeom>
          <a:noFill/>
        </p:spPr>
        <p:txBody>
          <a:bodyPr wrap="square" rtlCol="0">
            <a:spAutoFit/>
          </a:bodyPr>
          <a:lstStyle/>
          <a:p>
            <a:pPr algn="ctr"/>
            <a:r>
              <a:rPr lang="en-US" sz="1400" dirty="0" smtClean="0"/>
              <a:t>Ladybeetle and </a:t>
            </a:r>
            <a:r>
              <a:rPr lang="en-US" sz="1400" dirty="0" err="1" smtClean="0"/>
              <a:t>Syrphid</a:t>
            </a:r>
            <a:r>
              <a:rPr lang="en-US" sz="1400" dirty="0" smtClean="0"/>
              <a:t> on Buckwheat Flowers</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5" name="Picture 4" descr="Penn_State_College_of_Agricultural_Sciences_Logo.png"/>
          <p:cNvPicPr>
            <a:picLocks noChangeAspect="1"/>
          </p:cNvPicPr>
          <p:nvPr/>
        </p:nvPicPr>
        <p:blipFill>
          <a:blip r:embed="rId2" cstate="print"/>
          <a:stretch>
            <a:fillRect/>
          </a:stretch>
        </p:blipFill>
        <p:spPr>
          <a:xfrm>
            <a:off x="762000" y="1600200"/>
            <a:ext cx="4114800" cy="919778"/>
          </a:xfrm>
          <a:prstGeom prst="rect">
            <a:avLst/>
          </a:prstGeom>
        </p:spPr>
      </p:pic>
      <p:pic>
        <p:nvPicPr>
          <p:cNvPr id="6" name="Picture 5" descr="SloanTwitterLogo3_400x400.png"/>
          <p:cNvPicPr>
            <a:picLocks noChangeAspect="1"/>
          </p:cNvPicPr>
          <p:nvPr/>
        </p:nvPicPr>
        <p:blipFill>
          <a:blip r:embed="rId3" cstate="print"/>
          <a:stretch>
            <a:fillRect/>
          </a:stretch>
        </p:blipFill>
        <p:spPr>
          <a:xfrm>
            <a:off x="6019800" y="3200400"/>
            <a:ext cx="1524000" cy="1524000"/>
          </a:xfrm>
          <a:prstGeom prst="rect">
            <a:avLst/>
          </a:prstGeom>
        </p:spPr>
      </p:pic>
      <p:pic>
        <p:nvPicPr>
          <p:cNvPr id="7" name="Picture 6" descr="SARE_Northeast_CMYK.gif"/>
          <p:cNvPicPr>
            <a:picLocks noChangeAspect="1"/>
          </p:cNvPicPr>
          <p:nvPr/>
        </p:nvPicPr>
        <p:blipFill>
          <a:blip r:embed="rId4" cstate="print"/>
          <a:stretch>
            <a:fillRect/>
          </a:stretch>
        </p:blipFill>
        <p:spPr>
          <a:xfrm>
            <a:off x="3429000" y="3200400"/>
            <a:ext cx="1812231" cy="1645920"/>
          </a:xfrm>
          <a:prstGeom prst="rect">
            <a:avLst/>
          </a:prstGeom>
        </p:spPr>
      </p:pic>
      <p:pic>
        <p:nvPicPr>
          <p:cNvPr id="8" name="Picture 7" descr="usda-nifa.gif"/>
          <p:cNvPicPr>
            <a:picLocks noChangeAspect="1"/>
          </p:cNvPicPr>
          <p:nvPr/>
        </p:nvPicPr>
        <p:blipFill>
          <a:blip r:embed="rId5" cstate="print"/>
          <a:stretch>
            <a:fillRect/>
          </a:stretch>
        </p:blipFill>
        <p:spPr>
          <a:xfrm>
            <a:off x="914400" y="3048000"/>
            <a:ext cx="1595498" cy="2468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nchor="t">
            <a:normAutofit/>
          </a:bodyPr>
          <a:lstStyle/>
          <a:p>
            <a:r>
              <a:rPr lang="en-US" sz="3200" b="1" dirty="0" smtClean="0"/>
              <a:t>What are Natural </a:t>
            </a:r>
            <a:br>
              <a:rPr lang="en-US" sz="3200" b="1" dirty="0" smtClean="0"/>
            </a:br>
            <a:r>
              <a:rPr lang="en-US" sz="3200" b="1" dirty="0" smtClean="0"/>
              <a:t>Enemies?</a:t>
            </a:r>
            <a:endParaRPr lang="en-US" sz="3200" b="1" dirty="0"/>
          </a:p>
        </p:txBody>
      </p:sp>
      <p:grpSp>
        <p:nvGrpSpPr>
          <p:cNvPr id="20" name="Group 19"/>
          <p:cNvGrpSpPr/>
          <p:nvPr/>
        </p:nvGrpSpPr>
        <p:grpSpPr>
          <a:xfrm>
            <a:off x="5181600" y="4953000"/>
            <a:ext cx="4343400" cy="1250632"/>
            <a:chOff x="914400" y="4419600"/>
            <a:chExt cx="4343400" cy="1250632"/>
          </a:xfrm>
        </p:grpSpPr>
        <p:pic>
          <p:nvPicPr>
            <p:cNvPr id="17" name="Picture 15" descr="Metarhizium"/>
            <p:cNvPicPr>
              <a:picLocks noChangeAspect="1" noChangeArrowheads="1"/>
            </p:cNvPicPr>
            <p:nvPr/>
          </p:nvPicPr>
          <p:blipFill>
            <a:blip r:embed="rId3" cstate="print"/>
            <a:srcRect/>
            <a:stretch>
              <a:fillRect/>
            </a:stretch>
          </p:blipFill>
          <p:spPr bwMode="auto">
            <a:xfrm>
              <a:off x="2327063" y="4419600"/>
              <a:ext cx="1711537" cy="7525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3"/>
            <p:cNvSpPr>
              <a:spLocks noChangeArrowheads="1"/>
            </p:cNvSpPr>
            <p:nvPr/>
          </p:nvSpPr>
          <p:spPr bwMode="auto">
            <a:xfrm>
              <a:off x="2286000" y="5181600"/>
              <a:ext cx="2971800" cy="276999"/>
            </a:xfrm>
            <a:prstGeom prst="rect">
              <a:avLst/>
            </a:prstGeom>
            <a:noFill/>
            <a:ln w="9525">
              <a:noFill/>
              <a:miter lim="800000"/>
              <a:headEnd/>
              <a:tailEnd/>
            </a:ln>
          </p:spPr>
          <p:txBody>
            <a:bodyPr wrap="square">
              <a:spAutoFit/>
            </a:bodyPr>
            <a:lstStyle/>
            <a:p>
              <a:r>
                <a:rPr lang="en-US" sz="1200" i="0" dirty="0" smtClean="0">
                  <a:solidFill>
                    <a:schemeClr val="tx1"/>
                  </a:solidFill>
                </a:rPr>
                <a:t>Insect-parasitic fungi</a:t>
              </a:r>
              <a:endParaRPr lang="en-US" sz="1200" i="0" dirty="0">
                <a:solidFill>
                  <a:schemeClr val="tx1"/>
                </a:solidFill>
              </a:endParaRPr>
            </a:p>
          </p:txBody>
        </p:sp>
        <p:pic>
          <p:nvPicPr>
            <p:cNvPr id="19" name="Picture 1032" descr="IMG_0901"/>
            <p:cNvPicPr>
              <a:picLocks noChangeAspect="1" noChangeArrowheads="1"/>
            </p:cNvPicPr>
            <p:nvPr/>
          </p:nvPicPr>
          <p:blipFill>
            <a:blip r:embed="rId4" cstate="print"/>
            <a:srcRect/>
            <a:stretch>
              <a:fillRect/>
            </a:stretch>
          </p:blipFill>
          <p:spPr bwMode="auto">
            <a:xfrm>
              <a:off x="914400" y="4419600"/>
              <a:ext cx="1355196" cy="1250632"/>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grpSp>
      <p:grpSp>
        <p:nvGrpSpPr>
          <p:cNvPr id="22" name="Group 21"/>
          <p:cNvGrpSpPr/>
          <p:nvPr/>
        </p:nvGrpSpPr>
        <p:grpSpPr>
          <a:xfrm>
            <a:off x="3276600" y="4719935"/>
            <a:ext cx="1600200" cy="1757065"/>
            <a:chOff x="2971800" y="2895600"/>
            <a:chExt cx="1676400" cy="1757065"/>
          </a:xfrm>
        </p:grpSpPr>
        <p:pic>
          <p:nvPicPr>
            <p:cNvPr id="15" name="Picture 6" descr="nematode"/>
            <p:cNvPicPr>
              <a:picLocks noChangeAspect="1" noChangeArrowheads="1"/>
            </p:cNvPicPr>
            <p:nvPr/>
          </p:nvPicPr>
          <p:blipFill>
            <a:blip r:embed="rId5" cstate="print"/>
            <a:srcRect/>
            <a:stretch>
              <a:fillRect/>
            </a:stretch>
          </p:blipFill>
          <p:spPr bwMode="auto">
            <a:xfrm>
              <a:off x="2988945" y="2895600"/>
              <a:ext cx="1659255" cy="1331807"/>
            </a:xfrm>
            <a:prstGeom prst="rect">
              <a:avLst/>
            </a:prstGeom>
            <a:noFill/>
            <a:ln w="9525">
              <a:solidFill>
                <a:schemeClr val="tx1"/>
              </a:solidFill>
              <a:miter lim="800000"/>
              <a:headEnd/>
              <a:tailEnd/>
            </a:ln>
          </p:spPr>
        </p:pic>
        <p:sp>
          <p:nvSpPr>
            <p:cNvPr id="21" name="TextBox 20"/>
            <p:cNvSpPr txBox="1"/>
            <p:nvPr/>
          </p:nvSpPr>
          <p:spPr>
            <a:xfrm>
              <a:off x="2971800" y="4191000"/>
              <a:ext cx="1676400" cy="461665"/>
            </a:xfrm>
            <a:prstGeom prst="rect">
              <a:avLst/>
            </a:prstGeom>
            <a:noFill/>
          </p:spPr>
          <p:txBody>
            <a:bodyPr wrap="square" rtlCol="0">
              <a:spAutoFit/>
            </a:bodyPr>
            <a:lstStyle/>
            <a:p>
              <a:pPr algn="ctr"/>
              <a:r>
                <a:rPr lang="en-US" sz="1200" dirty="0" smtClean="0"/>
                <a:t>Insect-parasitic Nematode</a:t>
              </a:r>
              <a:endParaRPr lang="en-US" sz="1200" dirty="0"/>
            </a:p>
          </p:txBody>
        </p:sp>
      </p:grpSp>
      <p:grpSp>
        <p:nvGrpSpPr>
          <p:cNvPr id="24" name="Group 23"/>
          <p:cNvGrpSpPr/>
          <p:nvPr/>
        </p:nvGrpSpPr>
        <p:grpSpPr>
          <a:xfrm>
            <a:off x="7250748" y="1447800"/>
            <a:ext cx="1283652" cy="1800999"/>
            <a:chOff x="4648200" y="4648200"/>
            <a:chExt cx="1283652" cy="1800999"/>
          </a:xfrm>
        </p:grpSpPr>
        <p:pic>
          <p:nvPicPr>
            <p:cNvPr id="5" name="Picture 8"/>
            <p:cNvPicPr>
              <a:picLocks noChangeAspect="1" noChangeArrowheads="1"/>
            </p:cNvPicPr>
            <p:nvPr/>
          </p:nvPicPr>
          <p:blipFill>
            <a:blip r:embed="rId6" cstate="print"/>
            <a:srcRect/>
            <a:stretch>
              <a:fillRect/>
            </a:stretch>
          </p:blipFill>
          <p:spPr bwMode="auto">
            <a:xfrm>
              <a:off x="4648200" y="4648200"/>
              <a:ext cx="1283652" cy="1540933"/>
            </a:xfrm>
            <a:prstGeom prst="rect">
              <a:avLst/>
            </a:prstGeom>
            <a:noFill/>
            <a:ln w="9525">
              <a:noFill/>
              <a:miter lim="800000"/>
              <a:headEnd/>
              <a:tailEnd/>
            </a:ln>
          </p:spPr>
        </p:pic>
        <p:sp>
          <p:nvSpPr>
            <p:cNvPr id="23" name="TextBox 22"/>
            <p:cNvSpPr txBox="1"/>
            <p:nvPr/>
          </p:nvSpPr>
          <p:spPr>
            <a:xfrm>
              <a:off x="4724400" y="6172200"/>
              <a:ext cx="1143000" cy="276999"/>
            </a:xfrm>
            <a:prstGeom prst="rect">
              <a:avLst/>
            </a:prstGeom>
            <a:noFill/>
          </p:spPr>
          <p:txBody>
            <a:bodyPr wrap="square" rtlCol="0">
              <a:spAutoFit/>
            </a:bodyPr>
            <a:lstStyle/>
            <a:p>
              <a:pPr algn="ctr"/>
              <a:r>
                <a:rPr lang="en-US" sz="1200" dirty="0" smtClean="0"/>
                <a:t>Spiders</a:t>
              </a:r>
              <a:endParaRPr lang="en-US" sz="1200" dirty="0"/>
            </a:p>
          </p:txBody>
        </p:sp>
      </p:grpSp>
      <p:grpSp>
        <p:nvGrpSpPr>
          <p:cNvPr id="26" name="Group 25"/>
          <p:cNvGrpSpPr/>
          <p:nvPr/>
        </p:nvGrpSpPr>
        <p:grpSpPr>
          <a:xfrm>
            <a:off x="7162800" y="3304401"/>
            <a:ext cx="1371600" cy="1496199"/>
            <a:chOff x="6705600" y="4876800"/>
            <a:chExt cx="1371600" cy="1496199"/>
          </a:xfrm>
        </p:grpSpPr>
        <p:pic>
          <p:nvPicPr>
            <p:cNvPr id="13" name="Picture 19" descr="trichogramma2"/>
            <p:cNvPicPr>
              <a:picLocks noChangeAspect="1" noChangeArrowheads="1"/>
            </p:cNvPicPr>
            <p:nvPr/>
          </p:nvPicPr>
          <p:blipFill>
            <a:blip r:embed="rId7" cstate="print"/>
            <a:srcRect/>
            <a:stretch>
              <a:fillRect/>
            </a:stretch>
          </p:blipFill>
          <p:spPr bwMode="auto">
            <a:xfrm>
              <a:off x="6705600" y="4876800"/>
              <a:ext cx="1340062" cy="1216237"/>
            </a:xfrm>
            <a:prstGeom prst="rect">
              <a:avLst/>
            </a:prstGeom>
            <a:noFill/>
            <a:ln w="9525">
              <a:solidFill>
                <a:schemeClr val="tx1"/>
              </a:solidFill>
              <a:miter lim="800000"/>
              <a:headEnd/>
              <a:tailEnd/>
            </a:ln>
            <a:effectLst/>
          </p:spPr>
        </p:pic>
        <p:sp>
          <p:nvSpPr>
            <p:cNvPr id="25" name="TextBox 24"/>
            <p:cNvSpPr txBox="1"/>
            <p:nvPr/>
          </p:nvSpPr>
          <p:spPr>
            <a:xfrm>
              <a:off x="6705600" y="6096000"/>
              <a:ext cx="1371600" cy="276999"/>
            </a:xfrm>
            <a:prstGeom prst="rect">
              <a:avLst/>
            </a:prstGeom>
            <a:noFill/>
          </p:spPr>
          <p:txBody>
            <a:bodyPr wrap="square" rtlCol="0">
              <a:spAutoFit/>
            </a:bodyPr>
            <a:lstStyle/>
            <a:p>
              <a:r>
                <a:rPr lang="en-US" sz="1200" dirty="0" smtClean="0"/>
                <a:t>Parasitic Wasps</a:t>
              </a:r>
              <a:endParaRPr lang="en-US" sz="1200" dirty="0"/>
            </a:p>
          </p:txBody>
        </p:sp>
      </p:grpSp>
      <p:grpSp>
        <p:nvGrpSpPr>
          <p:cNvPr id="28" name="Group 27"/>
          <p:cNvGrpSpPr/>
          <p:nvPr/>
        </p:nvGrpSpPr>
        <p:grpSpPr>
          <a:xfrm>
            <a:off x="1143000" y="4984611"/>
            <a:ext cx="1676400" cy="1339989"/>
            <a:chOff x="4572000" y="1832610"/>
            <a:chExt cx="1752600" cy="1416189"/>
          </a:xfrm>
        </p:grpSpPr>
        <p:pic>
          <p:nvPicPr>
            <p:cNvPr id="6" name="Picture 9" descr="mite_3"/>
            <p:cNvPicPr>
              <a:picLocks noChangeAspect="1" noChangeArrowheads="1"/>
            </p:cNvPicPr>
            <p:nvPr/>
          </p:nvPicPr>
          <p:blipFill>
            <a:blip r:embed="rId8" cstate="screen">
              <a:lum bright="-12000"/>
              <a:extLst>
                <a:ext uri="{28A0092B-C50C-407E-A947-70E740481C1C}">
                  <a14:useLocalDpi xmlns:a14="http://schemas.microsoft.com/office/drawing/2010/main" xmlns=""/>
                </a:ext>
              </a:extLst>
            </a:blip>
            <a:srcRect/>
            <a:stretch>
              <a:fillRect/>
            </a:stretch>
          </p:blipFill>
          <p:spPr bwMode="auto">
            <a:xfrm>
              <a:off x="4572000" y="1832610"/>
              <a:ext cx="1711537" cy="113919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 name="TextBox 26"/>
            <p:cNvSpPr txBox="1"/>
            <p:nvPr/>
          </p:nvSpPr>
          <p:spPr>
            <a:xfrm>
              <a:off x="4572000" y="2971800"/>
              <a:ext cx="1752600" cy="276999"/>
            </a:xfrm>
            <a:prstGeom prst="rect">
              <a:avLst/>
            </a:prstGeom>
            <a:noFill/>
          </p:spPr>
          <p:txBody>
            <a:bodyPr wrap="square" rtlCol="0">
              <a:spAutoFit/>
            </a:bodyPr>
            <a:lstStyle/>
            <a:p>
              <a:pPr algn="ctr"/>
              <a:r>
                <a:rPr lang="en-US" sz="1200" dirty="0" smtClean="0"/>
                <a:t>Predatory Mite</a:t>
              </a:r>
              <a:endParaRPr lang="en-US" sz="1200" dirty="0"/>
            </a:p>
          </p:txBody>
        </p:sp>
      </p:grpSp>
      <p:grpSp>
        <p:nvGrpSpPr>
          <p:cNvPr id="30" name="Group 29"/>
          <p:cNvGrpSpPr/>
          <p:nvPr/>
        </p:nvGrpSpPr>
        <p:grpSpPr>
          <a:xfrm>
            <a:off x="5029200" y="3200400"/>
            <a:ext cx="1981200" cy="1600200"/>
            <a:chOff x="3733800" y="2362200"/>
            <a:chExt cx="1981200" cy="1600200"/>
          </a:xfrm>
        </p:grpSpPr>
        <p:pic>
          <p:nvPicPr>
            <p:cNvPr id="11" name="Picture 18"/>
            <p:cNvPicPr>
              <a:picLocks noChangeAspect="1" noChangeArrowheads="1"/>
            </p:cNvPicPr>
            <p:nvPr/>
          </p:nvPicPr>
          <p:blipFill>
            <a:blip r:embed="rId9" cstate="print"/>
            <a:srcRect/>
            <a:stretch>
              <a:fillRect/>
            </a:stretch>
          </p:blipFill>
          <p:spPr bwMode="auto">
            <a:xfrm>
              <a:off x="3733800" y="2362200"/>
              <a:ext cx="1952307" cy="1318048"/>
            </a:xfrm>
            <a:prstGeom prst="rect">
              <a:avLst/>
            </a:prstGeom>
            <a:noFill/>
            <a:ln w="9525">
              <a:solidFill>
                <a:schemeClr val="tx1"/>
              </a:solidFill>
              <a:miter lim="800000"/>
              <a:headEnd/>
              <a:tailEnd/>
            </a:ln>
          </p:spPr>
        </p:pic>
        <p:sp>
          <p:nvSpPr>
            <p:cNvPr id="29" name="TextBox 28"/>
            <p:cNvSpPr txBox="1"/>
            <p:nvPr/>
          </p:nvSpPr>
          <p:spPr>
            <a:xfrm>
              <a:off x="3733800" y="3685401"/>
              <a:ext cx="1981200" cy="276999"/>
            </a:xfrm>
            <a:prstGeom prst="rect">
              <a:avLst/>
            </a:prstGeom>
            <a:noFill/>
          </p:spPr>
          <p:txBody>
            <a:bodyPr wrap="square" rtlCol="0">
              <a:spAutoFit/>
            </a:bodyPr>
            <a:lstStyle/>
            <a:p>
              <a:pPr algn="ctr"/>
              <a:r>
                <a:rPr lang="en-US" sz="1200" dirty="0" smtClean="0"/>
                <a:t>Damsel Bug</a:t>
              </a:r>
              <a:endParaRPr lang="en-US" sz="1200" dirty="0"/>
            </a:p>
          </p:txBody>
        </p:sp>
      </p:grpSp>
      <p:grpSp>
        <p:nvGrpSpPr>
          <p:cNvPr id="32" name="Group 31"/>
          <p:cNvGrpSpPr/>
          <p:nvPr/>
        </p:nvGrpSpPr>
        <p:grpSpPr>
          <a:xfrm>
            <a:off x="5180012" y="1524000"/>
            <a:ext cx="1754188" cy="1572399"/>
            <a:chOff x="4114800" y="1828800"/>
            <a:chExt cx="1754188" cy="1572399"/>
          </a:xfrm>
        </p:grpSpPr>
        <p:pic>
          <p:nvPicPr>
            <p:cNvPr id="8" name="Picture 11"/>
            <p:cNvPicPr>
              <a:picLocks noChangeAspect="1" noChangeArrowheads="1"/>
            </p:cNvPicPr>
            <p:nvPr/>
          </p:nvPicPr>
          <p:blipFill>
            <a:blip r:embed="rId10" cstate="print"/>
            <a:srcRect/>
            <a:stretch>
              <a:fillRect/>
            </a:stretch>
          </p:blipFill>
          <p:spPr bwMode="auto">
            <a:xfrm>
              <a:off x="4114800" y="1828800"/>
              <a:ext cx="1754188" cy="1341438"/>
            </a:xfrm>
            <a:prstGeom prst="rect">
              <a:avLst/>
            </a:prstGeom>
            <a:noFill/>
            <a:ln w="22225">
              <a:solidFill>
                <a:schemeClr val="tx1"/>
              </a:solidFill>
              <a:miter lim="800000"/>
              <a:headEnd/>
              <a:tailEnd/>
            </a:ln>
          </p:spPr>
        </p:pic>
        <p:sp>
          <p:nvSpPr>
            <p:cNvPr id="31" name="TextBox 30"/>
            <p:cNvSpPr txBox="1"/>
            <p:nvPr/>
          </p:nvSpPr>
          <p:spPr>
            <a:xfrm>
              <a:off x="4114800" y="3124200"/>
              <a:ext cx="1752600" cy="276999"/>
            </a:xfrm>
            <a:prstGeom prst="rect">
              <a:avLst/>
            </a:prstGeom>
            <a:noFill/>
          </p:spPr>
          <p:txBody>
            <a:bodyPr wrap="square" rtlCol="0">
              <a:spAutoFit/>
            </a:bodyPr>
            <a:lstStyle/>
            <a:p>
              <a:pPr algn="ctr"/>
              <a:r>
                <a:rPr lang="en-US" sz="1200" dirty="0" smtClean="0"/>
                <a:t>Ground Beetles</a:t>
              </a:r>
              <a:endParaRPr lang="en-US" sz="1200" dirty="0"/>
            </a:p>
          </p:txBody>
        </p:sp>
      </p:grpSp>
      <p:sp>
        <p:nvSpPr>
          <p:cNvPr id="35" name="Rectangle 5"/>
          <p:cNvSpPr>
            <a:spLocks noGrp="1" noChangeArrowheads="1"/>
          </p:cNvSpPr>
          <p:nvPr>
            <p:ph idx="1"/>
          </p:nvPr>
        </p:nvSpPr>
        <p:spPr>
          <a:xfrm>
            <a:off x="838200" y="2057400"/>
            <a:ext cx="4114800" cy="4648200"/>
          </a:xfrm>
        </p:spPr>
        <p:txBody>
          <a:bodyPr>
            <a:noAutofit/>
          </a:bodyPr>
          <a:lstStyle/>
          <a:p>
            <a:pPr eaLnBrk="1" hangingPunct="1">
              <a:spcBef>
                <a:spcPts val="1200"/>
              </a:spcBef>
              <a:defRPr/>
            </a:pPr>
            <a:r>
              <a:rPr lang="en-US" sz="2000" b="1" dirty="0" smtClean="0">
                <a:solidFill>
                  <a:schemeClr val="tx1"/>
                </a:solidFill>
              </a:rPr>
              <a:t>Predators</a:t>
            </a:r>
          </a:p>
          <a:p>
            <a:pPr eaLnBrk="1" hangingPunct="1">
              <a:spcBef>
                <a:spcPts val="1200"/>
              </a:spcBef>
              <a:defRPr/>
            </a:pPr>
            <a:r>
              <a:rPr lang="en-US" sz="2000" b="1" dirty="0" smtClean="0">
                <a:solidFill>
                  <a:schemeClr val="tx1"/>
                </a:solidFill>
              </a:rPr>
              <a:t>Parasitoids</a:t>
            </a:r>
          </a:p>
          <a:p>
            <a:pPr eaLnBrk="1" hangingPunct="1">
              <a:spcBef>
                <a:spcPts val="1200"/>
              </a:spcBef>
              <a:defRPr/>
            </a:pPr>
            <a:r>
              <a:rPr lang="en-US" sz="2000" b="1" dirty="0" smtClean="0">
                <a:solidFill>
                  <a:schemeClr val="tx1"/>
                </a:solidFill>
              </a:rPr>
              <a:t>Pathogens</a:t>
            </a:r>
          </a:p>
          <a:p>
            <a:pPr>
              <a:buNone/>
            </a:pPr>
            <a:endParaRPr lang="en-US" sz="2000" dirty="0" smtClean="0">
              <a:solidFill>
                <a:schemeClr val="tx1"/>
              </a:solidFill>
            </a:endParaRPr>
          </a:p>
          <a:p>
            <a:pPr>
              <a:buNone/>
            </a:pPr>
            <a:r>
              <a:rPr lang="en-US" sz="1800" dirty="0" smtClean="0"/>
              <a:t>Value of pest suppression </a:t>
            </a:r>
          </a:p>
          <a:p>
            <a:pPr>
              <a:buNone/>
            </a:pPr>
            <a:r>
              <a:rPr lang="en-US" sz="1800" dirty="0" smtClean="0"/>
              <a:t>estimated at $6 billion per</a:t>
            </a:r>
          </a:p>
          <a:p>
            <a:pPr>
              <a:buNone/>
            </a:pPr>
            <a:r>
              <a:rPr lang="en-US" sz="1800" dirty="0" smtClean="0"/>
              <a:t>year</a:t>
            </a:r>
            <a:r>
              <a:rPr lang="en-US" sz="1800" i="1" dirty="0" smtClean="0"/>
              <a:t>!</a:t>
            </a:r>
          </a:p>
          <a:p>
            <a:pPr eaLnBrk="1" hangingPunct="1">
              <a:spcBef>
                <a:spcPts val="1200"/>
              </a:spcBef>
              <a:defRPr/>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5800" y="609600"/>
            <a:ext cx="7772400" cy="1143000"/>
          </a:xfrm>
        </p:spPr>
        <p:txBody>
          <a:bodyPr>
            <a:normAutofit fontScale="90000"/>
          </a:bodyPr>
          <a:lstStyle/>
          <a:p>
            <a:pPr eaLnBrk="1" hangingPunct="1"/>
            <a:r>
              <a:rPr lang="en-US" sz="3600" b="1" dirty="0" smtClean="0"/>
              <a:t>Natural Enemies of Plant-Feeding Insects</a:t>
            </a:r>
            <a:endParaRPr lang="en-US" sz="3600" dirty="0" smtClean="0"/>
          </a:p>
        </p:txBody>
      </p:sp>
      <p:sp>
        <p:nvSpPr>
          <p:cNvPr id="444419" name="Rectangle 3"/>
          <p:cNvSpPr>
            <a:spLocks noGrp="1" noChangeArrowheads="1"/>
          </p:cNvSpPr>
          <p:nvPr>
            <p:ph type="body" sz="half" idx="1"/>
          </p:nvPr>
        </p:nvSpPr>
        <p:spPr>
          <a:xfrm>
            <a:off x="762000" y="2082800"/>
            <a:ext cx="4114800" cy="4851400"/>
          </a:xfrm>
        </p:spPr>
        <p:txBody>
          <a:bodyPr>
            <a:normAutofit/>
          </a:bodyPr>
          <a:lstStyle/>
          <a:p>
            <a:pPr eaLnBrk="1" hangingPunct="1">
              <a:buNone/>
            </a:pPr>
            <a:r>
              <a:rPr lang="en-US" b="1" dirty="0" smtClean="0">
                <a:solidFill>
                  <a:schemeClr val="tx1"/>
                </a:solidFill>
              </a:rPr>
              <a:t>Predators</a:t>
            </a:r>
            <a:r>
              <a:rPr lang="en-US" dirty="0" smtClean="0">
                <a:solidFill>
                  <a:schemeClr val="tx1"/>
                </a:solidFill>
              </a:rPr>
              <a:t> – during development consume </a:t>
            </a:r>
            <a:r>
              <a:rPr lang="en-US" u="sng" dirty="0" smtClean="0">
                <a:solidFill>
                  <a:schemeClr val="tx1"/>
                </a:solidFill>
              </a:rPr>
              <a:t>many</a:t>
            </a:r>
            <a:r>
              <a:rPr lang="en-US" dirty="0" smtClean="0">
                <a:solidFill>
                  <a:schemeClr val="tx1"/>
                </a:solidFill>
              </a:rPr>
              <a:t> insects </a:t>
            </a:r>
          </a:p>
          <a:p>
            <a:pPr lvl="1" eaLnBrk="1" hangingPunct="1">
              <a:buNone/>
            </a:pPr>
            <a:r>
              <a:rPr lang="en-US" sz="2400" dirty="0" smtClean="0">
                <a:solidFill>
                  <a:schemeClr val="tx1"/>
                </a:solidFill>
                <a:ea typeface="Arial" pitchFamily="34" charset="0"/>
              </a:rPr>
              <a:t>	Predatory mites, ground beetles, predatory bugs, spiders, daddy-longlegs, centipedes</a:t>
            </a:r>
          </a:p>
          <a:p>
            <a:pPr lvl="1" eaLnBrk="1" hangingPunct="1">
              <a:buFontTx/>
              <a:buNone/>
            </a:pPr>
            <a:endParaRPr lang="en-US" sz="2000" dirty="0" smtClean="0">
              <a:solidFill>
                <a:schemeClr val="tx1"/>
              </a:solidFill>
              <a:ea typeface="Arial" pitchFamily="34" charset="0"/>
            </a:endParaRPr>
          </a:p>
          <a:p>
            <a:pPr lvl="1" eaLnBrk="1" hangingPunct="1">
              <a:buFontTx/>
              <a:buNone/>
            </a:pPr>
            <a:endParaRPr lang="en-US" sz="2000" dirty="0" smtClean="0">
              <a:solidFill>
                <a:schemeClr val="tx1"/>
              </a:solidFill>
              <a:ea typeface="Arial" pitchFamily="34" charset="0"/>
            </a:endParaRPr>
          </a:p>
        </p:txBody>
      </p:sp>
      <p:pic>
        <p:nvPicPr>
          <p:cNvPr id="13" name="Picture 12" descr="lady beetle2.jpg"/>
          <p:cNvPicPr>
            <a:picLocks noChangeAspect="1"/>
          </p:cNvPicPr>
          <p:nvPr/>
        </p:nvPicPr>
        <p:blipFill>
          <a:blip r:embed="rId3" cstate="print"/>
          <a:stretch>
            <a:fillRect/>
          </a:stretch>
        </p:blipFill>
        <p:spPr>
          <a:xfrm>
            <a:off x="4969630" y="2438400"/>
            <a:ext cx="3564770" cy="27876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9" name="Rectangle 3"/>
          <p:cNvSpPr>
            <a:spLocks noGrp="1" noChangeArrowheads="1"/>
          </p:cNvSpPr>
          <p:nvPr>
            <p:ph type="body" sz="half" idx="1"/>
          </p:nvPr>
        </p:nvSpPr>
        <p:spPr>
          <a:xfrm>
            <a:off x="685800" y="2133600"/>
            <a:ext cx="3810000" cy="4114800"/>
          </a:xfrm>
        </p:spPr>
        <p:txBody>
          <a:bodyPr>
            <a:normAutofit/>
          </a:bodyPr>
          <a:lstStyle/>
          <a:p>
            <a:pPr eaLnBrk="1" hangingPunct="1">
              <a:lnSpc>
                <a:spcPct val="90000"/>
              </a:lnSpc>
              <a:buNone/>
            </a:pPr>
            <a:r>
              <a:rPr lang="en-US" b="1" dirty="0" smtClean="0">
                <a:solidFill>
                  <a:schemeClr val="tx1"/>
                </a:solidFill>
              </a:rPr>
              <a:t>Parasitoids</a:t>
            </a:r>
            <a:r>
              <a:rPr lang="en-US" dirty="0" smtClean="0">
                <a:solidFill>
                  <a:schemeClr val="tx1"/>
                </a:solidFill>
              </a:rPr>
              <a:t> – during development consume </a:t>
            </a:r>
            <a:r>
              <a:rPr lang="en-US" u="sng" dirty="0" smtClean="0">
                <a:solidFill>
                  <a:schemeClr val="tx1"/>
                </a:solidFill>
              </a:rPr>
              <a:t>one</a:t>
            </a:r>
            <a:r>
              <a:rPr lang="en-US" dirty="0" smtClean="0">
                <a:solidFill>
                  <a:schemeClr val="tx1"/>
                </a:solidFill>
              </a:rPr>
              <a:t> insect</a:t>
            </a:r>
          </a:p>
          <a:p>
            <a:pPr lvl="1" eaLnBrk="1" hangingPunct="1">
              <a:lnSpc>
                <a:spcPct val="90000"/>
              </a:lnSpc>
            </a:pPr>
            <a:r>
              <a:rPr lang="en-US" sz="2000" dirty="0" smtClean="0">
                <a:solidFill>
                  <a:schemeClr val="tx1"/>
                </a:solidFill>
                <a:ea typeface="Arial" pitchFamily="34" charset="0"/>
              </a:rPr>
              <a:t>parasitoid wasps, tachinid flies </a:t>
            </a:r>
          </a:p>
          <a:p>
            <a:pPr eaLnBrk="1" hangingPunct="1">
              <a:lnSpc>
                <a:spcPct val="90000"/>
              </a:lnSpc>
              <a:buFontTx/>
              <a:buNone/>
            </a:pPr>
            <a:endParaRPr lang="en-US" dirty="0" smtClean="0"/>
          </a:p>
          <a:p>
            <a:pPr lvl="1" eaLnBrk="1" hangingPunct="1">
              <a:lnSpc>
                <a:spcPct val="90000"/>
              </a:lnSpc>
              <a:buFontTx/>
              <a:buNone/>
            </a:pPr>
            <a:endParaRPr lang="en-US" sz="2400" dirty="0" smtClean="0">
              <a:ea typeface="Arial" pitchFamily="34" charset="0"/>
            </a:endParaRPr>
          </a:p>
          <a:p>
            <a:pPr lvl="1" eaLnBrk="1" hangingPunct="1">
              <a:lnSpc>
                <a:spcPct val="90000"/>
              </a:lnSpc>
              <a:buFontTx/>
              <a:buNone/>
            </a:pPr>
            <a:endParaRPr lang="en-US" sz="2400" dirty="0" smtClean="0">
              <a:ea typeface="Arial" pitchFamily="34" charset="0"/>
            </a:endParaRPr>
          </a:p>
        </p:txBody>
      </p:sp>
      <p:sp>
        <p:nvSpPr>
          <p:cNvPr id="13" name="Rectangle 2"/>
          <p:cNvSpPr txBox="1">
            <a:spLocks noChangeArrowheads="1"/>
          </p:cNvSpPr>
          <p:nvPr/>
        </p:nvSpPr>
        <p:spPr>
          <a:xfrm>
            <a:off x="685800" y="609600"/>
            <a:ext cx="7772400" cy="11430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Natural Enemies of Plant-Feeding Insects</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15" name="Picture 14" descr="parasitoid-laying-egg-lg.jpg"/>
          <p:cNvPicPr>
            <a:picLocks noChangeAspect="1"/>
          </p:cNvPicPr>
          <p:nvPr/>
        </p:nvPicPr>
        <p:blipFill>
          <a:blip r:embed="rId3" cstate="print"/>
          <a:stretch>
            <a:fillRect/>
          </a:stretch>
        </p:blipFill>
        <p:spPr>
          <a:xfrm>
            <a:off x="5562600" y="4648199"/>
            <a:ext cx="2362200" cy="1676401"/>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6" name="Picture 15" descr="parasitelifecycle.gif"/>
          <p:cNvPicPr>
            <a:picLocks noChangeAspect="1"/>
          </p:cNvPicPr>
          <p:nvPr/>
        </p:nvPicPr>
        <p:blipFill>
          <a:blip r:embed="rId4" cstate="print"/>
          <a:stretch>
            <a:fillRect/>
          </a:stretch>
        </p:blipFill>
        <p:spPr>
          <a:xfrm>
            <a:off x="4581235" y="1524000"/>
            <a:ext cx="4029365" cy="2895601"/>
          </a:xfrm>
          <a:prstGeom prst="rect">
            <a:avLst/>
          </a:prstGeom>
        </p:spPr>
      </p:pic>
      <p:pic>
        <p:nvPicPr>
          <p:cNvPr id="18" name="Picture 19" descr="trichogramma2"/>
          <p:cNvPicPr>
            <a:picLocks noGrp="1" noChangeAspect="1" noChangeArrowheads="1"/>
          </p:cNvPicPr>
          <p:nvPr>
            <p:ph sz="quarter" idx="2"/>
          </p:nvPr>
        </p:nvPicPr>
        <p:blipFill>
          <a:blip r:embed="rId5" cstate="print"/>
          <a:srcRect/>
          <a:stretch>
            <a:fillRect/>
          </a:stretch>
        </p:blipFill>
        <p:spPr>
          <a:xfrm>
            <a:off x="2971800" y="4349750"/>
            <a:ext cx="2260600" cy="20510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9" name="Rectangle 3"/>
          <p:cNvSpPr>
            <a:spLocks noGrp="1" noChangeArrowheads="1"/>
          </p:cNvSpPr>
          <p:nvPr>
            <p:ph type="body" sz="half" idx="1"/>
          </p:nvPr>
        </p:nvSpPr>
        <p:spPr>
          <a:xfrm>
            <a:off x="685800" y="2133600"/>
            <a:ext cx="3810000" cy="4114800"/>
          </a:xfrm>
        </p:spPr>
        <p:txBody>
          <a:bodyPr>
            <a:normAutofit/>
          </a:bodyPr>
          <a:lstStyle/>
          <a:p>
            <a:pPr eaLnBrk="1" hangingPunct="1">
              <a:lnSpc>
                <a:spcPct val="90000"/>
              </a:lnSpc>
              <a:buNone/>
            </a:pPr>
            <a:r>
              <a:rPr lang="en-US" b="1" dirty="0" smtClean="0">
                <a:solidFill>
                  <a:schemeClr val="tx1"/>
                </a:solidFill>
              </a:rPr>
              <a:t>Pathogens </a:t>
            </a:r>
            <a:r>
              <a:rPr lang="en-US" dirty="0" smtClean="0">
                <a:solidFill>
                  <a:schemeClr val="tx1"/>
                </a:solidFill>
              </a:rPr>
              <a:t>- cause </a:t>
            </a:r>
            <a:r>
              <a:rPr lang="en-US" u="sng" dirty="0" smtClean="0">
                <a:solidFill>
                  <a:schemeClr val="tx1"/>
                </a:solidFill>
              </a:rPr>
              <a:t>disease</a:t>
            </a:r>
            <a:r>
              <a:rPr lang="en-US" dirty="0" smtClean="0">
                <a:solidFill>
                  <a:schemeClr val="tx1"/>
                </a:solidFill>
              </a:rPr>
              <a:t> in host organism</a:t>
            </a:r>
          </a:p>
          <a:p>
            <a:pPr lvl="1" eaLnBrk="1" hangingPunct="1">
              <a:lnSpc>
                <a:spcPct val="90000"/>
              </a:lnSpc>
            </a:pPr>
            <a:r>
              <a:rPr lang="en-US" sz="2000" dirty="0" smtClean="0">
                <a:solidFill>
                  <a:schemeClr val="tx1"/>
                </a:solidFill>
                <a:ea typeface="Arial" pitchFamily="34" charset="0"/>
              </a:rPr>
              <a:t>fungi, bacteria, viruses, protozoa, nematodes</a:t>
            </a:r>
          </a:p>
          <a:p>
            <a:pPr eaLnBrk="1" hangingPunct="1">
              <a:lnSpc>
                <a:spcPct val="90000"/>
              </a:lnSpc>
              <a:buFontTx/>
              <a:buNone/>
            </a:pPr>
            <a:endParaRPr lang="en-US" sz="2000" dirty="0" smtClean="0"/>
          </a:p>
          <a:p>
            <a:pPr lvl="1" eaLnBrk="1" hangingPunct="1">
              <a:lnSpc>
                <a:spcPct val="90000"/>
              </a:lnSpc>
              <a:buFontTx/>
              <a:buNone/>
            </a:pPr>
            <a:endParaRPr lang="en-US" sz="2000" dirty="0" smtClean="0">
              <a:ea typeface="Arial" pitchFamily="34" charset="0"/>
            </a:endParaRPr>
          </a:p>
          <a:p>
            <a:pPr lvl="1" eaLnBrk="1" hangingPunct="1">
              <a:lnSpc>
                <a:spcPct val="90000"/>
              </a:lnSpc>
              <a:buFontTx/>
              <a:buNone/>
            </a:pPr>
            <a:endParaRPr lang="en-US" sz="2000" dirty="0" smtClean="0">
              <a:ea typeface="Arial" pitchFamily="34" charset="0"/>
            </a:endParaRPr>
          </a:p>
        </p:txBody>
      </p:sp>
      <p:sp>
        <p:nvSpPr>
          <p:cNvPr id="13" name="Rectangle 2"/>
          <p:cNvSpPr txBox="1">
            <a:spLocks noChangeArrowheads="1"/>
          </p:cNvSpPr>
          <p:nvPr/>
        </p:nvSpPr>
        <p:spPr>
          <a:xfrm>
            <a:off x="685800" y="609600"/>
            <a:ext cx="7772400" cy="11430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Natural Enemies of Plant-Feeding Insects</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5" name="Picture 4" descr="SeedCornMaggotAdult_Fungi_PShrewsbury-1500x911.jpg"/>
          <p:cNvPicPr>
            <a:picLocks noChangeAspect="1"/>
          </p:cNvPicPr>
          <p:nvPr/>
        </p:nvPicPr>
        <p:blipFill>
          <a:blip r:embed="rId3" cstate="print"/>
          <a:stretch>
            <a:fillRect/>
          </a:stretch>
        </p:blipFill>
        <p:spPr>
          <a:xfrm>
            <a:off x="4724400" y="4114800"/>
            <a:ext cx="3733800" cy="22701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1247328905_570_0.jpg"/>
          <p:cNvPicPr>
            <a:picLocks noChangeAspect="1"/>
          </p:cNvPicPr>
          <p:nvPr/>
        </p:nvPicPr>
        <p:blipFill>
          <a:blip r:embed="rId4" cstate="print"/>
          <a:stretch>
            <a:fillRect/>
          </a:stretch>
        </p:blipFill>
        <p:spPr>
          <a:xfrm>
            <a:off x="5638800" y="1905000"/>
            <a:ext cx="2720810" cy="20193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btb.jpg"/>
          <p:cNvPicPr>
            <a:picLocks noChangeAspect="1"/>
          </p:cNvPicPr>
          <p:nvPr/>
        </p:nvPicPr>
        <p:blipFill>
          <a:blip r:embed="rId5" cstate="print"/>
          <a:srcRect t="10256" b="5128"/>
          <a:stretch>
            <a:fillRect/>
          </a:stretch>
        </p:blipFill>
        <p:spPr>
          <a:xfrm>
            <a:off x="1447800" y="4572000"/>
            <a:ext cx="2963333" cy="1752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90" name="Text Box 6"/>
          <p:cNvSpPr txBox="1">
            <a:spLocks noChangeArrowheads="1"/>
          </p:cNvSpPr>
          <p:nvPr/>
        </p:nvSpPr>
        <p:spPr bwMode="auto">
          <a:xfrm>
            <a:off x="5638800" y="3581400"/>
            <a:ext cx="29718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200" i="1" dirty="0" err="1">
                <a:solidFill>
                  <a:schemeClr val="tx1"/>
                </a:solidFill>
                <a:latin typeface="Arial" charset="0"/>
                <a:ea typeface="ＭＳ Ｐゴシック" charset="0"/>
              </a:rPr>
              <a:t>Pediobius</a:t>
            </a:r>
            <a:r>
              <a:rPr lang="en-US" sz="1200" i="0" dirty="0">
                <a:solidFill>
                  <a:schemeClr val="tx1"/>
                </a:solidFill>
                <a:latin typeface="Arial" charset="0"/>
                <a:ea typeface="ＭＳ Ｐゴシック" charset="0"/>
              </a:rPr>
              <a:t> wasp on </a:t>
            </a:r>
            <a:r>
              <a:rPr lang="en-US" sz="1200" i="0" dirty="0" smtClean="0">
                <a:solidFill>
                  <a:schemeClr val="tx1"/>
                </a:solidFill>
                <a:latin typeface="Arial" charset="0"/>
                <a:ea typeface="ＭＳ Ｐゴシック" charset="0"/>
              </a:rPr>
              <a:t>Mexican </a:t>
            </a:r>
            <a:r>
              <a:rPr lang="en-US" sz="1200" i="0" dirty="0">
                <a:solidFill>
                  <a:schemeClr val="tx1"/>
                </a:solidFill>
                <a:latin typeface="Arial" charset="0"/>
                <a:ea typeface="ＭＳ Ｐゴシック" charset="0"/>
              </a:rPr>
              <a:t>Bean Beetle</a:t>
            </a:r>
          </a:p>
        </p:txBody>
      </p:sp>
      <p:pic>
        <p:nvPicPr>
          <p:cNvPr id="27652" name="Picture 7" descr="pediobius"/>
          <p:cNvPicPr>
            <a:picLocks noChangeAspect="1" noChangeArrowheads="1"/>
          </p:cNvPicPr>
          <p:nvPr/>
        </p:nvPicPr>
        <p:blipFill>
          <a:blip r:embed="rId3" cstate="print"/>
          <a:srcRect/>
          <a:stretch>
            <a:fillRect/>
          </a:stretch>
        </p:blipFill>
        <p:spPr bwMode="auto">
          <a:xfrm>
            <a:off x="5638800" y="1568450"/>
            <a:ext cx="2925763" cy="1976438"/>
          </a:xfrm>
          <a:prstGeom prst="rect">
            <a:avLst/>
          </a:prstGeom>
          <a:noFill/>
          <a:ln w="9525">
            <a:solidFill>
              <a:schemeClr val="tx1"/>
            </a:solidFill>
            <a:miter lim="800000"/>
            <a:headEnd/>
            <a:tailEnd/>
          </a:ln>
        </p:spPr>
      </p:pic>
      <p:pic>
        <p:nvPicPr>
          <p:cNvPr id="27653" name="Picture 8"/>
          <p:cNvPicPr>
            <a:picLocks noChangeAspect="1" noChangeArrowheads="1"/>
          </p:cNvPicPr>
          <p:nvPr/>
        </p:nvPicPr>
        <p:blipFill>
          <a:blip r:embed="rId4" cstate="print"/>
          <a:srcRect/>
          <a:stretch>
            <a:fillRect/>
          </a:stretch>
        </p:blipFill>
        <p:spPr bwMode="auto">
          <a:xfrm>
            <a:off x="5472112" y="4114800"/>
            <a:ext cx="2757488" cy="1863725"/>
          </a:xfrm>
          <a:prstGeom prst="rect">
            <a:avLst/>
          </a:prstGeom>
          <a:noFill/>
          <a:ln w="9525">
            <a:solidFill>
              <a:schemeClr val="tx1"/>
            </a:solidFill>
            <a:miter lim="800000"/>
            <a:headEnd/>
            <a:tailEnd/>
          </a:ln>
        </p:spPr>
      </p:pic>
      <p:sp>
        <p:nvSpPr>
          <p:cNvPr id="809993" name="Text Box 9"/>
          <p:cNvSpPr txBox="1">
            <a:spLocks noChangeArrowheads="1"/>
          </p:cNvSpPr>
          <p:nvPr/>
        </p:nvSpPr>
        <p:spPr bwMode="auto">
          <a:xfrm>
            <a:off x="5472112" y="5976937"/>
            <a:ext cx="2743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1200" i="0" dirty="0">
                <a:solidFill>
                  <a:schemeClr val="tx1"/>
                </a:solidFill>
              </a:rPr>
              <a:t>Aphid </a:t>
            </a:r>
            <a:r>
              <a:rPr lang="ja-JP" altLang="en-US" sz="1200" i="0">
                <a:solidFill>
                  <a:schemeClr val="tx1"/>
                </a:solidFill>
              </a:rPr>
              <a:t>“</a:t>
            </a:r>
            <a:r>
              <a:rPr lang="en-US" altLang="ja-JP" sz="1200" i="0" dirty="0">
                <a:solidFill>
                  <a:schemeClr val="tx1"/>
                </a:solidFill>
              </a:rPr>
              <a:t>mummies</a:t>
            </a:r>
            <a:r>
              <a:rPr lang="ja-JP" altLang="en-US" sz="1200" i="0">
                <a:solidFill>
                  <a:schemeClr val="tx1"/>
                </a:solidFill>
              </a:rPr>
              <a:t>”</a:t>
            </a:r>
            <a:r>
              <a:rPr lang="en-US" altLang="ja-JP" sz="1200" i="0" dirty="0">
                <a:solidFill>
                  <a:schemeClr val="tx1"/>
                </a:solidFill>
              </a:rPr>
              <a:t> </a:t>
            </a:r>
            <a:r>
              <a:rPr lang="en-US" altLang="ja-JP" sz="1200" i="0" dirty="0" smtClean="0">
                <a:solidFill>
                  <a:schemeClr val="tx1"/>
                </a:solidFill>
              </a:rPr>
              <a:t>after </a:t>
            </a:r>
            <a:r>
              <a:rPr lang="en-US" sz="1200" i="0" dirty="0" smtClean="0">
                <a:solidFill>
                  <a:schemeClr val="tx1"/>
                </a:solidFill>
              </a:rPr>
              <a:t>parasitoid </a:t>
            </a:r>
            <a:r>
              <a:rPr lang="en-US" sz="1200" i="0" dirty="0">
                <a:solidFill>
                  <a:schemeClr val="tx1"/>
                </a:solidFill>
              </a:rPr>
              <a:t>emergence</a:t>
            </a:r>
          </a:p>
        </p:txBody>
      </p:sp>
      <p:sp>
        <p:nvSpPr>
          <p:cNvPr id="8" name="Rectangle 2"/>
          <p:cNvSpPr txBox="1">
            <a:spLocks noChangeArrowheads="1"/>
          </p:cNvSpPr>
          <p:nvPr/>
        </p:nvSpPr>
        <p:spPr>
          <a:xfrm>
            <a:off x="685800" y="609600"/>
            <a:ext cx="7772400" cy="1143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Biological</a:t>
            </a:r>
            <a:r>
              <a:rPr kumimoji="0" lang="en-US" sz="3200" b="1" i="0" u="none" strike="noStrike" kern="1200" cap="none" spc="0" normalizeH="0" noProof="0" dirty="0" smtClean="0">
                <a:ln>
                  <a:noFill/>
                </a:ln>
                <a:solidFill>
                  <a:schemeClr val="accent1"/>
                </a:solidFill>
                <a:effectLst/>
                <a:uLnTx/>
                <a:uFillTx/>
                <a:latin typeface="+mj-lt"/>
                <a:ea typeface="+mj-ea"/>
                <a:cs typeface="+mj-cs"/>
              </a:rPr>
              <a:t> Control</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10" name="Text Placeholder 9"/>
          <p:cNvSpPr>
            <a:spLocks noGrp="1"/>
          </p:cNvSpPr>
          <p:nvPr>
            <p:ph type="body" sz="half" idx="1"/>
          </p:nvPr>
        </p:nvSpPr>
        <p:spPr>
          <a:xfrm>
            <a:off x="838200" y="1600200"/>
            <a:ext cx="4038600" cy="4525963"/>
          </a:xfrm>
        </p:spPr>
        <p:txBody>
          <a:bodyPr>
            <a:noAutofit/>
          </a:bodyPr>
          <a:lstStyle/>
          <a:p>
            <a:pPr indent="-342900">
              <a:buNone/>
              <a:defRPr/>
            </a:pPr>
            <a:r>
              <a:rPr lang="en-US" sz="2000" b="1" dirty="0" smtClean="0">
                <a:solidFill>
                  <a:schemeClr val="tx1"/>
                </a:solidFill>
                <a:ea typeface="ＭＳ Ｐゴシック" charset="0"/>
              </a:rPr>
              <a:t>Biological Control </a:t>
            </a:r>
            <a:r>
              <a:rPr lang="en-US" sz="2000" dirty="0" smtClean="0">
                <a:solidFill>
                  <a:schemeClr val="tx1"/>
                </a:solidFill>
                <a:ea typeface="ＭＳ Ｐゴシック" charset="0"/>
              </a:rPr>
              <a:t>- Exploitation of natural enemies to hold pests below </a:t>
            </a:r>
            <a:r>
              <a:rPr lang="en-US" sz="2000" u="sng" dirty="0" smtClean="0">
                <a:solidFill>
                  <a:schemeClr val="tx1"/>
                </a:solidFill>
                <a:ea typeface="ＭＳ Ｐゴシック" charset="0"/>
              </a:rPr>
              <a:t>economically</a:t>
            </a:r>
            <a:r>
              <a:rPr lang="en-US" sz="2000" dirty="0" smtClean="0">
                <a:solidFill>
                  <a:schemeClr val="tx1"/>
                </a:solidFill>
                <a:ea typeface="ＭＳ Ｐゴシック" charset="0"/>
              </a:rPr>
              <a:t> damaging levels</a:t>
            </a:r>
            <a:endParaRPr lang="en-US" sz="2000" dirty="0" smtClean="0">
              <a:solidFill>
                <a:schemeClr val="tx1"/>
              </a:solidFill>
              <a:effectLst>
                <a:outerShdw blurRad="38100" dist="38100" dir="2700000" algn="tl">
                  <a:srgbClr val="FFFFFF"/>
                </a:outerShdw>
              </a:effectLst>
              <a:ea typeface="ＭＳ Ｐゴシック" charset="0"/>
            </a:endParaRPr>
          </a:p>
          <a:p>
            <a:pPr indent="-342900">
              <a:buNone/>
              <a:defRPr/>
            </a:pPr>
            <a:r>
              <a:rPr lang="en-US" sz="2000" dirty="0" smtClean="0">
                <a:solidFill>
                  <a:schemeClr val="tx1"/>
                </a:solidFill>
                <a:ea typeface="ＭＳ Ｐゴシック" charset="0"/>
              </a:rPr>
              <a:t>Conservation</a:t>
            </a:r>
          </a:p>
          <a:p>
            <a:pPr marL="742950" lvl="1" indent="-285750">
              <a:defRPr/>
            </a:pPr>
            <a:r>
              <a:rPr lang="en-US" sz="1800" dirty="0" smtClean="0">
                <a:solidFill>
                  <a:schemeClr val="tx1"/>
                </a:solidFill>
                <a:ea typeface="Arial" charset="0"/>
              </a:rPr>
              <a:t>Improve </a:t>
            </a:r>
            <a:r>
              <a:rPr lang="en-US" sz="1800" u="sng" dirty="0" smtClean="0">
                <a:solidFill>
                  <a:schemeClr val="tx1"/>
                </a:solidFill>
                <a:ea typeface="Arial" charset="0"/>
              </a:rPr>
              <a:t>environment</a:t>
            </a:r>
            <a:r>
              <a:rPr lang="en-US" sz="1800" dirty="0" smtClean="0">
                <a:solidFill>
                  <a:schemeClr val="tx1"/>
                </a:solidFill>
                <a:ea typeface="Arial" charset="0"/>
              </a:rPr>
              <a:t> for </a:t>
            </a:r>
          </a:p>
          <a:p>
            <a:pPr marL="742950" lvl="1" indent="-285750">
              <a:buNone/>
              <a:defRPr/>
            </a:pPr>
            <a:r>
              <a:rPr lang="en-US" sz="1800" dirty="0" smtClean="0">
                <a:solidFill>
                  <a:schemeClr val="tx1"/>
                </a:solidFill>
                <a:ea typeface="Arial" charset="0"/>
              </a:rPr>
              <a:t>	existing beneficial organisms   </a:t>
            </a:r>
          </a:p>
          <a:p>
            <a:pPr indent="-342900">
              <a:buNone/>
              <a:defRPr/>
            </a:pPr>
            <a:r>
              <a:rPr lang="en-US" sz="2000" dirty="0" smtClean="0">
                <a:solidFill>
                  <a:schemeClr val="tx1"/>
                </a:solidFill>
                <a:ea typeface="ＭＳ Ｐゴシック" charset="0"/>
              </a:rPr>
              <a:t>Augmentative &amp; </a:t>
            </a:r>
            <a:r>
              <a:rPr lang="en-US" sz="2000" dirty="0" err="1" smtClean="0">
                <a:solidFill>
                  <a:schemeClr val="tx1"/>
                </a:solidFill>
                <a:ea typeface="ＭＳ Ｐゴシック" charset="0"/>
              </a:rPr>
              <a:t>Inundative</a:t>
            </a:r>
            <a:endParaRPr lang="en-US" sz="2000" dirty="0" smtClean="0">
              <a:solidFill>
                <a:schemeClr val="tx1"/>
              </a:solidFill>
              <a:ea typeface="ＭＳ Ｐゴシック" charset="0"/>
            </a:endParaRPr>
          </a:p>
          <a:p>
            <a:pPr marL="742950" lvl="1" indent="-285750">
              <a:defRPr/>
            </a:pPr>
            <a:r>
              <a:rPr lang="en-US" sz="1800" dirty="0" smtClean="0">
                <a:solidFill>
                  <a:schemeClr val="tx1"/>
                </a:solidFill>
                <a:ea typeface="Arial" charset="0"/>
              </a:rPr>
              <a:t>Purchase and release</a:t>
            </a:r>
          </a:p>
          <a:p>
            <a:pPr marL="742950" lvl="1" indent="-285750">
              <a:defRPr/>
            </a:pPr>
            <a:r>
              <a:rPr lang="en-US" sz="1800" dirty="0" smtClean="0">
                <a:solidFill>
                  <a:schemeClr val="tx1"/>
                </a:solidFill>
                <a:ea typeface="Arial" charset="0"/>
              </a:rPr>
              <a:t>Usually not long-term</a:t>
            </a:r>
          </a:p>
          <a:p>
            <a:pPr marL="742950" lvl="1" indent="-285750">
              <a:defRPr/>
            </a:pPr>
            <a:r>
              <a:rPr lang="en-US" sz="1800" dirty="0" smtClean="0">
                <a:solidFill>
                  <a:schemeClr val="tx1"/>
                </a:solidFill>
                <a:ea typeface="Arial" charset="0"/>
              </a:rPr>
              <a:t>Improve </a:t>
            </a:r>
            <a:r>
              <a:rPr lang="en-US" sz="1800" u="sng" dirty="0" smtClean="0">
                <a:solidFill>
                  <a:schemeClr val="tx1"/>
                </a:solidFill>
                <a:ea typeface="Arial" charset="0"/>
              </a:rPr>
              <a:t>environment</a:t>
            </a:r>
            <a:r>
              <a:rPr lang="en-US" sz="1800" dirty="0" smtClean="0">
                <a:solidFill>
                  <a:schemeClr val="tx1"/>
                </a:solidFill>
                <a:ea typeface="Arial" charset="0"/>
              </a:rPr>
              <a:t> for applied beneficial organisms      </a:t>
            </a:r>
          </a:p>
          <a:p>
            <a:pPr marL="742950" lvl="1" indent="-285750">
              <a:buFontTx/>
              <a:buChar char="–"/>
              <a:defRPr/>
            </a:pPr>
            <a:endParaRPr lang="en-US" sz="2000" dirty="0">
              <a:solidFill>
                <a:schemeClr val="tx1"/>
              </a:solidFill>
              <a:ea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endParaRPr lang="en-US" sz="4400" i="0">
              <a:latin typeface="Arial" charset="0"/>
              <a:ea typeface="ＭＳ Ｐゴシック" charset="0"/>
            </a:endParaRPr>
          </a:p>
        </p:txBody>
      </p:sp>
      <p:sp>
        <p:nvSpPr>
          <p:cNvPr id="463875" name="Rectangle 3"/>
          <p:cNvSpPr>
            <a:spLocks noChangeArrowheads="1"/>
          </p:cNvSpPr>
          <p:nvPr/>
        </p:nvSpPr>
        <p:spPr bwMode="auto">
          <a:xfrm>
            <a:off x="685800" y="2514600"/>
            <a:ext cx="77724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742950" lvl="1" indent="-285750">
              <a:spcBef>
                <a:spcPct val="20000"/>
              </a:spcBef>
              <a:defRPr/>
            </a:pPr>
            <a:endParaRPr lang="en-US" sz="2400" b="1" i="0">
              <a:solidFill>
                <a:schemeClr val="tx1"/>
              </a:solidFill>
              <a:effectLst>
                <a:outerShdw blurRad="38100" dist="38100" dir="2700000" algn="tl">
                  <a:srgbClr val="FFFFFF"/>
                </a:outerShdw>
              </a:effectLst>
              <a:latin typeface="Arial" charset="0"/>
              <a:ea typeface="Arial" charset="0"/>
            </a:endParaRPr>
          </a:p>
        </p:txBody>
      </p:sp>
      <p:sp>
        <p:nvSpPr>
          <p:cNvPr id="13" name="Rectangle 2"/>
          <p:cNvSpPr txBox="1">
            <a:spLocks noChangeArrowheads="1"/>
          </p:cNvSpPr>
          <p:nvPr/>
        </p:nvSpPr>
        <p:spPr>
          <a:xfrm>
            <a:off x="685800" y="609600"/>
            <a:ext cx="7772400" cy="1143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Conservation Biological</a:t>
            </a:r>
            <a:r>
              <a:rPr kumimoji="0" lang="en-US" sz="3200" b="1" i="0" u="none" strike="noStrike" kern="1200" cap="none" spc="0" normalizeH="0" noProof="0" dirty="0" smtClean="0">
                <a:ln>
                  <a:noFill/>
                </a:ln>
                <a:solidFill>
                  <a:schemeClr val="accent1"/>
                </a:solidFill>
                <a:effectLst/>
                <a:uLnTx/>
                <a:uFillTx/>
                <a:latin typeface="+mj-lt"/>
                <a:ea typeface="+mj-ea"/>
                <a:cs typeface="+mj-cs"/>
              </a:rPr>
              <a:t> Control</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16" name="Rectangle 5"/>
          <p:cNvSpPr txBox="1">
            <a:spLocks noChangeArrowheads="1"/>
          </p:cNvSpPr>
          <p:nvPr/>
        </p:nvSpPr>
        <p:spPr>
          <a:xfrm>
            <a:off x="533400" y="1606550"/>
            <a:ext cx="4038600" cy="5175250"/>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2000" b="0" i="0" u="none" strike="noStrike" kern="1200" cap="none" spc="0" normalizeH="0" baseline="0" noProof="0" dirty="0" smtClean="0">
                <a:ln>
                  <a:noFill/>
                </a:ln>
                <a:effectLst/>
                <a:uLnTx/>
                <a:uFillTx/>
                <a:latin typeface="+mn-lt"/>
                <a:ea typeface="+mn-ea"/>
                <a:cs typeface="+mn-cs"/>
              </a:rPr>
              <a:t>Goal: Improve environment for beneficial organisms and processes</a:t>
            </a:r>
          </a:p>
          <a:p>
            <a:pPr marL="342900" marR="0" lvl="0" indent="-274320" algn="l" defTabSz="914400" rtl="0" eaLnBrk="1" fontAlgn="auto" latinLnBrk="0" hangingPunct="1">
              <a:lnSpc>
                <a:spcPct val="90000"/>
              </a:lnSpc>
              <a:spcBef>
                <a:spcPct val="20000"/>
              </a:spcBef>
              <a:spcAft>
                <a:spcPts val="0"/>
              </a:spcAft>
              <a:buClr>
                <a:schemeClr val="accent1"/>
              </a:buClr>
              <a:buSzPct val="76000"/>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342900" marR="0" lvl="0" indent="-27432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altLang="ja-JP" sz="2000" b="1" i="0" u="none" strike="noStrike" kern="1200" cap="none" spc="0" normalizeH="0" baseline="0" noProof="0" dirty="0" smtClean="0">
                <a:ln>
                  <a:noFill/>
                </a:ln>
                <a:effectLst/>
                <a:uLnTx/>
                <a:uFillTx/>
                <a:latin typeface="+mn-lt"/>
                <a:ea typeface="+mn-ea"/>
                <a:cs typeface="+mn-cs"/>
              </a:rPr>
              <a:t>Habitat Management</a:t>
            </a:r>
            <a:r>
              <a:rPr kumimoji="0" lang="en-US" altLang="ja-JP" sz="2000" b="0" i="0" u="none" strike="noStrike" kern="1200" cap="none" spc="0" normalizeH="0" baseline="0" noProof="0" dirty="0" smtClean="0">
                <a:ln>
                  <a:noFill/>
                </a:ln>
                <a:effectLst/>
                <a:uLnTx/>
                <a:uFillTx/>
                <a:latin typeface="+mn-lt"/>
                <a:ea typeface="+mn-ea"/>
                <a:cs typeface="+mn-cs"/>
              </a:rPr>
              <a:t>: provide resource plants or habitats, e.g.,</a:t>
            </a:r>
          </a:p>
          <a:p>
            <a:pPr marL="640080" marR="0" lvl="1" indent="-27432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1800" b="0" i="0" u="none" strike="noStrike" kern="1200" cap="none" spc="0" normalizeH="0" baseline="0" noProof="0" dirty="0" smtClean="0">
                <a:ln>
                  <a:noFill/>
                </a:ln>
                <a:effectLst/>
                <a:uLnTx/>
                <a:uFillTx/>
                <a:latin typeface="+mn-lt"/>
                <a:ea typeface="Arial" pitchFamily="34" charset="0"/>
                <a:cs typeface="+mn-cs"/>
              </a:rPr>
              <a:t>cover crops</a:t>
            </a:r>
          </a:p>
          <a:p>
            <a:pPr marL="640080" marR="0" lvl="1" indent="-27432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1800" b="0" i="0" u="none" strike="noStrike" kern="1200" cap="none" spc="0" normalizeH="0" baseline="0" noProof="0" dirty="0" smtClean="0">
                <a:ln>
                  <a:noFill/>
                </a:ln>
                <a:effectLst/>
                <a:uLnTx/>
                <a:uFillTx/>
                <a:latin typeface="+mn-lt"/>
                <a:ea typeface="Arial" pitchFamily="34" charset="0"/>
                <a:cs typeface="+mn-cs"/>
              </a:rPr>
              <a:t>refuge strips of flowering plants</a:t>
            </a:r>
          </a:p>
          <a:p>
            <a:pPr marL="640080" marR="0" lvl="1" indent="-274320" algn="l" defTabSz="914400" rtl="0" eaLnBrk="1" fontAlgn="auto" latinLnBrk="0" hangingPunct="1">
              <a:lnSpc>
                <a:spcPct val="90000"/>
              </a:lnSpc>
              <a:spcBef>
                <a:spcPct val="20000"/>
              </a:spcBef>
              <a:spcAft>
                <a:spcPts val="0"/>
              </a:spcAft>
              <a:buClr>
                <a:schemeClr val="accent1"/>
              </a:buClr>
              <a:buSzPct val="76000"/>
              <a:buFont typeface="Wingdings 2" pitchFamily="18" charset="2"/>
              <a:buChar char=""/>
              <a:tabLst/>
              <a:defRPr/>
            </a:pPr>
            <a:r>
              <a:rPr kumimoji="0" lang="en-US" sz="1800" b="0" i="0" u="none" strike="noStrike" kern="1200" cap="none" spc="0" normalizeH="0" baseline="0" noProof="0" dirty="0" smtClean="0">
                <a:ln>
                  <a:noFill/>
                </a:ln>
                <a:effectLst/>
                <a:uLnTx/>
                <a:uFillTx/>
                <a:latin typeface="+mn-lt"/>
                <a:ea typeface="Arial" pitchFamily="34" charset="0"/>
                <a:cs typeface="+mn-cs"/>
              </a:rPr>
              <a:t>pollen and nectar resources required by many insect natural enemies</a:t>
            </a:r>
          </a:p>
        </p:txBody>
      </p:sp>
      <p:pic>
        <p:nvPicPr>
          <p:cNvPr id="17" name="Content Placeholder 15" descr="pan0.jpg"/>
          <p:cNvPicPr>
            <a:picLocks noGrp="1" noChangeAspect="1"/>
          </p:cNvPicPr>
          <p:nvPr>
            <p:ph sz="quarter" idx="3"/>
          </p:nvPr>
        </p:nvPicPr>
        <p:blipFill>
          <a:blip r:embed="rId3" cstate="print"/>
          <a:srcRect l="31636" t="15086" r="22167" b="11159"/>
          <a:stretch>
            <a:fillRect/>
          </a:stretch>
        </p:blipFill>
        <p:spPr>
          <a:xfrm>
            <a:off x="4953000" y="1676400"/>
            <a:ext cx="3581400" cy="181780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spider corn.jpg"/>
          <p:cNvPicPr>
            <a:picLocks noChangeAspect="1"/>
          </p:cNvPicPr>
          <p:nvPr/>
        </p:nvPicPr>
        <p:blipFill>
          <a:blip r:embed="rId4" cstate="print"/>
          <a:srcRect l="35669" t="30189" r="41401" b="32075"/>
          <a:stretch>
            <a:fillRect/>
          </a:stretch>
        </p:blipFill>
        <p:spPr>
          <a:xfrm>
            <a:off x="4953000" y="3618089"/>
            <a:ext cx="1524000" cy="141111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lbbw.jpg"/>
          <p:cNvPicPr>
            <a:picLocks noChangeAspect="1"/>
          </p:cNvPicPr>
          <p:nvPr/>
        </p:nvPicPr>
        <p:blipFill>
          <a:blip r:embed="rId5" cstate="print"/>
          <a:srcRect l="37315" t="16604" r="11730" b="12453"/>
          <a:stretch>
            <a:fillRect/>
          </a:stretch>
        </p:blipFill>
        <p:spPr>
          <a:xfrm>
            <a:off x="6097621" y="5105400"/>
            <a:ext cx="1750979" cy="137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soldier.jpg"/>
          <p:cNvPicPr>
            <a:picLocks noChangeAspect="1"/>
          </p:cNvPicPr>
          <p:nvPr/>
        </p:nvPicPr>
        <p:blipFill>
          <a:blip r:embed="rId6" cstate="print"/>
          <a:srcRect l="37367" t="10566" r="15074" b="4906"/>
          <a:stretch>
            <a:fillRect/>
          </a:stretch>
        </p:blipFill>
        <p:spPr>
          <a:xfrm>
            <a:off x="7010400" y="3581400"/>
            <a:ext cx="1524000" cy="1447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dissolve">
                                      <p:cBhvr>
                                        <p:cTn id="7" dur="500"/>
                                        <p:tgtEl>
                                          <p:spTgt spid="16">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dissolve">
                                      <p:cBhvr>
                                        <p:cTn id="10" dur="500"/>
                                        <p:tgtEl>
                                          <p:spTgt spid="16">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animEffect transition="in" filter="dissolve">
                                      <p:cBhvr>
                                        <p:cTn id="13"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6777317" cy="4648200"/>
          </a:xfrm>
        </p:spPr>
        <p:txBody>
          <a:bodyPr>
            <a:normAutofit lnSpcReduction="10000"/>
          </a:bodyPr>
          <a:lstStyle/>
          <a:p>
            <a:pPr>
              <a:buNone/>
            </a:pPr>
            <a:r>
              <a:rPr lang="en-US" dirty="0" smtClean="0">
                <a:solidFill>
                  <a:schemeClr val="tx1"/>
                </a:solidFill>
              </a:rPr>
              <a:t>Excessive tillage and pesticides may threaten and disturb beneficial insects</a:t>
            </a:r>
          </a:p>
          <a:p>
            <a:pPr lvl="1"/>
            <a:r>
              <a:rPr lang="en-US" sz="2000" dirty="0" smtClean="0">
                <a:solidFill>
                  <a:schemeClr val="tx1"/>
                </a:solidFill>
              </a:rPr>
              <a:t>Destroy habitat</a:t>
            </a:r>
          </a:p>
          <a:p>
            <a:pPr lvl="1"/>
            <a:r>
              <a:rPr lang="en-US" sz="2000" dirty="0" smtClean="0">
                <a:solidFill>
                  <a:schemeClr val="tx1"/>
                </a:solidFill>
              </a:rPr>
              <a:t>Directly kill insects</a:t>
            </a:r>
          </a:p>
          <a:p>
            <a:pPr>
              <a:buNone/>
            </a:pPr>
            <a:r>
              <a:rPr lang="en-US" dirty="0" smtClean="0">
                <a:solidFill>
                  <a:schemeClr val="tx1"/>
                </a:solidFill>
              </a:rPr>
              <a:t>Insects use undisturbed areas for </a:t>
            </a:r>
          </a:p>
          <a:p>
            <a:pPr>
              <a:buNone/>
            </a:pPr>
            <a:r>
              <a:rPr lang="en-US" dirty="0" smtClean="0">
                <a:solidFill>
                  <a:schemeClr val="tx1"/>
                </a:solidFill>
              </a:rPr>
              <a:t>	foraging, refuge and </a:t>
            </a:r>
          </a:p>
          <a:p>
            <a:pPr>
              <a:buNone/>
            </a:pPr>
            <a:r>
              <a:rPr lang="en-US" dirty="0" smtClean="0">
                <a:solidFill>
                  <a:schemeClr val="tx1"/>
                </a:solidFill>
              </a:rPr>
              <a:t>	overwintering</a:t>
            </a:r>
          </a:p>
          <a:p>
            <a:pPr>
              <a:buNone/>
            </a:pPr>
            <a:r>
              <a:rPr lang="en-US" dirty="0" smtClean="0">
                <a:solidFill>
                  <a:schemeClr val="tx1"/>
                </a:solidFill>
              </a:rPr>
              <a:t>Provide areas free of </a:t>
            </a:r>
          </a:p>
          <a:p>
            <a:pPr>
              <a:buNone/>
            </a:pPr>
            <a:r>
              <a:rPr lang="en-US" dirty="0" smtClean="0">
                <a:solidFill>
                  <a:schemeClr val="tx1"/>
                </a:solidFill>
              </a:rPr>
              <a:t>	disturbance</a:t>
            </a:r>
          </a:p>
          <a:p>
            <a:pPr>
              <a:buNone/>
            </a:pPr>
            <a:r>
              <a:rPr lang="en-US" dirty="0" smtClean="0">
                <a:solidFill>
                  <a:schemeClr val="tx1"/>
                </a:solidFill>
              </a:rPr>
              <a:t>Conservation borders/strips:</a:t>
            </a:r>
          </a:p>
          <a:p>
            <a:pPr lvl="1">
              <a:buNone/>
            </a:pPr>
            <a:r>
              <a:rPr lang="en-US" sz="2000" dirty="0" smtClean="0">
                <a:solidFill>
                  <a:schemeClr val="tx1"/>
                </a:solidFill>
              </a:rPr>
              <a:t>Hedgerows, perennial </a:t>
            </a:r>
          </a:p>
          <a:p>
            <a:pPr lvl="1">
              <a:buNone/>
            </a:pPr>
            <a:r>
              <a:rPr lang="en-US" sz="2000" dirty="0" err="1" smtClean="0">
                <a:solidFill>
                  <a:schemeClr val="tx1"/>
                </a:solidFill>
              </a:rPr>
              <a:t>wildfllower</a:t>
            </a:r>
            <a:r>
              <a:rPr lang="en-US" sz="2000" dirty="0" smtClean="0">
                <a:solidFill>
                  <a:schemeClr val="tx1"/>
                </a:solidFill>
              </a:rPr>
              <a:t> strips, etc</a:t>
            </a:r>
          </a:p>
          <a:p>
            <a:pPr lvl="1"/>
            <a:endParaRPr lang="en-US" sz="1800" dirty="0"/>
          </a:p>
        </p:txBody>
      </p:sp>
      <p:sp>
        <p:nvSpPr>
          <p:cNvPr id="5" name="Rectangle 2"/>
          <p:cNvSpPr txBox="1">
            <a:spLocks noChangeArrowheads="1"/>
          </p:cNvSpPr>
          <p:nvPr/>
        </p:nvSpPr>
        <p:spPr>
          <a:xfrm>
            <a:off x="685800" y="609600"/>
            <a:ext cx="7772400" cy="1143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1"/>
                </a:solidFill>
                <a:latin typeface="+mj-lt"/>
                <a:ea typeface="+mj-ea"/>
                <a:cs typeface="+mj-cs"/>
              </a:rPr>
              <a:t>Minimize Disturbance</a:t>
            </a:r>
            <a:endParaRPr kumimoji="0" lang="en-US" sz="3200" b="1"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6" name="Picture 5" descr="bw term.jpg"/>
          <p:cNvPicPr>
            <a:picLocks noChangeAspect="1"/>
          </p:cNvPicPr>
          <p:nvPr/>
        </p:nvPicPr>
        <p:blipFill>
          <a:blip r:embed="rId2" cstate="print"/>
          <a:srcRect l="14167" r="10000"/>
          <a:stretch>
            <a:fillRect/>
          </a:stretch>
        </p:blipFill>
        <p:spPr>
          <a:xfrm>
            <a:off x="6553200" y="2362200"/>
            <a:ext cx="1981200" cy="146982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02-Moldboard Plow.JPG"/>
          <p:cNvPicPr>
            <a:picLocks noChangeAspect="1"/>
          </p:cNvPicPr>
          <p:nvPr/>
        </p:nvPicPr>
        <p:blipFill>
          <a:blip r:embed="rId3" cstate="print"/>
          <a:stretch>
            <a:fillRect/>
          </a:stretch>
        </p:blipFill>
        <p:spPr>
          <a:xfrm>
            <a:off x="5334000" y="3657600"/>
            <a:ext cx="1950720" cy="167204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G_0894.JPG"/>
          <p:cNvPicPr>
            <a:picLocks noChangeAspect="1"/>
          </p:cNvPicPr>
          <p:nvPr/>
        </p:nvPicPr>
        <p:blipFill>
          <a:blip r:embed="rId4" cstate="print"/>
          <a:stretch>
            <a:fillRect/>
          </a:stretch>
        </p:blipFill>
        <p:spPr>
          <a:xfrm>
            <a:off x="6705600" y="4648200"/>
            <a:ext cx="1930400" cy="1447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2467</TotalTime>
  <Words>1497</Words>
  <Application>Microsoft Office PowerPoint</Application>
  <PresentationFormat>On-screen Show (4:3)</PresentationFormat>
  <Paragraphs>198</Paragraphs>
  <Slides>20</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Austin</vt:lpstr>
      <vt:lpstr>Document</vt:lpstr>
      <vt:lpstr>Preserving Beneficial Predators in the Home Garden</vt:lpstr>
      <vt:lpstr>Slide 2</vt:lpstr>
      <vt:lpstr>What are Natural  Enemies?</vt:lpstr>
      <vt:lpstr>Natural Enemies of Plant-Feeding Insects</vt:lpstr>
      <vt:lpstr>Slide 5</vt:lpstr>
      <vt:lpstr>Slide 6</vt:lpstr>
      <vt:lpstr>Slide 7</vt:lpstr>
      <vt:lpstr>Slide 8</vt:lpstr>
      <vt:lpstr>Slide 9</vt:lpstr>
      <vt:lpstr>Choosing the right plants</vt:lpstr>
      <vt:lpstr>Slide 11</vt:lpstr>
      <vt:lpstr>Caution Pesticide Use</vt:lpstr>
      <vt:lpstr>Some “Soft” Pesticides </vt:lpstr>
      <vt:lpstr>Considerations for pesticide use</vt:lpstr>
      <vt:lpstr>Microbial Controls</vt:lpstr>
      <vt:lpstr>Minimize Pesticide Non-target Effects</vt:lpstr>
      <vt:lpstr>Slide 17</vt:lpstr>
      <vt:lpstr>Slide 18</vt:lpstr>
      <vt:lpstr>Summary</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Beneficials in the Landscape</dc:title>
  <dc:creator>Bluezero03</dc:creator>
  <cp:lastModifiedBy>Jermaine Hinds</cp:lastModifiedBy>
  <cp:revision>116</cp:revision>
  <cp:lastPrinted>2014-02-07T18:51:19Z</cp:lastPrinted>
  <dcterms:created xsi:type="dcterms:W3CDTF">2014-01-31T03:59:03Z</dcterms:created>
  <dcterms:modified xsi:type="dcterms:W3CDTF">2017-01-10T23:46:11Z</dcterms:modified>
</cp:coreProperties>
</file>