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362" r:id="rId2"/>
    <p:sldId id="258" r:id="rId3"/>
    <p:sldId id="267" r:id="rId4"/>
    <p:sldId id="259" r:id="rId5"/>
    <p:sldId id="260" r:id="rId6"/>
    <p:sldId id="266" r:id="rId7"/>
    <p:sldId id="343" r:id="rId8"/>
    <p:sldId id="358" r:id="rId9"/>
    <p:sldId id="359" r:id="rId10"/>
    <p:sldId id="370" r:id="rId11"/>
    <p:sldId id="371" r:id="rId12"/>
    <p:sldId id="263" r:id="rId13"/>
    <p:sldId id="264" r:id="rId14"/>
    <p:sldId id="360" r:id="rId15"/>
    <p:sldId id="361" r:id="rId16"/>
    <p:sldId id="29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794"/>
  </p:normalViewPr>
  <p:slideViewPr>
    <p:cSldViewPr snapToGrid="0" snapToObjects="1">
      <p:cViewPr varScale="1">
        <p:scale>
          <a:sx n="98" d="100"/>
          <a:sy n="98"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91110-DF70-0F48-A25C-6D5F0238E597}" type="datetimeFigureOut">
              <a:rPr lang="en-US" smtClean="0"/>
              <a:t>11/13/2022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153341-EEC6-8F46-A8C8-D845D84BE83E}" type="slidenum">
              <a:rPr lang="en-US" smtClean="0"/>
              <a:t>‹#›</a:t>
            </a:fld>
            <a:endParaRPr lang="en-US"/>
          </a:p>
        </p:txBody>
      </p:sp>
    </p:spTree>
    <p:extLst>
      <p:ext uri="{BB962C8B-B14F-4D97-AF65-F5344CB8AC3E}">
        <p14:creationId xmlns:p14="http://schemas.microsoft.com/office/powerpoint/2010/main" val="20538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722488" y="4267200"/>
            <a:ext cx="10961511" cy="1066800"/>
          </a:xfrm>
        </p:spPr>
        <p:txBody>
          <a:bodyPr/>
          <a:lstStyle>
            <a:lvl1pPr marL="0" indent="0" algn="l">
              <a:buNone/>
              <a:defRPr sz="2000" baseline="0">
                <a:solidFill>
                  <a:srgbClr val="2E1A47"/>
                </a:solidFill>
                <a:latin typeface="+mj-lt"/>
                <a:ea typeface="Verdana" charset="0"/>
                <a:cs typeface="Verdana"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subtitle or presenter details</a:t>
            </a:r>
          </a:p>
        </p:txBody>
      </p:sp>
      <p:sp>
        <p:nvSpPr>
          <p:cNvPr id="7" name="Title 6"/>
          <p:cNvSpPr>
            <a:spLocks noGrp="1"/>
          </p:cNvSpPr>
          <p:nvPr>
            <p:ph type="title"/>
          </p:nvPr>
        </p:nvSpPr>
        <p:spPr>
          <a:xfrm>
            <a:off x="711200" y="3124200"/>
            <a:ext cx="10972800" cy="1143000"/>
          </a:xfrm>
        </p:spPr>
        <p:txBody>
          <a:bodyPr anchor="b"/>
          <a:lstStyle>
            <a:lvl1pPr algn="l">
              <a:defRPr sz="3200" b="1" i="0" cap="all" baseline="0">
                <a:solidFill>
                  <a:srgbClr val="2E1A47"/>
                </a:solidFill>
                <a:latin typeface="+mj-lt"/>
                <a:ea typeface="Verdana" charset="0"/>
                <a:cs typeface="Verdana" charset="0"/>
              </a:defRPr>
            </a:lvl1pPr>
          </a:lstStyle>
          <a:p>
            <a:r>
              <a:rPr lang="en-US"/>
              <a:t>Click to edit Master title style</a:t>
            </a:r>
            <a:endParaRPr lang="en-US" dirty="0"/>
          </a:p>
        </p:txBody>
      </p:sp>
      <p:pic>
        <p:nvPicPr>
          <p:cNvPr id="5" name="Picture 4" descr="A close up of a sign&#10;&#10;Description automatically generated">
            <a:extLst>
              <a:ext uri="{FF2B5EF4-FFF2-40B4-BE49-F238E27FC236}">
                <a16:creationId xmlns:a16="http://schemas.microsoft.com/office/drawing/2014/main" id="{01CE1E1A-45EB-A642-A993-90947511DE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62598" y="1418813"/>
            <a:ext cx="6121399" cy="1325174"/>
          </a:xfrm>
          <a:prstGeom prst="rect">
            <a:avLst/>
          </a:prstGeom>
        </p:spPr>
      </p:pic>
    </p:spTree>
    <p:extLst>
      <p:ext uri="{BB962C8B-B14F-4D97-AF65-F5344CB8AC3E}">
        <p14:creationId xmlns:p14="http://schemas.microsoft.com/office/powerpoint/2010/main" val="3410152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400" y="5594098"/>
            <a:ext cx="11379200" cy="578103"/>
          </a:xfrm>
        </p:spPr>
        <p:txBody>
          <a:bodyPr anchor="b"/>
          <a:lstStyle>
            <a:lvl1pPr algn="l">
              <a:defRPr sz="1400" b="1">
                <a:solidFill>
                  <a:srgbClr val="2E1A47"/>
                </a:solidFill>
              </a:defRPr>
            </a:lvl1pPr>
          </a:lstStyle>
          <a:p>
            <a:r>
              <a:rPr lang="en-US" dirty="0"/>
              <a:t>Image Caption</a:t>
            </a:r>
          </a:p>
        </p:txBody>
      </p:sp>
      <p:sp>
        <p:nvSpPr>
          <p:cNvPr id="3" name="Picture Placeholder 2"/>
          <p:cNvSpPr>
            <a:spLocks noGrp="1"/>
          </p:cNvSpPr>
          <p:nvPr>
            <p:ph type="pic" idx="1"/>
          </p:nvPr>
        </p:nvSpPr>
        <p:spPr>
          <a:xfrm>
            <a:off x="406400" y="990601"/>
            <a:ext cx="11379200" cy="4495799"/>
          </a:xfrm>
        </p:spPr>
        <p:txBody>
          <a:bodyPr/>
          <a:lstStyle>
            <a:lvl1pPr marL="0" indent="0">
              <a:buNone/>
              <a:defRPr sz="3200">
                <a:solidFill>
                  <a:srgbClr val="2E1A4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hasCustomPrompt="1"/>
          </p:nvPr>
        </p:nvSpPr>
        <p:spPr>
          <a:xfrm>
            <a:off x="406400" y="6172200"/>
            <a:ext cx="11379200" cy="457200"/>
          </a:xfrm>
        </p:spPr>
        <p:txBody>
          <a:bodyPr/>
          <a:lstStyle>
            <a:lvl1pPr marL="0" indent="0">
              <a:buNone/>
              <a:defRPr sz="1100" i="1">
                <a:solidFill>
                  <a:srgbClr val="2E1A4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Photo credit</a:t>
            </a:r>
          </a:p>
        </p:txBody>
      </p:sp>
      <p:pic>
        <p:nvPicPr>
          <p:cNvPr id="6" name="Picture 5" descr="A picture containing sitting, drawing, pizza&#10;&#10;Description automatically generated">
            <a:extLst>
              <a:ext uri="{FF2B5EF4-FFF2-40B4-BE49-F238E27FC236}">
                <a16:creationId xmlns:a16="http://schemas.microsoft.com/office/drawing/2014/main" id="{5FED6EC6-9A9E-CD46-B74D-88FC06A195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51685" y="53068"/>
            <a:ext cx="2728742" cy="594081"/>
          </a:xfrm>
          <a:prstGeom prst="rect">
            <a:avLst/>
          </a:prstGeom>
        </p:spPr>
      </p:pic>
    </p:spTree>
    <p:extLst>
      <p:ext uri="{BB962C8B-B14F-4D97-AF65-F5344CB8AC3E}">
        <p14:creationId xmlns:p14="http://schemas.microsoft.com/office/powerpoint/2010/main" val="4293767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 with Caption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06400" y="990601"/>
            <a:ext cx="5588000" cy="4495799"/>
          </a:xfrm>
        </p:spPr>
        <p:txBody>
          <a:bodyPr/>
          <a:lstStyle>
            <a:lvl1pPr marL="0" indent="0">
              <a:buNone/>
              <a:defRPr sz="3200">
                <a:solidFill>
                  <a:srgbClr val="2E1A4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7" name="Picture Placeholder 2"/>
          <p:cNvSpPr>
            <a:spLocks noGrp="1"/>
          </p:cNvSpPr>
          <p:nvPr>
            <p:ph type="pic" idx="10"/>
          </p:nvPr>
        </p:nvSpPr>
        <p:spPr>
          <a:xfrm>
            <a:off x="6197600" y="990601"/>
            <a:ext cx="5588000" cy="4495799"/>
          </a:xfrm>
        </p:spPr>
        <p:txBody>
          <a:bodyPr/>
          <a:lstStyle>
            <a:lvl1pPr marL="0" indent="0">
              <a:buNone/>
              <a:defRPr sz="3200">
                <a:solidFill>
                  <a:srgbClr val="2E1A4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itle 1"/>
          <p:cNvSpPr>
            <a:spLocks noGrp="1"/>
          </p:cNvSpPr>
          <p:nvPr>
            <p:ph type="title" hasCustomPrompt="1"/>
          </p:nvPr>
        </p:nvSpPr>
        <p:spPr>
          <a:xfrm>
            <a:off x="406400" y="5594097"/>
            <a:ext cx="5588000" cy="685848"/>
          </a:xfrm>
        </p:spPr>
        <p:txBody>
          <a:bodyPr anchor="b"/>
          <a:lstStyle>
            <a:lvl1pPr algn="l">
              <a:defRPr sz="1400" b="1">
                <a:solidFill>
                  <a:srgbClr val="2E1A47"/>
                </a:solidFill>
              </a:defRPr>
            </a:lvl1pPr>
          </a:lstStyle>
          <a:p>
            <a:r>
              <a:rPr lang="en-US" dirty="0"/>
              <a:t>Image Caption</a:t>
            </a:r>
          </a:p>
        </p:txBody>
      </p:sp>
      <p:sp>
        <p:nvSpPr>
          <p:cNvPr id="12" name="Text Placeholder 3"/>
          <p:cNvSpPr>
            <a:spLocks noGrp="1"/>
          </p:cNvSpPr>
          <p:nvPr>
            <p:ph type="body" sz="half" idx="2" hasCustomPrompt="1"/>
          </p:nvPr>
        </p:nvSpPr>
        <p:spPr>
          <a:xfrm>
            <a:off x="406400" y="6279898"/>
            <a:ext cx="5588000" cy="349502"/>
          </a:xfrm>
        </p:spPr>
        <p:txBody>
          <a:bodyPr/>
          <a:lstStyle>
            <a:lvl1pPr marL="0" indent="0">
              <a:buNone/>
              <a:defRPr sz="1100" i="1">
                <a:solidFill>
                  <a:srgbClr val="2E1A4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Photo credit</a:t>
            </a:r>
          </a:p>
        </p:txBody>
      </p:sp>
      <p:sp>
        <p:nvSpPr>
          <p:cNvPr id="14" name="Text Placeholder 3"/>
          <p:cNvSpPr>
            <a:spLocks noGrp="1"/>
          </p:cNvSpPr>
          <p:nvPr>
            <p:ph type="body" sz="half" idx="11" hasCustomPrompt="1"/>
          </p:nvPr>
        </p:nvSpPr>
        <p:spPr>
          <a:xfrm>
            <a:off x="6197600" y="6279898"/>
            <a:ext cx="5588000" cy="349502"/>
          </a:xfrm>
        </p:spPr>
        <p:txBody>
          <a:bodyPr/>
          <a:lstStyle>
            <a:lvl1pPr marL="0" indent="0">
              <a:buNone/>
              <a:defRPr sz="1100" i="1">
                <a:solidFill>
                  <a:srgbClr val="2E1A4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Photo credit</a:t>
            </a:r>
          </a:p>
        </p:txBody>
      </p:sp>
      <p:sp>
        <p:nvSpPr>
          <p:cNvPr id="15" name="Text Placeholder 12"/>
          <p:cNvSpPr>
            <a:spLocks noGrp="1"/>
          </p:cNvSpPr>
          <p:nvPr>
            <p:ph type="body" sz="quarter" idx="12" hasCustomPrompt="1"/>
          </p:nvPr>
        </p:nvSpPr>
        <p:spPr>
          <a:xfrm>
            <a:off x="6197600" y="5594350"/>
            <a:ext cx="5588000" cy="685548"/>
          </a:xfrm>
        </p:spPr>
        <p:txBody>
          <a:bodyPr anchor="b"/>
          <a:lstStyle>
            <a:lvl1pPr>
              <a:defRPr sz="1400" b="1" baseline="0">
                <a:solidFill>
                  <a:srgbClr val="2E1A47"/>
                </a:solidFill>
              </a:defRPr>
            </a:lvl1p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lang="en-US" dirty="0"/>
              <a:t>Image Caption</a:t>
            </a:r>
          </a:p>
        </p:txBody>
      </p:sp>
      <p:pic>
        <p:nvPicPr>
          <p:cNvPr id="9" name="Picture 8" descr="A picture containing sitting, drawing, pizza&#10;&#10;Description automatically generated">
            <a:extLst>
              <a:ext uri="{FF2B5EF4-FFF2-40B4-BE49-F238E27FC236}">
                <a16:creationId xmlns:a16="http://schemas.microsoft.com/office/drawing/2014/main" id="{FD1E0C8B-8999-FB4E-B386-87D0CC38BA6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51685" y="53068"/>
            <a:ext cx="2728742" cy="594081"/>
          </a:xfrm>
          <a:prstGeom prst="rect">
            <a:avLst/>
          </a:prstGeom>
        </p:spPr>
      </p:pic>
    </p:spTree>
    <p:extLst>
      <p:ext uri="{BB962C8B-B14F-4D97-AF65-F5344CB8AC3E}">
        <p14:creationId xmlns:p14="http://schemas.microsoft.com/office/powerpoint/2010/main" val="1793387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bout CAFLS">
    <p:spTree>
      <p:nvGrpSpPr>
        <p:cNvPr id="1" name=""/>
        <p:cNvGrpSpPr/>
        <p:nvPr/>
      </p:nvGrpSpPr>
      <p:grpSpPr>
        <a:xfrm>
          <a:off x="0" y="0"/>
          <a:ext cx="0" cy="0"/>
          <a:chOff x="0" y="0"/>
          <a:chExt cx="0" cy="0"/>
        </a:xfrm>
      </p:grpSpPr>
      <p:sp>
        <p:nvSpPr>
          <p:cNvPr id="13" name="TextBox 12"/>
          <p:cNvSpPr txBox="1"/>
          <p:nvPr/>
        </p:nvSpPr>
        <p:spPr>
          <a:xfrm>
            <a:off x="5715000" y="2057400"/>
            <a:ext cx="5948680" cy="2343590"/>
          </a:xfrm>
          <a:prstGeom prst="rect">
            <a:avLst/>
          </a:prstGeom>
          <a:noFill/>
        </p:spPr>
        <p:txBody>
          <a:bodyPr wrap="square" rtlCol="0">
            <a:spAutoFit/>
          </a:bodyPr>
          <a:lstStyle/>
          <a:p>
            <a:pPr marL="0" marR="0" indent="0" algn="l" defTabSz="914400" rtl="0" eaLnBrk="1" fontAlgn="base" latinLnBrk="0" hangingPunct="1">
              <a:lnSpc>
                <a:spcPct val="150000"/>
              </a:lnSpc>
              <a:spcBef>
                <a:spcPct val="0"/>
              </a:spcBef>
              <a:spcAft>
                <a:spcPct val="0"/>
              </a:spcAft>
              <a:buClrTx/>
              <a:buSzTx/>
              <a:buFontTx/>
              <a:buNone/>
              <a:tabLst/>
              <a:defRPr/>
            </a:pPr>
            <a:r>
              <a:rPr lang="en-US" sz="2000" b="1" kern="1300" spc="0" baseline="0" dirty="0">
                <a:solidFill>
                  <a:srgbClr val="2E1A47"/>
                </a:solidFill>
                <a:effectLst/>
                <a:latin typeface="+mj-lt"/>
              </a:rPr>
              <a:t>The College of Agriculture, Forestry and Life Sciences </a:t>
            </a:r>
            <a:r>
              <a:rPr lang="en-US" sz="2000" kern="1300" spc="0" baseline="0" dirty="0">
                <a:solidFill>
                  <a:srgbClr val="2E1A47"/>
                </a:solidFill>
                <a:effectLst/>
                <a:latin typeface="+mj-lt"/>
              </a:rPr>
              <a:t>is deeply rooted in Clemson University’s heritage as a land-grant institution, advancing founder Thomas Green Clemson’s vision of higher education that benefits South Carolina.</a:t>
            </a:r>
          </a:p>
        </p:txBody>
      </p:sp>
      <p:pic>
        <p:nvPicPr>
          <p:cNvPr id="7" name="Picture 6" descr="Image of a bee on a flower."/>
          <p:cNvPicPr>
            <a:picLocks noChangeAspect="1"/>
          </p:cNvPicPr>
          <p:nvPr/>
        </p:nvPicPr>
        <p:blipFill rotWithShape="1">
          <a:blip r:embed="rId2" cstate="email">
            <a:extLst>
              <a:ext uri="{28A0092B-C50C-407E-A947-70E740481C1C}">
                <a14:useLocalDpi xmlns:a14="http://schemas.microsoft.com/office/drawing/2010/main"/>
              </a:ext>
            </a:extLst>
          </a:blip>
          <a:srcRect t="-1"/>
          <a:stretch/>
        </p:blipFill>
        <p:spPr>
          <a:xfrm>
            <a:off x="914400" y="1447800"/>
            <a:ext cx="4412840" cy="4648884"/>
          </a:xfrm>
          <a:prstGeom prst="rect">
            <a:avLst/>
          </a:prstGeom>
        </p:spPr>
      </p:pic>
      <p:pic>
        <p:nvPicPr>
          <p:cNvPr id="5" name="Picture 4" descr="A picture containing sitting, drawing, pizza&#10;&#10;Description automatically generated">
            <a:extLst>
              <a:ext uri="{FF2B5EF4-FFF2-40B4-BE49-F238E27FC236}">
                <a16:creationId xmlns:a16="http://schemas.microsoft.com/office/drawing/2014/main" id="{082CD7D1-4191-B84E-832A-B8B766A10C8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51685" y="53068"/>
            <a:ext cx="2728742" cy="594081"/>
          </a:xfrm>
          <a:prstGeom prst="rect">
            <a:avLst/>
          </a:prstGeom>
        </p:spPr>
      </p:pic>
    </p:spTree>
    <p:extLst>
      <p:ext uri="{BB962C8B-B14F-4D97-AF65-F5344CB8AC3E}">
        <p14:creationId xmlns:p14="http://schemas.microsoft.com/office/powerpoint/2010/main" val="144459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bout Extension">
    <p:spTree>
      <p:nvGrpSpPr>
        <p:cNvPr id="1" name=""/>
        <p:cNvGrpSpPr/>
        <p:nvPr/>
      </p:nvGrpSpPr>
      <p:grpSpPr>
        <a:xfrm>
          <a:off x="0" y="0"/>
          <a:ext cx="0" cy="0"/>
          <a:chOff x="0" y="0"/>
          <a:chExt cx="0" cy="0"/>
        </a:xfrm>
      </p:grpSpPr>
      <p:sp>
        <p:nvSpPr>
          <p:cNvPr id="4" name="TextBox 3"/>
          <p:cNvSpPr txBox="1"/>
          <p:nvPr/>
        </p:nvSpPr>
        <p:spPr>
          <a:xfrm>
            <a:off x="5410200" y="1828798"/>
            <a:ext cx="5715000" cy="2805255"/>
          </a:xfrm>
          <a:prstGeom prst="rect">
            <a:avLst/>
          </a:prstGeom>
          <a:noFill/>
        </p:spPr>
        <p:txBody>
          <a:bodyPr wrap="square" rtlCol="0">
            <a:spAutoFit/>
          </a:bodyPr>
          <a:lstStyle/>
          <a:p>
            <a:pPr marL="0" marR="0" indent="0" algn="l" defTabSz="914400" rtl="0" eaLnBrk="1" fontAlgn="base" latinLnBrk="0" hangingPunct="1">
              <a:lnSpc>
                <a:spcPct val="150000"/>
              </a:lnSpc>
              <a:spcBef>
                <a:spcPct val="0"/>
              </a:spcBef>
              <a:spcAft>
                <a:spcPct val="0"/>
              </a:spcAft>
              <a:buClrTx/>
              <a:buSzTx/>
              <a:buFontTx/>
              <a:buNone/>
              <a:tabLst/>
              <a:defRPr/>
            </a:pPr>
            <a:r>
              <a:rPr lang="en-US" sz="2000" b="1" kern="1300" spc="0" baseline="0" dirty="0">
                <a:solidFill>
                  <a:srgbClr val="2E1A47"/>
                </a:solidFill>
                <a:effectLst/>
                <a:latin typeface="+mj-lt"/>
              </a:rPr>
              <a:t>Clemson Extension </a:t>
            </a:r>
            <a:r>
              <a:rPr lang="en-US" sz="2000" kern="1300" spc="0" baseline="0" dirty="0">
                <a:solidFill>
                  <a:srgbClr val="2E1A47"/>
                </a:solidFill>
                <a:effectLst/>
                <a:latin typeface="+mj-lt"/>
              </a:rPr>
              <a:t>helps improve the quality of life of all South Carolinians by providing unbiased, research-based information through an array of public outreach programs in youth development; agribusiness; agriculture; food, nutrition and health; and natural resources.</a:t>
            </a:r>
          </a:p>
        </p:txBody>
      </p:sp>
      <p:pic>
        <p:nvPicPr>
          <p:cNvPr id="7" name="Picture 6" descr="Group of students in a school garden."/>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8200" y="1371600"/>
            <a:ext cx="3962400" cy="4637187"/>
          </a:xfrm>
          <a:prstGeom prst="rect">
            <a:avLst/>
          </a:prstGeom>
        </p:spPr>
      </p:pic>
      <p:pic>
        <p:nvPicPr>
          <p:cNvPr id="5" name="Picture 4" descr="A picture containing sitting, drawing, pizza&#10;&#10;Description automatically generated">
            <a:extLst>
              <a:ext uri="{FF2B5EF4-FFF2-40B4-BE49-F238E27FC236}">
                <a16:creationId xmlns:a16="http://schemas.microsoft.com/office/drawing/2014/main" id="{1BFD0B26-0753-A44F-854C-FCAEB277EA3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51685" y="53068"/>
            <a:ext cx="2728742" cy="594081"/>
          </a:xfrm>
          <a:prstGeom prst="rect">
            <a:avLst/>
          </a:prstGeom>
        </p:spPr>
      </p:pic>
    </p:spTree>
    <p:extLst>
      <p:ext uri="{BB962C8B-B14F-4D97-AF65-F5344CB8AC3E}">
        <p14:creationId xmlns:p14="http://schemas.microsoft.com/office/powerpoint/2010/main" val="913377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bout PSA">
    <p:spTree>
      <p:nvGrpSpPr>
        <p:cNvPr id="1" name=""/>
        <p:cNvGrpSpPr/>
        <p:nvPr/>
      </p:nvGrpSpPr>
      <p:grpSpPr>
        <a:xfrm>
          <a:off x="0" y="0"/>
          <a:ext cx="0" cy="0"/>
          <a:chOff x="0" y="0"/>
          <a:chExt cx="0" cy="0"/>
        </a:xfrm>
      </p:grpSpPr>
      <p:sp>
        <p:nvSpPr>
          <p:cNvPr id="5" name="Rectangle 4"/>
          <p:cNvSpPr/>
          <p:nvPr/>
        </p:nvSpPr>
        <p:spPr>
          <a:xfrm>
            <a:off x="203201" y="4016276"/>
            <a:ext cx="7950199" cy="1881925"/>
          </a:xfrm>
          <a:prstGeom prst="rect">
            <a:avLst/>
          </a:prstGeom>
        </p:spPr>
        <p:txBody>
          <a:bodyPr wrap="square">
            <a:spAutoFit/>
          </a:bodyPr>
          <a:lstStyle/>
          <a:p>
            <a:pPr marL="0" marR="0" indent="0" algn="l" defTabSz="914400" rtl="0" eaLnBrk="1" fontAlgn="base" latinLnBrk="0" hangingPunct="1">
              <a:lnSpc>
                <a:spcPct val="150000"/>
              </a:lnSpc>
              <a:spcBef>
                <a:spcPct val="0"/>
              </a:spcBef>
              <a:spcAft>
                <a:spcPct val="0"/>
              </a:spcAft>
              <a:buClrTx/>
              <a:buSzTx/>
              <a:buFontTx/>
              <a:buNone/>
              <a:tabLst/>
              <a:defRPr/>
            </a:pPr>
            <a:r>
              <a:rPr lang="en-US" sz="2000" b="1" kern="1300" spc="0" baseline="0" dirty="0">
                <a:solidFill>
                  <a:srgbClr val="2E1A47"/>
                </a:solidFill>
                <a:effectLst/>
                <a:latin typeface="+mj-lt"/>
              </a:rPr>
              <a:t>Clemson Public Service and Agriculture</a:t>
            </a:r>
          </a:p>
          <a:p>
            <a:pPr marL="0" marR="0" indent="0" algn="l" defTabSz="914400" rtl="0" eaLnBrk="1" fontAlgn="base" latinLnBrk="0" hangingPunct="1">
              <a:lnSpc>
                <a:spcPct val="150000"/>
              </a:lnSpc>
              <a:spcBef>
                <a:spcPct val="0"/>
              </a:spcBef>
              <a:spcAft>
                <a:spcPct val="0"/>
              </a:spcAft>
              <a:buClrTx/>
              <a:buSzTx/>
              <a:buFontTx/>
              <a:buNone/>
              <a:tabLst/>
              <a:defRPr/>
            </a:pPr>
            <a:r>
              <a:rPr lang="en-US" sz="2000" b="0" kern="1300" spc="0" baseline="0" dirty="0">
                <a:solidFill>
                  <a:srgbClr val="2E1A47"/>
                </a:solidFill>
                <a:effectLst/>
                <a:latin typeface="+mj-lt"/>
              </a:rPr>
              <a:t>delivers impartial, science-based information</a:t>
            </a:r>
          </a:p>
          <a:p>
            <a:pPr marL="0" marR="0" indent="0" algn="l" defTabSz="914400" rtl="0" eaLnBrk="1" fontAlgn="base" latinLnBrk="0" hangingPunct="1">
              <a:lnSpc>
                <a:spcPct val="150000"/>
              </a:lnSpc>
              <a:spcBef>
                <a:spcPct val="0"/>
              </a:spcBef>
              <a:spcAft>
                <a:spcPct val="0"/>
              </a:spcAft>
              <a:buClrTx/>
              <a:buSzTx/>
              <a:buFontTx/>
              <a:buNone/>
              <a:tabLst/>
              <a:defRPr/>
            </a:pPr>
            <a:r>
              <a:rPr lang="en-US" sz="2000" b="0" kern="1300" spc="0" baseline="0" dirty="0">
                <a:solidFill>
                  <a:srgbClr val="2E1A47"/>
                </a:solidFill>
                <a:effectLst/>
                <a:latin typeface="+mj-lt"/>
              </a:rPr>
              <a:t>through research, outreach and regulatory programs</a:t>
            </a:r>
          </a:p>
          <a:p>
            <a:pPr marL="0" marR="0" indent="0" algn="l" defTabSz="914400" rtl="0" eaLnBrk="1" fontAlgn="base" latinLnBrk="0" hangingPunct="1">
              <a:lnSpc>
                <a:spcPct val="150000"/>
              </a:lnSpc>
              <a:spcBef>
                <a:spcPct val="0"/>
              </a:spcBef>
              <a:spcAft>
                <a:spcPct val="0"/>
              </a:spcAft>
              <a:buClrTx/>
              <a:buSzTx/>
              <a:buFontTx/>
              <a:buNone/>
              <a:tabLst/>
              <a:defRPr/>
            </a:pPr>
            <a:r>
              <a:rPr lang="en-US" sz="2000" b="0" kern="1300" spc="0" baseline="0" dirty="0">
                <a:solidFill>
                  <a:srgbClr val="2E1A47"/>
                </a:solidFill>
                <a:effectLst/>
                <a:latin typeface="+mj-lt"/>
              </a:rPr>
              <a:t>designed to improve the quality of life in South Carolina.</a:t>
            </a:r>
          </a:p>
        </p:txBody>
      </p:sp>
      <p:pic>
        <p:nvPicPr>
          <p:cNvPr id="2" name="Picture 1" descr="Map of South Carolina showing where Clemson Public Service and Agriculture units are located across the state."/>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76800" y="1051041"/>
            <a:ext cx="6931854" cy="5502159"/>
          </a:xfrm>
          <a:prstGeom prst="rect">
            <a:avLst/>
          </a:prstGeom>
        </p:spPr>
      </p:pic>
      <p:pic>
        <p:nvPicPr>
          <p:cNvPr id="6" name="Picture 5" descr="A picture containing sitting, drawing, pizza&#10;&#10;Description automatically generated">
            <a:extLst>
              <a:ext uri="{FF2B5EF4-FFF2-40B4-BE49-F238E27FC236}">
                <a16:creationId xmlns:a16="http://schemas.microsoft.com/office/drawing/2014/main" id="{C12339A6-2BB1-7A4E-9654-9786D7B21B3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151685" y="53068"/>
            <a:ext cx="2728742" cy="594081"/>
          </a:xfrm>
          <a:prstGeom prst="rect">
            <a:avLst/>
          </a:prstGeom>
        </p:spPr>
      </p:pic>
    </p:spTree>
    <p:extLst>
      <p:ext uri="{BB962C8B-B14F-4D97-AF65-F5344CB8AC3E}">
        <p14:creationId xmlns:p14="http://schemas.microsoft.com/office/powerpoint/2010/main" val="4268403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11575627" cy="609600"/>
          </a:xfrm>
        </p:spPr>
        <p:txBody>
          <a:bodyPr/>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11573" y="1676400"/>
            <a:ext cx="11575627" cy="487680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p:txBody>
      </p:sp>
      <p:pic>
        <p:nvPicPr>
          <p:cNvPr id="6" name="Picture 5" descr="A picture containing sitting, drawing, pizza&#10;&#10;Description automatically generated">
            <a:extLst>
              <a:ext uri="{FF2B5EF4-FFF2-40B4-BE49-F238E27FC236}">
                <a16:creationId xmlns:a16="http://schemas.microsoft.com/office/drawing/2014/main" id="{A29D10A6-8DD1-B744-9065-1BAAFEFFE48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51685" y="53068"/>
            <a:ext cx="2728742" cy="594081"/>
          </a:xfrm>
          <a:prstGeom prst="rect">
            <a:avLst/>
          </a:prstGeom>
        </p:spPr>
      </p:pic>
    </p:spTree>
    <p:extLst>
      <p:ext uri="{BB962C8B-B14F-4D97-AF65-F5344CB8AC3E}">
        <p14:creationId xmlns:p14="http://schemas.microsoft.com/office/powerpoint/2010/main" val="800599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573" y="990600"/>
            <a:ext cx="11575627" cy="5562600"/>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p:txBody>
      </p:sp>
      <p:pic>
        <p:nvPicPr>
          <p:cNvPr id="4" name="Picture 3" descr="A picture containing sitting, drawing, pizza&#10;&#10;Description automatically generated">
            <a:extLst>
              <a:ext uri="{FF2B5EF4-FFF2-40B4-BE49-F238E27FC236}">
                <a16:creationId xmlns:a16="http://schemas.microsoft.com/office/drawing/2014/main" id="{8FAFD8D3-79DD-E14C-BCB8-B9F40CD9F5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51685" y="53068"/>
            <a:ext cx="2728742" cy="594081"/>
          </a:xfrm>
          <a:prstGeom prst="rect">
            <a:avLst/>
          </a:prstGeom>
        </p:spPr>
      </p:pic>
    </p:spTree>
    <p:extLst>
      <p:ext uri="{BB962C8B-B14F-4D97-AF65-F5344CB8AC3E}">
        <p14:creationId xmlns:p14="http://schemas.microsoft.com/office/powerpoint/2010/main" val="3090106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3200" b="1" cap="all">
                <a:solidFill>
                  <a:srgbClr val="2E1A47"/>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rgbClr val="2E1A47"/>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cxnSp>
        <p:nvCxnSpPr>
          <p:cNvPr id="7" name="Straight Connector 6"/>
          <p:cNvCxnSpPr/>
          <p:nvPr/>
        </p:nvCxnSpPr>
        <p:spPr>
          <a:xfrm>
            <a:off x="1117601" y="4406900"/>
            <a:ext cx="10208684" cy="0"/>
          </a:xfrm>
          <a:prstGeom prst="line">
            <a:avLst/>
          </a:prstGeom>
          <a:ln w="12700">
            <a:solidFill>
              <a:srgbClr val="522D80"/>
            </a:solidFill>
          </a:ln>
          <a:effectLst/>
        </p:spPr>
        <p:style>
          <a:lnRef idx="1">
            <a:schemeClr val="accent1"/>
          </a:lnRef>
          <a:fillRef idx="0">
            <a:schemeClr val="accent1"/>
          </a:fillRef>
          <a:effectRef idx="0">
            <a:schemeClr val="accent1"/>
          </a:effectRef>
          <a:fontRef idx="minor">
            <a:schemeClr val="tx1"/>
          </a:fontRef>
        </p:style>
      </p:cxnSp>
      <p:pic>
        <p:nvPicPr>
          <p:cNvPr id="6" name="Picture 5" descr="A picture containing sitting, drawing, pizza&#10;&#10;Description automatically generated">
            <a:extLst>
              <a:ext uri="{FF2B5EF4-FFF2-40B4-BE49-F238E27FC236}">
                <a16:creationId xmlns:a16="http://schemas.microsoft.com/office/drawing/2014/main" id="{B8FAF6D0-8B4E-734E-9264-BC36084B96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51685" y="53068"/>
            <a:ext cx="2728742" cy="594081"/>
          </a:xfrm>
          <a:prstGeom prst="rect">
            <a:avLst/>
          </a:prstGeom>
        </p:spPr>
      </p:pic>
    </p:spTree>
    <p:extLst>
      <p:ext uri="{BB962C8B-B14F-4D97-AF65-F5344CB8AC3E}">
        <p14:creationId xmlns:p14="http://schemas.microsoft.com/office/powerpoint/2010/main" val="1914787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11582400" cy="685800"/>
          </a:xfrm>
        </p:spPr>
        <p:txBody>
          <a:bodyPr/>
          <a:lstStyle>
            <a:lvl1pPr>
              <a:defRPr sz="3200">
                <a:solidFill>
                  <a:srgbClr val="2E1A47"/>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04800" y="1752600"/>
            <a:ext cx="5689600" cy="4800600"/>
          </a:xfrm>
        </p:spPr>
        <p:txBody>
          <a:bodyPr/>
          <a:lstStyle>
            <a:lvl1pPr>
              <a:defRPr sz="2400">
                <a:solidFill>
                  <a:srgbClr val="2E1A47"/>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6197600" y="1752600"/>
            <a:ext cx="5689600" cy="4800600"/>
          </a:xfrm>
        </p:spPr>
        <p:txBody>
          <a:bodyPr/>
          <a:lstStyle>
            <a:lvl1pPr>
              <a:defRPr sz="2400">
                <a:solidFill>
                  <a:srgbClr val="2E1A47"/>
                </a:solidFill>
              </a:defRPr>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p:txBody>
      </p:sp>
      <p:pic>
        <p:nvPicPr>
          <p:cNvPr id="6" name="Picture 5" descr="A picture containing sitting, drawing, pizza&#10;&#10;Description automatically generated">
            <a:extLst>
              <a:ext uri="{FF2B5EF4-FFF2-40B4-BE49-F238E27FC236}">
                <a16:creationId xmlns:a16="http://schemas.microsoft.com/office/drawing/2014/main" id="{4953C313-7F6E-F147-82E8-88E80AA46E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51685" y="53068"/>
            <a:ext cx="2728742" cy="594081"/>
          </a:xfrm>
          <a:prstGeom prst="rect">
            <a:avLst/>
          </a:prstGeom>
        </p:spPr>
      </p:pic>
    </p:spTree>
    <p:extLst>
      <p:ext uri="{BB962C8B-B14F-4D97-AF65-F5344CB8AC3E}">
        <p14:creationId xmlns:p14="http://schemas.microsoft.com/office/powerpoint/2010/main" val="1458119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11582400" cy="612648"/>
          </a:xfrm>
        </p:spPr>
        <p:txBody>
          <a:bodyPr/>
          <a:lstStyle>
            <a:lvl1pPr>
              <a:defRPr sz="3200">
                <a:solidFill>
                  <a:srgbClr val="2E1A47"/>
                </a:solidFill>
              </a:defRPr>
            </a:lvl1pPr>
          </a:lstStyle>
          <a:p>
            <a:r>
              <a:rPr lang="en-US" dirty="0"/>
              <a:t>Click to edit Master title style</a:t>
            </a:r>
          </a:p>
        </p:txBody>
      </p:sp>
      <p:sp>
        <p:nvSpPr>
          <p:cNvPr id="3" name="Text Placeholder 2"/>
          <p:cNvSpPr>
            <a:spLocks noGrp="1"/>
          </p:cNvSpPr>
          <p:nvPr>
            <p:ph type="body" idx="1"/>
          </p:nvPr>
        </p:nvSpPr>
        <p:spPr>
          <a:xfrm>
            <a:off x="311573" y="1676400"/>
            <a:ext cx="5684944" cy="457200"/>
          </a:xfrm>
        </p:spPr>
        <p:txBody>
          <a:bodyPr anchor="b"/>
          <a:lstStyle>
            <a:lvl1pPr marL="0" indent="0">
              <a:buNone/>
              <a:defRPr sz="1800" b="1">
                <a:solidFill>
                  <a:srgbClr val="2E1A4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4800" y="2316162"/>
            <a:ext cx="5691717" cy="4242576"/>
          </a:xfrm>
        </p:spPr>
        <p:txBody>
          <a:bodyPr/>
          <a:lstStyle>
            <a:lvl1pPr>
              <a:defRPr sz="1800">
                <a:solidFill>
                  <a:srgbClr val="2E1A47"/>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p:txBody>
      </p:sp>
      <p:sp>
        <p:nvSpPr>
          <p:cNvPr id="5" name="Text Placeholder 4"/>
          <p:cNvSpPr>
            <a:spLocks noGrp="1"/>
          </p:cNvSpPr>
          <p:nvPr>
            <p:ph type="body" sz="quarter" idx="3"/>
          </p:nvPr>
        </p:nvSpPr>
        <p:spPr>
          <a:xfrm>
            <a:off x="6193367" y="1676400"/>
            <a:ext cx="5680287" cy="457200"/>
          </a:xfrm>
        </p:spPr>
        <p:txBody>
          <a:bodyPr anchor="b"/>
          <a:lstStyle>
            <a:lvl1pPr marL="0" indent="0">
              <a:buNone/>
              <a:defRPr sz="1800" b="1">
                <a:solidFill>
                  <a:srgbClr val="2E1A4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316162"/>
            <a:ext cx="5693833" cy="4237038"/>
          </a:xfrm>
        </p:spPr>
        <p:txBody>
          <a:bodyPr/>
          <a:lstStyle>
            <a:lvl1pPr>
              <a:defRPr sz="1800">
                <a:solidFill>
                  <a:srgbClr val="2E1A47"/>
                </a:solidFill>
              </a:defRPr>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p:txBody>
      </p:sp>
      <p:pic>
        <p:nvPicPr>
          <p:cNvPr id="8" name="Picture 7" descr="A picture containing sitting, drawing, pizza&#10;&#10;Description automatically generated">
            <a:extLst>
              <a:ext uri="{FF2B5EF4-FFF2-40B4-BE49-F238E27FC236}">
                <a16:creationId xmlns:a16="http://schemas.microsoft.com/office/drawing/2014/main" id="{B9CBEC50-F6E2-D346-AD3B-D7AB2E858C4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51685" y="53068"/>
            <a:ext cx="2728742" cy="594081"/>
          </a:xfrm>
          <a:prstGeom prst="rect">
            <a:avLst/>
          </a:prstGeom>
        </p:spPr>
      </p:pic>
    </p:spTree>
    <p:extLst>
      <p:ext uri="{BB962C8B-B14F-4D97-AF65-F5344CB8AC3E}">
        <p14:creationId xmlns:p14="http://schemas.microsoft.com/office/powerpoint/2010/main" val="1784922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971800"/>
            <a:ext cx="11582400" cy="685800"/>
          </a:xfrm>
        </p:spPr>
        <p:txBody>
          <a:bodyPr/>
          <a:lstStyle>
            <a:lvl1pPr>
              <a:defRPr sz="4400" b="1" cap="all" baseline="0">
                <a:solidFill>
                  <a:srgbClr val="2E1A47"/>
                </a:solidFill>
              </a:defRPr>
            </a:lvl1pPr>
          </a:lstStyle>
          <a:p>
            <a:r>
              <a:rPr lang="en-US" dirty="0"/>
              <a:t>Click to edit title style</a:t>
            </a:r>
          </a:p>
        </p:txBody>
      </p:sp>
      <p:pic>
        <p:nvPicPr>
          <p:cNvPr id="4" name="Picture 3" descr="A picture containing sitting, drawing, pizza&#10;&#10;Description automatically generated">
            <a:extLst>
              <a:ext uri="{FF2B5EF4-FFF2-40B4-BE49-F238E27FC236}">
                <a16:creationId xmlns:a16="http://schemas.microsoft.com/office/drawing/2014/main" id="{AD823CC4-51A9-3E4D-9E27-79F5D51CA3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51685" y="53068"/>
            <a:ext cx="2728742" cy="594081"/>
          </a:xfrm>
          <a:prstGeom prst="rect">
            <a:avLst/>
          </a:prstGeom>
        </p:spPr>
      </p:pic>
    </p:spTree>
    <p:extLst>
      <p:ext uri="{BB962C8B-B14F-4D97-AF65-F5344CB8AC3E}">
        <p14:creationId xmlns:p14="http://schemas.microsoft.com/office/powerpoint/2010/main" val="1176503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A picture containing sitting, drawing, pizza&#10;&#10;Description automatically generated">
            <a:extLst>
              <a:ext uri="{FF2B5EF4-FFF2-40B4-BE49-F238E27FC236}">
                <a16:creationId xmlns:a16="http://schemas.microsoft.com/office/drawing/2014/main" id="{BA80A8D1-BF7B-1E4C-9209-4805D65CDB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51685" y="53068"/>
            <a:ext cx="2728742" cy="594081"/>
          </a:xfrm>
          <a:prstGeom prst="rect">
            <a:avLst/>
          </a:prstGeom>
        </p:spPr>
      </p:pic>
    </p:spTree>
    <p:extLst>
      <p:ext uri="{BB962C8B-B14F-4D97-AF65-F5344CB8AC3E}">
        <p14:creationId xmlns:p14="http://schemas.microsoft.com/office/powerpoint/2010/main" val="422730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88157" y="990601"/>
            <a:ext cx="4200737" cy="729919"/>
          </a:xfrm>
        </p:spPr>
        <p:txBody>
          <a:bodyPr anchor="b"/>
          <a:lstStyle>
            <a:lvl1pPr algn="l">
              <a:defRPr sz="1400" b="1">
                <a:solidFill>
                  <a:srgbClr val="2E1A47"/>
                </a:solidFill>
              </a:defRPr>
            </a:lvl1pPr>
          </a:lstStyle>
          <a:p>
            <a:r>
              <a:rPr lang="en-US" dirty="0"/>
              <a:t>Click to edit master title style</a:t>
            </a:r>
          </a:p>
        </p:txBody>
      </p:sp>
      <p:sp>
        <p:nvSpPr>
          <p:cNvPr id="3" name="Content Placeholder 2"/>
          <p:cNvSpPr>
            <a:spLocks noGrp="1"/>
          </p:cNvSpPr>
          <p:nvPr>
            <p:ph idx="1"/>
          </p:nvPr>
        </p:nvSpPr>
        <p:spPr>
          <a:xfrm>
            <a:off x="304800" y="990600"/>
            <a:ext cx="7120467" cy="5486400"/>
          </a:xfrm>
        </p:spPr>
        <p:txBody>
          <a:bodyPr/>
          <a:lstStyle>
            <a:lvl1pPr>
              <a:defRPr sz="2400">
                <a:solidFill>
                  <a:srgbClr val="2E1A47"/>
                </a:solidFill>
              </a:defRPr>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p:cNvSpPr>
            <a:spLocks noGrp="1"/>
          </p:cNvSpPr>
          <p:nvPr>
            <p:ph type="body" sz="half" idx="2"/>
          </p:nvPr>
        </p:nvSpPr>
        <p:spPr>
          <a:xfrm>
            <a:off x="7674610" y="1828799"/>
            <a:ext cx="4214284" cy="4648201"/>
          </a:xfrm>
        </p:spPr>
        <p:txBody>
          <a:bodyPr/>
          <a:lstStyle>
            <a:lvl1pPr marL="0" indent="0">
              <a:buNone/>
              <a:defRPr sz="1100" i="1">
                <a:solidFill>
                  <a:srgbClr val="2E1A4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6" name="Picture 5" descr="A picture containing sitting, drawing, pizza&#10;&#10;Description automatically generated">
            <a:extLst>
              <a:ext uri="{FF2B5EF4-FFF2-40B4-BE49-F238E27FC236}">
                <a16:creationId xmlns:a16="http://schemas.microsoft.com/office/drawing/2014/main" id="{F36071E0-392A-5E42-871A-02AE561CB7B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151685" y="53068"/>
            <a:ext cx="2728742" cy="594081"/>
          </a:xfrm>
          <a:prstGeom prst="rect">
            <a:avLst/>
          </a:prstGeom>
        </p:spPr>
      </p:pic>
    </p:spTree>
    <p:extLst>
      <p:ext uri="{BB962C8B-B14F-4D97-AF65-F5344CB8AC3E}">
        <p14:creationId xmlns:p14="http://schemas.microsoft.com/office/powerpoint/2010/main" val="706986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295400"/>
            <a:ext cx="11582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04800" y="2209801"/>
            <a:ext cx="11582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p:txBody>
      </p:sp>
      <p:sp>
        <p:nvSpPr>
          <p:cNvPr id="5" name="Rectangle 4"/>
          <p:cNvSpPr/>
          <p:nvPr/>
        </p:nvSpPr>
        <p:spPr>
          <a:xfrm>
            <a:off x="0" y="0"/>
            <a:ext cx="12192000" cy="685800"/>
          </a:xfrm>
          <a:prstGeom prst="rect">
            <a:avLst/>
          </a:prstGeom>
          <a:solidFill>
            <a:srgbClr val="2E1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718268"/>
            <a:ext cx="12192000" cy="119932"/>
          </a:xfrm>
          <a:prstGeom prst="rect">
            <a:avLst/>
          </a:prstGeom>
          <a:solidFill>
            <a:srgbClr val="F5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EB7A9E-25CA-D24E-8FED-ACC43F8E20B1}"/>
              </a:ext>
            </a:extLst>
          </p:cNvPr>
          <p:cNvSpPr/>
          <p:nvPr userDrawn="1"/>
        </p:nvSpPr>
        <p:spPr>
          <a:xfrm>
            <a:off x="0" y="6705601"/>
            <a:ext cx="12192000" cy="179294"/>
          </a:xfrm>
          <a:prstGeom prst="rect">
            <a:avLst/>
          </a:prstGeom>
          <a:solidFill>
            <a:srgbClr val="2E1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2983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eaLnBrk="1" fontAlgn="base" hangingPunct="1">
        <a:spcBef>
          <a:spcPct val="0"/>
        </a:spcBef>
        <a:spcAft>
          <a:spcPct val="0"/>
        </a:spcAft>
        <a:defRPr sz="3600">
          <a:solidFill>
            <a:srgbClr val="2E1A47"/>
          </a:solidFill>
          <a:latin typeface="Arial" panose="020B0604020202020204" pitchFamily="34" charset="0"/>
          <a:ea typeface="Verdana" charset="0"/>
          <a:cs typeface="Arial" panose="020B0604020202020204" pitchFamily="34" charset="0"/>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0" indent="0" algn="l" rtl="0" eaLnBrk="1" fontAlgn="base" hangingPunct="1">
        <a:spcBef>
          <a:spcPct val="20000"/>
        </a:spcBef>
        <a:spcAft>
          <a:spcPct val="0"/>
        </a:spcAft>
        <a:buNone/>
        <a:defRPr sz="2800">
          <a:solidFill>
            <a:srgbClr val="2E1A47"/>
          </a:solidFill>
          <a:latin typeface="Arial" panose="020B0604020202020204" pitchFamily="34" charset="0"/>
          <a:ea typeface="Verdana" charset="0"/>
          <a:cs typeface="Arial" panose="020B0604020202020204" pitchFamily="34" charset="0"/>
        </a:defRPr>
      </a:lvl1pPr>
      <a:lvl2pPr marL="457200" indent="0" algn="l" rtl="0" eaLnBrk="1" fontAlgn="base" hangingPunct="1">
        <a:spcBef>
          <a:spcPct val="20000"/>
        </a:spcBef>
        <a:spcAft>
          <a:spcPct val="0"/>
        </a:spcAft>
        <a:buNone/>
        <a:defRPr sz="2400">
          <a:solidFill>
            <a:schemeClr val="tx1"/>
          </a:solidFill>
          <a:latin typeface="Verdana" charset="0"/>
          <a:ea typeface="Verdana" charset="0"/>
          <a:cs typeface="Verdana" charset="0"/>
        </a:defRPr>
      </a:lvl2pPr>
      <a:lvl3pPr marL="914400" indent="0" algn="l" rtl="0" eaLnBrk="1" fontAlgn="base" hangingPunct="1">
        <a:spcBef>
          <a:spcPct val="20000"/>
        </a:spcBef>
        <a:spcAft>
          <a:spcPct val="0"/>
        </a:spcAft>
        <a:buNone/>
        <a:defRPr sz="2000">
          <a:solidFill>
            <a:schemeClr val="tx1"/>
          </a:solidFill>
          <a:latin typeface="Verdana" charset="0"/>
          <a:ea typeface="Verdana" charset="0"/>
          <a:cs typeface="Verdana" charset="0"/>
        </a:defRPr>
      </a:lvl3pPr>
      <a:lvl4pPr marL="1371600" indent="0" algn="l" rtl="0" eaLnBrk="1" fontAlgn="base" hangingPunct="1">
        <a:spcBef>
          <a:spcPct val="20000"/>
        </a:spcBef>
        <a:spcAft>
          <a:spcPct val="0"/>
        </a:spcAft>
        <a:buNone/>
        <a:defRPr sz="1800">
          <a:solidFill>
            <a:schemeClr val="tx1"/>
          </a:solidFill>
          <a:latin typeface="Verdana" charset="0"/>
          <a:ea typeface="Verdana" charset="0"/>
          <a:cs typeface="Verdana" charset="0"/>
        </a:defRPr>
      </a:lvl4pPr>
      <a:lvl5pPr marL="1828800" indent="0" algn="l" rtl="0" eaLnBrk="1" fontAlgn="base" hangingPunct="1">
        <a:spcBef>
          <a:spcPct val="20000"/>
        </a:spcBef>
        <a:spcAft>
          <a:spcPct val="0"/>
        </a:spcAft>
        <a:buNone/>
        <a:defRPr sz="1800">
          <a:solidFill>
            <a:schemeClr val="tx1"/>
          </a:solidFill>
          <a:latin typeface="Verdana" charset="0"/>
          <a:ea typeface="Verdana" charset="0"/>
          <a:cs typeface="Verdana"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6.gif"/></Relationships>
</file>

<file path=ppt/slides/_rels/slide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F3F5FC-E6B7-4144-A5DD-EB2F9C01AF7F}"/>
              </a:ext>
            </a:extLst>
          </p:cNvPr>
          <p:cNvSpPr>
            <a:spLocks noGrp="1"/>
          </p:cNvSpPr>
          <p:nvPr>
            <p:ph type="subTitle" idx="1"/>
          </p:nvPr>
        </p:nvSpPr>
        <p:spPr>
          <a:xfrm>
            <a:off x="322318" y="5503982"/>
            <a:ext cx="10961511" cy="1066800"/>
          </a:xfrm>
        </p:spPr>
        <p:txBody>
          <a:bodyPr/>
          <a:lstStyle/>
          <a:p>
            <a:pPr algn="ctr"/>
            <a:r>
              <a:rPr lang="en-US" sz="2400" dirty="0" err="1">
                <a:cs typeface="Segoe UI" panose="020B0502040204020203" pitchFamily="34" charset="0"/>
              </a:rPr>
              <a:t>Gursewak</a:t>
            </a:r>
            <a:r>
              <a:rPr lang="en-US" sz="2400" dirty="0">
                <a:cs typeface="Segoe UI" panose="020B0502040204020203" pitchFamily="34" charset="0"/>
              </a:rPr>
              <a:t> Singh</a:t>
            </a:r>
          </a:p>
          <a:p>
            <a:pPr algn="ctr"/>
            <a:r>
              <a:rPr lang="en-US" sz="2400" dirty="0">
                <a:cs typeface="Segoe UI" panose="020B0502040204020203" pitchFamily="34" charset="0"/>
              </a:rPr>
              <a:t>Advisor : Dr. Matthew </a:t>
            </a:r>
            <a:r>
              <a:rPr lang="en-US" sz="2400" dirty="0" err="1">
                <a:cs typeface="Segoe UI" panose="020B0502040204020203" pitchFamily="34" charset="0"/>
              </a:rPr>
              <a:t>Cutulle</a:t>
            </a:r>
            <a:endParaRPr lang="en-US" sz="2400" dirty="0">
              <a:cs typeface="Segoe UI" panose="020B0502040204020203" pitchFamily="34" charset="0"/>
            </a:endParaRPr>
          </a:p>
        </p:txBody>
      </p:sp>
      <p:sp>
        <p:nvSpPr>
          <p:cNvPr id="2" name="Title 1">
            <a:extLst>
              <a:ext uri="{FF2B5EF4-FFF2-40B4-BE49-F238E27FC236}">
                <a16:creationId xmlns:a16="http://schemas.microsoft.com/office/drawing/2014/main" id="{78B2AF42-7886-394B-870B-A09354C6ACC9}"/>
              </a:ext>
            </a:extLst>
          </p:cNvPr>
          <p:cNvSpPr>
            <a:spLocks noGrp="1"/>
          </p:cNvSpPr>
          <p:nvPr>
            <p:ph type="title"/>
          </p:nvPr>
        </p:nvSpPr>
        <p:spPr>
          <a:xfrm>
            <a:off x="609600" y="2893422"/>
            <a:ext cx="10972800" cy="1668965"/>
          </a:xfrm>
        </p:spPr>
        <p:txBody>
          <a:bodyPr/>
          <a:lstStyle/>
          <a:p>
            <a:r>
              <a:rPr lang="en-US" sz="3600" cap="none" dirty="0">
                <a:cs typeface="Segoe UI" panose="020B0502040204020203" pitchFamily="34" charset="0"/>
              </a:rPr>
              <a:t>Utilization of Anaerobic Soil Disinfestation (ASD) for Weed Control in Tomato and Bell Pepper </a:t>
            </a:r>
            <a:r>
              <a:rPr lang="en-US" sz="3600" cap="none" dirty="0" err="1">
                <a:cs typeface="Segoe UI" panose="020B0502040204020203" pitchFamily="34" charset="0"/>
              </a:rPr>
              <a:t>Plasticulture</a:t>
            </a:r>
            <a:r>
              <a:rPr lang="en-US" sz="3600" cap="none" dirty="0">
                <a:cs typeface="Segoe UI" panose="020B0502040204020203" pitchFamily="34" charset="0"/>
              </a:rPr>
              <a:t> Production System</a:t>
            </a:r>
          </a:p>
        </p:txBody>
      </p:sp>
    </p:spTree>
    <p:extLst>
      <p:ext uri="{BB962C8B-B14F-4D97-AF65-F5344CB8AC3E}">
        <p14:creationId xmlns:p14="http://schemas.microsoft.com/office/powerpoint/2010/main" val="405515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5F0E9E9-234A-204D-BD74-CBE91BB65C9B}"/>
              </a:ext>
            </a:extLst>
          </p:cNvPr>
          <p:cNvPicPr>
            <a:picLocks noGrp="1"/>
          </p:cNvPicPr>
          <p:nvPr>
            <p:ph idx="1"/>
          </p:nvPr>
        </p:nvPicPr>
        <p:blipFill rotWithShape="1">
          <a:blip r:embed="rId2" cstate="email">
            <a:extLst>
              <a:ext uri="{28A0092B-C50C-407E-A947-70E740481C1C}">
                <a14:useLocalDpi xmlns:a14="http://schemas.microsoft.com/office/drawing/2010/main"/>
              </a:ext>
            </a:extLst>
          </a:blip>
          <a:srcRect/>
          <a:stretch/>
        </p:blipFill>
        <p:spPr>
          <a:xfrm>
            <a:off x="0" y="868102"/>
            <a:ext cx="2534856" cy="3287210"/>
          </a:xfrm>
        </p:spPr>
      </p:pic>
      <p:pic>
        <p:nvPicPr>
          <p:cNvPr id="7" name="Picture 6">
            <a:extLst>
              <a:ext uri="{FF2B5EF4-FFF2-40B4-BE49-F238E27FC236}">
                <a16:creationId xmlns:a16="http://schemas.microsoft.com/office/drawing/2014/main" id="{1F77DAD8-35BD-1A4E-AA7D-7D98937D3E2F}"/>
              </a:ext>
            </a:extLst>
          </p:cNvPr>
          <p:cNvPicPr>
            <a:picLocks/>
          </p:cNvPicPr>
          <p:nvPr/>
        </p:nvPicPr>
        <p:blipFill rotWithShape="1">
          <a:blip r:embed="rId3" cstate="email">
            <a:extLst>
              <a:ext uri="{28A0092B-C50C-407E-A947-70E740481C1C}">
                <a14:useLocalDpi xmlns:a14="http://schemas.microsoft.com/office/drawing/2010/main"/>
              </a:ext>
            </a:extLst>
          </a:blip>
          <a:srcRect/>
          <a:stretch/>
        </p:blipFill>
        <p:spPr>
          <a:xfrm>
            <a:off x="3173292" y="868102"/>
            <a:ext cx="2436620" cy="3287210"/>
          </a:xfrm>
          <a:prstGeom prst="rect">
            <a:avLst/>
          </a:prstGeom>
        </p:spPr>
      </p:pic>
      <p:pic>
        <p:nvPicPr>
          <p:cNvPr id="9" name="Picture 8">
            <a:extLst>
              <a:ext uri="{FF2B5EF4-FFF2-40B4-BE49-F238E27FC236}">
                <a16:creationId xmlns:a16="http://schemas.microsoft.com/office/drawing/2014/main" id="{FC8549CE-1F25-7140-B9C9-974561DD9D94}"/>
              </a:ext>
            </a:extLst>
          </p:cNvPr>
          <p:cNvPicPr>
            <a:picLocks/>
          </p:cNvPicPr>
          <p:nvPr/>
        </p:nvPicPr>
        <p:blipFill rotWithShape="1">
          <a:blip r:embed="rId4" cstate="email">
            <a:extLst>
              <a:ext uri="{28A0092B-C50C-407E-A947-70E740481C1C}">
                <a14:useLocalDpi xmlns:a14="http://schemas.microsoft.com/office/drawing/2010/main"/>
              </a:ext>
            </a:extLst>
          </a:blip>
          <a:srcRect/>
          <a:stretch/>
        </p:blipFill>
        <p:spPr>
          <a:xfrm>
            <a:off x="6299264" y="868102"/>
            <a:ext cx="2534856" cy="3287210"/>
          </a:xfrm>
          <a:prstGeom prst="rect">
            <a:avLst/>
          </a:prstGeom>
        </p:spPr>
      </p:pic>
      <p:pic>
        <p:nvPicPr>
          <p:cNvPr id="11" name="Picture 10">
            <a:extLst>
              <a:ext uri="{FF2B5EF4-FFF2-40B4-BE49-F238E27FC236}">
                <a16:creationId xmlns:a16="http://schemas.microsoft.com/office/drawing/2014/main" id="{116F1ABE-969C-3E41-A395-00C8E20A7287}"/>
              </a:ext>
            </a:extLst>
          </p:cNvPr>
          <p:cNvPicPr>
            <a:picLocks/>
          </p:cNvPicPr>
          <p:nvPr/>
        </p:nvPicPr>
        <p:blipFill rotWithShape="1">
          <a:blip r:embed="rId5" cstate="email">
            <a:extLst>
              <a:ext uri="{28A0092B-C50C-407E-A947-70E740481C1C}">
                <a14:useLocalDpi xmlns:a14="http://schemas.microsoft.com/office/drawing/2010/main"/>
              </a:ext>
            </a:extLst>
          </a:blip>
          <a:srcRect/>
          <a:stretch/>
        </p:blipFill>
        <p:spPr>
          <a:xfrm>
            <a:off x="9475744" y="868102"/>
            <a:ext cx="2534855" cy="3291840"/>
          </a:xfrm>
          <a:prstGeom prst="rect">
            <a:avLst/>
          </a:prstGeom>
        </p:spPr>
      </p:pic>
      <p:sp>
        <p:nvSpPr>
          <p:cNvPr id="23" name="Rectangle 22">
            <a:extLst>
              <a:ext uri="{FF2B5EF4-FFF2-40B4-BE49-F238E27FC236}">
                <a16:creationId xmlns:a16="http://schemas.microsoft.com/office/drawing/2014/main" id="{2D459968-894D-9840-82FC-9230C6EACE18}"/>
              </a:ext>
            </a:extLst>
          </p:cNvPr>
          <p:cNvSpPr/>
          <p:nvPr/>
        </p:nvSpPr>
        <p:spPr>
          <a:xfrm>
            <a:off x="1066237" y="2961074"/>
            <a:ext cx="636608" cy="5807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B19E6C74-3AB0-F74B-991A-F2D75E1EA49E}"/>
              </a:ext>
            </a:extLst>
          </p:cNvPr>
          <p:cNvSpPr/>
          <p:nvPr/>
        </p:nvSpPr>
        <p:spPr>
          <a:xfrm>
            <a:off x="4201986" y="2961074"/>
            <a:ext cx="636608" cy="5807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3CAD140A-58DE-744A-88AF-006E39D52BEC}"/>
              </a:ext>
            </a:extLst>
          </p:cNvPr>
          <p:cNvSpPr/>
          <p:nvPr/>
        </p:nvSpPr>
        <p:spPr>
          <a:xfrm>
            <a:off x="7377076" y="2961074"/>
            <a:ext cx="636608" cy="5807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490F5216-B1D4-8840-BC10-FCFA95D81849}"/>
              </a:ext>
            </a:extLst>
          </p:cNvPr>
          <p:cNvSpPr/>
          <p:nvPr/>
        </p:nvSpPr>
        <p:spPr>
          <a:xfrm>
            <a:off x="10606268" y="2961074"/>
            <a:ext cx="636608" cy="5807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8" name="Straight Arrow Connector 27">
            <a:extLst>
              <a:ext uri="{FF2B5EF4-FFF2-40B4-BE49-F238E27FC236}">
                <a16:creationId xmlns:a16="http://schemas.microsoft.com/office/drawing/2014/main" id="{EE1A32EF-52DF-944D-98D1-D41E50E5E130}"/>
              </a:ext>
            </a:extLst>
          </p:cNvPr>
          <p:cNvCxnSpPr>
            <a:cxnSpLocks/>
          </p:cNvCxnSpPr>
          <p:nvPr/>
        </p:nvCxnSpPr>
        <p:spPr>
          <a:xfrm>
            <a:off x="1396115" y="3537976"/>
            <a:ext cx="1" cy="110115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0" name="Straight Arrow Connector 29">
            <a:extLst>
              <a:ext uri="{FF2B5EF4-FFF2-40B4-BE49-F238E27FC236}">
                <a16:creationId xmlns:a16="http://schemas.microsoft.com/office/drawing/2014/main" id="{9AA7E4A7-78B5-354D-B67A-75963D624CBE}"/>
              </a:ext>
            </a:extLst>
          </p:cNvPr>
          <p:cNvCxnSpPr>
            <a:cxnSpLocks/>
          </p:cNvCxnSpPr>
          <p:nvPr/>
        </p:nvCxnSpPr>
        <p:spPr>
          <a:xfrm flipH="1">
            <a:off x="4546471" y="3537976"/>
            <a:ext cx="5856" cy="110115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1" name="Straight Arrow Connector 30">
            <a:extLst>
              <a:ext uri="{FF2B5EF4-FFF2-40B4-BE49-F238E27FC236}">
                <a16:creationId xmlns:a16="http://schemas.microsoft.com/office/drawing/2014/main" id="{ECDD5051-4C00-1240-913F-C6DC7B25AEBB}"/>
              </a:ext>
            </a:extLst>
          </p:cNvPr>
          <p:cNvCxnSpPr>
            <a:cxnSpLocks/>
          </p:cNvCxnSpPr>
          <p:nvPr/>
        </p:nvCxnSpPr>
        <p:spPr>
          <a:xfrm>
            <a:off x="7719978" y="3537976"/>
            <a:ext cx="0" cy="110115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cxnSp>
        <p:nvCxnSpPr>
          <p:cNvPr id="32" name="Straight Arrow Connector 31">
            <a:extLst>
              <a:ext uri="{FF2B5EF4-FFF2-40B4-BE49-F238E27FC236}">
                <a16:creationId xmlns:a16="http://schemas.microsoft.com/office/drawing/2014/main" id="{F80F2C94-2299-AD4A-A758-D28955C7DC04}"/>
              </a:ext>
            </a:extLst>
          </p:cNvPr>
          <p:cNvCxnSpPr>
            <a:cxnSpLocks/>
          </p:cNvCxnSpPr>
          <p:nvPr/>
        </p:nvCxnSpPr>
        <p:spPr>
          <a:xfrm flipH="1">
            <a:off x="10924572" y="3555338"/>
            <a:ext cx="322" cy="110115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pic>
        <p:nvPicPr>
          <p:cNvPr id="56" name="Picture 55">
            <a:extLst>
              <a:ext uri="{FF2B5EF4-FFF2-40B4-BE49-F238E27FC236}">
                <a16:creationId xmlns:a16="http://schemas.microsoft.com/office/drawing/2014/main" id="{D5F6C930-D389-B94D-964A-E00D95ADEB86}"/>
              </a:ext>
            </a:extLst>
          </p:cNvPr>
          <p:cNvPicPr>
            <a:picLocks/>
          </p:cNvPicPr>
          <p:nvPr/>
        </p:nvPicPr>
        <p:blipFill rotWithShape="1">
          <a:blip r:embed="rId6" cstate="email">
            <a:extLst>
              <a:ext uri="{28A0092B-C50C-407E-A947-70E740481C1C}">
                <a14:useLocalDpi xmlns:a14="http://schemas.microsoft.com/office/drawing/2010/main"/>
              </a:ext>
            </a:extLst>
          </a:blip>
          <a:srcRect/>
          <a:stretch/>
        </p:blipFill>
        <p:spPr>
          <a:xfrm>
            <a:off x="9434398" y="4668070"/>
            <a:ext cx="2572659" cy="2013590"/>
          </a:xfrm>
          <a:prstGeom prst="rect">
            <a:avLst/>
          </a:prstGeom>
          <a:ln w="38100">
            <a:solidFill>
              <a:schemeClr val="tx1"/>
            </a:solidFill>
          </a:ln>
        </p:spPr>
      </p:pic>
      <p:pic>
        <p:nvPicPr>
          <p:cNvPr id="57" name="Picture 56">
            <a:extLst>
              <a:ext uri="{FF2B5EF4-FFF2-40B4-BE49-F238E27FC236}">
                <a16:creationId xmlns:a16="http://schemas.microsoft.com/office/drawing/2014/main" id="{375BA7C3-3D05-A44F-947F-BB940A231C29}"/>
              </a:ext>
            </a:extLst>
          </p:cNvPr>
          <p:cNvPicPr>
            <a:picLocks/>
          </p:cNvPicPr>
          <p:nvPr/>
        </p:nvPicPr>
        <p:blipFill rotWithShape="1">
          <a:blip r:embed="rId7" cstate="email">
            <a:extLst>
              <a:ext uri="{28A0092B-C50C-407E-A947-70E740481C1C}">
                <a14:useLocalDpi xmlns:a14="http://schemas.microsoft.com/office/drawing/2010/main"/>
              </a:ext>
            </a:extLst>
          </a:blip>
          <a:srcRect/>
          <a:stretch/>
        </p:blipFill>
        <p:spPr>
          <a:xfrm>
            <a:off x="6391097" y="4669980"/>
            <a:ext cx="2468880" cy="2011680"/>
          </a:xfrm>
          <a:prstGeom prst="rect">
            <a:avLst/>
          </a:prstGeom>
          <a:ln w="38100">
            <a:solidFill>
              <a:schemeClr val="tx1"/>
            </a:solidFill>
          </a:ln>
        </p:spPr>
      </p:pic>
      <p:pic>
        <p:nvPicPr>
          <p:cNvPr id="58" name="Picture 57">
            <a:extLst>
              <a:ext uri="{FF2B5EF4-FFF2-40B4-BE49-F238E27FC236}">
                <a16:creationId xmlns:a16="http://schemas.microsoft.com/office/drawing/2014/main" id="{42BF4CD6-722F-F442-8817-D327A8C9AB14}"/>
              </a:ext>
            </a:extLst>
          </p:cNvPr>
          <p:cNvPicPr>
            <a:picLocks/>
          </p:cNvPicPr>
          <p:nvPr/>
        </p:nvPicPr>
        <p:blipFill rotWithShape="1">
          <a:blip r:embed="rId8" cstate="email">
            <a:extLst>
              <a:ext uri="{28A0092B-C50C-407E-A947-70E740481C1C}">
                <a14:useLocalDpi xmlns:a14="http://schemas.microsoft.com/office/drawing/2010/main"/>
              </a:ext>
            </a:extLst>
          </a:blip>
          <a:srcRect/>
          <a:stretch/>
        </p:blipFill>
        <p:spPr>
          <a:xfrm>
            <a:off x="3188760" y="4669980"/>
            <a:ext cx="2468880" cy="2011680"/>
          </a:xfrm>
          <a:prstGeom prst="rect">
            <a:avLst/>
          </a:prstGeom>
          <a:ln w="38100">
            <a:solidFill>
              <a:schemeClr val="tx1"/>
            </a:solidFill>
          </a:ln>
        </p:spPr>
      </p:pic>
      <p:pic>
        <p:nvPicPr>
          <p:cNvPr id="59" name="Content Placeholder 4">
            <a:extLst>
              <a:ext uri="{FF2B5EF4-FFF2-40B4-BE49-F238E27FC236}">
                <a16:creationId xmlns:a16="http://schemas.microsoft.com/office/drawing/2014/main" id="{4173BA11-D6EC-4649-85C5-42659AD226EE}"/>
              </a:ext>
            </a:extLst>
          </p:cNvPr>
          <p:cNvPicPr>
            <a:picLocks/>
          </p:cNvPicPr>
          <p:nvPr/>
        </p:nvPicPr>
        <p:blipFill rotWithShape="1">
          <a:blip r:embed="rId9" cstate="email">
            <a:extLst>
              <a:ext uri="{28A0092B-C50C-407E-A947-70E740481C1C}">
                <a14:useLocalDpi xmlns:a14="http://schemas.microsoft.com/office/drawing/2010/main"/>
              </a:ext>
            </a:extLst>
          </a:blip>
          <a:srcRect/>
          <a:stretch/>
        </p:blipFill>
        <p:spPr bwMode="auto">
          <a:xfrm>
            <a:off x="161675" y="4669980"/>
            <a:ext cx="2468880" cy="2011680"/>
          </a:xfrm>
          <a:prstGeom prst="rect">
            <a:avLst/>
          </a:prstGeom>
          <a:noFill/>
          <a:ln w="38100">
            <a:solidFill>
              <a:schemeClr val="tx1"/>
            </a:solidFill>
            <a:miter lim="800000"/>
            <a:headEnd/>
            <a:tailEnd/>
          </a:ln>
        </p:spPr>
      </p:pic>
      <p:sp>
        <p:nvSpPr>
          <p:cNvPr id="64" name="TextBox 63">
            <a:extLst>
              <a:ext uri="{FF2B5EF4-FFF2-40B4-BE49-F238E27FC236}">
                <a16:creationId xmlns:a16="http://schemas.microsoft.com/office/drawing/2014/main" id="{7E9B1C8A-C3C7-8D40-8D57-0DC5D2D40F99}"/>
              </a:ext>
            </a:extLst>
          </p:cNvPr>
          <p:cNvSpPr txBox="1"/>
          <p:nvPr/>
        </p:nvSpPr>
        <p:spPr>
          <a:xfrm>
            <a:off x="-84163" y="833379"/>
            <a:ext cx="2529695" cy="276999"/>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Molasses sealed</a:t>
            </a:r>
          </a:p>
        </p:txBody>
      </p:sp>
      <p:sp>
        <p:nvSpPr>
          <p:cNvPr id="65" name="TextBox 64">
            <a:extLst>
              <a:ext uri="{FF2B5EF4-FFF2-40B4-BE49-F238E27FC236}">
                <a16:creationId xmlns:a16="http://schemas.microsoft.com/office/drawing/2014/main" id="{9BC18D05-7F9C-2D45-A239-5979635A6044}"/>
              </a:ext>
            </a:extLst>
          </p:cNvPr>
          <p:cNvSpPr txBox="1"/>
          <p:nvPr/>
        </p:nvSpPr>
        <p:spPr>
          <a:xfrm>
            <a:off x="3056869" y="844953"/>
            <a:ext cx="2468880" cy="276999"/>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Mustard meal sealed</a:t>
            </a:r>
          </a:p>
        </p:txBody>
      </p:sp>
      <p:sp>
        <p:nvSpPr>
          <p:cNvPr id="66" name="TextBox 65">
            <a:extLst>
              <a:ext uri="{FF2B5EF4-FFF2-40B4-BE49-F238E27FC236}">
                <a16:creationId xmlns:a16="http://schemas.microsoft.com/office/drawing/2014/main" id="{AFFAC00B-3892-A84E-8EDC-5D71B7F67917}"/>
              </a:ext>
            </a:extLst>
          </p:cNvPr>
          <p:cNvSpPr txBox="1"/>
          <p:nvPr/>
        </p:nvSpPr>
        <p:spPr>
          <a:xfrm>
            <a:off x="6212091" y="833378"/>
            <a:ext cx="2560915" cy="276999"/>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Molasses + mustard meal sealed</a:t>
            </a:r>
          </a:p>
        </p:txBody>
      </p:sp>
      <p:sp>
        <p:nvSpPr>
          <p:cNvPr id="68" name="TextBox 67">
            <a:extLst>
              <a:ext uri="{FF2B5EF4-FFF2-40B4-BE49-F238E27FC236}">
                <a16:creationId xmlns:a16="http://schemas.microsoft.com/office/drawing/2014/main" id="{01DC9D72-0565-C34B-B8C5-1B9C30CC02AC}"/>
              </a:ext>
            </a:extLst>
          </p:cNvPr>
          <p:cNvSpPr txBox="1"/>
          <p:nvPr/>
        </p:nvSpPr>
        <p:spPr>
          <a:xfrm>
            <a:off x="9375185" y="821804"/>
            <a:ext cx="1991251" cy="461665"/>
          </a:xfrm>
          <a:prstGeom prst="rect">
            <a:avLst/>
          </a:prstGeom>
          <a:noFill/>
        </p:spPr>
        <p:txBody>
          <a:bodyPr wrap="non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Solarization/none sealed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 name="Rectangle 1">
            <a:extLst>
              <a:ext uri="{FF2B5EF4-FFF2-40B4-BE49-F238E27FC236}">
                <a16:creationId xmlns:a16="http://schemas.microsoft.com/office/drawing/2014/main" id="{A02F81B9-C77B-4F4F-B41F-F50D10BF8FDE}"/>
              </a:ext>
            </a:extLst>
          </p:cNvPr>
          <p:cNvSpPr/>
          <p:nvPr/>
        </p:nvSpPr>
        <p:spPr>
          <a:xfrm>
            <a:off x="9434398" y="4639133"/>
            <a:ext cx="2595927" cy="20425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Oval 5">
            <a:extLst>
              <a:ext uri="{FF2B5EF4-FFF2-40B4-BE49-F238E27FC236}">
                <a16:creationId xmlns:a16="http://schemas.microsoft.com/office/drawing/2014/main" id="{3F0C6C73-6124-DE45-A2F0-001121E56B0E}"/>
              </a:ext>
            </a:extLst>
          </p:cNvPr>
          <p:cNvSpPr/>
          <p:nvPr/>
        </p:nvSpPr>
        <p:spPr>
          <a:xfrm>
            <a:off x="711879" y="5153801"/>
            <a:ext cx="1345324" cy="1292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0" name="Straight Connector 9">
            <a:extLst>
              <a:ext uri="{FF2B5EF4-FFF2-40B4-BE49-F238E27FC236}">
                <a16:creationId xmlns:a16="http://schemas.microsoft.com/office/drawing/2014/main" id="{81212C51-2E72-B64F-833E-ACC36F2BE8B7}"/>
              </a:ext>
            </a:extLst>
          </p:cNvPr>
          <p:cNvCxnSpPr>
            <a:cxnSpLocks/>
            <a:endCxn id="6" idx="5"/>
          </p:cNvCxnSpPr>
          <p:nvPr/>
        </p:nvCxnSpPr>
        <p:spPr>
          <a:xfrm>
            <a:off x="925202" y="5330088"/>
            <a:ext cx="934983" cy="9271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35FBEC77-C5C4-5E4A-96F6-E902E905A61E}"/>
              </a:ext>
            </a:extLst>
          </p:cNvPr>
          <p:cNvSpPr/>
          <p:nvPr/>
        </p:nvSpPr>
        <p:spPr>
          <a:xfrm>
            <a:off x="3771622" y="5147023"/>
            <a:ext cx="1345324" cy="1292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34" name="Straight Connector 33">
            <a:extLst>
              <a:ext uri="{FF2B5EF4-FFF2-40B4-BE49-F238E27FC236}">
                <a16:creationId xmlns:a16="http://schemas.microsoft.com/office/drawing/2014/main" id="{03D91BEB-861D-BE45-9A24-EA35660EE883}"/>
              </a:ext>
            </a:extLst>
          </p:cNvPr>
          <p:cNvCxnSpPr>
            <a:cxnSpLocks/>
            <a:stCxn id="33" idx="1"/>
            <a:endCxn id="33" idx="5"/>
          </p:cNvCxnSpPr>
          <p:nvPr/>
        </p:nvCxnSpPr>
        <p:spPr>
          <a:xfrm>
            <a:off x="3968640" y="5336345"/>
            <a:ext cx="951288" cy="9141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984A97D9-D24F-8A41-8E1D-8600F54A1368}"/>
              </a:ext>
            </a:extLst>
          </p:cNvPr>
          <p:cNvSpPr/>
          <p:nvPr/>
        </p:nvSpPr>
        <p:spPr>
          <a:xfrm>
            <a:off x="6941248" y="5122129"/>
            <a:ext cx="1345324" cy="1292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36" name="Straight Connector 35">
            <a:extLst>
              <a:ext uri="{FF2B5EF4-FFF2-40B4-BE49-F238E27FC236}">
                <a16:creationId xmlns:a16="http://schemas.microsoft.com/office/drawing/2014/main" id="{26A37FA6-E72B-4347-800D-0EF3B91A5CF5}"/>
              </a:ext>
            </a:extLst>
          </p:cNvPr>
          <p:cNvCxnSpPr>
            <a:cxnSpLocks/>
            <a:endCxn id="35" idx="5"/>
          </p:cNvCxnSpPr>
          <p:nvPr/>
        </p:nvCxnSpPr>
        <p:spPr>
          <a:xfrm>
            <a:off x="7143769" y="5360877"/>
            <a:ext cx="945785" cy="86470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00D03A68-AC69-D641-AF2E-585FA1037F1C}"/>
              </a:ext>
            </a:extLst>
          </p:cNvPr>
          <p:cNvSpPr/>
          <p:nvPr/>
        </p:nvSpPr>
        <p:spPr>
          <a:xfrm>
            <a:off x="10182527" y="5118397"/>
            <a:ext cx="1345324" cy="1292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4" name="Straight Connector 13">
            <a:extLst>
              <a:ext uri="{FF2B5EF4-FFF2-40B4-BE49-F238E27FC236}">
                <a16:creationId xmlns:a16="http://schemas.microsoft.com/office/drawing/2014/main" id="{BEF87368-F5A0-AC40-9B5B-190BD0DDB140}"/>
              </a:ext>
            </a:extLst>
          </p:cNvPr>
          <p:cNvCxnSpPr/>
          <p:nvPr/>
        </p:nvCxnSpPr>
        <p:spPr>
          <a:xfrm>
            <a:off x="10441526" y="5819328"/>
            <a:ext cx="253578"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CB96794-676C-754C-8327-A55BE10DF953}"/>
              </a:ext>
            </a:extLst>
          </p:cNvPr>
          <p:cNvCxnSpPr/>
          <p:nvPr/>
        </p:nvCxnSpPr>
        <p:spPr>
          <a:xfrm flipV="1">
            <a:off x="10695104" y="5599212"/>
            <a:ext cx="671332" cy="4766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E2136AF-E254-B84C-AF4B-7F8BF6BC8F71}"/>
              </a:ext>
            </a:extLst>
          </p:cNvPr>
          <p:cNvCxnSpPr>
            <a:cxnSpLocks/>
            <a:stCxn id="6" idx="7"/>
            <a:endCxn id="6" idx="3"/>
          </p:cNvCxnSpPr>
          <p:nvPr/>
        </p:nvCxnSpPr>
        <p:spPr>
          <a:xfrm flipH="1">
            <a:off x="908897" y="5343123"/>
            <a:ext cx="951288" cy="9141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761740F4-33C3-134E-A231-6106ED2E29ED}"/>
              </a:ext>
            </a:extLst>
          </p:cNvPr>
          <p:cNvCxnSpPr>
            <a:cxnSpLocks/>
            <a:endCxn id="33" idx="7"/>
          </p:cNvCxnSpPr>
          <p:nvPr/>
        </p:nvCxnSpPr>
        <p:spPr>
          <a:xfrm flipV="1">
            <a:off x="4015686" y="5336345"/>
            <a:ext cx="904242" cy="9449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C51EB32-7DA5-0B4F-9FDB-6D28B5BFA535}"/>
              </a:ext>
            </a:extLst>
          </p:cNvPr>
          <p:cNvCxnSpPr>
            <a:cxnSpLocks/>
            <a:stCxn id="35" idx="7"/>
            <a:endCxn id="35" idx="3"/>
          </p:cNvCxnSpPr>
          <p:nvPr/>
        </p:nvCxnSpPr>
        <p:spPr>
          <a:xfrm flipH="1">
            <a:off x="7138266" y="5311451"/>
            <a:ext cx="951288" cy="91412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18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fade">
                                      <p:cBhvr>
                                        <p:cTn id="13" dur="500"/>
                                        <p:tgtEl>
                                          <p:spTgt spid="5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500"/>
                                        <p:tgtEl>
                                          <p:spTgt spid="5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par>
                                <p:cTn id="57" presetID="10" presetClass="entr" presetSubtype="0"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par>
                                <p:cTn id="60" presetID="10" presetClass="entr" presetSubtype="0"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Effect transition="in" filter="fade">
                                      <p:cBhvr>
                                        <p:cTn id="62" dur="500"/>
                                        <p:tgtEl>
                                          <p:spTgt spid="1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par>
                                <p:cTn id="66" presetID="10" presetClass="entr" presetSubtype="0" fill="hold"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500"/>
                                        <p:tgtEl>
                                          <p:spTgt spid="34"/>
                                        </p:tgtEl>
                                      </p:cBhvr>
                                    </p:animEffect>
                                  </p:childTnLst>
                                </p:cTn>
                              </p:par>
                              <p:par>
                                <p:cTn id="69" presetID="10" presetClass="entr" presetSubtype="0" fill="hold"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par>
                                <p:cTn id="75" presetID="10" presetClass="entr" presetSubtype="0" fill="hold"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par>
                                <p:cTn id="78" presetID="10" presetClass="entr" presetSubtype="0" fill="hold" nodeType="with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fade">
                                      <p:cBhvr>
                                        <p:cTn id="80" dur="500"/>
                                        <p:tgtEl>
                                          <p:spTgt spid="48"/>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10" presetClass="entr" presetSubtype="0" fill="hold" nodeType="with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500"/>
                                        <p:tgtEl>
                                          <p:spTgt spid="14"/>
                                        </p:tgtEl>
                                      </p:cBhvr>
                                    </p:animEffect>
                                  </p:childTnLst>
                                </p:cTn>
                              </p:par>
                              <p:par>
                                <p:cTn id="87" presetID="10" presetClass="entr" presetSubtype="0" fill="hold"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 grpId="0" animBg="1"/>
      <p:bldP spid="6" grpId="0" animBg="1"/>
      <p:bldP spid="33" grpId="0" animBg="1"/>
      <p:bldP spid="35"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E76B8B-AF6C-A042-9FA5-44D0EB6EF8D7}"/>
              </a:ext>
            </a:extLst>
          </p:cNvPr>
          <p:cNvPicPr>
            <a:picLocks/>
          </p:cNvPicPr>
          <p:nvPr/>
        </p:nvPicPr>
        <p:blipFill rotWithShape="1">
          <a:blip r:embed="rId2" cstate="email">
            <a:extLst>
              <a:ext uri="{28A0092B-C50C-407E-A947-70E740481C1C}">
                <a14:useLocalDpi xmlns:a14="http://schemas.microsoft.com/office/drawing/2010/main"/>
              </a:ext>
            </a:extLst>
          </a:blip>
          <a:srcRect/>
          <a:stretch/>
        </p:blipFill>
        <p:spPr>
          <a:xfrm>
            <a:off x="0" y="891251"/>
            <a:ext cx="2532888" cy="3396011"/>
          </a:xfrm>
          <a:prstGeom prst="rect">
            <a:avLst/>
          </a:prstGeom>
        </p:spPr>
      </p:pic>
      <p:pic>
        <p:nvPicPr>
          <p:cNvPr id="5" name="Picture 4">
            <a:extLst>
              <a:ext uri="{FF2B5EF4-FFF2-40B4-BE49-F238E27FC236}">
                <a16:creationId xmlns:a16="http://schemas.microsoft.com/office/drawing/2014/main" id="{99950B66-F728-6D48-B2F3-2BA5E874D2F2}"/>
              </a:ext>
            </a:extLst>
          </p:cNvPr>
          <p:cNvPicPr>
            <a:picLocks/>
          </p:cNvPicPr>
          <p:nvPr/>
        </p:nvPicPr>
        <p:blipFill rotWithShape="1">
          <a:blip r:embed="rId3" cstate="email">
            <a:extLst>
              <a:ext uri="{28A0092B-C50C-407E-A947-70E740481C1C}">
                <a14:useLocalDpi xmlns:a14="http://schemas.microsoft.com/office/drawing/2010/main"/>
              </a:ext>
            </a:extLst>
          </a:blip>
          <a:srcRect/>
          <a:stretch/>
        </p:blipFill>
        <p:spPr>
          <a:xfrm>
            <a:off x="3113589" y="891251"/>
            <a:ext cx="2532888" cy="3396011"/>
          </a:xfrm>
          <a:prstGeom prst="rect">
            <a:avLst/>
          </a:prstGeom>
        </p:spPr>
      </p:pic>
      <p:pic>
        <p:nvPicPr>
          <p:cNvPr id="6" name="Picture 5">
            <a:extLst>
              <a:ext uri="{FF2B5EF4-FFF2-40B4-BE49-F238E27FC236}">
                <a16:creationId xmlns:a16="http://schemas.microsoft.com/office/drawing/2014/main" id="{36308CF5-4353-7F40-95B9-75B15EBFB9D0}"/>
              </a:ext>
            </a:extLst>
          </p:cNvPr>
          <p:cNvPicPr>
            <a:picLocks/>
          </p:cNvPicPr>
          <p:nvPr/>
        </p:nvPicPr>
        <p:blipFill rotWithShape="1">
          <a:blip r:embed="rId4" cstate="email">
            <a:extLst>
              <a:ext uri="{28A0092B-C50C-407E-A947-70E740481C1C}">
                <a14:useLocalDpi xmlns:a14="http://schemas.microsoft.com/office/drawing/2010/main"/>
              </a:ext>
            </a:extLst>
          </a:blip>
          <a:srcRect/>
          <a:stretch/>
        </p:blipFill>
        <p:spPr>
          <a:xfrm>
            <a:off x="6423949" y="891251"/>
            <a:ext cx="2532888" cy="3396011"/>
          </a:xfrm>
          <a:prstGeom prst="rect">
            <a:avLst/>
          </a:prstGeom>
        </p:spPr>
      </p:pic>
      <p:pic>
        <p:nvPicPr>
          <p:cNvPr id="7" name="Picture 6">
            <a:extLst>
              <a:ext uri="{FF2B5EF4-FFF2-40B4-BE49-F238E27FC236}">
                <a16:creationId xmlns:a16="http://schemas.microsoft.com/office/drawing/2014/main" id="{CACD32EE-57E5-DA4A-A714-56C63BB42374}"/>
              </a:ext>
            </a:extLst>
          </p:cNvPr>
          <p:cNvPicPr>
            <a:picLocks/>
          </p:cNvPicPr>
          <p:nvPr/>
        </p:nvPicPr>
        <p:blipFill rotWithShape="1">
          <a:blip r:embed="rId5" cstate="email">
            <a:extLst>
              <a:ext uri="{28A0092B-C50C-407E-A947-70E740481C1C}">
                <a14:useLocalDpi xmlns:a14="http://schemas.microsoft.com/office/drawing/2010/main"/>
              </a:ext>
            </a:extLst>
          </a:blip>
          <a:srcRect/>
          <a:stretch/>
        </p:blipFill>
        <p:spPr>
          <a:xfrm>
            <a:off x="9659112" y="891251"/>
            <a:ext cx="2532888" cy="3396011"/>
          </a:xfrm>
          <a:prstGeom prst="rect">
            <a:avLst/>
          </a:prstGeom>
        </p:spPr>
      </p:pic>
      <p:sp>
        <p:nvSpPr>
          <p:cNvPr id="10" name="Rectangle 9">
            <a:extLst>
              <a:ext uri="{FF2B5EF4-FFF2-40B4-BE49-F238E27FC236}">
                <a16:creationId xmlns:a16="http://schemas.microsoft.com/office/drawing/2014/main" id="{921955D4-961F-374C-B53C-C24986D0222E}"/>
              </a:ext>
            </a:extLst>
          </p:cNvPr>
          <p:cNvSpPr/>
          <p:nvPr/>
        </p:nvSpPr>
        <p:spPr>
          <a:xfrm>
            <a:off x="1066237" y="2961074"/>
            <a:ext cx="636608" cy="5807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1" name="Straight Arrow Connector 10">
            <a:extLst>
              <a:ext uri="{FF2B5EF4-FFF2-40B4-BE49-F238E27FC236}">
                <a16:creationId xmlns:a16="http://schemas.microsoft.com/office/drawing/2014/main" id="{E08D5769-0BE3-DB44-B8CD-4E021D54664C}"/>
              </a:ext>
            </a:extLst>
          </p:cNvPr>
          <p:cNvCxnSpPr>
            <a:cxnSpLocks/>
          </p:cNvCxnSpPr>
          <p:nvPr/>
        </p:nvCxnSpPr>
        <p:spPr>
          <a:xfrm>
            <a:off x="1396115" y="3537976"/>
            <a:ext cx="1" cy="110115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13" name="Rectangle 12">
            <a:extLst>
              <a:ext uri="{FF2B5EF4-FFF2-40B4-BE49-F238E27FC236}">
                <a16:creationId xmlns:a16="http://schemas.microsoft.com/office/drawing/2014/main" id="{EDEC4042-D9A0-FA48-9BFF-600279388301}"/>
              </a:ext>
            </a:extLst>
          </p:cNvPr>
          <p:cNvSpPr/>
          <p:nvPr/>
        </p:nvSpPr>
        <p:spPr>
          <a:xfrm>
            <a:off x="3929003" y="2961074"/>
            <a:ext cx="636608" cy="5807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4" name="Straight Arrow Connector 13">
            <a:extLst>
              <a:ext uri="{FF2B5EF4-FFF2-40B4-BE49-F238E27FC236}">
                <a16:creationId xmlns:a16="http://schemas.microsoft.com/office/drawing/2014/main" id="{4885CAD3-C520-6B42-BD9D-87B6C8BC91FF}"/>
              </a:ext>
            </a:extLst>
          </p:cNvPr>
          <p:cNvCxnSpPr>
            <a:cxnSpLocks/>
          </p:cNvCxnSpPr>
          <p:nvPr/>
        </p:nvCxnSpPr>
        <p:spPr>
          <a:xfrm>
            <a:off x="4258881" y="3537976"/>
            <a:ext cx="1" cy="110115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15" name="Rectangle 14">
            <a:extLst>
              <a:ext uri="{FF2B5EF4-FFF2-40B4-BE49-F238E27FC236}">
                <a16:creationId xmlns:a16="http://schemas.microsoft.com/office/drawing/2014/main" id="{53A9312B-E285-C247-9BBC-FAB14F212767}"/>
              </a:ext>
            </a:extLst>
          </p:cNvPr>
          <p:cNvSpPr/>
          <p:nvPr/>
        </p:nvSpPr>
        <p:spPr>
          <a:xfrm>
            <a:off x="7287288" y="2957197"/>
            <a:ext cx="636608" cy="5807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6" name="Straight Arrow Connector 15">
            <a:extLst>
              <a:ext uri="{FF2B5EF4-FFF2-40B4-BE49-F238E27FC236}">
                <a16:creationId xmlns:a16="http://schemas.microsoft.com/office/drawing/2014/main" id="{1620C82C-6F2D-5047-BB06-4FFFEF9A55DE}"/>
              </a:ext>
            </a:extLst>
          </p:cNvPr>
          <p:cNvCxnSpPr>
            <a:cxnSpLocks/>
          </p:cNvCxnSpPr>
          <p:nvPr/>
        </p:nvCxnSpPr>
        <p:spPr>
          <a:xfrm>
            <a:off x="7617166" y="3534099"/>
            <a:ext cx="1" cy="110115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sp>
        <p:nvSpPr>
          <p:cNvPr id="17" name="Rectangle 16">
            <a:extLst>
              <a:ext uri="{FF2B5EF4-FFF2-40B4-BE49-F238E27FC236}">
                <a16:creationId xmlns:a16="http://schemas.microsoft.com/office/drawing/2014/main" id="{54C06C68-03F8-8443-ACE4-73161973F4EB}"/>
              </a:ext>
            </a:extLst>
          </p:cNvPr>
          <p:cNvSpPr/>
          <p:nvPr/>
        </p:nvSpPr>
        <p:spPr>
          <a:xfrm>
            <a:off x="10609222" y="2961074"/>
            <a:ext cx="636608" cy="5807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8" name="Straight Arrow Connector 17">
            <a:extLst>
              <a:ext uri="{FF2B5EF4-FFF2-40B4-BE49-F238E27FC236}">
                <a16:creationId xmlns:a16="http://schemas.microsoft.com/office/drawing/2014/main" id="{45E2F6E3-4644-4041-BD5A-A5AB980DB9B9}"/>
              </a:ext>
            </a:extLst>
          </p:cNvPr>
          <p:cNvCxnSpPr>
            <a:cxnSpLocks/>
          </p:cNvCxnSpPr>
          <p:nvPr/>
        </p:nvCxnSpPr>
        <p:spPr>
          <a:xfrm>
            <a:off x="10939100" y="3537976"/>
            <a:ext cx="1" cy="1101157"/>
          </a:xfrm>
          <a:prstGeom prst="straightConnector1">
            <a:avLst/>
          </a:prstGeom>
          <a:ln>
            <a:tailEnd type="triangle"/>
          </a:ln>
        </p:spPr>
        <p:style>
          <a:lnRef idx="2">
            <a:schemeClr val="accent4"/>
          </a:lnRef>
          <a:fillRef idx="0">
            <a:schemeClr val="accent4"/>
          </a:fillRef>
          <a:effectRef idx="1">
            <a:schemeClr val="accent4"/>
          </a:effectRef>
          <a:fontRef idx="minor">
            <a:schemeClr val="tx1"/>
          </a:fontRef>
        </p:style>
      </p:cxnSp>
      <p:pic>
        <p:nvPicPr>
          <p:cNvPr id="19" name="Picture 18">
            <a:extLst>
              <a:ext uri="{FF2B5EF4-FFF2-40B4-BE49-F238E27FC236}">
                <a16:creationId xmlns:a16="http://schemas.microsoft.com/office/drawing/2014/main" id="{D920E920-D26C-954D-8632-8896484B523E}"/>
              </a:ext>
            </a:extLst>
          </p:cNvPr>
          <p:cNvPicPr>
            <a:picLocks/>
          </p:cNvPicPr>
          <p:nvPr/>
        </p:nvPicPr>
        <p:blipFill rotWithShape="1">
          <a:blip r:embed="rId6" cstate="email">
            <a:extLst>
              <a:ext uri="{28A0092B-C50C-407E-A947-70E740481C1C}">
                <a14:useLocalDpi xmlns:a14="http://schemas.microsoft.com/office/drawing/2010/main"/>
              </a:ext>
            </a:extLst>
          </a:blip>
          <a:srcRect/>
          <a:stretch/>
        </p:blipFill>
        <p:spPr>
          <a:xfrm>
            <a:off x="64008" y="4656361"/>
            <a:ext cx="2468880" cy="2011680"/>
          </a:xfrm>
          <a:prstGeom prst="rect">
            <a:avLst/>
          </a:prstGeom>
          <a:ln w="38100">
            <a:solidFill>
              <a:schemeClr val="tx1"/>
            </a:solidFill>
          </a:ln>
        </p:spPr>
      </p:pic>
      <p:pic>
        <p:nvPicPr>
          <p:cNvPr id="21" name="Picture 20">
            <a:extLst>
              <a:ext uri="{FF2B5EF4-FFF2-40B4-BE49-F238E27FC236}">
                <a16:creationId xmlns:a16="http://schemas.microsoft.com/office/drawing/2014/main" id="{071B1797-156A-EA48-91E7-720557C1DBD0}"/>
              </a:ext>
            </a:extLst>
          </p:cNvPr>
          <p:cNvPicPr>
            <a:picLocks/>
          </p:cNvPicPr>
          <p:nvPr/>
        </p:nvPicPr>
        <p:blipFill rotWithShape="1">
          <a:blip r:embed="rId7" cstate="email">
            <a:extLst>
              <a:ext uri="{28A0092B-C50C-407E-A947-70E740481C1C}">
                <a14:useLocalDpi xmlns:a14="http://schemas.microsoft.com/office/drawing/2010/main"/>
              </a:ext>
            </a:extLst>
          </a:blip>
          <a:srcRect/>
          <a:stretch/>
        </p:blipFill>
        <p:spPr>
          <a:xfrm>
            <a:off x="3113589" y="4663788"/>
            <a:ext cx="2468880" cy="2011680"/>
          </a:xfrm>
          <a:prstGeom prst="rect">
            <a:avLst/>
          </a:prstGeom>
          <a:ln w="38100">
            <a:solidFill>
              <a:schemeClr val="tx1"/>
            </a:solidFill>
          </a:ln>
        </p:spPr>
      </p:pic>
      <p:pic>
        <p:nvPicPr>
          <p:cNvPr id="23" name="Picture 22">
            <a:extLst>
              <a:ext uri="{FF2B5EF4-FFF2-40B4-BE49-F238E27FC236}">
                <a16:creationId xmlns:a16="http://schemas.microsoft.com/office/drawing/2014/main" id="{7236A7F3-5046-FF49-BD53-6FC824938C89}"/>
              </a:ext>
            </a:extLst>
          </p:cNvPr>
          <p:cNvPicPr>
            <a:picLocks/>
          </p:cNvPicPr>
          <p:nvPr/>
        </p:nvPicPr>
        <p:blipFill rotWithShape="1">
          <a:blip r:embed="rId8" cstate="email">
            <a:extLst>
              <a:ext uri="{28A0092B-C50C-407E-A947-70E740481C1C}">
                <a14:useLocalDpi xmlns:a14="http://schemas.microsoft.com/office/drawing/2010/main"/>
              </a:ext>
            </a:extLst>
          </a:blip>
          <a:srcRect/>
          <a:stretch/>
        </p:blipFill>
        <p:spPr>
          <a:xfrm>
            <a:off x="9659112" y="4656361"/>
            <a:ext cx="2468880" cy="2011680"/>
          </a:xfrm>
          <a:prstGeom prst="rect">
            <a:avLst/>
          </a:prstGeom>
          <a:ln w="38100">
            <a:solidFill>
              <a:schemeClr val="tx1"/>
            </a:solidFill>
          </a:ln>
        </p:spPr>
      </p:pic>
      <p:sp>
        <p:nvSpPr>
          <p:cNvPr id="28" name="TextBox 27">
            <a:extLst>
              <a:ext uri="{FF2B5EF4-FFF2-40B4-BE49-F238E27FC236}">
                <a16:creationId xmlns:a16="http://schemas.microsoft.com/office/drawing/2014/main" id="{9FE7952E-556C-EF47-B316-0435849D5A99}"/>
              </a:ext>
            </a:extLst>
          </p:cNvPr>
          <p:cNvSpPr txBox="1"/>
          <p:nvPr/>
        </p:nvSpPr>
        <p:spPr>
          <a:xfrm>
            <a:off x="-84163" y="833379"/>
            <a:ext cx="2529695" cy="276999"/>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Molasses unsealed</a:t>
            </a:r>
          </a:p>
        </p:txBody>
      </p:sp>
      <p:sp>
        <p:nvSpPr>
          <p:cNvPr id="29" name="TextBox 28">
            <a:extLst>
              <a:ext uri="{FF2B5EF4-FFF2-40B4-BE49-F238E27FC236}">
                <a16:creationId xmlns:a16="http://schemas.microsoft.com/office/drawing/2014/main" id="{B49C2F98-BAA0-8148-8E22-4510774EFC4C}"/>
              </a:ext>
            </a:extLst>
          </p:cNvPr>
          <p:cNvSpPr txBox="1"/>
          <p:nvPr/>
        </p:nvSpPr>
        <p:spPr>
          <a:xfrm>
            <a:off x="3056869" y="844953"/>
            <a:ext cx="2468880" cy="276999"/>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Mustard meal unsealed</a:t>
            </a:r>
          </a:p>
        </p:txBody>
      </p:sp>
      <p:sp>
        <p:nvSpPr>
          <p:cNvPr id="30" name="TextBox 29">
            <a:extLst>
              <a:ext uri="{FF2B5EF4-FFF2-40B4-BE49-F238E27FC236}">
                <a16:creationId xmlns:a16="http://schemas.microsoft.com/office/drawing/2014/main" id="{D34CE579-43E2-384E-92EE-AA60136B0685}"/>
              </a:ext>
            </a:extLst>
          </p:cNvPr>
          <p:cNvSpPr txBox="1"/>
          <p:nvPr/>
        </p:nvSpPr>
        <p:spPr>
          <a:xfrm>
            <a:off x="6348752" y="856529"/>
            <a:ext cx="2833613" cy="276999"/>
          </a:xfrm>
          <a:prstGeom prst="rect">
            <a:avLst/>
          </a:prstGeom>
          <a:noFill/>
        </p:spPr>
        <p:txBody>
          <a:bodyPr wrap="squar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Molasses + mustard meal unsealed</a:t>
            </a:r>
          </a:p>
        </p:txBody>
      </p:sp>
      <p:sp>
        <p:nvSpPr>
          <p:cNvPr id="31" name="TextBox 30">
            <a:extLst>
              <a:ext uri="{FF2B5EF4-FFF2-40B4-BE49-F238E27FC236}">
                <a16:creationId xmlns:a16="http://schemas.microsoft.com/office/drawing/2014/main" id="{592699C9-82EF-B448-BDE4-B48F96317B2A}"/>
              </a:ext>
            </a:extLst>
          </p:cNvPr>
          <p:cNvSpPr txBox="1"/>
          <p:nvPr/>
        </p:nvSpPr>
        <p:spPr>
          <a:xfrm>
            <a:off x="9613596" y="833379"/>
            <a:ext cx="1991251" cy="461665"/>
          </a:xfrm>
          <a:prstGeom prst="rect">
            <a:avLst/>
          </a:prstGeom>
          <a:noFill/>
        </p:spPr>
        <p:txBody>
          <a:bodyPr wrap="none" rtlCol="0">
            <a:spAutoFit/>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Solarization/none sealed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24" name="Picture 23">
            <a:extLst>
              <a:ext uri="{FF2B5EF4-FFF2-40B4-BE49-F238E27FC236}">
                <a16:creationId xmlns:a16="http://schemas.microsoft.com/office/drawing/2014/main" id="{63FFFEC9-38D3-8949-8A4D-4899AFFECA09}"/>
              </a:ext>
            </a:extLst>
          </p:cNvPr>
          <p:cNvPicPr>
            <a:picLocks/>
          </p:cNvPicPr>
          <p:nvPr/>
        </p:nvPicPr>
        <p:blipFill rotWithShape="1">
          <a:blip r:embed="rId9" cstate="email">
            <a:extLst>
              <a:ext uri="{28A0092B-C50C-407E-A947-70E740481C1C}">
                <a14:useLocalDpi xmlns:a14="http://schemas.microsoft.com/office/drawing/2010/main"/>
              </a:ext>
            </a:extLst>
          </a:blip>
          <a:srcRect/>
          <a:stretch/>
        </p:blipFill>
        <p:spPr>
          <a:xfrm>
            <a:off x="6423948" y="4663787"/>
            <a:ext cx="2532883" cy="2011680"/>
          </a:xfrm>
          <a:prstGeom prst="rect">
            <a:avLst/>
          </a:prstGeom>
          <a:ln w="38100">
            <a:solidFill>
              <a:schemeClr val="tx1"/>
            </a:solidFill>
          </a:ln>
        </p:spPr>
      </p:pic>
      <p:sp>
        <p:nvSpPr>
          <p:cNvPr id="25" name="Oval 24">
            <a:extLst>
              <a:ext uri="{FF2B5EF4-FFF2-40B4-BE49-F238E27FC236}">
                <a16:creationId xmlns:a16="http://schemas.microsoft.com/office/drawing/2014/main" id="{0D6925AA-D22D-6141-BA1E-8741DAFF1B82}"/>
              </a:ext>
            </a:extLst>
          </p:cNvPr>
          <p:cNvSpPr/>
          <p:nvPr/>
        </p:nvSpPr>
        <p:spPr>
          <a:xfrm>
            <a:off x="711879" y="5153801"/>
            <a:ext cx="1345324" cy="1292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Oval 26">
            <a:extLst>
              <a:ext uri="{FF2B5EF4-FFF2-40B4-BE49-F238E27FC236}">
                <a16:creationId xmlns:a16="http://schemas.microsoft.com/office/drawing/2014/main" id="{2DF4F1E7-451D-E545-A892-1BD57F154B99}"/>
              </a:ext>
            </a:extLst>
          </p:cNvPr>
          <p:cNvSpPr/>
          <p:nvPr/>
        </p:nvSpPr>
        <p:spPr>
          <a:xfrm>
            <a:off x="3771622" y="5147023"/>
            <a:ext cx="1345324" cy="1292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3" name="Oval 32">
            <a:extLst>
              <a:ext uri="{FF2B5EF4-FFF2-40B4-BE49-F238E27FC236}">
                <a16:creationId xmlns:a16="http://schemas.microsoft.com/office/drawing/2014/main" id="{7FF6C6E4-05A7-094F-8EFA-34F55F8F794F}"/>
              </a:ext>
            </a:extLst>
          </p:cNvPr>
          <p:cNvSpPr/>
          <p:nvPr/>
        </p:nvSpPr>
        <p:spPr>
          <a:xfrm>
            <a:off x="6941248" y="5122129"/>
            <a:ext cx="1345324" cy="1292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5" name="Oval 34">
            <a:extLst>
              <a:ext uri="{FF2B5EF4-FFF2-40B4-BE49-F238E27FC236}">
                <a16:creationId xmlns:a16="http://schemas.microsoft.com/office/drawing/2014/main" id="{28A56608-4DE1-634B-BD9C-181E03F2B042}"/>
              </a:ext>
            </a:extLst>
          </p:cNvPr>
          <p:cNvSpPr/>
          <p:nvPr/>
        </p:nvSpPr>
        <p:spPr>
          <a:xfrm>
            <a:off x="10182527" y="5118397"/>
            <a:ext cx="1345324" cy="129277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41" name="Straight Connector 40">
            <a:extLst>
              <a:ext uri="{FF2B5EF4-FFF2-40B4-BE49-F238E27FC236}">
                <a16:creationId xmlns:a16="http://schemas.microsoft.com/office/drawing/2014/main" id="{FCA90DF1-EB88-504E-8863-4B383783B5B7}"/>
              </a:ext>
            </a:extLst>
          </p:cNvPr>
          <p:cNvCxnSpPr/>
          <p:nvPr/>
        </p:nvCxnSpPr>
        <p:spPr>
          <a:xfrm>
            <a:off x="7176088" y="5767117"/>
            <a:ext cx="253578"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88C265B-FA77-8C4E-88FC-FF66B50D2199}"/>
              </a:ext>
            </a:extLst>
          </p:cNvPr>
          <p:cNvCxnSpPr/>
          <p:nvPr/>
        </p:nvCxnSpPr>
        <p:spPr>
          <a:xfrm flipV="1">
            <a:off x="7396478" y="5599212"/>
            <a:ext cx="671332" cy="4766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50418CE-C333-9949-A2BD-300F277C249F}"/>
              </a:ext>
            </a:extLst>
          </p:cNvPr>
          <p:cNvCxnSpPr/>
          <p:nvPr/>
        </p:nvCxnSpPr>
        <p:spPr>
          <a:xfrm>
            <a:off x="3923172" y="5767117"/>
            <a:ext cx="253578"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F25F3B7-5F7A-464C-974E-5E4F1EFEB814}"/>
              </a:ext>
            </a:extLst>
          </p:cNvPr>
          <p:cNvCxnSpPr/>
          <p:nvPr/>
        </p:nvCxnSpPr>
        <p:spPr>
          <a:xfrm flipV="1">
            <a:off x="4156419" y="5599212"/>
            <a:ext cx="671332" cy="4766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B07CA25-EBF5-CF4F-855A-67FDCA032EDC}"/>
              </a:ext>
            </a:extLst>
          </p:cNvPr>
          <p:cNvCxnSpPr/>
          <p:nvPr/>
        </p:nvCxnSpPr>
        <p:spPr>
          <a:xfrm>
            <a:off x="10441526" y="5819328"/>
            <a:ext cx="253578"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6DE1543-E8DD-0941-ADFF-75E3E0B06FC8}"/>
              </a:ext>
            </a:extLst>
          </p:cNvPr>
          <p:cNvCxnSpPr/>
          <p:nvPr/>
        </p:nvCxnSpPr>
        <p:spPr>
          <a:xfrm flipV="1">
            <a:off x="10667525" y="5655152"/>
            <a:ext cx="671332" cy="4766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0F4F076-F014-064F-9461-B2582549F056}"/>
              </a:ext>
            </a:extLst>
          </p:cNvPr>
          <p:cNvCxnSpPr/>
          <p:nvPr/>
        </p:nvCxnSpPr>
        <p:spPr>
          <a:xfrm>
            <a:off x="968676" y="5815363"/>
            <a:ext cx="253578"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E47E4D6D-8BAF-2B4B-A7D8-E69E41ECB696}"/>
              </a:ext>
            </a:extLst>
          </p:cNvPr>
          <p:cNvCxnSpPr/>
          <p:nvPr/>
        </p:nvCxnSpPr>
        <p:spPr>
          <a:xfrm flipV="1">
            <a:off x="1211184" y="5643493"/>
            <a:ext cx="671332" cy="4766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63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par>
                                <p:cTn id="23" presetID="10"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par>
                                <p:cTn id="38" presetID="10" presetClass="entr" presetSubtype="0"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3"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79715-AC1D-804B-B2F7-42EC80E5E5AB}"/>
              </a:ext>
            </a:extLst>
          </p:cNvPr>
          <p:cNvSpPr>
            <a:spLocks noGrp="1"/>
          </p:cNvSpPr>
          <p:nvPr>
            <p:ph type="title"/>
          </p:nvPr>
        </p:nvSpPr>
        <p:spPr>
          <a:xfrm>
            <a:off x="4360913" y="878681"/>
            <a:ext cx="7302281" cy="685800"/>
          </a:xfrm>
        </p:spPr>
        <p:txBody>
          <a:bodyPr wrap="square" anchor="ctr">
            <a:normAutofit fontScale="90000"/>
          </a:bodyPr>
          <a:lstStyle/>
          <a:p>
            <a:pPr>
              <a:lnSpc>
                <a:spcPct val="90000"/>
              </a:lnSpc>
            </a:pPr>
            <a:r>
              <a:rPr lang="en-US" sz="2200" b="1" dirty="0">
                <a:latin typeface="+mn-lt"/>
              </a:rPr>
              <a:t>Response of Tomato and Bell Pepper plants to ASD plots</a:t>
            </a:r>
            <a:r>
              <a:rPr lang="en-US" sz="1300" dirty="0"/>
              <a:t/>
            </a:r>
            <a:br>
              <a:rPr lang="en-US" sz="1300" dirty="0"/>
            </a:br>
            <a:endParaRPr lang="en-US" sz="1300" dirty="0"/>
          </a:p>
        </p:txBody>
      </p:sp>
      <p:pic>
        <p:nvPicPr>
          <p:cNvPr id="4" name="Picture 3" descr="Chart, bar chart&#10;&#10;Description automatically generated">
            <a:extLst>
              <a:ext uri="{FF2B5EF4-FFF2-40B4-BE49-F238E27FC236}">
                <a16:creationId xmlns:a16="http://schemas.microsoft.com/office/drawing/2014/main" id="{6FDEB867-FCF9-8843-B2A9-BC95208A7D8E}"/>
              </a:ext>
            </a:extLst>
          </p:cNvPr>
          <p:cNvPicPr/>
          <p:nvPr/>
        </p:nvPicPr>
        <p:blipFill rotWithShape="1">
          <a:blip r:embed="rId2" cstate="email">
            <a:extLst>
              <a:ext uri="{28A0092B-C50C-407E-A947-70E740481C1C}">
                <a14:useLocalDpi xmlns:a14="http://schemas.microsoft.com/office/drawing/2010/main"/>
              </a:ext>
            </a:extLst>
          </a:blip>
          <a:stretch/>
        </p:blipFill>
        <p:spPr bwMode="auto">
          <a:xfrm>
            <a:off x="283780" y="1019398"/>
            <a:ext cx="3563007" cy="2679192"/>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2E3D66CB-CD2B-8A4C-8477-B18625960A16}"/>
              </a:ext>
            </a:extLst>
          </p:cNvPr>
          <p:cNvSpPr txBox="1"/>
          <p:nvPr/>
        </p:nvSpPr>
        <p:spPr>
          <a:xfrm>
            <a:off x="528806" y="787385"/>
            <a:ext cx="2810196" cy="553998"/>
          </a:xfrm>
          <a:prstGeom prst="rect">
            <a:avLst/>
          </a:prstGeom>
          <a:noFill/>
        </p:spPr>
        <p:txBody>
          <a:bodyPr wrap="square" rtlCol="0">
            <a:spAutoFit/>
          </a:bodyPr>
          <a:lstStyle/>
          <a:p>
            <a:r>
              <a:rPr lang="en-US" sz="1200" dirty="0"/>
              <a:t>Graph 1. Crop Vigor response 14 DAT.</a:t>
            </a:r>
          </a:p>
          <a:p>
            <a:endParaRPr lang="en-US" dirty="0"/>
          </a:p>
        </p:txBody>
      </p:sp>
      <p:sp>
        <p:nvSpPr>
          <p:cNvPr id="3" name="TextBox 2">
            <a:extLst>
              <a:ext uri="{FF2B5EF4-FFF2-40B4-BE49-F238E27FC236}">
                <a16:creationId xmlns:a16="http://schemas.microsoft.com/office/drawing/2014/main" id="{83CAE518-4FD8-114C-8052-50C304FFA367}"/>
              </a:ext>
            </a:extLst>
          </p:cNvPr>
          <p:cNvSpPr txBox="1"/>
          <p:nvPr/>
        </p:nvSpPr>
        <p:spPr>
          <a:xfrm>
            <a:off x="4614041" y="1600200"/>
            <a:ext cx="6852745" cy="4708981"/>
          </a:xfrm>
          <a:prstGeom prst="rect">
            <a:avLst/>
          </a:prstGeom>
          <a:noFill/>
        </p:spPr>
        <p:txBody>
          <a:bodyPr wrap="square" rtlCol="0">
            <a:spAutoFit/>
          </a:bodyPr>
          <a:lstStyle/>
          <a:p>
            <a:pPr marL="285750" indent="-285750">
              <a:buFont typeface="Wingdings" pitchFamily="2" charset="2"/>
              <a:buChar char="Ø"/>
            </a:pPr>
            <a:r>
              <a:rPr lang="en-US" sz="2000" dirty="0"/>
              <a:t>Observed some phytotoxic effects in term of slow initial growth and leaf falls. </a:t>
            </a:r>
          </a:p>
          <a:p>
            <a:pPr marL="285750" indent="-285750">
              <a:buFont typeface="Wingdings" pitchFamily="2" charset="2"/>
              <a:buChar char="Ø"/>
            </a:pPr>
            <a:endParaRPr lang="en-US" sz="2000" dirty="0"/>
          </a:p>
          <a:p>
            <a:endParaRPr lang="en-US" sz="2000" dirty="0"/>
          </a:p>
          <a:p>
            <a:endParaRPr lang="en-US" sz="2000" dirty="0"/>
          </a:p>
          <a:p>
            <a:endParaRPr lang="en-US" sz="2000" dirty="0"/>
          </a:p>
          <a:p>
            <a:endParaRPr lang="en-US" sz="2000" dirty="0"/>
          </a:p>
          <a:p>
            <a:endParaRPr lang="en-US" sz="2000" dirty="0"/>
          </a:p>
          <a:p>
            <a:endParaRPr lang="en-US" sz="2000" dirty="0"/>
          </a:p>
          <a:p>
            <a:pPr marL="285750" indent="-285750">
              <a:buFont typeface="Wingdings" pitchFamily="2" charset="2"/>
              <a:buChar char="Ø"/>
            </a:pPr>
            <a:r>
              <a:rPr lang="en-US" sz="2000" dirty="0"/>
              <a:t>In plastic sealed plots, plant were more vigorous in mustard meal treated plots followed by molasses treated plots. </a:t>
            </a:r>
          </a:p>
          <a:p>
            <a:pPr marL="285750" indent="-285750">
              <a:buFont typeface="Wingdings" pitchFamily="2" charset="2"/>
              <a:buChar char="Ø"/>
            </a:pPr>
            <a:endParaRPr lang="en-US" sz="2000" dirty="0"/>
          </a:p>
          <a:p>
            <a:endParaRPr lang="en-US" sz="2000" dirty="0"/>
          </a:p>
          <a:p>
            <a:pPr marL="285750" indent="-285750">
              <a:buFont typeface="Wingdings" pitchFamily="2" charset="2"/>
              <a:buChar char="Ø"/>
            </a:pPr>
            <a:endParaRPr lang="en-US" sz="2000" dirty="0"/>
          </a:p>
        </p:txBody>
      </p:sp>
      <p:pic>
        <p:nvPicPr>
          <p:cNvPr id="7" name="Picture 6">
            <a:extLst>
              <a:ext uri="{FF2B5EF4-FFF2-40B4-BE49-F238E27FC236}">
                <a16:creationId xmlns:a16="http://schemas.microsoft.com/office/drawing/2014/main" id="{3E3997C7-0962-8C40-89BC-0D1B363B5A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800" y="4108570"/>
            <a:ext cx="3563006" cy="2603961"/>
          </a:xfrm>
          <a:prstGeom prst="rect">
            <a:avLst/>
          </a:prstGeom>
        </p:spPr>
      </p:pic>
      <p:sp>
        <p:nvSpPr>
          <p:cNvPr id="8" name="TextBox 7">
            <a:extLst>
              <a:ext uri="{FF2B5EF4-FFF2-40B4-BE49-F238E27FC236}">
                <a16:creationId xmlns:a16="http://schemas.microsoft.com/office/drawing/2014/main" id="{55E0790A-F307-824D-97DB-A6F5F375956B}"/>
              </a:ext>
            </a:extLst>
          </p:cNvPr>
          <p:cNvSpPr txBox="1"/>
          <p:nvPr/>
        </p:nvSpPr>
        <p:spPr>
          <a:xfrm>
            <a:off x="653040" y="3875154"/>
            <a:ext cx="2561727" cy="276999"/>
          </a:xfrm>
          <a:prstGeom prst="rect">
            <a:avLst/>
          </a:prstGeom>
          <a:noFill/>
        </p:spPr>
        <p:txBody>
          <a:bodyPr wrap="none" rtlCol="0">
            <a:spAutoFit/>
          </a:bodyPr>
          <a:lstStyle/>
          <a:p>
            <a:r>
              <a:rPr lang="en-US" sz="1200" dirty="0">
                <a:solidFill>
                  <a:srgbClr val="000000"/>
                </a:solidFill>
              </a:rPr>
              <a:t>Graph 2. Crop Vigor response 28 DAT</a:t>
            </a:r>
            <a:endParaRPr lang="en-US" dirty="0"/>
          </a:p>
        </p:txBody>
      </p:sp>
      <p:sp>
        <p:nvSpPr>
          <p:cNvPr id="9" name="TextBox 8">
            <a:extLst>
              <a:ext uri="{FF2B5EF4-FFF2-40B4-BE49-F238E27FC236}">
                <a16:creationId xmlns:a16="http://schemas.microsoft.com/office/drawing/2014/main" id="{143CA9A6-7B47-3440-9CFD-3401147BB0D4}"/>
              </a:ext>
            </a:extLst>
          </p:cNvPr>
          <p:cNvSpPr txBox="1"/>
          <p:nvPr/>
        </p:nvSpPr>
        <p:spPr>
          <a:xfrm>
            <a:off x="3058647" y="1155747"/>
            <a:ext cx="317716" cy="261610"/>
          </a:xfrm>
          <a:prstGeom prst="rect">
            <a:avLst/>
          </a:prstGeom>
          <a:noFill/>
        </p:spPr>
        <p:txBody>
          <a:bodyPr wrap="none" rtlCol="0">
            <a:spAutoFit/>
          </a:bodyPr>
          <a:lstStyle/>
          <a:p>
            <a:r>
              <a:rPr lang="en-US" sz="1100" dirty="0"/>
              <a:t>ab</a:t>
            </a:r>
          </a:p>
        </p:txBody>
      </p:sp>
      <p:sp>
        <p:nvSpPr>
          <p:cNvPr id="10" name="TextBox 9">
            <a:extLst>
              <a:ext uri="{FF2B5EF4-FFF2-40B4-BE49-F238E27FC236}">
                <a16:creationId xmlns:a16="http://schemas.microsoft.com/office/drawing/2014/main" id="{C8F50A6F-9828-CE47-9EE5-49B6B09CC8D9}"/>
              </a:ext>
            </a:extLst>
          </p:cNvPr>
          <p:cNvSpPr txBox="1"/>
          <p:nvPr/>
        </p:nvSpPr>
        <p:spPr>
          <a:xfrm>
            <a:off x="1520726" y="1076407"/>
            <a:ext cx="247184" cy="261610"/>
          </a:xfrm>
          <a:prstGeom prst="rect">
            <a:avLst/>
          </a:prstGeom>
          <a:noFill/>
        </p:spPr>
        <p:txBody>
          <a:bodyPr wrap="none" rtlCol="0">
            <a:spAutoFit/>
          </a:bodyPr>
          <a:lstStyle/>
          <a:p>
            <a:r>
              <a:rPr lang="en-US" sz="1100" dirty="0"/>
              <a:t>a</a:t>
            </a:r>
          </a:p>
        </p:txBody>
      </p:sp>
      <p:sp>
        <p:nvSpPr>
          <p:cNvPr id="11" name="TextBox 10">
            <a:extLst>
              <a:ext uri="{FF2B5EF4-FFF2-40B4-BE49-F238E27FC236}">
                <a16:creationId xmlns:a16="http://schemas.microsoft.com/office/drawing/2014/main" id="{54E1C39C-3F6F-A140-8C88-B6F7103206BA}"/>
              </a:ext>
            </a:extLst>
          </p:cNvPr>
          <p:cNvSpPr txBox="1"/>
          <p:nvPr/>
        </p:nvSpPr>
        <p:spPr>
          <a:xfrm>
            <a:off x="1144521" y="1448441"/>
            <a:ext cx="247184" cy="261610"/>
          </a:xfrm>
          <a:prstGeom prst="rect">
            <a:avLst/>
          </a:prstGeom>
          <a:noFill/>
        </p:spPr>
        <p:txBody>
          <a:bodyPr wrap="none" rtlCol="0">
            <a:spAutoFit/>
          </a:bodyPr>
          <a:lstStyle/>
          <a:p>
            <a:r>
              <a:rPr lang="en-US" sz="1100" dirty="0"/>
              <a:t>c</a:t>
            </a:r>
          </a:p>
        </p:txBody>
      </p:sp>
      <p:sp>
        <p:nvSpPr>
          <p:cNvPr id="12" name="TextBox 11">
            <a:extLst>
              <a:ext uri="{FF2B5EF4-FFF2-40B4-BE49-F238E27FC236}">
                <a16:creationId xmlns:a16="http://schemas.microsoft.com/office/drawing/2014/main" id="{56165D56-F87B-0D42-A929-2A0AC285E396}"/>
              </a:ext>
            </a:extLst>
          </p:cNvPr>
          <p:cNvSpPr txBox="1"/>
          <p:nvPr/>
        </p:nvSpPr>
        <p:spPr>
          <a:xfrm>
            <a:off x="1857057" y="1076407"/>
            <a:ext cx="317716" cy="261610"/>
          </a:xfrm>
          <a:prstGeom prst="rect">
            <a:avLst/>
          </a:prstGeom>
          <a:noFill/>
        </p:spPr>
        <p:txBody>
          <a:bodyPr wrap="none" rtlCol="0">
            <a:spAutoFit/>
          </a:bodyPr>
          <a:lstStyle/>
          <a:p>
            <a:r>
              <a:rPr lang="en-US" sz="1100" dirty="0"/>
              <a:t>ab</a:t>
            </a:r>
          </a:p>
        </p:txBody>
      </p:sp>
      <p:sp>
        <p:nvSpPr>
          <p:cNvPr id="13" name="TextBox 12">
            <a:extLst>
              <a:ext uri="{FF2B5EF4-FFF2-40B4-BE49-F238E27FC236}">
                <a16:creationId xmlns:a16="http://schemas.microsoft.com/office/drawing/2014/main" id="{09010B24-C87A-B14B-A5C1-3B32921052FC}"/>
              </a:ext>
            </a:extLst>
          </p:cNvPr>
          <p:cNvSpPr txBox="1"/>
          <p:nvPr/>
        </p:nvSpPr>
        <p:spPr>
          <a:xfrm>
            <a:off x="2259276" y="1076407"/>
            <a:ext cx="317716" cy="261610"/>
          </a:xfrm>
          <a:prstGeom prst="rect">
            <a:avLst/>
          </a:prstGeom>
          <a:noFill/>
        </p:spPr>
        <p:txBody>
          <a:bodyPr wrap="none" rtlCol="0">
            <a:spAutoFit/>
          </a:bodyPr>
          <a:lstStyle/>
          <a:p>
            <a:r>
              <a:rPr lang="en-US" sz="1100" dirty="0"/>
              <a:t>ab</a:t>
            </a:r>
          </a:p>
        </p:txBody>
      </p:sp>
      <p:sp>
        <p:nvSpPr>
          <p:cNvPr id="14" name="TextBox 13">
            <a:extLst>
              <a:ext uri="{FF2B5EF4-FFF2-40B4-BE49-F238E27FC236}">
                <a16:creationId xmlns:a16="http://schemas.microsoft.com/office/drawing/2014/main" id="{27AA9086-66CA-D841-9777-172A5696AC24}"/>
              </a:ext>
            </a:extLst>
          </p:cNvPr>
          <p:cNvSpPr txBox="1"/>
          <p:nvPr/>
        </p:nvSpPr>
        <p:spPr>
          <a:xfrm>
            <a:off x="3487574" y="1250913"/>
            <a:ext cx="380232" cy="261610"/>
          </a:xfrm>
          <a:prstGeom prst="rect">
            <a:avLst/>
          </a:prstGeom>
          <a:noFill/>
        </p:spPr>
        <p:txBody>
          <a:bodyPr wrap="none" rtlCol="0">
            <a:spAutoFit/>
          </a:bodyPr>
          <a:lstStyle/>
          <a:p>
            <a:r>
              <a:rPr lang="en-US" sz="1100" dirty="0" err="1"/>
              <a:t>abc</a:t>
            </a:r>
            <a:endParaRPr lang="en-US" sz="1100" dirty="0"/>
          </a:p>
        </p:txBody>
      </p:sp>
      <p:sp>
        <p:nvSpPr>
          <p:cNvPr id="15" name="TextBox 14">
            <a:extLst>
              <a:ext uri="{FF2B5EF4-FFF2-40B4-BE49-F238E27FC236}">
                <a16:creationId xmlns:a16="http://schemas.microsoft.com/office/drawing/2014/main" id="{29C81BDB-B699-0E46-95E1-8B53D600834B}"/>
              </a:ext>
            </a:extLst>
          </p:cNvPr>
          <p:cNvSpPr txBox="1"/>
          <p:nvPr/>
        </p:nvSpPr>
        <p:spPr>
          <a:xfrm>
            <a:off x="2673013" y="1221581"/>
            <a:ext cx="317716" cy="261610"/>
          </a:xfrm>
          <a:prstGeom prst="rect">
            <a:avLst/>
          </a:prstGeom>
          <a:noFill/>
        </p:spPr>
        <p:txBody>
          <a:bodyPr wrap="none" rtlCol="0">
            <a:spAutoFit/>
          </a:bodyPr>
          <a:lstStyle/>
          <a:p>
            <a:r>
              <a:rPr lang="en-US" sz="1100" dirty="0" err="1"/>
              <a:t>bc</a:t>
            </a:r>
            <a:endParaRPr lang="en-US" sz="1100" dirty="0"/>
          </a:p>
        </p:txBody>
      </p:sp>
      <p:sp>
        <p:nvSpPr>
          <p:cNvPr id="16" name="TextBox 15">
            <a:extLst>
              <a:ext uri="{FF2B5EF4-FFF2-40B4-BE49-F238E27FC236}">
                <a16:creationId xmlns:a16="http://schemas.microsoft.com/office/drawing/2014/main" id="{BD162A7B-63AE-984B-81CC-6DE3806D5D27}"/>
              </a:ext>
            </a:extLst>
          </p:cNvPr>
          <p:cNvSpPr txBox="1"/>
          <p:nvPr/>
        </p:nvSpPr>
        <p:spPr>
          <a:xfrm>
            <a:off x="752864" y="1444179"/>
            <a:ext cx="317716" cy="261610"/>
          </a:xfrm>
          <a:prstGeom prst="rect">
            <a:avLst/>
          </a:prstGeom>
          <a:noFill/>
        </p:spPr>
        <p:txBody>
          <a:bodyPr wrap="none" rtlCol="0">
            <a:spAutoFit/>
          </a:bodyPr>
          <a:lstStyle/>
          <a:p>
            <a:r>
              <a:rPr lang="en-US" sz="1100" dirty="0" err="1"/>
              <a:t>bc</a:t>
            </a:r>
            <a:endParaRPr lang="en-US" sz="1100" dirty="0"/>
          </a:p>
        </p:txBody>
      </p:sp>
      <p:sp>
        <p:nvSpPr>
          <p:cNvPr id="17" name="TextBox 16">
            <a:extLst>
              <a:ext uri="{FF2B5EF4-FFF2-40B4-BE49-F238E27FC236}">
                <a16:creationId xmlns:a16="http://schemas.microsoft.com/office/drawing/2014/main" id="{0D8B02B8-86DD-734D-A4F7-542A043DE964}"/>
              </a:ext>
            </a:extLst>
          </p:cNvPr>
          <p:cNvSpPr txBox="1"/>
          <p:nvPr/>
        </p:nvSpPr>
        <p:spPr>
          <a:xfrm>
            <a:off x="1116961" y="2492556"/>
            <a:ext cx="247184" cy="261610"/>
          </a:xfrm>
          <a:prstGeom prst="rect">
            <a:avLst/>
          </a:prstGeom>
          <a:noFill/>
        </p:spPr>
        <p:txBody>
          <a:bodyPr wrap="none" rtlCol="0">
            <a:spAutoFit/>
          </a:bodyPr>
          <a:lstStyle/>
          <a:p>
            <a:r>
              <a:rPr lang="en-US" sz="1100" dirty="0"/>
              <a:t>c</a:t>
            </a:r>
          </a:p>
        </p:txBody>
      </p:sp>
      <p:sp>
        <p:nvSpPr>
          <p:cNvPr id="18" name="TextBox 17">
            <a:extLst>
              <a:ext uri="{FF2B5EF4-FFF2-40B4-BE49-F238E27FC236}">
                <a16:creationId xmlns:a16="http://schemas.microsoft.com/office/drawing/2014/main" id="{7400D190-56BC-6A4D-969D-B28E17D515C5}"/>
              </a:ext>
            </a:extLst>
          </p:cNvPr>
          <p:cNvSpPr txBox="1"/>
          <p:nvPr/>
        </p:nvSpPr>
        <p:spPr>
          <a:xfrm>
            <a:off x="725214" y="2492556"/>
            <a:ext cx="317716" cy="261610"/>
          </a:xfrm>
          <a:prstGeom prst="rect">
            <a:avLst/>
          </a:prstGeom>
          <a:noFill/>
        </p:spPr>
        <p:txBody>
          <a:bodyPr wrap="none" rtlCol="0">
            <a:spAutoFit/>
          </a:bodyPr>
          <a:lstStyle/>
          <a:p>
            <a:r>
              <a:rPr lang="en-US" sz="1100" dirty="0" err="1"/>
              <a:t>bc</a:t>
            </a:r>
            <a:endParaRPr lang="en-US" sz="1100" dirty="0"/>
          </a:p>
        </p:txBody>
      </p:sp>
      <p:sp>
        <p:nvSpPr>
          <p:cNvPr id="19" name="TextBox 18">
            <a:extLst>
              <a:ext uri="{FF2B5EF4-FFF2-40B4-BE49-F238E27FC236}">
                <a16:creationId xmlns:a16="http://schemas.microsoft.com/office/drawing/2014/main" id="{160B274C-B401-B945-AFB9-8A6C303BC498}"/>
              </a:ext>
            </a:extLst>
          </p:cNvPr>
          <p:cNvSpPr txBox="1"/>
          <p:nvPr/>
        </p:nvSpPr>
        <p:spPr>
          <a:xfrm>
            <a:off x="2225234" y="2313731"/>
            <a:ext cx="380232" cy="261610"/>
          </a:xfrm>
          <a:prstGeom prst="rect">
            <a:avLst/>
          </a:prstGeom>
          <a:noFill/>
        </p:spPr>
        <p:txBody>
          <a:bodyPr wrap="none" rtlCol="0">
            <a:spAutoFit/>
          </a:bodyPr>
          <a:lstStyle/>
          <a:p>
            <a:r>
              <a:rPr lang="en-US" sz="1100" dirty="0" err="1"/>
              <a:t>abc</a:t>
            </a:r>
            <a:endParaRPr lang="en-US" sz="1100" dirty="0"/>
          </a:p>
        </p:txBody>
      </p:sp>
      <p:sp>
        <p:nvSpPr>
          <p:cNvPr id="20" name="TextBox 19">
            <a:extLst>
              <a:ext uri="{FF2B5EF4-FFF2-40B4-BE49-F238E27FC236}">
                <a16:creationId xmlns:a16="http://schemas.microsoft.com/office/drawing/2014/main" id="{D4136B1D-FB87-CB46-8AFD-51E3DFE55475}"/>
              </a:ext>
            </a:extLst>
          </p:cNvPr>
          <p:cNvSpPr txBox="1"/>
          <p:nvPr/>
        </p:nvSpPr>
        <p:spPr>
          <a:xfrm>
            <a:off x="2679365" y="2258376"/>
            <a:ext cx="317716" cy="261610"/>
          </a:xfrm>
          <a:prstGeom prst="rect">
            <a:avLst/>
          </a:prstGeom>
          <a:noFill/>
        </p:spPr>
        <p:txBody>
          <a:bodyPr wrap="none" rtlCol="0">
            <a:spAutoFit/>
          </a:bodyPr>
          <a:lstStyle/>
          <a:p>
            <a:r>
              <a:rPr lang="en-US" sz="1100" dirty="0"/>
              <a:t>ab</a:t>
            </a:r>
          </a:p>
        </p:txBody>
      </p:sp>
      <p:sp>
        <p:nvSpPr>
          <p:cNvPr id="21" name="TextBox 20">
            <a:extLst>
              <a:ext uri="{FF2B5EF4-FFF2-40B4-BE49-F238E27FC236}">
                <a16:creationId xmlns:a16="http://schemas.microsoft.com/office/drawing/2014/main" id="{CC9930D7-7D55-5F4D-BE88-D5B1AA238CA4}"/>
              </a:ext>
            </a:extLst>
          </p:cNvPr>
          <p:cNvSpPr txBox="1"/>
          <p:nvPr/>
        </p:nvSpPr>
        <p:spPr>
          <a:xfrm>
            <a:off x="1520726" y="2182926"/>
            <a:ext cx="247184" cy="261610"/>
          </a:xfrm>
          <a:prstGeom prst="rect">
            <a:avLst/>
          </a:prstGeom>
          <a:noFill/>
        </p:spPr>
        <p:txBody>
          <a:bodyPr wrap="none" rtlCol="0">
            <a:spAutoFit/>
          </a:bodyPr>
          <a:lstStyle/>
          <a:p>
            <a:r>
              <a:rPr lang="en-US" sz="1100" dirty="0"/>
              <a:t>a</a:t>
            </a:r>
          </a:p>
        </p:txBody>
      </p:sp>
      <p:sp>
        <p:nvSpPr>
          <p:cNvPr id="22" name="Rectangle 21">
            <a:extLst>
              <a:ext uri="{FF2B5EF4-FFF2-40B4-BE49-F238E27FC236}">
                <a16:creationId xmlns:a16="http://schemas.microsoft.com/office/drawing/2014/main" id="{E1832999-00FF-8D48-9939-A6171D50A498}"/>
              </a:ext>
            </a:extLst>
          </p:cNvPr>
          <p:cNvSpPr/>
          <p:nvPr/>
        </p:nvSpPr>
        <p:spPr>
          <a:xfrm>
            <a:off x="3082497" y="2145337"/>
            <a:ext cx="247184" cy="261610"/>
          </a:xfrm>
          <a:prstGeom prst="rect">
            <a:avLst/>
          </a:prstGeom>
        </p:spPr>
        <p:txBody>
          <a:bodyPr wrap="none">
            <a:spAutoFit/>
          </a:bodyPr>
          <a:lstStyle/>
          <a:p>
            <a:r>
              <a:rPr lang="en-US" sz="1100" dirty="0"/>
              <a:t>a</a:t>
            </a:r>
          </a:p>
        </p:txBody>
      </p:sp>
      <p:sp>
        <p:nvSpPr>
          <p:cNvPr id="23" name="Rectangle 22">
            <a:extLst>
              <a:ext uri="{FF2B5EF4-FFF2-40B4-BE49-F238E27FC236}">
                <a16:creationId xmlns:a16="http://schemas.microsoft.com/office/drawing/2014/main" id="{DE755F7D-BA42-DD49-A7A6-CD117488D524}"/>
              </a:ext>
            </a:extLst>
          </p:cNvPr>
          <p:cNvSpPr/>
          <p:nvPr/>
        </p:nvSpPr>
        <p:spPr>
          <a:xfrm>
            <a:off x="3477077" y="2145337"/>
            <a:ext cx="247184" cy="261610"/>
          </a:xfrm>
          <a:prstGeom prst="rect">
            <a:avLst/>
          </a:prstGeom>
        </p:spPr>
        <p:txBody>
          <a:bodyPr wrap="none">
            <a:spAutoFit/>
          </a:bodyPr>
          <a:lstStyle/>
          <a:p>
            <a:r>
              <a:rPr lang="en-US" sz="1100" dirty="0"/>
              <a:t>a</a:t>
            </a:r>
          </a:p>
        </p:txBody>
      </p:sp>
      <p:sp>
        <p:nvSpPr>
          <p:cNvPr id="24" name="Rectangle 23">
            <a:extLst>
              <a:ext uri="{FF2B5EF4-FFF2-40B4-BE49-F238E27FC236}">
                <a16:creationId xmlns:a16="http://schemas.microsoft.com/office/drawing/2014/main" id="{BAB54448-133E-E444-B667-BBB140493E47}"/>
              </a:ext>
            </a:extLst>
          </p:cNvPr>
          <p:cNvSpPr/>
          <p:nvPr/>
        </p:nvSpPr>
        <p:spPr>
          <a:xfrm>
            <a:off x="1912111" y="2199115"/>
            <a:ext cx="247184" cy="261610"/>
          </a:xfrm>
          <a:prstGeom prst="rect">
            <a:avLst/>
          </a:prstGeom>
        </p:spPr>
        <p:txBody>
          <a:bodyPr wrap="none">
            <a:spAutoFit/>
          </a:bodyPr>
          <a:lstStyle/>
          <a:p>
            <a:r>
              <a:rPr lang="en-US" sz="1100" dirty="0"/>
              <a:t>a</a:t>
            </a:r>
          </a:p>
        </p:txBody>
      </p:sp>
      <p:sp>
        <p:nvSpPr>
          <p:cNvPr id="25" name="Rectangle 24">
            <a:extLst>
              <a:ext uri="{FF2B5EF4-FFF2-40B4-BE49-F238E27FC236}">
                <a16:creationId xmlns:a16="http://schemas.microsoft.com/office/drawing/2014/main" id="{DD9ED45A-40E1-4843-8E96-D492240A219F}"/>
              </a:ext>
            </a:extLst>
          </p:cNvPr>
          <p:cNvSpPr/>
          <p:nvPr/>
        </p:nvSpPr>
        <p:spPr>
          <a:xfrm>
            <a:off x="1184299" y="4575009"/>
            <a:ext cx="255198" cy="261610"/>
          </a:xfrm>
          <a:prstGeom prst="rect">
            <a:avLst/>
          </a:prstGeom>
        </p:spPr>
        <p:txBody>
          <a:bodyPr wrap="none">
            <a:spAutoFit/>
          </a:bodyPr>
          <a:lstStyle/>
          <a:p>
            <a:r>
              <a:rPr lang="en-US" sz="1100" dirty="0"/>
              <a:t>b</a:t>
            </a:r>
          </a:p>
        </p:txBody>
      </p:sp>
      <p:sp>
        <p:nvSpPr>
          <p:cNvPr id="26" name="TextBox 25">
            <a:extLst>
              <a:ext uri="{FF2B5EF4-FFF2-40B4-BE49-F238E27FC236}">
                <a16:creationId xmlns:a16="http://schemas.microsoft.com/office/drawing/2014/main" id="{4F6861C9-4609-BE44-8775-A03110F3AFB5}"/>
              </a:ext>
            </a:extLst>
          </p:cNvPr>
          <p:cNvSpPr txBox="1"/>
          <p:nvPr/>
        </p:nvSpPr>
        <p:spPr>
          <a:xfrm>
            <a:off x="1957688" y="4142826"/>
            <a:ext cx="247184" cy="261610"/>
          </a:xfrm>
          <a:prstGeom prst="rect">
            <a:avLst/>
          </a:prstGeom>
          <a:noFill/>
        </p:spPr>
        <p:txBody>
          <a:bodyPr wrap="none" rtlCol="0">
            <a:spAutoFit/>
          </a:bodyPr>
          <a:lstStyle/>
          <a:p>
            <a:r>
              <a:rPr lang="en-US" sz="1100" dirty="0"/>
              <a:t>a</a:t>
            </a:r>
          </a:p>
        </p:txBody>
      </p:sp>
      <p:sp>
        <p:nvSpPr>
          <p:cNvPr id="27" name="TextBox 26">
            <a:extLst>
              <a:ext uri="{FF2B5EF4-FFF2-40B4-BE49-F238E27FC236}">
                <a16:creationId xmlns:a16="http://schemas.microsoft.com/office/drawing/2014/main" id="{F90904DE-DE99-C742-8752-566E7FF58DC7}"/>
              </a:ext>
            </a:extLst>
          </p:cNvPr>
          <p:cNvSpPr txBox="1"/>
          <p:nvPr/>
        </p:nvSpPr>
        <p:spPr>
          <a:xfrm>
            <a:off x="1520726" y="4266468"/>
            <a:ext cx="317716" cy="261610"/>
          </a:xfrm>
          <a:prstGeom prst="rect">
            <a:avLst/>
          </a:prstGeom>
          <a:noFill/>
        </p:spPr>
        <p:txBody>
          <a:bodyPr wrap="none" rtlCol="0">
            <a:spAutoFit/>
          </a:bodyPr>
          <a:lstStyle/>
          <a:p>
            <a:r>
              <a:rPr lang="en-US" sz="1100" dirty="0"/>
              <a:t>ab</a:t>
            </a:r>
          </a:p>
        </p:txBody>
      </p:sp>
      <p:sp>
        <p:nvSpPr>
          <p:cNvPr id="28" name="TextBox 27">
            <a:extLst>
              <a:ext uri="{FF2B5EF4-FFF2-40B4-BE49-F238E27FC236}">
                <a16:creationId xmlns:a16="http://schemas.microsoft.com/office/drawing/2014/main" id="{FD303952-0D54-EB48-A0E3-1AE06525FBA6}"/>
              </a:ext>
            </a:extLst>
          </p:cNvPr>
          <p:cNvSpPr txBox="1"/>
          <p:nvPr/>
        </p:nvSpPr>
        <p:spPr>
          <a:xfrm>
            <a:off x="764761" y="4354552"/>
            <a:ext cx="317716" cy="261610"/>
          </a:xfrm>
          <a:prstGeom prst="rect">
            <a:avLst/>
          </a:prstGeom>
          <a:noFill/>
        </p:spPr>
        <p:txBody>
          <a:bodyPr wrap="none" rtlCol="0">
            <a:spAutoFit/>
          </a:bodyPr>
          <a:lstStyle/>
          <a:p>
            <a:r>
              <a:rPr lang="en-US" sz="1100" dirty="0"/>
              <a:t>ab</a:t>
            </a:r>
          </a:p>
        </p:txBody>
      </p:sp>
      <p:sp>
        <p:nvSpPr>
          <p:cNvPr id="29" name="TextBox 28">
            <a:extLst>
              <a:ext uri="{FF2B5EF4-FFF2-40B4-BE49-F238E27FC236}">
                <a16:creationId xmlns:a16="http://schemas.microsoft.com/office/drawing/2014/main" id="{327E50A1-0A4A-B64A-B1E5-AE475EC4EBC2}"/>
              </a:ext>
            </a:extLst>
          </p:cNvPr>
          <p:cNvSpPr txBox="1"/>
          <p:nvPr/>
        </p:nvSpPr>
        <p:spPr>
          <a:xfrm>
            <a:off x="2276691" y="4289109"/>
            <a:ext cx="317716" cy="261610"/>
          </a:xfrm>
          <a:prstGeom prst="rect">
            <a:avLst/>
          </a:prstGeom>
          <a:noFill/>
        </p:spPr>
        <p:txBody>
          <a:bodyPr wrap="none" rtlCol="0">
            <a:spAutoFit/>
          </a:bodyPr>
          <a:lstStyle/>
          <a:p>
            <a:r>
              <a:rPr lang="en-US" sz="1100" dirty="0"/>
              <a:t>ab</a:t>
            </a:r>
          </a:p>
        </p:txBody>
      </p:sp>
      <p:sp>
        <p:nvSpPr>
          <p:cNvPr id="30" name="TextBox 29">
            <a:extLst>
              <a:ext uri="{FF2B5EF4-FFF2-40B4-BE49-F238E27FC236}">
                <a16:creationId xmlns:a16="http://schemas.microsoft.com/office/drawing/2014/main" id="{78D38ABD-0B28-C540-91B6-D1A54C874CAF}"/>
              </a:ext>
            </a:extLst>
          </p:cNvPr>
          <p:cNvSpPr txBox="1"/>
          <p:nvPr/>
        </p:nvSpPr>
        <p:spPr>
          <a:xfrm>
            <a:off x="2696814" y="4387908"/>
            <a:ext cx="317716" cy="261610"/>
          </a:xfrm>
          <a:prstGeom prst="rect">
            <a:avLst/>
          </a:prstGeom>
          <a:noFill/>
        </p:spPr>
        <p:txBody>
          <a:bodyPr wrap="none" rtlCol="0">
            <a:spAutoFit/>
          </a:bodyPr>
          <a:lstStyle/>
          <a:p>
            <a:r>
              <a:rPr lang="en-US" sz="1100" dirty="0"/>
              <a:t>ab</a:t>
            </a:r>
          </a:p>
        </p:txBody>
      </p:sp>
      <p:sp>
        <p:nvSpPr>
          <p:cNvPr id="31" name="TextBox 30">
            <a:extLst>
              <a:ext uri="{FF2B5EF4-FFF2-40B4-BE49-F238E27FC236}">
                <a16:creationId xmlns:a16="http://schemas.microsoft.com/office/drawing/2014/main" id="{850733D0-D84C-4049-A9F4-35DC163BD997}"/>
              </a:ext>
            </a:extLst>
          </p:cNvPr>
          <p:cNvSpPr txBox="1"/>
          <p:nvPr/>
        </p:nvSpPr>
        <p:spPr>
          <a:xfrm>
            <a:off x="3131693" y="4163076"/>
            <a:ext cx="317716" cy="261610"/>
          </a:xfrm>
          <a:prstGeom prst="rect">
            <a:avLst/>
          </a:prstGeom>
          <a:noFill/>
        </p:spPr>
        <p:txBody>
          <a:bodyPr wrap="none" rtlCol="0">
            <a:spAutoFit/>
          </a:bodyPr>
          <a:lstStyle/>
          <a:p>
            <a:r>
              <a:rPr lang="en-US" sz="1100" dirty="0"/>
              <a:t>ab</a:t>
            </a:r>
          </a:p>
        </p:txBody>
      </p:sp>
      <p:sp>
        <p:nvSpPr>
          <p:cNvPr id="32" name="TextBox 31">
            <a:extLst>
              <a:ext uri="{FF2B5EF4-FFF2-40B4-BE49-F238E27FC236}">
                <a16:creationId xmlns:a16="http://schemas.microsoft.com/office/drawing/2014/main" id="{B3864ACC-4B33-ED4F-897B-116CE3D74E44}"/>
              </a:ext>
            </a:extLst>
          </p:cNvPr>
          <p:cNvSpPr txBox="1"/>
          <p:nvPr/>
        </p:nvSpPr>
        <p:spPr>
          <a:xfrm>
            <a:off x="3473372" y="4473775"/>
            <a:ext cx="317716" cy="261610"/>
          </a:xfrm>
          <a:prstGeom prst="rect">
            <a:avLst/>
          </a:prstGeom>
          <a:noFill/>
        </p:spPr>
        <p:txBody>
          <a:bodyPr wrap="none" rtlCol="0">
            <a:spAutoFit/>
          </a:bodyPr>
          <a:lstStyle/>
          <a:p>
            <a:r>
              <a:rPr lang="en-US" sz="1100" dirty="0"/>
              <a:t>ab</a:t>
            </a:r>
          </a:p>
        </p:txBody>
      </p:sp>
      <p:sp>
        <p:nvSpPr>
          <p:cNvPr id="33" name="Rectangle 32">
            <a:extLst>
              <a:ext uri="{FF2B5EF4-FFF2-40B4-BE49-F238E27FC236}">
                <a16:creationId xmlns:a16="http://schemas.microsoft.com/office/drawing/2014/main" id="{4C8B9549-850D-EB4A-824B-FDE7214ED531}"/>
              </a:ext>
            </a:extLst>
          </p:cNvPr>
          <p:cNvSpPr/>
          <p:nvPr/>
        </p:nvSpPr>
        <p:spPr>
          <a:xfrm>
            <a:off x="1195603" y="5188291"/>
            <a:ext cx="255198" cy="261610"/>
          </a:xfrm>
          <a:prstGeom prst="rect">
            <a:avLst/>
          </a:prstGeom>
        </p:spPr>
        <p:txBody>
          <a:bodyPr wrap="none">
            <a:spAutoFit/>
          </a:bodyPr>
          <a:lstStyle/>
          <a:p>
            <a:r>
              <a:rPr lang="en-US" sz="1100" dirty="0"/>
              <a:t>b</a:t>
            </a:r>
          </a:p>
        </p:txBody>
      </p:sp>
      <p:sp>
        <p:nvSpPr>
          <p:cNvPr id="34" name="TextBox 33">
            <a:extLst>
              <a:ext uri="{FF2B5EF4-FFF2-40B4-BE49-F238E27FC236}">
                <a16:creationId xmlns:a16="http://schemas.microsoft.com/office/drawing/2014/main" id="{FC94A7A3-B537-7C49-8BDF-5E9FDEEFE56F}"/>
              </a:ext>
            </a:extLst>
          </p:cNvPr>
          <p:cNvSpPr txBox="1"/>
          <p:nvPr/>
        </p:nvSpPr>
        <p:spPr>
          <a:xfrm>
            <a:off x="1957688" y="5175395"/>
            <a:ext cx="247184" cy="261610"/>
          </a:xfrm>
          <a:prstGeom prst="rect">
            <a:avLst/>
          </a:prstGeom>
          <a:noFill/>
        </p:spPr>
        <p:txBody>
          <a:bodyPr wrap="none" rtlCol="0">
            <a:spAutoFit/>
          </a:bodyPr>
          <a:lstStyle/>
          <a:p>
            <a:r>
              <a:rPr lang="en-US" sz="1100" dirty="0"/>
              <a:t>a</a:t>
            </a:r>
          </a:p>
        </p:txBody>
      </p:sp>
      <p:sp>
        <p:nvSpPr>
          <p:cNvPr id="35" name="TextBox 34">
            <a:extLst>
              <a:ext uri="{FF2B5EF4-FFF2-40B4-BE49-F238E27FC236}">
                <a16:creationId xmlns:a16="http://schemas.microsoft.com/office/drawing/2014/main" id="{BC59E6F3-6994-2F4E-B287-61F8EB1DED91}"/>
              </a:ext>
            </a:extLst>
          </p:cNvPr>
          <p:cNvSpPr txBox="1"/>
          <p:nvPr/>
        </p:nvSpPr>
        <p:spPr>
          <a:xfrm>
            <a:off x="1520726" y="5403388"/>
            <a:ext cx="317716" cy="261610"/>
          </a:xfrm>
          <a:prstGeom prst="rect">
            <a:avLst/>
          </a:prstGeom>
          <a:noFill/>
        </p:spPr>
        <p:txBody>
          <a:bodyPr wrap="none" rtlCol="0">
            <a:spAutoFit/>
          </a:bodyPr>
          <a:lstStyle/>
          <a:p>
            <a:r>
              <a:rPr lang="en-US" sz="1100" dirty="0"/>
              <a:t>ab</a:t>
            </a:r>
          </a:p>
        </p:txBody>
      </p:sp>
      <p:sp>
        <p:nvSpPr>
          <p:cNvPr id="36" name="TextBox 35">
            <a:extLst>
              <a:ext uri="{FF2B5EF4-FFF2-40B4-BE49-F238E27FC236}">
                <a16:creationId xmlns:a16="http://schemas.microsoft.com/office/drawing/2014/main" id="{AF68E28A-B7FE-2C4A-A393-9AE36505FD26}"/>
              </a:ext>
            </a:extLst>
          </p:cNvPr>
          <p:cNvSpPr txBox="1"/>
          <p:nvPr/>
        </p:nvSpPr>
        <p:spPr>
          <a:xfrm>
            <a:off x="764761" y="5491472"/>
            <a:ext cx="317716" cy="261610"/>
          </a:xfrm>
          <a:prstGeom prst="rect">
            <a:avLst/>
          </a:prstGeom>
          <a:noFill/>
        </p:spPr>
        <p:txBody>
          <a:bodyPr wrap="none" rtlCol="0">
            <a:spAutoFit/>
          </a:bodyPr>
          <a:lstStyle/>
          <a:p>
            <a:r>
              <a:rPr lang="en-US" sz="1100" dirty="0"/>
              <a:t>ab</a:t>
            </a:r>
          </a:p>
        </p:txBody>
      </p:sp>
      <p:sp>
        <p:nvSpPr>
          <p:cNvPr id="37" name="TextBox 36">
            <a:extLst>
              <a:ext uri="{FF2B5EF4-FFF2-40B4-BE49-F238E27FC236}">
                <a16:creationId xmlns:a16="http://schemas.microsoft.com/office/drawing/2014/main" id="{BD56BF9B-A66D-2A4F-A2E7-B9B15CAE2369}"/>
              </a:ext>
            </a:extLst>
          </p:cNvPr>
          <p:cNvSpPr txBox="1"/>
          <p:nvPr/>
        </p:nvSpPr>
        <p:spPr>
          <a:xfrm>
            <a:off x="2298466" y="5200435"/>
            <a:ext cx="317716" cy="261610"/>
          </a:xfrm>
          <a:prstGeom prst="rect">
            <a:avLst/>
          </a:prstGeom>
          <a:noFill/>
        </p:spPr>
        <p:txBody>
          <a:bodyPr wrap="none" rtlCol="0">
            <a:spAutoFit/>
          </a:bodyPr>
          <a:lstStyle/>
          <a:p>
            <a:r>
              <a:rPr lang="en-US" sz="1100" dirty="0"/>
              <a:t>ab</a:t>
            </a:r>
          </a:p>
        </p:txBody>
      </p:sp>
      <p:sp>
        <p:nvSpPr>
          <p:cNvPr id="38" name="TextBox 37">
            <a:extLst>
              <a:ext uri="{FF2B5EF4-FFF2-40B4-BE49-F238E27FC236}">
                <a16:creationId xmlns:a16="http://schemas.microsoft.com/office/drawing/2014/main" id="{9D8AA040-8E5F-4A40-85B4-CCEDEC11094F}"/>
              </a:ext>
            </a:extLst>
          </p:cNvPr>
          <p:cNvSpPr txBox="1"/>
          <p:nvPr/>
        </p:nvSpPr>
        <p:spPr>
          <a:xfrm>
            <a:off x="2709776" y="5449901"/>
            <a:ext cx="317716" cy="261610"/>
          </a:xfrm>
          <a:prstGeom prst="rect">
            <a:avLst/>
          </a:prstGeom>
          <a:noFill/>
        </p:spPr>
        <p:txBody>
          <a:bodyPr wrap="none" rtlCol="0">
            <a:spAutoFit/>
          </a:bodyPr>
          <a:lstStyle/>
          <a:p>
            <a:r>
              <a:rPr lang="en-US" sz="1100" dirty="0"/>
              <a:t>ab</a:t>
            </a:r>
          </a:p>
        </p:txBody>
      </p:sp>
      <p:sp>
        <p:nvSpPr>
          <p:cNvPr id="39" name="TextBox 38">
            <a:extLst>
              <a:ext uri="{FF2B5EF4-FFF2-40B4-BE49-F238E27FC236}">
                <a16:creationId xmlns:a16="http://schemas.microsoft.com/office/drawing/2014/main" id="{B9996C73-C440-3546-9D31-6AD870666FB3}"/>
              </a:ext>
            </a:extLst>
          </p:cNvPr>
          <p:cNvSpPr txBox="1"/>
          <p:nvPr/>
        </p:nvSpPr>
        <p:spPr>
          <a:xfrm>
            <a:off x="3131693" y="5229862"/>
            <a:ext cx="317716" cy="261610"/>
          </a:xfrm>
          <a:prstGeom prst="rect">
            <a:avLst/>
          </a:prstGeom>
          <a:noFill/>
        </p:spPr>
        <p:txBody>
          <a:bodyPr wrap="none" rtlCol="0">
            <a:spAutoFit/>
          </a:bodyPr>
          <a:lstStyle/>
          <a:p>
            <a:r>
              <a:rPr lang="en-US" sz="1100" dirty="0"/>
              <a:t>ab</a:t>
            </a:r>
          </a:p>
        </p:txBody>
      </p:sp>
      <p:sp>
        <p:nvSpPr>
          <p:cNvPr id="40" name="TextBox 39">
            <a:extLst>
              <a:ext uri="{FF2B5EF4-FFF2-40B4-BE49-F238E27FC236}">
                <a16:creationId xmlns:a16="http://schemas.microsoft.com/office/drawing/2014/main" id="{6E82DBA8-DEE8-1041-8ACA-86B8DA471C88}"/>
              </a:ext>
            </a:extLst>
          </p:cNvPr>
          <p:cNvSpPr txBox="1"/>
          <p:nvPr/>
        </p:nvSpPr>
        <p:spPr>
          <a:xfrm>
            <a:off x="3492838" y="5331240"/>
            <a:ext cx="317716" cy="261610"/>
          </a:xfrm>
          <a:prstGeom prst="rect">
            <a:avLst/>
          </a:prstGeom>
          <a:noFill/>
        </p:spPr>
        <p:txBody>
          <a:bodyPr wrap="none" rtlCol="0">
            <a:spAutoFit/>
          </a:bodyPr>
          <a:lstStyle/>
          <a:p>
            <a:r>
              <a:rPr lang="en-US" sz="1100" dirty="0"/>
              <a:t>ab</a:t>
            </a:r>
          </a:p>
        </p:txBody>
      </p:sp>
      <p:sp>
        <p:nvSpPr>
          <p:cNvPr id="41" name="Rectangle 40">
            <a:extLst>
              <a:ext uri="{FF2B5EF4-FFF2-40B4-BE49-F238E27FC236}">
                <a16:creationId xmlns:a16="http://schemas.microsoft.com/office/drawing/2014/main" id="{933F56B9-E6E7-784F-B241-E09A7C65FC81}"/>
              </a:ext>
            </a:extLst>
          </p:cNvPr>
          <p:cNvSpPr/>
          <p:nvPr/>
        </p:nvSpPr>
        <p:spPr>
          <a:xfrm rot="16200000">
            <a:off x="219683" y="2044830"/>
            <a:ext cx="2124292" cy="4777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72EA1C42-0297-EC40-99A7-503905B0A1C2}"/>
              </a:ext>
            </a:extLst>
          </p:cNvPr>
          <p:cNvSpPr txBox="1"/>
          <p:nvPr/>
        </p:nvSpPr>
        <p:spPr>
          <a:xfrm>
            <a:off x="10118667" y="6343199"/>
            <a:ext cx="1976247" cy="369332"/>
          </a:xfrm>
          <a:prstGeom prst="rect">
            <a:avLst/>
          </a:prstGeom>
          <a:noFill/>
        </p:spPr>
        <p:txBody>
          <a:bodyPr wrap="none" rtlCol="0">
            <a:spAutoFit/>
          </a:bodyPr>
          <a:lstStyle/>
          <a:p>
            <a:r>
              <a:rPr lang="en-US" dirty="0">
                <a:solidFill>
                  <a:srgbClr val="000000"/>
                </a:solidFill>
              </a:rPr>
              <a:t>LSD test (P ≤ 0.05)</a:t>
            </a:r>
            <a:endParaRPr lang="en-US" dirty="0"/>
          </a:p>
        </p:txBody>
      </p:sp>
      <p:sp>
        <p:nvSpPr>
          <p:cNvPr id="43" name="Rectangle 42">
            <a:extLst>
              <a:ext uri="{FF2B5EF4-FFF2-40B4-BE49-F238E27FC236}">
                <a16:creationId xmlns:a16="http://schemas.microsoft.com/office/drawing/2014/main" id="{EC20947E-1832-684C-B436-FFEF5D7955FA}"/>
              </a:ext>
            </a:extLst>
          </p:cNvPr>
          <p:cNvSpPr/>
          <p:nvPr/>
        </p:nvSpPr>
        <p:spPr>
          <a:xfrm rot="16200000">
            <a:off x="357959" y="5032485"/>
            <a:ext cx="1964546" cy="4777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73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additive="base">
                                        <p:cTn id="13" dur="500" fill="hold"/>
                                        <p:tgtEl>
                                          <p:spTgt spid="43"/>
                                        </p:tgtEl>
                                        <p:attrNameLst>
                                          <p:attrName>ppt_x</p:attrName>
                                        </p:attrNameLst>
                                      </p:cBhvr>
                                      <p:tavLst>
                                        <p:tav tm="0">
                                          <p:val>
                                            <p:strVal val="#ppt_x"/>
                                          </p:val>
                                        </p:tav>
                                        <p:tav tm="100000">
                                          <p:val>
                                            <p:strVal val="#ppt_x"/>
                                          </p:val>
                                        </p:tav>
                                      </p:tavLst>
                                    </p:anim>
                                    <p:anim calcmode="lin" valueType="num">
                                      <p:cBhvr additive="base">
                                        <p:cTn id="1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6CAD4-7E09-574B-8CEF-8856422B1F1C}"/>
              </a:ext>
            </a:extLst>
          </p:cNvPr>
          <p:cNvSpPr>
            <a:spLocks noGrp="1"/>
          </p:cNvSpPr>
          <p:nvPr>
            <p:ph type="title"/>
          </p:nvPr>
        </p:nvSpPr>
        <p:spPr/>
        <p:txBody>
          <a:bodyPr/>
          <a:lstStyle/>
          <a:p>
            <a:r>
              <a:rPr lang="en-US" sz="2800" b="1" dirty="0">
                <a:latin typeface="+mn-lt"/>
              </a:rPr>
              <a:t>Marketable crop yield </a:t>
            </a:r>
          </a:p>
        </p:txBody>
      </p:sp>
      <p:sp>
        <p:nvSpPr>
          <p:cNvPr id="4" name="Rectangle 2">
            <a:extLst>
              <a:ext uri="{FF2B5EF4-FFF2-40B4-BE49-F238E27FC236}">
                <a16:creationId xmlns:a16="http://schemas.microsoft.com/office/drawing/2014/main" id="{AB69F7C7-4ED2-3045-B6D0-DEAFA25BA7D6}"/>
              </a:ext>
            </a:extLst>
          </p:cNvPr>
          <p:cNvSpPr>
            <a:spLocks noChangeArrowheads="1"/>
          </p:cNvSpPr>
          <p:nvPr/>
        </p:nvSpPr>
        <p:spPr bwMode="auto">
          <a:xfrm>
            <a:off x="463919" y="1708963"/>
            <a:ext cx="451835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a:solidFill>
                  <a:srgbClr val="000000"/>
                </a:solidFill>
                <a:ea typeface="Calibri" panose="020F0502020204030204" pitchFamily="34" charset="0"/>
                <a:cs typeface="Arial" panose="020B0604020202020204" pitchFamily="34" charset="0"/>
              </a:rPr>
              <a:t>Graph showing t</a:t>
            </a:r>
            <a:r>
              <a:rPr kumimoji="0" lang="en-US" altLang="en-US" sz="1200" b="1" i="0" u="none" strike="noStrike" cap="none" normalizeH="0" baseline="0" dirty="0">
                <a:ln>
                  <a:noFill/>
                </a:ln>
                <a:solidFill>
                  <a:srgbClr val="000000"/>
                </a:solidFill>
                <a:effectLst/>
                <a:ea typeface="Calibri" panose="020F0502020204030204" pitchFamily="34" charset="0"/>
                <a:cs typeface="Arial" panose="020B0604020202020204" pitchFamily="34" charset="0"/>
              </a:rPr>
              <a:t>otal marketable </a:t>
            </a:r>
            <a:r>
              <a:rPr lang="en-US" altLang="en-US" sz="1200" b="1" dirty="0">
                <a:solidFill>
                  <a:srgbClr val="000000"/>
                </a:solidFill>
                <a:ea typeface="Calibri" panose="020F0502020204030204" pitchFamily="34" charset="0"/>
                <a:cs typeface="Arial" panose="020B0604020202020204" pitchFamily="34" charset="0"/>
              </a:rPr>
              <a:t>y</a:t>
            </a:r>
            <a:r>
              <a:rPr kumimoji="0" lang="en-US" altLang="en-US" sz="1200" b="1" i="0" u="none" strike="noStrike" cap="none" normalizeH="0" baseline="0" dirty="0">
                <a:ln>
                  <a:noFill/>
                </a:ln>
                <a:solidFill>
                  <a:srgbClr val="000000"/>
                </a:solidFill>
                <a:effectLst/>
                <a:ea typeface="Calibri" panose="020F0502020204030204" pitchFamily="34" charset="0"/>
                <a:cs typeface="Arial" panose="020B0604020202020204" pitchFamily="34" charset="0"/>
              </a:rPr>
              <a:t>ield of Tomato and Bell Pepper</a:t>
            </a:r>
            <a:r>
              <a:rPr kumimoji="0" lang="en-US" altLang="en-US" sz="12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3" name="Picture 14" descr="Chart, bar chart&#10;&#10;Description automatically generated">
            <a:extLst>
              <a:ext uri="{FF2B5EF4-FFF2-40B4-BE49-F238E27FC236}">
                <a16:creationId xmlns:a16="http://schemas.microsoft.com/office/drawing/2014/main" id="{DDC96320-E71A-ED41-B19F-14345DD9AA8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985962"/>
            <a:ext cx="5076826" cy="395763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C46CB71E-4D10-0F47-A534-62C7167B598E}"/>
              </a:ext>
            </a:extLst>
          </p:cNvPr>
          <p:cNvSpPr>
            <a:spLocks noChangeArrowheads="1"/>
          </p:cNvSpPr>
          <p:nvPr/>
        </p:nvSpPr>
        <p:spPr bwMode="auto">
          <a:xfrm>
            <a:off x="3249160" y="254476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24675CF6-5F03-5543-A063-77B5AD1A2CB3}"/>
              </a:ext>
            </a:extLst>
          </p:cNvPr>
          <p:cNvSpPr txBox="1"/>
          <p:nvPr/>
        </p:nvSpPr>
        <p:spPr>
          <a:xfrm>
            <a:off x="5836413" y="1985962"/>
            <a:ext cx="5788028" cy="4001095"/>
          </a:xfrm>
          <a:prstGeom prst="rect">
            <a:avLst/>
          </a:prstGeom>
          <a:noFill/>
        </p:spPr>
        <p:txBody>
          <a:bodyPr wrap="square" rtlCol="0">
            <a:spAutoFit/>
          </a:bodyPr>
          <a:lstStyle/>
          <a:p>
            <a:endParaRPr lang="en-US" dirty="0"/>
          </a:p>
          <a:p>
            <a:pPr marL="285750" indent="-285750">
              <a:buFont typeface="Wingdings" pitchFamily="2" charset="2"/>
              <a:buChar char="Ø"/>
            </a:pPr>
            <a:r>
              <a:rPr lang="en-US" sz="2000" dirty="0"/>
              <a:t>There were some numerical trends showing higher crop yield in unsealed treatments.</a:t>
            </a:r>
          </a:p>
          <a:p>
            <a:pPr marL="285750" indent="-285750">
              <a:buFont typeface="Wingdings" pitchFamily="2" charset="2"/>
              <a:buChar char="Ø"/>
            </a:pPr>
            <a:endParaRPr lang="en-US" sz="2000" dirty="0"/>
          </a:p>
          <a:p>
            <a:pPr marL="285750" indent="-285750">
              <a:buFont typeface="Wingdings" pitchFamily="2" charset="2"/>
              <a:buChar char="Ø"/>
            </a:pPr>
            <a:endParaRPr lang="en-US" sz="2000" dirty="0"/>
          </a:p>
          <a:p>
            <a:pPr marL="285750" indent="-285750">
              <a:buFont typeface="Wingdings" pitchFamily="2" charset="2"/>
              <a:buChar char="Ø"/>
            </a:pPr>
            <a:endParaRPr lang="en-US" sz="2000" dirty="0"/>
          </a:p>
          <a:p>
            <a:pPr marL="285750" indent="-285750">
              <a:buFont typeface="Wingdings" pitchFamily="2" charset="2"/>
              <a:buChar char="Ø"/>
            </a:pPr>
            <a:endParaRPr lang="en-US" sz="2000" dirty="0"/>
          </a:p>
          <a:p>
            <a:pPr marL="285750" indent="-285750">
              <a:buFont typeface="Wingdings" pitchFamily="2" charset="2"/>
              <a:buChar char="Ø"/>
            </a:pPr>
            <a:endParaRPr lang="en-US" sz="2000" dirty="0"/>
          </a:p>
          <a:p>
            <a:pPr marL="285750" indent="-285750">
              <a:buFont typeface="Wingdings" pitchFamily="2" charset="2"/>
              <a:buChar char="Ø"/>
            </a:pPr>
            <a:r>
              <a:rPr lang="en-US" sz="2000" dirty="0"/>
              <a:t>No significant differences observed in tomato and bell pepper yields between sealed and unsealed treatments.</a:t>
            </a:r>
            <a:endParaRPr lang="en-US" dirty="0"/>
          </a:p>
          <a:p>
            <a:endParaRPr lang="en-US" dirty="0"/>
          </a:p>
          <a:p>
            <a:endParaRPr lang="en-US" dirty="0"/>
          </a:p>
        </p:txBody>
      </p:sp>
      <p:sp>
        <p:nvSpPr>
          <p:cNvPr id="3" name="TextBox 2">
            <a:extLst>
              <a:ext uri="{FF2B5EF4-FFF2-40B4-BE49-F238E27FC236}">
                <a16:creationId xmlns:a16="http://schemas.microsoft.com/office/drawing/2014/main" id="{B9A56C8F-3EE1-7A42-860C-F149185E4AD5}"/>
              </a:ext>
            </a:extLst>
          </p:cNvPr>
          <p:cNvSpPr txBox="1"/>
          <p:nvPr/>
        </p:nvSpPr>
        <p:spPr>
          <a:xfrm>
            <a:off x="844270" y="2823611"/>
            <a:ext cx="247184" cy="261610"/>
          </a:xfrm>
          <a:prstGeom prst="rect">
            <a:avLst/>
          </a:prstGeom>
          <a:noFill/>
        </p:spPr>
        <p:txBody>
          <a:bodyPr wrap="none" rtlCol="0">
            <a:spAutoFit/>
          </a:bodyPr>
          <a:lstStyle/>
          <a:p>
            <a:r>
              <a:rPr lang="en-US" sz="1100" dirty="0"/>
              <a:t>a</a:t>
            </a:r>
          </a:p>
        </p:txBody>
      </p:sp>
      <p:sp>
        <p:nvSpPr>
          <p:cNvPr id="7" name="TextBox 6">
            <a:extLst>
              <a:ext uri="{FF2B5EF4-FFF2-40B4-BE49-F238E27FC236}">
                <a16:creationId xmlns:a16="http://schemas.microsoft.com/office/drawing/2014/main" id="{08CCB417-8968-864E-866E-D1E5B1869DDA}"/>
              </a:ext>
            </a:extLst>
          </p:cNvPr>
          <p:cNvSpPr txBox="1"/>
          <p:nvPr/>
        </p:nvSpPr>
        <p:spPr>
          <a:xfrm>
            <a:off x="1347655" y="3019635"/>
            <a:ext cx="263214" cy="261610"/>
          </a:xfrm>
          <a:prstGeom prst="rect">
            <a:avLst/>
          </a:prstGeom>
          <a:noFill/>
        </p:spPr>
        <p:txBody>
          <a:bodyPr wrap="none" rtlCol="0">
            <a:spAutoFit/>
          </a:bodyPr>
          <a:lstStyle/>
          <a:p>
            <a:r>
              <a:rPr lang="en-US" sz="1100" dirty="0"/>
              <a:t>a</a:t>
            </a:r>
          </a:p>
        </p:txBody>
      </p:sp>
      <p:sp>
        <p:nvSpPr>
          <p:cNvPr id="8" name="TextBox 7">
            <a:extLst>
              <a:ext uri="{FF2B5EF4-FFF2-40B4-BE49-F238E27FC236}">
                <a16:creationId xmlns:a16="http://schemas.microsoft.com/office/drawing/2014/main" id="{F0C649E1-F3AD-0F48-B1F7-102F10F7B145}"/>
              </a:ext>
            </a:extLst>
          </p:cNvPr>
          <p:cNvSpPr txBox="1"/>
          <p:nvPr/>
        </p:nvSpPr>
        <p:spPr>
          <a:xfrm>
            <a:off x="1896102" y="2280636"/>
            <a:ext cx="247184" cy="261610"/>
          </a:xfrm>
          <a:prstGeom prst="rect">
            <a:avLst/>
          </a:prstGeom>
          <a:noFill/>
        </p:spPr>
        <p:txBody>
          <a:bodyPr wrap="none" rtlCol="0">
            <a:spAutoFit/>
          </a:bodyPr>
          <a:lstStyle/>
          <a:p>
            <a:r>
              <a:rPr lang="en-US" sz="1100" dirty="0"/>
              <a:t>a</a:t>
            </a:r>
          </a:p>
        </p:txBody>
      </p:sp>
      <p:sp>
        <p:nvSpPr>
          <p:cNvPr id="9" name="TextBox 8">
            <a:extLst>
              <a:ext uri="{FF2B5EF4-FFF2-40B4-BE49-F238E27FC236}">
                <a16:creationId xmlns:a16="http://schemas.microsoft.com/office/drawing/2014/main" id="{5B3C0801-6934-C445-9647-52D385BC6B3C}"/>
              </a:ext>
            </a:extLst>
          </p:cNvPr>
          <p:cNvSpPr txBox="1"/>
          <p:nvPr/>
        </p:nvSpPr>
        <p:spPr>
          <a:xfrm>
            <a:off x="2452517" y="2463313"/>
            <a:ext cx="247184" cy="261610"/>
          </a:xfrm>
          <a:prstGeom prst="rect">
            <a:avLst/>
          </a:prstGeom>
          <a:noFill/>
        </p:spPr>
        <p:txBody>
          <a:bodyPr wrap="none" rtlCol="0">
            <a:spAutoFit/>
          </a:bodyPr>
          <a:lstStyle/>
          <a:p>
            <a:r>
              <a:rPr lang="en-US" sz="1100" dirty="0"/>
              <a:t>a</a:t>
            </a:r>
          </a:p>
        </p:txBody>
      </p:sp>
      <p:sp>
        <p:nvSpPr>
          <p:cNvPr id="10" name="TextBox 9">
            <a:extLst>
              <a:ext uri="{FF2B5EF4-FFF2-40B4-BE49-F238E27FC236}">
                <a16:creationId xmlns:a16="http://schemas.microsoft.com/office/drawing/2014/main" id="{D94BB405-C569-3B4D-8A02-B319F7491CCB}"/>
              </a:ext>
            </a:extLst>
          </p:cNvPr>
          <p:cNvSpPr txBox="1"/>
          <p:nvPr/>
        </p:nvSpPr>
        <p:spPr>
          <a:xfrm>
            <a:off x="2988380" y="2409155"/>
            <a:ext cx="247184" cy="261610"/>
          </a:xfrm>
          <a:prstGeom prst="rect">
            <a:avLst/>
          </a:prstGeom>
          <a:noFill/>
        </p:spPr>
        <p:txBody>
          <a:bodyPr wrap="none" rtlCol="0">
            <a:spAutoFit/>
          </a:bodyPr>
          <a:lstStyle/>
          <a:p>
            <a:r>
              <a:rPr lang="en-US" sz="1100" dirty="0"/>
              <a:t>a</a:t>
            </a:r>
          </a:p>
        </p:txBody>
      </p:sp>
      <p:sp>
        <p:nvSpPr>
          <p:cNvPr id="11" name="TextBox 10">
            <a:extLst>
              <a:ext uri="{FF2B5EF4-FFF2-40B4-BE49-F238E27FC236}">
                <a16:creationId xmlns:a16="http://schemas.microsoft.com/office/drawing/2014/main" id="{4CACCC94-DF30-CE49-9EBE-2DC37AE36338}"/>
              </a:ext>
            </a:extLst>
          </p:cNvPr>
          <p:cNvSpPr txBox="1"/>
          <p:nvPr/>
        </p:nvSpPr>
        <p:spPr>
          <a:xfrm>
            <a:off x="3534918" y="2182480"/>
            <a:ext cx="247184" cy="261610"/>
          </a:xfrm>
          <a:prstGeom prst="rect">
            <a:avLst/>
          </a:prstGeom>
          <a:noFill/>
        </p:spPr>
        <p:txBody>
          <a:bodyPr wrap="none" rtlCol="0">
            <a:spAutoFit/>
          </a:bodyPr>
          <a:lstStyle/>
          <a:p>
            <a:r>
              <a:rPr lang="en-US" sz="1100" dirty="0"/>
              <a:t>a</a:t>
            </a:r>
          </a:p>
        </p:txBody>
      </p:sp>
      <p:sp>
        <p:nvSpPr>
          <p:cNvPr id="12" name="TextBox 11">
            <a:extLst>
              <a:ext uri="{FF2B5EF4-FFF2-40B4-BE49-F238E27FC236}">
                <a16:creationId xmlns:a16="http://schemas.microsoft.com/office/drawing/2014/main" id="{0E996EE8-13FD-AD49-B418-1D50539CAB20}"/>
              </a:ext>
            </a:extLst>
          </p:cNvPr>
          <p:cNvSpPr txBox="1"/>
          <p:nvPr/>
        </p:nvSpPr>
        <p:spPr>
          <a:xfrm>
            <a:off x="4032603" y="2402537"/>
            <a:ext cx="247184" cy="261610"/>
          </a:xfrm>
          <a:prstGeom prst="rect">
            <a:avLst/>
          </a:prstGeom>
          <a:noFill/>
        </p:spPr>
        <p:txBody>
          <a:bodyPr wrap="none" rtlCol="0">
            <a:spAutoFit/>
          </a:bodyPr>
          <a:lstStyle/>
          <a:p>
            <a:r>
              <a:rPr lang="en-US" sz="1100" dirty="0"/>
              <a:t>a</a:t>
            </a:r>
          </a:p>
        </p:txBody>
      </p:sp>
      <p:sp>
        <p:nvSpPr>
          <p:cNvPr id="13" name="TextBox 12">
            <a:extLst>
              <a:ext uri="{FF2B5EF4-FFF2-40B4-BE49-F238E27FC236}">
                <a16:creationId xmlns:a16="http://schemas.microsoft.com/office/drawing/2014/main" id="{12965FE5-E48F-B243-AF20-C6C619377277}"/>
              </a:ext>
            </a:extLst>
          </p:cNvPr>
          <p:cNvSpPr txBox="1"/>
          <p:nvPr/>
        </p:nvSpPr>
        <p:spPr>
          <a:xfrm>
            <a:off x="4554714" y="2463313"/>
            <a:ext cx="247184" cy="261610"/>
          </a:xfrm>
          <a:prstGeom prst="rect">
            <a:avLst/>
          </a:prstGeom>
          <a:noFill/>
        </p:spPr>
        <p:txBody>
          <a:bodyPr wrap="none" rtlCol="0">
            <a:spAutoFit/>
          </a:bodyPr>
          <a:lstStyle/>
          <a:p>
            <a:r>
              <a:rPr lang="en-US" sz="1100" dirty="0"/>
              <a:t>a</a:t>
            </a:r>
          </a:p>
        </p:txBody>
      </p:sp>
      <p:sp>
        <p:nvSpPr>
          <p:cNvPr id="15" name="TextBox 14">
            <a:extLst>
              <a:ext uri="{FF2B5EF4-FFF2-40B4-BE49-F238E27FC236}">
                <a16:creationId xmlns:a16="http://schemas.microsoft.com/office/drawing/2014/main" id="{0B4EAB73-05BA-1E4E-BC2E-0794ED2B3487}"/>
              </a:ext>
            </a:extLst>
          </p:cNvPr>
          <p:cNvSpPr txBox="1"/>
          <p:nvPr/>
        </p:nvSpPr>
        <p:spPr>
          <a:xfrm>
            <a:off x="844270" y="4437517"/>
            <a:ext cx="247184" cy="261610"/>
          </a:xfrm>
          <a:prstGeom prst="rect">
            <a:avLst/>
          </a:prstGeom>
          <a:noFill/>
        </p:spPr>
        <p:txBody>
          <a:bodyPr wrap="none" rtlCol="0">
            <a:spAutoFit/>
          </a:bodyPr>
          <a:lstStyle/>
          <a:p>
            <a:r>
              <a:rPr lang="en-US" sz="1100" dirty="0"/>
              <a:t>a</a:t>
            </a:r>
          </a:p>
        </p:txBody>
      </p:sp>
      <p:sp>
        <p:nvSpPr>
          <p:cNvPr id="16" name="TextBox 15">
            <a:extLst>
              <a:ext uri="{FF2B5EF4-FFF2-40B4-BE49-F238E27FC236}">
                <a16:creationId xmlns:a16="http://schemas.microsoft.com/office/drawing/2014/main" id="{CD6AC527-C886-0A47-885A-BADC0760930E}"/>
              </a:ext>
            </a:extLst>
          </p:cNvPr>
          <p:cNvSpPr txBox="1"/>
          <p:nvPr/>
        </p:nvSpPr>
        <p:spPr>
          <a:xfrm>
            <a:off x="1347655" y="4437517"/>
            <a:ext cx="247184" cy="261610"/>
          </a:xfrm>
          <a:prstGeom prst="rect">
            <a:avLst/>
          </a:prstGeom>
          <a:noFill/>
        </p:spPr>
        <p:txBody>
          <a:bodyPr wrap="none" rtlCol="0">
            <a:spAutoFit/>
          </a:bodyPr>
          <a:lstStyle/>
          <a:p>
            <a:r>
              <a:rPr lang="en-US" sz="1100" dirty="0"/>
              <a:t>a</a:t>
            </a:r>
          </a:p>
        </p:txBody>
      </p:sp>
      <p:sp>
        <p:nvSpPr>
          <p:cNvPr id="17" name="TextBox 16">
            <a:extLst>
              <a:ext uri="{FF2B5EF4-FFF2-40B4-BE49-F238E27FC236}">
                <a16:creationId xmlns:a16="http://schemas.microsoft.com/office/drawing/2014/main" id="{3CD74CDF-2CBC-2A42-B719-6FCBEA91CDA0}"/>
              </a:ext>
            </a:extLst>
          </p:cNvPr>
          <p:cNvSpPr txBox="1"/>
          <p:nvPr/>
        </p:nvSpPr>
        <p:spPr>
          <a:xfrm>
            <a:off x="1896102" y="4184950"/>
            <a:ext cx="247184" cy="261610"/>
          </a:xfrm>
          <a:prstGeom prst="rect">
            <a:avLst/>
          </a:prstGeom>
          <a:noFill/>
        </p:spPr>
        <p:txBody>
          <a:bodyPr wrap="none" rtlCol="0">
            <a:spAutoFit/>
          </a:bodyPr>
          <a:lstStyle/>
          <a:p>
            <a:r>
              <a:rPr lang="en-US" sz="1100" dirty="0"/>
              <a:t>a</a:t>
            </a:r>
          </a:p>
        </p:txBody>
      </p:sp>
      <p:sp>
        <p:nvSpPr>
          <p:cNvPr id="18" name="TextBox 17">
            <a:extLst>
              <a:ext uri="{FF2B5EF4-FFF2-40B4-BE49-F238E27FC236}">
                <a16:creationId xmlns:a16="http://schemas.microsoft.com/office/drawing/2014/main" id="{E6676708-D690-C949-8025-8A9A947B8B69}"/>
              </a:ext>
            </a:extLst>
          </p:cNvPr>
          <p:cNvSpPr txBox="1"/>
          <p:nvPr/>
        </p:nvSpPr>
        <p:spPr>
          <a:xfrm>
            <a:off x="2452517" y="4161321"/>
            <a:ext cx="247184" cy="261610"/>
          </a:xfrm>
          <a:prstGeom prst="rect">
            <a:avLst/>
          </a:prstGeom>
          <a:noFill/>
        </p:spPr>
        <p:txBody>
          <a:bodyPr wrap="none" rtlCol="0">
            <a:spAutoFit/>
          </a:bodyPr>
          <a:lstStyle/>
          <a:p>
            <a:r>
              <a:rPr lang="en-US" sz="1100" dirty="0"/>
              <a:t>a</a:t>
            </a:r>
          </a:p>
        </p:txBody>
      </p:sp>
      <p:sp>
        <p:nvSpPr>
          <p:cNvPr id="19" name="TextBox 18">
            <a:extLst>
              <a:ext uri="{FF2B5EF4-FFF2-40B4-BE49-F238E27FC236}">
                <a16:creationId xmlns:a16="http://schemas.microsoft.com/office/drawing/2014/main" id="{99890B7B-2B3E-2E49-928F-311EEB2E336A}"/>
              </a:ext>
            </a:extLst>
          </p:cNvPr>
          <p:cNvSpPr txBox="1"/>
          <p:nvPr/>
        </p:nvSpPr>
        <p:spPr>
          <a:xfrm>
            <a:off x="2988380" y="4255199"/>
            <a:ext cx="247184" cy="261610"/>
          </a:xfrm>
          <a:prstGeom prst="rect">
            <a:avLst/>
          </a:prstGeom>
          <a:noFill/>
        </p:spPr>
        <p:txBody>
          <a:bodyPr wrap="none" rtlCol="0">
            <a:spAutoFit/>
          </a:bodyPr>
          <a:lstStyle/>
          <a:p>
            <a:r>
              <a:rPr lang="en-US" sz="1100" dirty="0"/>
              <a:t>a</a:t>
            </a:r>
          </a:p>
        </p:txBody>
      </p:sp>
      <p:sp>
        <p:nvSpPr>
          <p:cNvPr id="20" name="TextBox 19">
            <a:extLst>
              <a:ext uri="{FF2B5EF4-FFF2-40B4-BE49-F238E27FC236}">
                <a16:creationId xmlns:a16="http://schemas.microsoft.com/office/drawing/2014/main" id="{70A77FBA-3631-094C-9071-8A18BA9BA177}"/>
              </a:ext>
            </a:extLst>
          </p:cNvPr>
          <p:cNvSpPr txBox="1"/>
          <p:nvPr/>
        </p:nvSpPr>
        <p:spPr>
          <a:xfrm>
            <a:off x="3534918" y="3698951"/>
            <a:ext cx="247184" cy="261610"/>
          </a:xfrm>
          <a:prstGeom prst="rect">
            <a:avLst/>
          </a:prstGeom>
          <a:noFill/>
        </p:spPr>
        <p:txBody>
          <a:bodyPr wrap="none" rtlCol="0">
            <a:spAutoFit/>
          </a:bodyPr>
          <a:lstStyle/>
          <a:p>
            <a:r>
              <a:rPr lang="en-US" sz="1100" dirty="0"/>
              <a:t>a</a:t>
            </a:r>
          </a:p>
        </p:txBody>
      </p:sp>
      <p:sp>
        <p:nvSpPr>
          <p:cNvPr id="21" name="TextBox 20">
            <a:extLst>
              <a:ext uri="{FF2B5EF4-FFF2-40B4-BE49-F238E27FC236}">
                <a16:creationId xmlns:a16="http://schemas.microsoft.com/office/drawing/2014/main" id="{77D8FF01-9DDF-B344-B086-2F7009A4E9DA}"/>
              </a:ext>
            </a:extLst>
          </p:cNvPr>
          <p:cNvSpPr txBox="1"/>
          <p:nvPr/>
        </p:nvSpPr>
        <p:spPr>
          <a:xfrm>
            <a:off x="4032603" y="3919008"/>
            <a:ext cx="247184" cy="261610"/>
          </a:xfrm>
          <a:prstGeom prst="rect">
            <a:avLst/>
          </a:prstGeom>
          <a:noFill/>
        </p:spPr>
        <p:txBody>
          <a:bodyPr wrap="none" rtlCol="0">
            <a:spAutoFit/>
          </a:bodyPr>
          <a:lstStyle/>
          <a:p>
            <a:r>
              <a:rPr lang="en-US" sz="1100" dirty="0"/>
              <a:t>a</a:t>
            </a:r>
          </a:p>
        </p:txBody>
      </p:sp>
      <p:sp>
        <p:nvSpPr>
          <p:cNvPr id="22" name="TextBox 21">
            <a:extLst>
              <a:ext uri="{FF2B5EF4-FFF2-40B4-BE49-F238E27FC236}">
                <a16:creationId xmlns:a16="http://schemas.microsoft.com/office/drawing/2014/main" id="{8D8A0058-6CB8-AA42-A65A-9F43C729AC00}"/>
              </a:ext>
            </a:extLst>
          </p:cNvPr>
          <p:cNvSpPr txBox="1"/>
          <p:nvPr/>
        </p:nvSpPr>
        <p:spPr>
          <a:xfrm>
            <a:off x="4554714" y="4582395"/>
            <a:ext cx="255198" cy="261610"/>
          </a:xfrm>
          <a:prstGeom prst="rect">
            <a:avLst/>
          </a:prstGeom>
          <a:noFill/>
        </p:spPr>
        <p:txBody>
          <a:bodyPr wrap="none" rtlCol="0">
            <a:spAutoFit/>
          </a:bodyPr>
          <a:lstStyle/>
          <a:p>
            <a:r>
              <a:rPr lang="en-US" sz="1100" dirty="0"/>
              <a:t>b</a:t>
            </a:r>
          </a:p>
        </p:txBody>
      </p:sp>
      <p:sp>
        <p:nvSpPr>
          <p:cNvPr id="24" name="TextBox 23">
            <a:extLst>
              <a:ext uri="{FF2B5EF4-FFF2-40B4-BE49-F238E27FC236}">
                <a16:creationId xmlns:a16="http://schemas.microsoft.com/office/drawing/2014/main" id="{49999251-F6BD-074E-BE7C-5B2739C54A14}"/>
              </a:ext>
            </a:extLst>
          </p:cNvPr>
          <p:cNvSpPr txBox="1"/>
          <p:nvPr/>
        </p:nvSpPr>
        <p:spPr>
          <a:xfrm>
            <a:off x="9983358" y="6268858"/>
            <a:ext cx="1976247" cy="369332"/>
          </a:xfrm>
          <a:prstGeom prst="rect">
            <a:avLst/>
          </a:prstGeom>
          <a:noFill/>
        </p:spPr>
        <p:txBody>
          <a:bodyPr wrap="none" rtlCol="0">
            <a:spAutoFit/>
          </a:bodyPr>
          <a:lstStyle/>
          <a:p>
            <a:r>
              <a:rPr lang="en-US" dirty="0">
                <a:solidFill>
                  <a:srgbClr val="000000"/>
                </a:solidFill>
              </a:rPr>
              <a:t>LSD test (P ≤ 0.05)</a:t>
            </a:r>
            <a:endParaRPr lang="en-US" dirty="0"/>
          </a:p>
        </p:txBody>
      </p:sp>
    </p:spTree>
    <p:extLst>
      <p:ext uri="{BB962C8B-B14F-4D97-AF65-F5344CB8AC3E}">
        <p14:creationId xmlns:p14="http://schemas.microsoft.com/office/powerpoint/2010/main" val="3591315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1D676-B1A1-2C4F-9AD6-AB9E016203CE}"/>
              </a:ext>
            </a:extLst>
          </p:cNvPr>
          <p:cNvSpPr>
            <a:spLocks noGrp="1"/>
          </p:cNvSpPr>
          <p:nvPr>
            <p:ph type="title"/>
          </p:nvPr>
        </p:nvSpPr>
        <p:spPr/>
        <p:txBody>
          <a:bodyPr/>
          <a:lstStyle/>
          <a:p>
            <a:r>
              <a:rPr lang="en-US" b="1" dirty="0"/>
              <a:t>Conclusions</a:t>
            </a:r>
          </a:p>
        </p:txBody>
      </p:sp>
      <p:sp>
        <p:nvSpPr>
          <p:cNvPr id="3" name="Content Placeholder 2">
            <a:extLst>
              <a:ext uri="{FF2B5EF4-FFF2-40B4-BE49-F238E27FC236}">
                <a16:creationId xmlns:a16="http://schemas.microsoft.com/office/drawing/2014/main" id="{78CEBB86-EB3B-754B-B04D-B7B49148086B}"/>
              </a:ext>
            </a:extLst>
          </p:cNvPr>
          <p:cNvSpPr>
            <a:spLocks noGrp="1"/>
          </p:cNvSpPr>
          <p:nvPr>
            <p:ph idx="1"/>
          </p:nvPr>
        </p:nvSpPr>
        <p:spPr>
          <a:xfrm>
            <a:off x="409902" y="1524000"/>
            <a:ext cx="11157257" cy="5029200"/>
          </a:xfrm>
        </p:spPr>
        <p:txBody>
          <a:bodyPr/>
          <a:lstStyle/>
          <a:p>
            <a:pPr marL="342900" indent="-342900">
              <a:buSzPct val="80000"/>
              <a:buFont typeface="Wingdings" pitchFamily="2" charset="2"/>
              <a:buChar char="Ø"/>
            </a:pPr>
            <a:r>
              <a:rPr lang="en-US" dirty="0"/>
              <a:t>All ASD incorporated carbon sources treatments generated high anaerobic conditions.</a:t>
            </a:r>
          </a:p>
          <a:p>
            <a:pPr>
              <a:buSzPct val="80000"/>
            </a:pPr>
            <a:endParaRPr lang="en-US" dirty="0"/>
          </a:p>
          <a:p>
            <a:pPr marL="342900" indent="-342900">
              <a:buSzPct val="80000"/>
              <a:buFont typeface="Wingdings" pitchFamily="2" charset="2"/>
              <a:buChar char="Ø"/>
            </a:pPr>
            <a:r>
              <a:rPr lang="en-US" dirty="0"/>
              <a:t>Acceptable level of weed control observed in ASD carbon sources treatments.</a:t>
            </a:r>
          </a:p>
          <a:p>
            <a:pPr marL="342900" indent="-342900">
              <a:buSzPct val="80000"/>
              <a:buFont typeface="Wingdings" pitchFamily="2" charset="2"/>
              <a:buChar char="Ø"/>
            </a:pPr>
            <a:endParaRPr lang="en-US" dirty="0">
              <a:solidFill>
                <a:srgbClr val="000000"/>
              </a:solidFill>
            </a:endParaRPr>
          </a:p>
          <a:p>
            <a:pPr>
              <a:buSzPct val="80000"/>
            </a:pPr>
            <a:endParaRPr lang="en-US" dirty="0"/>
          </a:p>
          <a:p>
            <a:pPr marL="342900" indent="-342900">
              <a:buSzPct val="80000"/>
              <a:buFont typeface="Wingdings" pitchFamily="2" charset="2"/>
              <a:buChar char="Ø"/>
            </a:pPr>
            <a:r>
              <a:rPr lang="en-US" dirty="0"/>
              <a:t>Molasses + mustard meal, reported best in relation to weed management perspective. </a:t>
            </a:r>
          </a:p>
          <a:p>
            <a:pPr marL="342900" indent="-342900">
              <a:buSzPct val="80000"/>
              <a:buFont typeface="Wingdings" pitchFamily="2" charset="2"/>
              <a:buChar char="Ø"/>
            </a:pPr>
            <a:endParaRPr lang="en-US" dirty="0"/>
          </a:p>
          <a:p>
            <a:pPr marL="342900" indent="-342900">
              <a:buSzPct val="80000"/>
              <a:buFont typeface="Wingdings" pitchFamily="2" charset="2"/>
              <a:buChar char="Ø"/>
            </a:pPr>
            <a:r>
              <a:rPr lang="en-US" dirty="0"/>
              <a:t>ASD can be utilized as a potential biological pest management technique. </a:t>
            </a:r>
            <a:endParaRPr lang="en-US" dirty="0">
              <a:solidFill>
                <a:schemeClr val="tx1"/>
              </a:solidFill>
            </a:endParaRPr>
          </a:p>
          <a:p>
            <a:pPr marL="342900" indent="-342900">
              <a:buSzPct val="80000"/>
              <a:buFont typeface="Wingdings" pitchFamily="2" charset="2"/>
              <a:buChar char="Ø"/>
            </a:pPr>
            <a:endParaRPr lang="en-US" dirty="0"/>
          </a:p>
        </p:txBody>
      </p:sp>
    </p:spTree>
    <p:extLst>
      <p:ext uri="{BB962C8B-B14F-4D97-AF65-F5344CB8AC3E}">
        <p14:creationId xmlns:p14="http://schemas.microsoft.com/office/powerpoint/2010/main" val="3088436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F113E-558A-1744-B00D-992ABDC6A98F}"/>
              </a:ext>
            </a:extLst>
          </p:cNvPr>
          <p:cNvSpPr>
            <a:spLocks noGrp="1"/>
          </p:cNvSpPr>
          <p:nvPr>
            <p:ph type="title"/>
          </p:nvPr>
        </p:nvSpPr>
        <p:spPr>
          <a:xfrm>
            <a:off x="0" y="813955"/>
            <a:ext cx="11256972" cy="609600"/>
          </a:xfrm>
        </p:spPr>
        <p:txBody>
          <a:bodyPr/>
          <a:lstStyle/>
          <a:p>
            <a:r>
              <a:rPr lang="en-US" b="1" dirty="0"/>
              <a:t>Future research directions</a:t>
            </a:r>
          </a:p>
        </p:txBody>
      </p:sp>
      <p:sp>
        <p:nvSpPr>
          <p:cNvPr id="3" name="Content Placeholder 2">
            <a:extLst>
              <a:ext uri="{FF2B5EF4-FFF2-40B4-BE49-F238E27FC236}">
                <a16:creationId xmlns:a16="http://schemas.microsoft.com/office/drawing/2014/main" id="{8756B35A-52E0-3A45-B31E-F2200FA1D58E}"/>
              </a:ext>
            </a:extLst>
          </p:cNvPr>
          <p:cNvSpPr>
            <a:spLocks noGrp="1"/>
          </p:cNvSpPr>
          <p:nvPr>
            <p:ph idx="1"/>
          </p:nvPr>
        </p:nvSpPr>
        <p:spPr>
          <a:xfrm>
            <a:off x="588580" y="1423555"/>
            <a:ext cx="10289627" cy="4703976"/>
          </a:xfrm>
        </p:spPr>
        <p:txBody>
          <a:bodyPr/>
          <a:lstStyle/>
          <a:p>
            <a:pPr marL="342900" indent="-342900">
              <a:buFont typeface="Wingdings" pitchFamily="2" charset="2"/>
              <a:buChar char="Ø"/>
            </a:pPr>
            <a:endParaRPr lang="en-US" dirty="0"/>
          </a:p>
          <a:p>
            <a:pPr marL="342900" indent="-342900">
              <a:buFont typeface="Wingdings" pitchFamily="2" charset="2"/>
              <a:buChar char="Ø"/>
            </a:pPr>
            <a:r>
              <a:rPr lang="en-US" dirty="0"/>
              <a:t>Additional research is needed to examine the potential phytotoxic effects of these treatments on crop plants. </a:t>
            </a:r>
          </a:p>
          <a:p>
            <a:endParaRPr lang="en-US" dirty="0"/>
          </a:p>
          <a:p>
            <a:pPr marL="342900" indent="-342900">
              <a:buFont typeface="Wingdings" pitchFamily="2" charset="2"/>
              <a:buChar char="Ø"/>
            </a:pPr>
            <a:r>
              <a:rPr lang="en-US" dirty="0"/>
              <a:t>More research is needed to determine whether ASD kills weed seeds/tubers permanently or induces weed seed dormant conditions in the soil.</a:t>
            </a:r>
          </a:p>
          <a:p>
            <a:endParaRPr lang="en-US" dirty="0"/>
          </a:p>
          <a:p>
            <a:pPr marL="342900" indent="-342900">
              <a:buFont typeface="Wingdings" pitchFamily="2" charset="2"/>
              <a:buChar char="Ø"/>
            </a:pPr>
            <a:r>
              <a:rPr lang="en-US" dirty="0"/>
              <a:t> Future studies will focus on implementing more detailed investigations of carbon treatments in the field at different locations with multiple soil types.</a:t>
            </a:r>
          </a:p>
          <a:p>
            <a:endParaRPr lang="en-US" dirty="0"/>
          </a:p>
          <a:p>
            <a:endParaRPr lang="en-US" dirty="0"/>
          </a:p>
        </p:txBody>
      </p:sp>
    </p:spTree>
    <p:extLst>
      <p:ext uri="{BB962C8B-B14F-4D97-AF65-F5344CB8AC3E}">
        <p14:creationId xmlns:p14="http://schemas.microsoft.com/office/powerpoint/2010/main" val="92822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latin typeface="+mj-lt"/>
              </a:rPr>
              <a:t>Acknowledgments</a:t>
            </a:r>
          </a:p>
        </p:txBody>
      </p:sp>
      <p:sp>
        <p:nvSpPr>
          <p:cNvPr id="3" name="Content Placeholder 2"/>
          <p:cNvSpPr>
            <a:spLocks noGrp="1"/>
          </p:cNvSpPr>
          <p:nvPr>
            <p:ph idx="1"/>
          </p:nvPr>
        </p:nvSpPr>
        <p:spPr/>
        <p:txBody>
          <a:bodyPr/>
          <a:lstStyle/>
          <a:p>
            <a:r>
              <a:rPr lang="en-US" sz="1800" dirty="0">
                <a:solidFill>
                  <a:schemeClr val="tx1"/>
                </a:solidFill>
                <a:latin typeface="+mn-lt"/>
              </a:rPr>
              <a:t>Major Advisor – Dr. Matthew </a:t>
            </a:r>
            <a:r>
              <a:rPr lang="en-US" sz="1800" dirty="0" err="1">
                <a:solidFill>
                  <a:schemeClr val="tx1"/>
                </a:solidFill>
                <a:latin typeface="+mn-lt"/>
              </a:rPr>
              <a:t>Cutulle</a:t>
            </a:r>
            <a:endParaRPr lang="en-US" sz="1800" dirty="0">
              <a:solidFill>
                <a:schemeClr val="tx1"/>
              </a:solidFill>
              <a:latin typeface="+mn-lt"/>
            </a:endParaRPr>
          </a:p>
          <a:p>
            <a:r>
              <a:rPr lang="en-US" sz="1800" dirty="0">
                <a:solidFill>
                  <a:schemeClr val="tx1"/>
                </a:solidFill>
                <a:latin typeface="+mn-lt"/>
              </a:rPr>
              <a:t>USDA faculty- Dr. W. P. </a:t>
            </a:r>
            <a:r>
              <a:rPr lang="en-US" sz="1800" dirty="0" err="1">
                <a:solidFill>
                  <a:schemeClr val="tx1"/>
                </a:solidFill>
                <a:latin typeface="+mn-lt"/>
              </a:rPr>
              <a:t>Wechter</a:t>
            </a:r>
            <a:r>
              <a:rPr lang="en-US" sz="1800" dirty="0">
                <a:solidFill>
                  <a:schemeClr val="tx1"/>
                </a:solidFill>
                <a:latin typeface="+mn-lt"/>
              </a:rPr>
              <a:t>, Melanie </a:t>
            </a:r>
            <a:r>
              <a:rPr lang="en-US" sz="1800" dirty="0" err="1">
                <a:solidFill>
                  <a:schemeClr val="tx1"/>
                </a:solidFill>
                <a:latin typeface="+mn-lt"/>
              </a:rPr>
              <a:t>Katawczik</a:t>
            </a:r>
            <a:endParaRPr lang="en-US" sz="1800" dirty="0">
              <a:solidFill>
                <a:schemeClr val="tx1"/>
              </a:solidFill>
              <a:latin typeface="+mn-lt"/>
            </a:endParaRPr>
          </a:p>
          <a:p>
            <a:r>
              <a:rPr lang="en-US" sz="1800" dirty="0">
                <a:solidFill>
                  <a:schemeClr val="tx1"/>
                </a:solidFill>
                <a:latin typeface="+mn-lt"/>
              </a:rPr>
              <a:t>CREC faculty - (Tyler Campbell, Giovanni Caputo, Matt Horry, Taylor Snipes, Glen Carter and all summer interns)</a:t>
            </a:r>
          </a:p>
          <a:p>
            <a:r>
              <a:rPr lang="en-US" sz="1800" dirty="0">
                <a:solidFill>
                  <a:schemeClr val="tx1"/>
                </a:solidFill>
                <a:latin typeface="+mn-lt"/>
              </a:rPr>
              <a:t>Funding- Southern SARE</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1573" y="3699640"/>
            <a:ext cx="5403427" cy="2406763"/>
          </a:xfrm>
          <a:prstGeom prst="rect">
            <a:avLst/>
          </a:prstGeom>
        </p:spPr>
      </p:pic>
      <p:sp>
        <p:nvSpPr>
          <p:cNvPr id="5" name="TextBox 4"/>
          <p:cNvSpPr txBox="1"/>
          <p:nvPr/>
        </p:nvSpPr>
        <p:spPr>
          <a:xfrm>
            <a:off x="304800" y="6106404"/>
            <a:ext cx="3886200" cy="246221"/>
          </a:xfrm>
          <a:prstGeom prst="rect">
            <a:avLst/>
          </a:prstGeom>
          <a:noFill/>
        </p:spPr>
        <p:txBody>
          <a:bodyPr wrap="square" rtlCol="0">
            <a:spAutoFit/>
          </a:bodyPr>
          <a:lstStyle/>
          <a:p>
            <a:r>
              <a:rPr lang="en-US" sz="1000" dirty="0"/>
              <a:t>Photo Credit: USDA ARS</a:t>
            </a:r>
          </a:p>
        </p:txBody>
      </p:sp>
      <p:pic>
        <p:nvPicPr>
          <p:cNvPr id="6" name="Picture 5">
            <a:extLst>
              <a:ext uri="{FF2B5EF4-FFF2-40B4-BE49-F238E27FC236}">
                <a16:creationId xmlns:a16="http://schemas.microsoft.com/office/drawing/2014/main" id="{0D3AC7AF-6C5E-8C45-8C6A-88AC1A466C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49982" y="3699640"/>
            <a:ext cx="3937000" cy="2693662"/>
          </a:xfrm>
          <a:prstGeom prst="rect">
            <a:avLst/>
          </a:prstGeom>
        </p:spPr>
      </p:pic>
    </p:spTree>
    <p:extLst>
      <p:ext uri="{BB962C8B-B14F-4D97-AF65-F5344CB8AC3E}">
        <p14:creationId xmlns:p14="http://schemas.microsoft.com/office/powerpoint/2010/main" val="2423963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DE328-9938-1646-AAD1-0855C4407A9B}"/>
              </a:ext>
            </a:extLst>
          </p:cNvPr>
          <p:cNvSpPr>
            <a:spLocks noGrp="1"/>
          </p:cNvSpPr>
          <p:nvPr>
            <p:ph type="title"/>
          </p:nvPr>
        </p:nvSpPr>
        <p:spPr>
          <a:xfrm>
            <a:off x="376503" y="903888"/>
            <a:ext cx="11438993" cy="557049"/>
          </a:xfrm>
        </p:spPr>
        <p:txBody>
          <a:bodyPr/>
          <a:lstStyle/>
          <a:p>
            <a:r>
              <a:rPr lang="en-US" b="1" dirty="0"/>
              <a:t/>
            </a:r>
            <a:br>
              <a:rPr lang="en-US" b="1" dirty="0"/>
            </a:br>
            <a:r>
              <a:rPr lang="en-US" sz="2800" b="1" dirty="0">
                <a:latin typeface="+mn-lt"/>
              </a:rPr>
              <a:t>ASD Mustard meal/molasses field study </a:t>
            </a:r>
            <a:r>
              <a:rPr lang="en-US" dirty="0">
                <a:latin typeface="+mn-lt"/>
              </a:rPr>
              <a:t> </a:t>
            </a:r>
            <a:br>
              <a:rPr lang="en-US" dirty="0">
                <a:latin typeface="+mn-lt"/>
              </a:rPr>
            </a:br>
            <a:endParaRPr lang="en-US" dirty="0">
              <a:latin typeface="+mn-lt"/>
            </a:endParaRPr>
          </a:p>
        </p:txBody>
      </p:sp>
      <p:sp>
        <p:nvSpPr>
          <p:cNvPr id="3" name="Content Placeholder 2">
            <a:extLst>
              <a:ext uri="{FF2B5EF4-FFF2-40B4-BE49-F238E27FC236}">
                <a16:creationId xmlns:a16="http://schemas.microsoft.com/office/drawing/2014/main" id="{BE1FDE38-886E-5C4C-994F-4BCC41205C6C}"/>
              </a:ext>
            </a:extLst>
          </p:cNvPr>
          <p:cNvSpPr>
            <a:spLocks noGrp="1"/>
          </p:cNvSpPr>
          <p:nvPr>
            <p:ph idx="1"/>
          </p:nvPr>
        </p:nvSpPr>
        <p:spPr>
          <a:xfrm>
            <a:off x="311574" y="1460937"/>
            <a:ext cx="7623736" cy="5092263"/>
          </a:xfrm>
        </p:spPr>
        <p:txBody>
          <a:bodyPr/>
          <a:lstStyle/>
          <a:p>
            <a:pPr marL="342900" indent="-342900">
              <a:buFont typeface="Wingdings" pitchFamily="2" charset="2"/>
              <a:buChar char="q"/>
            </a:pPr>
            <a:r>
              <a:rPr lang="en-US" sz="2000" b="1" dirty="0">
                <a:latin typeface="+mn-lt"/>
              </a:rPr>
              <a:t>Objective</a:t>
            </a:r>
          </a:p>
          <a:p>
            <a:r>
              <a:rPr lang="en-US" sz="1800" dirty="0">
                <a:latin typeface="+mn-lt"/>
              </a:rPr>
              <a:t>a) To evaluate mustard meal/molasses combinations (best chosen from greenhouse trials) in field trials for two years for weed control in tomato, and pepper crop.</a:t>
            </a:r>
          </a:p>
          <a:p>
            <a:endParaRPr lang="en-US" sz="2000" dirty="0">
              <a:latin typeface="+mn-lt"/>
            </a:endParaRPr>
          </a:p>
          <a:p>
            <a:pPr marL="342900" indent="-342900">
              <a:buFont typeface="Wingdings" pitchFamily="2" charset="2"/>
              <a:buChar char="q"/>
            </a:pPr>
            <a:r>
              <a:rPr lang="en-US" sz="2000" b="1" dirty="0">
                <a:latin typeface="+mn-lt"/>
              </a:rPr>
              <a:t>Experiment design and treatments </a:t>
            </a:r>
            <a:endParaRPr lang="en-US" sz="2000" dirty="0">
              <a:latin typeface="+mn-lt"/>
            </a:endParaRPr>
          </a:p>
          <a:p>
            <a:pPr marL="342900" indent="-342900">
              <a:buFont typeface="Wingdings" pitchFamily="2" charset="2"/>
              <a:buChar char="Ø"/>
            </a:pPr>
            <a:r>
              <a:rPr lang="en-US" sz="1800" dirty="0">
                <a:latin typeface="+mn-lt"/>
              </a:rPr>
              <a:t>Design- RCBD with 3 replications. </a:t>
            </a:r>
          </a:p>
          <a:p>
            <a:endParaRPr lang="en-US" sz="1800" dirty="0">
              <a:latin typeface="+mn-lt"/>
            </a:endParaRPr>
          </a:p>
          <a:p>
            <a:pPr marL="342900" indent="-342900">
              <a:buFont typeface="Wingdings" pitchFamily="2" charset="2"/>
              <a:buChar char="Ø"/>
            </a:pPr>
            <a:r>
              <a:rPr lang="en-US" sz="1800" dirty="0">
                <a:latin typeface="+mn-lt"/>
                <a:ea typeface="Calibri" panose="020F0502020204030204" pitchFamily="34" charset="0"/>
              </a:rPr>
              <a:t>Plot dimensions – 15 ft x 2 ft</a:t>
            </a:r>
            <a:endParaRPr lang="en-US" sz="1800" dirty="0">
              <a:latin typeface="+mn-lt"/>
            </a:endParaRPr>
          </a:p>
          <a:p>
            <a:pPr marL="342900" indent="-342900">
              <a:buFont typeface="Wingdings" pitchFamily="2" charset="2"/>
              <a:buChar char="Ø"/>
            </a:pPr>
            <a:endParaRPr lang="en-US" sz="1800" dirty="0">
              <a:latin typeface="+mn-lt"/>
            </a:endParaRPr>
          </a:p>
          <a:p>
            <a:pPr marL="342900" indent="-342900">
              <a:buFont typeface="Wingdings" pitchFamily="2" charset="2"/>
              <a:buChar char="Ø"/>
            </a:pPr>
            <a:r>
              <a:rPr lang="en-US" sz="1800" dirty="0">
                <a:latin typeface="+mn-lt"/>
              </a:rPr>
              <a:t>The treatment design consists of a factorial with 4 carbon sources treatments a) </a:t>
            </a:r>
            <a:r>
              <a:rPr lang="en-US" sz="1800" dirty="0">
                <a:solidFill>
                  <a:schemeClr val="tx1"/>
                </a:solidFill>
                <a:latin typeface="+mn-lt"/>
              </a:rPr>
              <a:t>Mustard meal, b) Molasses, c) Mustard </a:t>
            </a:r>
            <a:r>
              <a:rPr lang="en-US" sz="1800" dirty="0" err="1">
                <a:solidFill>
                  <a:schemeClr val="tx1"/>
                </a:solidFill>
                <a:latin typeface="+mn-lt"/>
              </a:rPr>
              <a:t>meal+molasses</a:t>
            </a:r>
            <a:r>
              <a:rPr lang="en-US" sz="1800" dirty="0">
                <a:solidFill>
                  <a:schemeClr val="tx1"/>
                </a:solidFill>
                <a:latin typeface="+mn-lt"/>
              </a:rPr>
              <a:t>, none</a:t>
            </a:r>
            <a:r>
              <a:rPr lang="en-US" sz="1800" dirty="0">
                <a:latin typeface="+mn-lt"/>
              </a:rPr>
              <a:t>) by 2 ASD treatments (plastic sealed and unsealed).</a:t>
            </a:r>
          </a:p>
          <a:p>
            <a:pPr marL="342900" indent="-342900">
              <a:buFont typeface="Wingdings" pitchFamily="2" charset="2"/>
              <a:buChar char="Ø"/>
            </a:pPr>
            <a:endParaRPr lang="en-US" sz="1800" dirty="0">
              <a:latin typeface="+mn-lt"/>
            </a:endParaRPr>
          </a:p>
          <a:p>
            <a:pPr marL="342900" indent="-342900">
              <a:buFont typeface="Wingdings" pitchFamily="2" charset="2"/>
              <a:buChar char="Ø"/>
            </a:pPr>
            <a:r>
              <a:rPr lang="en-US" sz="1800" dirty="0">
                <a:latin typeface="+mn-lt"/>
              </a:rPr>
              <a:t> The experiment consisted of 8 treatments replicated 3 times in a total of 24 plots. </a:t>
            </a:r>
          </a:p>
          <a:p>
            <a:r>
              <a:rPr lang="en-US" dirty="0"/>
              <a:t> </a:t>
            </a:r>
          </a:p>
          <a:p>
            <a:endParaRPr lang="en-US" dirty="0"/>
          </a:p>
        </p:txBody>
      </p:sp>
      <p:pic>
        <p:nvPicPr>
          <p:cNvPr id="12" name="Picture 11">
            <a:extLst>
              <a:ext uri="{FF2B5EF4-FFF2-40B4-BE49-F238E27FC236}">
                <a16:creationId xmlns:a16="http://schemas.microsoft.com/office/drawing/2014/main" id="{249C3721-08FF-5742-9157-E1D5E62AFF3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414465" y="1460938"/>
            <a:ext cx="2882426" cy="4593021"/>
          </a:xfrm>
          <a:prstGeom prst="rect">
            <a:avLst/>
          </a:prstGeom>
        </p:spPr>
      </p:pic>
      <p:sp>
        <p:nvSpPr>
          <p:cNvPr id="14" name="TextBox 13">
            <a:extLst>
              <a:ext uri="{FF2B5EF4-FFF2-40B4-BE49-F238E27FC236}">
                <a16:creationId xmlns:a16="http://schemas.microsoft.com/office/drawing/2014/main" id="{85189F06-CC02-FD42-A558-6597D2FFF051}"/>
              </a:ext>
            </a:extLst>
          </p:cNvPr>
          <p:cNvSpPr txBox="1"/>
          <p:nvPr/>
        </p:nvSpPr>
        <p:spPr>
          <a:xfrm>
            <a:off x="8414465" y="6053959"/>
            <a:ext cx="2590774" cy="307777"/>
          </a:xfrm>
          <a:prstGeom prst="rect">
            <a:avLst/>
          </a:prstGeom>
          <a:noFill/>
        </p:spPr>
        <p:txBody>
          <a:bodyPr wrap="none" rtlCol="0">
            <a:spAutoFit/>
          </a:bodyPr>
          <a:lstStyle/>
          <a:p>
            <a:r>
              <a:rPr lang="en-US" sz="1400" b="1" dirty="0"/>
              <a:t>Credits- Zachary Williamson</a:t>
            </a:r>
            <a:endParaRPr lang="en-US" b="1" dirty="0"/>
          </a:p>
        </p:txBody>
      </p:sp>
    </p:spTree>
    <p:extLst>
      <p:ext uri="{BB962C8B-B14F-4D97-AF65-F5344CB8AC3E}">
        <p14:creationId xmlns:p14="http://schemas.microsoft.com/office/powerpoint/2010/main" val="2577850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D77E9-BE07-E348-8CB0-C2E045E2A4AB}"/>
              </a:ext>
            </a:extLst>
          </p:cNvPr>
          <p:cNvSpPr>
            <a:spLocks noGrp="1"/>
          </p:cNvSpPr>
          <p:nvPr>
            <p:ph type="title"/>
          </p:nvPr>
        </p:nvSpPr>
        <p:spPr>
          <a:xfrm>
            <a:off x="97979" y="838584"/>
            <a:ext cx="11575627" cy="609600"/>
          </a:xfrm>
        </p:spPr>
        <p:txBody>
          <a:bodyPr/>
          <a:lstStyle/>
          <a:p>
            <a:pPr algn="l"/>
            <a:r>
              <a:rPr lang="en-US" sz="2800" b="1" dirty="0">
                <a:latin typeface="+mn-lt"/>
              </a:rPr>
              <a:t>Methods- Field preparation and ASD set up</a:t>
            </a:r>
            <a:endParaRPr lang="en-US" sz="2800" dirty="0">
              <a:latin typeface="+mn-lt"/>
            </a:endParaRPr>
          </a:p>
        </p:txBody>
      </p:sp>
      <p:pic>
        <p:nvPicPr>
          <p:cNvPr id="30" name="Content Placeholder 29">
            <a:extLst>
              <a:ext uri="{FF2B5EF4-FFF2-40B4-BE49-F238E27FC236}">
                <a16:creationId xmlns:a16="http://schemas.microsoft.com/office/drawing/2014/main" id="{289CFDDD-BAA2-2743-83E4-50A9F215F9D3}"/>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7436888" y="1622938"/>
            <a:ext cx="1920765" cy="2151491"/>
          </a:xfrm>
          <a:prstGeom prst="rect">
            <a:avLst/>
          </a:prstGeom>
        </p:spPr>
      </p:pic>
      <p:pic>
        <p:nvPicPr>
          <p:cNvPr id="18" name="Content Placeholder 4">
            <a:extLst>
              <a:ext uri="{FF2B5EF4-FFF2-40B4-BE49-F238E27FC236}">
                <a16:creationId xmlns:a16="http://schemas.microsoft.com/office/drawing/2014/main" id="{B9B3F07E-FBF3-874D-9F1B-6163CB528BA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2507167" y="1647611"/>
            <a:ext cx="1920765" cy="2126818"/>
          </a:xfrm>
          <a:prstGeom prst="rect">
            <a:avLst/>
          </a:prstGeom>
          <a:noFill/>
          <a:ln w="9525">
            <a:noFill/>
            <a:miter lim="800000"/>
            <a:headEnd/>
            <a:tailEnd/>
          </a:ln>
        </p:spPr>
      </p:pic>
      <p:pic>
        <p:nvPicPr>
          <p:cNvPr id="19" name="Picture 18">
            <a:extLst>
              <a:ext uri="{FF2B5EF4-FFF2-40B4-BE49-F238E27FC236}">
                <a16:creationId xmlns:a16="http://schemas.microsoft.com/office/drawing/2014/main" id="{7BC0C9DF-FE20-1346-A1D6-6FEC9B3DF8C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02865" y="1622938"/>
            <a:ext cx="1920765" cy="2151491"/>
          </a:xfrm>
          <a:prstGeom prst="rect">
            <a:avLst/>
          </a:prstGeom>
        </p:spPr>
      </p:pic>
      <p:sp>
        <p:nvSpPr>
          <p:cNvPr id="21" name="Arrow: Right 50">
            <a:extLst>
              <a:ext uri="{FF2B5EF4-FFF2-40B4-BE49-F238E27FC236}">
                <a16:creationId xmlns:a16="http://schemas.microsoft.com/office/drawing/2014/main" id="{08697749-B80F-B840-990C-849DF61D67BE}"/>
              </a:ext>
            </a:extLst>
          </p:cNvPr>
          <p:cNvSpPr/>
          <p:nvPr/>
        </p:nvSpPr>
        <p:spPr>
          <a:xfrm>
            <a:off x="4559578" y="2632031"/>
            <a:ext cx="219015" cy="16203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Arrow: Right 50">
            <a:extLst>
              <a:ext uri="{FF2B5EF4-FFF2-40B4-BE49-F238E27FC236}">
                <a16:creationId xmlns:a16="http://schemas.microsoft.com/office/drawing/2014/main" id="{8C6D8294-468E-FE4A-B67E-4F4C272BADD3}"/>
              </a:ext>
            </a:extLst>
          </p:cNvPr>
          <p:cNvSpPr/>
          <p:nvPr/>
        </p:nvSpPr>
        <p:spPr>
          <a:xfrm>
            <a:off x="7129363" y="2632031"/>
            <a:ext cx="219015" cy="16203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924749AF-3B1F-BD4E-A3F5-435EEF52E551}"/>
              </a:ext>
            </a:extLst>
          </p:cNvPr>
          <p:cNvSpPr txBox="1"/>
          <p:nvPr/>
        </p:nvSpPr>
        <p:spPr>
          <a:xfrm>
            <a:off x="2318373" y="6748585"/>
            <a:ext cx="10730651" cy="338554"/>
          </a:xfrm>
          <a:prstGeom prst="rect">
            <a:avLst/>
          </a:prstGeom>
          <a:noFill/>
        </p:spPr>
        <p:txBody>
          <a:bodyPr wrap="square" rtlCol="0">
            <a:spAutoFit/>
          </a:bodyPr>
          <a:lstStyle/>
          <a:p>
            <a:r>
              <a:rPr lang="en-US" sz="1600" dirty="0"/>
              <a:t>.</a:t>
            </a:r>
          </a:p>
        </p:txBody>
      </p:sp>
      <p:sp>
        <p:nvSpPr>
          <p:cNvPr id="31" name="TextBox 30">
            <a:extLst>
              <a:ext uri="{FF2B5EF4-FFF2-40B4-BE49-F238E27FC236}">
                <a16:creationId xmlns:a16="http://schemas.microsoft.com/office/drawing/2014/main" id="{0C86C9CD-79C4-C148-8176-613393ADE735}"/>
              </a:ext>
            </a:extLst>
          </p:cNvPr>
          <p:cNvSpPr txBox="1"/>
          <p:nvPr/>
        </p:nvSpPr>
        <p:spPr>
          <a:xfrm>
            <a:off x="2305593" y="1514814"/>
            <a:ext cx="300082" cy="369332"/>
          </a:xfrm>
          <a:prstGeom prst="rect">
            <a:avLst/>
          </a:prstGeom>
          <a:noFill/>
        </p:spPr>
        <p:txBody>
          <a:bodyPr wrap="none" rtlCol="0">
            <a:spAutoFit/>
          </a:bodyPr>
          <a:lstStyle/>
          <a:p>
            <a:r>
              <a:rPr lang="en-US" b="1" dirty="0">
                <a:solidFill>
                  <a:schemeClr val="bg1"/>
                </a:solidFill>
              </a:rPr>
              <a:t>1</a:t>
            </a:r>
          </a:p>
        </p:txBody>
      </p:sp>
      <p:sp>
        <p:nvSpPr>
          <p:cNvPr id="32" name="TextBox 31">
            <a:extLst>
              <a:ext uri="{FF2B5EF4-FFF2-40B4-BE49-F238E27FC236}">
                <a16:creationId xmlns:a16="http://schemas.microsoft.com/office/drawing/2014/main" id="{59B26999-E3A7-BE44-BE63-EB1015D12321}"/>
              </a:ext>
            </a:extLst>
          </p:cNvPr>
          <p:cNvSpPr txBox="1"/>
          <p:nvPr/>
        </p:nvSpPr>
        <p:spPr>
          <a:xfrm>
            <a:off x="4089881" y="1580981"/>
            <a:ext cx="415498" cy="646331"/>
          </a:xfrm>
          <a:prstGeom prst="rect">
            <a:avLst/>
          </a:prstGeom>
          <a:noFill/>
        </p:spPr>
        <p:txBody>
          <a:bodyPr wrap="none" rtlCol="0">
            <a:spAutoFit/>
          </a:bodyPr>
          <a:lstStyle/>
          <a:p>
            <a:r>
              <a:rPr lang="en-US" sz="3600" b="1" dirty="0">
                <a:solidFill>
                  <a:srgbClr val="FF0000"/>
                </a:solidFill>
              </a:rPr>
              <a:t>2</a:t>
            </a:r>
          </a:p>
        </p:txBody>
      </p:sp>
      <p:sp>
        <p:nvSpPr>
          <p:cNvPr id="33" name="TextBox 32">
            <a:extLst>
              <a:ext uri="{FF2B5EF4-FFF2-40B4-BE49-F238E27FC236}">
                <a16:creationId xmlns:a16="http://schemas.microsoft.com/office/drawing/2014/main" id="{67AC7145-93D7-DF40-A7C4-A7C5E9D231F0}"/>
              </a:ext>
            </a:extLst>
          </p:cNvPr>
          <p:cNvSpPr txBox="1"/>
          <p:nvPr/>
        </p:nvSpPr>
        <p:spPr>
          <a:xfrm>
            <a:off x="6538832" y="1561157"/>
            <a:ext cx="415498" cy="646331"/>
          </a:xfrm>
          <a:prstGeom prst="rect">
            <a:avLst/>
          </a:prstGeom>
          <a:noFill/>
        </p:spPr>
        <p:txBody>
          <a:bodyPr wrap="none" rtlCol="0">
            <a:spAutoFit/>
          </a:bodyPr>
          <a:lstStyle/>
          <a:p>
            <a:r>
              <a:rPr lang="en-US" sz="3600" b="1" dirty="0">
                <a:solidFill>
                  <a:srgbClr val="FF0000"/>
                </a:solidFill>
              </a:rPr>
              <a:t>3</a:t>
            </a:r>
          </a:p>
        </p:txBody>
      </p:sp>
      <p:sp>
        <p:nvSpPr>
          <p:cNvPr id="34" name="TextBox 33">
            <a:extLst>
              <a:ext uri="{FF2B5EF4-FFF2-40B4-BE49-F238E27FC236}">
                <a16:creationId xmlns:a16="http://schemas.microsoft.com/office/drawing/2014/main" id="{1118F9C2-1532-6248-809D-3810EC8739F6}"/>
              </a:ext>
            </a:extLst>
          </p:cNvPr>
          <p:cNvSpPr txBox="1"/>
          <p:nvPr/>
        </p:nvSpPr>
        <p:spPr>
          <a:xfrm>
            <a:off x="13198369" y="3515940"/>
            <a:ext cx="300082" cy="369332"/>
          </a:xfrm>
          <a:prstGeom prst="rect">
            <a:avLst/>
          </a:prstGeom>
          <a:noFill/>
        </p:spPr>
        <p:txBody>
          <a:bodyPr wrap="none" rtlCol="0">
            <a:spAutoFit/>
          </a:bodyPr>
          <a:lstStyle/>
          <a:p>
            <a:r>
              <a:rPr lang="en-US" b="1" dirty="0">
                <a:solidFill>
                  <a:schemeClr val="bg1"/>
                </a:solidFill>
              </a:rPr>
              <a:t>4</a:t>
            </a:r>
          </a:p>
        </p:txBody>
      </p:sp>
      <p:sp>
        <p:nvSpPr>
          <p:cNvPr id="36" name="TextBox 35">
            <a:extLst>
              <a:ext uri="{FF2B5EF4-FFF2-40B4-BE49-F238E27FC236}">
                <a16:creationId xmlns:a16="http://schemas.microsoft.com/office/drawing/2014/main" id="{BD61F3B8-916F-8440-9B56-599501FCCD17}"/>
              </a:ext>
            </a:extLst>
          </p:cNvPr>
          <p:cNvSpPr txBox="1"/>
          <p:nvPr/>
        </p:nvSpPr>
        <p:spPr>
          <a:xfrm>
            <a:off x="214166" y="3746339"/>
            <a:ext cx="11904262" cy="456472"/>
          </a:xfrm>
          <a:prstGeom prst="rect">
            <a:avLst/>
          </a:prstGeom>
          <a:noFill/>
        </p:spPr>
        <p:txBody>
          <a:bodyPr wrap="square" rtlCol="0">
            <a:spAutoFit/>
          </a:bodyPr>
          <a:lstStyle/>
          <a:p>
            <a:pPr>
              <a:lnSpc>
                <a:spcPct val="150000"/>
              </a:lnSpc>
              <a:buClr>
                <a:srgbClr val="FF0000"/>
              </a:buClr>
            </a:pPr>
            <a:r>
              <a:rPr lang="en-US" dirty="0">
                <a:solidFill>
                  <a:srgbClr val="FF0000"/>
                </a:solidFill>
              </a:rPr>
              <a:t>1. </a:t>
            </a:r>
            <a:r>
              <a:rPr lang="en-US" dirty="0"/>
              <a:t>Raised beds were prepared using tractor-mounted bed maker. </a:t>
            </a:r>
            <a:endParaRPr lang="en-US" sz="1600" dirty="0"/>
          </a:p>
        </p:txBody>
      </p:sp>
      <p:pic>
        <p:nvPicPr>
          <p:cNvPr id="38" name="Picture 37">
            <a:extLst>
              <a:ext uri="{FF2B5EF4-FFF2-40B4-BE49-F238E27FC236}">
                <a16:creationId xmlns:a16="http://schemas.microsoft.com/office/drawing/2014/main" id="{D0971091-4BA5-4447-9E3F-BBC203B223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10800000" flipV="1">
            <a:off x="9886407" y="1611486"/>
            <a:ext cx="1920764" cy="2151491"/>
          </a:xfrm>
          <a:prstGeom prst="rect">
            <a:avLst/>
          </a:prstGeom>
        </p:spPr>
      </p:pic>
      <p:pic>
        <p:nvPicPr>
          <p:cNvPr id="39" name="Picture 38">
            <a:extLst>
              <a:ext uri="{FF2B5EF4-FFF2-40B4-BE49-F238E27FC236}">
                <a16:creationId xmlns:a16="http://schemas.microsoft.com/office/drawing/2014/main" id="{EF3550AA-A82F-2B44-857F-D296BFB92690}"/>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14166" y="1611488"/>
            <a:ext cx="1850275" cy="2151489"/>
          </a:xfrm>
          <a:prstGeom prst="rect">
            <a:avLst/>
          </a:prstGeom>
        </p:spPr>
      </p:pic>
      <p:sp>
        <p:nvSpPr>
          <p:cNvPr id="40" name="TextBox 39">
            <a:extLst>
              <a:ext uri="{FF2B5EF4-FFF2-40B4-BE49-F238E27FC236}">
                <a16:creationId xmlns:a16="http://schemas.microsoft.com/office/drawing/2014/main" id="{5C17051E-4606-5E47-BF71-DD67381E01C5}"/>
              </a:ext>
            </a:extLst>
          </p:cNvPr>
          <p:cNvSpPr txBox="1"/>
          <p:nvPr/>
        </p:nvSpPr>
        <p:spPr>
          <a:xfrm>
            <a:off x="1673157" y="1561157"/>
            <a:ext cx="415498" cy="646331"/>
          </a:xfrm>
          <a:prstGeom prst="rect">
            <a:avLst/>
          </a:prstGeom>
          <a:noFill/>
        </p:spPr>
        <p:txBody>
          <a:bodyPr wrap="none" rtlCol="0">
            <a:spAutoFit/>
          </a:bodyPr>
          <a:lstStyle/>
          <a:p>
            <a:r>
              <a:rPr lang="en-US" sz="3600" b="1" dirty="0">
                <a:solidFill>
                  <a:srgbClr val="FF0000"/>
                </a:solidFill>
              </a:rPr>
              <a:t>1</a:t>
            </a:r>
          </a:p>
        </p:txBody>
      </p:sp>
      <p:sp>
        <p:nvSpPr>
          <p:cNvPr id="41" name="TextBox 40">
            <a:extLst>
              <a:ext uri="{FF2B5EF4-FFF2-40B4-BE49-F238E27FC236}">
                <a16:creationId xmlns:a16="http://schemas.microsoft.com/office/drawing/2014/main" id="{530586B0-B1B8-4142-A4E6-C52DA0C31CFF}"/>
              </a:ext>
            </a:extLst>
          </p:cNvPr>
          <p:cNvSpPr txBox="1"/>
          <p:nvPr/>
        </p:nvSpPr>
        <p:spPr>
          <a:xfrm>
            <a:off x="8958193" y="1561157"/>
            <a:ext cx="415498" cy="646331"/>
          </a:xfrm>
          <a:prstGeom prst="rect">
            <a:avLst/>
          </a:prstGeom>
          <a:noFill/>
        </p:spPr>
        <p:txBody>
          <a:bodyPr wrap="none" rtlCol="0">
            <a:spAutoFit/>
          </a:bodyPr>
          <a:lstStyle/>
          <a:p>
            <a:r>
              <a:rPr lang="en-US" sz="3600" b="1" dirty="0">
                <a:solidFill>
                  <a:srgbClr val="FF0000"/>
                </a:solidFill>
              </a:rPr>
              <a:t>4</a:t>
            </a:r>
          </a:p>
        </p:txBody>
      </p:sp>
      <p:sp>
        <p:nvSpPr>
          <p:cNvPr id="42" name="TextBox 41">
            <a:extLst>
              <a:ext uri="{FF2B5EF4-FFF2-40B4-BE49-F238E27FC236}">
                <a16:creationId xmlns:a16="http://schemas.microsoft.com/office/drawing/2014/main" id="{CF20495D-2CA5-C544-8023-E53942A378AB}"/>
              </a:ext>
            </a:extLst>
          </p:cNvPr>
          <p:cNvSpPr txBox="1"/>
          <p:nvPr/>
        </p:nvSpPr>
        <p:spPr>
          <a:xfrm>
            <a:off x="11420642" y="1568726"/>
            <a:ext cx="415498" cy="646331"/>
          </a:xfrm>
          <a:prstGeom prst="rect">
            <a:avLst/>
          </a:prstGeom>
          <a:noFill/>
        </p:spPr>
        <p:txBody>
          <a:bodyPr wrap="none" rtlCol="0">
            <a:spAutoFit/>
          </a:bodyPr>
          <a:lstStyle/>
          <a:p>
            <a:r>
              <a:rPr lang="en-US" sz="3600" b="1" dirty="0">
                <a:solidFill>
                  <a:srgbClr val="FF0000"/>
                </a:solidFill>
              </a:rPr>
              <a:t>5</a:t>
            </a:r>
          </a:p>
        </p:txBody>
      </p:sp>
      <p:sp>
        <p:nvSpPr>
          <p:cNvPr id="43" name="Arrow: Right 50">
            <a:extLst>
              <a:ext uri="{FF2B5EF4-FFF2-40B4-BE49-F238E27FC236}">
                <a16:creationId xmlns:a16="http://schemas.microsoft.com/office/drawing/2014/main" id="{EAE69119-A8B3-0F43-8257-64D224F568A3}"/>
              </a:ext>
            </a:extLst>
          </p:cNvPr>
          <p:cNvSpPr/>
          <p:nvPr/>
        </p:nvSpPr>
        <p:spPr>
          <a:xfrm>
            <a:off x="9570887" y="2551014"/>
            <a:ext cx="219015" cy="16203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4" name="Arrow: Right 50">
            <a:extLst>
              <a:ext uri="{FF2B5EF4-FFF2-40B4-BE49-F238E27FC236}">
                <a16:creationId xmlns:a16="http://schemas.microsoft.com/office/drawing/2014/main" id="{09112A16-90C8-D14C-AAD1-9AE8D8440967}"/>
              </a:ext>
            </a:extLst>
          </p:cNvPr>
          <p:cNvSpPr/>
          <p:nvPr/>
        </p:nvSpPr>
        <p:spPr>
          <a:xfrm>
            <a:off x="2187725" y="2618552"/>
            <a:ext cx="219015" cy="16203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F538ECF4-8279-4647-80B0-606B8AF98163}"/>
              </a:ext>
            </a:extLst>
          </p:cNvPr>
          <p:cNvSpPr txBox="1"/>
          <p:nvPr/>
        </p:nvSpPr>
        <p:spPr>
          <a:xfrm>
            <a:off x="214167" y="4162350"/>
            <a:ext cx="10198564" cy="456472"/>
          </a:xfrm>
          <a:prstGeom prst="rect">
            <a:avLst/>
          </a:prstGeom>
          <a:noFill/>
        </p:spPr>
        <p:txBody>
          <a:bodyPr wrap="square" rtlCol="0">
            <a:spAutoFit/>
          </a:bodyPr>
          <a:lstStyle/>
          <a:p>
            <a:pPr>
              <a:lnSpc>
                <a:spcPct val="150000"/>
              </a:lnSpc>
              <a:buClr>
                <a:srgbClr val="FF0000"/>
              </a:buClr>
            </a:pPr>
            <a:r>
              <a:rPr lang="en-US" dirty="0">
                <a:solidFill>
                  <a:srgbClr val="FF0000"/>
                </a:solidFill>
              </a:rPr>
              <a:t>2. </a:t>
            </a:r>
            <a:r>
              <a:rPr lang="en-US" dirty="0"/>
              <a:t>Amendments added to the plots manually. (Mustard meal-2.1 Mg ha</a:t>
            </a:r>
            <a:r>
              <a:rPr lang="en-US" baseline="30000" dirty="0"/>
              <a:t>-1</a:t>
            </a:r>
            <a:r>
              <a:rPr lang="en-US" dirty="0"/>
              <a:t>, Molasses- 14 m</a:t>
            </a:r>
            <a:r>
              <a:rPr lang="en-US" baseline="30000" dirty="0"/>
              <a:t>3</a:t>
            </a:r>
            <a:r>
              <a:rPr lang="en-US" dirty="0"/>
              <a:t>ha</a:t>
            </a:r>
            <a:r>
              <a:rPr lang="en-US" baseline="30000" dirty="0"/>
              <a:t>-1</a:t>
            </a:r>
            <a:r>
              <a:rPr lang="en-US" dirty="0"/>
              <a:t>)</a:t>
            </a:r>
          </a:p>
        </p:txBody>
      </p:sp>
      <p:sp>
        <p:nvSpPr>
          <p:cNvPr id="4" name="TextBox 3">
            <a:extLst>
              <a:ext uri="{FF2B5EF4-FFF2-40B4-BE49-F238E27FC236}">
                <a16:creationId xmlns:a16="http://schemas.microsoft.com/office/drawing/2014/main" id="{84601C9F-319F-0F4D-98FF-C3ED6541BAB6}"/>
              </a:ext>
            </a:extLst>
          </p:cNvPr>
          <p:cNvSpPr txBox="1"/>
          <p:nvPr/>
        </p:nvSpPr>
        <p:spPr>
          <a:xfrm>
            <a:off x="214166" y="4584583"/>
            <a:ext cx="6942926" cy="456472"/>
          </a:xfrm>
          <a:prstGeom prst="rect">
            <a:avLst/>
          </a:prstGeom>
          <a:noFill/>
        </p:spPr>
        <p:txBody>
          <a:bodyPr wrap="none" rtlCol="0">
            <a:spAutoFit/>
          </a:bodyPr>
          <a:lstStyle/>
          <a:p>
            <a:pPr>
              <a:lnSpc>
                <a:spcPct val="150000"/>
              </a:lnSpc>
              <a:buClr>
                <a:srgbClr val="FF0000"/>
              </a:buClr>
            </a:pPr>
            <a:r>
              <a:rPr lang="en-US" dirty="0">
                <a:solidFill>
                  <a:srgbClr val="FF0000"/>
                </a:solidFill>
              </a:rPr>
              <a:t>3. </a:t>
            </a:r>
            <a:r>
              <a:rPr lang="en-US" dirty="0"/>
              <a:t>Soil carbon treatments mixed with tractor-mounted peanut hoe. </a:t>
            </a:r>
          </a:p>
        </p:txBody>
      </p:sp>
      <p:sp>
        <p:nvSpPr>
          <p:cNvPr id="5" name="TextBox 4">
            <a:extLst>
              <a:ext uri="{FF2B5EF4-FFF2-40B4-BE49-F238E27FC236}">
                <a16:creationId xmlns:a16="http://schemas.microsoft.com/office/drawing/2014/main" id="{370F786A-E477-EA42-B67F-ECFFADD5F112}"/>
              </a:ext>
            </a:extLst>
          </p:cNvPr>
          <p:cNvSpPr txBox="1"/>
          <p:nvPr/>
        </p:nvSpPr>
        <p:spPr>
          <a:xfrm>
            <a:off x="214166" y="5006743"/>
            <a:ext cx="11904262" cy="871970"/>
          </a:xfrm>
          <a:prstGeom prst="rect">
            <a:avLst/>
          </a:prstGeom>
          <a:noFill/>
        </p:spPr>
        <p:txBody>
          <a:bodyPr wrap="square" rtlCol="0">
            <a:spAutoFit/>
          </a:bodyPr>
          <a:lstStyle/>
          <a:p>
            <a:pPr>
              <a:lnSpc>
                <a:spcPct val="150000"/>
              </a:lnSpc>
              <a:buClr>
                <a:srgbClr val="FF0000"/>
              </a:buClr>
            </a:pPr>
            <a:r>
              <a:rPr lang="en-US" dirty="0">
                <a:solidFill>
                  <a:srgbClr val="FF0000"/>
                </a:solidFill>
              </a:rPr>
              <a:t>4. </a:t>
            </a:r>
            <a:r>
              <a:rPr lang="en-US" dirty="0"/>
              <a:t>Tractor mounted plastic bedder and drip-tape implement was used to re-bed the field and seal it with totally</a:t>
            </a:r>
          </a:p>
          <a:p>
            <a:pPr>
              <a:lnSpc>
                <a:spcPct val="150000"/>
              </a:lnSpc>
              <a:buClr>
                <a:srgbClr val="FF0000"/>
              </a:buClr>
            </a:pPr>
            <a:r>
              <a:rPr lang="en-US" dirty="0"/>
              <a:t>     impermeable film (TIF) clear mulch and single drip line. </a:t>
            </a:r>
          </a:p>
        </p:txBody>
      </p:sp>
      <p:sp>
        <p:nvSpPr>
          <p:cNvPr id="6" name="TextBox 5">
            <a:extLst>
              <a:ext uri="{FF2B5EF4-FFF2-40B4-BE49-F238E27FC236}">
                <a16:creationId xmlns:a16="http://schemas.microsoft.com/office/drawing/2014/main" id="{D498C5B3-1BCE-3F4C-ACF7-3F64E5D8B9AA}"/>
              </a:ext>
            </a:extLst>
          </p:cNvPr>
          <p:cNvSpPr txBox="1"/>
          <p:nvPr/>
        </p:nvSpPr>
        <p:spPr>
          <a:xfrm>
            <a:off x="214166" y="5873157"/>
            <a:ext cx="11763668" cy="923330"/>
          </a:xfrm>
          <a:prstGeom prst="rect">
            <a:avLst/>
          </a:prstGeom>
          <a:noFill/>
        </p:spPr>
        <p:txBody>
          <a:bodyPr wrap="square" rtlCol="0">
            <a:spAutoFit/>
          </a:bodyPr>
          <a:lstStyle/>
          <a:p>
            <a:r>
              <a:rPr lang="en-US" dirty="0">
                <a:solidFill>
                  <a:srgbClr val="FF0000"/>
                </a:solidFill>
              </a:rPr>
              <a:t>5. </a:t>
            </a:r>
            <a:r>
              <a:rPr lang="en-US" dirty="0"/>
              <a:t>Assigned sealed plots were completely air-tight by TIF clear mulch, while unsealed plots were poked holes on</a:t>
            </a:r>
          </a:p>
          <a:p>
            <a:r>
              <a:rPr lang="en-US" dirty="0"/>
              <a:t>     the top and sides of beds.</a:t>
            </a:r>
          </a:p>
          <a:p>
            <a:endParaRPr lang="en-US" dirty="0"/>
          </a:p>
        </p:txBody>
      </p:sp>
    </p:spTree>
    <p:extLst>
      <p:ext uri="{BB962C8B-B14F-4D97-AF65-F5344CB8AC3E}">
        <p14:creationId xmlns:p14="http://schemas.microsoft.com/office/powerpoint/2010/main" val="282314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fill="hold"/>
                                        <p:tgtEl>
                                          <p:spTgt spid="39"/>
                                        </p:tgtEl>
                                        <p:attrNameLst>
                                          <p:attrName>ppt_x</p:attrName>
                                        </p:attrNameLst>
                                      </p:cBhvr>
                                      <p:tavLst>
                                        <p:tav tm="0">
                                          <p:val>
                                            <p:strVal val="#ppt_x"/>
                                          </p:val>
                                        </p:tav>
                                        <p:tav tm="100000">
                                          <p:val>
                                            <p:strVal val="#ppt_x"/>
                                          </p:val>
                                        </p:tav>
                                      </p:tavLst>
                                    </p:anim>
                                    <p:anim calcmode="lin" valueType="num">
                                      <p:cBhvr additive="base">
                                        <p:cTn id="8" dur="500" fill="hold"/>
                                        <p:tgtEl>
                                          <p:spTgt spid="3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ppt_x"/>
                                          </p:val>
                                        </p:tav>
                                        <p:tav tm="100000">
                                          <p:val>
                                            <p:strVal val="#ppt_x"/>
                                          </p:val>
                                        </p:tav>
                                      </p:tavLst>
                                    </p:anim>
                                    <p:anim calcmode="lin" valueType="num">
                                      <p:cBhvr additive="base">
                                        <p:cTn id="22" dur="500" fill="hold"/>
                                        <p:tgtEl>
                                          <p:spTgt spid="4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ppt_x"/>
                                          </p:val>
                                        </p:tav>
                                        <p:tav tm="100000">
                                          <p:val>
                                            <p:strVal val="#ppt_x"/>
                                          </p:val>
                                        </p:tav>
                                      </p:tavLst>
                                    </p:anim>
                                    <p:anim calcmode="lin" valueType="num">
                                      <p:cBhvr additive="base">
                                        <p:cTn id="48" dur="500" fill="hold"/>
                                        <p:tgtEl>
                                          <p:spTgt spid="3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ppt_x"/>
                                          </p:val>
                                        </p:tav>
                                        <p:tav tm="100000">
                                          <p:val>
                                            <p:strVal val="#ppt_x"/>
                                          </p:val>
                                        </p:tav>
                                      </p:tavLst>
                                    </p:anim>
                                    <p:anim calcmode="lin" valueType="num">
                                      <p:cBhvr additive="base">
                                        <p:cTn id="58" dur="500" fill="hold"/>
                                        <p:tgtEl>
                                          <p:spTgt spid="30"/>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500" fill="hold"/>
                                        <p:tgtEl>
                                          <p:spTgt spid="41"/>
                                        </p:tgtEl>
                                        <p:attrNameLst>
                                          <p:attrName>ppt_x</p:attrName>
                                        </p:attrNameLst>
                                      </p:cBhvr>
                                      <p:tavLst>
                                        <p:tav tm="0">
                                          <p:val>
                                            <p:strVal val="#ppt_x"/>
                                          </p:val>
                                        </p:tav>
                                        <p:tav tm="100000">
                                          <p:val>
                                            <p:strVal val="#ppt_x"/>
                                          </p:val>
                                        </p:tav>
                                      </p:tavLst>
                                    </p:anim>
                                    <p:anim calcmode="lin" valueType="num">
                                      <p:cBhvr additive="base">
                                        <p:cTn id="62" dur="500" fill="hold"/>
                                        <p:tgtEl>
                                          <p:spTgt spid="4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additive="base">
                                        <p:cTn id="69" dur="500" fill="hold"/>
                                        <p:tgtEl>
                                          <p:spTgt spid="5"/>
                                        </p:tgtEl>
                                        <p:attrNameLst>
                                          <p:attrName>ppt_x</p:attrName>
                                        </p:attrNameLst>
                                      </p:cBhvr>
                                      <p:tavLst>
                                        <p:tav tm="0">
                                          <p:val>
                                            <p:strVal val="#ppt_x"/>
                                          </p:val>
                                        </p:tav>
                                        <p:tav tm="100000">
                                          <p:val>
                                            <p:strVal val="#ppt_x"/>
                                          </p:val>
                                        </p:tav>
                                      </p:tavLst>
                                    </p:anim>
                                    <p:anim calcmode="lin" valueType="num">
                                      <p:cBhvr additive="base">
                                        <p:cTn id="7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43"/>
                                        </p:tgtEl>
                                        <p:attrNameLst>
                                          <p:attrName>style.visibility</p:attrName>
                                        </p:attrNameLst>
                                      </p:cBhvr>
                                      <p:to>
                                        <p:strVal val="visible"/>
                                      </p:to>
                                    </p:set>
                                    <p:anim calcmode="lin" valueType="num">
                                      <p:cBhvr additive="base">
                                        <p:cTn id="75" dur="500" fill="hold"/>
                                        <p:tgtEl>
                                          <p:spTgt spid="43"/>
                                        </p:tgtEl>
                                        <p:attrNameLst>
                                          <p:attrName>ppt_x</p:attrName>
                                        </p:attrNameLst>
                                      </p:cBhvr>
                                      <p:tavLst>
                                        <p:tav tm="0">
                                          <p:val>
                                            <p:strVal val="#ppt_x"/>
                                          </p:val>
                                        </p:tav>
                                        <p:tav tm="100000">
                                          <p:val>
                                            <p:strVal val="#ppt_x"/>
                                          </p:val>
                                        </p:tav>
                                      </p:tavLst>
                                    </p:anim>
                                    <p:anim calcmode="lin" valueType="num">
                                      <p:cBhvr additive="base">
                                        <p:cTn id="76" dur="500" fill="hold"/>
                                        <p:tgtEl>
                                          <p:spTgt spid="43"/>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500" fill="hold"/>
                                        <p:tgtEl>
                                          <p:spTgt spid="38"/>
                                        </p:tgtEl>
                                        <p:attrNameLst>
                                          <p:attrName>ppt_x</p:attrName>
                                        </p:attrNameLst>
                                      </p:cBhvr>
                                      <p:tavLst>
                                        <p:tav tm="0">
                                          <p:val>
                                            <p:strVal val="#ppt_x"/>
                                          </p:val>
                                        </p:tav>
                                        <p:tav tm="100000">
                                          <p:val>
                                            <p:strVal val="#ppt_x"/>
                                          </p:val>
                                        </p:tav>
                                      </p:tavLst>
                                    </p:anim>
                                    <p:anim calcmode="lin" valueType="num">
                                      <p:cBhvr additive="base">
                                        <p:cTn id="80" dur="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additive="base">
                                        <p:cTn id="83" dur="500" fill="hold"/>
                                        <p:tgtEl>
                                          <p:spTgt spid="42"/>
                                        </p:tgtEl>
                                        <p:attrNameLst>
                                          <p:attrName>ppt_x</p:attrName>
                                        </p:attrNameLst>
                                      </p:cBhvr>
                                      <p:tavLst>
                                        <p:tav tm="0">
                                          <p:val>
                                            <p:strVal val="#ppt_x"/>
                                          </p:val>
                                        </p:tav>
                                        <p:tav tm="100000">
                                          <p:val>
                                            <p:strVal val="#ppt_x"/>
                                          </p:val>
                                        </p:tav>
                                      </p:tavLst>
                                    </p:anim>
                                    <p:anim calcmode="lin" valueType="num">
                                      <p:cBhvr additive="base">
                                        <p:cTn id="84" dur="500" fill="hold"/>
                                        <p:tgtEl>
                                          <p:spTgt spid="42"/>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6"/>
                                        </p:tgtEl>
                                        <p:attrNameLst>
                                          <p:attrName>style.visibility</p:attrName>
                                        </p:attrNameLst>
                                      </p:cBhvr>
                                      <p:to>
                                        <p:strVal val="visible"/>
                                      </p:to>
                                    </p:set>
                                    <p:anim calcmode="lin" valueType="num">
                                      <p:cBhvr additive="base">
                                        <p:cTn id="87" dur="500" fill="hold"/>
                                        <p:tgtEl>
                                          <p:spTgt spid="6"/>
                                        </p:tgtEl>
                                        <p:attrNameLst>
                                          <p:attrName>ppt_x</p:attrName>
                                        </p:attrNameLst>
                                      </p:cBhvr>
                                      <p:tavLst>
                                        <p:tav tm="0">
                                          <p:val>
                                            <p:strVal val="#ppt_x"/>
                                          </p:val>
                                        </p:tav>
                                        <p:tav tm="100000">
                                          <p:val>
                                            <p:strVal val="#ppt_x"/>
                                          </p:val>
                                        </p:tav>
                                      </p:tavLst>
                                    </p:anim>
                                    <p:anim calcmode="lin" valueType="num">
                                      <p:cBhvr additive="base">
                                        <p:cTn id="8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32" grpId="0"/>
      <p:bldP spid="33" grpId="0"/>
      <p:bldP spid="36" grpId="0"/>
      <p:bldP spid="40" grpId="0"/>
      <p:bldP spid="41" grpId="0"/>
      <p:bldP spid="42" grpId="0"/>
      <p:bldP spid="43" grpId="0" animBg="1"/>
      <p:bldP spid="44" grpId="0" animBg="1"/>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A206BF-5A04-0249-8938-7CB130E50624}"/>
              </a:ext>
            </a:extLst>
          </p:cNvPr>
          <p:cNvSpPr>
            <a:spLocks noGrp="1"/>
          </p:cNvSpPr>
          <p:nvPr>
            <p:ph idx="1"/>
          </p:nvPr>
        </p:nvSpPr>
        <p:spPr>
          <a:xfrm>
            <a:off x="311573" y="3429001"/>
            <a:ext cx="9503759" cy="720089"/>
          </a:xfrm>
        </p:spPr>
        <p:txBody>
          <a:bodyPr/>
          <a:lstStyle/>
          <a:p>
            <a:endParaRPr lang="en-US" sz="2000" dirty="0">
              <a:latin typeface="+mn-lt"/>
            </a:endParaRPr>
          </a:p>
          <a:p>
            <a:endParaRPr lang="en-US" dirty="0"/>
          </a:p>
        </p:txBody>
      </p:sp>
      <p:pic>
        <p:nvPicPr>
          <p:cNvPr id="7" name="Picture 6">
            <a:extLst>
              <a:ext uri="{FF2B5EF4-FFF2-40B4-BE49-F238E27FC236}">
                <a16:creationId xmlns:a16="http://schemas.microsoft.com/office/drawing/2014/main" id="{7B147C41-E6D0-5D49-85FF-CB239A03F5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3163396" y="1152675"/>
            <a:ext cx="2189222" cy="1863526"/>
          </a:xfrm>
          <a:prstGeom prst="rect">
            <a:avLst/>
          </a:prstGeom>
        </p:spPr>
      </p:pic>
      <p:sp>
        <p:nvSpPr>
          <p:cNvPr id="9" name="TextBox 8">
            <a:extLst>
              <a:ext uri="{FF2B5EF4-FFF2-40B4-BE49-F238E27FC236}">
                <a16:creationId xmlns:a16="http://schemas.microsoft.com/office/drawing/2014/main" id="{8E71967C-A1EB-664B-B805-AB63444E2311}"/>
              </a:ext>
            </a:extLst>
          </p:cNvPr>
          <p:cNvSpPr txBox="1"/>
          <p:nvPr/>
        </p:nvSpPr>
        <p:spPr>
          <a:xfrm>
            <a:off x="311572" y="3368588"/>
            <a:ext cx="10904296" cy="456472"/>
          </a:xfrm>
          <a:prstGeom prst="rect">
            <a:avLst/>
          </a:prstGeom>
          <a:noFill/>
        </p:spPr>
        <p:txBody>
          <a:bodyPr wrap="square" rtlCol="0">
            <a:spAutoFit/>
          </a:bodyPr>
          <a:lstStyle/>
          <a:p>
            <a:pPr>
              <a:lnSpc>
                <a:spcPct val="150000"/>
              </a:lnSpc>
              <a:buClr>
                <a:srgbClr val="FF0000"/>
              </a:buClr>
              <a:buSzPct val="100000"/>
            </a:pPr>
            <a:r>
              <a:rPr lang="en-US" dirty="0">
                <a:solidFill>
                  <a:srgbClr val="FF0000"/>
                </a:solidFill>
              </a:rPr>
              <a:t>6. </a:t>
            </a:r>
            <a:r>
              <a:rPr lang="en-US" dirty="0"/>
              <a:t>ORP probes were installed in plots. </a:t>
            </a:r>
          </a:p>
        </p:txBody>
      </p:sp>
      <p:sp>
        <p:nvSpPr>
          <p:cNvPr id="11" name="Rectangle 10">
            <a:extLst>
              <a:ext uri="{FF2B5EF4-FFF2-40B4-BE49-F238E27FC236}">
                <a16:creationId xmlns:a16="http://schemas.microsoft.com/office/drawing/2014/main" id="{E4F842DF-72AB-574F-812C-DCA25C44026D}"/>
              </a:ext>
            </a:extLst>
          </p:cNvPr>
          <p:cNvSpPr/>
          <p:nvPr/>
        </p:nvSpPr>
        <p:spPr>
          <a:xfrm>
            <a:off x="4681892" y="907350"/>
            <a:ext cx="500198" cy="646331"/>
          </a:xfrm>
          <a:prstGeom prst="rect">
            <a:avLst/>
          </a:prstGeom>
        </p:spPr>
        <p:txBody>
          <a:bodyPr wrap="square">
            <a:spAutoFit/>
          </a:bodyPr>
          <a:lstStyle/>
          <a:p>
            <a:pPr lvl="0"/>
            <a:r>
              <a:rPr lang="en-US" sz="3600" b="1" dirty="0">
                <a:solidFill>
                  <a:srgbClr val="FF0000"/>
                </a:solidFill>
              </a:rPr>
              <a:t>7</a:t>
            </a:r>
          </a:p>
        </p:txBody>
      </p:sp>
      <p:sp>
        <p:nvSpPr>
          <p:cNvPr id="12" name="Arrow: Right 50">
            <a:extLst>
              <a:ext uri="{FF2B5EF4-FFF2-40B4-BE49-F238E27FC236}">
                <a16:creationId xmlns:a16="http://schemas.microsoft.com/office/drawing/2014/main" id="{24326E8D-73B9-424F-8676-33490AE150E6}"/>
              </a:ext>
            </a:extLst>
          </p:cNvPr>
          <p:cNvSpPr/>
          <p:nvPr/>
        </p:nvSpPr>
        <p:spPr>
          <a:xfrm>
            <a:off x="5364772" y="1922403"/>
            <a:ext cx="219015" cy="16203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A11B53A5-5AB5-ED4C-9DF0-F6A27641767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548993" y="1089014"/>
            <a:ext cx="2189222" cy="1990846"/>
          </a:xfrm>
          <a:prstGeom prst="rect">
            <a:avLst/>
          </a:prstGeom>
        </p:spPr>
      </p:pic>
      <p:sp>
        <p:nvSpPr>
          <p:cNvPr id="14" name="Rectangle 13">
            <a:extLst>
              <a:ext uri="{FF2B5EF4-FFF2-40B4-BE49-F238E27FC236}">
                <a16:creationId xmlns:a16="http://schemas.microsoft.com/office/drawing/2014/main" id="{A2E9B900-AD0C-DA4D-8310-8C345A25D139}"/>
              </a:ext>
            </a:extLst>
          </p:cNvPr>
          <p:cNvSpPr/>
          <p:nvPr/>
        </p:nvSpPr>
        <p:spPr>
          <a:xfrm>
            <a:off x="2162380" y="929412"/>
            <a:ext cx="415498" cy="646331"/>
          </a:xfrm>
          <a:prstGeom prst="rect">
            <a:avLst/>
          </a:prstGeom>
        </p:spPr>
        <p:txBody>
          <a:bodyPr wrap="none">
            <a:spAutoFit/>
          </a:bodyPr>
          <a:lstStyle/>
          <a:p>
            <a:pPr lvl="0"/>
            <a:r>
              <a:rPr lang="en-US" sz="3600" b="1" dirty="0">
                <a:solidFill>
                  <a:srgbClr val="FF0000"/>
                </a:solidFill>
              </a:rPr>
              <a:t>6</a:t>
            </a:r>
          </a:p>
        </p:txBody>
      </p:sp>
      <p:sp>
        <p:nvSpPr>
          <p:cNvPr id="15" name="Arrow: Right 50">
            <a:extLst>
              <a:ext uri="{FF2B5EF4-FFF2-40B4-BE49-F238E27FC236}">
                <a16:creationId xmlns:a16="http://schemas.microsoft.com/office/drawing/2014/main" id="{62A67F67-F078-8C46-A7C6-BE7D9B780C6F}"/>
              </a:ext>
            </a:extLst>
          </p:cNvPr>
          <p:cNvSpPr/>
          <p:nvPr/>
        </p:nvSpPr>
        <p:spPr>
          <a:xfrm>
            <a:off x="2932227" y="1922403"/>
            <a:ext cx="219015" cy="16203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7D0FF304-577C-7C4F-B0ED-0FEA84D2A5F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76986" y="894967"/>
            <a:ext cx="1990845" cy="2378940"/>
          </a:xfrm>
          <a:prstGeom prst="rect">
            <a:avLst/>
          </a:prstGeom>
        </p:spPr>
      </p:pic>
      <p:sp>
        <p:nvSpPr>
          <p:cNvPr id="18" name="Rectangle 17">
            <a:extLst>
              <a:ext uri="{FF2B5EF4-FFF2-40B4-BE49-F238E27FC236}">
                <a16:creationId xmlns:a16="http://schemas.microsoft.com/office/drawing/2014/main" id="{80B399FF-9E51-2147-B44B-050F9C762012}"/>
              </a:ext>
            </a:extLst>
          </p:cNvPr>
          <p:cNvSpPr/>
          <p:nvPr/>
        </p:nvSpPr>
        <p:spPr>
          <a:xfrm>
            <a:off x="7325015" y="894967"/>
            <a:ext cx="415498" cy="646331"/>
          </a:xfrm>
          <a:prstGeom prst="rect">
            <a:avLst/>
          </a:prstGeom>
        </p:spPr>
        <p:txBody>
          <a:bodyPr wrap="none">
            <a:spAutoFit/>
          </a:bodyPr>
          <a:lstStyle/>
          <a:p>
            <a:pPr lvl="0"/>
            <a:r>
              <a:rPr lang="en-US" sz="3600" b="1" dirty="0">
                <a:solidFill>
                  <a:srgbClr val="FF0000"/>
                </a:solidFill>
              </a:rPr>
              <a:t>8</a:t>
            </a:r>
          </a:p>
        </p:txBody>
      </p:sp>
      <p:sp>
        <p:nvSpPr>
          <p:cNvPr id="2" name="TextBox 1">
            <a:extLst>
              <a:ext uri="{FF2B5EF4-FFF2-40B4-BE49-F238E27FC236}">
                <a16:creationId xmlns:a16="http://schemas.microsoft.com/office/drawing/2014/main" id="{B7FB9A3A-2300-0642-800A-DE374990B5E9}"/>
              </a:ext>
            </a:extLst>
          </p:cNvPr>
          <p:cNvSpPr txBox="1"/>
          <p:nvPr/>
        </p:nvSpPr>
        <p:spPr>
          <a:xfrm>
            <a:off x="311572" y="3919741"/>
            <a:ext cx="11944360" cy="871970"/>
          </a:xfrm>
          <a:prstGeom prst="rect">
            <a:avLst/>
          </a:prstGeom>
          <a:noFill/>
        </p:spPr>
        <p:txBody>
          <a:bodyPr wrap="none" rtlCol="0">
            <a:spAutoFit/>
          </a:bodyPr>
          <a:lstStyle/>
          <a:p>
            <a:pPr>
              <a:lnSpc>
                <a:spcPct val="150000"/>
              </a:lnSpc>
              <a:buClr>
                <a:srgbClr val="FF0000"/>
              </a:buClr>
              <a:buSzPct val="100000"/>
            </a:pPr>
            <a:r>
              <a:rPr lang="en-US" dirty="0">
                <a:solidFill>
                  <a:srgbClr val="FF0000"/>
                </a:solidFill>
              </a:rPr>
              <a:t>7. </a:t>
            </a:r>
            <a:r>
              <a:rPr lang="en-US" dirty="0"/>
              <a:t>ASD performed for 4 weeks and terminated by poking holes in sealed beds (similarly as poked in unsealed beds)</a:t>
            </a:r>
          </a:p>
          <a:p>
            <a:pPr>
              <a:lnSpc>
                <a:spcPct val="150000"/>
              </a:lnSpc>
              <a:buClr>
                <a:srgbClr val="FF0000"/>
              </a:buClr>
              <a:buSzPct val="100000"/>
            </a:pPr>
            <a:r>
              <a:rPr lang="en-US" dirty="0"/>
              <a:t>    and left undisturbed for 1 week to regain aerobic conditions. </a:t>
            </a:r>
          </a:p>
        </p:txBody>
      </p:sp>
      <p:sp>
        <p:nvSpPr>
          <p:cNvPr id="4" name="TextBox 3">
            <a:extLst>
              <a:ext uri="{FF2B5EF4-FFF2-40B4-BE49-F238E27FC236}">
                <a16:creationId xmlns:a16="http://schemas.microsoft.com/office/drawing/2014/main" id="{81300CF3-897B-EB43-B087-D8A9E0B3090B}"/>
              </a:ext>
            </a:extLst>
          </p:cNvPr>
          <p:cNvSpPr txBox="1"/>
          <p:nvPr/>
        </p:nvSpPr>
        <p:spPr>
          <a:xfrm>
            <a:off x="311571" y="4972050"/>
            <a:ext cx="11683648" cy="923330"/>
          </a:xfrm>
          <a:prstGeom prst="rect">
            <a:avLst/>
          </a:prstGeom>
          <a:noFill/>
        </p:spPr>
        <p:txBody>
          <a:bodyPr wrap="none" rtlCol="0">
            <a:spAutoFit/>
          </a:bodyPr>
          <a:lstStyle/>
          <a:p>
            <a:r>
              <a:rPr lang="en-US" dirty="0">
                <a:solidFill>
                  <a:srgbClr val="FF0000"/>
                </a:solidFill>
              </a:rPr>
              <a:t>8. </a:t>
            </a:r>
            <a:r>
              <a:rPr lang="en-US" dirty="0"/>
              <a:t>The clear plastic beds were painted with black spray at a 1/7 paint to water dilution to avoid the high solar heat</a:t>
            </a:r>
          </a:p>
          <a:p>
            <a:r>
              <a:rPr lang="en-US" dirty="0"/>
              <a:t>     effects on crop.</a:t>
            </a:r>
          </a:p>
          <a:p>
            <a:endParaRPr lang="en-US" dirty="0"/>
          </a:p>
        </p:txBody>
      </p:sp>
    </p:spTree>
    <p:extLst>
      <p:ext uri="{BB962C8B-B14F-4D97-AF65-F5344CB8AC3E}">
        <p14:creationId xmlns:p14="http://schemas.microsoft.com/office/powerpoint/2010/main" val="372726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P spid="14" grpId="0"/>
      <p:bldP spid="15" grpId="0" animBg="1"/>
      <p:bldP spid="18" grpId="0"/>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54895-6877-394F-97B6-E9350CD01D7B}"/>
              </a:ext>
            </a:extLst>
          </p:cNvPr>
          <p:cNvSpPr>
            <a:spLocks noGrp="1"/>
          </p:cNvSpPr>
          <p:nvPr>
            <p:ph type="title"/>
          </p:nvPr>
        </p:nvSpPr>
        <p:spPr/>
        <p:txBody>
          <a:bodyPr/>
          <a:lstStyle/>
          <a:p>
            <a:pPr algn="l"/>
            <a:r>
              <a:rPr lang="en-US" sz="2800" b="1" dirty="0">
                <a:latin typeface="+mn-lt"/>
              </a:rPr>
              <a:t>Crop transplantation and management</a:t>
            </a:r>
            <a:endParaRPr lang="en-US" sz="2800" dirty="0">
              <a:latin typeface="+mn-lt"/>
            </a:endParaRPr>
          </a:p>
        </p:txBody>
      </p:sp>
      <p:sp>
        <p:nvSpPr>
          <p:cNvPr id="3" name="Content Placeholder 2">
            <a:extLst>
              <a:ext uri="{FF2B5EF4-FFF2-40B4-BE49-F238E27FC236}">
                <a16:creationId xmlns:a16="http://schemas.microsoft.com/office/drawing/2014/main" id="{85A232B2-55CA-EE45-9374-A5AFC20BAAFE}"/>
              </a:ext>
            </a:extLst>
          </p:cNvPr>
          <p:cNvSpPr>
            <a:spLocks noGrp="1"/>
          </p:cNvSpPr>
          <p:nvPr>
            <p:ph idx="1"/>
          </p:nvPr>
        </p:nvSpPr>
        <p:spPr>
          <a:xfrm>
            <a:off x="311573" y="1439917"/>
            <a:ext cx="9809889" cy="5113283"/>
          </a:xfrm>
        </p:spPr>
        <p:txBody>
          <a:bodyPr/>
          <a:lstStyle/>
          <a:p>
            <a:r>
              <a:rPr lang="en-US" sz="2000" b="1" dirty="0">
                <a:latin typeface="+mn-lt"/>
              </a:rPr>
              <a:t>Tomato and Pepper transplantation</a:t>
            </a:r>
            <a:endParaRPr lang="en-US" sz="1800" b="1" dirty="0">
              <a:latin typeface="+mn-lt"/>
            </a:endParaRPr>
          </a:p>
          <a:p>
            <a:pPr marL="285750" indent="-285750">
              <a:buFont typeface="Wingdings" pitchFamily="2" charset="2"/>
              <a:buChar char="Ø"/>
            </a:pPr>
            <a:r>
              <a:rPr lang="en-US" sz="1800" dirty="0">
                <a:latin typeface="+mn-lt"/>
              </a:rPr>
              <a:t>After one week of ASD termination, tomato and peppers plants were transplanted into the plots by splitting each plot into two halves. </a:t>
            </a:r>
          </a:p>
          <a:p>
            <a:pPr marL="285750" indent="-285750">
              <a:buFont typeface="Wingdings" pitchFamily="2" charset="2"/>
              <a:buChar char="Ø"/>
            </a:pPr>
            <a:r>
              <a:rPr lang="en-US" sz="1800" dirty="0">
                <a:latin typeface="+mn-lt"/>
              </a:rPr>
              <a:t>Cultivars transplanted were Mountain Magic for Tomato (indeterminate) and Vanguard f1 for Pepper (Bell shaped), selected on basis of southeast US environmental conditions.</a:t>
            </a:r>
          </a:p>
          <a:p>
            <a:pPr marL="285750" indent="-285750">
              <a:buFont typeface="Wingdings" pitchFamily="2" charset="2"/>
              <a:buChar char="Ø"/>
            </a:pPr>
            <a:r>
              <a:rPr lang="en-US" sz="1800" dirty="0">
                <a:latin typeface="+mn-lt"/>
              </a:rPr>
              <a:t>The transplants were irrigated and fertilized daily through the drip tape connected to the centrally controlled irrigation system. </a:t>
            </a:r>
          </a:p>
          <a:p>
            <a:pPr marL="285750" indent="-285750">
              <a:buFont typeface="Wingdings" pitchFamily="2" charset="2"/>
              <a:buChar char="Ø"/>
            </a:pPr>
            <a:endParaRPr lang="en-US" sz="1800" dirty="0">
              <a:latin typeface="+mn-lt"/>
            </a:endParaRPr>
          </a:p>
          <a:p>
            <a:pPr marL="285750" indent="-285750">
              <a:buFont typeface="Wingdings" pitchFamily="2" charset="2"/>
              <a:buChar char="Ø"/>
            </a:pPr>
            <a:endParaRPr lang="en-US" sz="1800" dirty="0">
              <a:latin typeface="+mn-lt"/>
            </a:endParaRPr>
          </a:p>
          <a:p>
            <a:pPr lvl="0"/>
            <a:r>
              <a:rPr lang="en-US" sz="2000" b="1" dirty="0">
                <a:latin typeface="Times New Roman" panose="02020603050405020304"/>
              </a:rPr>
              <a:t>Stacking and Pruning</a:t>
            </a:r>
            <a:endParaRPr lang="en-US" sz="1800" dirty="0">
              <a:latin typeface="+mn-lt"/>
            </a:endParaRPr>
          </a:p>
          <a:p>
            <a:pPr marL="285750" indent="-285750">
              <a:buFont typeface="Wingdings" pitchFamily="2" charset="2"/>
              <a:buChar char="Ø"/>
            </a:pPr>
            <a:r>
              <a:rPr lang="en-US" sz="1800" dirty="0">
                <a:latin typeface="+mn-lt"/>
              </a:rPr>
              <a:t>After 2 weeks of crops transplantation, staking was done by installing 6 feet wooden stakes and tying the plants with strings adopting Florida weave stacking method. Plants were checked daily during active growth and tied to the stakes depending on the growth. </a:t>
            </a:r>
          </a:p>
          <a:p>
            <a:pPr marL="285750" indent="-285750">
              <a:buFont typeface="Wingdings" pitchFamily="2" charset="2"/>
              <a:buChar char="Ø"/>
            </a:pPr>
            <a:r>
              <a:rPr lang="en-US" sz="1800" dirty="0">
                <a:latin typeface="+mn-lt"/>
              </a:rPr>
              <a:t>Tomato plants were also pruned (suckered) once a week in the growth period to reduce the number of branches, by removing the shoot grows between the main stem and leafy branch of tomatoes. </a:t>
            </a:r>
          </a:p>
          <a:p>
            <a:r>
              <a:rPr lang="en-US" sz="1800" dirty="0">
                <a:latin typeface="+mn-lt"/>
              </a:rPr>
              <a:t/>
            </a:r>
            <a:br>
              <a:rPr lang="en-US" sz="1800" dirty="0">
                <a:latin typeface="+mn-lt"/>
              </a:rPr>
            </a:br>
            <a:endParaRPr lang="en-US" sz="1800" dirty="0">
              <a:latin typeface="+mn-lt"/>
            </a:endParaRPr>
          </a:p>
          <a:p>
            <a:endParaRPr lang="en-US" dirty="0"/>
          </a:p>
        </p:txBody>
      </p:sp>
    </p:spTree>
    <p:extLst>
      <p:ext uri="{BB962C8B-B14F-4D97-AF65-F5344CB8AC3E}">
        <p14:creationId xmlns:p14="http://schemas.microsoft.com/office/powerpoint/2010/main" val="4120075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D8D471-6E67-314C-8AD0-BD1654FB645D}"/>
              </a:ext>
            </a:extLst>
          </p:cNvPr>
          <p:cNvSpPr>
            <a:spLocks noGrp="1"/>
          </p:cNvSpPr>
          <p:nvPr>
            <p:ph idx="1"/>
          </p:nvPr>
        </p:nvSpPr>
        <p:spPr>
          <a:xfrm>
            <a:off x="147144" y="1387367"/>
            <a:ext cx="8839202" cy="5213130"/>
          </a:xfrm>
        </p:spPr>
        <p:txBody>
          <a:bodyPr/>
          <a:lstStyle/>
          <a:p>
            <a:pPr marL="285750" indent="-285750">
              <a:buFont typeface="Wingdings" pitchFamily="2" charset="2"/>
              <a:buChar char="Ø"/>
            </a:pPr>
            <a:r>
              <a:rPr lang="en-US" sz="1800" b="1" dirty="0">
                <a:latin typeface="+mn-lt"/>
              </a:rPr>
              <a:t>Weed control</a:t>
            </a:r>
          </a:p>
          <a:p>
            <a:r>
              <a:rPr lang="en-US" sz="1800" dirty="0">
                <a:latin typeface="+mn-lt"/>
              </a:rPr>
              <a:t>ASD effects on weed control was estimated by collecting weed counts. Weed counts were estimated using 2 feet square quadrat by randomly throwing 5 times on plots and then the data was averaged for final counts. </a:t>
            </a:r>
          </a:p>
          <a:p>
            <a:endParaRPr lang="en-US" sz="1800" dirty="0">
              <a:latin typeface="+mn-lt"/>
            </a:endParaRPr>
          </a:p>
          <a:p>
            <a:pPr marL="285750" indent="-285750">
              <a:buFont typeface="Wingdings" pitchFamily="2" charset="2"/>
              <a:buChar char="Ø"/>
            </a:pPr>
            <a:r>
              <a:rPr lang="en-US" sz="1800" b="1" dirty="0">
                <a:latin typeface="+mn-lt"/>
              </a:rPr>
              <a:t>Crop response</a:t>
            </a:r>
          </a:p>
          <a:p>
            <a:r>
              <a:rPr lang="en-US" sz="1800" dirty="0">
                <a:latin typeface="+mn-lt"/>
              </a:rPr>
              <a:t>To check crop response to ASD, data was collected periodically including crop stand counts, injury ratings, and vigor ratings. </a:t>
            </a:r>
          </a:p>
          <a:p>
            <a:pPr lvl="0"/>
            <a:endParaRPr lang="en-US" sz="1800" dirty="0">
              <a:latin typeface="+mn-lt"/>
            </a:endParaRPr>
          </a:p>
          <a:p>
            <a:pPr marL="285750" lvl="0" indent="-285750">
              <a:buFont typeface="Wingdings" pitchFamily="2" charset="2"/>
              <a:buChar char="Ø"/>
            </a:pPr>
            <a:r>
              <a:rPr lang="en-US" sz="1800" b="1" dirty="0">
                <a:latin typeface="+mn-lt"/>
              </a:rPr>
              <a:t>Crop Yield</a:t>
            </a:r>
          </a:p>
          <a:p>
            <a:pPr lvl="0"/>
            <a:r>
              <a:rPr lang="en-US" sz="1800" dirty="0">
                <a:latin typeface="+mn-lt"/>
              </a:rPr>
              <a:t>The plots were harvested weekly/biweekly based on the crop harvest conditions and the crop yield was graded and sorted following USDA guidelines. </a:t>
            </a:r>
          </a:p>
          <a:p>
            <a:pPr lvl="0"/>
            <a:endParaRPr lang="en-US" sz="1800" dirty="0">
              <a:latin typeface="+mn-lt"/>
            </a:endParaRPr>
          </a:p>
          <a:p>
            <a:pPr marL="285750" lvl="0" indent="-285750">
              <a:buFont typeface="Wingdings" pitchFamily="2" charset="2"/>
              <a:buChar char="Ø"/>
            </a:pPr>
            <a:r>
              <a:rPr lang="en-US" sz="1800" b="1" dirty="0">
                <a:latin typeface="+mn-lt"/>
              </a:rPr>
              <a:t>Statistical Analysis</a:t>
            </a:r>
            <a:endParaRPr lang="en-US" sz="1800" dirty="0">
              <a:latin typeface="+mn-lt"/>
            </a:endParaRPr>
          </a:p>
          <a:p>
            <a:r>
              <a:rPr lang="en-US" sz="1800" dirty="0">
                <a:latin typeface="+mn-lt"/>
              </a:rPr>
              <a:t>All data was subjected to analysis of variance using mixed model methodology (JMP v. 14). Carbon source and plastic cover seal and their interactions effects were considered fixed while replication was considered random. </a:t>
            </a:r>
            <a:endParaRPr lang="en-US" dirty="0"/>
          </a:p>
        </p:txBody>
      </p:sp>
      <p:sp>
        <p:nvSpPr>
          <p:cNvPr id="5" name="Title 4">
            <a:extLst>
              <a:ext uri="{FF2B5EF4-FFF2-40B4-BE49-F238E27FC236}">
                <a16:creationId xmlns:a16="http://schemas.microsoft.com/office/drawing/2014/main" id="{1E5758D1-3EA0-3C4D-B1F3-88677596A148}"/>
              </a:ext>
            </a:extLst>
          </p:cNvPr>
          <p:cNvSpPr>
            <a:spLocks noGrp="1"/>
          </p:cNvSpPr>
          <p:nvPr>
            <p:ph type="title"/>
          </p:nvPr>
        </p:nvSpPr>
        <p:spPr/>
        <p:txBody>
          <a:bodyPr/>
          <a:lstStyle/>
          <a:p>
            <a:r>
              <a:rPr lang="en-US" sz="2800" b="1" dirty="0">
                <a:latin typeface="+mn-lt"/>
              </a:rPr>
              <a:t>Data collection and analysis</a:t>
            </a:r>
            <a:endParaRPr lang="en-US" sz="2800" dirty="0">
              <a:latin typeface="+mn-lt"/>
            </a:endParaRPr>
          </a:p>
        </p:txBody>
      </p:sp>
      <p:pic>
        <p:nvPicPr>
          <p:cNvPr id="7" name="Picture 6">
            <a:extLst>
              <a:ext uri="{FF2B5EF4-FFF2-40B4-BE49-F238E27FC236}">
                <a16:creationId xmlns:a16="http://schemas.microsoft.com/office/drawing/2014/main" id="{54F5AD5C-DE3B-AF43-8EFC-43ECB96DBC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8095593" y="2651236"/>
            <a:ext cx="5076498" cy="2822027"/>
          </a:xfrm>
          <a:prstGeom prst="rect">
            <a:avLst/>
          </a:prstGeom>
        </p:spPr>
      </p:pic>
    </p:spTree>
    <p:extLst>
      <p:ext uri="{BB962C8B-B14F-4D97-AF65-F5344CB8AC3E}">
        <p14:creationId xmlns:p14="http://schemas.microsoft.com/office/powerpoint/2010/main" val="1079987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7CBCA-25BF-034F-987E-53E5BBA7D5B3}"/>
              </a:ext>
            </a:extLst>
          </p:cNvPr>
          <p:cNvSpPr>
            <a:spLocks noGrp="1"/>
          </p:cNvSpPr>
          <p:nvPr>
            <p:ph type="title"/>
          </p:nvPr>
        </p:nvSpPr>
        <p:spPr>
          <a:xfrm>
            <a:off x="0" y="978757"/>
            <a:ext cx="12063845" cy="991463"/>
          </a:xfrm>
        </p:spPr>
        <p:txBody>
          <a:bodyPr/>
          <a:lstStyle/>
          <a:p>
            <a:pPr lvl="0" fontAlgn="auto">
              <a:spcBef>
                <a:spcPts val="0"/>
              </a:spcBef>
              <a:spcAft>
                <a:spcPts val="0"/>
              </a:spcAft>
            </a:pPr>
            <a:r>
              <a:rPr lang="en-US" sz="2400" b="1" kern="1200" dirty="0">
                <a:solidFill>
                  <a:srgbClr val="000000"/>
                </a:solidFill>
                <a:latin typeface="+mj-lt"/>
                <a:ea typeface="+mn-ea"/>
                <a:cs typeface="+mn-cs"/>
              </a:rPr>
              <a:t>Effects of treatments soil redox potential(Eh) during four-week of ASD</a:t>
            </a:r>
            <a:endParaRPr lang="en-US" sz="2400" b="1" dirty="0">
              <a:latin typeface="+mj-lt"/>
            </a:endParaRPr>
          </a:p>
        </p:txBody>
      </p:sp>
      <p:graphicFrame>
        <p:nvGraphicFramePr>
          <p:cNvPr id="8" name="Content Placeholder 7">
            <a:extLst>
              <a:ext uri="{FF2B5EF4-FFF2-40B4-BE49-F238E27FC236}">
                <a16:creationId xmlns:a16="http://schemas.microsoft.com/office/drawing/2014/main" id="{EBF43825-0463-8D4F-AE94-93167E7A4F64}"/>
              </a:ext>
            </a:extLst>
          </p:cNvPr>
          <p:cNvGraphicFramePr>
            <a:graphicFrameLocks noGrp="1"/>
          </p:cNvGraphicFramePr>
          <p:nvPr>
            <p:ph idx="1"/>
            <p:extLst>
              <p:ext uri="{D42A27DB-BD31-4B8C-83A1-F6EECF244321}">
                <p14:modId xmlns:p14="http://schemas.microsoft.com/office/powerpoint/2010/main" val="4089469011"/>
              </p:ext>
            </p:extLst>
          </p:nvPr>
        </p:nvGraphicFramePr>
        <p:xfrm>
          <a:off x="213554" y="2392590"/>
          <a:ext cx="4712775" cy="3798749"/>
        </p:xfrm>
        <a:graphic>
          <a:graphicData uri="http://schemas.openxmlformats.org/drawingml/2006/table">
            <a:tbl>
              <a:tblPr>
                <a:tableStyleId>{69012ECD-51FC-41F1-AA8D-1B2483CD663E}</a:tableStyleId>
              </a:tblPr>
              <a:tblGrid>
                <a:gridCol w="2829311">
                  <a:extLst>
                    <a:ext uri="{9D8B030D-6E8A-4147-A177-3AD203B41FA5}">
                      <a16:colId xmlns:a16="http://schemas.microsoft.com/office/drawing/2014/main" val="3387803940"/>
                    </a:ext>
                  </a:extLst>
                </a:gridCol>
                <a:gridCol w="1883464">
                  <a:extLst>
                    <a:ext uri="{9D8B030D-6E8A-4147-A177-3AD203B41FA5}">
                      <a16:colId xmlns:a16="http://schemas.microsoft.com/office/drawing/2014/main" val="147372372"/>
                    </a:ext>
                  </a:extLst>
                </a:gridCol>
              </a:tblGrid>
              <a:tr h="666057">
                <a:tc>
                  <a:txBody>
                    <a:bodyPr/>
                    <a:lstStyle/>
                    <a:p>
                      <a:pPr algn="l" rtl="0" fontAlgn="ctr"/>
                      <a:r>
                        <a:rPr lang="en-US" sz="1200" b="1" u="none" strike="noStrike" dirty="0">
                          <a:effectLst/>
                        </a:rPr>
                        <a:t>Treatment</a:t>
                      </a:r>
                      <a:endParaRPr lang="en-US" sz="1200" b="1" i="0" u="none" strike="noStrike" dirty="0">
                        <a:solidFill>
                          <a:srgbClr val="000000"/>
                        </a:solidFill>
                        <a:effectLst/>
                        <a:latin typeface="Arial" panose="020B0604020202020204" pitchFamily="34" charset="0"/>
                      </a:endParaRPr>
                    </a:p>
                  </a:txBody>
                  <a:tcPr marL="9525" marR="9525" marT="9525"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200" b="1" u="none" strike="noStrike" dirty="0" err="1">
                          <a:effectLst/>
                        </a:rPr>
                        <a:t>mV</a:t>
                      </a:r>
                      <a:r>
                        <a:rPr lang="en-US" sz="1200" b="1" u="none" strike="noStrike" baseline="30000" dirty="0" err="1">
                          <a:effectLst/>
                        </a:rPr>
                        <a:t>a</a:t>
                      </a:r>
                      <a:r>
                        <a:rPr lang="en-US" sz="1200" b="1" u="none" strike="noStrike" baseline="30000" dirty="0">
                          <a:effectLst/>
                        </a:rPr>
                        <a:t> </a:t>
                      </a:r>
                      <a:r>
                        <a:rPr lang="en-US" sz="1200" b="1" u="none" strike="noStrike" baseline="0" dirty="0">
                          <a:effectLst/>
                        </a:rPr>
                        <a:t>(redox potential)</a:t>
                      </a:r>
                      <a:endParaRPr lang="en-US" sz="12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3227829"/>
                  </a:ext>
                </a:extLst>
              </a:tr>
              <a:tr h="379498">
                <a:tc>
                  <a:txBody>
                    <a:bodyPr/>
                    <a:lstStyle/>
                    <a:p>
                      <a:pPr algn="l" rtl="0" fontAlgn="ctr"/>
                      <a:r>
                        <a:rPr lang="en-US" sz="1200" b="1" u="none" strike="noStrike">
                          <a:effectLst/>
                        </a:rPr>
                        <a:t>Mustard meal sealed</a:t>
                      </a:r>
                      <a:endParaRPr lang="en-US" sz="1200" b="1" i="0" u="none" strike="noStrike">
                        <a:solidFill>
                          <a:srgbClr val="000000"/>
                        </a:solidFill>
                        <a:effectLst/>
                        <a:latin typeface="Arial" panose="020B0604020202020204" pitchFamily="34" charset="0"/>
                      </a:endParaRPr>
                    </a:p>
                  </a:txBody>
                  <a:tcPr marL="9525" marR="9525" marT="9525"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200" b="1" u="none" strike="noStrike" dirty="0">
                          <a:effectLst/>
                        </a:rPr>
                        <a:t>-12 ab</a:t>
                      </a:r>
                      <a:endParaRPr lang="en-US" sz="12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7407030"/>
                  </a:ext>
                </a:extLst>
              </a:tr>
              <a:tr h="379498">
                <a:tc>
                  <a:txBody>
                    <a:bodyPr/>
                    <a:lstStyle/>
                    <a:p>
                      <a:pPr algn="l" rtl="0" fontAlgn="ctr"/>
                      <a:r>
                        <a:rPr lang="en-US" sz="1200" b="1" u="none" strike="noStrike" dirty="0">
                          <a:effectLst/>
                        </a:rPr>
                        <a:t>Molasses sealed</a:t>
                      </a:r>
                      <a:endParaRPr lang="en-US" sz="1200" b="1" i="0" u="none" strike="noStrike" dirty="0">
                        <a:solidFill>
                          <a:srgbClr val="000000"/>
                        </a:solidFill>
                        <a:effectLst/>
                        <a:latin typeface="Arial" panose="020B0604020202020204" pitchFamily="34" charset="0"/>
                      </a:endParaRPr>
                    </a:p>
                  </a:txBody>
                  <a:tcPr marL="9525" marR="9525" marT="9525"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200" b="1" u="none" strike="noStrike" dirty="0">
                          <a:effectLst/>
                        </a:rPr>
                        <a:t>-39 ab</a:t>
                      </a:r>
                      <a:endParaRPr lang="en-US" sz="12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7868815"/>
                  </a:ext>
                </a:extLst>
              </a:tr>
              <a:tr h="371898">
                <a:tc>
                  <a:txBody>
                    <a:bodyPr/>
                    <a:lstStyle/>
                    <a:p>
                      <a:pPr algn="l" rtl="0" fontAlgn="ctr"/>
                      <a:r>
                        <a:rPr lang="en-US" sz="1200" b="1" u="none" strike="noStrike" dirty="0">
                          <a:solidFill>
                            <a:schemeClr val="tx1"/>
                          </a:solidFill>
                          <a:effectLst/>
                        </a:rPr>
                        <a:t>Molasses + mustard meal sealed</a:t>
                      </a:r>
                      <a:endParaRPr lang="en-US" sz="1200" b="1" i="0" u="none" strike="noStrike" dirty="0">
                        <a:solidFill>
                          <a:schemeClr val="tx1"/>
                        </a:solidFill>
                        <a:effectLst/>
                        <a:latin typeface="Arial" panose="020B0604020202020204" pitchFamily="34" charset="0"/>
                      </a:endParaRPr>
                    </a:p>
                  </a:txBody>
                  <a:tcPr marL="9525" marR="9525" marT="9525"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200" b="1" u="none" strike="noStrike" dirty="0">
                          <a:solidFill>
                            <a:schemeClr val="tx1"/>
                          </a:solidFill>
                          <a:effectLst/>
                        </a:rPr>
                        <a:t> -146 b</a:t>
                      </a:r>
                      <a:endParaRPr lang="en-US" sz="1200" b="1" i="0" u="none" strike="noStrike" dirty="0">
                        <a:solidFill>
                          <a:schemeClr val="tx1"/>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6630206"/>
                  </a:ext>
                </a:extLst>
              </a:tr>
              <a:tr h="379498">
                <a:tc>
                  <a:txBody>
                    <a:bodyPr/>
                    <a:lstStyle/>
                    <a:p>
                      <a:pPr algn="l" rtl="0" fontAlgn="ctr"/>
                      <a:r>
                        <a:rPr lang="en-US" sz="1200" b="1" u="none" strike="noStrike">
                          <a:effectLst/>
                        </a:rPr>
                        <a:t>No carbon source sealed</a:t>
                      </a:r>
                      <a:endParaRPr lang="en-US" sz="1200" b="1" i="0" u="none" strike="noStrike">
                        <a:solidFill>
                          <a:srgbClr val="000000"/>
                        </a:solidFill>
                        <a:effectLst/>
                        <a:latin typeface="Arial" panose="020B0604020202020204" pitchFamily="34" charset="0"/>
                      </a:endParaRPr>
                    </a:p>
                  </a:txBody>
                  <a:tcPr marL="9525" marR="9525" marT="9525"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200" b="1" u="none" strike="noStrike" dirty="0">
                          <a:effectLst/>
                        </a:rPr>
                        <a:t>100 a</a:t>
                      </a:r>
                      <a:endParaRPr lang="en-US" sz="12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4722610"/>
                  </a:ext>
                </a:extLst>
              </a:tr>
              <a:tr h="379498">
                <a:tc>
                  <a:txBody>
                    <a:bodyPr/>
                    <a:lstStyle/>
                    <a:p>
                      <a:pPr algn="l" rtl="0" fontAlgn="ctr"/>
                      <a:r>
                        <a:rPr lang="en-US" sz="1200" b="1" u="none" strike="noStrike">
                          <a:effectLst/>
                        </a:rPr>
                        <a:t>Mustard meal unsealed</a:t>
                      </a:r>
                      <a:endParaRPr lang="en-US" sz="1200" b="1" i="0" u="none" strike="noStrike">
                        <a:solidFill>
                          <a:srgbClr val="000000"/>
                        </a:solidFill>
                        <a:effectLst/>
                        <a:latin typeface="Arial" panose="020B0604020202020204" pitchFamily="34" charset="0"/>
                      </a:endParaRPr>
                    </a:p>
                  </a:txBody>
                  <a:tcPr marL="9525" marR="9525" marT="9525"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200" b="1" u="none" strike="noStrike" dirty="0">
                          <a:effectLst/>
                        </a:rPr>
                        <a:t>1 ab</a:t>
                      </a:r>
                      <a:endParaRPr lang="en-US" sz="12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4085036"/>
                  </a:ext>
                </a:extLst>
              </a:tr>
              <a:tr h="379498">
                <a:tc>
                  <a:txBody>
                    <a:bodyPr/>
                    <a:lstStyle/>
                    <a:p>
                      <a:pPr algn="l" rtl="0" fontAlgn="ctr"/>
                      <a:r>
                        <a:rPr lang="en-US" sz="1200" b="1" u="none" strike="noStrike">
                          <a:effectLst/>
                        </a:rPr>
                        <a:t>Molasses unsealed</a:t>
                      </a:r>
                      <a:endParaRPr lang="en-US" sz="1200" b="1" i="0" u="none" strike="noStrike">
                        <a:solidFill>
                          <a:srgbClr val="000000"/>
                        </a:solidFill>
                        <a:effectLst/>
                        <a:latin typeface="Arial" panose="020B0604020202020204" pitchFamily="34" charset="0"/>
                      </a:endParaRPr>
                    </a:p>
                  </a:txBody>
                  <a:tcPr marL="9525" marR="9525" marT="9525"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200" b="1" u="none" strike="noStrike" dirty="0">
                          <a:effectLst/>
                        </a:rPr>
                        <a:t> 7 ab</a:t>
                      </a:r>
                      <a:endParaRPr lang="en-US" sz="12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5517404"/>
                  </a:ext>
                </a:extLst>
              </a:tr>
              <a:tr h="469139">
                <a:tc>
                  <a:txBody>
                    <a:bodyPr/>
                    <a:lstStyle/>
                    <a:p>
                      <a:pPr algn="l" rtl="0" fontAlgn="ctr"/>
                      <a:r>
                        <a:rPr lang="en-US" sz="1200" b="1" u="none" strike="noStrike">
                          <a:effectLst/>
                        </a:rPr>
                        <a:t>Molasses + mustard meal unsealed</a:t>
                      </a:r>
                      <a:endParaRPr lang="en-US" sz="1200" b="1" i="0" u="none" strike="noStrike">
                        <a:solidFill>
                          <a:srgbClr val="000000"/>
                        </a:solidFill>
                        <a:effectLst/>
                        <a:latin typeface="Arial" panose="020B0604020202020204" pitchFamily="34" charset="0"/>
                      </a:endParaRPr>
                    </a:p>
                  </a:txBody>
                  <a:tcPr marL="9525" marR="9525" marT="9525"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200" b="1" u="none" strike="noStrike" dirty="0">
                          <a:effectLst/>
                        </a:rPr>
                        <a:t>8 ab</a:t>
                      </a:r>
                      <a:endParaRPr lang="en-US" sz="12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9558269"/>
                  </a:ext>
                </a:extLst>
              </a:tr>
              <a:tr h="394165">
                <a:tc>
                  <a:txBody>
                    <a:bodyPr/>
                    <a:lstStyle/>
                    <a:p>
                      <a:pPr algn="l" rtl="0" fontAlgn="ctr"/>
                      <a:r>
                        <a:rPr lang="en-US" sz="1200" b="1" u="none" strike="noStrike" dirty="0">
                          <a:effectLst/>
                        </a:rPr>
                        <a:t>No carbon source unsealed</a:t>
                      </a:r>
                      <a:endParaRPr lang="en-US" sz="1200" b="1" i="0" u="none" strike="noStrike" dirty="0">
                        <a:solidFill>
                          <a:srgbClr val="000000"/>
                        </a:solidFill>
                        <a:effectLst/>
                        <a:latin typeface="Arial" panose="020B0604020202020204" pitchFamily="34" charset="0"/>
                      </a:endParaRPr>
                    </a:p>
                  </a:txBody>
                  <a:tcPr marL="9525" marR="9525" marT="9525"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en-US" sz="1200" b="1" u="none" strike="noStrike" dirty="0">
                          <a:effectLst/>
                        </a:rPr>
                        <a:t>128 a</a:t>
                      </a:r>
                      <a:endParaRPr lang="en-US" sz="1200" b="1" i="0" u="none" strike="noStrike" dirty="0">
                        <a:solidFill>
                          <a:srgbClr val="000000"/>
                        </a:solidFill>
                        <a:effectLst/>
                        <a:latin typeface="Arial" panose="020B0604020202020204" pitchFamily="34" charset="0"/>
                      </a:endParaRPr>
                    </a:p>
                  </a:txBody>
                  <a:tcPr marL="9525" marR="9525" marT="9525" marB="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0938654"/>
                  </a:ext>
                </a:extLst>
              </a:tr>
            </a:tbl>
          </a:graphicData>
        </a:graphic>
      </p:graphicFrame>
      <p:sp>
        <p:nvSpPr>
          <p:cNvPr id="9" name="TextBox 8">
            <a:extLst>
              <a:ext uri="{FF2B5EF4-FFF2-40B4-BE49-F238E27FC236}">
                <a16:creationId xmlns:a16="http://schemas.microsoft.com/office/drawing/2014/main" id="{262DE36E-323D-4441-AC5D-F7926C985581}"/>
              </a:ext>
            </a:extLst>
          </p:cNvPr>
          <p:cNvSpPr txBox="1"/>
          <p:nvPr/>
        </p:nvSpPr>
        <p:spPr>
          <a:xfrm>
            <a:off x="5570485" y="2280746"/>
            <a:ext cx="5644054" cy="2862322"/>
          </a:xfrm>
          <a:prstGeom prst="rect">
            <a:avLst/>
          </a:prstGeom>
          <a:noFill/>
        </p:spPr>
        <p:txBody>
          <a:bodyPr wrap="square" rtlCol="0">
            <a:spAutoFit/>
          </a:bodyPr>
          <a:lstStyle/>
          <a:p>
            <a:pPr marL="285750" indent="-285750">
              <a:lnSpc>
                <a:spcPct val="150000"/>
              </a:lnSpc>
              <a:buFont typeface="Wingdings" pitchFamily="2" charset="2"/>
              <a:buChar char="Ø"/>
            </a:pPr>
            <a:r>
              <a:rPr lang="en-US" dirty="0">
                <a:solidFill>
                  <a:schemeClr val="tx2"/>
                </a:solidFill>
                <a:ea typeface="Times New Roman" panose="02020603050405020304" pitchFamily="18" charset="0"/>
              </a:rPr>
              <a:t>Higher anaerobic soil conditions were achieved in mustard </a:t>
            </a:r>
            <a:r>
              <a:rPr lang="en-US" dirty="0" err="1">
                <a:solidFill>
                  <a:schemeClr val="tx2"/>
                </a:solidFill>
                <a:ea typeface="Times New Roman" panose="02020603050405020304" pitchFamily="18" charset="0"/>
              </a:rPr>
              <a:t>meal+molasses</a:t>
            </a:r>
            <a:r>
              <a:rPr lang="en-US" dirty="0">
                <a:solidFill>
                  <a:schemeClr val="tx2"/>
                </a:solidFill>
                <a:ea typeface="Times New Roman" panose="02020603050405020304" pitchFamily="18" charset="0"/>
              </a:rPr>
              <a:t> sealed treatments.</a:t>
            </a:r>
          </a:p>
          <a:p>
            <a:pPr>
              <a:lnSpc>
                <a:spcPct val="150000"/>
              </a:lnSpc>
            </a:pPr>
            <a:endParaRPr lang="en-US" dirty="0">
              <a:solidFill>
                <a:schemeClr val="tx2"/>
              </a:solidFill>
              <a:ea typeface="Times New Roman" panose="02020603050405020304" pitchFamily="18" charset="0"/>
            </a:endParaRPr>
          </a:p>
          <a:p>
            <a:pPr marL="285750" indent="-285750">
              <a:lnSpc>
                <a:spcPct val="150000"/>
              </a:lnSpc>
              <a:buFont typeface="Wingdings" pitchFamily="2" charset="2"/>
              <a:buChar char="Ø"/>
            </a:pPr>
            <a:r>
              <a:rPr lang="en-US" dirty="0">
                <a:solidFill>
                  <a:schemeClr val="tx2"/>
                </a:solidFill>
                <a:ea typeface="Times New Roman" panose="02020603050405020304" pitchFamily="18" charset="0"/>
              </a:rPr>
              <a:t>Accumulated anaerobic conditions are reported as a key indicator for successful pest control in ASD </a:t>
            </a:r>
            <a:r>
              <a:rPr lang="en-US" dirty="0">
                <a:solidFill>
                  <a:schemeClr val="tx2"/>
                </a:solidFill>
                <a:highlight>
                  <a:srgbClr val="FFFFFF"/>
                </a:highlight>
                <a:ea typeface="Times New Roman" panose="02020603050405020304" pitchFamily="18" charset="0"/>
              </a:rPr>
              <a:t>(Guo et al. 2017)</a:t>
            </a:r>
            <a:r>
              <a:rPr lang="en-US" dirty="0">
                <a:solidFill>
                  <a:schemeClr val="tx2"/>
                </a:solidFill>
                <a:ea typeface="Times New Roman" panose="02020603050405020304" pitchFamily="18" charset="0"/>
              </a:rPr>
              <a:t>. </a:t>
            </a:r>
          </a:p>
          <a:p>
            <a:pPr marL="285750" indent="-285750">
              <a:buFont typeface="Wingdings" pitchFamily="2" charset="2"/>
              <a:buChar char="Ø"/>
            </a:pPr>
            <a:endParaRPr lang="en-US" dirty="0"/>
          </a:p>
        </p:txBody>
      </p:sp>
      <p:sp>
        <p:nvSpPr>
          <p:cNvPr id="10" name="TextBox 9">
            <a:extLst>
              <a:ext uri="{FF2B5EF4-FFF2-40B4-BE49-F238E27FC236}">
                <a16:creationId xmlns:a16="http://schemas.microsoft.com/office/drawing/2014/main" id="{DCB0EB14-D0A2-674B-BEA3-98986628A844}"/>
              </a:ext>
            </a:extLst>
          </p:cNvPr>
          <p:cNvSpPr txBox="1"/>
          <p:nvPr/>
        </p:nvSpPr>
        <p:spPr>
          <a:xfrm>
            <a:off x="213555" y="6054720"/>
            <a:ext cx="4712775" cy="547266"/>
          </a:xfrm>
          <a:prstGeom prst="rect">
            <a:avLst/>
          </a:prstGeom>
          <a:noFill/>
        </p:spPr>
        <p:txBody>
          <a:bodyPr wrap="square" rtlCol="0">
            <a:spAutoFit/>
          </a:bodyPr>
          <a:lstStyle/>
          <a:p>
            <a:pPr>
              <a:lnSpc>
                <a:spcPct val="200000"/>
              </a:lnSpc>
            </a:pPr>
            <a:r>
              <a:rPr lang="en-US" sz="800" baseline="30000" dirty="0">
                <a:solidFill>
                  <a:srgbClr val="000000"/>
                </a:solidFill>
                <a:latin typeface="Arial" panose="020B0604020202020204" pitchFamily="34" charset="0"/>
                <a:ea typeface="Times New Roman" panose="02020603050405020304" pitchFamily="18" charset="0"/>
              </a:rPr>
              <a:t>a </a:t>
            </a:r>
            <a:r>
              <a:rPr lang="en-US" sz="800" dirty="0">
                <a:solidFill>
                  <a:srgbClr val="000000"/>
                </a:solidFill>
                <a:ea typeface="Times New Roman" panose="02020603050405020304" pitchFamily="18" charset="0"/>
              </a:rPr>
              <a:t>Means followed by same letter within a column are not statistically different according to </a:t>
            </a:r>
          </a:p>
          <a:p>
            <a:pPr>
              <a:lnSpc>
                <a:spcPct val="200000"/>
              </a:lnSpc>
            </a:pPr>
            <a:r>
              <a:rPr lang="en-US" sz="800" dirty="0">
                <a:solidFill>
                  <a:srgbClr val="000000"/>
                </a:solidFill>
                <a:ea typeface="Times New Roman" panose="02020603050405020304" pitchFamily="18" charset="0"/>
              </a:rPr>
              <a:t>LSD test (P ≤ 0.05).</a:t>
            </a:r>
            <a:endParaRPr lang="en-US" sz="800" dirty="0">
              <a:ea typeface="Times New Roman" panose="02020603050405020304" pitchFamily="18" charset="0"/>
            </a:endParaRPr>
          </a:p>
        </p:txBody>
      </p:sp>
      <p:graphicFrame>
        <p:nvGraphicFramePr>
          <p:cNvPr id="12" name="Table 11">
            <a:extLst>
              <a:ext uri="{FF2B5EF4-FFF2-40B4-BE49-F238E27FC236}">
                <a16:creationId xmlns:a16="http://schemas.microsoft.com/office/drawing/2014/main" id="{F34C9D54-154B-BD46-B2A2-C32BA57890DA}"/>
              </a:ext>
            </a:extLst>
          </p:cNvPr>
          <p:cNvGraphicFramePr>
            <a:graphicFrameLocks noGrp="1"/>
          </p:cNvGraphicFramePr>
          <p:nvPr>
            <p:extLst>
              <p:ext uri="{D42A27DB-BD31-4B8C-83A1-F6EECF244321}">
                <p14:modId xmlns:p14="http://schemas.microsoft.com/office/powerpoint/2010/main" val="1320580905"/>
              </p:ext>
            </p:extLst>
          </p:nvPr>
        </p:nvGraphicFramePr>
        <p:xfrm>
          <a:off x="5786986" y="5476651"/>
          <a:ext cx="5644053" cy="1156137"/>
        </p:xfrm>
        <a:graphic>
          <a:graphicData uri="http://schemas.openxmlformats.org/drawingml/2006/table">
            <a:tbl>
              <a:tblPr firstRow="1" bandRow="1">
                <a:tableStyleId>{9D7B26C5-4107-4FEC-AEDC-1716B250A1EF}</a:tableStyleId>
              </a:tblPr>
              <a:tblGrid>
                <a:gridCol w="4405426">
                  <a:extLst>
                    <a:ext uri="{9D8B030D-6E8A-4147-A177-3AD203B41FA5}">
                      <a16:colId xmlns:a16="http://schemas.microsoft.com/office/drawing/2014/main" val="629773628"/>
                    </a:ext>
                  </a:extLst>
                </a:gridCol>
                <a:gridCol w="1238627">
                  <a:extLst>
                    <a:ext uri="{9D8B030D-6E8A-4147-A177-3AD203B41FA5}">
                      <a16:colId xmlns:a16="http://schemas.microsoft.com/office/drawing/2014/main" val="712444772"/>
                    </a:ext>
                  </a:extLst>
                </a:gridCol>
              </a:tblGrid>
              <a:tr h="400771">
                <a:tc>
                  <a:txBody>
                    <a:bodyPr/>
                    <a:lstStyle/>
                    <a:p>
                      <a:r>
                        <a:rPr lang="en-US" sz="1200" dirty="0"/>
                        <a:t>LS Means Contrast </a:t>
                      </a:r>
                    </a:p>
                  </a:txBody>
                  <a:tcPr/>
                </a:tc>
                <a:tc>
                  <a:txBody>
                    <a:bodyPr/>
                    <a:lstStyle/>
                    <a:p>
                      <a:r>
                        <a:rPr lang="en-US" sz="1200" dirty="0"/>
                        <a:t>Prob &gt; F</a:t>
                      </a:r>
                    </a:p>
                  </a:txBody>
                  <a:tcPr/>
                </a:tc>
                <a:extLst>
                  <a:ext uri="{0D108BD9-81ED-4DB2-BD59-A6C34878D82A}">
                    <a16:rowId xmlns:a16="http://schemas.microsoft.com/office/drawing/2014/main" val="1808332639"/>
                  </a:ext>
                </a:extLst>
              </a:tr>
              <a:tr h="755366">
                <a:tc>
                  <a:txBody>
                    <a:bodyPr/>
                    <a:lstStyle/>
                    <a:p>
                      <a:r>
                        <a:rPr lang="en-US" sz="1400" b="1" dirty="0" err="1"/>
                        <a:t>Molasses+mustard</a:t>
                      </a:r>
                      <a:r>
                        <a:rPr lang="en-US" sz="1400" b="1" dirty="0"/>
                        <a:t> meal sealed</a:t>
                      </a:r>
                    </a:p>
                    <a:p>
                      <a:r>
                        <a:rPr lang="en-US" sz="1400" b="1" dirty="0"/>
                        <a:t>vs </a:t>
                      </a:r>
                    </a:p>
                    <a:p>
                      <a:r>
                        <a:rPr lang="en-US" sz="1400" b="1" dirty="0"/>
                        <a:t>no carbon source sealed</a:t>
                      </a:r>
                    </a:p>
                  </a:txBody>
                  <a:tcPr/>
                </a:tc>
                <a:tc>
                  <a:txBody>
                    <a:bodyPr/>
                    <a:lstStyle/>
                    <a:p>
                      <a:r>
                        <a:rPr lang="en-US" sz="1200" dirty="0">
                          <a:solidFill>
                            <a:srgbClr val="FF0000"/>
                          </a:solidFill>
                        </a:rPr>
                        <a:t>0.0125*</a:t>
                      </a:r>
                    </a:p>
                  </a:txBody>
                  <a:tcPr/>
                </a:tc>
                <a:extLst>
                  <a:ext uri="{0D108BD9-81ED-4DB2-BD59-A6C34878D82A}">
                    <a16:rowId xmlns:a16="http://schemas.microsoft.com/office/drawing/2014/main" val="4294159324"/>
                  </a:ext>
                </a:extLst>
              </a:tr>
            </a:tbl>
          </a:graphicData>
        </a:graphic>
      </p:graphicFrame>
      <p:sp>
        <p:nvSpPr>
          <p:cNvPr id="13" name="Rectangle 12">
            <a:extLst>
              <a:ext uri="{FF2B5EF4-FFF2-40B4-BE49-F238E27FC236}">
                <a16:creationId xmlns:a16="http://schemas.microsoft.com/office/drawing/2014/main" id="{E800BD0C-CAFF-D748-91C5-8FB48503C1B5}"/>
              </a:ext>
            </a:extLst>
          </p:cNvPr>
          <p:cNvSpPr/>
          <p:nvPr/>
        </p:nvSpPr>
        <p:spPr>
          <a:xfrm>
            <a:off x="213553" y="3812445"/>
            <a:ext cx="4712775" cy="400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262EC76-339C-9E46-97C9-BFBB7AE77029}"/>
              </a:ext>
            </a:extLst>
          </p:cNvPr>
          <p:cNvSpPr/>
          <p:nvPr/>
        </p:nvSpPr>
        <p:spPr>
          <a:xfrm>
            <a:off x="213553" y="5763144"/>
            <a:ext cx="4712775" cy="4000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CC53035-494F-9844-A2AB-9F45C9239CEE}"/>
              </a:ext>
            </a:extLst>
          </p:cNvPr>
          <p:cNvSpPr txBox="1"/>
          <p:nvPr/>
        </p:nvSpPr>
        <p:spPr>
          <a:xfrm>
            <a:off x="141941" y="2096080"/>
            <a:ext cx="4044184" cy="369332"/>
          </a:xfrm>
          <a:prstGeom prst="rect">
            <a:avLst/>
          </a:prstGeom>
          <a:noFill/>
        </p:spPr>
        <p:txBody>
          <a:bodyPr wrap="none" rtlCol="0">
            <a:spAutoFit/>
          </a:bodyPr>
          <a:lstStyle/>
          <a:p>
            <a:r>
              <a:rPr lang="en-US" sz="1400" b="1" dirty="0"/>
              <a:t>Average redox potential during ASD process</a:t>
            </a:r>
            <a:r>
              <a:rPr lang="en-US" dirty="0"/>
              <a:t>.</a:t>
            </a:r>
          </a:p>
        </p:txBody>
      </p:sp>
    </p:spTree>
    <p:extLst>
      <p:ext uri="{BB962C8B-B14F-4D97-AF65-F5344CB8AC3E}">
        <p14:creationId xmlns:p14="http://schemas.microsoft.com/office/powerpoint/2010/main" val="363593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heckerboard(across)">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648A0-28A5-BF4B-A345-391BD5BD5BB1}"/>
              </a:ext>
            </a:extLst>
          </p:cNvPr>
          <p:cNvSpPr>
            <a:spLocks noGrp="1"/>
          </p:cNvSpPr>
          <p:nvPr>
            <p:ph type="title"/>
          </p:nvPr>
        </p:nvSpPr>
        <p:spPr>
          <a:xfrm>
            <a:off x="308186" y="683172"/>
            <a:ext cx="11575627" cy="819807"/>
          </a:xfrm>
        </p:spPr>
        <p:txBody>
          <a:bodyPr/>
          <a:lstStyle/>
          <a:p>
            <a:r>
              <a:rPr lang="en-US" sz="2800" b="1" dirty="0"/>
              <a:t/>
            </a:r>
            <a:br>
              <a:rPr lang="en-US" sz="2800" b="1" dirty="0"/>
            </a:br>
            <a:r>
              <a:rPr lang="en-US" sz="2800" b="1" dirty="0"/>
              <a:t>Yellow nutsedge control</a:t>
            </a:r>
            <a:endParaRPr lang="en-US" sz="2800" dirty="0"/>
          </a:p>
        </p:txBody>
      </p:sp>
      <p:sp>
        <p:nvSpPr>
          <p:cNvPr id="3" name="Content Placeholder 2">
            <a:extLst>
              <a:ext uri="{FF2B5EF4-FFF2-40B4-BE49-F238E27FC236}">
                <a16:creationId xmlns:a16="http://schemas.microsoft.com/office/drawing/2014/main" id="{EC797B60-C501-7548-B30B-125769D2E3B8}"/>
              </a:ext>
            </a:extLst>
          </p:cNvPr>
          <p:cNvSpPr>
            <a:spLocks noGrp="1"/>
          </p:cNvSpPr>
          <p:nvPr>
            <p:ph idx="1"/>
          </p:nvPr>
        </p:nvSpPr>
        <p:spPr>
          <a:xfrm>
            <a:off x="6954390" y="1856325"/>
            <a:ext cx="4844666" cy="3510758"/>
          </a:xfrm>
        </p:spPr>
        <p:txBody>
          <a:bodyPr/>
          <a:lstStyle/>
          <a:p>
            <a:pPr marL="342900" indent="-342900">
              <a:buFont typeface="Wingdings" pitchFamily="2" charset="2"/>
              <a:buChar char="Ø"/>
            </a:pPr>
            <a:r>
              <a:rPr lang="en-US" sz="1800" dirty="0">
                <a:latin typeface="+mn-lt"/>
              </a:rPr>
              <a:t>Yellow nutsedge was the dominant weed that emerged in the experimental plots.</a:t>
            </a:r>
          </a:p>
          <a:p>
            <a:pPr marL="342900" indent="-342900">
              <a:buFont typeface="Wingdings" pitchFamily="2" charset="2"/>
              <a:buChar char="Ø"/>
            </a:pPr>
            <a:endParaRPr lang="en-US" sz="1800" dirty="0">
              <a:latin typeface="+mn-lt"/>
            </a:endParaRPr>
          </a:p>
          <a:p>
            <a:pPr marL="342900" indent="-342900">
              <a:buFont typeface="Wingdings" pitchFamily="2" charset="2"/>
              <a:buChar char="Ø"/>
            </a:pPr>
            <a:endParaRPr lang="en-US" sz="1800" dirty="0">
              <a:latin typeface="+mn-lt"/>
            </a:endParaRPr>
          </a:p>
          <a:p>
            <a:pPr marL="342900" indent="-342900">
              <a:buFont typeface="Wingdings" pitchFamily="2" charset="2"/>
              <a:buChar char="Ø"/>
            </a:pPr>
            <a:endParaRPr lang="en-US" sz="1800" dirty="0">
              <a:latin typeface="+mn-lt"/>
            </a:endParaRPr>
          </a:p>
          <a:p>
            <a:pPr marL="342900" indent="-342900">
              <a:buFont typeface="Wingdings" pitchFamily="2" charset="2"/>
              <a:buChar char="Ø"/>
            </a:pPr>
            <a:r>
              <a:rPr lang="en-US" sz="1800" dirty="0">
                <a:latin typeface="+mn-lt"/>
              </a:rPr>
              <a:t>Carbon source and plastic mulch seal had a significant inhibitory effect on yellow nutsedge emergence  </a:t>
            </a:r>
            <a:r>
              <a:rPr lang="en-US" sz="1800" dirty="0">
                <a:solidFill>
                  <a:srgbClr val="FF0000"/>
                </a:solidFill>
                <a:latin typeface="+mn-lt"/>
              </a:rPr>
              <a:t>(P&lt;0.0001).</a:t>
            </a:r>
          </a:p>
          <a:p>
            <a:pPr marL="342900" indent="-342900">
              <a:buFont typeface="Wingdings" pitchFamily="2" charset="2"/>
              <a:buChar char="Ø"/>
            </a:pPr>
            <a:endParaRPr lang="en-US" sz="1800" dirty="0">
              <a:solidFill>
                <a:srgbClr val="FF0000"/>
              </a:solidFill>
              <a:latin typeface="+mn-lt"/>
            </a:endParaRPr>
          </a:p>
          <a:p>
            <a:pPr marL="342900" indent="-342900">
              <a:buFont typeface="Wingdings" pitchFamily="2" charset="2"/>
              <a:buChar char="Ø"/>
            </a:pPr>
            <a:endParaRPr lang="en-US" sz="1050" dirty="0">
              <a:latin typeface="+mn-lt"/>
            </a:endParaRPr>
          </a:p>
        </p:txBody>
      </p:sp>
      <p:graphicFrame>
        <p:nvGraphicFramePr>
          <p:cNvPr id="12" name="Table 11">
            <a:extLst>
              <a:ext uri="{FF2B5EF4-FFF2-40B4-BE49-F238E27FC236}">
                <a16:creationId xmlns:a16="http://schemas.microsoft.com/office/drawing/2014/main" id="{459D5A7D-7D1F-6E4E-9591-497D6A1046F2}"/>
              </a:ext>
            </a:extLst>
          </p:cNvPr>
          <p:cNvGraphicFramePr>
            <a:graphicFrameLocks noGrp="1"/>
          </p:cNvGraphicFramePr>
          <p:nvPr>
            <p:extLst>
              <p:ext uri="{D42A27DB-BD31-4B8C-83A1-F6EECF244321}">
                <p14:modId xmlns:p14="http://schemas.microsoft.com/office/powerpoint/2010/main" val="1634774814"/>
              </p:ext>
            </p:extLst>
          </p:nvPr>
        </p:nvGraphicFramePr>
        <p:xfrm>
          <a:off x="193894" y="1856325"/>
          <a:ext cx="5625105" cy="4713943"/>
        </p:xfrm>
        <a:graphic>
          <a:graphicData uri="http://schemas.openxmlformats.org/drawingml/2006/table">
            <a:tbl>
              <a:tblPr firstRow="1" firstCol="1" bandRow="1"/>
              <a:tblGrid>
                <a:gridCol w="2812400">
                  <a:extLst>
                    <a:ext uri="{9D8B030D-6E8A-4147-A177-3AD203B41FA5}">
                      <a16:colId xmlns:a16="http://schemas.microsoft.com/office/drawing/2014/main" val="3383212308"/>
                    </a:ext>
                  </a:extLst>
                </a:gridCol>
                <a:gridCol w="635439">
                  <a:extLst>
                    <a:ext uri="{9D8B030D-6E8A-4147-A177-3AD203B41FA5}">
                      <a16:colId xmlns:a16="http://schemas.microsoft.com/office/drawing/2014/main" val="2108358234"/>
                    </a:ext>
                  </a:extLst>
                </a:gridCol>
                <a:gridCol w="653180">
                  <a:extLst>
                    <a:ext uri="{9D8B030D-6E8A-4147-A177-3AD203B41FA5}">
                      <a16:colId xmlns:a16="http://schemas.microsoft.com/office/drawing/2014/main" val="3888866848"/>
                    </a:ext>
                  </a:extLst>
                </a:gridCol>
                <a:gridCol w="653180">
                  <a:extLst>
                    <a:ext uri="{9D8B030D-6E8A-4147-A177-3AD203B41FA5}">
                      <a16:colId xmlns:a16="http://schemas.microsoft.com/office/drawing/2014/main" val="2167552113"/>
                    </a:ext>
                  </a:extLst>
                </a:gridCol>
                <a:gridCol w="870906">
                  <a:extLst>
                    <a:ext uri="{9D8B030D-6E8A-4147-A177-3AD203B41FA5}">
                      <a16:colId xmlns:a16="http://schemas.microsoft.com/office/drawing/2014/main" val="3072881783"/>
                    </a:ext>
                  </a:extLst>
                </a:gridCol>
              </a:tblGrid>
              <a:tr h="515850">
                <a:tc>
                  <a:txBody>
                    <a:bodyPr/>
                    <a:lstStyle/>
                    <a:p>
                      <a:pPr marL="0" marR="0">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4">
                  <a:txBody>
                    <a:bodyPr/>
                    <a:lstStyle/>
                    <a:p>
                      <a:pPr marL="0" marR="0" algn="ctr">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Yellow </a:t>
                      </a:r>
                      <a:r>
                        <a:rPr lang="en-US" sz="1100" b="1" dirty="0" err="1">
                          <a:effectLst/>
                          <a:latin typeface="Arial" panose="020B0604020202020204" pitchFamily="34" charset="0"/>
                          <a:ea typeface="Calibri" panose="020F0502020204030204" pitchFamily="34" charset="0"/>
                          <a:cs typeface="Times New Roman" panose="02020603050405020304" pitchFamily="18" charset="0"/>
                        </a:rPr>
                        <a:t>nutsedge</a:t>
                      </a:r>
                      <a:r>
                        <a:rPr lang="en-US" sz="1100" b="1" baseline="30000" dirty="0" err="1">
                          <a:effectLst/>
                          <a:latin typeface="Arial" panose="020B0604020202020204" pitchFamily="34" charset="0"/>
                          <a:ea typeface="Calibri" panose="020F0502020204030204" pitchFamily="34" charset="0"/>
                          <a:cs typeface="Times New Roman" panose="02020603050405020304" pitchFamily="18" charset="0"/>
                        </a:rPr>
                        <a:t>a</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12977831"/>
                  </a:ext>
                </a:extLst>
              </a:tr>
              <a:tr h="313658">
                <a:tc>
                  <a:txBody>
                    <a:bodyPr/>
                    <a:lstStyle/>
                    <a:p>
                      <a:pPr marL="0" marR="0">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000" b="1" dirty="0">
                          <a:effectLst/>
                          <a:latin typeface="Arial" panose="020B0604020202020204" pitchFamily="34" charset="0"/>
                          <a:ea typeface="Calibri" panose="020F0502020204030204" pitchFamily="34" charset="0"/>
                          <a:cs typeface="Times New Roman" panose="02020603050405020304" pitchFamily="18" charset="0"/>
                        </a:rPr>
                        <a:t>0 </a:t>
                      </a:r>
                      <a:r>
                        <a:rPr lang="en-US" sz="1000" b="1" dirty="0" err="1">
                          <a:effectLst/>
                          <a:latin typeface="Arial" panose="020B0604020202020204" pitchFamily="34" charset="0"/>
                          <a:ea typeface="Calibri" panose="020F0502020204030204" pitchFamily="34" charset="0"/>
                          <a:cs typeface="Times New Roman" panose="02020603050405020304" pitchFamily="18" charset="0"/>
                        </a:rPr>
                        <a:t>DAT</a:t>
                      </a:r>
                      <a:r>
                        <a:rPr lang="en-US" sz="1000" b="1" baseline="30000" dirty="0" err="1">
                          <a:effectLst/>
                          <a:latin typeface="Arial" panose="020B0604020202020204" pitchFamily="34" charset="0"/>
                          <a:ea typeface="Calibri" panose="020F0502020204030204" pitchFamily="34" charset="0"/>
                          <a:cs typeface="Times New Roman" panose="02020603050405020304" pitchFamily="18" charset="0"/>
                        </a:rPr>
                        <a:t>b</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000" b="1" dirty="0">
                          <a:effectLst/>
                          <a:latin typeface="Arial" panose="020B0604020202020204" pitchFamily="34" charset="0"/>
                          <a:ea typeface="Calibri" panose="020F0502020204030204" pitchFamily="34" charset="0"/>
                          <a:cs typeface="Times New Roman" panose="02020603050405020304" pitchFamily="18" charset="0"/>
                        </a:rPr>
                        <a:t>30 DAT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000" b="1" dirty="0">
                          <a:effectLst/>
                          <a:latin typeface="Arial" panose="020B0604020202020204" pitchFamily="34" charset="0"/>
                          <a:ea typeface="Calibri" panose="020F0502020204030204" pitchFamily="34" charset="0"/>
                          <a:cs typeface="Times New Roman" panose="02020603050405020304" pitchFamily="18" charset="0"/>
                        </a:rPr>
                        <a:t>60 DAT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000" b="1" dirty="0">
                          <a:effectLst/>
                          <a:latin typeface="Arial" panose="020B0604020202020204" pitchFamily="34" charset="0"/>
                          <a:ea typeface="Calibri" panose="020F0502020204030204" pitchFamily="34" charset="0"/>
                          <a:cs typeface="Times New Roman" panose="02020603050405020304" pitchFamily="18" charset="0"/>
                        </a:rPr>
                        <a:t>90 DAT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964094592"/>
                  </a:ext>
                </a:extLst>
              </a:tr>
              <a:tr h="383648">
                <a:tc>
                  <a:txBody>
                    <a:bodyPr/>
                    <a:lstStyle/>
                    <a:p>
                      <a:pPr marL="0" marR="0">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Treatment</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4">
                  <a:txBody>
                    <a:bodyPr/>
                    <a:lstStyle/>
                    <a:p>
                      <a:pPr marL="0" marR="0" algn="ctr">
                        <a:spcBef>
                          <a:spcPts val="0"/>
                        </a:spcBef>
                        <a:spcAft>
                          <a:spcPts val="0"/>
                        </a:spcAft>
                      </a:pPr>
                      <a:r>
                        <a:rPr lang="en-US" sz="900" b="1" dirty="0">
                          <a:effectLst/>
                          <a:latin typeface="Arial" panose="020B0604020202020204" pitchFamily="34" charset="0"/>
                          <a:ea typeface="Calibri" panose="020F0502020204030204" pitchFamily="34" charset="0"/>
                          <a:cs typeface="Times New Roman" panose="02020603050405020304" pitchFamily="18" charset="0"/>
                        </a:rPr>
                        <a:t>---------------No. of plants (2'x2' quadrat)</a:t>
                      </a:r>
                      <a:r>
                        <a:rPr lang="en-US" sz="900" b="1" baseline="30000" dirty="0">
                          <a:effectLst/>
                          <a:latin typeface="Arial" panose="020B0604020202020204" pitchFamily="34" charset="0"/>
                          <a:ea typeface="Calibri" panose="020F0502020204030204" pitchFamily="34" charset="0"/>
                          <a:cs typeface="Times New Roman" panose="02020603050405020304" pitchFamily="18" charset="0"/>
                        </a:rPr>
                        <a:t>c</a:t>
                      </a:r>
                      <a:r>
                        <a:rPr lang="en-US" sz="900" b="1" dirty="0">
                          <a:effectLst/>
                          <a:latin typeface="Arial" panose="020B0604020202020204" pitchFamily="34"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65771060"/>
                  </a:ext>
                </a:extLst>
              </a:tr>
              <a:tr h="434196">
                <a:tc>
                  <a:txBody>
                    <a:bodyPr/>
                    <a:lstStyle/>
                    <a:p>
                      <a:pPr marL="0" marR="0">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Mustard meal sealed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0 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0 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3 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4 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572233907"/>
                  </a:ext>
                </a:extLst>
              </a:tr>
              <a:tr h="434196">
                <a:tc>
                  <a:txBody>
                    <a:bodyPr/>
                    <a:lstStyle/>
                    <a:p>
                      <a:pPr marL="0" marR="0">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Molasses sealed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1 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0 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3 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8 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477925630"/>
                  </a:ext>
                </a:extLst>
              </a:tr>
              <a:tr h="434196">
                <a:tc>
                  <a:txBody>
                    <a:bodyPr/>
                    <a:lstStyle/>
                    <a:p>
                      <a:pPr marL="0" marR="0">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Molasses + mustard meal sealed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0 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1 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1 C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4 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245167994"/>
                  </a:ext>
                </a:extLst>
              </a:tr>
              <a:tr h="434196">
                <a:tc>
                  <a:txBody>
                    <a:bodyPr/>
                    <a:lstStyle/>
                    <a:p>
                      <a:pPr marL="0" marR="0">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No carbon source sealed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11 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18 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23 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28 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231436972"/>
                  </a:ext>
                </a:extLst>
              </a:tr>
              <a:tr h="434196">
                <a:tc>
                  <a:txBody>
                    <a:bodyPr/>
                    <a:lstStyle/>
                    <a:p>
                      <a:pPr marL="0" marR="0">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Mustard meal unsealed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24 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33 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37 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42 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171311904"/>
                  </a:ext>
                </a:extLst>
              </a:tr>
              <a:tr h="434196">
                <a:tc>
                  <a:txBody>
                    <a:bodyPr/>
                    <a:lstStyle/>
                    <a:p>
                      <a:pPr marL="0" marR="0">
                        <a:spcBef>
                          <a:spcPts val="0"/>
                        </a:spcBef>
                        <a:spcAft>
                          <a:spcPts val="0"/>
                        </a:spcAft>
                      </a:pPr>
                      <a:r>
                        <a:rPr lang="en-US" sz="1100" b="1">
                          <a:effectLst/>
                          <a:latin typeface="Arial" panose="020B0604020202020204" pitchFamily="34" charset="0"/>
                          <a:ea typeface="Calibri" panose="020F0502020204030204" pitchFamily="34" charset="0"/>
                          <a:cs typeface="Times New Roman" panose="02020603050405020304" pitchFamily="18" charset="0"/>
                        </a:rPr>
                        <a:t>Molasses unsealed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21 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30 AB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34 AB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39 AB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98406558"/>
                  </a:ext>
                </a:extLst>
              </a:tr>
              <a:tr h="434196">
                <a:tc>
                  <a:txBody>
                    <a:bodyPr/>
                    <a:lstStyle/>
                    <a:p>
                      <a:pPr marL="0" marR="0">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Molasses + mustard meal unsealed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21 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26 AB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30 AB</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a:effectLst/>
                          <a:latin typeface="Arial" panose="020B0604020202020204" pitchFamily="34" charset="0"/>
                          <a:ea typeface="Calibri" panose="020F0502020204030204" pitchFamily="34" charset="0"/>
                          <a:cs typeface="Times New Roman" panose="02020603050405020304" pitchFamily="18" charset="0"/>
                        </a:rPr>
                        <a:t>35 AB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570717651"/>
                  </a:ext>
                </a:extLst>
              </a:tr>
              <a:tr h="461415">
                <a:tc>
                  <a:txBody>
                    <a:bodyPr/>
                    <a:lstStyle/>
                    <a:p>
                      <a:pPr marL="0" marR="0">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No carbon source unsealed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28 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37 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41 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45 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584348212"/>
                  </a:ext>
                </a:extLst>
              </a:tr>
            </a:tbl>
          </a:graphicData>
        </a:graphic>
      </p:graphicFrame>
      <p:graphicFrame>
        <p:nvGraphicFramePr>
          <p:cNvPr id="21" name="Table 20">
            <a:extLst>
              <a:ext uri="{FF2B5EF4-FFF2-40B4-BE49-F238E27FC236}">
                <a16:creationId xmlns:a16="http://schemas.microsoft.com/office/drawing/2014/main" id="{3528E371-49BF-4C43-917D-592DB6218A7F}"/>
              </a:ext>
            </a:extLst>
          </p:cNvPr>
          <p:cNvGraphicFramePr>
            <a:graphicFrameLocks noGrp="1"/>
          </p:cNvGraphicFramePr>
          <p:nvPr>
            <p:extLst>
              <p:ext uri="{D42A27DB-BD31-4B8C-83A1-F6EECF244321}">
                <p14:modId xmlns:p14="http://schemas.microsoft.com/office/powerpoint/2010/main" val="3144971986"/>
              </p:ext>
            </p:extLst>
          </p:nvPr>
        </p:nvGraphicFramePr>
        <p:xfrm>
          <a:off x="6954390" y="5591503"/>
          <a:ext cx="5209167" cy="1081009"/>
        </p:xfrm>
        <a:graphic>
          <a:graphicData uri="http://schemas.openxmlformats.org/drawingml/2006/table">
            <a:tbl>
              <a:tblPr firstRow="1" firstCol="1" bandRow="1">
                <a:tableStyleId>{C4B1156A-380E-4F78-BDF5-A606A8083BF9}</a:tableStyleId>
              </a:tblPr>
              <a:tblGrid>
                <a:gridCol w="2525751">
                  <a:extLst>
                    <a:ext uri="{9D8B030D-6E8A-4147-A177-3AD203B41FA5}">
                      <a16:colId xmlns:a16="http://schemas.microsoft.com/office/drawing/2014/main" val="2421061074"/>
                    </a:ext>
                  </a:extLst>
                </a:gridCol>
                <a:gridCol w="611498">
                  <a:extLst>
                    <a:ext uri="{9D8B030D-6E8A-4147-A177-3AD203B41FA5}">
                      <a16:colId xmlns:a16="http://schemas.microsoft.com/office/drawing/2014/main" val="4010650927"/>
                    </a:ext>
                  </a:extLst>
                </a:gridCol>
                <a:gridCol w="622935">
                  <a:extLst>
                    <a:ext uri="{9D8B030D-6E8A-4147-A177-3AD203B41FA5}">
                      <a16:colId xmlns:a16="http://schemas.microsoft.com/office/drawing/2014/main" val="3189689483"/>
                    </a:ext>
                  </a:extLst>
                </a:gridCol>
                <a:gridCol w="638084">
                  <a:extLst>
                    <a:ext uri="{9D8B030D-6E8A-4147-A177-3AD203B41FA5}">
                      <a16:colId xmlns:a16="http://schemas.microsoft.com/office/drawing/2014/main" val="336305509"/>
                    </a:ext>
                  </a:extLst>
                </a:gridCol>
                <a:gridCol w="810899">
                  <a:extLst>
                    <a:ext uri="{9D8B030D-6E8A-4147-A177-3AD203B41FA5}">
                      <a16:colId xmlns:a16="http://schemas.microsoft.com/office/drawing/2014/main" val="3137886973"/>
                    </a:ext>
                  </a:extLst>
                </a:gridCol>
              </a:tblGrid>
              <a:tr h="252157">
                <a:tc>
                  <a:txBody>
                    <a:bodyPr/>
                    <a:lstStyle/>
                    <a:p>
                      <a:pPr marL="0" marR="0">
                        <a:spcBef>
                          <a:spcPts val="0"/>
                        </a:spcBef>
                        <a:spcAft>
                          <a:spcPts val="0"/>
                        </a:spcAft>
                      </a:pPr>
                      <a:r>
                        <a:rPr lang="en-US" sz="900" dirty="0">
                          <a:effectLst/>
                        </a:rPr>
                        <a:t>Factor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900" dirty="0">
                          <a:effectLst/>
                        </a:rPr>
                        <a:t>Prob &gt; 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900" dirty="0">
                          <a:effectLst/>
                        </a:rPr>
                        <a:t>Prob &gt; 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900">
                          <a:effectLst/>
                        </a:rPr>
                        <a:t>Prob &gt; F</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900">
                          <a:effectLst/>
                        </a:rPr>
                        <a:t>Prob &gt; F</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3571663"/>
                  </a:ext>
                </a:extLst>
              </a:tr>
              <a:tr h="252157">
                <a:tc>
                  <a:txBody>
                    <a:bodyPr/>
                    <a:lstStyle/>
                    <a:p>
                      <a:pPr marL="0" marR="0">
                        <a:spcBef>
                          <a:spcPts val="0"/>
                        </a:spcBef>
                        <a:spcAft>
                          <a:spcPts val="0"/>
                        </a:spcAft>
                      </a:pPr>
                      <a:r>
                        <a:rPr lang="en-US" sz="900">
                          <a:effectLst/>
                        </a:rPr>
                        <a:t>Carbon source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900" dirty="0">
                          <a:solidFill>
                            <a:srgbClr val="FF0000"/>
                          </a:solidFill>
                          <a:effectLst/>
                        </a:rPr>
                        <a:t>0.0002*</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900" dirty="0">
                          <a:solidFill>
                            <a:srgbClr val="FF0000"/>
                          </a:solidFill>
                          <a:effectLst/>
                        </a:rPr>
                        <a:t>0.0001</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900" dirty="0">
                          <a:solidFill>
                            <a:srgbClr val="FF0000"/>
                          </a:solidFill>
                          <a:effectLst/>
                        </a:rPr>
                        <a:t>&lt;0.0001*</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900" dirty="0">
                          <a:solidFill>
                            <a:srgbClr val="FF0000"/>
                          </a:solidFill>
                          <a:effectLst/>
                        </a:rPr>
                        <a:t>&lt;0.0001*</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7930587"/>
                  </a:ext>
                </a:extLst>
              </a:tr>
              <a:tr h="324538">
                <a:tc>
                  <a:txBody>
                    <a:bodyPr/>
                    <a:lstStyle/>
                    <a:p>
                      <a:pPr marL="0" marR="0">
                        <a:spcBef>
                          <a:spcPts val="0"/>
                        </a:spcBef>
                        <a:spcAft>
                          <a:spcPts val="0"/>
                        </a:spcAft>
                      </a:pPr>
                      <a:r>
                        <a:rPr lang="en-US" sz="900">
                          <a:effectLst/>
                        </a:rPr>
                        <a:t>Plastic cover sealing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900" dirty="0">
                          <a:solidFill>
                            <a:srgbClr val="FF0000"/>
                          </a:solidFill>
                          <a:effectLst/>
                        </a:rPr>
                        <a:t>&lt;0.0001*</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900" dirty="0">
                          <a:solidFill>
                            <a:srgbClr val="FF0000"/>
                          </a:solidFill>
                          <a:effectLst/>
                        </a:rPr>
                        <a:t>&lt;0.0001*</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900" dirty="0">
                          <a:solidFill>
                            <a:srgbClr val="FF0000"/>
                          </a:solidFill>
                          <a:effectLst/>
                        </a:rPr>
                        <a:t>&lt;0.0001*</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900" dirty="0">
                          <a:solidFill>
                            <a:srgbClr val="FF0000"/>
                          </a:solidFill>
                          <a:effectLst/>
                        </a:rPr>
                        <a:t>&lt;0.0001*</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0134145"/>
                  </a:ext>
                </a:extLst>
              </a:tr>
              <a:tr h="252157">
                <a:tc>
                  <a:txBody>
                    <a:bodyPr/>
                    <a:lstStyle/>
                    <a:p>
                      <a:pPr marL="0" marR="0">
                        <a:spcBef>
                          <a:spcPts val="0"/>
                        </a:spcBef>
                        <a:spcAft>
                          <a:spcPts val="0"/>
                        </a:spcAft>
                      </a:pPr>
                      <a:r>
                        <a:rPr lang="en-US" sz="900" dirty="0">
                          <a:effectLst/>
                        </a:rPr>
                        <a:t>Carbon source x Plastic cover sealing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900" dirty="0">
                          <a:effectLst/>
                        </a:rPr>
                        <a:t>0.2327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900" dirty="0">
                          <a:solidFill>
                            <a:schemeClr val="tx1"/>
                          </a:solidFill>
                          <a:effectLst/>
                        </a:rPr>
                        <a:t>0.618</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900" dirty="0">
                          <a:solidFill>
                            <a:srgbClr val="FF0000"/>
                          </a:solidFill>
                          <a:effectLst/>
                        </a:rPr>
                        <a:t>0.0274</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900" dirty="0">
                          <a:solidFill>
                            <a:srgbClr val="FF0000"/>
                          </a:solidFill>
                          <a:effectLst/>
                        </a:rPr>
                        <a:t>0.0094</a:t>
                      </a:r>
                      <a:endPar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544709"/>
                  </a:ext>
                </a:extLst>
              </a:tr>
            </a:tbl>
          </a:graphicData>
        </a:graphic>
      </p:graphicFrame>
      <p:sp>
        <p:nvSpPr>
          <p:cNvPr id="10" name="Rectangle 9">
            <a:extLst>
              <a:ext uri="{FF2B5EF4-FFF2-40B4-BE49-F238E27FC236}">
                <a16:creationId xmlns:a16="http://schemas.microsoft.com/office/drawing/2014/main" id="{A0A89E49-3F8E-C942-9847-CED8A4A43666}"/>
              </a:ext>
            </a:extLst>
          </p:cNvPr>
          <p:cNvSpPr/>
          <p:nvPr/>
        </p:nvSpPr>
        <p:spPr>
          <a:xfrm>
            <a:off x="149534" y="3055992"/>
            <a:ext cx="5669464" cy="13382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B98459-063F-1145-98EC-42D4E39FA98E}"/>
              </a:ext>
            </a:extLst>
          </p:cNvPr>
          <p:cNvSpPr/>
          <p:nvPr/>
        </p:nvSpPr>
        <p:spPr>
          <a:xfrm>
            <a:off x="149534" y="4394242"/>
            <a:ext cx="5669464" cy="3999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F82E1DC-A707-2D45-B88F-C2ADB94172CE}"/>
              </a:ext>
            </a:extLst>
          </p:cNvPr>
          <p:cNvSpPr/>
          <p:nvPr/>
        </p:nvSpPr>
        <p:spPr>
          <a:xfrm>
            <a:off x="193893" y="6120552"/>
            <a:ext cx="5669465" cy="4560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A7CAF22-BD0A-E544-A0C8-CEB347FDB7BF}"/>
              </a:ext>
            </a:extLst>
          </p:cNvPr>
          <p:cNvSpPr txBox="1"/>
          <p:nvPr/>
        </p:nvSpPr>
        <p:spPr>
          <a:xfrm>
            <a:off x="149534" y="1578996"/>
            <a:ext cx="5075107" cy="584775"/>
          </a:xfrm>
          <a:prstGeom prst="rect">
            <a:avLst/>
          </a:prstGeom>
          <a:noFill/>
        </p:spPr>
        <p:txBody>
          <a:bodyPr wrap="none" rtlCol="0">
            <a:spAutoFit/>
          </a:bodyPr>
          <a:lstStyle/>
          <a:p>
            <a:r>
              <a:rPr lang="en-US" sz="1400" b="1" dirty="0">
                <a:solidFill>
                  <a:srgbClr val="000000"/>
                </a:solidFill>
                <a:ea typeface="Calibri" panose="020F0502020204030204" pitchFamily="34" charset="0"/>
              </a:rPr>
              <a:t>Weed counts taken after 0, 30, 60 and 90 days after ASD.</a:t>
            </a:r>
            <a:r>
              <a:rPr lang="en-US" sz="1400" b="1" dirty="0">
                <a:solidFill>
                  <a:srgbClr val="000000"/>
                </a:solidFill>
              </a:rPr>
              <a:t>  </a:t>
            </a:r>
          </a:p>
          <a:p>
            <a:endParaRPr lang="en-US" dirty="0"/>
          </a:p>
        </p:txBody>
      </p:sp>
    </p:spTree>
    <p:extLst>
      <p:ext uri="{BB962C8B-B14F-4D97-AF65-F5344CB8AC3E}">
        <p14:creationId xmlns:p14="http://schemas.microsoft.com/office/powerpoint/2010/main" val="283695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D0EB0D4-1C5E-49FC-A9C6-CF76385DD8A2}"/>
              </a:ext>
            </a:extLst>
          </p:cNvPr>
          <p:cNvSpPr>
            <a:spLocks noGrp="1"/>
          </p:cNvSpPr>
          <p:nvPr>
            <p:ph type="title"/>
          </p:nvPr>
        </p:nvSpPr>
        <p:spPr>
          <a:xfrm>
            <a:off x="304800" y="914400"/>
            <a:ext cx="11582400" cy="685800"/>
          </a:xfrm>
        </p:spPr>
        <p:txBody>
          <a:bodyPr/>
          <a:lstStyle/>
          <a:p>
            <a:r>
              <a:rPr lang="en-US" sz="2800" b="1" dirty="0">
                <a:latin typeface="+mn-lt"/>
              </a:rPr>
              <a:t>Grass weed control</a:t>
            </a:r>
          </a:p>
        </p:txBody>
      </p:sp>
      <p:sp>
        <p:nvSpPr>
          <p:cNvPr id="3" name="Content Placeholder 2">
            <a:extLst>
              <a:ext uri="{FF2B5EF4-FFF2-40B4-BE49-F238E27FC236}">
                <a16:creationId xmlns:a16="http://schemas.microsoft.com/office/drawing/2014/main" id="{DE7FB5DA-0B64-6C43-A2AD-A7F788E92CDA}"/>
              </a:ext>
            </a:extLst>
          </p:cNvPr>
          <p:cNvSpPr>
            <a:spLocks noGrp="1"/>
          </p:cNvSpPr>
          <p:nvPr>
            <p:ph sz="half" idx="2"/>
          </p:nvPr>
        </p:nvSpPr>
        <p:spPr>
          <a:xfrm>
            <a:off x="6579476" y="1877960"/>
            <a:ext cx="5433848" cy="4763813"/>
          </a:xfrm>
        </p:spPr>
        <p:txBody>
          <a:bodyPr wrap="square" anchor="t">
            <a:normAutofit/>
          </a:bodyPr>
          <a:lstStyle/>
          <a:p>
            <a:pPr marL="342900" indent="-342900">
              <a:buFont typeface="Wingdings" pitchFamily="2" charset="2"/>
              <a:buChar char="Ø"/>
            </a:pPr>
            <a:r>
              <a:rPr lang="en-US" sz="1800" dirty="0">
                <a:latin typeface="+mn-lt"/>
              </a:rPr>
              <a:t>Barnyard-grass, goosegrass and large crabgrass were the two most prevalent grass weeds in the experimental plots.</a:t>
            </a:r>
          </a:p>
          <a:p>
            <a:pPr marL="342900" indent="-342900">
              <a:buFont typeface="Wingdings" pitchFamily="2" charset="2"/>
              <a:buChar char="Ø"/>
            </a:pPr>
            <a:endParaRPr lang="en-US" sz="1800" dirty="0">
              <a:latin typeface="+mn-lt"/>
            </a:endParaRPr>
          </a:p>
          <a:p>
            <a:endParaRPr lang="en-US" sz="1800" dirty="0">
              <a:latin typeface="+mn-lt"/>
            </a:endParaRPr>
          </a:p>
          <a:p>
            <a:pPr marL="342900" indent="-342900">
              <a:buFont typeface="Wingdings" pitchFamily="2" charset="2"/>
              <a:buChar char="Ø"/>
            </a:pPr>
            <a:r>
              <a:rPr lang="en-US" sz="1800" dirty="0">
                <a:latin typeface="+mn-lt"/>
              </a:rPr>
              <a:t>Carbon source and plastic sealing had significant effects on grass weeds control </a:t>
            </a:r>
            <a:r>
              <a:rPr lang="en-US" sz="1700" dirty="0">
                <a:solidFill>
                  <a:srgbClr val="FF0000"/>
                </a:solidFill>
              </a:rPr>
              <a:t>(P&lt;0.0001). </a:t>
            </a:r>
            <a:endParaRPr lang="en-US" sz="1800" dirty="0">
              <a:latin typeface="+mn-lt"/>
            </a:endParaRPr>
          </a:p>
          <a:p>
            <a:pPr marL="342900" indent="-342900">
              <a:buFont typeface="Wingdings" pitchFamily="2" charset="2"/>
              <a:buChar char="Ø"/>
            </a:pPr>
            <a:endParaRPr lang="en-US" sz="1800" dirty="0">
              <a:latin typeface="+mn-lt"/>
            </a:endParaRPr>
          </a:p>
          <a:p>
            <a:endParaRPr lang="en-US" sz="1800" dirty="0">
              <a:latin typeface="+mn-lt"/>
            </a:endParaRPr>
          </a:p>
          <a:p>
            <a:pPr marL="342900" indent="-342900">
              <a:buFont typeface="Wingdings" pitchFamily="2" charset="2"/>
              <a:buChar char="Ø"/>
            </a:pPr>
            <a:endParaRPr lang="en-US" sz="1800" dirty="0">
              <a:latin typeface="+mn-lt"/>
            </a:endParaRPr>
          </a:p>
          <a:p>
            <a:pPr marL="342900" indent="-342900">
              <a:buFont typeface="Wingdings" pitchFamily="2" charset="2"/>
              <a:buChar char="Ø"/>
            </a:pPr>
            <a:endParaRPr lang="en-US" sz="1800" dirty="0">
              <a:latin typeface="+mn-lt"/>
            </a:endParaRPr>
          </a:p>
          <a:p>
            <a:pPr marL="342900" indent="-342900">
              <a:buFont typeface="Wingdings" pitchFamily="2" charset="2"/>
              <a:buChar char="Ø"/>
            </a:pPr>
            <a:endParaRPr lang="en-US" dirty="0"/>
          </a:p>
          <a:p>
            <a:r>
              <a:rPr lang="en-US" dirty="0"/>
              <a:t> </a:t>
            </a:r>
          </a:p>
          <a:p>
            <a:endParaRPr lang="en-US" dirty="0"/>
          </a:p>
        </p:txBody>
      </p:sp>
      <p:graphicFrame>
        <p:nvGraphicFramePr>
          <p:cNvPr id="5" name="Table 4">
            <a:extLst>
              <a:ext uri="{FF2B5EF4-FFF2-40B4-BE49-F238E27FC236}">
                <a16:creationId xmlns:a16="http://schemas.microsoft.com/office/drawing/2014/main" id="{37543519-86E3-8046-B1DF-D1446105F00E}"/>
              </a:ext>
            </a:extLst>
          </p:cNvPr>
          <p:cNvGraphicFramePr>
            <a:graphicFrameLocks noGrp="1"/>
          </p:cNvGraphicFramePr>
          <p:nvPr>
            <p:extLst>
              <p:ext uri="{D42A27DB-BD31-4B8C-83A1-F6EECF244321}">
                <p14:modId xmlns:p14="http://schemas.microsoft.com/office/powerpoint/2010/main" val="2742326166"/>
              </p:ext>
            </p:extLst>
          </p:nvPr>
        </p:nvGraphicFramePr>
        <p:xfrm>
          <a:off x="304800" y="2041410"/>
          <a:ext cx="5673733" cy="4041022"/>
        </p:xfrm>
        <a:graphic>
          <a:graphicData uri="http://schemas.openxmlformats.org/drawingml/2006/table">
            <a:tbl>
              <a:tblPr firstRow="1" firstCol="1" bandRow="1"/>
              <a:tblGrid>
                <a:gridCol w="2425913">
                  <a:extLst>
                    <a:ext uri="{9D8B030D-6E8A-4147-A177-3AD203B41FA5}">
                      <a16:colId xmlns:a16="http://schemas.microsoft.com/office/drawing/2014/main" val="4217153752"/>
                    </a:ext>
                  </a:extLst>
                </a:gridCol>
                <a:gridCol w="718065">
                  <a:extLst>
                    <a:ext uri="{9D8B030D-6E8A-4147-A177-3AD203B41FA5}">
                      <a16:colId xmlns:a16="http://schemas.microsoft.com/office/drawing/2014/main" val="1433681394"/>
                    </a:ext>
                  </a:extLst>
                </a:gridCol>
                <a:gridCol w="174702">
                  <a:extLst>
                    <a:ext uri="{9D8B030D-6E8A-4147-A177-3AD203B41FA5}">
                      <a16:colId xmlns:a16="http://schemas.microsoft.com/office/drawing/2014/main" val="500657427"/>
                    </a:ext>
                  </a:extLst>
                </a:gridCol>
                <a:gridCol w="606086">
                  <a:extLst>
                    <a:ext uri="{9D8B030D-6E8A-4147-A177-3AD203B41FA5}">
                      <a16:colId xmlns:a16="http://schemas.microsoft.com/office/drawing/2014/main" val="2873611229"/>
                    </a:ext>
                  </a:extLst>
                </a:gridCol>
                <a:gridCol w="286064">
                  <a:extLst>
                    <a:ext uri="{9D8B030D-6E8A-4147-A177-3AD203B41FA5}">
                      <a16:colId xmlns:a16="http://schemas.microsoft.com/office/drawing/2014/main" val="4258275422"/>
                    </a:ext>
                  </a:extLst>
                </a:gridCol>
                <a:gridCol w="598830">
                  <a:extLst>
                    <a:ext uri="{9D8B030D-6E8A-4147-A177-3AD203B41FA5}">
                      <a16:colId xmlns:a16="http://schemas.microsoft.com/office/drawing/2014/main" val="3122718041"/>
                    </a:ext>
                  </a:extLst>
                </a:gridCol>
                <a:gridCol w="864073">
                  <a:extLst>
                    <a:ext uri="{9D8B030D-6E8A-4147-A177-3AD203B41FA5}">
                      <a16:colId xmlns:a16="http://schemas.microsoft.com/office/drawing/2014/main" val="3421535639"/>
                    </a:ext>
                  </a:extLst>
                </a:gridCol>
              </a:tblGrid>
              <a:tr h="582281">
                <a:tc>
                  <a:txBody>
                    <a:bodyPr/>
                    <a:lstStyle/>
                    <a:p>
                      <a:pPr algn="l" fontAlgn="t">
                        <a:spcBef>
                          <a:spcPts val="0"/>
                        </a:spcBef>
                        <a:spcAft>
                          <a:spcPts val="0"/>
                        </a:spcAft>
                      </a:pPr>
                      <a:endParaRPr lang="en-US" sz="1050" b="0" i="0" u="none" strike="noStrike" dirty="0">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6">
                  <a:txBody>
                    <a:bodyPr/>
                    <a:lstStyle/>
                    <a:p>
                      <a:pPr marL="0" marR="0" algn="ctr" fontAlgn="t">
                        <a:spcBef>
                          <a:spcPts val="0"/>
                        </a:spcBef>
                        <a:spcAft>
                          <a:spcPts val="0"/>
                        </a:spcAft>
                      </a:pPr>
                      <a:r>
                        <a:rPr lang="en-US" sz="1050" b="1" i="0" u="none" strike="noStrike" dirty="0">
                          <a:effectLst/>
                          <a:latin typeface="Arial" panose="020B0604020202020204" pitchFamily="34" charset="0"/>
                          <a:ea typeface="Calibri" panose="020F0502020204030204" pitchFamily="34" charset="0"/>
                          <a:cs typeface="Times New Roman" panose="02020603050405020304" pitchFamily="18" charset="0"/>
                        </a:rPr>
                        <a:t>Grass </a:t>
                      </a:r>
                      <a:r>
                        <a:rPr lang="en-US" sz="1050" b="1" i="0" u="none" strike="noStrike" dirty="0" err="1">
                          <a:effectLst/>
                          <a:latin typeface="Arial" panose="020B0604020202020204" pitchFamily="34" charset="0"/>
                          <a:ea typeface="Calibri" panose="020F0502020204030204" pitchFamily="34" charset="0"/>
                          <a:cs typeface="Times New Roman" panose="02020603050405020304" pitchFamily="18" charset="0"/>
                        </a:rPr>
                        <a:t>weeds</a:t>
                      </a:r>
                      <a:r>
                        <a:rPr lang="en-US" sz="1050" b="1" i="0" u="none" strike="noStrike" baseline="30000" dirty="0" err="1">
                          <a:effectLst/>
                          <a:latin typeface="Arial" panose="020B0604020202020204" pitchFamily="34" charset="0"/>
                          <a:ea typeface="Calibri" panose="020F0502020204030204" pitchFamily="34" charset="0"/>
                          <a:cs typeface="Times New Roman" panose="02020603050405020304" pitchFamily="18" charset="0"/>
                        </a:rPr>
                        <a:t>a</a:t>
                      </a:r>
                      <a:endParaRPr lang="en-US" sz="1050" b="1" i="0" u="none" strike="noStrike" dirty="0">
                        <a:effectLst/>
                        <a:latin typeface="Arial" panose="020B0604020202020204" pitchFamily="34" charset="0"/>
                      </a:endParaRPr>
                    </a:p>
                  </a:txBody>
                  <a:tcPr marL="137756" marR="137756" marT="68878" marB="68878">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mpd="sng">
                      <a:noFill/>
                      <a:prstDash val="solid"/>
                    </a:ln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5223254"/>
                  </a:ext>
                </a:extLst>
              </a:tr>
              <a:tr h="400309">
                <a:tc>
                  <a:txBody>
                    <a:bodyPr/>
                    <a:lstStyle/>
                    <a:p>
                      <a:pPr algn="l" fontAlgn="t">
                        <a:spcBef>
                          <a:spcPts val="0"/>
                        </a:spcBef>
                        <a:spcAft>
                          <a:spcPts val="0"/>
                        </a:spcAft>
                      </a:pPr>
                      <a:endParaRPr lang="en-US" sz="1050" b="0" i="0" u="none" strike="noStrike">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fontAlgn="t">
                        <a:spcBef>
                          <a:spcPts val="0"/>
                        </a:spcBef>
                        <a:spcAft>
                          <a:spcPts val="0"/>
                        </a:spcAft>
                      </a:pPr>
                      <a:r>
                        <a:rPr lang="en-US" sz="1050" b="1" i="0" u="none" strike="noStrike" dirty="0">
                          <a:effectLst/>
                          <a:latin typeface="Arial" panose="020B0604020202020204" pitchFamily="34" charset="0"/>
                          <a:ea typeface="Calibri" panose="020F0502020204030204" pitchFamily="34" charset="0"/>
                          <a:cs typeface="Times New Roman" panose="02020603050405020304" pitchFamily="18" charset="0"/>
                        </a:rPr>
                        <a:t>0 </a:t>
                      </a:r>
                      <a:r>
                        <a:rPr lang="en-US" sz="1050" b="1" i="0" u="none" strike="noStrike" dirty="0" err="1">
                          <a:effectLst/>
                          <a:latin typeface="Arial" panose="020B0604020202020204" pitchFamily="34" charset="0"/>
                          <a:ea typeface="Calibri" panose="020F0502020204030204" pitchFamily="34" charset="0"/>
                          <a:cs typeface="Times New Roman" panose="02020603050405020304" pitchFamily="18" charset="0"/>
                        </a:rPr>
                        <a:t>DAT</a:t>
                      </a:r>
                      <a:r>
                        <a:rPr lang="en-US" sz="1050" b="1" i="0" u="none" strike="noStrike" baseline="30000" dirty="0" err="1">
                          <a:effectLst/>
                          <a:latin typeface="Arial" panose="020B0604020202020204" pitchFamily="34" charset="0"/>
                          <a:ea typeface="Calibri" panose="020F0502020204030204" pitchFamily="34" charset="0"/>
                          <a:cs typeface="Times New Roman" panose="02020603050405020304" pitchFamily="18" charset="0"/>
                        </a:rPr>
                        <a:t>b</a:t>
                      </a:r>
                      <a:endParaRPr lang="en-US" sz="1050" b="0" i="0" u="none" strike="noStrike" dirty="0">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pPr marL="0" marR="0" algn="l" fontAlgn="t">
                        <a:spcBef>
                          <a:spcPts val="0"/>
                        </a:spcBef>
                        <a:spcAft>
                          <a:spcPts val="0"/>
                        </a:spcAft>
                      </a:pPr>
                      <a:r>
                        <a:rPr lang="en-US" sz="1050" b="1" i="0" u="none" strike="noStrike" dirty="0">
                          <a:effectLst/>
                          <a:latin typeface="Arial" panose="020B0604020202020204" pitchFamily="34" charset="0"/>
                          <a:ea typeface="Calibri" panose="020F0502020204030204" pitchFamily="34" charset="0"/>
                          <a:cs typeface="Times New Roman" panose="02020603050405020304" pitchFamily="18" charset="0"/>
                        </a:rPr>
                        <a:t>30 DAT</a:t>
                      </a:r>
                      <a:endParaRPr lang="en-US" sz="1050" b="0" i="0" u="none" strike="noStrike" dirty="0">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pPr marL="0" marR="0" algn="l" fontAlgn="t">
                        <a:spcBef>
                          <a:spcPts val="0"/>
                        </a:spcBef>
                        <a:spcAft>
                          <a:spcPts val="0"/>
                        </a:spcAft>
                      </a:pPr>
                      <a:r>
                        <a:rPr lang="en-US" sz="1100" b="1" i="0" u="none" strike="noStrike" dirty="0">
                          <a:effectLst/>
                          <a:latin typeface="Arial" panose="020B0604020202020204" pitchFamily="34" charset="0"/>
                          <a:ea typeface="Calibri" panose="020F0502020204030204" pitchFamily="34" charset="0"/>
                          <a:cs typeface="Times New Roman" panose="02020603050405020304" pitchFamily="18" charset="0"/>
                        </a:rPr>
                        <a:t>30 DAT</a:t>
                      </a:r>
                      <a:endParaRPr lang="en-US" sz="2700" b="0" i="0" u="none" strike="noStrike" dirty="0">
                        <a:effectLst/>
                        <a:latin typeface="Arial" panose="020B0604020202020204" pitchFamily="34" charset="0"/>
                      </a:endParaRPr>
                    </a:p>
                  </a:txBody>
                  <a:tcPr marL="103317" marR="103317" marT="14350" marB="0">
                    <a:lnL>
                      <a:noFill/>
                    </a:lnL>
                    <a:lnR>
                      <a:noFill/>
                    </a:lnR>
                    <a:lnB w="12700" cap="flat" cmpd="sng" algn="ctr">
                      <a:solidFill>
                        <a:srgbClr val="7F7F7F"/>
                      </a:solidFill>
                      <a:prstDash val="solid"/>
                      <a:round/>
                      <a:headEnd type="none" w="med" len="med"/>
                      <a:tailEnd type="none" w="med" len="med"/>
                    </a:lnB>
                  </a:tcPr>
                </a:tc>
                <a:tc gridSpan="2">
                  <a:txBody>
                    <a:bodyPr/>
                    <a:lstStyle/>
                    <a:p>
                      <a:pPr marL="0" marR="0" algn="l" fontAlgn="t">
                        <a:spcBef>
                          <a:spcPts val="0"/>
                        </a:spcBef>
                        <a:spcAft>
                          <a:spcPts val="0"/>
                        </a:spcAft>
                      </a:pPr>
                      <a:r>
                        <a:rPr lang="en-US" sz="1050" b="1" i="0" u="none" strike="noStrike" dirty="0">
                          <a:effectLst/>
                          <a:latin typeface="Arial" panose="020B0604020202020204" pitchFamily="34" charset="0"/>
                          <a:ea typeface="Calibri" panose="020F0502020204030204" pitchFamily="34" charset="0"/>
                          <a:cs typeface="Times New Roman" panose="02020603050405020304" pitchFamily="18" charset="0"/>
                        </a:rPr>
                        <a:t>60 DAT</a:t>
                      </a:r>
                      <a:endParaRPr lang="en-US" sz="1050" b="0" i="0" u="none" strike="noStrike" dirty="0">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pPr marL="0" marR="0" algn="l" fontAlgn="t">
                        <a:spcBef>
                          <a:spcPts val="0"/>
                        </a:spcBef>
                        <a:spcAft>
                          <a:spcPts val="0"/>
                        </a:spcAft>
                      </a:pPr>
                      <a:endParaRPr lang="en-US" sz="2700" b="0" i="0" u="none" strike="noStrike" dirty="0">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fontAlgn="t">
                        <a:spcBef>
                          <a:spcPts val="0"/>
                        </a:spcBef>
                        <a:spcAft>
                          <a:spcPts val="0"/>
                        </a:spcAft>
                      </a:pPr>
                      <a:r>
                        <a:rPr lang="en-US" sz="1050" b="1" i="0" u="none" strike="noStrike" dirty="0">
                          <a:effectLst/>
                          <a:latin typeface="Arial" panose="020B0604020202020204" pitchFamily="34" charset="0"/>
                          <a:ea typeface="Calibri" panose="020F0502020204030204" pitchFamily="34" charset="0"/>
                          <a:cs typeface="Times New Roman" panose="02020603050405020304" pitchFamily="18" charset="0"/>
                        </a:rPr>
                        <a:t>90 DAT</a:t>
                      </a:r>
                      <a:endParaRPr lang="en-US" sz="1050" b="0" i="0" u="none" strike="noStrike" dirty="0">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724337149"/>
                  </a:ext>
                </a:extLst>
              </a:tr>
              <a:tr h="482496">
                <a:tc>
                  <a:txBody>
                    <a:bodyPr/>
                    <a:lstStyle/>
                    <a:p>
                      <a:pPr marL="0" marR="0" algn="l" fontAlgn="t">
                        <a:spcBef>
                          <a:spcPts val="0"/>
                        </a:spcBef>
                        <a:spcAft>
                          <a:spcPts val="0"/>
                        </a:spcAft>
                      </a:pPr>
                      <a:r>
                        <a:rPr lang="en-US" sz="1050" b="1" i="0" u="none" strike="noStrike" dirty="0">
                          <a:effectLst/>
                          <a:latin typeface="Arial" panose="020B0604020202020204" pitchFamily="34" charset="0"/>
                          <a:ea typeface="Calibri" panose="020F0502020204030204" pitchFamily="34" charset="0"/>
                          <a:cs typeface="Times New Roman" panose="02020603050405020304" pitchFamily="18" charset="0"/>
                        </a:rPr>
                        <a:t>Treatment</a:t>
                      </a:r>
                      <a:endParaRPr lang="en-US" sz="1050" b="1" i="0" u="none" strike="noStrike" dirty="0">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6">
                  <a:txBody>
                    <a:bodyPr/>
                    <a:lstStyle/>
                    <a:p>
                      <a:pPr marL="0" marR="0" algn="l" fontAlgn="t">
                        <a:spcBef>
                          <a:spcPts val="0"/>
                        </a:spcBef>
                        <a:spcAft>
                          <a:spcPts val="0"/>
                        </a:spcAft>
                        <a:tabLst>
                          <a:tab pos="2435225" algn="ctr"/>
                        </a:tabLst>
                      </a:pPr>
                      <a:r>
                        <a:rPr lang="en-US" sz="1050" b="1" i="0" u="none" strike="noStrike" dirty="0">
                          <a:effectLst/>
                          <a:latin typeface="Arial" panose="020B0604020202020204" pitchFamily="34" charset="0"/>
                          <a:ea typeface="Calibri" panose="020F0502020204030204" pitchFamily="34" charset="0"/>
                          <a:cs typeface="Times New Roman" panose="02020603050405020304" pitchFamily="18" charset="0"/>
                        </a:rPr>
                        <a:t>----------------No. of plants (2'x2' quadrat)</a:t>
                      </a:r>
                      <a:r>
                        <a:rPr lang="en-US" sz="1050" b="1" i="0" u="none" strike="noStrike" baseline="30000" dirty="0">
                          <a:effectLst/>
                          <a:latin typeface="Arial" panose="020B0604020202020204" pitchFamily="34" charset="0"/>
                          <a:ea typeface="Calibri" panose="020F0502020204030204" pitchFamily="34" charset="0"/>
                          <a:cs typeface="Times New Roman" panose="02020603050405020304" pitchFamily="18" charset="0"/>
                        </a:rPr>
                        <a:t>c</a:t>
                      </a:r>
                      <a:r>
                        <a:rPr lang="en-US" sz="1050" b="1" i="0" u="none" strike="noStrike" dirty="0">
                          <a:effectLst/>
                          <a:latin typeface="Arial" panose="020B0604020202020204" pitchFamily="34" charset="0"/>
                          <a:ea typeface="Calibri" panose="020F0502020204030204" pitchFamily="34" charset="0"/>
                          <a:cs typeface="Times New Roman" panose="02020603050405020304" pitchFamily="18" charset="0"/>
                        </a:rPr>
                        <a:t>--------</a:t>
                      </a:r>
                      <a:endParaRPr lang="en-US" sz="1050" b="0" i="0" u="none" strike="noStrike" dirty="0">
                        <a:effectLst/>
                        <a:latin typeface="Arial" panose="020B0604020202020204" pitchFamily="34" charset="0"/>
                      </a:endParaRPr>
                    </a:p>
                  </a:txBody>
                  <a:tcPr marL="137756" marR="137756" marT="68878" marB="68878">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lnL w="12700" cmpd="sng">
                      <a:noFill/>
                      <a:prstDash val="solid"/>
                    </a:lnL>
                    <a:lnT w="12700" cap="flat" cmpd="sng" algn="ctr">
                      <a:solidFill>
                        <a:srgbClr val="7F7F7F"/>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3978646"/>
                  </a:ext>
                </a:extLst>
              </a:tr>
              <a:tr h="300134">
                <a:tc>
                  <a:txBody>
                    <a:bodyPr/>
                    <a:lstStyle/>
                    <a:p>
                      <a:pPr marL="0" marR="0" algn="l" fontAlgn="t">
                        <a:spcBef>
                          <a:spcPts val="0"/>
                        </a:spcBef>
                        <a:spcAft>
                          <a:spcPts val="0"/>
                        </a:spcAft>
                      </a:pPr>
                      <a:r>
                        <a:rPr lang="en-US" sz="1050" b="1" i="0" u="none" strike="noStrike" dirty="0">
                          <a:effectLst/>
                          <a:latin typeface="Arial" panose="020B0604020202020204" pitchFamily="34" charset="0"/>
                          <a:ea typeface="Calibri" panose="020F0502020204030204" pitchFamily="34" charset="0"/>
                          <a:cs typeface="Times New Roman" panose="02020603050405020304" pitchFamily="18" charset="0"/>
                        </a:rPr>
                        <a:t>Mustard meal sealed</a:t>
                      </a:r>
                      <a:endParaRPr lang="en-US" sz="1050" b="1" i="0" u="none" strike="noStrike" dirty="0">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pPr marL="0" marR="0" algn="l" fontAlgn="t">
                        <a:spcBef>
                          <a:spcPts val="0"/>
                        </a:spcBef>
                        <a:spcAft>
                          <a:spcPts val="0"/>
                        </a:spcAft>
                      </a:pPr>
                      <a:r>
                        <a:rPr lang="en-US" sz="1050" b="0" i="0" u="none" strike="noStrike">
                          <a:effectLst/>
                          <a:latin typeface="Arial" panose="020B0604020202020204" pitchFamily="34" charset="0"/>
                          <a:ea typeface="Calibri" panose="020F0502020204030204" pitchFamily="34" charset="0"/>
                          <a:cs typeface="Times New Roman" panose="02020603050405020304" pitchFamily="18" charset="0"/>
                        </a:rPr>
                        <a:t>0 C</a:t>
                      </a:r>
                      <a:endParaRPr lang="en-US" sz="1050" b="0" i="0" u="none" strike="noStrike">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pPr marL="0" marR="0" algn="l" fontAlgn="t">
                        <a:spcBef>
                          <a:spcPts val="0"/>
                        </a:spcBef>
                        <a:spcAft>
                          <a:spcPts val="0"/>
                        </a:spcAft>
                      </a:pPr>
                      <a:endParaRPr lang="en-US" sz="2700" b="0" i="0" u="none" strike="noStrike">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r>
                        <a:rPr lang="en-US" sz="1050" b="0" i="0" u="none" strike="noStrike">
                          <a:effectLst/>
                          <a:latin typeface="Arial" panose="020B0604020202020204" pitchFamily="34" charset="0"/>
                          <a:ea typeface="Calibri" panose="020F0502020204030204" pitchFamily="34" charset="0"/>
                          <a:cs typeface="Times New Roman" panose="02020603050405020304" pitchFamily="18" charset="0"/>
                        </a:rPr>
                        <a:t>0 B</a:t>
                      </a:r>
                      <a:endParaRPr lang="en-US" sz="1050"/>
                    </a:p>
                  </a:txBody>
                  <a:tcPr marL="103317" marR="103317" marT="14350" marB="0">
                    <a:lnL>
                      <a:noFill/>
                    </a:lnL>
                    <a:lnR>
                      <a:noFill/>
                    </a:lnR>
                    <a:lnB w="12700" cap="flat" cmpd="sng" algn="ctr">
                      <a:solidFill>
                        <a:srgbClr val="7F7F7F"/>
                      </a:solidFill>
                      <a:prstDash val="solid"/>
                      <a:round/>
                      <a:headEnd type="none" w="med" len="med"/>
                      <a:tailEnd type="none" w="med" len="med"/>
                    </a:lnB>
                  </a:tcPr>
                </a:tc>
                <a:tc hMerge="1">
                  <a:txBody>
                    <a:bodyPr/>
                    <a:lstStyle/>
                    <a:p>
                      <a:pPr marL="0" marR="0" algn="l" fontAlgn="t">
                        <a:spcBef>
                          <a:spcPts val="0"/>
                        </a:spcBef>
                        <a:spcAft>
                          <a:spcPts val="0"/>
                        </a:spcAft>
                      </a:pPr>
                      <a:r>
                        <a:rPr lang="en-US" sz="1100" b="0" i="0" u="none" strike="noStrike">
                          <a:effectLst/>
                          <a:latin typeface="Arial" panose="020B0604020202020204" pitchFamily="34" charset="0"/>
                          <a:ea typeface="Calibri" panose="020F0502020204030204" pitchFamily="34" charset="0"/>
                          <a:cs typeface="Times New Roman" panose="02020603050405020304" pitchFamily="18" charset="0"/>
                        </a:rPr>
                        <a:t>2 B</a:t>
                      </a:r>
                      <a:endParaRPr lang="en-US" sz="2700" b="0" i="0" u="none" strike="noStrike">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fontAlgn="t">
                        <a:spcBef>
                          <a:spcPts val="0"/>
                        </a:spcBef>
                        <a:spcAft>
                          <a:spcPts val="0"/>
                        </a:spcAft>
                      </a:pPr>
                      <a:r>
                        <a:rPr lang="en-US" sz="1050" b="0" i="0" u="none" strike="noStrike">
                          <a:effectLst/>
                          <a:latin typeface="Arial" panose="020B0604020202020204" pitchFamily="34" charset="0"/>
                          <a:ea typeface="Calibri" panose="020F0502020204030204" pitchFamily="34" charset="0"/>
                          <a:cs typeface="Times New Roman" panose="02020603050405020304" pitchFamily="18" charset="0"/>
                        </a:rPr>
                        <a:t>2 B</a:t>
                      </a:r>
                      <a:endParaRPr lang="en-US" sz="1050" b="0" i="0" u="none" strike="noStrike">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fontAlgn="t">
                        <a:spcBef>
                          <a:spcPts val="0"/>
                        </a:spcBef>
                        <a:spcAft>
                          <a:spcPts val="0"/>
                        </a:spcAft>
                      </a:pPr>
                      <a:r>
                        <a:rPr lang="en-US" sz="1050" b="0" i="0" u="none" strike="noStrike" dirty="0">
                          <a:effectLst/>
                          <a:latin typeface="Arial" panose="020B0604020202020204" pitchFamily="34" charset="0"/>
                          <a:ea typeface="Calibri" panose="020F0502020204030204" pitchFamily="34" charset="0"/>
                          <a:cs typeface="Times New Roman" panose="02020603050405020304" pitchFamily="18" charset="0"/>
                        </a:rPr>
                        <a:t>3 B</a:t>
                      </a:r>
                      <a:endParaRPr lang="en-US" sz="1050" b="0" i="0" u="none" strike="noStrike" dirty="0">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369055812"/>
                  </a:ext>
                </a:extLst>
              </a:tr>
              <a:tr h="300134">
                <a:tc>
                  <a:txBody>
                    <a:bodyPr/>
                    <a:lstStyle/>
                    <a:p>
                      <a:pPr marL="0" marR="0" algn="l" fontAlgn="t">
                        <a:spcBef>
                          <a:spcPts val="0"/>
                        </a:spcBef>
                        <a:spcAft>
                          <a:spcPts val="0"/>
                        </a:spcAft>
                      </a:pPr>
                      <a:r>
                        <a:rPr lang="en-US" sz="1050" b="1" i="0" u="none" strike="noStrike" dirty="0">
                          <a:effectLst/>
                          <a:latin typeface="Arial" panose="020B0604020202020204" pitchFamily="34" charset="0"/>
                          <a:ea typeface="Calibri" panose="020F0502020204030204" pitchFamily="34" charset="0"/>
                          <a:cs typeface="Times New Roman" panose="02020603050405020304" pitchFamily="18" charset="0"/>
                        </a:rPr>
                        <a:t>Molasses sealed</a:t>
                      </a:r>
                      <a:endParaRPr lang="en-US" sz="1050" b="1" i="0" u="none" strike="noStrike" dirty="0">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pPr marL="0" marR="0" algn="l" fontAlgn="t">
                        <a:spcBef>
                          <a:spcPts val="0"/>
                        </a:spcBef>
                        <a:spcAft>
                          <a:spcPts val="0"/>
                        </a:spcAft>
                      </a:pPr>
                      <a:r>
                        <a:rPr lang="en-US" sz="1050" b="0" i="0" u="none" strike="noStrike">
                          <a:effectLst/>
                          <a:latin typeface="Arial" panose="020B0604020202020204" pitchFamily="34" charset="0"/>
                          <a:ea typeface="Calibri" panose="020F0502020204030204" pitchFamily="34" charset="0"/>
                          <a:cs typeface="Times New Roman" panose="02020603050405020304" pitchFamily="18" charset="0"/>
                        </a:rPr>
                        <a:t>1 C</a:t>
                      </a:r>
                      <a:endParaRPr lang="en-US" sz="1050" b="0" i="0" u="none" strike="noStrike">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pPr marL="0" marR="0" algn="l" fontAlgn="t">
                        <a:spcBef>
                          <a:spcPts val="0"/>
                        </a:spcBef>
                        <a:spcAft>
                          <a:spcPts val="0"/>
                        </a:spcAft>
                      </a:pPr>
                      <a:endParaRPr lang="en-US" sz="2700" b="0" i="0" u="none" strike="noStrike">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r>
                        <a:rPr lang="en-US" sz="1050" b="0" i="0" u="none" strike="noStrike">
                          <a:effectLst/>
                          <a:latin typeface="Arial" panose="020B0604020202020204" pitchFamily="34" charset="0"/>
                          <a:ea typeface="Calibri" panose="020F0502020204030204" pitchFamily="34" charset="0"/>
                          <a:cs typeface="Times New Roman" panose="02020603050405020304" pitchFamily="18" charset="0"/>
                        </a:rPr>
                        <a:t>0 B</a:t>
                      </a:r>
                      <a:endParaRPr lang="en-US" sz="1050"/>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pPr marL="0" marR="0" algn="l" fontAlgn="t">
                        <a:spcBef>
                          <a:spcPts val="0"/>
                        </a:spcBef>
                        <a:spcAft>
                          <a:spcPts val="0"/>
                        </a:spcAft>
                      </a:pPr>
                      <a:r>
                        <a:rPr lang="en-US" sz="1100" b="0" i="0" u="none" strike="noStrike">
                          <a:effectLst/>
                          <a:latin typeface="Arial" panose="020B0604020202020204" pitchFamily="34" charset="0"/>
                          <a:ea typeface="Calibri" panose="020F0502020204030204" pitchFamily="34" charset="0"/>
                          <a:cs typeface="Times New Roman" panose="02020603050405020304" pitchFamily="18" charset="0"/>
                        </a:rPr>
                        <a:t>3 B</a:t>
                      </a:r>
                      <a:endParaRPr lang="en-US" sz="2700" b="0" i="0" u="none" strike="noStrike">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fontAlgn="t">
                        <a:spcBef>
                          <a:spcPts val="0"/>
                        </a:spcBef>
                        <a:spcAft>
                          <a:spcPts val="0"/>
                        </a:spcAft>
                      </a:pPr>
                      <a:r>
                        <a:rPr lang="en-US" sz="1050" b="0" i="0" u="none" strike="noStrike">
                          <a:effectLst/>
                          <a:latin typeface="Arial" panose="020B0604020202020204" pitchFamily="34" charset="0"/>
                          <a:ea typeface="Calibri" panose="020F0502020204030204" pitchFamily="34" charset="0"/>
                          <a:cs typeface="Times New Roman" panose="02020603050405020304" pitchFamily="18" charset="0"/>
                        </a:rPr>
                        <a:t>3 B</a:t>
                      </a:r>
                      <a:endParaRPr lang="en-US" sz="1050" b="0" i="0" u="none" strike="noStrike">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fontAlgn="t">
                        <a:spcBef>
                          <a:spcPts val="0"/>
                        </a:spcBef>
                        <a:spcAft>
                          <a:spcPts val="0"/>
                        </a:spcAft>
                      </a:pPr>
                      <a:r>
                        <a:rPr lang="en-US" sz="1050" b="0" i="0" u="none" strike="noStrike">
                          <a:effectLst/>
                          <a:latin typeface="Arial" panose="020B0604020202020204" pitchFamily="34" charset="0"/>
                          <a:ea typeface="Calibri" panose="020F0502020204030204" pitchFamily="34" charset="0"/>
                          <a:cs typeface="Times New Roman" panose="02020603050405020304" pitchFamily="18" charset="0"/>
                        </a:rPr>
                        <a:t>6 B</a:t>
                      </a:r>
                      <a:endParaRPr lang="en-US" sz="1050" b="0" i="0" u="none" strike="noStrike">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621747511"/>
                  </a:ext>
                </a:extLst>
              </a:tr>
              <a:tr h="342844">
                <a:tc>
                  <a:txBody>
                    <a:bodyPr/>
                    <a:lstStyle/>
                    <a:p>
                      <a:pPr marL="0" marR="0" algn="l" fontAlgn="t">
                        <a:spcBef>
                          <a:spcPts val="0"/>
                        </a:spcBef>
                        <a:spcAft>
                          <a:spcPts val="0"/>
                        </a:spcAft>
                      </a:pPr>
                      <a:r>
                        <a:rPr lang="en-US" sz="1050" b="1" i="0" u="none" strike="noStrike" dirty="0">
                          <a:effectLst/>
                          <a:latin typeface="Arial" panose="020B0604020202020204" pitchFamily="34" charset="0"/>
                          <a:ea typeface="Calibri" panose="020F0502020204030204" pitchFamily="34" charset="0"/>
                          <a:cs typeface="Times New Roman" panose="02020603050405020304" pitchFamily="18" charset="0"/>
                        </a:rPr>
                        <a:t>Molasses + mustard meal sealed</a:t>
                      </a:r>
                      <a:endParaRPr lang="en-US" sz="1050" b="1" i="0" u="none" strike="noStrike" dirty="0">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pPr marL="0" marR="0" algn="l" fontAlgn="t">
                        <a:spcBef>
                          <a:spcPts val="0"/>
                        </a:spcBef>
                        <a:spcAft>
                          <a:spcPts val="0"/>
                        </a:spcAft>
                      </a:pPr>
                      <a:r>
                        <a:rPr lang="en-US" sz="1050" b="0" i="0" u="none" strike="noStrike" dirty="0">
                          <a:effectLst/>
                          <a:latin typeface="Arial" panose="020B0604020202020204" pitchFamily="34" charset="0"/>
                          <a:ea typeface="Calibri" panose="020F0502020204030204" pitchFamily="34" charset="0"/>
                          <a:cs typeface="Times New Roman" panose="02020603050405020304" pitchFamily="18" charset="0"/>
                        </a:rPr>
                        <a:t>0 C</a:t>
                      </a:r>
                      <a:endParaRPr lang="en-US" sz="1050" b="0" i="0" u="none" strike="noStrike" dirty="0">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pPr marL="0" marR="0" algn="l" fontAlgn="t">
                        <a:spcBef>
                          <a:spcPts val="0"/>
                        </a:spcBef>
                        <a:spcAft>
                          <a:spcPts val="0"/>
                        </a:spcAft>
                      </a:pPr>
                      <a:endParaRPr lang="en-US" sz="2700" b="0" i="0" u="none" strike="noStrike" dirty="0">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r>
                        <a:rPr lang="en-US" sz="1050" b="0" i="0" u="none" strike="noStrike">
                          <a:effectLst/>
                          <a:latin typeface="Arial" panose="020B0604020202020204" pitchFamily="34" charset="0"/>
                          <a:ea typeface="Calibri" panose="020F0502020204030204" pitchFamily="34" charset="0"/>
                          <a:cs typeface="Times New Roman" panose="02020603050405020304" pitchFamily="18" charset="0"/>
                        </a:rPr>
                        <a:t>0 B</a:t>
                      </a:r>
                      <a:endParaRPr lang="en-US" sz="1050"/>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pPr marL="0" marR="0" algn="l" fontAlgn="t">
                        <a:spcBef>
                          <a:spcPts val="0"/>
                        </a:spcBef>
                        <a:spcAft>
                          <a:spcPts val="0"/>
                        </a:spcAft>
                      </a:pPr>
                      <a:r>
                        <a:rPr lang="en-US" sz="1100" b="0" i="0" u="none" strike="noStrike">
                          <a:effectLst/>
                          <a:latin typeface="Arial" panose="020B0604020202020204" pitchFamily="34" charset="0"/>
                          <a:ea typeface="Calibri" panose="020F0502020204030204" pitchFamily="34" charset="0"/>
                          <a:cs typeface="Times New Roman" panose="02020603050405020304" pitchFamily="18" charset="0"/>
                        </a:rPr>
                        <a:t>1 B</a:t>
                      </a:r>
                      <a:endParaRPr lang="en-US" sz="2700" b="0" i="0" u="none" strike="noStrike">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fontAlgn="t">
                        <a:spcBef>
                          <a:spcPts val="0"/>
                        </a:spcBef>
                        <a:spcAft>
                          <a:spcPts val="0"/>
                        </a:spcAft>
                      </a:pPr>
                      <a:r>
                        <a:rPr lang="en-US" sz="1050" b="0" i="0" u="none" strike="noStrike">
                          <a:effectLst/>
                          <a:latin typeface="Arial" panose="020B0604020202020204" pitchFamily="34" charset="0"/>
                          <a:ea typeface="Calibri" panose="020F0502020204030204" pitchFamily="34" charset="0"/>
                          <a:cs typeface="Times New Roman" panose="02020603050405020304" pitchFamily="18" charset="0"/>
                        </a:rPr>
                        <a:t>1 B</a:t>
                      </a:r>
                      <a:endParaRPr lang="en-US" sz="1050" b="0" i="0" u="none" strike="noStrike">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fontAlgn="t">
                        <a:spcBef>
                          <a:spcPts val="0"/>
                        </a:spcBef>
                        <a:spcAft>
                          <a:spcPts val="0"/>
                        </a:spcAft>
                      </a:pPr>
                      <a:r>
                        <a:rPr lang="en-US" sz="1050" b="0" i="0" u="none" strike="noStrike">
                          <a:effectLst/>
                          <a:latin typeface="Arial" panose="020B0604020202020204" pitchFamily="34" charset="0"/>
                          <a:ea typeface="Calibri" panose="020F0502020204030204" pitchFamily="34" charset="0"/>
                          <a:cs typeface="Times New Roman" panose="02020603050405020304" pitchFamily="18" charset="0"/>
                        </a:rPr>
                        <a:t>3 B</a:t>
                      </a:r>
                      <a:endParaRPr lang="en-US" sz="1050" b="0" i="0" u="none" strike="noStrike">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146446143"/>
                  </a:ext>
                </a:extLst>
              </a:tr>
              <a:tr h="300134">
                <a:tc>
                  <a:txBody>
                    <a:bodyPr/>
                    <a:lstStyle/>
                    <a:p>
                      <a:pPr marL="0" marR="0" algn="l" fontAlgn="t">
                        <a:spcBef>
                          <a:spcPts val="0"/>
                        </a:spcBef>
                        <a:spcAft>
                          <a:spcPts val="0"/>
                        </a:spcAft>
                      </a:pPr>
                      <a:r>
                        <a:rPr lang="en-US" sz="1050" b="1" i="0" u="none" strike="noStrike" dirty="0">
                          <a:effectLst/>
                          <a:latin typeface="Arial" panose="020B0604020202020204" pitchFamily="34" charset="0"/>
                          <a:ea typeface="Calibri" panose="020F0502020204030204" pitchFamily="34" charset="0"/>
                          <a:cs typeface="Times New Roman" panose="02020603050405020304" pitchFamily="18" charset="0"/>
                        </a:rPr>
                        <a:t>No carbon source sealed</a:t>
                      </a:r>
                      <a:endParaRPr lang="en-US" sz="1050" b="1" i="0" u="none" strike="noStrike" dirty="0">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pPr marL="0" marR="0" algn="l" fontAlgn="t">
                        <a:spcBef>
                          <a:spcPts val="0"/>
                        </a:spcBef>
                        <a:spcAft>
                          <a:spcPts val="0"/>
                        </a:spcAft>
                      </a:pPr>
                      <a:r>
                        <a:rPr lang="en-US" sz="1050" b="0" i="0" u="none" strike="noStrike">
                          <a:effectLst/>
                          <a:latin typeface="Arial" panose="020B0604020202020204" pitchFamily="34" charset="0"/>
                          <a:ea typeface="Calibri" panose="020F0502020204030204" pitchFamily="34" charset="0"/>
                          <a:cs typeface="Times New Roman" panose="02020603050405020304" pitchFamily="18" charset="0"/>
                        </a:rPr>
                        <a:t>3 AB</a:t>
                      </a:r>
                      <a:endParaRPr lang="en-US" sz="1050" b="0" i="0" u="none" strike="noStrike">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pPr marL="0" marR="0" algn="l" fontAlgn="t">
                        <a:spcBef>
                          <a:spcPts val="0"/>
                        </a:spcBef>
                        <a:spcAft>
                          <a:spcPts val="0"/>
                        </a:spcAft>
                      </a:pPr>
                      <a:endParaRPr lang="en-US" sz="2700" b="0" i="0" u="none" strike="noStrike">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r>
                        <a:rPr lang="en-US" sz="1050" b="0" i="0" u="none" strike="noStrike" dirty="0">
                          <a:effectLst/>
                          <a:latin typeface="Arial" panose="020B0604020202020204" pitchFamily="34" charset="0"/>
                          <a:ea typeface="Calibri" panose="020F0502020204030204" pitchFamily="34" charset="0"/>
                          <a:cs typeface="Times New Roman" panose="02020603050405020304" pitchFamily="18" charset="0"/>
                        </a:rPr>
                        <a:t>5 A</a:t>
                      </a:r>
                      <a:endParaRPr lang="en-US" sz="1050" dirty="0"/>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pPr marL="0" marR="0" algn="l" fontAlgn="t">
                        <a:spcBef>
                          <a:spcPts val="0"/>
                        </a:spcBef>
                        <a:spcAft>
                          <a:spcPts val="0"/>
                        </a:spcAft>
                      </a:pPr>
                      <a:r>
                        <a:rPr lang="en-US" sz="1100" b="0" i="0" u="none" strike="noStrike">
                          <a:effectLst/>
                          <a:latin typeface="Arial" panose="020B0604020202020204" pitchFamily="34" charset="0"/>
                          <a:ea typeface="Calibri" panose="020F0502020204030204" pitchFamily="34" charset="0"/>
                          <a:cs typeface="Times New Roman" panose="02020603050405020304" pitchFamily="18" charset="0"/>
                        </a:rPr>
                        <a:t>8 A</a:t>
                      </a:r>
                      <a:endParaRPr lang="en-US" sz="2700" b="0" i="0" u="none" strike="noStrike">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fontAlgn="t">
                        <a:spcBef>
                          <a:spcPts val="0"/>
                        </a:spcBef>
                        <a:spcAft>
                          <a:spcPts val="0"/>
                        </a:spcAft>
                      </a:pPr>
                      <a:r>
                        <a:rPr lang="en-US" sz="1050" b="0" i="0" u="none" strike="noStrike">
                          <a:effectLst/>
                          <a:latin typeface="Arial" panose="020B0604020202020204" pitchFamily="34" charset="0"/>
                          <a:ea typeface="Calibri" panose="020F0502020204030204" pitchFamily="34" charset="0"/>
                          <a:cs typeface="Times New Roman" panose="02020603050405020304" pitchFamily="18" charset="0"/>
                        </a:rPr>
                        <a:t>8 A</a:t>
                      </a:r>
                      <a:endParaRPr lang="en-US" sz="1050" b="0" i="0" u="none" strike="noStrike">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fontAlgn="t">
                        <a:spcBef>
                          <a:spcPts val="0"/>
                        </a:spcBef>
                        <a:spcAft>
                          <a:spcPts val="0"/>
                        </a:spcAft>
                      </a:pPr>
                      <a:r>
                        <a:rPr lang="en-US" sz="1050" b="0" i="0" u="none" strike="noStrike" dirty="0">
                          <a:effectLst/>
                          <a:latin typeface="Arial" panose="020B0604020202020204" pitchFamily="34" charset="0"/>
                          <a:ea typeface="Calibri" panose="020F0502020204030204" pitchFamily="34" charset="0"/>
                          <a:cs typeface="Times New Roman" panose="02020603050405020304" pitchFamily="18" charset="0"/>
                        </a:rPr>
                        <a:t>14 A</a:t>
                      </a:r>
                      <a:endParaRPr lang="en-US" sz="1050" b="0" i="0" u="none" strike="noStrike" dirty="0">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755751366"/>
                  </a:ext>
                </a:extLst>
              </a:tr>
              <a:tr h="300134">
                <a:tc>
                  <a:txBody>
                    <a:bodyPr/>
                    <a:lstStyle/>
                    <a:p>
                      <a:pPr marL="0" marR="0" algn="l" fontAlgn="t">
                        <a:spcBef>
                          <a:spcPts val="0"/>
                        </a:spcBef>
                        <a:spcAft>
                          <a:spcPts val="0"/>
                        </a:spcAft>
                      </a:pPr>
                      <a:r>
                        <a:rPr lang="en-US" sz="1050" b="1" i="0" u="none" strike="noStrike" dirty="0">
                          <a:effectLst/>
                          <a:latin typeface="Arial" panose="020B0604020202020204" pitchFamily="34" charset="0"/>
                          <a:ea typeface="Calibri" panose="020F0502020204030204" pitchFamily="34" charset="0"/>
                          <a:cs typeface="Times New Roman" panose="02020603050405020304" pitchFamily="18" charset="0"/>
                        </a:rPr>
                        <a:t>Mustard meal unsealed</a:t>
                      </a:r>
                      <a:endParaRPr lang="en-US" sz="1050" b="1" i="0" u="none" strike="noStrike" dirty="0">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pPr marL="0" marR="0" algn="l" fontAlgn="t">
                        <a:spcBef>
                          <a:spcPts val="0"/>
                        </a:spcBef>
                        <a:spcAft>
                          <a:spcPts val="0"/>
                        </a:spcAft>
                      </a:pPr>
                      <a:r>
                        <a:rPr lang="en-US" sz="1050" b="0" i="0" u="none" strike="noStrike">
                          <a:effectLst/>
                          <a:latin typeface="Arial" panose="020B0604020202020204" pitchFamily="34" charset="0"/>
                          <a:ea typeface="Calibri" panose="020F0502020204030204" pitchFamily="34" charset="0"/>
                          <a:cs typeface="Times New Roman" panose="02020603050405020304" pitchFamily="18" charset="0"/>
                        </a:rPr>
                        <a:t>4 A</a:t>
                      </a:r>
                      <a:endParaRPr lang="en-US" sz="1050" b="0" i="0" u="none" strike="noStrike">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pPr marL="0" marR="0" algn="l" fontAlgn="t">
                        <a:spcBef>
                          <a:spcPts val="0"/>
                        </a:spcBef>
                        <a:spcAft>
                          <a:spcPts val="0"/>
                        </a:spcAft>
                      </a:pPr>
                      <a:endParaRPr lang="en-US" sz="2700" b="0" i="0" u="none" strike="noStrike">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r>
                        <a:rPr lang="en-US" sz="1050" b="0" i="0" u="none" strike="noStrike">
                          <a:effectLst/>
                          <a:latin typeface="Arial" panose="020B0604020202020204" pitchFamily="34" charset="0"/>
                          <a:ea typeface="Calibri" panose="020F0502020204030204" pitchFamily="34" charset="0"/>
                          <a:cs typeface="Times New Roman" panose="02020603050405020304" pitchFamily="18" charset="0"/>
                        </a:rPr>
                        <a:t>6 A</a:t>
                      </a:r>
                      <a:endParaRPr lang="en-US" sz="1050"/>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pPr marL="0" marR="0" algn="l" fontAlgn="t">
                        <a:spcBef>
                          <a:spcPts val="0"/>
                        </a:spcBef>
                        <a:spcAft>
                          <a:spcPts val="0"/>
                        </a:spcAft>
                      </a:pPr>
                      <a:r>
                        <a:rPr lang="en-US" sz="1100" b="0" i="0" u="none" strike="noStrike">
                          <a:effectLst/>
                          <a:latin typeface="Arial" panose="020B0604020202020204" pitchFamily="34" charset="0"/>
                          <a:ea typeface="Calibri" panose="020F0502020204030204" pitchFamily="34" charset="0"/>
                          <a:cs typeface="Times New Roman" panose="02020603050405020304" pitchFamily="18" charset="0"/>
                        </a:rPr>
                        <a:t>8 A</a:t>
                      </a:r>
                      <a:endParaRPr lang="en-US" sz="2700" b="0" i="0" u="none" strike="noStrike">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fontAlgn="t">
                        <a:spcBef>
                          <a:spcPts val="0"/>
                        </a:spcBef>
                        <a:spcAft>
                          <a:spcPts val="0"/>
                        </a:spcAft>
                      </a:pPr>
                      <a:r>
                        <a:rPr lang="en-US" sz="1050" b="0" i="0" u="none" strike="noStrike" dirty="0">
                          <a:effectLst/>
                          <a:latin typeface="Arial" panose="020B0604020202020204" pitchFamily="34" charset="0"/>
                          <a:ea typeface="Calibri" panose="020F0502020204030204" pitchFamily="34" charset="0"/>
                          <a:cs typeface="Times New Roman" panose="02020603050405020304" pitchFamily="18" charset="0"/>
                        </a:rPr>
                        <a:t>9 A</a:t>
                      </a:r>
                      <a:endParaRPr lang="en-US" sz="1050" b="0" i="0" u="none" strike="noStrike" dirty="0">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fontAlgn="t">
                        <a:spcBef>
                          <a:spcPts val="0"/>
                        </a:spcBef>
                        <a:spcAft>
                          <a:spcPts val="0"/>
                        </a:spcAft>
                      </a:pPr>
                      <a:r>
                        <a:rPr lang="en-US" sz="1050" b="0" i="0" u="none" strike="noStrike" dirty="0">
                          <a:effectLst/>
                          <a:latin typeface="Arial" panose="020B0604020202020204" pitchFamily="34" charset="0"/>
                          <a:ea typeface="Calibri" panose="020F0502020204030204" pitchFamily="34" charset="0"/>
                          <a:cs typeface="Times New Roman" panose="02020603050405020304" pitchFamily="18" charset="0"/>
                        </a:rPr>
                        <a:t>12 A</a:t>
                      </a:r>
                      <a:endParaRPr lang="en-US" sz="1050" b="0" i="0" u="none" strike="noStrike" dirty="0">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014286687"/>
                  </a:ext>
                </a:extLst>
              </a:tr>
              <a:tr h="300134">
                <a:tc>
                  <a:txBody>
                    <a:bodyPr/>
                    <a:lstStyle/>
                    <a:p>
                      <a:pPr marL="0" marR="0" algn="l" fontAlgn="t">
                        <a:spcBef>
                          <a:spcPts val="0"/>
                        </a:spcBef>
                        <a:spcAft>
                          <a:spcPts val="0"/>
                        </a:spcAft>
                      </a:pPr>
                      <a:r>
                        <a:rPr lang="en-US" sz="1050" b="1" i="0" u="none" strike="noStrike" dirty="0">
                          <a:effectLst/>
                          <a:latin typeface="Arial" panose="020B0604020202020204" pitchFamily="34" charset="0"/>
                          <a:ea typeface="Calibri" panose="020F0502020204030204" pitchFamily="34" charset="0"/>
                          <a:cs typeface="Times New Roman" panose="02020603050405020304" pitchFamily="18" charset="0"/>
                        </a:rPr>
                        <a:t>Molasses unsealed</a:t>
                      </a:r>
                      <a:endParaRPr lang="en-US" sz="1050" b="1" i="0" u="none" strike="noStrike" dirty="0">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pPr marL="0" marR="0" algn="l" fontAlgn="t">
                        <a:spcBef>
                          <a:spcPts val="0"/>
                        </a:spcBef>
                        <a:spcAft>
                          <a:spcPts val="0"/>
                        </a:spcAft>
                      </a:pPr>
                      <a:r>
                        <a:rPr lang="en-US" sz="1050" b="0" i="0" u="none" strike="noStrike" dirty="0">
                          <a:effectLst/>
                          <a:latin typeface="Arial" panose="020B0604020202020204" pitchFamily="34" charset="0"/>
                          <a:ea typeface="Calibri" panose="020F0502020204030204" pitchFamily="34" charset="0"/>
                          <a:cs typeface="Times New Roman" panose="02020603050405020304" pitchFamily="18" charset="0"/>
                        </a:rPr>
                        <a:t>5 A</a:t>
                      </a:r>
                      <a:endParaRPr lang="en-US" sz="1050" b="0" i="0" u="none" strike="noStrike" dirty="0">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pPr marL="0" marR="0" algn="l" fontAlgn="t">
                        <a:spcBef>
                          <a:spcPts val="0"/>
                        </a:spcBef>
                        <a:spcAft>
                          <a:spcPts val="0"/>
                        </a:spcAft>
                      </a:pPr>
                      <a:endParaRPr lang="en-US" sz="2700" b="0" i="0" u="none" strike="noStrike">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r>
                        <a:rPr lang="en-US" sz="1050" b="0" i="0" u="none" strike="noStrike" dirty="0">
                          <a:effectLst/>
                          <a:latin typeface="Arial" panose="020B0604020202020204" pitchFamily="34" charset="0"/>
                          <a:ea typeface="Calibri" panose="020F0502020204030204" pitchFamily="34" charset="0"/>
                          <a:cs typeface="Times New Roman" panose="02020603050405020304" pitchFamily="18" charset="0"/>
                        </a:rPr>
                        <a:t>5 A</a:t>
                      </a:r>
                      <a:endParaRPr lang="en-US" sz="1050" dirty="0"/>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pPr marL="0" marR="0" algn="l" fontAlgn="t">
                        <a:spcBef>
                          <a:spcPts val="0"/>
                        </a:spcBef>
                        <a:spcAft>
                          <a:spcPts val="0"/>
                        </a:spcAft>
                      </a:pPr>
                      <a:r>
                        <a:rPr lang="en-US" sz="1100" b="0" i="0" u="none" strike="noStrike">
                          <a:effectLst/>
                          <a:latin typeface="Arial" panose="020B0604020202020204" pitchFamily="34" charset="0"/>
                          <a:ea typeface="Calibri" panose="020F0502020204030204" pitchFamily="34" charset="0"/>
                          <a:cs typeface="Times New Roman" panose="02020603050405020304" pitchFamily="18" charset="0"/>
                        </a:rPr>
                        <a:t>8 A</a:t>
                      </a:r>
                      <a:endParaRPr lang="en-US" sz="2700" b="0" i="0" u="none" strike="noStrike">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fontAlgn="t">
                        <a:spcBef>
                          <a:spcPts val="0"/>
                        </a:spcBef>
                        <a:spcAft>
                          <a:spcPts val="0"/>
                        </a:spcAft>
                      </a:pPr>
                      <a:r>
                        <a:rPr lang="en-US" sz="1050" b="0" i="0" u="none" strike="noStrike" dirty="0">
                          <a:effectLst/>
                          <a:latin typeface="Arial" panose="020B0604020202020204" pitchFamily="34" charset="0"/>
                          <a:ea typeface="Calibri" panose="020F0502020204030204" pitchFamily="34" charset="0"/>
                          <a:cs typeface="Times New Roman" panose="02020603050405020304" pitchFamily="18" charset="0"/>
                        </a:rPr>
                        <a:t>10 A</a:t>
                      </a:r>
                      <a:endParaRPr lang="en-US" sz="1050" b="0" i="0" u="none" strike="noStrike" dirty="0">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fontAlgn="t">
                        <a:spcBef>
                          <a:spcPts val="0"/>
                        </a:spcBef>
                        <a:spcAft>
                          <a:spcPts val="0"/>
                        </a:spcAft>
                      </a:pPr>
                      <a:r>
                        <a:rPr lang="en-US" sz="1050" b="0" i="0" u="none" strike="noStrike">
                          <a:effectLst/>
                          <a:latin typeface="Arial" panose="020B0604020202020204" pitchFamily="34" charset="0"/>
                          <a:ea typeface="Calibri" panose="020F0502020204030204" pitchFamily="34" charset="0"/>
                          <a:cs typeface="Times New Roman" panose="02020603050405020304" pitchFamily="18" charset="0"/>
                        </a:rPr>
                        <a:t>11 A</a:t>
                      </a:r>
                      <a:endParaRPr lang="en-US" sz="1050" b="0" i="0" u="none" strike="noStrike">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648348923"/>
                  </a:ext>
                </a:extLst>
              </a:tr>
              <a:tr h="432288">
                <a:tc>
                  <a:txBody>
                    <a:bodyPr/>
                    <a:lstStyle/>
                    <a:p>
                      <a:pPr marL="0" marR="0" algn="l" fontAlgn="t">
                        <a:spcBef>
                          <a:spcPts val="0"/>
                        </a:spcBef>
                        <a:spcAft>
                          <a:spcPts val="0"/>
                        </a:spcAft>
                      </a:pPr>
                      <a:r>
                        <a:rPr lang="en-US" sz="1050" b="1" i="0" u="none" strike="noStrike" dirty="0">
                          <a:effectLst/>
                          <a:latin typeface="Arial" panose="020B0604020202020204" pitchFamily="34" charset="0"/>
                          <a:ea typeface="Calibri" panose="020F0502020204030204" pitchFamily="34" charset="0"/>
                          <a:cs typeface="Times New Roman" panose="02020603050405020304" pitchFamily="18" charset="0"/>
                        </a:rPr>
                        <a:t>Molasses + mustard meal unsealed</a:t>
                      </a:r>
                      <a:endParaRPr lang="en-US" sz="1050" b="1" i="0" u="none" strike="noStrike" dirty="0">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pPr marL="0" marR="0" algn="l" fontAlgn="t">
                        <a:spcBef>
                          <a:spcPts val="0"/>
                        </a:spcBef>
                        <a:spcAft>
                          <a:spcPts val="0"/>
                        </a:spcAft>
                      </a:pPr>
                      <a:r>
                        <a:rPr lang="en-US" sz="1050" b="0" i="0" u="none" strike="noStrike">
                          <a:effectLst/>
                          <a:latin typeface="Arial" panose="020B0604020202020204" pitchFamily="34" charset="0"/>
                          <a:ea typeface="Calibri" panose="020F0502020204030204" pitchFamily="34" charset="0"/>
                          <a:cs typeface="Times New Roman" panose="02020603050405020304" pitchFamily="18" charset="0"/>
                        </a:rPr>
                        <a:t>4 A</a:t>
                      </a:r>
                      <a:endParaRPr lang="en-US" sz="1050" b="0" i="0" u="none" strike="noStrike">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pPr marL="0" marR="0" algn="l" fontAlgn="t">
                        <a:spcBef>
                          <a:spcPts val="0"/>
                        </a:spcBef>
                        <a:spcAft>
                          <a:spcPts val="0"/>
                        </a:spcAft>
                      </a:pPr>
                      <a:endParaRPr lang="en-US" sz="2700" b="0" i="0" u="none" strike="noStrike">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r>
                        <a:rPr lang="en-US" sz="1050" b="0" i="0" u="none" strike="noStrike" dirty="0">
                          <a:effectLst/>
                          <a:latin typeface="Arial" panose="020B0604020202020204" pitchFamily="34" charset="0"/>
                          <a:ea typeface="Calibri" panose="020F0502020204030204" pitchFamily="34" charset="0"/>
                          <a:cs typeface="Times New Roman" panose="02020603050405020304" pitchFamily="18" charset="0"/>
                        </a:rPr>
                        <a:t>5 A</a:t>
                      </a:r>
                      <a:endParaRPr lang="en-US" sz="1050" dirty="0"/>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pPr marL="0" marR="0" algn="l" fontAlgn="t">
                        <a:spcBef>
                          <a:spcPts val="0"/>
                        </a:spcBef>
                        <a:spcAft>
                          <a:spcPts val="0"/>
                        </a:spcAft>
                      </a:pPr>
                      <a:r>
                        <a:rPr lang="en-US" sz="1100" b="0" i="0" u="none" strike="noStrike">
                          <a:effectLst/>
                          <a:latin typeface="Arial" panose="020B0604020202020204" pitchFamily="34" charset="0"/>
                          <a:ea typeface="Calibri" panose="020F0502020204030204" pitchFamily="34" charset="0"/>
                          <a:cs typeface="Times New Roman" panose="02020603050405020304" pitchFamily="18" charset="0"/>
                        </a:rPr>
                        <a:t>8 A</a:t>
                      </a:r>
                      <a:endParaRPr lang="en-US" sz="2700" b="0" i="0" u="none" strike="noStrike">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fontAlgn="t">
                        <a:spcBef>
                          <a:spcPts val="0"/>
                        </a:spcBef>
                        <a:spcAft>
                          <a:spcPts val="0"/>
                        </a:spcAft>
                      </a:pPr>
                      <a:r>
                        <a:rPr lang="en-US" sz="1050" b="0" i="0" u="none" strike="noStrike">
                          <a:effectLst/>
                          <a:latin typeface="Arial" panose="020B0604020202020204" pitchFamily="34" charset="0"/>
                          <a:ea typeface="Calibri" panose="020F0502020204030204" pitchFamily="34" charset="0"/>
                          <a:cs typeface="Times New Roman" panose="02020603050405020304" pitchFamily="18" charset="0"/>
                        </a:rPr>
                        <a:t>8 A</a:t>
                      </a:r>
                      <a:endParaRPr lang="en-US" sz="1050" b="0" i="0" u="none" strike="noStrike">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fontAlgn="t">
                        <a:spcBef>
                          <a:spcPts val="0"/>
                        </a:spcBef>
                        <a:spcAft>
                          <a:spcPts val="0"/>
                        </a:spcAft>
                      </a:pPr>
                      <a:r>
                        <a:rPr lang="en-US" sz="1050" b="0" i="0" u="none" strike="noStrike" dirty="0">
                          <a:effectLst/>
                          <a:latin typeface="Arial" panose="020B0604020202020204" pitchFamily="34" charset="0"/>
                          <a:ea typeface="Calibri" panose="020F0502020204030204" pitchFamily="34" charset="0"/>
                          <a:cs typeface="Times New Roman" panose="02020603050405020304" pitchFamily="18" charset="0"/>
                        </a:rPr>
                        <a:t>13 A</a:t>
                      </a:r>
                      <a:endParaRPr lang="en-US" sz="1050" b="0" i="0" u="none" strike="noStrike" dirty="0">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929397991"/>
                  </a:ext>
                </a:extLst>
              </a:tr>
              <a:tr h="300134">
                <a:tc>
                  <a:txBody>
                    <a:bodyPr/>
                    <a:lstStyle/>
                    <a:p>
                      <a:pPr marL="0" marR="0" algn="l" fontAlgn="t">
                        <a:spcBef>
                          <a:spcPts val="0"/>
                        </a:spcBef>
                        <a:spcAft>
                          <a:spcPts val="0"/>
                        </a:spcAft>
                      </a:pPr>
                      <a:r>
                        <a:rPr lang="en-US" sz="1050" b="1" i="0" u="none" strike="noStrike" dirty="0">
                          <a:effectLst/>
                          <a:latin typeface="Arial" panose="020B0604020202020204" pitchFamily="34" charset="0"/>
                          <a:ea typeface="Calibri" panose="020F0502020204030204" pitchFamily="34" charset="0"/>
                          <a:cs typeface="Times New Roman" panose="02020603050405020304" pitchFamily="18" charset="0"/>
                        </a:rPr>
                        <a:t>No carbon source unsealed</a:t>
                      </a:r>
                      <a:endParaRPr lang="en-US" sz="1050" b="1" i="0" u="none" strike="noStrike" dirty="0">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pPr marL="0" marR="0" algn="l" fontAlgn="t">
                        <a:spcBef>
                          <a:spcPts val="0"/>
                        </a:spcBef>
                        <a:spcAft>
                          <a:spcPts val="0"/>
                        </a:spcAft>
                      </a:pPr>
                      <a:r>
                        <a:rPr lang="en-US" sz="1050" b="0" i="0" u="none" strike="noStrike">
                          <a:effectLst/>
                          <a:latin typeface="Arial" panose="020B0604020202020204" pitchFamily="34" charset="0"/>
                          <a:ea typeface="Calibri" panose="020F0502020204030204" pitchFamily="34" charset="0"/>
                          <a:cs typeface="Times New Roman" panose="02020603050405020304" pitchFamily="18" charset="0"/>
                        </a:rPr>
                        <a:t>6 A</a:t>
                      </a:r>
                      <a:endParaRPr lang="en-US" sz="1050" b="0" i="0" u="none" strike="noStrike">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pPr marL="0" marR="0" algn="l" fontAlgn="t">
                        <a:spcBef>
                          <a:spcPts val="0"/>
                        </a:spcBef>
                        <a:spcAft>
                          <a:spcPts val="0"/>
                        </a:spcAft>
                      </a:pPr>
                      <a:endParaRPr lang="en-US" sz="2700" b="0" i="0" u="none" strike="noStrike">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gridSpan="2">
                  <a:txBody>
                    <a:bodyPr/>
                    <a:lstStyle/>
                    <a:p>
                      <a:r>
                        <a:rPr lang="en-US" sz="1050" b="0" i="0" u="none" strike="noStrike" dirty="0">
                          <a:effectLst/>
                          <a:latin typeface="Arial" panose="020B0604020202020204" pitchFamily="34" charset="0"/>
                          <a:ea typeface="Calibri" panose="020F0502020204030204" pitchFamily="34" charset="0"/>
                          <a:cs typeface="Times New Roman" panose="02020603050405020304" pitchFamily="18" charset="0"/>
                        </a:rPr>
                        <a:t>7 A</a:t>
                      </a:r>
                      <a:endParaRPr lang="en-US" sz="1050" dirty="0"/>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pPr marL="0" marR="0" algn="l" fontAlgn="t">
                        <a:spcBef>
                          <a:spcPts val="0"/>
                        </a:spcBef>
                        <a:spcAft>
                          <a:spcPts val="0"/>
                        </a:spcAft>
                      </a:pPr>
                      <a:r>
                        <a:rPr lang="en-US" sz="1100" b="0" i="0" u="none" strike="noStrike">
                          <a:effectLst/>
                          <a:latin typeface="Arial" panose="020B0604020202020204" pitchFamily="34" charset="0"/>
                          <a:ea typeface="Calibri" panose="020F0502020204030204" pitchFamily="34" charset="0"/>
                          <a:cs typeface="Times New Roman" panose="02020603050405020304" pitchFamily="18" charset="0"/>
                        </a:rPr>
                        <a:t>10 A</a:t>
                      </a:r>
                      <a:endParaRPr lang="en-US" sz="2700" b="0" i="0" u="none" strike="noStrike">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fontAlgn="t">
                        <a:spcBef>
                          <a:spcPts val="0"/>
                        </a:spcBef>
                        <a:spcAft>
                          <a:spcPts val="0"/>
                        </a:spcAft>
                      </a:pPr>
                      <a:r>
                        <a:rPr lang="en-US" sz="1050" b="0" i="0" u="none" strike="noStrike" dirty="0">
                          <a:effectLst/>
                          <a:latin typeface="Arial" panose="020B0604020202020204" pitchFamily="34" charset="0"/>
                          <a:ea typeface="Calibri" panose="020F0502020204030204" pitchFamily="34" charset="0"/>
                          <a:cs typeface="Times New Roman" panose="02020603050405020304" pitchFamily="18" charset="0"/>
                        </a:rPr>
                        <a:t>10 A</a:t>
                      </a:r>
                      <a:endParaRPr lang="en-US" sz="1050" b="0" i="0" u="none" strike="noStrike" dirty="0">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marL="0" marR="0" algn="l" fontAlgn="t">
                        <a:spcBef>
                          <a:spcPts val="0"/>
                        </a:spcBef>
                        <a:spcAft>
                          <a:spcPts val="0"/>
                        </a:spcAft>
                      </a:pPr>
                      <a:r>
                        <a:rPr lang="en-US" sz="1050" b="0" i="0" u="none" strike="noStrike" dirty="0">
                          <a:effectLst/>
                          <a:latin typeface="Arial" panose="020B0604020202020204" pitchFamily="34" charset="0"/>
                          <a:ea typeface="Calibri" panose="020F0502020204030204" pitchFamily="34" charset="0"/>
                          <a:cs typeface="Times New Roman" panose="02020603050405020304" pitchFamily="18" charset="0"/>
                        </a:rPr>
                        <a:t>15 A</a:t>
                      </a:r>
                      <a:endParaRPr lang="en-US" sz="1050" b="0" i="0" u="none" strike="noStrike" dirty="0">
                        <a:effectLst/>
                        <a:latin typeface="Arial" panose="020B0604020202020204" pitchFamily="34" charset="0"/>
                      </a:endParaRPr>
                    </a:p>
                  </a:txBody>
                  <a:tcPr marL="103317" marR="103317" marT="1435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415566890"/>
                  </a:ext>
                </a:extLst>
              </a:tr>
            </a:tbl>
          </a:graphicData>
        </a:graphic>
      </p:graphicFrame>
      <p:graphicFrame>
        <p:nvGraphicFramePr>
          <p:cNvPr id="7" name="Table 17">
            <a:extLst>
              <a:ext uri="{FF2B5EF4-FFF2-40B4-BE49-F238E27FC236}">
                <a16:creationId xmlns:a16="http://schemas.microsoft.com/office/drawing/2014/main" id="{843F7B51-6C2E-1047-A94F-A7F9AEA37A37}"/>
              </a:ext>
            </a:extLst>
          </p:cNvPr>
          <p:cNvGraphicFramePr>
            <a:graphicFrameLocks noGrp="1"/>
          </p:cNvGraphicFramePr>
          <p:nvPr>
            <p:extLst>
              <p:ext uri="{D42A27DB-BD31-4B8C-83A1-F6EECF244321}">
                <p14:modId xmlns:p14="http://schemas.microsoft.com/office/powerpoint/2010/main" val="759229559"/>
              </p:ext>
            </p:extLst>
          </p:nvPr>
        </p:nvGraphicFramePr>
        <p:xfrm>
          <a:off x="6973613" y="4968336"/>
          <a:ext cx="4198884" cy="1114096"/>
        </p:xfrm>
        <a:graphic>
          <a:graphicData uri="http://schemas.openxmlformats.org/drawingml/2006/table">
            <a:tbl>
              <a:tblPr firstRow="1" bandRow="1">
                <a:tableStyleId>{5940675A-B579-460E-94D1-54222C63F5DA}</a:tableStyleId>
              </a:tblPr>
              <a:tblGrid>
                <a:gridCol w="1898505">
                  <a:extLst>
                    <a:ext uri="{9D8B030D-6E8A-4147-A177-3AD203B41FA5}">
                      <a16:colId xmlns:a16="http://schemas.microsoft.com/office/drawing/2014/main" val="2747907968"/>
                    </a:ext>
                  </a:extLst>
                </a:gridCol>
                <a:gridCol w="2300379">
                  <a:extLst>
                    <a:ext uri="{9D8B030D-6E8A-4147-A177-3AD203B41FA5}">
                      <a16:colId xmlns:a16="http://schemas.microsoft.com/office/drawing/2014/main" val="834080226"/>
                    </a:ext>
                  </a:extLst>
                </a:gridCol>
              </a:tblGrid>
              <a:tr h="417786">
                <a:tc>
                  <a:txBody>
                    <a:bodyPr/>
                    <a:lstStyle/>
                    <a:p>
                      <a:r>
                        <a:rPr lang="en-US" sz="1200" dirty="0"/>
                        <a:t>Contrast </a:t>
                      </a:r>
                    </a:p>
                  </a:txBody>
                  <a:tcPr/>
                </a:tc>
                <a:tc>
                  <a:txBody>
                    <a:bodyPr/>
                    <a:lstStyle/>
                    <a:p>
                      <a:r>
                        <a:rPr lang="en-US" sz="1200" dirty="0"/>
                        <a:t>Prob &gt; F</a:t>
                      </a:r>
                    </a:p>
                  </a:txBody>
                  <a:tcPr/>
                </a:tc>
                <a:extLst>
                  <a:ext uri="{0D108BD9-81ED-4DB2-BD59-A6C34878D82A}">
                    <a16:rowId xmlns:a16="http://schemas.microsoft.com/office/drawing/2014/main" val="2628925796"/>
                  </a:ext>
                </a:extLst>
              </a:tr>
              <a:tr h="696310">
                <a:tc>
                  <a:txBody>
                    <a:bodyPr/>
                    <a:lstStyle/>
                    <a:p>
                      <a:r>
                        <a:rPr lang="en-US" sz="1200" dirty="0"/>
                        <a:t>Sealed vs unsealed</a:t>
                      </a:r>
                    </a:p>
                  </a:txBody>
                  <a:tcPr/>
                </a:tc>
                <a:tc>
                  <a:txBody>
                    <a:bodyPr/>
                    <a:lstStyle/>
                    <a:p>
                      <a:r>
                        <a:rPr lang="en-US" sz="1200" dirty="0">
                          <a:solidFill>
                            <a:srgbClr val="FF0000"/>
                          </a:solidFill>
                        </a:rPr>
                        <a:t>0.0001*</a:t>
                      </a:r>
                    </a:p>
                  </a:txBody>
                  <a:tcPr/>
                </a:tc>
                <a:extLst>
                  <a:ext uri="{0D108BD9-81ED-4DB2-BD59-A6C34878D82A}">
                    <a16:rowId xmlns:a16="http://schemas.microsoft.com/office/drawing/2014/main" val="4265109013"/>
                  </a:ext>
                </a:extLst>
              </a:tr>
            </a:tbl>
          </a:graphicData>
        </a:graphic>
      </p:graphicFrame>
      <p:sp>
        <p:nvSpPr>
          <p:cNvPr id="4" name="TextBox 3">
            <a:extLst>
              <a:ext uri="{FF2B5EF4-FFF2-40B4-BE49-F238E27FC236}">
                <a16:creationId xmlns:a16="http://schemas.microsoft.com/office/drawing/2014/main" id="{09662877-82BB-704B-BB00-A3F1D70F99F7}"/>
              </a:ext>
            </a:extLst>
          </p:cNvPr>
          <p:cNvSpPr txBox="1"/>
          <p:nvPr/>
        </p:nvSpPr>
        <p:spPr>
          <a:xfrm>
            <a:off x="178676" y="1731579"/>
            <a:ext cx="5799857" cy="338554"/>
          </a:xfrm>
          <a:prstGeom prst="rect">
            <a:avLst/>
          </a:prstGeom>
          <a:noFill/>
        </p:spPr>
        <p:txBody>
          <a:bodyPr wrap="none" rtlCol="0">
            <a:spAutoFit/>
          </a:bodyPr>
          <a:lstStyle/>
          <a:p>
            <a:pPr lvl="0"/>
            <a:r>
              <a:rPr lang="en-US" sz="1600" b="1" dirty="0">
                <a:solidFill>
                  <a:srgbClr val="000000"/>
                </a:solidFill>
                <a:ea typeface="Calibri" panose="020F0502020204030204" pitchFamily="34" charset="0"/>
              </a:rPr>
              <a:t>Weed counts taken after 0, 30, 60 and 90 days after ASD.</a:t>
            </a:r>
            <a:r>
              <a:rPr lang="en-US" sz="1600" b="1" dirty="0">
                <a:solidFill>
                  <a:srgbClr val="000000"/>
                </a:solidFill>
              </a:rPr>
              <a:t>  </a:t>
            </a:r>
          </a:p>
        </p:txBody>
      </p:sp>
      <p:sp>
        <p:nvSpPr>
          <p:cNvPr id="2" name="Rectangle 1">
            <a:extLst>
              <a:ext uri="{FF2B5EF4-FFF2-40B4-BE49-F238E27FC236}">
                <a16:creationId xmlns:a16="http://schemas.microsoft.com/office/drawing/2014/main" id="{E61651DA-4F56-6846-BB90-E937637B57AC}"/>
              </a:ext>
            </a:extLst>
          </p:cNvPr>
          <p:cNvSpPr/>
          <p:nvPr/>
        </p:nvSpPr>
        <p:spPr>
          <a:xfrm>
            <a:off x="2711666" y="3511345"/>
            <a:ext cx="3266868" cy="9320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2CDA7F9-E53D-4440-984C-4E341503FD04}"/>
              </a:ext>
            </a:extLst>
          </p:cNvPr>
          <p:cNvSpPr/>
          <p:nvPr/>
        </p:nvSpPr>
        <p:spPr>
          <a:xfrm>
            <a:off x="2774730" y="5789186"/>
            <a:ext cx="3203804" cy="2932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D493BCC-FC17-8842-A97F-94485D0B06F6}"/>
              </a:ext>
            </a:extLst>
          </p:cNvPr>
          <p:cNvSpPr/>
          <p:nvPr/>
        </p:nvSpPr>
        <p:spPr>
          <a:xfrm>
            <a:off x="2711666" y="4443408"/>
            <a:ext cx="3266868" cy="3127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894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heckerboard(across)">
                                      <p:cBhvr>
                                        <p:cTn id="11" dur="500"/>
                                        <p:tgtEl>
                                          <p:spTgt spid="12"/>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0" id="{DD4CE36E-9F0A-CF42-B0D2-451634CFC48F}" vid="{C619641E-F660-9949-B59C-2689FE3DE4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3409</TotalTime>
  <Words>1525</Words>
  <Application>Microsoft Office PowerPoint</Application>
  <PresentationFormat>Widescreen</PresentationFormat>
  <Paragraphs>337</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Segoe UI</vt:lpstr>
      <vt:lpstr>Times New Roman</vt:lpstr>
      <vt:lpstr>Verdana</vt:lpstr>
      <vt:lpstr>Wingdings</vt:lpstr>
      <vt:lpstr>Default Design</vt:lpstr>
      <vt:lpstr>Utilization of Anaerobic Soil Disinfestation (ASD) for Weed Control in Tomato and Bell Pepper Plasticulture Production System</vt:lpstr>
      <vt:lpstr> ASD Mustard meal/molasses field study   </vt:lpstr>
      <vt:lpstr>Methods- Field preparation and ASD set up</vt:lpstr>
      <vt:lpstr>PowerPoint Presentation</vt:lpstr>
      <vt:lpstr>Crop transplantation and management</vt:lpstr>
      <vt:lpstr>Data collection and analysis</vt:lpstr>
      <vt:lpstr>Effects of treatments soil redox potential(Eh) during four-week of ASD</vt:lpstr>
      <vt:lpstr> Yellow nutsedge control</vt:lpstr>
      <vt:lpstr>Grass weed control</vt:lpstr>
      <vt:lpstr>PowerPoint Presentation</vt:lpstr>
      <vt:lpstr>PowerPoint Presentation</vt:lpstr>
      <vt:lpstr>Response of Tomato and Bell Pepper plants to ASD plots </vt:lpstr>
      <vt:lpstr>Marketable crop yield </vt:lpstr>
      <vt:lpstr>Conclusions</vt:lpstr>
      <vt:lpstr>Future research directions</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Utility Of Anaerobic Soil Disinfestation for Weed and Disease Management in Organic Solanaceous Vegetable Production</dc:title>
  <dc:creator>Gursewak Singh</dc:creator>
  <cp:lastModifiedBy>Matthew A Cutulle</cp:lastModifiedBy>
  <cp:revision>20</cp:revision>
  <dcterms:created xsi:type="dcterms:W3CDTF">2021-07-20T17:48:49Z</dcterms:created>
  <dcterms:modified xsi:type="dcterms:W3CDTF">2022-11-13T20:37:54Z</dcterms:modified>
</cp:coreProperties>
</file>