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  <p:sldId id="390" r:id="rId3"/>
    <p:sldId id="259" r:id="rId4"/>
    <p:sldId id="394" r:id="rId5"/>
    <p:sldId id="391" r:id="rId6"/>
    <p:sldId id="393" r:id="rId7"/>
    <p:sldId id="395" r:id="rId8"/>
    <p:sldId id="396" r:id="rId9"/>
    <p:sldId id="39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6296"/>
  </p:normalViewPr>
  <p:slideViewPr>
    <p:cSldViewPr snapToGrid="0">
      <p:cViewPr varScale="1">
        <p:scale>
          <a:sx n="98" d="100"/>
          <a:sy n="98" d="100"/>
        </p:scale>
        <p:origin x="132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2488" y="4267200"/>
            <a:ext cx="10961511" cy="1066800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rgbClr val="2E1A47"/>
                </a:solidFill>
                <a:latin typeface="+mj-lt"/>
                <a:ea typeface="Verdana" charset="0"/>
                <a:cs typeface="Verdana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subtitle or presenter details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11200" y="3124200"/>
            <a:ext cx="10972800" cy="1143000"/>
          </a:xfrm>
        </p:spPr>
        <p:txBody>
          <a:bodyPr anchor="b"/>
          <a:lstStyle>
            <a:lvl1pPr algn="l">
              <a:defRPr sz="3200" b="1" i="0" cap="all" baseline="0">
                <a:solidFill>
                  <a:srgbClr val="2E1A47"/>
                </a:solidFill>
                <a:latin typeface="+mj-lt"/>
                <a:ea typeface="Verdana" charset="0"/>
                <a:cs typeface="Verdan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01CE1E1A-45EB-A642-A993-90947511DE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62598" y="1418813"/>
            <a:ext cx="6121399" cy="132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05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594098"/>
            <a:ext cx="11379200" cy="578103"/>
          </a:xfrm>
        </p:spPr>
        <p:txBody>
          <a:bodyPr anchor="b"/>
          <a:lstStyle>
            <a:lvl1pPr algn="l">
              <a:defRPr sz="1400" b="1">
                <a:solidFill>
                  <a:srgbClr val="2E1A47"/>
                </a:solidFill>
              </a:defRPr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6400" y="990601"/>
            <a:ext cx="11379200" cy="4495799"/>
          </a:xfrm>
        </p:spPr>
        <p:txBody>
          <a:bodyPr/>
          <a:lstStyle>
            <a:lvl1pPr marL="0" indent="0">
              <a:buNone/>
              <a:defRPr sz="3200">
                <a:solidFill>
                  <a:srgbClr val="2E1A47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06400" y="6172200"/>
            <a:ext cx="11379200" cy="457200"/>
          </a:xfrm>
        </p:spPr>
        <p:txBody>
          <a:bodyPr/>
          <a:lstStyle>
            <a:lvl1pPr marL="0" indent="0">
              <a:buNone/>
              <a:defRPr sz="1100" i="1">
                <a:solidFill>
                  <a:srgbClr val="2E1A4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Photo credit</a:t>
            </a:r>
          </a:p>
        </p:txBody>
      </p:sp>
      <p:pic>
        <p:nvPicPr>
          <p:cNvPr id="6" name="Picture 5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5FED6EC6-9A9E-CD46-B74D-88FC06A195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51685" y="53068"/>
            <a:ext cx="2728742" cy="5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97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6400" y="990601"/>
            <a:ext cx="5588000" cy="4495799"/>
          </a:xfrm>
        </p:spPr>
        <p:txBody>
          <a:bodyPr/>
          <a:lstStyle>
            <a:lvl1pPr marL="0" indent="0">
              <a:buNone/>
              <a:defRPr sz="3200">
                <a:solidFill>
                  <a:srgbClr val="2E1A47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6197600" y="990601"/>
            <a:ext cx="5588000" cy="4495799"/>
          </a:xfrm>
        </p:spPr>
        <p:txBody>
          <a:bodyPr/>
          <a:lstStyle>
            <a:lvl1pPr marL="0" indent="0">
              <a:buNone/>
              <a:defRPr sz="3200">
                <a:solidFill>
                  <a:srgbClr val="2E1A47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5594097"/>
            <a:ext cx="5588000" cy="685848"/>
          </a:xfrm>
        </p:spPr>
        <p:txBody>
          <a:bodyPr anchor="b"/>
          <a:lstStyle>
            <a:lvl1pPr algn="l">
              <a:defRPr sz="1400" b="1">
                <a:solidFill>
                  <a:srgbClr val="2E1A47"/>
                </a:solidFill>
              </a:defRPr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06400" y="6279898"/>
            <a:ext cx="5588000" cy="349502"/>
          </a:xfrm>
        </p:spPr>
        <p:txBody>
          <a:bodyPr/>
          <a:lstStyle>
            <a:lvl1pPr marL="0" indent="0">
              <a:buNone/>
              <a:defRPr sz="1100" i="1">
                <a:solidFill>
                  <a:srgbClr val="2E1A4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Photo credit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6197600" y="6279898"/>
            <a:ext cx="5588000" cy="349502"/>
          </a:xfrm>
        </p:spPr>
        <p:txBody>
          <a:bodyPr/>
          <a:lstStyle>
            <a:lvl1pPr marL="0" indent="0">
              <a:buNone/>
              <a:defRPr sz="1100" i="1">
                <a:solidFill>
                  <a:srgbClr val="2E1A4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Photo credit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6197600" y="5594350"/>
            <a:ext cx="5588000" cy="685548"/>
          </a:xfrm>
        </p:spPr>
        <p:txBody>
          <a:bodyPr anchor="b"/>
          <a:lstStyle>
            <a:lvl1pPr>
              <a:defRPr sz="1400" b="1" baseline="0">
                <a:solidFill>
                  <a:srgbClr val="2E1A47"/>
                </a:solidFill>
              </a:defRPr>
            </a:lvl1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Caption</a:t>
            </a:r>
          </a:p>
        </p:txBody>
      </p:sp>
      <p:pic>
        <p:nvPicPr>
          <p:cNvPr id="9" name="Picture 8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FD1E0C8B-8999-FB4E-B386-87D0CC38BA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51685" y="53068"/>
            <a:ext cx="2728742" cy="5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1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CAF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715000" y="2057400"/>
            <a:ext cx="5948680" cy="234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300" spc="0" baseline="0" dirty="0">
                <a:solidFill>
                  <a:srgbClr val="2E1A47"/>
                </a:solidFill>
                <a:effectLst/>
                <a:latin typeface="+mj-lt"/>
              </a:rPr>
              <a:t>The College of Agriculture, Forestry and Life Sciences </a:t>
            </a:r>
            <a:r>
              <a:rPr lang="en-US" sz="2000" kern="1300" spc="0" baseline="0" dirty="0">
                <a:solidFill>
                  <a:srgbClr val="2E1A47"/>
                </a:solidFill>
                <a:effectLst/>
                <a:latin typeface="+mj-lt"/>
              </a:rPr>
              <a:t>is deeply rooted in Clemson University’s heritage as a land-grant institution, advancing founder Thomas Green Clemson’s vision of higher education that benefits South Carolina.</a:t>
            </a:r>
          </a:p>
        </p:txBody>
      </p:sp>
      <p:pic>
        <p:nvPicPr>
          <p:cNvPr id="7" name="Picture 6" descr="Image of a bee on a flower.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914400" y="1447800"/>
            <a:ext cx="4412840" cy="4648884"/>
          </a:xfrm>
          <a:prstGeom prst="rect">
            <a:avLst/>
          </a:prstGeom>
        </p:spPr>
      </p:pic>
      <p:pic>
        <p:nvPicPr>
          <p:cNvPr id="5" name="Picture 4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082CD7D1-4191-B84E-832A-B8B766A10C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51685" y="53068"/>
            <a:ext cx="2728742" cy="5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34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Exten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10200" y="1828798"/>
            <a:ext cx="5715000" cy="2805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300" spc="0" baseline="0" dirty="0">
                <a:solidFill>
                  <a:srgbClr val="2E1A47"/>
                </a:solidFill>
                <a:effectLst/>
                <a:latin typeface="+mj-lt"/>
              </a:rPr>
              <a:t>Clemson Extension </a:t>
            </a:r>
            <a:r>
              <a:rPr lang="en-US" sz="2000" kern="1300" spc="0" baseline="0" dirty="0">
                <a:solidFill>
                  <a:srgbClr val="2E1A47"/>
                </a:solidFill>
                <a:effectLst/>
                <a:latin typeface="+mj-lt"/>
              </a:rPr>
              <a:t>helps improve the quality of life of all South Carolinians by providing unbiased, research-based information through an array of public outreach programs in youth development; agribusiness; agriculture; food, nutrition and health; and natural resources.</a:t>
            </a:r>
          </a:p>
        </p:txBody>
      </p:sp>
      <p:pic>
        <p:nvPicPr>
          <p:cNvPr id="7" name="Picture 6" descr="Group of students in a school garden.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371600"/>
            <a:ext cx="3962400" cy="4637187"/>
          </a:xfrm>
          <a:prstGeom prst="rect">
            <a:avLst/>
          </a:prstGeom>
        </p:spPr>
      </p:pic>
      <p:pic>
        <p:nvPicPr>
          <p:cNvPr id="5" name="Picture 4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1BFD0B26-0753-A44F-854C-FCAEB277EA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51685" y="53068"/>
            <a:ext cx="2728742" cy="5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68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P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3201" y="4016276"/>
            <a:ext cx="7950199" cy="1881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300" spc="0" baseline="0" dirty="0">
                <a:solidFill>
                  <a:srgbClr val="2E1A47"/>
                </a:solidFill>
                <a:effectLst/>
                <a:latin typeface="+mj-lt"/>
              </a:rPr>
              <a:t>Clemson Public Service and Agriculture</a:t>
            </a:r>
          </a:p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1300" spc="0" baseline="0" dirty="0">
                <a:solidFill>
                  <a:srgbClr val="2E1A47"/>
                </a:solidFill>
                <a:effectLst/>
                <a:latin typeface="+mj-lt"/>
              </a:rPr>
              <a:t>delivers impartial, science-based information</a:t>
            </a:r>
          </a:p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1300" spc="0" baseline="0" dirty="0">
                <a:solidFill>
                  <a:srgbClr val="2E1A47"/>
                </a:solidFill>
                <a:effectLst/>
                <a:latin typeface="+mj-lt"/>
              </a:rPr>
              <a:t>through research, outreach and regulatory programs</a:t>
            </a:r>
          </a:p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1300" spc="0" baseline="0" dirty="0">
                <a:solidFill>
                  <a:srgbClr val="2E1A47"/>
                </a:solidFill>
                <a:effectLst/>
                <a:latin typeface="+mj-lt"/>
              </a:rPr>
              <a:t>designed to improve the quality of life in South Carolina.</a:t>
            </a:r>
          </a:p>
        </p:txBody>
      </p:sp>
      <p:pic>
        <p:nvPicPr>
          <p:cNvPr id="2" name="Picture 1" descr="Map of South Carolina showing where Clemson Public Service and Agriculture units are located across the state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051041"/>
            <a:ext cx="6931854" cy="5502159"/>
          </a:xfrm>
          <a:prstGeom prst="rect">
            <a:avLst/>
          </a:prstGeom>
        </p:spPr>
      </p:pic>
      <p:pic>
        <p:nvPicPr>
          <p:cNvPr id="6" name="Picture 5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C12339A6-2BB1-7A4E-9654-9786D7B21B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51685" y="53068"/>
            <a:ext cx="2728742" cy="5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72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11575627" cy="6096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573" y="1676400"/>
            <a:ext cx="11575627" cy="4876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A29D10A6-8DD1-B744-9065-1BAAFEFFE4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51685" y="53068"/>
            <a:ext cx="2728742" cy="5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19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573" y="990600"/>
            <a:ext cx="11575627" cy="5562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8FAFD8D3-79DD-E14C-BCB8-B9F40CD9F5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51685" y="53068"/>
            <a:ext cx="2728742" cy="5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93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3200" b="1" cap="all">
                <a:solidFill>
                  <a:srgbClr val="2E1A4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2E1A47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117601" y="4406900"/>
            <a:ext cx="10208684" cy="0"/>
          </a:xfrm>
          <a:prstGeom prst="line">
            <a:avLst/>
          </a:prstGeom>
          <a:ln w="12700">
            <a:solidFill>
              <a:srgbClr val="522D8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B8FAF6D0-8B4E-734E-9264-BC36084B96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51685" y="53068"/>
            <a:ext cx="2728742" cy="5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85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11582400" cy="685800"/>
          </a:xfrm>
        </p:spPr>
        <p:txBody>
          <a:bodyPr/>
          <a:lstStyle>
            <a:lvl1pPr>
              <a:defRPr sz="3200">
                <a:solidFill>
                  <a:srgbClr val="2E1A4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5689600" cy="4800600"/>
          </a:xfrm>
        </p:spPr>
        <p:txBody>
          <a:bodyPr/>
          <a:lstStyle>
            <a:lvl1pPr>
              <a:defRPr sz="2400">
                <a:solidFill>
                  <a:srgbClr val="2E1A47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52600"/>
            <a:ext cx="5689600" cy="4800600"/>
          </a:xfrm>
        </p:spPr>
        <p:txBody>
          <a:bodyPr/>
          <a:lstStyle>
            <a:lvl1pPr>
              <a:defRPr sz="2400">
                <a:solidFill>
                  <a:srgbClr val="2E1A47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4953C313-7F6E-F147-82E8-88E80AA46E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51685" y="53068"/>
            <a:ext cx="2728742" cy="5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3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11582400" cy="612648"/>
          </a:xfrm>
        </p:spPr>
        <p:txBody>
          <a:bodyPr/>
          <a:lstStyle>
            <a:lvl1pPr>
              <a:defRPr sz="3200">
                <a:solidFill>
                  <a:srgbClr val="2E1A4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573" y="1676400"/>
            <a:ext cx="5684944" cy="457200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2E1A4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316162"/>
            <a:ext cx="5691717" cy="4242576"/>
          </a:xfrm>
        </p:spPr>
        <p:txBody>
          <a:bodyPr/>
          <a:lstStyle>
            <a:lvl1pPr>
              <a:defRPr sz="1800">
                <a:solidFill>
                  <a:srgbClr val="2E1A47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676400"/>
            <a:ext cx="5680287" cy="457200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2E1A4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16162"/>
            <a:ext cx="5693833" cy="4237038"/>
          </a:xfrm>
        </p:spPr>
        <p:txBody>
          <a:bodyPr/>
          <a:lstStyle>
            <a:lvl1pPr>
              <a:defRPr sz="1800">
                <a:solidFill>
                  <a:srgbClr val="2E1A47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B9CBEC50-F6E2-D346-AD3B-D7AB2E858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51685" y="53068"/>
            <a:ext cx="2728742" cy="5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47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2971800"/>
            <a:ext cx="11582400" cy="685800"/>
          </a:xfrm>
        </p:spPr>
        <p:txBody>
          <a:bodyPr/>
          <a:lstStyle>
            <a:lvl1pPr>
              <a:defRPr sz="4400" b="1" cap="all" baseline="0">
                <a:solidFill>
                  <a:srgbClr val="2E1A47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pic>
        <p:nvPicPr>
          <p:cNvPr id="4" name="Picture 3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AD823CC4-51A9-3E4D-9E27-79F5D51CA3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51685" y="53068"/>
            <a:ext cx="2728742" cy="5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12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BA80A8D1-BF7B-1E4C-9209-4805D65CD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51685" y="53068"/>
            <a:ext cx="2728742" cy="5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98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88157" y="990601"/>
            <a:ext cx="4200737" cy="729919"/>
          </a:xfrm>
        </p:spPr>
        <p:txBody>
          <a:bodyPr anchor="b"/>
          <a:lstStyle>
            <a:lvl1pPr algn="l">
              <a:defRPr sz="1400" b="1">
                <a:solidFill>
                  <a:srgbClr val="2E1A4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7120467" cy="5486400"/>
          </a:xfrm>
        </p:spPr>
        <p:txBody>
          <a:bodyPr/>
          <a:lstStyle>
            <a:lvl1pPr>
              <a:defRPr sz="2400">
                <a:solidFill>
                  <a:srgbClr val="2E1A47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4610" y="1828799"/>
            <a:ext cx="4214284" cy="4648201"/>
          </a:xfrm>
        </p:spPr>
        <p:txBody>
          <a:bodyPr/>
          <a:lstStyle>
            <a:lvl1pPr marL="0" indent="0">
              <a:buNone/>
              <a:defRPr sz="1100" i="1">
                <a:solidFill>
                  <a:srgbClr val="2E1A4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F36071E0-392A-5E42-871A-02AE561CB7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51685" y="53068"/>
            <a:ext cx="2728742" cy="5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20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295400"/>
            <a:ext cx="1158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2209801"/>
            <a:ext cx="11582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2E1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718268"/>
            <a:ext cx="12192000" cy="119932"/>
          </a:xfrm>
          <a:prstGeom prst="rect">
            <a:avLst/>
          </a:prstGeom>
          <a:solidFill>
            <a:srgbClr val="F5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EB7A9E-25CA-D24E-8FED-ACC43F8E20B1}"/>
              </a:ext>
            </a:extLst>
          </p:cNvPr>
          <p:cNvSpPr/>
          <p:nvPr userDrawn="1"/>
        </p:nvSpPr>
        <p:spPr>
          <a:xfrm>
            <a:off x="0" y="6705601"/>
            <a:ext cx="12192000" cy="179294"/>
          </a:xfrm>
          <a:prstGeom prst="rect">
            <a:avLst/>
          </a:prstGeom>
          <a:solidFill>
            <a:srgbClr val="2E1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4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E1A47"/>
          </a:solidFill>
          <a:latin typeface="Arial" panose="020B0604020202020204" pitchFamily="34" charset="0"/>
          <a:ea typeface="Verdana" charset="0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None/>
        <a:defRPr sz="2800">
          <a:solidFill>
            <a:srgbClr val="2E1A47"/>
          </a:solidFill>
          <a:latin typeface="Arial" panose="020B0604020202020204" pitchFamily="34" charset="0"/>
          <a:ea typeface="Verdana" charset="0"/>
          <a:cs typeface="Arial" panose="020B0604020202020204" pitchFamily="34" charset="0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None/>
        <a:defRPr sz="2400">
          <a:solidFill>
            <a:schemeClr val="tx1"/>
          </a:solidFill>
          <a:latin typeface="Verdana" charset="0"/>
          <a:ea typeface="Verdana" charset="0"/>
          <a:cs typeface="Verdana" charset="0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None/>
        <a:defRPr sz="2000">
          <a:solidFill>
            <a:schemeClr val="tx1"/>
          </a:solidFill>
          <a:latin typeface="Verdana" charset="0"/>
          <a:ea typeface="Verdana" charset="0"/>
          <a:cs typeface="Verdana" charset="0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None/>
        <a:defRPr sz="1800">
          <a:solidFill>
            <a:schemeClr val="tx1"/>
          </a:solidFill>
          <a:latin typeface="Verdana" charset="0"/>
          <a:ea typeface="Verdana" charset="0"/>
          <a:cs typeface="Verdana" charset="0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None/>
        <a:defRPr sz="1800">
          <a:solidFill>
            <a:schemeClr val="tx1"/>
          </a:solidFill>
          <a:latin typeface="Verdana" charset="0"/>
          <a:ea typeface="Verdana" charset="0"/>
          <a:cs typeface="Verdan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F3F5FC-E6B7-4144-A5DD-EB2F9C01AF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Grower- Harleston Towles</a:t>
            </a:r>
          </a:p>
          <a:p>
            <a:r>
              <a:rPr lang="en-US" dirty="0"/>
              <a:t>Graduate Student- </a:t>
            </a:r>
            <a:r>
              <a:rPr lang="en-US" dirty="0" err="1"/>
              <a:t>Gursewak</a:t>
            </a:r>
            <a:r>
              <a:rPr lang="en-US" dirty="0"/>
              <a:t> Singh</a:t>
            </a:r>
          </a:p>
          <a:p>
            <a:r>
              <a:rPr lang="en-US" dirty="0"/>
              <a:t>Advisor- Dr. Matthew </a:t>
            </a:r>
            <a:r>
              <a:rPr lang="en-US" dirty="0" err="1"/>
              <a:t>Cutulle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B2AF42-7886-394B-870B-A09354C6A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ASD On farm trial, 2021</a:t>
            </a:r>
          </a:p>
        </p:txBody>
      </p:sp>
    </p:spTree>
    <p:extLst>
      <p:ext uri="{BB962C8B-B14F-4D97-AF65-F5344CB8AC3E}">
        <p14:creationId xmlns:p14="http://schemas.microsoft.com/office/powerpoint/2010/main" val="3193473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79C738-3F08-4046-8699-55F636709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248" y="4227209"/>
            <a:ext cx="2102069" cy="2444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63E0E8-1382-1B49-824F-5641776C1A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41395" y="1809150"/>
            <a:ext cx="2306903" cy="20371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864745-A76A-724A-AB3B-BF8AA59752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7559" y="4116596"/>
            <a:ext cx="2102070" cy="2555203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6CF421CD-3F45-6841-B1F6-32E7986628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4441081" y="1524000"/>
            <a:ext cx="3528746" cy="4378589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9B9F4E29-D4D1-F942-906E-1706F1FA5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886"/>
            <a:ext cx="11575627" cy="609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On farm grower trials 2021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91A937D-BB42-614B-B500-D37186667A99}"/>
              </a:ext>
            </a:extLst>
          </p:cNvPr>
          <p:cNvCxnSpPr>
            <a:cxnSpLocks/>
          </p:cNvCxnSpPr>
          <p:nvPr/>
        </p:nvCxnSpPr>
        <p:spPr>
          <a:xfrm flipH="1">
            <a:off x="6590718" y="4256252"/>
            <a:ext cx="1596841" cy="0"/>
          </a:xfrm>
          <a:prstGeom prst="straightConnector1">
            <a:avLst/>
          </a:prstGeom>
          <a:ln w="79375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0047ED-E870-4A48-8ECA-8E33C08A4E9A}"/>
              </a:ext>
            </a:extLst>
          </p:cNvPr>
          <p:cNvCxnSpPr>
            <a:cxnSpLocks/>
          </p:cNvCxnSpPr>
          <p:nvPr/>
        </p:nvCxnSpPr>
        <p:spPr>
          <a:xfrm>
            <a:off x="3878317" y="5417566"/>
            <a:ext cx="1355496" cy="0"/>
          </a:xfrm>
          <a:prstGeom prst="straightConnector1">
            <a:avLst/>
          </a:prstGeom>
          <a:ln w="79375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C975896-AD52-8F41-876E-4C3DB303640C}"/>
              </a:ext>
            </a:extLst>
          </p:cNvPr>
          <p:cNvCxnSpPr>
            <a:cxnSpLocks/>
          </p:cNvCxnSpPr>
          <p:nvPr/>
        </p:nvCxnSpPr>
        <p:spPr>
          <a:xfrm>
            <a:off x="3813445" y="3473153"/>
            <a:ext cx="1746527" cy="783099"/>
          </a:xfrm>
          <a:prstGeom prst="straightConnector1">
            <a:avLst/>
          </a:prstGeom>
          <a:ln w="79375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CE1020D6-B92D-3E49-812D-E3723BA0D35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14477" y="1813501"/>
            <a:ext cx="2321804" cy="202849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812C8CD-5CA3-AC47-9AD9-F381AB88362D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6454764" y="2827750"/>
            <a:ext cx="1806366" cy="836959"/>
          </a:xfrm>
          <a:prstGeom prst="straightConnector1">
            <a:avLst/>
          </a:prstGeom>
          <a:ln w="79375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1966BCE8-0619-E1C3-9E7D-FE489270969B}"/>
              </a:ext>
            </a:extLst>
          </p:cNvPr>
          <p:cNvSpPr/>
          <p:nvPr/>
        </p:nvSpPr>
        <p:spPr>
          <a:xfrm>
            <a:off x="367862" y="3988652"/>
            <a:ext cx="6005124" cy="2770451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2F3DE-3E5F-15C9-58CB-F760E1FFA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54" y="51608"/>
            <a:ext cx="7420302" cy="609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Edisto Island Grower Trial 2021</a:t>
            </a:r>
          </a:p>
        </p:txBody>
      </p:sp>
      <p:pic>
        <p:nvPicPr>
          <p:cNvPr id="5" name="Picture 4" descr="A person taking a selfie with a person in a car&#10;&#10;Description automatically generated with medium confidence">
            <a:extLst>
              <a:ext uri="{FF2B5EF4-FFF2-40B4-BE49-F238E27FC236}">
                <a16:creationId xmlns:a16="http://schemas.microsoft.com/office/drawing/2014/main" id="{9D8A7BC2-78C3-F40F-1861-EA53878A7B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10" y="997540"/>
            <a:ext cx="3899440" cy="519925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F7E4FFA-E3B7-764C-CA0C-6D7A57A96BEC}"/>
              </a:ext>
            </a:extLst>
          </p:cNvPr>
          <p:cNvSpPr txBox="1"/>
          <p:nvPr/>
        </p:nvSpPr>
        <p:spPr>
          <a:xfrm>
            <a:off x="451843" y="6196792"/>
            <a:ext cx="3967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Fig a. </a:t>
            </a:r>
            <a:r>
              <a:rPr lang="en-US" sz="1100" dirty="0" err="1">
                <a:latin typeface="+mj-lt"/>
              </a:rPr>
              <a:t>Gursewak</a:t>
            </a:r>
            <a:r>
              <a:rPr lang="en-US" sz="1100" dirty="0">
                <a:latin typeface="+mj-lt"/>
              </a:rPr>
              <a:t> Singh (Graduate Student) and Harleston Towles (Vegetable Grower)</a:t>
            </a:r>
          </a:p>
        </p:txBody>
      </p:sp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500C7F92-2079-F5A9-777A-247388B9D6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43379"/>
              </p:ext>
            </p:extLst>
          </p:nvPr>
        </p:nvGraphicFramePr>
        <p:xfrm>
          <a:off x="4960883" y="1250731"/>
          <a:ext cx="6400800" cy="4946069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447608">
                  <a:extLst>
                    <a:ext uri="{9D8B030D-6E8A-4147-A177-3AD203B41FA5}">
                      <a16:colId xmlns:a16="http://schemas.microsoft.com/office/drawing/2014/main" val="3780199100"/>
                    </a:ext>
                  </a:extLst>
                </a:gridCol>
                <a:gridCol w="3329109">
                  <a:extLst>
                    <a:ext uri="{9D8B030D-6E8A-4147-A177-3AD203B41FA5}">
                      <a16:colId xmlns:a16="http://schemas.microsoft.com/office/drawing/2014/main" val="3539556651"/>
                    </a:ext>
                  </a:extLst>
                </a:gridCol>
                <a:gridCol w="2624083">
                  <a:extLst>
                    <a:ext uri="{9D8B030D-6E8A-4147-A177-3AD203B41FA5}">
                      <a16:colId xmlns:a16="http://schemas.microsoft.com/office/drawing/2014/main" val="2033450269"/>
                    </a:ext>
                  </a:extLst>
                </a:gridCol>
              </a:tblGrid>
              <a:tr h="309046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Carbon source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Rate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52729816"/>
                  </a:ext>
                </a:extLst>
              </a:tr>
              <a:tr h="30904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</a:rPr>
                        <a:t>Molasses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1452 gal/acre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12930283"/>
                  </a:ext>
                </a:extLst>
              </a:tr>
              <a:tr h="30904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Mustard meal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</a:rPr>
                        <a:t>2000 lbs./acre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2365172"/>
                  </a:ext>
                </a:extLst>
              </a:tr>
              <a:tr h="30904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</a:rPr>
                        <a:t>Chicken manure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</a:rPr>
                        <a:t>18150 lbs./acre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88567355"/>
                  </a:ext>
                </a:extLst>
              </a:tr>
              <a:tr h="30904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</a:rPr>
                        <a:t>Sweet potatoes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2000 lbs./acre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95650209"/>
                  </a:ext>
                </a:extLst>
              </a:tr>
              <a:tr h="30904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</a:rPr>
                        <a:t>Cotton seed meal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</a:rPr>
                        <a:t>16616 lbs./acre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84784257"/>
                  </a:ext>
                </a:extLst>
              </a:tr>
              <a:tr h="30904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</a:rPr>
                        <a:t>Rice bran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10000 lbs./acre</a:t>
                      </a:r>
                      <a:endParaRPr lang="en-US" sz="1600" b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94049177"/>
                  </a:ext>
                </a:extLst>
              </a:tr>
              <a:tr h="310379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Baby food industrial waste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16616 lbs./acre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9203274"/>
                  </a:ext>
                </a:extLst>
              </a:tr>
              <a:tr h="30904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Molasses + Molasses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1452 gal/acre + 1452 g/acre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37879983"/>
                  </a:ext>
                </a:extLst>
              </a:tr>
              <a:tr h="30904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Molasses + mustard meal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1452 gal/acre + 2000 lbs./acre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23954216"/>
                  </a:ext>
                </a:extLst>
              </a:tr>
              <a:tr h="30904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Molasses + chicken manure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1452 gal/acre + 18150 lbs./acre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34809331"/>
                  </a:ext>
                </a:extLst>
              </a:tr>
              <a:tr h="30904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</a:rPr>
                        <a:t>Molasses + sweet potatoes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1452 gal/acre + 2000 lbs./acre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14271871"/>
                  </a:ext>
                </a:extLst>
              </a:tr>
              <a:tr h="30904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</a:rPr>
                        <a:t>Molasses + cotton seed meal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1452 gal/acre + 16616 lbs./acre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76404970"/>
                  </a:ext>
                </a:extLst>
              </a:tr>
              <a:tr h="30904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Molasses + rice bran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1452 gal/acre + 10000 lbs./acre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9294735"/>
                  </a:ext>
                </a:extLst>
              </a:tr>
              <a:tr h="30904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Molasses + baby food industrial waste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1452 gal/acre + 16616 lbs./acre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48541143"/>
                  </a:ext>
                </a:extLst>
              </a:tr>
              <a:tr h="30904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Control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11985395"/>
                  </a:ext>
                </a:extLst>
              </a:tr>
            </a:tbl>
          </a:graphicData>
        </a:graphic>
      </p:graphicFrame>
      <p:sp>
        <p:nvSpPr>
          <p:cNvPr id="65" name="TextBox 64">
            <a:extLst>
              <a:ext uri="{FF2B5EF4-FFF2-40B4-BE49-F238E27FC236}">
                <a16:creationId xmlns:a16="http://schemas.microsoft.com/office/drawing/2014/main" id="{6DD357FD-850A-649A-3EDD-BE4546127557}"/>
              </a:ext>
            </a:extLst>
          </p:cNvPr>
          <p:cNvSpPr txBox="1"/>
          <p:nvPr/>
        </p:nvSpPr>
        <p:spPr>
          <a:xfrm>
            <a:off x="5034455" y="872359"/>
            <a:ext cx="6167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Table 1. List of carbon sources tested from agro-industrial waste streams</a:t>
            </a:r>
          </a:p>
        </p:txBody>
      </p:sp>
    </p:spTree>
    <p:extLst>
      <p:ext uri="{BB962C8B-B14F-4D97-AF65-F5344CB8AC3E}">
        <p14:creationId xmlns:p14="http://schemas.microsoft.com/office/powerpoint/2010/main" val="949104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3E57A-B9C9-860D-78F4-3AE8B64E4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4593" y="73572"/>
            <a:ext cx="11575627" cy="609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ASD Set Up</a:t>
            </a:r>
          </a:p>
        </p:txBody>
      </p:sp>
      <p:pic>
        <p:nvPicPr>
          <p:cNvPr id="5" name="Picture 4" descr="A picture containing outdoor, traveling, farm machine&#10;&#10;Description automatically generated">
            <a:extLst>
              <a:ext uri="{FF2B5EF4-FFF2-40B4-BE49-F238E27FC236}">
                <a16:creationId xmlns:a16="http://schemas.microsoft.com/office/drawing/2014/main" id="{AF3E9B53-6F9E-455C-D90E-0B7BC191A35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57829" y="2559137"/>
            <a:ext cx="4285909" cy="3555073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44BF5C2F-8F8E-B4B2-8BCB-DE91AE4CAAF2}"/>
              </a:ext>
            </a:extLst>
          </p:cNvPr>
          <p:cNvSpPr/>
          <p:nvPr/>
        </p:nvSpPr>
        <p:spPr>
          <a:xfrm>
            <a:off x="3448526" y="3950156"/>
            <a:ext cx="873304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9B0BBD-0DF9-320E-0067-D54C613624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81664" y="2675380"/>
            <a:ext cx="4285912" cy="3322583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496BC472-3279-AD3B-E93A-ED78E5A03A06}"/>
              </a:ext>
            </a:extLst>
          </p:cNvPr>
          <p:cNvSpPr/>
          <p:nvPr/>
        </p:nvSpPr>
        <p:spPr>
          <a:xfrm>
            <a:off x="8133717" y="3950156"/>
            <a:ext cx="688451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pic>
        <p:nvPicPr>
          <p:cNvPr id="10" name="Picture 9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D8501A79-49A5-EA72-99DF-02AA82403C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29095" y="2734038"/>
            <a:ext cx="4322583" cy="32419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726EE3-44D0-FE4B-FDDB-B5663B37004E}"/>
              </a:ext>
            </a:extLst>
          </p:cNvPr>
          <p:cNvSpPr txBox="1"/>
          <p:nvPr/>
        </p:nvSpPr>
        <p:spPr>
          <a:xfrm>
            <a:off x="70151" y="838279"/>
            <a:ext cx="31822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ASD set up- June 21, 2021</a:t>
            </a:r>
          </a:p>
          <a:p>
            <a:r>
              <a:rPr lang="en-US" dirty="0"/>
              <a:t>ASD end – July 22, 2021</a:t>
            </a:r>
          </a:p>
          <a:p>
            <a:r>
              <a:rPr lang="en-US" dirty="0"/>
              <a:t>Tomato transplant - Aug 3, 2021</a:t>
            </a:r>
          </a:p>
          <a:p>
            <a:r>
              <a:rPr lang="en-US" dirty="0"/>
              <a:t>Harvesting- Nov 10-Nov 30</a:t>
            </a:r>
          </a:p>
        </p:txBody>
      </p:sp>
    </p:spTree>
    <p:extLst>
      <p:ext uri="{BB962C8B-B14F-4D97-AF65-F5344CB8AC3E}">
        <p14:creationId xmlns:p14="http://schemas.microsoft.com/office/powerpoint/2010/main" val="571290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6D5723CD-645F-5985-A4D7-220C29EA59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496125" y="1389503"/>
            <a:ext cx="2879839" cy="1887590"/>
          </a:xfrm>
          <a:prstGeom prst="rect">
            <a:avLst/>
          </a:prstGeom>
        </p:spPr>
      </p:pic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49ECC1CB-2686-527A-A383-B390BBD83A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704639" y="1217237"/>
            <a:ext cx="2879839" cy="223212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369C226-7437-5EDA-689B-35061C5DA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9903" y="10510"/>
            <a:ext cx="11575627" cy="609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Portable Sensors for Data Collection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3109A1-ED81-CF55-60CE-83AD8EE2F6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16" r="21846" b="3384"/>
          <a:stretch/>
        </p:blipFill>
        <p:spPr>
          <a:xfrm>
            <a:off x="4789195" y="893378"/>
            <a:ext cx="6284369" cy="52656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53DC97-6706-4D34-4F29-0A919250B536}"/>
              </a:ext>
            </a:extLst>
          </p:cNvPr>
          <p:cNvSpPr txBox="1"/>
          <p:nvPr/>
        </p:nvSpPr>
        <p:spPr>
          <a:xfrm>
            <a:off x="-1" y="3773218"/>
            <a:ext cx="1574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 a. Temp Sensor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66F481-5FF0-F105-26B1-794011E9836C}"/>
              </a:ext>
            </a:extLst>
          </p:cNvPr>
          <p:cNvSpPr txBox="1"/>
          <p:nvPr/>
        </p:nvSpPr>
        <p:spPr>
          <a:xfrm>
            <a:off x="1927741" y="3779965"/>
            <a:ext cx="2064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 b. pH and ORP sensor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1A9254-EC0F-DA61-7F80-B13B47283578}"/>
              </a:ext>
            </a:extLst>
          </p:cNvPr>
          <p:cNvSpPr txBox="1"/>
          <p:nvPr/>
        </p:nvSpPr>
        <p:spPr>
          <a:xfrm>
            <a:off x="4789195" y="6247664"/>
            <a:ext cx="6376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 c. Average ORP, pH and Temperature during 4 </a:t>
            </a:r>
            <a:r>
              <a:rPr lang="en-US" dirty="0" err="1"/>
              <a:t>wk</a:t>
            </a:r>
            <a:r>
              <a:rPr lang="en-US" dirty="0"/>
              <a:t> ASD period</a:t>
            </a:r>
          </a:p>
        </p:txBody>
      </p:sp>
    </p:spTree>
    <p:extLst>
      <p:ext uri="{BB962C8B-B14F-4D97-AF65-F5344CB8AC3E}">
        <p14:creationId xmlns:p14="http://schemas.microsoft.com/office/powerpoint/2010/main" val="3592627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A890D74-325D-60F7-DDDF-A7283E9C8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6" y="10510"/>
            <a:ext cx="9490842" cy="609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Aerial Shots of Field Plots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4D2E9C-8748-E7C9-744D-C7352F802A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931944" y="2814807"/>
            <a:ext cx="4540477" cy="6765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0C6827-3D23-EC20-4C81-B8BCF0A20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07"/>
          <a:stretch/>
        </p:blipFill>
        <p:spPr>
          <a:xfrm rot="5400000">
            <a:off x="-1096669" y="2814804"/>
            <a:ext cx="4540479" cy="6765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6A21B1-18FE-D1EC-1832-4C5AD575C0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22985" y="2776396"/>
            <a:ext cx="4540478" cy="7534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C9723A-2077-2CD9-2006-1E06AF5F14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64911" y="2811987"/>
            <a:ext cx="4540479" cy="6822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FC9F2D-FC23-C2E4-BECC-E97560C1D8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23735" y="2776395"/>
            <a:ext cx="4540480" cy="7534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2EEB80-6E18-B460-7A2C-B2A800C341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82912" y="2776396"/>
            <a:ext cx="4540478" cy="7534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6C48F6-8EF4-FFB9-DA9B-45917B075C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430918" y="2808660"/>
            <a:ext cx="4540478" cy="6888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DADA5F-4788-3E1D-2C6A-0FE115C8765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37624" y="2775739"/>
            <a:ext cx="4540479" cy="7547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19897C-83C9-E880-37AB-0253CFD3FC6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58723" y="2808658"/>
            <a:ext cx="4540478" cy="6888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4B9F208-E10E-B69F-0582-C099058E5E2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30542" y="2806962"/>
            <a:ext cx="4540479" cy="6922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84BC12E-27C7-0B9D-F793-E64C2BE5368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88230" y="2814797"/>
            <a:ext cx="4540479" cy="6765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814DEAF-EA5D-18F7-C733-2DAD80B1E30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994598" y="2787042"/>
            <a:ext cx="4540476" cy="7320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D08A616-1A04-42EF-116B-F8A294871E8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828714" y="2787042"/>
            <a:ext cx="4540475" cy="7320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30EDC81-F0DE-7F08-C8A1-33177D794DC5}"/>
              </a:ext>
            </a:extLst>
          </p:cNvPr>
          <p:cNvSpPr txBox="1"/>
          <p:nvPr/>
        </p:nvSpPr>
        <p:spPr>
          <a:xfrm>
            <a:off x="7225300" y="5412815"/>
            <a:ext cx="726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M+CM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FD96733-F82D-6B58-3B98-0280CB55037B}"/>
              </a:ext>
            </a:extLst>
          </p:cNvPr>
          <p:cNvSpPr txBox="1"/>
          <p:nvPr/>
        </p:nvSpPr>
        <p:spPr>
          <a:xfrm>
            <a:off x="8104067" y="5433824"/>
            <a:ext cx="644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M+SP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36E757-5FF1-E3BB-0BDA-CFEE4C815A5A}"/>
              </a:ext>
            </a:extLst>
          </p:cNvPr>
          <p:cNvSpPr txBox="1"/>
          <p:nvPr/>
        </p:nvSpPr>
        <p:spPr>
          <a:xfrm>
            <a:off x="74651" y="5423333"/>
            <a:ext cx="344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24E268-FC19-0F85-8392-FCF5435ACB77}"/>
              </a:ext>
            </a:extLst>
          </p:cNvPr>
          <p:cNvSpPr txBox="1"/>
          <p:nvPr/>
        </p:nvSpPr>
        <p:spPr>
          <a:xfrm>
            <a:off x="774197" y="5423333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3336F43-FA44-A822-B2EC-E504DC101A95}"/>
              </a:ext>
            </a:extLst>
          </p:cNvPr>
          <p:cNvSpPr txBox="1"/>
          <p:nvPr/>
        </p:nvSpPr>
        <p:spPr>
          <a:xfrm>
            <a:off x="1680939" y="5423333"/>
            <a:ext cx="465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51E2D2E-CE5D-B79E-0767-1185DAA18B91}"/>
              </a:ext>
            </a:extLst>
          </p:cNvPr>
          <p:cNvSpPr txBox="1"/>
          <p:nvPr/>
        </p:nvSpPr>
        <p:spPr>
          <a:xfrm>
            <a:off x="2647285" y="542333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94A902C-CA40-6D2F-773E-98777646A8C0}"/>
              </a:ext>
            </a:extLst>
          </p:cNvPr>
          <p:cNvSpPr txBox="1"/>
          <p:nvPr/>
        </p:nvSpPr>
        <p:spPr>
          <a:xfrm>
            <a:off x="3626855" y="5423333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845B8DD-9B15-29E0-2840-908AEDC64A6E}"/>
              </a:ext>
            </a:extLst>
          </p:cNvPr>
          <p:cNvSpPr txBox="1"/>
          <p:nvPr/>
        </p:nvSpPr>
        <p:spPr>
          <a:xfrm>
            <a:off x="4537724" y="5423333"/>
            <a:ext cx="425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RB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19D4584-FA3E-76CB-ACBE-DFBE45FAB6BA}"/>
              </a:ext>
            </a:extLst>
          </p:cNvPr>
          <p:cNvSpPr txBox="1"/>
          <p:nvPr/>
        </p:nvSpPr>
        <p:spPr>
          <a:xfrm>
            <a:off x="6298065" y="5433824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M+MM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350F5F7-9FD6-876E-94CD-0D754E30C2B1}"/>
              </a:ext>
            </a:extLst>
          </p:cNvPr>
          <p:cNvSpPr txBox="1"/>
          <p:nvPr/>
        </p:nvSpPr>
        <p:spPr>
          <a:xfrm>
            <a:off x="8951364" y="5423326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M+CS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0C6FB135-5E87-2B33-479E-1644F67F88A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629516" y="2826064"/>
            <a:ext cx="4540478" cy="6540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0A1CB9B4-2AE2-7E17-0563-F88B5953B8EA}"/>
              </a:ext>
            </a:extLst>
          </p:cNvPr>
          <p:cNvSpPr txBox="1"/>
          <p:nvPr/>
        </p:nvSpPr>
        <p:spPr>
          <a:xfrm>
            <a:off x="5379037" y="5423333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BFW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161D06B-BD1C-DCFB-3529-492DC0E28683}"/>
              </a:ext>
            </a:extLst>
          </p:cNvPr>
          <p:cNvSpPr txBox="1"/>
          <p:nvPr/>
        </p:nvSpPr>
        <p:spPr>
          <a:xfrm>
            <a:off x="9726931" y="5423326"/>
            <a:ext cx="68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M+RB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25CE39E-1906-1247-664E-1A662F44AF14}"/>
              </a:ext>
            </a:extLst>
          </p:cNvPr>
          <p:cNvSpPr txBox="1"/>
          <p:nvPr/>
        </p:nvSpPr>
        <p:spPr>
          <a:xfrm>
            <a:off x="10511061" y="5423326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M+BF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4C66F86-5A95-4F78-8B28-6B9EDFE9AD82}"/>
              </a:ext>
            </a:extLst>
          </p:cNvPr>
          <p:cNvSpPr txBox="1"/>
          <p:nvPr/>
        </p:nvSpPr>
        <p:spPr>
          <a:xfrm>
            <a:off x="11310628" y="5423326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Control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6BC5105-FE16-04BE-DAFA-84BD5A3CB9A2}"/>
              </a:ext>
            </a:extLst>
          </p:cNvPr>
          <p:cNvSpPr txBox="1"/>
          <p:nvPr/>
        </p:nvSpPr>
        <p:spPr>
          <a:xfrm>
            <a:off x="-1" y="5792657"/>
            <a:ext cx="2423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M- Molasses</a:t>
            </a:r>
          </a:p>
          <a:p>
            <a:r>
              <a:rPr lang="en-US" dirty="0"/>
              <a:t>MM- Mustard meal</a:t>
            </a:r>
          </a:p>
          <a:p>
            <a:r>
              <a:rPr lang="en-US" dirty="0"/>
              <a:t>CM- Chicken manure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0E46F3F-E958-F6C5-D60E-3EBB4F368D6C}"/>
              </a:ext>
            </a:extLst>
          </p:cNvPr>
          <p:cNvCxnSpPr/>
          <p:nvPr/>
        </p:nvCxnSpPr>
        <p:spPr>
          <a:xfrm>
            <a:off x="74651" y="5792658"/>
            <a:ext cx="1197093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F171930A-1754-5B90-101E-2FE897389414}"/>
              </a:ext>
            </a:extLst>
          </p:cNvPr>
          <p:cNvSpPr txBox="1"/>
          <p:nvPr/>
        </p:nvSpPr>
        <p:spPr>
          <a:xfrm>
            <a:off x="2661023" y="5803176"/>
            <a:ext cx="3434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SP- Sweet potatoes</a:t>
            </a:r>
          </a:p>
          <a:p>
            <a:r>
              <a:rPr lang="en-US" dirty="0"/>
              <a:t>CS- Cottonseed meal</a:t>
            </a:r>
          </a:p>
          <a:p>
            <a:r>
              <a:rPr lang="en-US" dirty="0"/>
              <a:t>RB- Rice bran</a:t>
            </a:r>
          </a:p>
          <a:p>
            <a:endParaRPr lang="en-US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745B3D5-65AA-3385-3A4F-1F87435B9A74}"/>
              </a:ext>
            </a:extLst>
          </p:cNvPr>
          <p:cNvSpPr txBox="1"/>
          <p:nvPr/>
        </p:nvSpPr>
        <p:spPr>
          <a:xfrm>
            <a:off x="5229856" y="5808442"/>
            <a:ext cx="3434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BFW- Baby food waste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225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F58490-36A9-669A-BD70-264170F9A2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32589" y="2969412"/>
            <a:ext cx="4539931" cy="11065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85FB47-75F9-E07B-036F-E3AB62B6040B}"/>
              </a:ext>
            </a:extLst>
          </p:cNvPr>
          <p:cNvSpPr txBox="1"/>
          <p:nvPr/>
        </p:nvSpPr>
        <p:spPr>
          <a:xfrm>
            <a:off x="1706176" y="5792648"/>
            <a:ext cx="1429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Control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8F73E1-7F3D-E73B-9416-35411B9ACB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497249" y="2993971"/>
            <a:ext cx="4319751" cy="11065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7D3BFC-2A4C-E441-0DCE-944045BA21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36123" y="2993973"/>
            <a:ext cx="4319751" cy="11065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70194F-4C1D-8CCA-9336-9D9EB98A7F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64245" y="3041374"/>
            <a:ext cx="4319750" cy="10117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C41C3B-3D7F-DCC1-A2E2-490A301097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716601" y="3009624"/>
            <a:ext cx="4319751" cy="10752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C85BA6-B6F4-D603-B5DC-77AAB54724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58388" y="3009624"/>
            <a:ext cx="4319751" cy="10752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5738A3F-F6CB-051B-F58D-11DEDE1708F1}"/>
              </a:ext>
            </a:extLst>
          </p:cNvPr>
          <p:cNvSpPr txBox="1"/>
          <p:nvPr/>
        </p:nvSpPr>
        <p:spPr>
          <a:xfrm>
            <a:off x="7062392" y="5792648"/>
            <a:ext cx="1099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MCM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ABCA43-5314-9402-0193-42E728819FE0}"/>
              </a:ext>
            </a:extLst>
          </p:cNvPr>
          <p:cNvSpPr txBox="1"/>
          <p:nvPr/>
        </p:nvSpPr>
        <p:spPr>
          <a:xfrm>
            <a:off x="4251610" y="5793200"/>
            <a:ext cx="986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CSM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15143E-7CD7-7DD3-FC40-F8A12FC2F480}"/>
              </a:ext>
            </a:extLst>
          </p:cNvPr>
          <p:cNvSpPr txBox="1"/>
          <p:nvPr/>
        </p:nvSpPr>
        <p:spPr>
          <a:xfrm>
            <a:off x="5713848" y="5804606"/>
            <a:ext cx="723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05CBED-9621-0FDF-FECD-FB88DE884E74}"/>
              </a:ext>
            </a:extLst>
          </p:cNvPr>
          <p:cNvSpPr txBox="1"/>
          <p:nvPr/>
        </p:nvSpPr>
        <p:spPr>
          <a:xfrm>
            <a:off x="8456909" y="5792648"/>
            <a:ext cx="986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B56BB6-4C09-BEB0-BE80-1E3F7B99DFD7}"/>
              </a:ext>
            </a:extLst>
          </p:cNvPr>
          <p:cNvSpPr txBox="1"/>
          <p:nvPr/>
        </p:nvSpPr>
        <p:spPr>
          <a:xfrm>
            <a:off x="9738417" y="5804606"/>
            <a:ext cx="1024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MRB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8CF2F3-6591-8255-899A-F378A6A515EE}"/>
              </a:ext>
            </a:extLst>
          </p:cNvPr>
          <p:cNvSpPr txBox="1"/>
          <p:nvPr/>
        </p:nvSpPr>
        <p:spPr>
          <a:xfrm>
            <a:off x="2490593" y="99287"/>
            <a:ext cx="5553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Control vs Most </a:t>
            </a:r>
            <a:r>
              <a:rPr lang="en-US" sz="3200" dirty="0" err="1">
                <a:solidFill>
                  <a:schemeClr val="bg1"/>
                </a:solidFill>
                <a:latin typeface="+mj-lt"/>
              </a:rPr>
              <a:t>Vigrous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Plots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B16BE27-FB43-EAB7-24F3-29B5D2D42CDA}"/>
              </a:ext>
            </a:extLst>
          </p:cNvPr>
          <p:cNvCxnSpPr/>
          <p:nvPr/>
        </p:nvCxnSpPr>
        <p:spPr>
          <a:xfrm>
            <a:off x="3310759" y="872359"/>
            <a:ext cx="0" cy="58017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579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250730" y="73572"/>
            <a:ext cx="11963400" cy="6731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Plant Vigor, Weed Counts and Tomato Yield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E8405B-3622-4098-3FD8-64FAFA40F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042" y="1040524"/>
            <a:ext cx="8303172" cy="56023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3F52F3-072A-6653-F5A0-51D645B690EB}"/>
              </a:ext>
            </a:extLst>
          </p:cNvPr>
          <p:cNvSpPr/>
          <p:nvPr/>
        </p:nvSpPr>
        <p:spPr>
          <a:xfrm>
            <a:off x="3069022" y="1187669"/>
            <a:ext cx="515006" cy="37732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6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33483A-F811-E905-DA12-9F2AB5DC56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9192" y="1733550"/>
            <a:ext cx="4222906" cy="31671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9C4D80-5A43-ADA3-5146-174861B905E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37939" y="1667204"/>
            <a:ext cx="4298730" cy="3224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0D603E-6057-0A53-AFCB-DC2EAEA8EA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2051" y="1129862"/>
            <a:ext cx="3167180" cy="429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1756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0" id="{DD4CE36E-9F0A-CF42-B0D2-451634CFC48F}" vid="{C619641E-F660-9949-B59C-2689FE3DE4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312</Words>
  <Application>Microsoft Office PowerPoint</Application>
  <PresentationFormat>Widescreen</PresentationFormat>
  <Paragraphs>93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Times New Roman</vt:lpstr>
      <vt:lpstr>Verdana</vt:lpstr>
      <vt:lpstr>Default Design</vt:lpstr>
      <vt:lpstr>ASD On farm trial, 2021</vt:lpstr>
      <vt:lpstr>On farm grower trials 2021</vt:lpstr>
      <vt:lpstr>Edisto Island Grower Trial 2021</vt:lpstr>
      <vt:lpstr>ASD Set Up</vt:lpstr>
      <vt:lpstr>Portable Sensors for Data Collection</vt:lpstr>
      <vt:lpstr>Aerial Shots of Field Plots</vt:lpstr>
      <vt:lpstr>PowerPoint Presentation</vt:lpstr>
      <vt:lpstr>Plant Vigor, Weed Counts and Tomato Yield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 On farm trials, 2021</dc:title>
  <dc:creator>Gursewak Singh</dc:creator>
  <cp:lastModifiedBy>Matthew A Cutulle</cp:lastModifiedBy>
  <cp:revision>4</cp:revision>
  <dcterms:created xsi:type="dcterms:W3CDTF">2022-10-11T13:10:00Z</dcterms:created>
  <dcterms:modified xsi:type="dcterms:W3CDTF">2022-11-08T15:41:58Z</dcterms:modified>
</cp:coreProperties>
</file>