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398" r:id="rId3"/>
    <p:sldId id="391" r:id="rId4"/>
    <p:sldId id="393" r:id="rId5"/>
    <p:sldId id="403" r:id="rId6"/>
    <p:sldId id="404" r:id="rId7"/>
    <p:sldId id="405" r:id="rId8"/>
    <p:sldId id="399" r:id="rId9"/>
    <p:sldId id="400" r:id="rId10"/>
    <p:sldId id="392" r:id="rId11"/>
    <p:sldId id="3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0"/>
    <p:restoredTop sz="96296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488" y="4267200"/>
            <a:ext cx="10961511" cy="10668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rgbClr val="2E1A47"/>
                </a:solidFill>
                <a:latin typeface="+mj-lt"/>
                <a:ea typeface="Verdana" charset="0"/>
                <a:cs typeface="Verdana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subtitle or presenter details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1200" y="3124200"/>
            <a:ext cx="10972800" cy="1143000"/>
          </a:xfrm>
        </p:spPr>
        <p:txBody>
          <a:bodyPr anchor="b"/>
          <a:lstStyle>
            <a:lvl1pPr algn="l">
              <a:defRPr sz="3200" b="1" i="0" cap="all" baseline="0">
                <a:solidFill>
                  <a:srgbClr val="2E1A47"/>
                </a:solidFill>
                <a:latin typeface="+mj-lt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1CE1E1A-45EB-A642-A993-90947511DE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2598" y="1418813"/>
            <a:ext cx="6121399" cy="13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6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5594098"/>
            <a:ext cx="11379200" cy="578103"/>
          </a:xfrm>
        </p:spPr>
        <p:txBody>
          <a:bodyPr anchor="b"/>
          <a:lstStyle>
            <a:lvl1pPr algn="l">
              <a:defRPr sz="1400" b="1">
                <a:solidFill>
                  <a:srgbClr val="2E1A47"/>
                </a:solidFill>
              </a:defRPr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0" y="990601"/>
            <a:ext cx="11379200" cy="4495799"/>
          </a:xfrm>
        </p:spPr>
        <p:txBody>
          <a:bodyPr/>
          <a:lstStyle>
            <a:lvl1pPr marL="0" indent="0">
              <a:buNone/>
              <a:defRPr sz="3200">
                <a:solidFill>
                  <a:srgbClr val="2E1A4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6172200"/>
            <a:ext cx="11379200" cy="457200"/>
          </a:xfrm>
        </p:spPr>
        <p:txBody>
          <a:bodyPr/>
          <a:lstStyle>
            <a:lvl1pPr marL="0" indent="0">
              <a:buNone/>
              <a:defRPr sz="1100" i="1">
                <a:solidFill>
                  <a:srgbClr val="2E1A4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Photo credit</a:t>
            </a:r>
          </a:p>
        </p:txBody>
      </p:sp>
      <p:pic>
        <p:nvPicPr>
          <p:cNvPr id="6" name="Picture 5" descr="A picture containing sitting, drawing, pizza&#10;&#10;Description automatically generated">
            <a:extLst>
              <a:ext uri="{FF2B5EF4-FFF2-40B4-BE49-F238E27FC236}">
                <a16:creationId xmlns:a16="http://schemas.microsoft.com/office/drawing/2014/main" id="{5FED6EC6-9A9E-CD46-B74D-88FC06A19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1685" y="53068"/>
            <a:ext cx="2728742" cy="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0" y="990601"/>
            <a:ext cx="5588000" cy="4495799"/>
          </a:xfrm>
        </p:spPr>
        <p:txBody>
          <a:bodyPr/>
          <a:lstStyle>
            <a:lvl1pPr marL="0" indent="0">
              <a:buNone/>
              <a:defRPr sz="3200">
                <a:solidFill>
                  <a:srgbClr val="2E1A4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197600" y="990601"/>
            <a:ext cx="5588000" cy="4495799"/>
          </a:xfrm>
        </p:spPr>
        <p:txBody>
          <a:bodyPr/>
          <a:lstStyle>
            <a:lvl1pPr marL="0" indent="0">
              <a:buNone/>
              <a:defRPr sz="3200">
                <a:solidFill>
                  <a:srgbClr val="2E1A4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5594097"/>
            <a:ext cx="5588000" cy="685848"/>
          </a:xfrm>
        </p:spPr>
        <p:txBody>
          <a:bodyPr anchor="b"/>
          <a:lstStyle>
            <a:lvl1pPr algn="l">
              <a:defRPr sz="1400" b="1">
                <a:solidFill>
                  <a:srgbClr val="2E1A47"/>
                </a:solidFill>
              </a:defRPr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6279898"/>
            <a:ext cx="5588000" cy="349502"/>
          </a:xfrm>
        </p:spPr>
        <p:txBody>
          <a:bodyPr/>
          <a:lstStyle>
            <a:lvl1pPr marL="0" indent="0">
              <a:buNone/>
              <a:defRPr sz="1100" i="1">
                <a:solidFill>
                  <a:srgbClr val="2E1A4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Photo credit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197600" y="6279898"/>
            <a:ext cx="5588000" cy="349502"/>
          </a:xfrm>
        </p:spPr>
        <p:txBody>
          <a:bodyPr/>
          <a:lstStyle>
            <a:lvl1pPr marL="0" indent="0">
              <a:buNone/>
              <a:defRPr sz="1100" i="1">
                <a:solidFill>
                  <a:srgbClr val="2E1A4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Photo credit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5594350"/>
            <a:ext cx="5588000" cy="685548"/>
          </a:xfrm>
        </p:spPr>
        <p:txBody>
          <a:bodyPr anchor="b"/>
          <a:lstStyle>
            <a:lvl1pPr>
              <a:defRPr sz="1400" b="1" baseline="0">
                <a:solidFill>
                  <a:srgbClr val="2E1A47"/>
                </a:solidFill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Caption</a:t>
            </a:r>
          </a:p>
        </p:txBody>
      </p:sp>
      <p:pic>
        <p:nvPicPr>
          <p:cNvPr id="9" name="Picture 8" descr="A picture containing sitting, drawing, pizza&#10;&#10;Description automatically generated">
            <a:extLst>
              <a:ext uri="{FF2B5EF4-FFF2-40B4-BE49-F238E27FC236}">
                <a16:creationId xmlns:a16="http://schemas.microsoft.com/office/drawing/2014/main" id="{FD1E0C8B-8999-FB4E-B386-87D0CC38B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1685" y="53068"/>
            <a:ext cx="2728742" cy="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AF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715000" y="2057400"/>
            <a:ext cx="5948680" cy="234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300" spc="0" baseline="0" dirty="0">
                <a:solidFill>
                  <a:srgbClr val="2E1A47"/>
                </a:solidFill>
                <a:effectLst/>
                <a:latin typeface="+mj-lt"/>
              </a:rPr>
              <a:t>The College of Agriculture, Forestry and Life Sciences </a:t>
            </a:r>
            <a:r>
              <a:rPr lang="en-US" sz="2000" kern="1300" spc="0" baseline="0" dirty="0">
                <a:solidFill>
                  <a:srgbClr val="2E1A47"/>
                </a:solidFill>
                <a:effectLst/>
                <a:latin typeface="+mj-lt"/>
              </a:rPr>
              <a:t>is deeply rooted in Clemson University’s heritage as a land-grant institution, advancing founder Thomas Green Clemson’s vision of higher education that benefits South Carolina.</a:t>
            </a:r>
          </a:p>
        </p:txBody>
      </p:sp>
      <p:pic>
        <p:nvPicPr>
          <p:cNvPr id="7" name="Picture 6" descr="Image of a bee on a flower.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14400" y="1447800"/>
            <a:ext cx="4412840" cy="4648884"/>
          </a:xfrm>
          <a:prstGeom prst="rect">
            <a:avLst/>
          </a:prstGeom>
        </p:spPr>
      </p:pic>
      <p:pic>
        <p:nvPicPr>
          <p:cNvPr id="5" name="Picture 4" descr="A picture containing sitting, drawing, pizza&#10;&#10;Description automatically generated">
            <a:extLst>
              <a:ext uri="{FF2B5EF4-FFF2-40B4-BE49-F238E27FC236}">
                <a16:creationId xmlns:a16="http://schemas.microsoft.com/office/drawing/2014/main" id="{082CD7D1-4191-B84E-832A-B8B766A10C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1685" y="53068"/>
            <a:ext cx="2728742" cy="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9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Exten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1828798"/>
            <a:ext cx="5715000" cy="28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300" spc="0" baseline="0" dirty="0">
                <a:solidFill>
                  <a:srgbClr val="2E1A47"/>
                </a:solidFill>
                <a:effectLst/>
                <a:latin typeface="+mj-lt"/>
              </a:rPr>
              <a:t>Clemson Extension </a:t>
            </a:r>
            <a:r>
              <a:rPr lang="en-US" sz="2000" kern="1300" spc="0" baseline="0" dirty="0">
                <a:solidFill>
                  <a:srgbClr val="2E1A47"/>
                </a:solidFill>
                <a:effectLst/>
                <a:latin typeface="+mj-lt"/>
              </a:rPr>
              <a:t>helps improve the quality of life of all South Carolinians by providing unbiased, research-based information through an array of public outreach programs in youth development; agribusiness; agriculture; food, nutrition and health; and natural resources.</a:t>
            </a:r>
          </a:p>
        </p:txBody>
      </p:sp>
      <p:pic>
        <p:nvPicPr>
          <p:cNvPr id="7" name="Picture 6" descr="Group of students in a school garden.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371600"/>
            <a:ext cx="3962400" cy="4637187"/>
          </a:xfrm>
          <a:prstGeom prst="rect">
            <a:avLst/>
          </a:prstGeom>
        </p:spPr>
      </p:pic>
      <p:pic>
        <p:nvPicPr>
          <p:cNvPr id="5" name="Picture 4" descr="A picture containing sitting, drawing, pizza&#10;&#10;Description automatically generated">
            <a:extLst>
              <a:ext uri="{FF2B5EF4-FFF2-40B4-BE49-F238E27FC236}">
                <a16:creationId xmlns:a16="http://schemas.microsoft.com/office/drawing/2014/main" id="{1BFD0B26-0753-A44F-854C-FCAEB277EA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1685" y="53068"/>
            <a:ext cx="2728742" cy="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P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1" y="4016276"/>
            <a:ext cx="7950199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300" spc="0" baseline="0" dirty="0">
                <a:solidFill>
                  <a:srgbClr val="2E1A47"/>
                </a:solidFill>
                <a:effectLst/>
                <a:latin typeface="+mj-lt"/>
              </a:rPr>
              <a:t>Clemson Public Service and Agriculture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1300" spc="0" baseline="0" dirty="0">
                <a:solidFill>
                  <a:srgbClr val="2E1A47"/>
                </a:solidFill>
                <a:effectLst/>
                <a:latin typeface="+mj-lt"/>
              </a:rPr>
              <a:t>delivers impartial, science-based information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1300" spc="0" baseline="0" dirty="0">
                <a:solidFill>
                  <a:srgbClr val="2E1A47"/>
                </a:solidFill>
                <a:effectLst/>
                <a:latin typeface="+mj-lt"/>
              </a:rPr>
              <a:t>through research, outreach and regulatory programs</a:t>
            </a: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1300" spc="0" baseline="0" dirty="0">
                <a:solidFill>
                  <a:srgbClr val="2E1A47"/>
                </a:solidFill>
                <a:effectLst/>
                <a:latin typeface="+mj-lt"/>
              </a:rPr>
              <a:t>designed to improve the quality of life in South Carolina.</a:t>
            </a:r>
          </a:p>
        </p:txBody>
      </p:sp>
      <p:pic>
        <p:nvPicPr>
          <p:cNvPr id="2" name="Picture 1" descr="Map of South Carolina showing where Clemson Public Service and Agriculture units are located across the stat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051041"/>
            <a:ext cx="6931854" cy="5502159"/>
          </a:xfrm>
          <a:prstGeom prst="rect">
            <a:avLst/>
          </a:prstGeom>
        </p:spPr>
      </p:pic>
      <p:pic>
        <p:nvPicPr>
          <p:cNvPr id="6" name="Picture 5" descr="A picture containing sitting, drawing, pizza&#10;&#10;Description automatically generated">
            <a:extLst>
              <a:ext uri="{FF2B5EF4-FFF2-40B4-BE49-F238E27FC236}">
                <a16:creationId xmlns:a16="http://schemas.microsoft.com/office/drawing/2014/main" id="{C12339A6-2BB1-7A4E-9654-9786D7B21B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1685" y="53068"/>
            <a:ext cx="2728742" cy="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9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11575627" cy="609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73" y="1676400"/>
            <a:ext cx="11575627" cy="4876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cture containing sitting, drawing, pizza&#10;&#10;Description automatically generated">
            <a:extLst>
              <a:ext uri="{FF2B5EF4-FFF2-40B4-BE49-F238E27FC236}">
                <a16:creationId xmlns:a16="http://schemas.microsoft.com/office/drawing/2014/main" id="{A29D10A6-8DD1-B744-9065-1BAAFEFFE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1685" y="53068"/>
            <a:ext cx="2728742" cy="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0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73" y="990600"/>
            <a:ext cx="11575627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picture containing sitting, drawing, pizza&#10;&#10;Description automatically generated">
            <a:extLst>
              <a:ext uri="{FF2B5EF4-FFF2-40B4-BE49-F238E27FC236}">
                <a16:creationId xmlns:a16="http://schemas.microsoft.com/office/drawing/2014/main" id="{8FAFD8D3-79DD-E14C-BCB8-B9F40CD9F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1685" y="53068"/>
            <a:ext cx="2728742" cy="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200" b="1" cap="all">
                <a:solidFill>
                  <a:srgbClr val="2E1A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E1A47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17601" y="4406900"/>
            <a:ext cx="10208684" cy="0"/>
          </a:xfrm>
          <a:prstGeom prst="line">
            <a:avLst/>
          </a:prstGeom>
          <a:ln w="12700">
            <a:solidFill>
              <a:srgbClr val="522D8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sitting, drawing, pizza&#10;&#10;Description automatically generated">
            <a:extLst>
              <a:ext uri="{FF2B5EF4-FFF2-40B4-BE49-F238E27FC236}">
                <a16:creationId xmlns:a16="http://schemas.microsoft.com/office/drawing/2014/main" id="{B8FAF6D0-8B4E-734E-9264-BC36084B9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1685" y="53068"/>
            <a:ext cx="2728742" cy="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9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11582400" cy="685800"/>
          </a:xfrm>
        </p:spPr>
        <p:txBody>
          <a:bodyPr/>
          <a:lstStyle>
            <a:lvl1pPr>
              <a:defRPr sz="3200">
                <a:solidFill>
                  <a:srgbClr val="2E1A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5689600" cy="4800600"/>
          </a:xfrm>
        </p:spPr>
        <p:txBody>
          <a:bodyPr/>
          <a:lstStyle>
            <a:lvl1pPr>
              <a:defRPr sz="2400">
                <a:solidFill>
                  <a:srgbClr val="2E1A47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689600" cy="4800600"/>
          </a:xfrm>
        </p:spPr>
        <p:txBody>
          <a:bodyPr/>
          <a:lstStyle>
            <a:lvl1pPr>
              <a:defRPr sz="2400">
                <a:solidFill>
                  <a:srgbClr val="2E1A47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cture containing sitting, drawing, pizza&#10;&#10;Description automatically generated">
            <a:extLst>
              <a:ext uri="{FF2B5EF4-FFF2-40B4-BE49-F238E27FC236}">
                <a16:creationId xmlns:a16="http://schemas.microsoft.com/office/drawing/2014/main" id="{4953C313-7F6E-F147-82E8-88E80AA46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1685" y="53068"/>
            <a:ext cx="2728742" cy="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5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11582400" cy="612648"/>
          </a:xfrm>
        </p:spPr>
        <p:txBody>
          <a:bodyPr/>
          <a:lstStyle>
            <a:lvl1pPr>
              <a:defRPr sz="3200">
                <a:solidFill>
                  <a:srgbClr val="2E1A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573" y="1676400"/>
            <a:ext cx="5684944" cy="4572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2E1A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16162"/>
            <a:ext cx="5691717" cy="4242576"/>
          </a:xfrm>
        </p:spPr>
        <p:txBody>
          <a:bodyPr/>
          <a:lstStyle>
            <a:lvl1pPr>
              <a:defRPr sz="1800">
                <a:solidFill>
                  <a:srgbClr val="2E1A47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676400"/>
            <a:ext cx="5680287" cy="4572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2E1A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16162"/>
            <a:ext cx="5693833" cy="4237038"/>
          </a:xfrm>
        </p:spPr>
        <p:txBody>
          <a:bodyPr/>
          <a:lstStyle>
            <a:lvl1pPr>
              <a:defRPr sz="1800">
                <a:solidFill>
                  <a:srgbClr val="2E1A47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sitting, drawing, pizza&#10;&#10;Description automatically generated">
            <a:extLst>
              <a:ext uri="{FF2B5EF4-FFF2-40B4-BE49-F238E27FC236}">
                <a16:creationId xmlns:a16="http://schemas.microsoft.com/office/drawing/2014/main" id="{B9CBEC50-F6E2-D346-AD3B-D7AB2E858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1685" y="53068"/>
            <a:ext cx="2728742" cy="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971800"/>
            <a:ext cx="11582400" cy="685800"/>
          </a:xfrm>
        </p:spPr>
        <p:txBody>
          <a:bodyPr/>
          <a:lstStyle>
            <a:lvl1pPr>
              <a:defRPr sz="4400" b="1" cap="all" baseline="0">
                <a:solidFill>
                  <a:srgbClr val="2E1A47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4" name="Picture 3" descr="A picture containing sitting, drawing, pizza&#10;&#10;Description automatically generated">
            <a:extLst>
              <a:ext uri="{FF2B5EF4-FFF2-40B4-BE49-F238E27FC236}">
                <a16:creationId xmlns:a16="http://schemas.microsoft.com/office/drawing/2014/main" id="{AD823CC4-51A9-3E4D-9E27-79F5D51CA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1685" y="53068"/>
            <a:ext cx="2728742" cy="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5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drawing, pizza&#10;&#10;Description automatically generated">
            <a:extLst>
              <a:ext uri="{FF2B5EF4-FFF2-40B4-BE49-F238E27FC236}">
                <a16:creationId xmlns:a16="http://schemas.microsoft.com/office/drawing/2014/main" id="{BA80A8D1-BF7B-1E4C-9209-4805D65CD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1685" y="53068"/>
            <a:ext cx="2728742" cy="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7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8157" y="990601"/>
            <a:ext cx="4200737" cy="729919"/>
          </a:xfrm>
        </p:spPr>
        <p:txBody>
          <a:bodyPr anchor="b"/>
          <a:lstStyle>
            <a:lvl1pPr algn="l">
              <a:defRPr sz="1400" b="1">
                <a:solidFill>
                  <a:srgbClr val="2E1A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120467" cy="5486400"/>
          </a:xfrm>
        </p:spPr>
        <p:txBody>
          <a:bodyPr/>
          <a:lstStyle>
            <a:lvl1pPr>
              <a:defRPr sz="2400">
                <a:solidFill>
                  <a:srgbClr val="2E1A47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4610" y="1828799"/>
            <a:ext cx="4214284" cy="4648201"/>
          </a:xfrm>
        </p:spPr>
        <p:txBody>
          <a:bodyPr/>
          <a:lstStyle>
            <a:lvl1pPr marL="0" indent="0">
              <a:buNone/>
              <a:defRPr sz="1100" i="1">
                <a:solidFill>
                  <a:srgbClr val="2E1A4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cture containing sitting, drawing, pizza&#10;&#10;Description automatically generated">
            <a:extLst>
              <a:ext uri="{FF2B5EF4-FFF2-40B4-BE49-F238E27FC236}">
                <a16:creationId xmlns:a16="http://schemas.microsoft.com/office/drawing/2014/main" id="{F36071E0-392A-5E42-871A-02AE561CB7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1685" y="53068"/>
            <a:ext cx="2728742" cy="5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3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95400"/>
            <a:ext cx="1158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09801"/>
            <a:ext cx="1158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2E1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718268"/>
            <a:ext cx="12192000" cy="119932"/>
          </a:xfrm>
          <a:prstGeom prst="rect">
            <a:avLst/>
          </a:prstGeom>
          <a:solidFill>
            <a:srgbClr val="F5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EB7A9E-25CA-D24E-8FED-ACC43F8E20B1}"/>
              </a:ext>
            </a:extLst>
          </p:cNvPr>
          <p:cNvSpPr/>
          <p:nvPr userDrawn="1"/>
        </p:nvSpPr>
        <p:spPr>
          <a:xfrm>
            <a:off x="0" y="6705601"/>
            <a:ext cx="12192000" cy="179294"/>
          </a:xfrm>
          <a:prstGeom prst="rect">
            <a:avLst/>
          </a:prstGeom>
          <a:solidFill>
            <a:srgbClr val="2E1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8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E1A47"/>
          </a:solidFill>
          <a:latin typeface="Arial" panose="020B0604020202020204" pitchFamily="34" charset="0"/>
          <a:ea typeface="Verdana" charset="0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 sz="2800">
          <a:solidFill>
            <a:srgbClr val="2E1A47"/>
          </a:solidFill>
          <a:latin typeface="Arial" panose="020B0604020202020204" pitchFamily="34" charset="0"/>
          <a:ea typeface="Verdana" charset="0"/>
          <a:cs typeface="Arial" panose="020B0604020202020204" pitchFamily="34" charset="0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None/>
        <a:defRPr sz="24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None/>
        <a:defRPr sz="20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None/>
        <a:defRPr sz="18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None/>
        <a:defRPr sz="18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F3F5FC-E6B7-4144-A5DD-EB2F9C01AF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Gursewak</a:t>
            </a:r>
            <a:r>
              <a:rPr lang="en-US" dirty="0"/>
              <a:t> Singh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2AF42-7886-394B-870B-A09354C6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 Ambrose Farm, 2021</a:t>
            </a:r>
          </a:p>
        </p:txBody>
      </p:sp>
    </p:spTree>
    <p:extLst>
      <p:ext uri="{BB962C8B-B14F-4D97-AF65-F5344CB8AC3E}">
        <p14:creationId xmlns:p14="http://schemas.microsoft.com/office/powerpoint/2010/main" val="319347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ss, outdoor, ground, field&#10;&#10;Description automatically generated">
            <a:extLst>
              <a:ext uri="{FF2B5EF4-FFF2-40B4-BE49-F238E27FC236}">
                <a16:creationId xmlns:a16="http://schemas.microsoft.com/office/drawing/2014/main" id="{D8768133-0D18-156D-90FB-B9F41B14221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71931" y="1912619"/>
            <a:ext cx="3524653" cy="1322870"/>
          </a:xfrm>
        </p:spPr>
      </p:pic>
      <p:pic>
        <p:nvPicPr>
          <p:cNvPr id="9" name="Picture 8" descr="A picture containing grass, outdoor, ground, dirt&#10;&#10;Description automatically generated">
            <a:extLst>
              <a:ext uri="{FF2B5EF4-FFF2-40B4-BE49-F238E27FC236}">
                <a16:creationId xmlns:a16="http://schemas.microsoft.com/office/drawing/2014/main" id="{2939504D-2C6A-10B3-2ECA-4438F5539582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43"/>
          <a:stretch/>
        </p:blipFill>
        <p:spPr>
          <a:xfrm rot="5400000">
            <a:off x="6502186" y="1892626"/>
            <a:ext cx="3552365" cy="1322870"/>
          </a:xfrm>
          <a:prstGeom prst="rect">
            <a:avLst/>
          </a:prstGeom>
        </p:spPr>
      </p:pic>
      <p:pic>
        <p:nvPicPr>
          <p:cNvPr id="11" name="Picture 10" descr="A picture containing grass, outdoor, ground, dirt&#10;&#10;Description automatically generated">
            <a:extLst>
              <a:ext uri="{FF2B5EF4-FFF2-40B4-BE49-F238E27FC236}">
                <a16:creationId xmlns:a16="http://schemas.microsoft.com/office/drawing/2014/main" id="{A23ED887-D600-232B-E412-03ED2933924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03489" y="1960485"/>
            <a:ext cx="3496945" cy="1267130"/>
          </a:xfrm>
          <a:prstGeom prst="rect">
            <a:avLst/>
          </a:prstGeom>
        </p:spPr>
      </p:pic>
      <p:pic>
        <p:nvPicPr>
          <p:cNvPr id="15" name="Picture 14" descr="A picture containing grass, outdoor, ground, dirt&#10;&#10;Description automatically generated">
            <a:extLst>
              <a:ext uri="{FF2B5EF4-FFF2-40B4-BE49-F238E27FC236}">
                <a16:creationId xmlns:a16="http://schemas.microsoft.com/office/drawing/2014/main" id="{142D5DE0-DFAA-827B-6542-79F21EF26F92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60834" y="1960483"/>
            <a:ext cx="3496945" cy="1267131"/>
          </a:xfrm>
          <a:prstGeom prst="rect">
            <a:avLst/>
          </a:prstGeom>
        </p:spPr>
      </p:pic>
      <p:pic>
        <p:nvPicPr>
          <p:cNvPr id="17" name="Picture 16" descr="A picture containing grass, outdoor, tree, field&#10;&#10;Description automatically generated">
            <a:extLst>
              <a:ext uri="{FF2B5EF4-FFF2-40B4-BE49-F238E27FC236}">
                <a16:creationId xmlns:a16="http://schemas.microsoft.com/office/drawing/2014/main" id="{34B773D6-9D1A-6911-C8B0-2D4227895ADB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66354" y="1932612"/>
            <a:ext cx="3496943" cy="1322870"/>
          </a:xfrm>
          <a:prstGeom prst="rect">
            <a:avLst/>
          </a:prstGeom>
        </p:spPr>
      </p:pic>
      <p:pic>
        <p:nvPicPr>
          <p:cNvPr id="19" name="Picture 18" descr="A picture containing grass, outdoor, ground, dirt&#10;&#10;Description automatically generated">
            <a:extLst>
              <a:ext uri="{FF2B5EF4-FFF2-40B4-BE49-F238E27FC236}">
                <a16:creationId xmlns:a16="http://schemas.microsoft.com/office/drawing/2014/main" id="{EFBBF203-E567-4304-72C4-1B773BB47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8409" y="1960484"/>
            <a:ext cx="3496945" cy="1267129"/>
          </a:xfrm>
          <a:prstGeom prst="rect">
            <a:avLst/>
          </a:prstGeom>
        </p:spPr>
      </p:pic>
      <p:pic>
        <p:nvPicPr>
          <p:cNvPr id="21" name="Picture 20" descr="A picture containing grass, outdoor, ground, dirt&#10;&#10;Description automatically generated">
            <a:extLst>
              <a:ext uri="{FF2B5EF4-FFF2-40B4-BE49-F238E27FC236}">
                <a16:creationId xmlns:a16="http://schemas.microsoft.com/office/drawing/2014/main" id="{E3A836A4-B265-6884-A9F9-FB211830BA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93564" y="1960482"/>
            <a:ext cx="3496943" cy="1267130"/>
          </a:xfrm>
          <a:prstGeom prst="rect">
            <a:avLst/>
          </a:prstGeom>
        </p:spPr>
      </p:pic>
      <p:pic>
        <p:nvPicPr>
          <p:cNvPr id="32" name="Picture 31" descr="A picture containing grass, outdoor, ground, bench&#10;&#10;Description automatically generated">
            <a:extLst>
              <a:ext uri="{FF2B5EF4-FFF2-40B4-BE49-F238E27FC236}">
                <a16:creationId xmlns:a16="http://schemas.microsoft.com/office/drawing/2014/main" id="{86668D54-5DA0-3D86-A16B-5C8C473606CE}"/>
              </a:ext>
            </a:extLst>
          </p:cNvPr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011870" y="1932614"/>
            <a:ext cx="3496944" cy="132286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81DA963-2EA2-EE51-AF4F-D0EE49A8FCD6}"/>
              </a:ext>
            </a:extLst>
          </p:cNvPr>
          <p:cNvSpPr txBox="1"/>
          <p:nvPr/>
        </p:nvSpPr>
        <p:spPr>
          <a:xfrm>
            <a:off x="403248" y="432680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5D69FE-D0F0-57EB-6BC9-1CD418BD94E6}"/>
              </a:ext>
            </a:extLst>
          </p:cNvPr>
          <p:cNvSpPr txBox="1"/>
          <p:nvPr/>
        </p:nvSpPr>
        <p:spPr>
          <a:xfrm>
            <a:off x="1979223" y="432679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C04453-D0F0-96D0-ED63-DCD8725118D4}"/>
              </a:ext>
            </a:extLst>
          </p:cNvPr>
          <p:cNvSpPr txBox="1"/>
          <p:nvPr/>
        </p:nvSpPr>
        <p:spPr>
          <a:xfrm>
            <a:off x="3515949" y="4326799"/>
            <a:ext cx="536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75BFE1-03BD-8D3C-4E23-EBF944FEA466}"/>
              </a:ext>
            </a:extLst>
          </p:cNvPr>
          <p:cNvSpPr txBox="1"/>
          <p:nvPr/>
        </p:nvSpPr>
        <p:spPr>
          <a:xfrm>
            <a:off x="5098268" y="4326799"/>
            <a:ext cx="536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7C2BC8-FF4E-8CCE-7B43-1F67C503C15F}"/>
              </a:ext>
            </a:extLst>
          </p:cNvPr>
          <p:cNvSpPr txBox="1"/>
          <p:nvPr/>
        </p:nvSpPr>
        <p:spPr>
          <a:xfrm>
            <a:off x="6596015" y="432679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A8683D-2923-729C-085D-E7CFB144CFAA}"/>
              </a:ext>
            </a:extLst>
          </p:cNvPr>
          <p:cNvSpPr txBox="1"/>
          <p:nvPr/>
        </p:nvSpPr>
        <p:spPr>
          <a:xfrm>
            <a:off x="8011883" y="432679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7AAC88-D205-DBB9-9D40-299D14A0173C}"/>
              </a:ext>
            </a:extLst>
          </p:cNvPr>
          <p:cNvSpPr txBox="1"/>
          <p:nvPr/>
        </p:nvSpPr>
        <p:spPr>
          <a:xfrm>
            <a:off x="9572187" y="432679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9D5229-8069-BA5A-9F2F-78D11F650A86}"/>
              </a:ext>
            </a:extLst>
          </p:cNvPr>
          <p:cNvSpPr txBox="1"/>
          <p:nvPr/>
        </p:nvSpPr>
        <p:spPr>
          <a:xfrm>
            <a:off x="11162617" y="432679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8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1B0958B-C90A-1984-7DE6-0020FF6E0192}"/>
              </a:ext>
            </a:extLst>
          </p:cNvPr>
          <p:cNvCxnSpPr>
            <a:cxnSpLocks/>
          </p:cNvCxnSpPr>
          <p:nvPr/>
        </p:nvCxnSpPr>
        <p:spPr>
          <a:xfrm>
            <a:off x="0" y="5068467"/>
            <a:ext cx="121706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A4037097-A203-623D-902D-FF389941E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41113"/>
              </p:ext>
            </p:extLst>
          </p:nvPr>
        </p:nvGraphicFramePr>
        <p:xfrm>
          <a:off x="402479" y="5196066"/>
          <a:ext cx="3213080" cy="15169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5474">
                  <a:extLst>
                    <a:ext uri="{9D8B030D-6E8A-4147-A177-3AD203B41FA5}">
                      <a16:colId xmlns:a16="http://schemas.microsoft.com/office/drawing/2014/main" val="1197845356"/>
                    </a:ext>
                  </a:extLst>
                </a:gridCol>
                <a:gridCol w="2717606">
                  <a:extLst>
                    <a:ext uri="{9D8B030D-6E8A-4147-A177-3AD203B41FA5}">
                      <a16:colId xmlns:a16="http://schemas.microsoft.com/office/drawing/2014/main" val="1569356718"/>
                    </a:ext>
                  </a:extLst>
                </a:gridCol>
              </a:tblGrid>
              <a:tr h="379227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181747" marR="109048" marT="109048" marB="109048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Mustard meal + Molasses</a:t>
                      </a:r>
                    </a:p>
                  </a:txBody>
                  <a:tcPr marL="181747" marR="109048" marT="109048" marB="109048"/>
                </a:tc>
                <a:extLst>
                  <a:ext uri="{0D108BD9-81ED-4DB2-BD59-A6C34878D82A}">
                    <a16:rowId xmlns:a16="http://schemas.microsoft.com/office/drawing/2014/main" val="1596748635"/>
                  </a:ext>
                </a:extLst>
              </a:tr>
              <a:tr h="379227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181747" marR="109048" marT="109048" marB="109048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Chicken manure + Molasses</a:t>
                      </a:r>
                    </a:p>
                  </a:txBody>
                  <a:tcPr marL="181747" marR="109048" marT="109048" marB="109048"/>
                </a:tc>
                <a:extLst>
                  <a:ext uri="{0D108BD9-81ED-4DB2-BD59-A6C34878D82A}">
                    <a16:rowId xmlns:a16="http://schemas.microsoft.com/office/drawing/2014/main" val="4178245681"/>
                  </a:ext>
                </a:extLst>
              </a:tr>
              <a:tr h="379227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181747" marR="109048" marT="109048" marB="1090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Cottonseed meal + Molasses</a:t>
                      </a:r>
                    </a:p>
                  </a:txBody>
                  <a:tcPr marL="181747" marR="109048" marT="109048" marB="109048"/>
                </a:tc>
                <a:extLst>
                  <a:ext uri="{0D108BD9-81ED-4DB2-BD59-A6C34878D82A}">
                    <a16:rowId xmlns:a16="http://schemas.microsoft.com/office/drawing/2014/main" val="2330672472"/>
                  </a:ext>
                </a:extLst>
              </a:tr>
              <a:tr h="379227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181747" marR="109048" marT="109048" marB="109048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Molasses</a:t>
                      </a:r>
                    </a:p>
                  </a:txBody>
                  <a:tcPr marL="181747" marR="109048" marT="109048" marB="109048"/>
                </a:tc>
                <a:extLst>
                  <a:ext uri="{0D108BD9-81ED-4DB2-BD59-A6C34878D82A}">
                    <a16:rowId xmlns:a16="http://schemas.microsoft.com/office/drawing/2014/main" val="4279175709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58760096-0BBA-419E-36B5-CA6D00E96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61815"/>
              </p:ext>
            </p:extLst>
          </p:nvPr>
        </p:nvGraphicFramePr>
        <p:xfrm>
          <a:off x="4061189" y="5189513"/>
          <a:ext cx="4048277" cy="151690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24266">
                  <a:extLst>
                    <a:ext uri="{9D8B030D-6E8A-4147-A177-3AD203B41FA5}">
                      <a16:colId xmlns:a16="http://schemas.microsoft.com/office/drawing/2014/main" val="1197845356"/>
                    </a:ext>
                  </a:extLst>
                </a:gridCol>
                <a:gridCol w="3424011">
                  <a:extLst>
                    <a:ext uri="{9D8B030D-6E8A-4147-A177-3AD203B41FA5}">
                      <a16:colId xmlns:a16="http://schemas.microsoft.com/office/drawing/2014/main" val="1569356718"/>
                    </a:ext>
                  </a:extLst>
                </a:gridCol>
              </a:tblGrid>
              <a:tr h="325478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181747" marR="109048" marT="109048" marB="109048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Control</a:t>
                      </a:r>
                    </a:p>
                  </a:txBody>
                  <a:tcPr marL="181747" marR="109048" marT="109048" marB="109048"/>
                </a:tc>
                <a:extLst>
                  <a:ext uri="{0D108BD9-81ED-4DB2-BD59-A6C34878D82A}">
                    <a16:rowId xmlns:a16="http://schemas.microsoft.com/office/drawing/2014/main" val="2359492755"/>
                  </a:ext>
                </a:extLst>
              </a:tr>
              <a:tr h="325478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181747" marR="109048" marT="109048" marB="10904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Sorghum </a:t>
                      </a:r>
                      <a:r>
                        <a:rPr lang="en-US" sz="9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sudangrass</a:t>
                      </a:r>
                      <a:endParaRPr lang="en-US" sz="9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</a:endParaRPr>
                    </a:p>
                  </a:txBody>
                  <a:tcPr marL="181747" marR="109048" marT="109048" marB="109048"/>
                </a:tc>
                <a:extLst>
                  <a:ext uri="{0D108BD9-81ED-4DB2-BD59-A6C34878D82A}">
                    <a16:rowId xmlns:a16="http://schemas.microsoft.com/office/drawing/2014/main" val="3003830446"/>
                  </a:ext>
                </a:extLst>
              </a:tr>
              <a:tr h="325478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181747" marR="109048" marT="109048" marB="109048"/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Sunn</a:t>
                      </a:r>
                      <a:r>
                        <a:rPr 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hemp</a:t>
                      </a:r>
                    </a:p>
                  </a:txBody>
                  <a:tcPr marL="181747" marR="109048" marT="109048" marB="109048"/>
                </a:tc>
                <a:extLst>
                  <a:ext uri="{0D108BD9-81ED-4DB2-BD59-A6C34878D82A}">
                    <a16:rowId xmlns:a16="http://schemas.microsoft.com/office/drawing/2014/main" val="1888861611"/>
                  </a:ext>
                </a:extLst>
              </a:tr>
              <a:tr h="451141">
                <a:tc>
                  <a:txBody>
                    <a:bodyPr/>
                    <a:lstStyle/>
                    <a:p>
                      <a:r>
                        <a:rPr lang="en-US" sz="9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181747" marR="109048" marT="109048" marB="10904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Sorghum </a:t>
                      </a:r>
                      <a:r>
                        <a:rPr lang="en-US" sz="9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sudangrass</a:t>
                      </a:r>
                      <a:r>
                        <a:rPr 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+ </a:t>
                      </a:r>
                      <a:r>
                        <a:rPr lang="en-US" sz="9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Sunn</a:t>
                      </a:r>
                      <a:r>
                        <a:rPr 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hemp</a:t>
                      </a:r>
                    </a:p>
                  </a:txBody>
                  <a:tcPr marL="181747" marR="109048" marT="109048" marB="109048"/>
                </a:tc>
                <a:extLst>
                  <a:ext uri="{0D108BD9-81ED-4DB2-BD59-A6C34878D82A}">
                    <a16:rowId xmlns:a16="http://schemas.microsoft.com/office/drawing/2014/main" val="1069529818"/>
                  </a:ext>
                </a:extLst>
              </a:tr>
            </a:tbl>
          </a:graphicData>
        </a:graphic>
      </p:graphicFrame>
      <p:sp>
        <p:nvSpPr>
          <p:cNvPr id="47" name="Title 1">
            <a:extLst>
              <a:ext uri="{FF2B5EF4-FFF2-40B4-BE49-F238E27FC236}">
                <a16:creationId xmlns:a16="http://schemas.microsoft.com/office/drawing/2014/main" id="{0912119A-B53F-965C-53C5-18DD5A44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6" y="10510"/>
            <a:ext cx="9490842" cy="609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Aerial Shots of Field Plots</a:t>
            </a:r>
          </a:p>
        </p:txBody>
      </p:sp>
    </p:spTree>
    <p:extLst>
      <p:ext uri="{BB962C8B-B14F-4D97-AF65-F5344CB8AC3E}">
        <p14:creationId xmlns:p14="http://schemas.microsoft.com/office/powerpoint/2010/main" val="236021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14">
            <a:extLst>
              <a:ext uri="{FF2B5EF4-FFF2-40B4-BE49-F238E27FC236}">
                <a16:creationId xmlns:a16="http://schemas.microsoft.com/office/drawing/2014/main" id="{60A4D8BC-8AE2-BD02-07C6-F403296C2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718581"/>
              </p:ext>
            </p:extLst>
          </p:nvPr>
        </p:nvGraphicFramePr>
        <p:xfrm>
          <a:off x="0" y="896796"/>
          <a:ext cx="11929241" cy="4852362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75000"/>
                    <a:lumOff val="25000"/>
                  </a:schemeClr>
                </a:solidFill>
                <a:tableStyleId>{C4B1156A-380E-4F78-BDF5-A606A8083BF9}</a:tableStyleId>
              </a:tblPr>
              <a:tblGrid>
                <a:gridCol w="672926">
                  <a:extLst>
                    <a:ext uri="{9D8B030D-6E8A-4147-A177-3AD203B41FA5}">
                      <a16:colId xmlns:a16="http://schemas.microsoft.com/office/drawing/2014/main" val="485187780"/>
                    </a:ext>
                  </a:extLst>
                </a:gridCol>
                <a:gridCol w="2827936">
                  <a:extLst>
                    <a:ext uri="{9D8B030D-6E8A-4147-A177-3AD203B41FA5}">
                      <a16:colId xmlns:a16="http://schemas.microsoft.com/office/drawing/2014/main" val="273069341"/>
                    </a:ext>
                  </a:extLst>
                </a:gridCol>
                <a:gridCol w="1509623">
                  <a:extLst>
                    <a:ext uri="{9D8B030D-6E8A-4147-A177-3AD203B41FA5}">
                      <a16:colId xmlns:a16="http://schemas.microsoft.com/office/drawing/2014/main" val="3075458764"/>
                    </a:ext>
                  </a:extLst>
                </a:gridCol>
                <a:gridCol w="1410953">
                  <a:extLst>
                    <a:ext uri="{9D8B030D-6E8A-4147-A177-3AD203B41FA5}">
                      <a16:colId xmlns:a16="http://schemas.microsoft.com/office/drawing/2014/main" val="156859537"/>
                    </a:ext>
                  </a:extLst>
                </a:gridCol>
                <a:gridCol w="1011392">
                  <a:extLst>
                    <a:ext uri="{9D8B030D-6E8A-4147-A177-3AD203B41FA5}">
                      <a16:colId xmlns:a16="http://schemas.microsoft.com/office/drawing/2014/main" val="309361153"/>
                    </a:ext>
                  </a:extLst>
                </a:gridCol>
                <a:gridCol w="1797894">
                  <a:extLst>
                    <a:ext uri="{9D8B030D-6E8A-4147-A177-3AD203B41FA5}">
                      <a16:colId xmlns:a16="http://schemas.microsoft.com/office/drawing/2014/main" val="3839415886"/>
                    </a:ext>
                  </a:extLst>
                </a:gridCol>
                <a:gridCol w="2698517">
                  <a:extLst>
                    <a:ext uri="{9D8B030D-6E8A-4147-A177-3AD203B41FA5}">
                      <a16:colId xmlns:a16="http://schemas.microsoft.com/office/drawing/2014/main" val="2794031271"/>
                    </a:ext>
                  </a:extLst>
                </a:gridCol>
              </a:tblGrid>
              <a:tr h="863220">
                <a:tc>
                  <a:txBody>
                    <a:bodyPr/>
                    <a:lstStyle/>
                    <a:p>
                      <a:endParaRPr lang="en-US" sz="1900" b="1" cap="none" spc="0">
                        <a:solidFill>
                          <a:schemeClr val="bg1"/>
                        </a:solidFill>
                      </a:endParaRPr>
                    </a:p>
                  </a:txBody>
                  <a:tcPr marL="75807" marR="129150" marT="21660" marB="16244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cap="none" spc="0">
                          <a:solidFill>
                            <a:schemeClr val="bg1"/>
                          </a:solidFill>
                        </a:rPr>
                        <a:t>Carbon sources</a:t>
                      </a:r>
                    </a:p>
                  </a:txBody>
                  <a:tcPr marL="75807" marR="129150" marT="21660" marB="16244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cap="none" spc="0" dirty="0">
                          <a:solidFill>
                            <a:schemeClr val="bg1"/>
                          </a:solidFill>
                        </a:rPr>
                        <a:t>ORP (mv)</a:t>
                      </a:r>
                      <a:r>
                        <a:rPr lang="en-US" sz="1900" b="1" cap="none" spc="0" baseline="30000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9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75807" marR="129150" marT="21660" marB="16244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cap="none" spc="0" dirty="0">
                          <a:solidFill>
                            <a:schemeClr val="bg1"/>
                          </a:solidFill>
                        </a:rPr>
                        <a:t>Temp (F)</a:t>
                      </a:r>
                    </a:p>
                  </a:txBody>
                  <a:tcPr marL="75807" marR="129150" marT="21660" marB="16244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cap="none" spc="0">
                          <a:solidFill>
                            <a:schemeClr val="bg1"/>
                          </a:solidFill>
                        </a:rPr>
                        <a:t>pH</a:t>
                      </a:r>
                    </a:p>
                  </a:txBody>
                  <a:tcPr marL="75807" marR="108296" marT="21660" marB="16244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cap="none" spc="0" dirty="0">
                          <a:solidFill>
                            <a:schemeClr val="bg1"/>
                          </a:solidFill>
                        </a:rPr>
                        <a:t>Weed </a:t>
                      </a:r>
                      <a:r>
                        <a:rPr lang="en-US" sz="1900" b="1" cap="none" spc="0" dirty="0" err="1">
                          <a:solidFill>
                            <a:schemeClr val="bg1"/>
                          </a:solidFill>
                        </a:rPr>
                        <a:t>Control</a:t>
                      </a:r>
                      <a:r>
                        <a:rPr lang="en-US" sz="1900" b="1" cap="none" spc="0" baseline="30000" dirty="0" err="1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9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75807" marR="129150" marT="21660" marB="16244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cap="none" spc="0" dirty="0">
                          <a:solidFill>
                            <a:schemeClr val="bg1"/>
                          </a:solidFill>
                        </a:rPr>
                        <a:t>Plant </a:t>
                      </a:r>
                      <a:r>
                        <a:rPr lang="en-US" sz="1900" b="1" cap="none" spc="0" dirty="0" err="1">
                          <a:solidFill>
                            <a:schemeClr val="bg1"/>
                          </a:solidFill>
                        </a:rPr>
                        <a:t>Response</a:t>
                      </a:r>
                      <a:r>
                        <a:rPr lang="en-US" sz="1900" b="1" cap="none" spc="0" baseline="30000" dirty="0" err="1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9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75807" marR="129150" marT="21660" marB="16244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053786"/>
                  </a:ext>
                </a:extLst>
              </a:tr>
              <a:tr h="469968"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75807" marR="129150" marT="21660" marB="162444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Mustard meal + Molasses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59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101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6.3</a:t>
                      </a:r>
                    </a:p>
                  </a:txBody>
                  <a:tcPr marL="75807" marR="108296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A+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A-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75102"/>
                  </a:ext>
                </a:extLst>
              </a:tr>
              <a:tr h="469968"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75807" marR="129150" marT="21660" marB="162444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Chicken manure + Molasses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78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6.1</a:t>
                      </a:r>
                    </a:p>
                  </a:txBody>
                  <a:tcPr marL="75807" marR="108296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A+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706098"/>
                  </a:ext>
                </a:extLst>
              </a:tr>
              <a:tr h="469968"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75807" marR="129150" marT="21660" marB="162444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Cottonseed meal + Molasses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101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6.5</a:t>
                      </a:r>
                    </a:p>
                  </a:txBody>
                  <a:tcPr marL="75807" marR="108296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496479"/>
                  </a:ext>
                </a:extLst>
              </a:tr>
              <a:tr h="469968"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75807" marR="129150" marT="21660" marB="162444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Molasses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101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6.6</a:t>
                      </a:r>
                    </a:p>
                  </a:txBody>
                  <a:tcPr marL="75807" marR="108296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62122"/>
                  </a:ext>
                </a:extLst>
              </a:tr>
              <a:tr h="469968"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75807" marR="129150" marT="21660" marB="162444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Control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323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99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6.8</a:t>
                      </a:r>
                    </a:p>
                  </a:txBody>
                  <a:tcPr marL="75807" marR="108296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45602"/>
                  </a:ext>
                </a:extLst>
              </a:tr>
              <a:tr h="469968"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75807" marR="129150" marT="21660" marB="162444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Sorghum </a:t>
                      </a:r>
                      <a:r>
                        <a:rPr lang="en-US" sz="1400" b="0" cap="none" spc="0" err="1">
                          <a:solidFill>
                            <a:schemeClr val="bg1"/>
                          </a:solidFill>
                        </a:rPr>
                        <a:t>sudangrass</a:t>
                      </a:r>
                      <a:endParaRPr lang="en-US" sz="14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210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101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6.9</a:t>
                      </a:r>
                    </a:p>
                  </a:txBody>
                  <a:tcPr marL="75807" marR="108296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68954"/>
                  </a:ext>
                </a:extLst>
              </a:tr>
              <a:tr h="469968">
                <a:tc>
                  <a:txBody>
                    <a:bodyPr/>
                    <a:lstStyle/>
                    <a:p>
                      <a:r>
                        <a:rPr lang="en-US" sz="1400" b="1" cap="none" spc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75807" marR="129150" marT="21660" marB="162444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err="1">
                          <a:solidFill>
                            <a:schemeClr val="bg1"/>
                          </a:solidFill>
                        </a:rPr>
                        <a:t>Sunn</a:t>
                      </a:r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 hemp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233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99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6.9</a:t>
                      </a:r>
                    </a:p>
                  </a:txBody>
                  <a:tcPr marL="75807" marR="108296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C-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9651"/>
                  </a:ext>
                </a:extLst>
              </a:tr>
              <a:tr h="699366">
                <a:tc>
                  <a:txBody>
                    <a:bodyPr/>
                    <a:lstStyle/>
                    <a:p>
                      <a:r>
                        <a:rPr lang="en-US" sz="1400" b="1" cap="none" spc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75807" marR="129150" marT="21660" marB="162444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Sorghum </a:t>
                      </a:r>
                      <a:r>
                        <a:rPr lang="en-US" sz="1400" b="0" cap="none" spc="0" err="1">
                          <a:solidFill>
                            <a:schemeClr val="bg1"/>
                          </a:solidFill>
                        </a:rPr>
                        <a:t>sudangrass</a:t>
                      </a:r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en-US" sz="1400" b="0" cap="none" spc="0" err="1">
                          <a:solidFill>
                            <a:schemeClr val="bg1"/>
                          </a:solidFill>
                        </a:rPr>
                        <a:t>Sunn</a:t>
                      </a:r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 hemp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199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99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cap="none" spc="0">
                          <a:solidFill>
                            <a:schemeClr val="bg1"/>
                          </a:solidFill>
                        </a:rPr>
                        <a:t>6.8</a:t>
                      </a:r>
                    </a:p>
                  </a:txBody>
                  <a:tcPr marL="75807" marR="108296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cap="none" spc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75807" marR="129150" marT="21660" marB="1624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300737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9A3DAB-A3B0-9ACE-9421-724041252807}"/>
              </a:ext>
            </a:extLst>
          </p:cNvPr>
          <p:cNvSpPr txBox="1">
            <a:spLocks/>
          </p:cNvSpPr>
          <p:nvPr/>
        </p:nvSpPr>
        <p:spPr bwMode="auto">
          <a:xfrm>
            <a:off x="441434" y="1051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E1A47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200" b="1" kern="0" dirty="0">
                <a:solidFill>
                  <a:schemeClr val="bg1"/>
                </a:solidFill>
              </a:rPr>
              <a:t>John</a:t>
            </a: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 Island Trial Outcomes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FDEAB-04A2-AB18-0955-F4C325441FEB}"/>
              </a:ext>
            </a:extLst>
          </p:cNvPr>
          <p:cNvSpPr txBox="1"/>
          <p:nvPr/>
        </p:nvSpPr>
        <p:spPr>
          <a:xfrm>
            <a:off x="0" y="5677424"/>
            <a:ext cx="850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 err="1">
                <a:ln>
                  <a:noFill/>
                </a:ln>
                <a:solidFill>
                  <a:srgbClr val="2E1A47"/>
                </a:solidFill>
                <a:effectLst/>
                <a:uLnTx/>
                <a:uFillTx/>
                <a:latin typeface="Times New Roman" panose="02020603050405020304"/>
                <a:ea typeface="Verdana" charset="0"/>
                <a:cs typeface="Arial" panose="020B0604020202020204" pitchFamily="34" charset="0"/>
              </a:rPr>
              <a:t>a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Soil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conditions typically considered aerobic when redox potential is &gt;200 mV and anaerobic when &lt;200 mV.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b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Weed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control and plant health rates are based 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Verdana" charset="0"/>
                <a:cs typeface="Arial" panose="020B0604020202020204" pitchFamily="34" charset="0"/>
              </a:rPr>
              <a:t>scale of  A+, A, A−, B+, B, B−, C+, C, C−, A+ being the highest and C- being lowest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6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79C738-3F08-4046-8699-55F636709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248" y="4227209"/>
            <a:ext cx="2102069" cy="2444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3E0E8-1382-1B49-824F-5641776C1A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41395" y="1809150"/>
            <a:ext cx="2306903" cy="2037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64745-A76A-724A-AB3B-BF8AA59752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559" y="4116596"/>
            <a:ext cx="2102070" cy="2555203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6CF421CD-3F45-6841-B1F6-32E7986628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441081" y="1524000"/>
            <a:ext cx="3528746" cy="437858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B9F4E29-D4D1-F942-906E-1706F1FA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886"/>
            <a:ext cx="11575627" cy="609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On farm grower trials 2021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1A937D-BB42-614B-B500-D37186667A99}"/>
              </a:ext>
            </a:extLst>
          </p:cNvPr>
          <p:cNvCxnSpPr>
            <a:cxnSpLocks/>
          </p:cNvCxnSpPr>
          <p:nvPr/>
        </p:nvCxnSpPr>
        <p:spPr>
          <a:xfrm flipH="1">
            <a:off x="6590718" y="4256252"/>
            <a:ext cx="1596841" cy="0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0047ED-E870-4A48-8ECA-8E33C08A4E9A}"/>
              </a:ext>
            </a:extLst>
          </p:cNvPr>
          <p:cNvCxnSpPr>
            <a:cxnSpLocks/>
          </p:cNvCxnSpPr>
          <p:nvPr/>
        </p:nvCxnSpPr>
        <p:spPr>
          <a:xfrm>
            <a:off x="3878317" y="5417566"/>
            <a:ext cx="1355496" cy="0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975896-AD52-8F41-876E-4C3DB303640C}"/>
              </a:ext>
            </a:extLst>
          </p:cNvPr>
          <p:cNvCxnSpPr>
            <a:cxnSpLocks/>
          </p:cNvCxnSpPr>
          <p:nvPr/>
        </p:nvCxnSpPr>
        <p:spPr>
          <a:xfrm>
            <a:off x="3813445" y="3473153"/>
            <a:ext cx="1746527" cy="783099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E1020D6-B92D-3E49-812D-E3723BA0D3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14477" y="1813501"/>
            <a:ext cx="2321804" cy="202849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12C8CD-5CA3-AC47-9AD9-F381AB88362D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6454764" y="2827750"/>
            <a:ext cx="1806366" cy="836959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1966BCE8-0619-E1C3-9E7D-FE489270969B}"/>
              </a:ext>
            </a:extLst>
          </p:cNvPr>
          <p:cNvSpPr/>
          <p:nvPr/>
        </p:nvSpPr>
        <p:spPr>
          <a:xfrm rot="1562414">
            <a:off x="1209151" y="2017294"/>
            <a:ext cx="5050665" cy="228460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2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field, bench&#10;&#10;Description automatically generated">
            <a:extLst>
              <a:ext uri="{FF2B5EF4-FFF2-40B4-BE49-F238E27FC236}">
                <a16:creationId xmlns:a16="http://schemas.microsoft.com/office/drawing/2014/main" id="{7388333F-5B3A-63C2-349D-7720A2538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18" y="1653066"/>
            <a:ext cx="7770368" cy="43708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DA10B8A-70E5-FB20-968B-51593B3A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76" y="0"/>
            <a:ext cx="8849710" cy="609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Wadmalaw Island Grower Trial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EB8856-7BCE-1649-01FE-45E610081CFD}"/>
              </a:ext>
            </a:extLst>
          </p:cNvPr>
          <p:cNvSpPr txBox="1"/>
          <p:nvPr/>
        </p:nvSpPr>
        <p:spPr>
          <a:xfrm>
            <a:off x="1331318" y="6023898"/>
            <a:ext cx="24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Pete Ambrose Farm</a:t>
            </a:r>
          </a:p>
        </p:txBody>
      </p:sp>
    </p:spTree>
    <p:extLst>
      <p:ext uri="{BB962C8B-B14F-4D97-AF65-F5344CB8AC3E}">
        <p14:creationId xmlns:p14="http://schemas.microsoft.com/office/powerpoint/2010/main" val="323142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grass, outdoor, lush&#10;&#10;Description automatically generated">
            <a:extLst>
              <a:ext uri="{FF2B5EF4-FFF2-40B4-BE49-F238E27FC236}">
                <a16:creationId xmlns:a16="http://schemas.microsoft.com/office/drawing/2014/main" id="{A2388DB9-C917-2FAE-0BD2-D3405C707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29333" y="1691171"/>
            <a:ext cx="4142808" cy="2505189"/>
          </a:xfrm>
          <a:prstGeom prst="rect">
            <a:avLst/>
          </a:prstGeom>
          <a:noFill/>
        </p:spPr>
      </p:pic>
      <p:pic>
        <p:nvPicPr>
          <p:cNvPr id="5" name="Picture 4" descr="A picture containing grass, outdoor, plant, lush&#10;&#10;Description automatically generated">
            <a:extLst>
              <a:ext uri="{FF2B5EF4-FFF2-40B4-BE49-F238E27FC236}">
                <a16:creationId xmlns:a16="http://schemas.microsoft.com/office/drawing/2014/main" id="{6F614F1D-DD70-E831-3A32-CB6152B271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56691" y="1691167"/>
            <a:ext cx="4142809" cy="2505188"/>
          </a:xfrm>
          <a:prstGeom prst="rect">
            <a:avLst/>
          </a:prstGeom>
        </p:spPr>
      </p:pic>
      <p:pic>
        <p:nvPicPr>
          <p:cNvPr id="6" name="Picture 5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95868371-4839-029A-9053-FE90A09E1D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63140" y="1691168"/>
            <a:ext cx="4142813" cy="2505190"/>
          </a:xfrm>
          <a:prstGeom prst="rect">
            <a:avLst/>
          </a:prstGeom>
        </p:spPr>
      </p:pic>
      <p:pic>
        <p:nvPicPr>
          <p:cNvPr id="7" name="Picture 6" descr="A picture containing grass, outdoor, field, grassy&#10;&#10;Description automatically generated">
            <a:extLst>
              <a:ext uri="{FF2B5EF4-FFF2-40B4-BE49-F238E27FC236}">
                <a16:creationId xmlns:a16="http://schemas.microsoft.com/office/drawing/2014/main" id="{9C17414F-9F93-E5EE-CCE7-AD41B639E5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723317" y="1691168"/>
            <a:ext cx="4142814" cy="2505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F745A2-76DB-CCE2-8DC9-0DC8D35F79B6}"/>
              </a:ext>
            </a:extLst>
          </p:cNvPr>
          <p:cNvSpPr txBox="1"/>
          <p:nvPr/>
        </p:nvSpPr>
        <p:spPr>
          <a:xfrm>
            <a:off x="329675" y="491883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14026-8068-57A7-72F9-EB3E91D3ED9D}"/>
              </a:ext>
            </a:extLst>
          </p:cNvPr>
          <p:cNvSpPr txBox="1"/>
          <p:nvPr/>
        </p:nvSpPr>
        <p:spPr>
          <a:xfrm>
            <a:off x="1313097" y="491883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3DF61-8684-8028-332C-4E27EEA5B18B}"/>
              </a:ext>
            </a:extLst>
          </p:cNvPr>
          <p:cNvSpPr txBox="1"/>
          <p:nvPr/>
        </p:nvSpPr>
        <p:spPr>
          <a:xfrm>
            <a:off x="3701482" y="4918833"/>
            <a:ext cx="536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41F6F-4457-89E3-2916-CA8ADE8AF107}"/>
              </a:ext>
            </a:extLst>
          </p:cNvPr>
          <p:cNvSpPr txBox="1"/>
          <p:nvPr/>
        </p:nvSpPr>
        <p:spPr>
          <a:xfrm>
            <a:off x="4507733" y="4918833"/>
            <a:ext cx="536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5AED9-7BDC-E99C-4C82-55EF021EA60B}"/>
              </a:ext>
            </a:extLst>
          </p:cNvPr>
          <p:cNvSpPr txBox="1"/>
          <p:nvPr/>
        </p:nvSpPr>
        <p:spPr>
          <a:xfrm>
            <a:off x="7009599" y="491883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05409-4AB0-3103-37B5-79E66A532961}"/>
              </a:ext>
            </a:extLst>
          </p:cNvPr>
          <p:cNvSpPr txBox="1"/>
          <p:nvPr/>
        </p:nvSpPr>
        <p:spPr>
          <a:xfrm>
            <a:off x="7884988" y="491883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9FB3AB-FA72-9A5C-6BA2-D53B3CEBECAD}"/>
              </a:ext>
            </a:extLst>
          </p:cNvPr>
          <p:cNvSpPr txBox="1"/>
          <p:nvPr/>
        </p:nvSpPr>
        <p:spPr>
          <a:xfrm>
            <a:off x="10320998" y="491883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DA98DF-7DD8-7FA4-46D7-1560459D393C}"/>
              </a:ext>
            </a:extLst>
          </p:cNvPr>
          <p:cNvSpPr txBox="1"/>
          <p:nvPr/>
        </p:nvSpPr>
        <p:spPr>
          <a:xfrm>
            <a:off x="11004630" y="491883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highlight>
                  <a:srgbClr val="FFFF00"/>
                </a:highlight>
                <a:latin typeface="+mj-lt"/>
              </a:rPr>
              <a:t>8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B35E57-EF75-E5DE-7BED-601488D28301}"/>
              </a:ext>
            </a:extLst>
          </p:cNvPr>
          <p:cNvCxnSpPr/>
          <p:nvPr/>
        </p:nvCxnSpPr>
        <p:spPr>
          <a:xfrm>
            <a:off x="0" y="562671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11F575-BD45-D18E-8E74-54CB3FE6A3D5}"/>
              </a:ext>
            </a:extLst>
          </p:cNvPr>
          <p:cNvSpPr txBox="1"/>
          <p:nvPr/>
        </p:nvSpPr>
        <p:spPr>
          <a:xfrm>
            <a:off x="159889" y="5715048"/>
            <a:ext cx="253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highlight>
                  <a:srgbClr val="FFFF00"/>
                </a:highlight>
              </a:rPr>
              <a:t>Sorghum-</a:t>
            </a:r>
            <a:r>
              <a:rPr lang="en-US" sz="1400" dirty="0" err="1">
                <a:highlight>
                  <a:srgbClr val="FFFF00"/>
                </a:highlight>
              </a:rPr>
              <a:t>sudangrass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400" dirty="0">
                <a:highlight>
                  <a:srgbClr val="FFFF00"/>
                </a:highlight>
              </a:rPr>
              <a:t>Mustard meal + Molasses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92FB63-7CB2-7E06-3C76-F166612222C8}"/>
              </a:ext>
            </a:extLst>
          </p:cNvPr>
          <p:cNvSpPr txBox="1"/>
          <p:nvPr/>
        </p:nvSpPr>
        <p:spPr>
          <a:xfrm>
            <a:off x="3309678" y="5715047"/>
            <a:ext cx="2532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3. </a:t>
            </a:r>
            <a:r>
              <a:rPr lang="en-US" sz="1400" dirty="0" err="1">
                <a:highlight>
                  <a:srgbClr val="FFFF00"/>
                </a:highlight>
              </a:rPr>
              <a:t>Sunn</a:t>
            </a:r>
            <a:r>
              <a:rPr lang="en-US" sz="1400" dirty="0">
                <a:highlight>
                  <a:srgbClr val="FFFF00"/>
                </a:highlight>
              </a:rPr>
              <a:t> hemp</a:t>
            </a:r>
          </a:p>
          <a:p>
            <a:r>
              <a:rPr lang="en-US" sz="1400" dirty="0">
                <a:highlight>
                  <a:srgbClr val="FFFF00"/>
                </a:highlight>
              </a:rPr>
              <a:t>4. Chicken manure + Molasses</a:t>
            </a:r>
          </a:p>
          <a:p>
            <a:pPr marL="342900" indent="-342900">
              <a:buAutoNum type="arabicPeriod"/>
            </a:pPr>
            <a:endParaRPr lang="en-US" sz="1400" dirty="0"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5340B-1F6F-900E-26C1-3F2BFCE35D4F}"/>
              </a:ext>
            </a:extLst>
          </p:cNvPr>
          <p:cNvSpPr txBox="1"/>
          <p:nvPr/>
        </p:nvSpPr>
        <p:spPr>
          <a:xfrm>
            <a:off x="6459467" y="5712466"/>
            <a:ext cx="2915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5. Sorghum-</a:t>
            </a:r>
            <a:r>
              <a:rPr lang="en-US" sz="1400" dirty="0" err="1">
                <a:highlight>
                  <a:srgbClr val="FFFF00"/>
                </a:highlight>
              </a:rPr>
              <a:t>sudangrass</a:t>
            </a:r>
            <a:r>
              <a:rPr lang="en-US" sz="1400" dirty="0">
                <a:highlight>
                  <a:srgbClr val="FFFF00"/>
                </a:highlight>
              </a:rPr>
              <a:t> + </a:t>
            </a:r>
            <a:r>
              <a:rPr lang="en-US" sz="1400" dirty="0" err="1">
                <a:highlight>
                  <a:srgbClr val="FFFF00"/>
                </a:highlight>
              </a:rPr>
              <a:t>Sunn</a:t>
            </a:r>
            <a:r>
              <a:rPr lang="en-US" sz="1400" dirty="0">
                <a:highlight>
                  <a:srgbClr val="FFFF00"/>
                </a:highlight>
              </a:rPr>
              <a:t> hemp</a:t>
            </a:r>
          </a:p>
          <a:p>
            <a:r>
              <a:rPr lang="en-US" sz="1400" dirty="0">
                <a:highlight>
                  <a:srgbClr val="FFFF00"/>
                </a:highlight>
              </a:rPr>
              <a:t>6. Cotton seed meal + Molasses</a:t>
            </a:r>
          </a:p>
          <a:p>
            <a:pPr marL="342900" indent="-342900">
              <a:buAutoNum type="arabicPeriod"/>
            </a:pPr>
            <a:endParaRPr lang="en-US" sz="1400" dirty="0"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3A17A4-2076-7F82-8C1E-AC4548382F7F}"/>
              </a:ext>
            </a:extLst>
          </p:cNvPr>
          <p:cNvSpPr txBox="1"/>
          <p:nvPr/>
        </p:nvSpPr>
        <p:spPr>
          <a:xfrm>
            <a:off x="9488841" y="5712466"/>
            <a:ext cx="291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7. Control</a:t>
            </a:r>
          </a:p>
          <a:p>
            <a:r>
              <a:rPr lang="en-US" sz="1400" dirty="0">
                <a:highlight>
                  <a:srgbClr val="FFFF00"/>
                </a:highlight>
              </a:rPr>
              <a:t>8. Mustard meal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34217E2-4DD0-F329-672C-7D13060EAEB9}"/>
              </a:ext>
            </a:extLst>
          </p:cNvPr>
          <p:cNvSpPr txBox="1">
            <a:spLocks/>
          </p:cNvSpPr>
          <p:nvPr/>
        </p:nvSpPr>
        <p:spPr>
          <a:xfrm>
            <a:off x="157656" y="10510"/>
            <a:ext cx="9490842" cy="609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E1A47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>
                <a:solidFill>
                  <a:schemeClr val="bg1"/>
                </a:solidFill>
              </a:rPr>
              <a:t>Aerial Shots of Field Plots</a:t>
            </a:r>
            <a:endParaRPr lang="en-US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1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68EBA8C-43DC-AE27-65B5-991F65592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60093"/>
              </p:ext>
            </p:extLst>
          </p:nvPr>
        </p:nvGraphicFramePr>
        <p:xfrm>
          <a:off x="115614" y="882871"/>
          <a:ext cx="11908219" cy="5131978"/>
        </p:xfrm>
        <a:graphic>
          <a:graphicData uri="http://schemas.openxmlformats.org/drawingml/2006/table">
            <a:tbl>
              <a:tblPr firstRow="1" bandRow="1">
                <a:solidFill>
                  <a:schemeClr val="tx1">
                    <a:lumMod val="75000"/>
                    <a:lumOff val="25000"/>
                  </a:schemeClr>
                </a:solidFill>
                <a:tableStyleId>{C4B1156A-380E-4F78-BDF5-A606A8083BF9}</a:tableStyleId>
              </a:tblPr>
              <a:tblGrid>
                <a:gridCol w="610698">
                  <a:extLst>
                    <a:ext uri="{9D8B030D-6E8A-4147-A177-3AD203B41FA5}">
                      <a16:colId xmlns:a16="http://schemas.microsoft.com/office/drawing/2014/main" val="485187780"/>
                    </a:ext>
                  </a:extLst>
                </a:gridCol>
                <a:gridCol w="3457394">
                  <a:extLst>
                    <a:ext uri="{9D8B030D-6E8A-4147-A177-3AD203B41FA5}">
                      <a16:colId xmlns:a16="http://schemas.microsoft.com/office/drawing/2014/main" val="273069341"/>
                    </a:ext>
                  </a:extLst>
                </a:gridCol>
                <a:gridCol w="1596984">
                  <a:extLst>
                    <a:ext uri="{9D8B030D-6E8A-4147-A177-3AD203B41FA5}">
                      <a16:colId xmlns:a16="http://schemas.microsoft.com/office/drawing/2014/main" val="3075458764"/>
                    </a:ext>
                  </a:extLst>
                </a:gridCol>
                <a:gridCol w="1387365">
                  <a:extLst>
                    <a:ext uri="{9D8B030D-6E8A-4147-A177-3AD203B41FA5}">
                      <a16:colId xmlns:a16="http://schemas.microsoft.com/office/drawing/2014/main" val="156859537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val="309361153"/>
                    </a:ext>
                  </a:extLst>
                </a:gridCol>
                <a:gridCol w="1986455">
                  <a:extLst>
                    <a:ext uri="{9D8B030D-6E8A-4147-A177-3AD203B41FA5}">
                      <a16:colId xmlns:a16="http://schemas.microsoft.com/office/drawing/2014/main" val="3839415886"/>
                    </a:ext>
                  </a:extLst>
                </a:gridCol>
                <a:gridCol w="2112578">
                  <a:extLst>
                    <a:ext uri="{9D8B030D-6E8A-4147-A177-3AD203B41FA5}">
                      <a16:colId xmlns:a16="http://schemas.microsoft.com/office/drawing/2014/main" val="2794031271"/>
                    </a:ext>
                  </a:extLst>
                </a:gridCol>
              </a:tblGrid>
              <a:tr h="897013">
                <a:tc>
                  <a:txBody>
                    <a:bodyPr/>
                    <a:lstStyle/>
                    <a:p>
                      <a:endParaRPr lang="en-US" sz="2400" b="1" cap="none" spc="0">
                        <a:solidFill>
                          <a:schemeClr val="bg1"/>
                        </a:solidFill>
                      </a:endParaRPr>
                    </a:p>
                  </a:txBody>
                  <a:tcPr marL="94949" marR="161761" marT="27128" marB="20346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Carbon sources</a:t>
                      </a:r>
                    </a:p>
                  </a:txBody>
                  <a:tcPr marL="94949" marR="161761" marT="27128" marB="20346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ORP (mv)</a:t>
                      </a:r>
                      <a:r>
                        <a:rPr lang="en-US" sz="2000" b="1" cap="none" spc="0" baseline="30000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4949" marR="161761" marT="27128" marB="20346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Temp (F)</a:t>
                      </a:r>
                    </a:p>
                  </a:txBody>
                  <a:tcPr marL="94949" marR="161761" marT="27128" marB="20346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pH</a:t>
                      </a:r>
                    </a:p>
                  </a:txBody>
                  <a:tcPr marL="94949" marR="135640" marT="27128" marB="20346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Weed </a:t>
                      </a:r>
                      <a:r>
                        <a:rPr lang="en-US" sz="2000" b="1" cap="none" spc="0" dirty="0" err="1">
                          <a:solidFill>
                            <a:schemeClr val="bg1"/>
                          </a:solidFill>
                        </a:rPr>
                        <a:t>Control</a:t>
                      </a:r>
                      <a:r>
                        <a:rPr lang="en-US" sz="2000" b="1" cap="none" spc="0" baseline="30000" dirty="0" err="1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4949" marR="161761" marT="27128" marB="20346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cap="none" spc="0" dirty="0">
                          <a:solidFill>
                            <a:schemeClr val="bg1"/>
                          </a:solidFill>
                        </a:rPr>
                        <a:t>Plant </a:t>
                      </a:r>
                      <a:r>
                        <a:rPr lang="en-US" sz="2000" b="1" cap="none" spc="0" dirty="0" err="1">
                          <a:solidFill>
                            <a:schemeClr val="bg1"/>
                          </a:solidFill>
                        </a:rPr>
                        <a:t>Response</a:t>
                      </a:r>
                      <a:r>
                        <a:rPr lang="en-US" sz="2000" b="1" cap="none" spc="0" baseline="30000" dirty="0" err="1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20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94949" marR="161761" marT="27128" marB="20346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053786"/>
                  </a:ext>
                </a:extLst>
              </a:tr>
              <a:tr h="471458">
                <a:tc>
                  <a:txBody>
                    <a:bodyPr/>
                    <a:lstStyle/>
                    <a:p>
                      <a:r>
                        <a:rPr lang="en-US" sz="1800" b="1" cap="none" spc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4949" marR="161761" marT="27128" marB="203461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Sorghum-sudangrass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 dirty="0">
                          <a:solidFill>
                            <a:schemeClr val="bg1"/>
                          </a:solidFill>
                        </a:rPr>
                        <a:t>201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 dirty="0">
                          <a:solidFill>
                            <a:schemeClr val="bg1"/>
                          </a:solidFill>
                        </a:rPr>
                        <a:t>99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bg1"/>
                          </a:solidFill>
                        </a:rPr>
                        <a:t>6.9</a:t>
                      </a:r>
                    </a:p>
                  </a:txBody>
                  <a:tcPr marL="94949" marR="135640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75102"/>
                  </a:ext>
                </a:extLst>
              </a:tr>
              <a:tr h="471458">
                <a:tc>
                  <a:txBody>
                    <a:bodyPr/>
                    <a:lstStyle/>
                    <a:p>
                      <a:r>
                        <a:rPr lang="en-US" sz="1800" b="1" cap="none" spc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94949" marR="161761" marT="27128" marB="203461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Mustard meal + Molasses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-86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102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bg1"/>
                          </a:solidFill>
                        </a:rPr>
                        <a:t>5.9</a:t>
                      </a:r>
                    </a:p>
                  </a:txBody>
                  <a:tcPr marL="94949" marR="135640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A+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B+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706098"/>
                  </a:ext>
                </a:extLst>
              </a:tr>
              <a:tr h="471458">
                <a:tc>
                  <a:txBody>
                    <a:bodyPr/>
                    <a:lstStyle/>
                    <a:p>
                      <a:r>
                        <a:rPr lang="en-US" sz="1800" b="1" cap="none" spc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94949" marR="161761" marT="27128" marB="203461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Sunn hemp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202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101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bg1"/>
                          </a:solidFill>
                        </a:rPr>
                        <a:t>6.8</a:t>
                      </a:r>
                    </a:p>
                  </a:txBody>
                  <a:tcPr marL="94949" marR="135640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C-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496479"/>
                  </a:ext>
                </a:extLst>
              </a:tr>
              <a:tr h="471458">
                <a:tc>
                  <a:txBody>
                    <a:bodyPr/>
                    <a:lstStyle/>
                    <a:p>
                      <a:r>
                        <a:rPr lang="en-US" sz="1800" b="1" cap="none" spc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94949" marR="161761" marT="27128" marB="203461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Chicken manure + Molasses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bg1"/>
                          </a:solidFill>
                        </a:rPr>
                        <a:t>6.9</a:t>
                      </a:r>
                    </a:p>
                  </a:txBody>
                  <a:tcPr marL="94949" marR="135640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B+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A+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62122"/>
                  </a:ext>
                </a:extLst>
              </a:tr>
              <a:tr h="700602">
                <a:tc>
                  <a:txBody>
                    <a:bodyPr/>
                    <a:lstStyle/>
                    <a:p>
                      <a:r>
                        <a:rPr lang="en-US" sz="1800" b="1" cap="none" spc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4949" marR="161761" marT="27128" marB="203461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Sorghum-sudangrass + Sunn hemp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223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99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bg1"/>
                          </a:solidFill>
                        </a:rPr>
                        <a:t>6.1</a:t>
                      </a:r>
                    </a:p>
                  </a:txBody>
                  <a:tcPr marL="94949" marR="135640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45602"/>
                  </a:ext>
                </a:extLst>
              </a:tr>
              <a:tr h="471458">
                <a:tc>
                  <a:txBody>
                    <a:bodyPr/>
                    <a:lstStyle/>
                    <a:p>
                      <a:r>
                        <a:rPr lang="en-US" sz="1800" b="1" cap="none" spc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4949" marR="161761" marT="27128" marB="203461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Cottonseed meal + Molasses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-10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101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bg1"/>
                          </a:solidFill>
                        </a:rPr>
                        <a:t>6.2</a:t>
                      </a:r>
                    </a:p>
                  </a:txBody>
                  <a:tcPr marL="94949" marR="135640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68954"/>
                  </a:ext>
                </a:extLst>
              </a:tr>
              <a:tr h="471458">
                <a:tc>
                  <a:txBody>
                    <a:bodyPr/>
                    <a:lstStyle/>
                    <a:p>
                      <a:r>
                        <a:rPr lang="en-US" sz="1800" b="1" cap="none" spc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94949" marR="161761" marT="27128" marB="203461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Control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360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99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bg1"/>
                          </a:solidFill>
                        </a:rPr>
                        <a:t>6.9</a:t>
                      </a:r>
                    </a:p>
                  </a:txBody>
                  <a:tcPr marL="94949" marR="135640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9651"/>
                  </a:ext>
                </a:extLst>
              </a:tr>
              <a:tr h="471458">
                <a:tc>
                  <a:txBody>
                    <a:bodyPr/>
                    <a:lstStyle/>
                    <a:p>
                      <a:r>
                        <a:rPr lang="en-US" sz="1800" b="1" cap="none" spc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94949" marR="161761" marT="27128" marB="203461">
                    <a:lnL w="12700" cap="flat" cmpd="sng" algn="ctr">
                      <a:solidFill>
                        <a:schemeClr val="bg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Mustard meal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189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99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bg1"/>
                          </a:solidFill>
                        </a:rPr>
                        <a:t>6.8</a:t>
                      </a:r>
                    </a:p>
                  </a:txBody>
                  <a:tcPr marL="94949" marR="135640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cap="none" spc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94949" marR="161761" marT="27128" marB="2034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3007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8F53B99-3439-20F1-64CA-83968D3AE869}"/>
              </a:ext>
            </a:extLst>
          </p:cNvPr>
          <p:cNvSpPr txBox="1"/>
          <p:nvPr/>
        </p:nvSpPr>
        <p:spPr>
          <a:xfrm>
            <a:off x="0" y="6079945"/>
            <a:ext cx="850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 err="1">
                <a:ln>
                  <a:noFill/>
                </a:ln>
                <a:solidFill>
                  <a:srgbClr val="2E1A47"/>
                </a:solidFill>
                <a:effectLst/>
                <a:uLnTx/>
                <a:uFillTx/>
                <a:latin typeface="Times New Roman" panose="02020603050405020304"/>
                <a:ea typeface="Verdana" charset="0"/>
                <a:cs typeface="Arial" panose="020B0604020202020204" pitchFamily="34" charset="0"/>
              </a:rPr>
              <a:t>a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Soil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conditions typically considered aerobic when redox potential is &gt;200 mV and anaerobic when &lt;200 mV.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b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Weed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 control and plant health rates are based 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Verdana" charset="0"/>
                <a:cs typeface="Arial" panose="020B0604020202020204" pitchFamily="34" charset="0"/>
              </a:rPr>
              <a:t>scale of  A+, A, A−, B+, B, B−, C+, C, C−, A+ being the highest and C- being lowest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6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CB2BE-B3AC-6DCB-D839-742CC0BE3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AF42-7886-394B-870B-A09354C6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429000"/>
            <a:ext cx="10972800" cy="1143000"/>
          </a:xfrm>
        </p:spPr>
        <p:txBody>
          <a:bodyPr/>
          <a:lstStyle/>
          <a:p>
            <a:r>
              <a:rPr lang="en-US" dirty="0"/>
              <a:t>Adair McCoy Farm,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1C650-5DBF-AAC1-F646-69DBD45494C8}"/>
              </a:ext>
            </a:extLst>
          </p:cNvPr>
          <p:cNvSpPr txBox="1"/>
          <p:nvPr/>
        </p:nvSpPr>
        <p:spPr>
          <a:xfrm>
            <a:off x="711200" y="4792717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Gursewak</a:t>
            </a:r>
            <a:r>
              <a:rPr lang="en-US" dirty="0"/>
              <a:t> Singh</a:t>
            </a:r>
          </a:p>
        </p:txBody>
      </p:sp>
    </p:spTree>
    <p:extLst>
      <p:ext uri="{BB962C8B-B14F-4D97-AF65-F5344CB8AC3E}">
        <p14:creationId xmlns:p14="http://schemas.microsoft.com/office/powerpoint/2010/main" val="137221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79C738-3F08-4046-8699-55F636709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248" y="4227209"/>
            <a:ext cx="2102069" cy="2444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3E0E8-1382-1B49-824F-5641776C1A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41395" y="1809150"/>
            <a:ext cx="2306903" cy="2037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64745-A76A-724A-AB3B-BF8AA59752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559" y="4116596"/>
            <a:ext cx="2102070" cy="2555203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6CF421CD-3F45-6841-B1F6-32E7986628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441081" y="1524000"/>
            <a:ext cx="3528746" cy="437858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B9F4E29-D4D1-F942-906E-1706F1FA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886"/>
            <a:ext cx="11575627" cy="609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On farm grower trials 2021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1A937D-BB42-614B-B500-D37186667A99}"/>
              </a:ext>
            </a:extLst>
          </p:cNvPr>
          <p:cNvCxnSpPr>
            <a:cxnSpLocks/>
          </p:cNvCxnSpPr>
          <p:nvPr/>
        </p:nvCxnSpPr>
        <p:spPr>
          <a:xfrm flipH="1">
            <a:off x="6590718" y="4256252"/>
            <a:ext cx="1596841" cy="0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0047ED-E870-4A48-8ECA-8E33C08A4E9A}"/>
              </a:ext>
            </a:extLst>
          </p:cNvPr>
          <p:cNvCxnSpPr>
            <a:cxnSpLocks/>
          </p:cNvCxnSpPr>
          <p:nvPr/>
        </p:nvCxnSpPr>
        <p:spPr>
          <a:xfrm>
            <a:off x="3878317" y="5417566"/>
            <a:ext cx="1355496" cy="0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975896-AD52-8F41-876E-4C3DB303640C}"/>
              </a:ext>
            </a:extLst>
          </p:cNvPr>
          <p:cNvCxnSpPr>
            <a:cxnSpLocks/>
          </p:cNvCxnSpPr>
          <p:nvPr/>
        </p:nvCxnSpPr>
        <p:spPr>
          <a:xfrm>
            <a:off x="3813445" y="3473153"/>
            <a:ext cx="1746527" cy="783099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12C8CD-5CA3-AC47-9AD9-F381AB88362D}"/>
              </a:ext>
            </a:extLst>
          </p:cNvPr>
          <p:cNvCxnSpPr>
            <a:cxnSpLocks/>
          </p:cNvCxnSpPr>
          <p:nvPr/>
        </p:nvCxnSpPr>
        <p:spPr>
          <a:xfrm flipH="1">
            <a:off x="6454764" y="2827750"/>
            <a:ext cx="1806366" cy="836959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" name="Content Placeholder 3" descr="A picture containing grass, outdoor, lush&#10;&#10;Description automatically generated">
            <a:extLst>
              <a:ext uri="{FF2B5EF4-FFF2-40B4-BE49-F238E27FC236}">
                <a16:creationId xmlns:a16="http://schemas.microsoft.com/office/drawing/2014/main" id="{00460D71-7ACC-8305-51EA-85E4B8C272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984686" y="1564019"/>
            <a:ext cx="2507813" cy="210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B5028FB-37D3-96A0-4F35-6DD904EC68F9}"/>
              </a:ext>
            </a:extLst>
          </p:cNvPr>
          <p:cNvSpPr/>
          <p:nvPr/>
        </p:nvSpPr>
        <p:spPr>
          <a:xfrm rot="19954552">
            <a:off x="5784466" y="1525661"/>
            <a:ext cx="4642137" cy="210751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grass, outdoor, tree, way&#10;&#10;Description automatically generated">
            <a:extLst>
              <a:ext uri="{FF2B5EF4-FFF2-40B4-BE49-F238E27FC236}">
                <a16:creationId xmlns:a16="http://schemas.microsoft.com/office/drawing/2014/main" id="{F549100D-BDF5-AA0D-1F97-1B7BF42F4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4523" y="1303283"/>
            <a:ext cx="5801986" cy="5034455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E1EB59-B4ED-0573-00FB-3B27360A43F2}"/>
              </a:ext>
            </a:extLst>
          </p:cNvPr>
          <p:cNvSpPr/>
          <p:nvPr/>
        </p:nvSpPr>
        <p:spPr>
          <a:xfrm rot="19529169">
            <a:off x="5982336" y="1052091"/>
            <a:ext cx="818358" cy="5488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D8E015A6-5B68-8FBE-9D7C-173599C5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886"/>
            <a:ext cx="11575627" cy="609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Adair McCoy farm trial 2021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752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0" id="{DD4CE36E-9F0A-CF42-B0D2-451634CFC48F}" vid="{C619641E-F660-9949-B59C-2689FE3DE4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440</Words>
  <Application>Microsoft Office PowerPoint</Application>
  <PresentationFormat>Widescreen</PresentationFormat>
  <Paragraphs>180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Verdana</vt:lpstr>
      <vt:lpstr>Default Design</vt:lpstr>
      <vt:lpstr>Pete Ambrose Farm, 2021</vt:lpstr>
      <vt:lpstr>On farm grower trials 2021</vt:lpstr>
      <vt:lpstr>Wadmalaw Island Grower Trial 2021</vt:lpstr>
      <vt:lpstr>PowerPoint Presentation</vt:lpstr>
      <vt:lpstr>PowerPoint Presentation</vt:lpstr>
      <vt:lpstr>PowerPoint Presentation</vt:lpstr>
      <vt:lpstr>Adair McCoy Farm, 2021</vt:lpstr>
      <vt:lpstr>On farm grower trials 2021</vt:lpstr>
      <vt:lpstr>Adair McCoy farm trial 2021</vt:lpstr>
      <vt:lpstr>Aerial Shots of Field Plots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 On farm trial, 2021</dc:title>
  <dc:creator>Gursewak Singh</dc:creator>
  <cp:lastModifiedBy>Matthew A Cutulle</cp:lastModifiedBy>
  <cp:revision>4</cp:revision>
  <dcterms:created xsi:type="dcterms:W3CDTF">2022-10-13T14:05:33Z</dcterms:created>
  <dcterms:modified xsi:type="dcterms:W3CDTF">2022-11-08T16:09:17Z</dcterms:modified>
</cp:coreProperties>
</file>