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82" r:id="rId4"/>
    <p:sldId id="284" r:id="rId5"/>
    <p:sldId id="273" r:id="rId6"/>
    <p:sldId id="313" r:id="rId7"/>
    <p:sldId id="310" r:id="rId8"/>
    <p:sldId id="311" r:id="rId9"/>
    <p:sldId id="312" r:id="rId10"/>
    <p:sldId id="316" r:id="rId11"/>
    <p:sldId id="317" r:id="rId12"/>
    <p:sldId id="320" r:id="rId13"/>
    <p:sldId id="321" r:id="rId14"/>
    <p:sldId id="323" r:id="rId15"/>
    <p:sldId id="322" r:id="rId16"/>
    <p:sldId id="325" r:id="rId17"/>
    <p:sldId id="326" r:id="rId18"/>
    <p:sldId id="324" r:id="rId19"/>
    <p:sldId id="274" r:id="rId20"/>
    <p:sldId id="307" r:id="rId21"/>
    <p:sldId id="304" r:id="rId22"/>
    <p:sldId id="306" r:id="rId23"/>
    <p:sldId id="302" r:id="rId24"/>
    <p:sldId id="305" r:id="rId25"/>
    <p:sldId id="303" r:id="rId26"/>
    <p:sldId id="308" r:id="rId27"/>
    <p:sldId id="275" r:id="rId28"/>
    <p:sldId id="262" r:id="rId29"/>
    <p:sldId id="263" r:id="rId30"/>
    <p:sldId id="314" r:id="rId31"/>
    <p:sldId id="315" r:id="rId32"/>
    <p:sldId id="296" r:id="rId33"/>
    <p:sldId id="281" r:id="rId34"/>
    <p:sldId id="283" r:id="rId35"/>
    <p:sldId id="285" r:id="rId36"/>
    <p:sldId id="318" r:id="rId37"/>
    <p:sldId id="319" r:id="rId38"/>
    <p:sldId id="299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5013" autoAdjust="0"/>
  </p:normalViewPr>
  <p:slideViewPr>
    <p:cSldViewPr>
      <p:cViewPr varScale="1">
        <p:scale>
          <a:sx n="88" d="100"/>
          <a:sy n="88" d="100"/>
        </p:scale>
        <p:origin x="600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6/15/2017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6/15/2017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6/15/2017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Farmer Network of Massachusetts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ASGAP Research Project Update</a:t>
            </a:r>
          </a:p>
          <a:p>
            <a:r>
              <a:rPr lang="en-US" dirty="0" smtClean="0"/>
              <a:t>July 25, 2016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FNMass logo_a_transpar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2192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Respondents by Zip: 63 Respondents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828800"/>
            <a:ext cx="9028586" cy="4724400"/>
          </a:xfrm>
        </p:spPr>
      </p:pic>
    </p:spTree>
    <p:extLst>
      <p:ext uri="{BB962C8B-B14F-4D97-AF65-F5344CB8AC3E}">
        <p14:creationId xmlns:p14="http://schemas.microsoft.com/office/powerpoint/2010/main" val="21766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896600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119815"/>
            <a:ext cx="10825624" cy="3729135"/>
          </a:xfrm>
        </p:spPr>
      </p:pic>
    </p:spTree>
    <p:extLst>
      <p:ext uri="{BB962C8B-B14F-4D97-AF65-F5344CB8AC3E}">
        <p14:creationId xmlns:p14="http://schemas.microsoft.com/office/powerpoint/2010/main" val="41745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69" y="189723"/>
            <a:ext cx="9679044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9" y="2119815"/>
            <a:ext cx="9914509" cy="3729135"/>
          </a:xfrm>
        </p:spPr>
      </p:pic>
    </p:spTree>
    <p:extLst>
      <p:ext uri="{BB962C8B-B14F-4D97-AF65-F5344CB8AC3E}">
        <p14:creationId xmlns:p14="http://schemas.microsoft.com/office/powerpoint/2010/main" val="7356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69" y="189723"/>
            <a:ext cx="9679044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9" y="2208459"/>
            <a:ext cx="9914509" cy="3551847"/>
          </a:xfrm>
        </p:spPr>
      </p:pic>
    </p:spTree>
    <p:extLst>
      <p:ext uri="{BB962C8B-B14F-4D97-AF65-F5344CB8AC3E}">
        <p14:creationId xmlns:p14="http://schemas.microsoft.com/office/powerpoint/2010/main" val="5060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69" y="189723"/>
            <a:ext cx="9679044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9" y="2126212"/>
            <a:ext cx="9914509" cy="3716341"/>
          </a:xfrm>
        </p:spPr>
      </p:pic>
    </p:spTree>
    <p:extLst>
      <p:ext uri="{BB962C8B-B14F-4D97-AF65-F5344CB8AC3E}">
        <p14:creationId xmlns:p14="http://schemas.microsoft.com/office/powerpoint/2010/main" val="15352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69" y="189723"/>
            <a:ext cx="9679044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133600"/>
            <a:ext cx="11592058" cy="3733799"/>
          </a:xfrm>
        </p:spPr>
      </p:pic>
    </p:spTree>
    <p:extLst>
      <p:ext uri="{BB962C8B-B14F-4D97-AF65-F5344CB8AC3E}">
        <p14:creationId xmlns:p14="http://schemas.microsoft.com/office/powerpoint/2010/main" val="2950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69" y="189723"/>
            <a:ext cx="9679044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1938219"/>
            <a:ext cx="11042678" cy="4233981"/>
          </a:xfrm>
        </p:spPr>
      </p:pic>
    </p:spTree>
    <p:extLst>
      <p:ext uri="{BB962C8B-B14F-4D97-AF65-F5344CB8AC3E}">
        <p14:creationId xmlns:p14="http://schemas.microsoft.com/office/powerpoint/2010/main" val="22572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69" y="189723"/>
            <a:ext cx="9679044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7" y="2133600"/>
            <a:ext cx="11306632" cy="3810000"/>
          </a:xfrm>
        </p:spPr>
      </p:pic>
    </p:spTree>
    <p:extLst>
      <p:ext uri="{BB962C8B-B14F-4D97-AF65-F5344CB8AC3E}">
        <p14:creationId xmlns:p14="http://schemas.microsoft.com/office/powerpoint/2010/main" val="11031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89723"/>
            <a:ext cx="10134601" cy="1144556"/>
          </a:xfrm>
        </p:spPr>
        <p:txBody>
          <a:bodyPr/>
          <a:lstStyle/>
          <a:p>
            <a:r>
              <a:rPr lang="en-US" dirty="0" smtClean="0"/>
              <a:t>Survey:</a:t>
            </a:r>
            <a:r>
              <a:rPr lang="en-US" dirty="0"/>
              <a:t> </a:t>
            </a:r>
            <a:r>
              <a:rPr lang="en-US" dirty="0" smtClean="0"/>
              <a:t>Farmer Resource 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025166"/>
            <a:ext cx="10825624" cy="3918434"/>
          </a:xfr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Region: NORTHEAST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1926817"/>
            <a:ext cx="3292386" cy="42235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little response regarding livestock </a:t>
            </a:r>
          </a:p>
          <a:p>
            <a:r>
              <a:rPr lang="en-US" dirty="0" smtClean="0"/>
              <a:t>Largest gap in resources available were in family &amp; community relations and review &amp; re-plan whole farm</a:t>
            </a:r>
            <a:endParaRPr lang="en-US" dirty="0"/>
          </a:p>
          <a:p>
            <a:r>
              <a:rPr lang="en-US" dirty="0" smtClean="0"/>
              <a:t>Most people feel comfortable with the resources available for raising crops, setting up and starting a business</a:t>
            </a:r>
          </a:p>
          <a:p>
            <a:r>
              <a:rPr lang="en-US" dirty="0" smtClean="0"/>
              <a:t>Marketing is an area that </a:t>
            </a:r>
            <a:r>
              <a:rPr lang="en-US" dirty="0" smtClean="0"/>
              <a:t>could </a:t>
            </a:r>
            <a:r>
              <a:rPr lang="en-US" dirty="0" smtClean="0"/>
              <a:t>be improved</a:t>
            </a:r>
          </a:p>
        </p:txBody>
      </p:sp>
    </p:spTree>
    <p:extLst>
      <p:ext uri="{BB962C8B-B14F-4D97-AF65-F5344CB8AC3E}">
        <p14:creationId xmlns:p14="http://schemas.microsoft.com/office/powerpoint/2010/main" val="36035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has not been a comprehensive assessment done of this kind, at this level, to assess and evaluate how well </a:t>
            </a:r>
            <a:r>
              <a:rPr lang="en-US" dirty="0" smtClean="0"/>
              <a:t>Massachusetts </a:t>
            </a:r>
            <a:r>
              <a:rPr lang="en-US" dirty="0"/>
              <a:t>is meeting the needs of its </a:t>
            </a:r>
            <a:r>
              <a:rPr lang="en-US" dirty="0" smtClean="0"/>
              <a:t>beginning farmers.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coming on the heels of the MA Food System Planning Process – which has already gone far in creating an inventory of </a:t>
            </a:r>
            <a:r>
              <a:rPr lang="en-US" dirty="0" smtClean="0"/>
              <a:t>training/resources; we </a:t>
            </a:r>
            <a:r>
              <a:rPr lang="en-US" dirty="0"/>
              <a:t>want to expand on their work and hone it to focus on the </a:t>
            </a:r>
            <a:r>
              <a:rPr lang="en-US" dirty="0" smtClean="0"/>
              <a:t>beginning farmer </a:t>
            </a:r>
            <a:r>
              <a:rPr lang="en-US" dirty="0"/>
              <a:t>population.</a:t>
            </a:r>
          </a:p>
          <a:p>
            <a:r>
              <a:rPr lang="en-US" dirty="0"/>
              <a:t>We hope that the end result will help make an evidence-based, ground-</a:t>
            </a:r>
            <a:r>
              <a:rPr lang="en-US" dirty="0" err="1"/>
              <a:t>truthed</a:t>
            </a:r>
            <a:r>
              <a:rPr lang="en-US" dirty="0"/>
              <a:t> case for targeting specific needs of </a:t>
            </a:r>
            <a:r>
              <a:rPr lang="en-US" dirty="0" smtClean="0"/>
              <a:t>beginning farmers, </a:t>
            </a:r>
            <a:r>
              <a:rPr lang="en-US" dirty="0"/>
              <a:t>especially amongst policy makers and service providers.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Region: METRO BOSTON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1913558"/>
            <a:ext cx="3292386" cy="42500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Sample size is only 3 respondents</a:t>
            </a:r>
          </a:p>
          <a:p>
            <a:r>
              <a:rPr lang="en-US" dirty="0" smtClean="0"/>
              <a:t>Good: raising crops, education and professional development, set up and start up a business</a:t>
            </a:r>
          </a:p>
          <a:p>
            <a:r>
              <a:rPr lang="en-US" dirty="0" smtClean="0"/>
              <a:t>Needs improvement: marketing, family &amp; community relations, review and re-plan whole fam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Region: SOUTHEAST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1911175"/>
            <a:ext cx="3292386" cy="425484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Good: managing a farm business, education and professional development, setting up and starting a farm business</a:t>
            </a:r>
          </a:p>
          <a:p>
            <a:r>
              <a:rPr lang="en-US" dirty="0" smtClean="0"/>
              <a:t>Needs improvement: nourishing family &amp; community relations, managing farm labor resources, review and re-plan whole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Region: CAPE &amp; ISLANDS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1909779"/>
            <a:ext cx="3292386" cy="42576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Only 1 respondent from Cape &amp; Islands</a:t>
            </a:r>
          </a:p>
          <a:p>
            <a:r>
              <a:rPr lang="en-US" dirty="0" smtClean="0"/>
              <a:t>Felt they couldn’t find resources on whole farm planning, setting up and starting a business, managing a farm business, education and professional development; hadn’t looked for resources on the rest</a:t>
            </a:r>
          </a:p>
          <a:p>
            <a:r>
              <a:rPr lang="en-US" dirty="0" smtClean="0"/>
              <a:t>Not a large enough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Region: CENTRAL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6" y="1905000"/>
            <a:ext cx="3290197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Good: raising crops, setting up and starting a farm business</a:t>
            </a:r>
          </a:p>
          <a:p>
            <a:r>
              <a:rPr lang="en-US" dirty="0" smtClean="0"/>
              <a:t>Needs improvement: management of tools, equipment, supplies, management of farm infrastructure, management of production and 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Region: BERKSHIRES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1905000"/>
            <a:ext cx="3292386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Small sample size</a:t>
            </a:r>
          </a:p>
          <a:p>
            <a:r>
              <a:rPr lang="en-US" dirty="0" smtClean="0"/>
              <a:t>Good: management of production and natural resources, whole farm planning, setup and start up of business</a:t>
            </a:r>
          </a:p>
          <a:p>
            <a:r>
              <a:rPr lang="en-US" dirty="0" smtClean="0"/>
              <a:t>Needs improvement: marketing of farm products and services, education and professional development</a:t>
            </a:r>
          </a:p>
          <a:p>
            <a:r>
              <a:rPr lang="en-US" dirty="0" smtClean="0"/>
              <a:t>Very disparate answers between 4 respondents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Region: PIONEER VALLEY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1911470"/>
            <a:ext cx="3292386" cy="42542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Good: Management of the farm business, management of tools, equipment and supplies, whole farm planning, education and professional development</a:t>
            </a:r>
          </a:p>
          <a:p>
            <a:r>
              <a:rPr lang="en-US" dirty="0" smtClean="0"/>
              <a:t>Needs improvement: review and re-plan whole farm, nourish family and community relations, marketing of farm products and services, managing farm labor resources</a:t>
            </a:r>
          </a:p>
          <a:p>
            <a:r>
              <a:rPr lang="en-US" dirty="0" smtClean="0"/>
              <a:t>Some topics had really disparate responses (red &amp; 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Data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Overall, good resources across the state for starting and setting up a farm business, for raising crops, and opportunities for professional development and education</a:t>
            </a:r>
          </a:p>
          <a:p>
            <a:r>
              <a:rPr lang="en-US" dirty="0" smtClean="0"/>
              <a:t>Overall, more is needed on nourishing family &amp; community relations, managing farm labor, marketing,  reviewing and re-planning whole farm </a:t>
            </a:r>
          </a:p>
          <a:p>
            <a:r>
              <a:rPr lang="en-US" dirty="0" smtClean="0"/>
              <a:t>Need to delve deeper into regional issues, why they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 #1:</a:t>
            </a:r>
            <a:br>
              <a:rPr lang="en-US" dirty="0" smtClean="0"/>
            </a:br>
            <a:r>
              <a:rPr lang="en-US" dirty="0" smtClean="0"/>
              <a:t>Top three most helpful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 three resources: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dirty="0" smtClean="0"/>
              <a:t>UMass (including Extension and Stockbridge School)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dirty="0" smtClean="0"/>
              <a:t>NOFA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dirty="0" smtClean="0"/>
              <a:t>New Entry</a:t>
            </a:r>
          </a:p>
          <a:p>
            <a:r>
              <a:rPr lang="en-US" dirty="0" smtClean="0"/>
              <a:t>“Multi-service farm support organizations” seem to be the most helpful resource for beginning farmers</a:t>
            </a:r>
          </a:p>
          <a:p>
            <a:r>
              <a:rPr lang="en-US" dirty="0" smtClean="0"/>
              <a:t>Lots of other resources are mentioned once or twice; beginning farmers are finding information in a wide variety of places</a:t>
            </a:r>
          </a:p>
          <a:p>
            <a:r>
              <a:rPr lang="en-US" dirty="0" smtClean="0"/>
              <a:t>Resources such as technical assistance and mentorship are hardly mentioned while more conventional “educational” resources are mentioned often (workshops, conferences,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 #2:</a:t>
            </a:r>
            <a:br>
              <a:rPr lang="en-US" dirty="0" smtClean="0"/>
            </a:br>
            <a:r>
              <a:rPr lang="en-US" dirty="0" smtClean="0"/>
              <a:t>Top three current needs for success in farming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38" y="1752600"/>
            <a:ext cx="7143750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Open-Ended Question #2:</a:t>
            </a:r>
            <a:br>
              <a:rPr lang="en-US" dirty="0"/>
            </a:br>
            <a:r>
              <a:rPr lang="en-US" dirty="0"/>
              <a:t>Top three current needs for success in farming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management, money and markets come to the top of the list</a:t>
            </a:r>
          </a:p>
          <a:p>
            <a:r>
              <a:rPr lang="en-US" dirty="0" smtClean="0"/>
              <a:t>This indicated that while there is a wide variety of needs for beginning farmers,  the clear need that rises above the rest is to be profitable</a:t>
            </a:r>
          </a:p>
          <a:p>
            <a:r>
              <a:rPr lang="en-US" dirty="0" smtClean="0"/>
              <a:t>Labor, land, laws &amp; regulations, and infrastructure come in all around the same level of importance</a:t>
            </a:r>
          </a:p>
          <a:p>
            <a:r>
              <a:rPr lang="en-US" dirty="0" smtClean="0"/>
              <a:t>“Business management” response seems to conflict with earlier results showing that there were enough resources to help with business start-up; perhaps need is help with sustained management or scaling up?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resources (programs, training, technical assistance, educational workshops, support services) are available for </a:t>
            </a:r>
            <a:r>
              <a:rPr lang="en-US" dirty="0" smtClean="0"/>
              <a:t>beginning farmers </a:t>
            </a:r>
            <a:r>
              <a:rPr lang="en-US" dirty="0"/>
              <a:t>in Massachusetts?</a:t>
            </a:r>
            <a:endParaRPr lang="en-US" sz="1800" dirty="0"/>
          </a:p>
          <a:p>
            <a:pPr lvl="0"/>
            <a:r>
              <a:rPr lang="en-US" dirty="0" smtClean="0"/>
              <a:t>How </a:t>
            </a:r>
            <a:r>
              <a:rPr lang="en-US" dirty="0"/>
              <a:t>effective are these resources at meeting the needs of beginning farmers</a:t>
            </a:r>
            <a:r>
              <a:rPr lang="en-US" dirty="0" smtClean="0"/>
              <a:t>?</a:t>
            </a:r>
            <a:endParaRPr lang="en-US" sz="1800" dirty="0"/>
          </a:p>
          <a:p>
            <a:pPr lvl="0"/>
            <a:r>
              <a:rPr lang="en-US" dirty="0"/>
              <a:t>What needs do </a:t>
            </a:r>
            <a:r>
              <a:rPr lang="en-US" dirty="0" smtClean="0"/>
              <a:t>beginning farmers </a:t>
            </a:r>
            <a:r>
              <a:rPr lang="en-US" dirty="0"/>
              <a:t>have that aren’t currently being met? What are the major gaps that exist in available resources</a:t>
            </a:r>
            <a:r>
              <a:rPr lang="en-US" dirty="0" smtClean="0"/>
              <a:t>?</a:t>
            </a:r>
            <a:endParaRPr lang="en-US" sz="1800" dirty="0"/>
          </a:p>
          <a:p>
            <a:pPr lvl="0"/>
            <a:r>
              <a:rPr lang="en-US" dirty="0"/>
              <a:t>What kinds of programs and policies are needed to meet the needs of </a:t>
            </a:r>
            <a:r>
              <a:rPr lang="en-US" dirty="0" smtClean="0"/>
              <a:t>beginning farmers </a:t>
            </a:r>
            <a:r>
              <a:rPr lang="en-US" dirty="0"/>
              <a:t>on their most pressing topics, skills, and resources?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Ended Question #3:</a:t>
            </a:r>
            <a:br>
              <a:rPr lang="en-US" dirty="0"/>
            </a:br>
            <a:r>
              <a:rPr lang="en-US" dirty="0"/>
              <a:t>Comments or advice about resources/resource gaps for beginning farmers in 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3" y="1752600"/>
            <a:ext cx="6858000" cy="4575795"/>
          </a:xfrm>
        </p:spPr>
      </p:pic>
      <p:sp>
        <p:nvSpPr>
          <p:cNvPr id="5" name="TextBox 4"/>
          <p:cNvSpPr txBox="1"/>
          <p:nvPr/>
        </p:nvSpPr>
        <p:spPr>
          <a:xfrm>
            <a:off x="2665413" y="64578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#of Comments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200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Ended Question #3:</a:t>
            </a:r>
            <a:br>
              <a:rPr lang="en-US" dirty="0" smtClean="0"/>
            </a:br>
            <a:r>
              <a:rPr lang="en-US" dirty="0" smtClean="0"/>
              <a:t>Comments or advice about resources/resource gaps for beginning farmers in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905000"/>
            <a:ext cx="9220201" cy="4572000"/>
          </a:xfrm>
        </p:spPr>
        <p:txBody>
          <a:bodyPr/>
          <a:lstStyle/>
          <a:p>
            <a:r>
              <a:rPr lang="en-US" dirty="0" smtClean="0"/>
              <a:t>Responses to this question are varied, but a few trends emerge: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dirty="0" smtClean="0"/>
              <a:t>Resources generally available in the eastern part of the state while a majority of farmers are located in the west. Especially during the growing season, travel to workshops is prohibitive for most growers in the western part of the state.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dirty="0" smtClean="0"/>
              <a:t>Many farmers indicated an awareness that resources are available, but they lack time to find them and would benefit from more of a “one stop shopping” type of situation.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dirty="0" smtClean="0"/>
              <a:t>Very distinctive desire expressed for sharing resources with other farmers, regionally, such as tools and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 Interviews: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05000"/>
            <a:ext cx="10820400" cy="42672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Northeast</a:t>
            </a:r>
          </a:p>
          <a:p>
            <a:pPr lvl="1"/>
            <a:r>
              <a:rPr lang="en-US" dirty="0" smtClean="0"/>
              <a:t>Three Sisters Garden Project, Ipswich, MA</a:t>
            </a:r>
          </a:p>
          <a:p>
            <a:pPr lvl="1"/>
            <a:r>
              <a:rPr lang="en-US" dirty="0" smtClean="0"/>
              <a:t>Barrett’s Mill Farm, Concord, MA</a:t>
            </a:r>
          </a:p>
          <a:p>
            <a:pPr lvl="1"/>
            <a:r>
              <a:rPr lang="en-US" dirty="0" err="1" smtClean="0"/>
              <a:t>Alprilla</a:t>
            </a:r>
            <a:r>
              <a:rPr lang="en-US" dirty="0" smtClean="0"/>
              <a:t> Farm, Essex, MA*</a:t>
            </a:r>
          </a:p>
          <a:p>
            <a:r>
              <a:rPr lang="en-US" dirty="0" smtClean="0"/>
              <a:t>Southeast</a:t>
            </a:r>
          </a:p>
          <a:p>
            <a:pPr lvl="1"/>
            <a:r>
              <a:rPr lang="en-US" dirty="0" smtClean="0"/>
              <a:t>White Barn Farm, Wrentham, MA</a:t>
            </a:r>
          </a:p>
          <a:p>
            <a:pPr lvl="1"/>
            <a:r>
              <a:rPr lang="en-US" dirty="0" smtClean="0"/>
              <a:t>Heart Beets Farm, Berkley, MA</a:t>
            </a:r>
          </a:p>
          <a:p>
            <a:r>
              <a:rPr lang="en-US" dirty="0" smtClean="0"/>
              <a:t>Western</a:t>
            </a:r>
          </a:p>
          <a:p>
            <a:pPr lvl="1"/>
            <a:r>
              <a:rPr lang="en-US" dirty="0" smtClean="0"/>
              <a:t>Grace Hill Farm, </a:t>
            </a:r>
            <a:r>
              <a:rPr lang="en-US" dirty="0" err="1" smtClean="0"/>
              <a:t>Cummington</a:t>
            </a:r>
            <a:r>
              <a:rPr lang="en-US" dirty="0" smtClean="0"/>
              <a:t>, MA</a:t>
            </a:r>
          </a:p>
          <a:p>
            <a:pPr lvl="1"/>
            <a:r>
              <a:rPr lang="en-US" dirty="0" smtClean="0"/>
              <a:t>Red Shirt Farm, </a:t>
            </a:r>
            <a:r>
              <a:rPr lang="en-US" dirty="0" err="1" smtClean="0"/>
              <a:t>Lanesborough</a:t>
            </a:r>
            <a:r>
              <a:rPr lang="en-US" dirty="0" smtClean="0"/>
              <a:t>, 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Central</a:t>
            </a:r>
          </a:p>
          <a:p>
            <a:pPr lvl="1"/>
            <a:r>
              <a:rPr lang="en-US" dirty="0" smtClean="0"/>
              <a:t>Enterprise Farm, S. Deerfield, MA*</a:t>
            </a:r>
          </a:p>
          <a:p>
            <a:pPr lvl="1"/>
            <a:r>
              <a:rPr lang="en-US" dirty="0" smtClean="0"/>
              <a:t>The Kitchen Garden, Sunderland, MA</a:t>
            </a:r>
          </a:p>
          <a:p>
            <a:r>
              <a:rPr lang="en-US" dirty="0" smtClean="0"/>
              <a:t>Urban</a:t>
            </a:r>
          </a:p>
          <a:p>
            <a:pPr lvl="1"/>
            <a:r>
              <a:rPr lang="en-US" dirty="0" smtClean="0"/>
              <a:t>Urban Farming Institute, Roxbury, MA</a:t>
            </a:r>
          </a:p>
        </p:txBody>
      </p:sp>
    </p:spTree>
    <p:extLst>
      <p:ext uri="{BB962C8B-B14F-4D97-AF65-F5344CB8AC3E}">
        <p14:creationId xmlns:p14="http://schemas.microsoft.com/office/powerpoint/2010/main" val="40442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 Interviews: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Background Information:</a:t>
            </a:r>
          </a:p>
          <a:p>
            <a:pPr lvl="1"/>
            <a:r>
              <a:rPr lang="en-US" dirty="0" smtClean="0"/>
              <a:t>How many years have you been farming total?</a:t>
            </a:r>
          </a:p>
          <a:p>
            <a:pPr lvl="1"/>
            <a:r>
              <a:rPr lang="en-US" dirty="0" smtClean="0"/>
              <a:t>How did you get into farming?</a:t>
            </a:r>
          </a:p>
          <a:p>
            <a:pPr lvl="1"/>
            <a:r>
              <a:rPr lang="en-US" dirty="0" smtClean="0"/>
              <a:t>When did you start your farm business?</a:t>
            </a:r>
          </a:p>
          <a:p>
            <a:pPr lvl="1"/>
            <a:r>
              <a:rPr lang="en-US" dirty="0" smtClean="0"/>
              <a:t>What do you produce? </a:t>
            </a:r>
          </a:p>
          <a:p>
            <a:pPr lvl="1"/>
            <a:r>
              <a:rPr lang="en-US" dirty="0" smtClean="0"/>
              <a:t>How large is your farm?</a:t>
            </a:r>
          </a:p>
          <a:p>
            <a:pPr lvl="1"/>
            <a:r>
              <a:rPr lang="en-US" dirty="0" smtClean="0"/>
              <a:t>What are your primary markets?</a:t>
            </a:r>
          </a:p>
          <a:p>
            <a:pPr lvl="1"/>
            <a:r>
              <a:rPr lang="en-US" dirty="0" smtClean="0"/>
              <a:t>How did you find your land?</a:t>
            </a:r>
          </a:p>
          <a:p>
            <a:pPr lvl="1"/>
            <a:r>
              <a:rPr lang="en-US" dirty="0" smtClean="0"/>
              <a:t>Do you have a business partner?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Resource Questions:</a:t>
            </a:r>
          </a:p>
          <a:p>
            <a:pPr lvl="1"/>
            <a:r>
              <a:rPr lang="en-US" dirty="0" smtClean="0"/>
              <a:t>Where do you go for information about farming? </a:t>
            </a:r>
          </a:p>
          <a:p>
            <a:pPr lvl="1"/>
            <a:r>
              <a:rPr lang="en-US" dirty="0" smtClean="0"/>
              <a:t>What types of resources do you like the best?</a:t>
            </a:r>
          </a:p>
          <a:p>
            <a:pPr lvl="1"/>
            <a:r>
              <a:rPr lang="en-US" dirty="0" smtClean="0"/>
              <a:t>For your region, where do you perceive the gaps are in resources available?</a:t>
            </a:r>
          </a:p>
          <a:p>
            <a:pPr lvl="1"/>
            <a:r>
              <a:rPr lang="en-US" dirty="0" smtClean="0"/>
              <a:t>For your enterprise, where do you perceive the gaps are in resources available?</a:t>
            </a:r>
          </a:p>
          <a:p>
            <a:pPr lvl="1"/>
            <a:r>
              <a:rPr lang="en-US" dirty="0" smtClean="0"/>
              <a:t>Going forward, what’s your biggest resource challenge?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Interviews: Where do beginning farmers get their information?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9412" y="1828800"/>
            <a:ext cx="11582400" cy="4953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Other farmers</a:t>
            </a:r>
            <a:r>
              <a:rPr lang="en-US" dirty="0" smtClean="0"/>
              <a:t>: developing a network of local and/or trusted farmers you can call is absolutely vital in the farming business.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Apprenticeships</a:t>
            </a:r>
            <a:r>
              <a:rPr lang="en-US" dirty="0" smtClean="0"/>
              <a:t>: the foundation for most beginning farmers and important in developing your “farmer to farmer network.” Especially important for farmers doing more niche agricultural </a:t>
            </a:r>
            <a:r>
              <a:rPr lang="en-US" dirty="0" err="1" smtClean="0"/>
              <a:t>enterprizes</a:t>
            </a:r>
            <a:r>
              <a:rPr lang="en-US" dirty="0" smtClean="0"/>
              <a:t> (i.e. raw milk cheese).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Active </a:t>
            </a:r>
            <a:r>
              <a:rPr lang="en-US" b="1" dirty="0" err="1" smtClean="0"/>
              <a:t>Listserves</a:t>
            </a:r>
            <a:r>
              <a:rPr lang="en-US" dirty="0" smtClean="0"/>
              <a:t>: helpful for farmers especially beyond the initial years for all kinds of questions, serves as a virtual farmer to farmer network - CRAFT, Google Groups.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Instagram/YouTube</a:t>
            </a:r>
            <a:r>
              <a:rPr lang="en-US" dirty="0" smtClean="0"/>
              <a:t>: Especially useful for video sharing of new techniques, equipment.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UMass Extension</a:t>
            </a:r>
            <a:r>
              <a:rPr lang="en-US" dirty="0" smtClean="0"/>
              <a:t>: farmers turn to their Plant Diagnostics Lab, NE Vegetable Management Guide, Soil Testing but discussed the gap in people help (no extension agents).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Books</a:t>
            </a:r>
            <a:r>
              <a:rPr lang="en-US" dirty="0" smtClean="0"/>
              <a:t>: Lean Farmer, Market Gardener, The New Organic Grower, The Organic Grower’s Business Handbook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“Local Leaders”: </a:t>
            </a:r>
            <a:r>
              <a:rPr lang="en-US" dirty="0" smtClean="0"/>
              <a:t>Chris Yoder of </a:t>
            </a:r>
            <a:r>
              <a:rPr lang="en-US" dirty="0" err="1" smtClean="0"/>
              <a:t>Vanguarden</a:t>
            </a:r>
            <a:r>
              <a:rPr lang="en-US" dirty="0" smtClean="0"/>
              <a:t> Farm, Dan Kaplan of Brookfield Farm, Greg </a:t>
            </a:r>
            <a:r>
              <a:rPr lang="en-US" dirty="0" err="1" smtClean="0"/>
              <a:t>Maslowe</a:t>
            </a:r>
            <a:r>
              <a:rPr lang="en-US" dirty="0" smtClean="0"/>
              <a:t> at Newton Community Farm, Roxbury Farm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Case Studies: </a:t>
            </a:r>
            <a:r>
              <a:rPr lang="en-US" dirty="0" smtClean="0"/>
              <a:t>how one farm scaled up from year to year, in terms of labor, equipment, etc.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6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Interviews: Where are the gaps?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752600"/>
            <a:ext cx="11887200" cy="5029200"/>
          </a:xfrm>
        </p:spPr>
        <p:txBody>
          <a:bodyPr numCol="2"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Land</a:t>
            </a:r>
            <a:r>
              <a:rPr lang="en-US" dirty="0"/>
              <a:t>:</a:t>
            </a:r>
            <a:r>
              <a:rPr lang="en-US" dirty="0" smtClean="0"/>
              <a:t> active regional inventories based off on-the-ground knowledge; APR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Labor /Employment Guidance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laws and regulations but also how to manage people for a positive, education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Local Regulation Guides</a:t>
            </a:r>
            <a:r>
              <a:rPr lang="en-US" dirty="0" smtClean="0"/>
              <a:t>: on a wide range of issues, including conservation, construction, water, etc.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Money:</a:t>
            </a:r>
            <a:r>
              <a:rPr lang="en-US" dirty="0" smtClean="0"/>
              <a:t> not just what’s available but also a timeline of when </a:t>
            </a:r>
            <a:r>
              <a:rPr lang="en-US" dirty="0"/>
              <a:t>and how you can prepare to </a:t>
            </a:r>
            <a:r>
              <a:rPr lang="en-US" dirty="0" smtClean="0"/>
              <a:t>apply for it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Markets</a:t>
            </a:r>
            <a:r>
              <a:rPr lang="en-US" dirty="0" smtClean="0"/>
              <a:t>: Growing </a:t>
            </a:r>
            <a:r>
              <a:rPr lang="en-US" dirty="0"/>
              <a:t>markets for local </a:t>
            </a:r>
            <a:r>
              <a:rPr lang="en-US" dirty="0" smtClean="0"/>
              <a:t>growers especially </a:t>
            </a:r>
            <a:r>
              <a:rPr lang="en-US" dirty="0"/>
              <a:t>with restaurants and small </a:t>
            </a:r>
            <a:r>
              <a:rPr lang="en-US" dirty="0" smtClean="0"/>
              <a:t>grocers, cooperatives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Supply Directories: </a:t>
            </a:r>
            <a:r>
              <a:rPr lang="en-US" dirty="0" smtClean="0"/>
              <a:t>up-to-date regional guides of where to purchase things that are needed for farms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“Start Up Packet”</a:t>
            </a:r>
            <a:r>
              <a:rPr lang="en-US" dirty="0" smtClean="0"/>
              <a:t>: checklists of things to think about for each year, skills to be acquired, training to think ahead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Internship Help: </a:t>
            </a:r>
            <a:r>
              <a:rPr lang="en-US" dirty="0" smtClean="0"/>
              <a:t>a way to make sure that folks are getting paid a bit more, and to make sure that farms don’t become too dependent on that labor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Mentoring/Experienced Farmer Consulting: </a:t>
            </a:r>
            <a:r>
              <a:rPr lang="en-US" dirty="0" smtClean="0"/>
              <a:t>would pay farmers to visit farm 2-3 times per season to give feedback on what they could do better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Taxes/Payroll/</a:t>
            </a:r>
            <a:r>
              <a:rPr lang="en-US" b="1" dirty="0" err="1" smtClean="0"/>
              <a:t>Bookeeping</a:t>
            </a:r>
            <a:r>
              <a:rPr lang="en-US" b="1" dirty="0" smtClean="0"/>
              <a:t> Guidance: </a:t>
            </a:r>
            <a:r>
              <a:rPr lang="en-US" dirty="0" smtClean="0"/>
              <a:t>help finding companies or individuals; what to pay for and what not to pay for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Case Studies:</a:t>
            </a:r>
            <a:r>
              <a:rPr lang="en-US" dirty="0" smtClean="0"/>
              <a:t> Step-by-step guides of how a successful farm made strides toward scaling up, year to year</a:t>
            </a:r>
          </a:p>
        </p:txBody>
      </p:sp>
    </p:spTree>
    <p:extLst>
      <p:ext uri="{BB962C8B-B14F-4D97-AF65-F5344CB8AC3E}">
        <p14:creationId xmlns:p14="http://schemas.microsoft.com/office/powerpoint/2010/main" val="17392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Interviews: 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05000"/>
            <a:ext cx="9982201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Wealth of resources in the eastern part of the state</a:t>
            </a:r>
          </a:p>
          <a:p>
            <a:r>
              <a:rPr lang="en-US" dirty="0" smtClean="0"/>
              <a:t>Workshops offered during growing season mean taking at least a half or full day; Saturdays are hard because of markets, Sundays would be best</a:t>
            </a:r>
          </a:p>
          <a:p>
            <a:r>
              <a:rPr lang="en-US" dirty="0" smtClean="0"/>
              <a:t>Beginning farmers tend to “age out” of workshops – no longer helpful, geared toward younger folks</a:t>
            </a:r>
          </a:p>
          <a:p>
            <a:r>
              <a:rPr lang="en-US" dirty="0" smtClean="0"/>
              <a:t>Time is one of most difficult things in season – for this reason, video was cited as a preferred format</a:t>
            </a:r>
          </a:p>
          <a:p>
            <a:r>
              <a:rPr lang="en-US" dirty="0" smtClean="0"/>
              <a:t>Businesses that source directly from local farmers are really helping farmers distribute and scale up (Lettuce Be Local, Farm Fresh RI, Boston Organics)</a:t>
            </a:r>
          </a:p>
          <a:p>
            <a:r>
              <a:rPr lang="en-US" dirty="0" smtClean="0"/>
              <a:t>All farmers felt strongly that production experience comes from farmer to farmer and apprenticeships, business side of things is more difficult</a:t>
            </a:r>
          </a:p>
          <a:p>
            <a:r>
              <a:rPr lang="en-US" dirty="0" smtClean="0"/>
              <a:t>Many farmers expressed sadness at not being able to pay interns and apprentices more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Data Collection Methods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</a:p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Quantitative</a:t>
            </a:r>
          </a:p>
          <a:p>
            <a:pPr lvl="1"/>
            <a:r>
              <a:rPr lang="en-US" dirty="0" smtClean="0"/>
              <a:t>Open Ended</a:t>
            </a:r>
          </a:p>
          <a:p>
            <a:r>
              <a:rPr lang="en-US" dirty="0" smtClean="0"/>
              <a:t>Focus Groups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Beginning Farmer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Survey Respondents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166 responses, but only 63 completed through farmer resources table and 101 fully completed farmer background questions</a:t>
            </a:r>
          </a:p>
          <a:p>
            <a:r>
              <a:rPr lang="en-US" dirty="0" smtClean="0"/>
              <a:t>Over half were 25-40 years old</a:t>
            </a:r>
          </a:p>
          <a:p>
            <a:r>
              <a:rPr lang="en-US" dirty="0" smtClean="0"/>
              <a:t>Most had been farming 1-7 years</a:t>
            </a:r>
          </a:p>
          <a:p>
            <a:r>
              <a:rPr lang="en-US" dirty="0" smtClean="0"/>
              <a:t>Most are farming less than 5 acres</a:t>
            </a:r>
          </a:p>
          <a:p>
            <a:r>
              <a:rPr lang="en-US" dirty="0" smtClean="0"/>
              <a:t>Biggest response from Pioneer Valley and Central Mass followed by Northeast and Southeast parts of the state</a:t>
            </a:r>
          </a:p>
          <a:p>
            <a:r>
              <a:rPr lang="en-US" dirty="0" smtClean="0"/>
              <a:t>Hardly any response from Cape &amp; Islands, Berkshires</a:t>
            </a:r>
          </a:p>
          <a:p>
            <a:r>
              <a:rPr lang="en-US" dirty="0" smtClean="0"/>
              <a:t>Majority of respondents are growing vegetables, fruit, berries, flowers and herbs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Respondents: Age and Years Farming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14600"/>
            <a:ext cx="5898553" cy="2819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386584"/>
            <a:ext cx="5638799" cy="3153377"/>
          </a:xfrm>
        </p:spPr>
      </p:pic>
      <p:sp>
        <p:nvSpPr>
          <p:cNvPr id="7" name="TextBox 6"/>
          <p:cNvSpPr txBox="1"/>
          <p:nvPr/>
        </p:nvSpPr>
        <p:spPr>
          <a:xfrm>
            <a:off x="379412" y="553996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23012" y="5715000"/>
            <a:ext cx="55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Years Farming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1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Respondents: </a:t>
            </a:r>
            <a:br>
              <a:rPr lang="en-US" dirty="0" smtClean="0"/>
            </a:br>
            <a:r>
              <a:rPr lang="en-US" dirty="0" smtClean="0"/>
              <a:t>Acres Farming &amp; Region Accessing Resources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0" y="2514600"/>
            <a:ext cx="5008119" cy="3200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133600"/>
            <a:ext cx="5246290" cy="3762820"/>
          </a:xfrm>
        </p:spPr>
      </p:pic>
      <p:sp>
        <p:nvSpPr>
          <p:cNvPr id="3" name="TextBox 2"/>
          <p:cNvSpPr txBox="1"/>
          <p:nvPr/>
        </p:nvSpPr>
        <p:spPr>
          <a:xfrm>
            <a:off x="970330" y="5896420"/>
            <a:ext cx="500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Acres Farming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46812" y="6019800"/>
            <a:ext cx="524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Region Accessing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00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Respondents: Agricultural Enterprise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286000"/>
            <a:ext cx="5545065" cy="37119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36" y="1981200"/>
            <a:ext cx="5668976" cy="4051497"/>
          </a:xfrm>
        </p:spPr>
      </p:pic>
    </p:spTree>
    <p:extLst>
      <p:ext uri="{BB962C8B-B14F-4D97-AF65-F5344CB8AC3E}">
        <p14:creationId xmlns:p14="http://schemas.microsoft.com/office/powerpoint/2010/main" val="38983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Respondents by Zip: 101 Respondents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5357"/>
          <a:stretch/>
        </p:blipFill>
        <p:spPr>
          <a:xfrm>
            <a:off x="1674812" y="1828800"/>
            <a:ext cx="8839200" cy="4782382"/>
          </a:xfrm>
        </p:spPr>
      </p:pic>
      <p:sp>
        <p:nvSpPr>
          <p:cNvPr id="5" name="TextBox 4"/>
          <p:cNvSpPr txBox="1"/>
          <p:nvPr/>
        </p:nvSpPr>
        <p:spPr>
          <a:xfrm>
            <a:off x="2055812" y="5010982"/>
            <a:ext cx="4366324" cy="16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1883</Words>
  <Application>Microsoft Office PowerPoint</Application>
  <PresentationFormat>Custom</PresentationFormat>
  <Paragraphs>163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Corbel</vt:lpstr>
      <vt:lpstr>Wingdings</vt:lpstr>
      <vt:lpstr>Earthtones 16x9</vt:lpstr>
      <vt:lpstr>Beginning Farmer Network of Massachusetts</vt:lpstr>
      <vt:lpstr>Review: Purpose </vt:lpstr>
      <vt:lpstr>Review: Guiding Questions</vt:lpstr>
      <vt:lpstr>Review: Data Collection Methods</vt:lpstr>
      <vt:lpstr>Summary of Survey Respondents</vt:lpstr>
      <vt:lpstr>Survey Respondents: Age and Years Farming</vt:lpstr>
      <vt:lpstr>Survey Respondents:  Acres Farming &amp; Region Accessing Resources</vt:lpstr>
      <vt:lpstr>Survey Respondents: Agricultural Enterprise</vt:lpstr>
      <vt:lpstr>Respondents by Zip: 101 Respondents</vt:lpstr>
      <vt:lpstr>Respondents by Zip: 63 Respondents</vt:lpstr>
      <vt:lpstr>Survey: Farmer Resource Questions </vt:lpstr>
      <vt:lpstr>Survey: Farmer Resource Questions </vt:lpstr>
      <vt:lpstr>Survey: Farmer Resource Questions </vt:lpstr>
      <vt:lpstr>Survey: Farmer Resource Questions </vt:lpstr>
      <vt:lpstr>Survey: Farmer Resource Questions </vt:lpstr>
      <vt:lpstr>Survey: Farmer Resource Questions </vt:lpstr>
      <vt:lpstr>Survey: Farmer Resource Questions </vt:lpstr>
      <vt:lpstr>Survey: Farmer Resource Questions </vt:lpstr>
      <vt:lpstr>By Region: NORTHEAST</vt:lpstr>
      <vt:lpstr>By Region: METRO BOSTON</vt:lpstr>
      <vt:lpstr>By Region: SOUTHEAST</vt:lpstr>
      <vt:lpstr>By Region: CAPE &amp; ISLANDS</vt:lpstr>
      <vt:lpstr>By Region: CENTRAL</vt:lpstr>
      <vt:lpstr>By Region: BERKSHIRES</vt:lpstr>
      <vt:lpstr>By Region: PIONEER VALLEY</vt:lpstr>
      <vt:lpstr>Regional Data Discussion</vt:lpstr>
      <vt:lpstr>Open-Ended Question #1: Top three most helpful resources</vt:lpstr>
      <vt:lpstr>Open-Ended Question #2: Top three current needs for success in farming</vt:lpstr>
      <vt:lpstr>Open-Ended Question #2: Top three current needs for success in farming</vt:lpstr>
      <vt:lpstr>Open Ended Question #3: Comments or advice about resources/resource gaps for beginning farmers in MA</vt:lpstr>
      <vt:lpstr>Open Ended Question #3: Comments or advice about resources/resource gaps for beginning farmers in MA</vt:lpstr>
      <vt:lpstr>Farmer Interviews: Participants</vt:lpstr>
      <vt:lpstr>Farmer Interviews: Questions</vt:lpstr>
      <vt:lpstr>Interviews: Where do beginning farmers get their information?</vt:lpstr>
      <vt:lpstr>Interviews: Where are the gaps?</vt:lpstr>
      <vt:lpstr>Interviews: General Observations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2016-07-20T20:52:09Z</dcterms:created>
  <dcterms:modified xsi:type="dcterms:W3CDTF">2017-06-15T17:09:21Z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