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65" r:id="rId3"/>
    <p:sldId id="266" r:id="rId4"/>
    <p:sldId id="267" r:id="rId5"/>
    <p:sldId id="268" r:id="rId6"/>
    <p:sldId id="286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2B5C"/>
    <a:srgbClr val="D8D8D8"/>
    <a:srgbClr val="FFFD78"/>
    <a:srgbClr val="5697D5"/>
    <a:srgbClr val="071A34"/>
    <a:srgbClr val="071A33"/>
    <a:srgbClr val="D9D9D9"/>
    <a:srgbClr val="001A33"/>
    <a:srgbClr val="001A34"/>
    <a:srgbClr val="6AA6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55" autoAdjust="0"/>
    <p:restoredTop sz="94746" autoAdjust="0"/>
  </p:normalViewPr>
  <p:slideViewPr>
    <p:cSldViewPr showGuides="1">
      <p:cViewPr>
        <p:scale>
          <a:sx n="89" d="100"/>
          <a:sy n="89" d="100"/>
        </p:scale>
        <p:origin x="14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/Users/SAREPDP/Desktop/SP%20Analysis%2051417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/Users/SAREPDP/Documents/SP%20Analysis%2042817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/Users/SAREPDP/Desktop/SP%20Analysis%2051417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/Users/SAREPDP/Documents/SP%20Analysis%2042817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/Users/SAREPDP/Desktop/SP%20Analysis%2051417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/Users/SAREPDP/Desktop/SP%20Analysis%2051417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localhost//Users/SAREPDP/Documents/SP%20Analysis%204281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Agricultural</a:t>
            </a:r>
            <a:r>
              <a:rPr lang="en-US" baseline="0"/>
              <a:t> Service Provider Places of Work (n = 53)</a:t>
            </a:r>
            <a:endParaRPr lang="en-US"/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4472C4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Agency!$M$3:$M$25</c:f>
              <c:strCache>
                <c:ptCount val="23"/>
                <c:pt idx="0">
                  <c:v>Cooperative Development Institute</c:v>
                </c:pt>
                <c:pt idx="1">
                  <c:v>Highmoor Farm</c:v>
                </c:pt>
                <c:pt idx="2">
                  <c:v>Kennebec Valley Community College</c:v>
                </c:pt>
                <c:pt idx="3">
                  <c:v>Legal Food Hub</c:v>
                </c:pt>
                <c:pt idx="4">
                  <c:v>Maine AgrAbility</c:v>
                </c:pt>
                <c:pt idx="5">
                  <c:v>Maine DACF</c:v>
                </c:pt>
                <c:pt idx="6">
                  <c:v>Medomak Valley Land Trust</c:v>
                </c:pt>
                <c:pt idx="7">
                  <c:v>Private consultant</c:v>
                </c:pt>
                <c:pt idx="8">
                  <c:v>Sustain Wayne</c:v>
                </c:pt>
                <c:pt idx="9">
                  <c:v>United Farmer Veterans of Maine</c:v>
                </c:pt>
                <c:pt idx="10">
                  <c:v>Unity Food Hub</c:v>
                </c:pt>
                <c:pt idx="11">
                  <c:v>USDA</c:v>
                </c:pt>
                <c:pt idx="12">
                  <c:v>USDA NASS</c:v>
                </c:pt>
                <c:pt idx="13">
                  <c:v>Land for Good</c:v>
                </c:pt>
                <c:pt idx="14">
                  <c:v>Maine Farmlink</c:v>
                </c:pt>
                <c:pt idx="15">
                  <c:v>Maine Forest Service</c:v>
                </c:pt>
                <c:pt idx="16">
                  <c:v>Maine Farmland Trust</c:v>
                </c:pt>
                <c:pt idx="17">
                  <c:v>MOFGA</c:v>
                </c:pt>
                <c:pt idx="18">
                  <c:v>Soil and Water Conservation District</c:v>
                </c:pt>
                <c:pt idx="19">
                  <c:v>Maine SBDC at CEI</c:v>
                </c:pt>
                <c:pt idx="20">
                  <c:v>USDA NRCS</c:v>
                </c:pt>
                <c:pt idx="21">
                  <c:v>USDA FSA</c:v>
                </c:pt>
                <c:pt idx="22">
                  <c:v>Cooperative Extension</c:v>
                </c:pt>
              </c:strCache>
            </c:strRef>
          </c:cat>
          <c:val>
            <c:numRef>
              <c:f>Agency!$N$3:$N$25</c:f>
              <c:numCache>
                <c:formatCode>General</c:formatCode>
                <c:ptCount val="23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2.0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2.0</c:v>
                </c:pt>
                <c:pt idx="14">
                  <c:v>2.0</c:v>
                </c:pt>
                <c:pt idx="15">
                  <c:v>2.0</c:v>
                </c:pt>
                <c:pt idx="16">
                  <c:v>3.0</c:v>
                </c:pt>
                <c:pt idx="17">
                  <c:v>3.0</c:v>
                </c:pt>
                <c:pt idx="18">
                  <c:v>3.0</c:v>
                </c:pt>
                <c:pt idx="19">
                  <c:v>4.0</c:v>
                </c:pt>
                <c:pt idx="20">
                  <c:v>4.0</c:v>
                </c:pt>
                <c:pt idx="21">
                  <c:v>5.0</c:v>
                </c:pt>
                <c:pt idx="22">
                  <c:v>11.0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1023347888"/>
        <c:axId val="-1023345408"/>
      </c:barChart>
      <c:catAx>
        <c:axId val="-1023347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23345408"/>
        <c:crosses val="autoZero"/>
        <c:auto val="1"/>
        <c:lblAlgn val="ctr"/>
        <c:lblOffset val="100"/>
        <c:noMultiLvlLbl val="0"/>
      </c:catAx>
      <c:valAx>
        <c:axId val="-1023345408"/>
        <c:scaling>
          <c:orientation val="minMax"/>
          <c:max val="11.0"/>
        </c:scaling>
        <c:delete val="1"/>
        <c:axPos val="b"/>
        <c:numFmt formatCode="General" sourceLinked="0"/>
        <c:majorTickMark val="out"/>
        <c:minorTickMark val="none"/>
        <c:tickLblPos val="nextTo"/>
        <c:crossAx val="-10233478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6777242355747"/>
          <c:y val="0.221188921024591"/>
          <c:w val="0.454612219213923"/>
          <c:h val="0.759817610672128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l"/>
      <c:layout>
        <c:manualLayout>
          <c:xMode val="edge"/>
          <c:yMode val="edge"/>
          <c:x val="0.0210303767176162"/>
          <c:y val="0.229435956959563"/>
          <c:w val="0.304370862566385"/>
          <c:h val="0.712876682247388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</c:dPt>
          <c:cat>
            <c:strRef>
              <c:f>'&amp;age Beg Farmers'!$P$64:$P$69</c:f>
              <c:strCache>
                <c:ptCount val="6"/>
                <c:pt idx="0">
                  <c:v>Less than 10%</c:v>
                </c:pt>
                <c:pt idx="1">
                  <c:v>Between 10-24%</c:v>
                </c:pt>
                <c:pt idx="2">
                  <c:v>Between 25-49%</c:v>
                </c:pt>
                <c:pt idx="3">
                  <c:v>Between 50-74%</c:v>
                </c:pt>
                <c:pt idx="4">
                  <c:v>Between 75-79%</c:v>
                </c:pt>
                <c:pt idx="5">
                  <c:v>All (100%)</c:v>
                </c:pt>
              </c:strCache>
            </c:strRef>
          </c:cat>
          <c:val>
            <c:numRef>
              <c:f>'&amp;age Beg Farmers'!$Q$64:$Q$69</c:f>
              <c:numCache>
                <c:formatCode>0</c:formatCode>
                <c:ptCount val="6"/>
                <c:pt idx="0">
                  <c:v>6.0</c:v>
                </c:pt>
                <c:pt idx="1">
                  <c:v>11.0</c:v>
                </c:pt>
                <c:pt idx="2">
                  <c:v>26.0</c:v>
                </c:pt>
                <c:pt idx="3">
                  <c:v>36.0</c:v>
                </c:pt>
                <c:pt idx="4">
                  <c:v>13.0</c:v>
                </c:pt>
                <c:pt idx="5">
                  <c:v>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023304752"/>
        <c:axId val="-1023302000"/>
      </c:barChart>
      <c:catAx>
        <c:axId val="-102330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23302000"/>
        <c:crosses val="autoZero"/>
        <c:auto val="1"/>
        <c:lblAlgn val="ctr"/>
        <c:lblOffset val="100"/>
        <c:noMultiLvlLbl val="0"/>
      </c:catAx>
      <c:valAx>
        <c:axId val="-1023302000"/>
        <c:scaling>
          <c:orientation val="minMax"/>
          <c:max val="100.0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233047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2044092932059"/>
          <c:y val="0.220831474358201"/>
          <c:w val="0.49658507360493"/>
          <c:h val="0.769592794009478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l"/>
      <c:layout>
        <c:manualLayout>
          <c:xMode val="edge"/>
          <c:yMode val="edge"/>
          <c:x val="0.0"/>
          <c:y val="0.235092428798424"/>
          <c:w val="0.435994859285458"/>
          <c:h val="0.47882363529964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cat>
            <c:strRef>
              <c:f>'Frequency of seeing probs'!$L$68:$O$68</c:f>
              <c:strCache>
                <c:ptCount val="4"/>
                <c:pt idx="0">
                  <c:v>Rarely,10%</c:v>
                </c:pt>
                <c:pt idx="1">
                  <c:v>Somewhat Infrequently 11-40%</c:v>
                </c:pt>
                <c:pt idx="2">
                  <c:v>Somewhat Frequently 41-74%</c:v>
                </c:pt>
                <c:pt idx="3">
                  <c:v>Frequently/Very often 75%+</c:v>
                </c:pt>
              </c:strCache>
            </c:strRef>
          </c:cat>
          <c:val>
            <c:numRef>
              <c:f>'Frequency of seeing probs'!$L$69:$O$69</c:f>
              <c:numCache>
                <c:formatCode>General</c:formatCode>
                <c:ptCount val="4"/>
                <c:pt idx="0">
                  <c:v>24.0</c:v>
                </c:pt>
                <c:pt idx="1">
                  <c:v>20.0</c:v>
                </c:pt>
                <c:pt idx="2">
                  <c:v>36.0</c:v>
                </c:pt>
                <c:pt idx="3">
                  <c:v>20.0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032414064"/>
        <c:axId val="-1032411312"/>
      </c:barChart>
      <c:catAx>
        <c:axId val="-1032414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32411312"/>
        <c:crosses val="autoZero"/>
        <c:auto val="1"/>
        <c:lblAlgn val="ctr"/>
        <c:lblOffset val="100"/>
        <c:noMultiLvlLbl val="0"/>
      </c:catAx>
      <c:valAx>
        <c:axId val="-1032411312"/>
        <c:scaling>
          <c:orientation val="minMax"/>
          <c:max val="100.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324140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'Not comfort-Frequency'!$J$23:$M$23</c:f>
              <c:strCache>
                <c:ptCount val="4"/>
                <c:pt idx="0">
                  <c:v>Rarely,10%</c:v>
                </c:pt>
                <c:pt idx="1">
                  <c:v>Somewhat Infrequently 11-40%</c:v>
                </c:pt>
                <c:pt idx="2">
                  <c:v>Somewhat Frequently 41-74%</c:v>
                </c:pt>
                <c:pt idx="3">
                  <c:v>Frequently/Very often 75%+</c:v>
                </c:pt>
              </c:strCache>
            </c:strRef>
          </c:cat>
          <c:val>
            <c:numRef>
              <c:f>'Not comfort-Frequency'!$J$24:$M$24</c:f>
              <c:numCache>
                <c:formatCode>General</c:formatCode>
                <c:ptCount val="4"/>
                <c:pt idx="0">
                  <c:v>4.0</c:v>
                </c:pt>
                <c:pt idx="1">
                  <c:v>4.0</c:v>
                </c:pt>
                <c:pt idx="2">
                  <c:v>5.0</c:v>
                </c:pt>
                <c:pt idx="3">
                  <c:v>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032381280"/>
        <c:axId val="-1032378800"/>
      </c:barChart>
      <c:catAx>
        <c:axId val="-1032381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32378800"/>
        <c:crosses val="autoZero"/>
        <c:auto val="1"/>
        <c:lblAlgn val="ctr"/>
        <c:lblOffset val="100"/>
        <c:noMultiLvlLbl val="0"/>
      </c:catAx>
      <c:valAx>
        <c:axId val="-1032378800"/>
        <c:scaling>
          <c:orientation val="minMax"/>
          <c:max val="10.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Number of ASPs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3238128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799216929567"/>
          <c:y val="0.176315646569587"/>
          <c:w val="0.452211394367783"/>
          <c:h val="0.74602569415665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mr-IN" baseline="0"/>
                      <a:t>26%</a:t>
                    </a:r>
                    <a:endParaRPr lang="mr-IN"/>
                  </a:p>
                </c:rich>
              </c:tx>
              <c:dLblPos val="inEnd"/>
              <c:showLegendKey val="0"/>
              <c:showVal val="0"/>
              <c:showCatName val="0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mr-IN"/>
                      <a:t>18%</a:t>
                    </a:r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mr-IN"/>
                      <a:t>26%</a:t>
                    </a:r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mr-IN"/>
                      <a:t>30%</a:t>
                    </a:r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mr-IN"/>
                      <a:t>17%</a:t>
                    </a:r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Familiarity!$C$1:$G$1</c:f>
              <c:strCache>
                <c:ptCount val="5"/>
                <c:pt idx="0">
                  <c:v>Very familiar (a lot of expertise), 26%</c:v>
                </c:pt>
                <c:pt idx="1">
                  <c:v>Familiar, 18%</c:v>
                </c:pt>
                <c:pt idx="2">
                  <c:v>Somewhat familiar 26%</c:v>
                </c:pt>
                <c:pt idx="3">
                  <c:v>Somewhat unfamiliar 30%</c:v>
                </c:pt>
                <c:pt idx="4">
                  <c:v>Not familiar at all (never heard of it) 17%</c:v>
                </c:pt>
              </c:strCache>
            </c:strRef>
          </c:cat>
          <c:val>
            <c:numRef>
              <c:f>Familiarity!$C$2:$G$2</c:f>
              <c:numCache>
                <c:formatCode>General</c:formatCode>
                <c:ptCount val="5"/>
                <c:pt idx="0">
                  <c:v>14.0</c:v>
                </c:pt>
                <c:pt idx="1">
                  <c:v>10.0</c:v>
                </c:pt>
                <c:pt idx="2">
                  <c:v>14.0</c:v>
                </c:pt>
                <c:pt idx="3">
                  <c:v>16.0</c:v>
                </c:pt>
                <c:pt idx="4">
                  <c:v>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"/>
          <c:y val="0.222371904598882"/>
          <c:w val="0.441244627030317"/>
          <c:h val="0.6761788200387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E6F08-7E7C-4CF9-9701-6A86A4103234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26FC6-7F58-4C84-880A-FF2087D628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54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26FC6-7F58-4C84-880A-FF2087D628D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58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Leslie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26FC6-7F58-4C84-880A-FF2087D628D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24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Leslie</a:t>
            </a:r>
            <a:r>
              <a:rPr lang="en-US" baseline="0" dirty="0" smtClean="0"/>
              <a:t> </a:t>
            </a:r>
            <a:r>
              <a:rPr lang="en-US" dirty="0" smtClean="0"/>
              <a:t>less than 10% 3ppl, 10-24% 6ppl, 25-49% 14ppl, 50-74% 19ppl, all 4ppl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26FC6-7F58-4C84-880A-FF2087D628D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64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Leslie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26FC6-7F58-4C84-880A-FF2087D628D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35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Rarely 12ppl, somewhat infrequently 10ppl, somewhat frequently 18ppl, frequently 10ppl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26FC6-7F58-4C84-880A-FF2087D628D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81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Rarely, 27 people- 10%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Somewhat Infrequently, 33 people- 11-40%</a:t>
            </a:r>
            <a:r>
              <a:rPr lang="en-US" dirty="0" smtClean="0"/>
              <a:t> ;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 people- Somewhat Frequently,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0 people -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41-74%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Frequently/Very often 75%+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33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26FC6-7F58-4C84-880A-FF2087D628D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06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47% somewhat unfamiliar</a:t>
            </a:r>
            <a:r>
              <a:rPr lang="en-US" baseline="0" dirty="0" smtClean="0"/>
              <a:t> or not familiar at all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26FC6-7F58-4C84-880A-FF2087D628D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1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981200"/>
            <a:ext cx="8229600" cy="3657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71A3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0"/>
            <a:ext cx="8229600" cy="4221163"/>
          </a:xfrm>
        </p:spPr>
        <p:txBody>
          <a:bodyPr vert="eaVert"/>
          <a:lstStyle>
            <a:lvl1pPr>
              <a:defRPr>
                <a:solidFill>
                  <a:srgbClr val="071A34"/>
                </a:solidFill>
              </a:defRPr>
            </a:lvl1pPr>
            <a:lvl2pPr>
              <a:defRPr>
                <a:solidFill>
                  <a:srgbClr val="071A34"/>
                </a:solidFill>
              </a:defRPr>
            </a:lvl2pPr>
            <a:lvl3pPr>
              <a:defRPr>
                <a:solidFill>
                  <a:srgbClr val="071A34"/>
                </a:solidFill>
              </a:defRPr>
            </a:lvl3pPr>
            <a:lvl4pPr>
              <a:defRPr>
                <a:solidFill>
                  <a:srgbClr val="071A34"/>
                </a:solidFill>
              </a:defRPr>
            </a:lvl4pPr>
            <a:lvl5pPr>
              <a:defRPr>
                <a:solidFill>
                  <a:srgbClr val="071A3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1A3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Click to edit Master title style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71A3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>
            <a:lvl1pPr>
              <a:defRPr sz="2800">
                <a:solidFill>
                  <a:srgbClr val="071A34"/>
                </a:solidFill>
              </a:defRPr>
            </a:lvl1pPr>
            <a:lvl2pPr>
              <a:defRPr sz="2400">
                <a:solidFill>
                  <a:srgbClr val="071A34"/>
                </a:solidFill>
              </a:defRPr>
            </a:lvl2pPr>
            <a:lvl3pPr>
              <a:defRPr sz="2000">
                <a:solidFill>
                  <a:srgbClr val="071A34"/>
                </a:solidFill>
              </a:defRPr>
            </a:lvl3pPr>
            <a:lvl4pPr>
              <a:defRPr sz="1800">
                <a:solidFill>
                  <a:srgbClr val="071A34"/>
                </a:solidFill>
              </a:defRPr>
            </a:lvl4pPr>
            <a:lvl5pPr>
              <a:defRPr sz="1600">
                <a:solidFill>
                  <a:srgbClr val="071A3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071A3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81200"/>
            <a:ext cx="7772400" cy="2425701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71A3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1A3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Click to edit Master title style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71A3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221163"/>
          </a:xfrm>
        </p:spPr>
        <p:txBody>
          <a:bodyPr/>
          <a:lstStyle>
            <a:lvl1pPr>
              <a:defRPr sz="2800">
                <a:solidFill>
                  <a:srgbClr val="071A34"/>
                </a:solidFill>
              </a:defRPr>
            </a:lvl1pPr>
            <a:lvl2pPr>
              <a:defRPr sz="2400">
                <a:solidFill>
                  <a:srgbClr val="071A34"/>
                </a:solidFill>
              </a:defRPr>
            </a:lvl2pPr>
            <a:lvl3pPr>
              <a:defRPr sz="2000">
                <a:solidFill>
                  <a:srgbClr val="071A34"/>
                </a:solidFill>
              </a:defRPr>
            </a:lvl3pPr>
            <a:lvl4pPr>
              <a:defRPr sz="1800">
                <a:solidFill>
                  <a:srgbClr val="071A34"/>
                </a:solidFill>
              </a:defRPr>
            </a:lvl4pPr>
            <a:lvl5pPr>
              <a:defRPr sz="1800">
                <a:solidFill>
                  <a:srgbClr val="071A3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221163"/>
          </a:xfrm>
        </p:spPr>
        <p:txBody>
          <a:bodyPr/>
          <a:lstStyle>
            <a:lvl1pPr>
              <a:defRPr sz="2800">
                <a:solidFill>
                  <a:srgbClr val="071A34"/>
                </a:solidFill>
              </a:defRPr>
            </a:lvl1pPr>
            <a:lvl2pPr>
              <a:defRPr sz="2400">
                <a:solidFill>
                  <a:srgbClr val="071A34"/>
                </a:solidFill>
              </a:defRPr>
            </a:lvl2pPr>
            <a:lvl3pPr>
              <a:defRPr sz="2000">
                <a:solidFill>
                  <a:srgbClr val="071A34"/>
                </a:solidFill>
              </a:defRPr>
            </a:lvl3pPr>
            <a:lvl4pPr>
              <a:defRPr sz="1800">
                <a:solidFill>
                  <a:srgbClr val="071A34"/>
                </a:solidFill>
              </a:defRPr>
            </a:lvl4pPr>
            <a:lvl5pPr>
              <a:defRPr sz="1800">
                <a:solidFill>
                  <a:srgbClr val="071A3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5103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1A3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801"/>
            <a:ext cx="4040188" cy="3535362"/>
          </a:xfrm>
        </p:spPr>
        <p:txBody>
          <a:bodyPr/>
          <a:lstStyle>
            <a:lvl1pPr>
              <a:defRPr sz="2400">
                <a:solidFill>
                  <a:srgbClr val="071A34"/>
                </a:solidFill>
              </a:defRPr>
            </a:lvl1pPr>
            <a:lvl2pPr>
              <a:defRPr sz="2000">
                <a:solidFill>
                  <a:srgbClr val="071A34"/>
                </a:solidFill>
              </a:defRPr>
            </a:lvl2pPr>
            <a:lvl3pPr>
              <a:defRPr sz="1800">
                <a:solidFill>
                  <a:srgbClr val="071A34"/>
                </a:solidFill>
              </a:defRPr>
            </a:lvl3pPr>
            <a:lvl4pPr>
              <a:defRPr sz="1600">
                <a:solidFill>
                  <a:srgbClr val="071A34"/>
                </a:solidFill>
              </a:defRPr>
            </a:lvl4pPr>
            <a:lvl5pPr>
              <a:defRPr sz="1600">
                <a:solidFill>
                  <a:srgbClr val="071A3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5103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1A3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801"/>
            <a:ext cx="4041775" cy="3535362"/>
          </a:xfrm>
        </p:spPr>
        <p:txBody>
          <a:bodyPr/>
          <a:lstStyle>
            <a:lvl1pPr>
              <a:defRPr sz="2400">
                <a:solidFill>
                  <a:srgbClr val="071A34"/>
                </a:solidFill>
              </a:defRPr>
            </a:lvl1pPr>
            <a:lvl2pPr>
              <a:defRPr sz="2000">
                <a:solidFill>
                  <a:srgbClr val="071A34"/>
                </a:solidFill>
              </a:defRPr>
            </a:lvl2pPr>
            <a:lvl3pPr>
              <a:defRPr sz="1800">
                <a:solidFill>
                  <a:srgbClr val="071A34"/>
                </a:solidFill>
              </a:defRPr>
            </a:lvl3pPr>
            <a:lvl4pPr>
              <a:defRPr sz="1600">
                <a:solidFill>
                  <a:srgbClr val="071A34"/>
                </a:solidFill>
              </a:defRPr>
            </a:lvl4pPr>
            <a:lvl5pPr>
              <a:defRPr sz="1600">
                <a:solidFill>
                  <a:srgbClr val="071A3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3008313" cy="68580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71A3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05000"/>
            <a:ext cx="5111750" cy="4221163"/>
          </a:xfrm>
        </p:spPr>
        <p:txBody>
          <a:bodyPr/>
          <a:lstStyle>
            <a:lvl1pPr>
              <a:defRPr sz="3200">
                <a:solidFill>
                  <a:srgbClr val="071A34"/>
                </a:solidFill>
              </a:defRPr>
            </a:lvl1pPr>
            <a:lvl2pPr>
              <a:defRPr sz="2800">
                <a:solidFill>
                  <a:srgbClr val="071A34"/>
                </a:solidFill>
              </a:defRPr>
            </a:lvl2pPr>
            <a:lvl3pPr>
              <a:defRPr sz="2400">
                <a:solidFill>
                  <a:srgbClr val="071A34"/>
                </a:solidFill>
              </a:defRPr>
            </a:lvl3pPr>
            <a:lvl4pPr>
              <a:defRPr sz="2000">
                <a:solidFill>
                  <a:srgbClr val="071A34"/>
                </a:solidFill>
              </a:defRPr>
            </a:lvl4pPr>
            <a:lvl5pPr>
              <a:defRPr sz="2000">
                <a:solidFill>
                  <a:srgbClr val="071A3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90800"/>
            <a:ext cx="3008313" cy="3535363"/>
          </a:xfrm>
        </p:spPr>
        <p:txBody>
          <a:bodyPr/>
          <a:lstStyle>
            <a:lvl1pPr marL="0" indent="0">
              <a:buNone/>
              <a:defRPr sz="1400">
                <a:solidFill>
                  <a:srgbClr val="071A3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71A3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Click to edit Master title style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71A3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71A3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05000"/>
            <a:ext cx="5486400" cy="28225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71A3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1A3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Click to edit Master title style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71A3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53DFB-D4F5-48FA-9EE4-00213FCB9741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001A3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MAINE_crest2C_MAC.eps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212706" y="158146"/>
            <a:ext cx="2718589" cy="9791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071A34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071A34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71A34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071A34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071A34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4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71600"/>
            <a:ext cx="9144000" cy="6858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B5C"/>
                </a:solidFill>
              </a:rPr>
              <a:t>Level of Interest </a:t>
            </a:r>
            <a:r>
              <a:rPr lang="en-US" b="1" dirty="0" smtClean="0">
                <a:solidFill>
                  <a:srgbClr val="002B5C"/>
                </a:solidFill>
              </a:rPr>
              <a:t>Survey </a:t>
            </a:r>
            <a:r>
              <a:rPr lang="en-US" dirty="0" smtClean="0">
                <a:solidFill>
                  <a:srgbClr val="002B5C"/>
                </a:solidFill>
              </a:rPr>
              <a:t>(n=12)</a:t>
            </a:r>
            <a:endParaRPr lang="en-US" dirty="0">
              <a:solidFill>
                <a:srgbClr val="002B5C"/>
              </a:solidFill>
            </a:endParaRPr>
          </a:p>
        </p:txBody>
      </p:sp>
      <p:pic>
        <p:nvPicPr>
          <p:cNvPr id="6" name="table"/>
          <p:cNvPicPr>
            <a:picLocks noChangeAspect="1"/>
          </p:cNvPicPr>
          <p:nvPr/>
        </p:nvPicPr>
        <p:blipFill rotWithShape="1">
          <a:blip r:embed="rId3"/>
          <a:srcRect l="12725" t="2180" r="7547" b="-617"/>
          <a:stretch/>
        </p:blipFill>
        <p:spPr>
          <a:xfrm>
            <a:off x="228600" y="2243819"/>
            <a:ext cx="4216531" cy="4145064"/>
          </a:xfrm>
          <a:prstGeom prst="rect">
            <a:avLst/>
          </a:prstGeom>
          <a:ln>
            <a:noFill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724400" y="2090607"/>
            <a:ext cx="4267200" cy="8811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latin typeface="Arial" charset="0"/>
                <a:ea typeface="Arial" charset="0"/>
                <a:cs typeface="Arial" charset="0"/>
              </a:rPr>
              <a:t>Interest in Participation</a:t>
            </a:r>
            <a:endParaRPr lang="en-US" sz="28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28600" y="2194348"/>
            <a:ext cx="4216532" cy="85365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rgbClr val="071A34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b="1" dirty="0" smtClean="0"/>
              <a:t>Interest by Topic Area</a:t>
            </a:r>
            <a:endParaRPr lang="en-US" b="1" dirty="0"/>
          </a:p>
        </p:txBody>
      </p:sp>
      <p:pic>
        <p:nvPicPr>
          <p:cNvPr id="13" name="Add-in 5"/>
          <p:cNvPicPr>
            <a:picLocks noGrp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8" t="23271" r="7853"/>
          <a:stretch/>
        </p:blipFill>
        <p:spPr bwMode="auto">
          <a:xfrm>
            <a:off x="4800600" y="2716620"/>
            <a:ext cx="4038601" cy="3672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360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71600"/>
            <a:ext cx="9144000" cy="533400"/>
          </a:xfrm>
        </p:spPr>
        <p:txBody>
          <a:bodyPr/>
          <a:lstStyle/>
          <a:p>
            <a:r>
              <a:rPr lang="en-US" b="1" dirty="0">
                <a:solidFill>
                  <a:srgbClr val="002B5C"/>
                </a:solidFill>
              </a:rPr>
              <a:t>Agricultural Service Provider Places of Work </a:t>
            </a:r>
            <a:r>
              <a:rPr lang="en-US" dirty="0">
                <a:solidFill>
                  <a:srgbClr val="002B5C"/>
                </a:solidFill>
              </a:rPr>
              <a:t>(n = 53)</a:t>
            </a:r>
            <a:br>
              <a:rPr lang="en-US" dirty="0">
                <a:solidFill>
                  <a:srgbClr val="002B5C"/>
                </a:solidFill>
              </a:rPr>
            </a:br>
            <a:endParaRPr lang="en-US" dirty="0">
              <a:solidFill>
                <a:srgbClr val="002B5C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5717620"/>
              </p:ext>
            </p:extLst>
          </p:nvPr>
        </p:nvGraphicFramePr>
        <p:xfrm>
          <a:off x="0" y="1905000"/>
          <a:ext cx="9144000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262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3586066"/>
              </p:ext>
            </p:extLst>
          </p:nvPr>
        </p:nvGraphicFramePr>
        <p:xfrm>
          <a:off x="469900" y="1828800"/>
          <a:ext cx="8216900" cy="488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1012718"/>
              </p:ext>
            </p:extLst>
          </p:nvPr>
        </p:nvGraphicFramePr>
        <p:xfrm>
          <a:off x="0" y="2133600"/>
          <a:ext cx="9144000" cy="4724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71600"/>
            <a:ext cx="91440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B5C"/>
                </a:solidFill>
              </a:rPr>
              <a:t>What Percentage of New </a:t>
            </a:r>
            <a:r>
              <a:rPr lang="en-US" b="1" dirty="0" smtClean="0">
                <a:solidFill>
                  <a:srgbClr val="002B5C"/>
                </a:solidFill>
              </a:rPr>
              <a:t>Farmers </a:t>
            </a:r>
            <a:r>
              <a:rPr lang="en-US" b="1" dirty="0">
                <a:solidFill>
                  <a:srgbClr val="002B5C"/>
                </a:solidFill>
              </a:rPr>
              <a:t>Have you Worked with in the Last Three Years? </a:t>
            </a:r>
            <a:r>
              <a:rPr lang="en-US" dirty="0">
                <a:solidFill>
                  <a:srgbClr val="002B5C"/>
                </a:solidFill>
              </a:rPr>
              <a:t>(n = 53)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60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71600"/>
            <a:ext cx="9144000" cy="5334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B5C"/>
                </a:solidFill>
              </a:rPr>
              <a:t>How comfortable are you in addressing interpersonal skills in 1-on-1 consultations with farmers? </a:t>
            </a:r>
            <a:r>
              <a:rPr lang="en-US" dirty="0">
                <a:solidFill>
                  <a:srgbClr val="002B5C"/>
                </a:solidFill>
              </a:rPr>
              <a:t>(n = 52)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9" t="24389" r="8099" b="37998"/>
          <a:stretch/>
        </p:blipFill>
        <p:spPr>
          <a:xfrm>
            <a:off x="66080" y="3124200"/>
            <a:ext cx="9011839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51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1012718"/>
              </p:ext>
            </p:extLst>
          </p:nvPr>
        </p:nvGraphicFramePr>
        <p:xfrm>
          <a:off x="304800" y="1752600"/>
          <a:ext cx="8686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371600"/>
            <a:ext cx="8305800" cy="381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B5C"/>
                </a:solidFill>
              </a:rPr>
              <a:t>How Frequently Do You See Problems of Interpersonal Skills on Farms You Work With? </a:t>
            </a:r>
            <a:r>
              <a:rPr lang="en-US" dirty="0">
                <a:solidFill>
                  <a:srgbClr val="002B5C"/>
                </a:solidFill>
              </a:rPr>
              <a:t>(n = 53)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9180791"/>
              </p:ext>
            </p:extLst>
          </p:nvPr>
        </p:nvGraphicFramePr>
        <p:xfrm>
          <a:off x="0" y="2286000"/>
          <a:ext cx="9144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8262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5004683"/>
              </p:ext>
            </p:extLst>
          </p:nvPr>
        </p:nvGraphicFramePr>
        <p:xfrm>
          <a:off x="0" y="2312432"/>
          <a:ext cx="9144000" cy="4545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Frequency of Seeing </a:t>
            </a:r>
            <a:r>
              <a:rPr lang="en-US" b="1" dirty="0"/>
              <a:t>Problems with Farmers Among ASPs Not Comfortable with Addressing Interpersonal Issues </a:t>
            </a:r>
            <a:r>
              <a:rPr lang="en-US" dirty="0"/>
              <a:t>(n = 16) </a:t>
            </a:r>
            <a:endParaRPr lang="en-US" dirty="0">
              <a:solidFill>
                <a:srgbClr val="002B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46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B5C"/>
                </a:solidFill>
              </a:rPr>
              <a:t>Familiarity with New Farmer Learning Stages</a:t>
            </a:r>
            <a:r>
              <a:rPr lang="en-US" dirty="0">
                <a:solidFill>
                  <a:srgbClr val="002B5C"/>
                </a:solidFill>
              </a:rPr>
              <a:t/>
            </a:r>
            <a:br>
              <a:rPr lang="en-US" dirty="0">
                <a:solidFill>
                  <a:srgbClr val="002B5C"/>
                </a:solidFill>
              </a:rPr>
            </a:br>
            <a:r>
              <a:rPr lang="en-US" dirty="0">
                <a:solidFill>
                  <a:srgbClr val="002B5C"/>
                </a:solidFill>
              </a:rPr>
              <a:t> (n = 53</a:t>
            </a:r>
            <a:r>
              <a:rPr lang="en-US" dirty="0" smtClean="0">
                <a:solidFill>
                  <a:srgbClr val="002B5C"/>
                </a:solidFill>
              </a:rPr>
              <a:t>)</a:t>
            </a:r>
            <a:endParaRPr lang="en-US" dirty="0">
              <a:solidFill>
                <a:srgbClr val="002B5C"/>
              </a:solidFill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427828"/>
              </p:ext>
            </p:extLst>
          </p:nvPr>
        </p:nvGraphicFramePr>
        <p:xfrm>
          <a:off x="0" y="1363133"/>
          <a:ext cx="9144000" cy="5494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362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11484</TotalTime>
  <Words>217</Words>
  <Application>Microsoft Macintosh PowerPoint</Application>
  <PresentationFormat>On-screen Show (4:3)</PresentationFormat>
  <Paragraphs>29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Level of Interest Survey (n=12)</vt:lpstr>
      <vt:lpstr>Agricultural Service Provider Places of Work (n = 53) </vt:lpstr>
      <vt:lpstr>What Percentage of New Farmers Have you Worked with in the Last Three Years? (n = 53) </vt:lpstr>
      <vt:lpstr>How comfortable are you in addressing interpersonal skills in 1-on-1 consultations with farmers? (n = 52)</vt:lpstr>
      <vt:lpstr>How Frequently Do You See Problems of Interpersonal Skills on Farms You Work With? (n = 53) </vt:lpstr>
      <vt:lpstr>Frequency of Seeing Problems with Farmers Among ASPs Not Comfortable with Addressing Interpersonal Issues (n = 16) </vt:lpstr>
      <vt:lpstr>Familiarity with New Farmer Learning Stages  (n = 53)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 Assistant</dc:creator>
  <cp:lastModifiedBy>Microsoft Office User</cp:lastModifiedBy>
  <cp:revision>106</cp:revision>
  <cp:lastPrinted>2012-12-03T19:23:21Z</cp:lastPrinted>
  <dcterms:created xsi:type="dcterms:W3CDTF">2012-12-12T20:38:37Z</dcterms:created>
  <dcterms:modified xsi:type="dcterms:W3CDTF">2017-12-21T15:34:02Z</dcterms:modified>
</cp:coreProperties>
</file>