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72" r:id="rId3"/>
    <p:sldId id="274" r:id="rId4"/>
    <p:sldId id="258" r:id="rId5"/>
    <p:sldId id="259" r:id="rId6"/>
    <p:sldId id="275" r:id="rId7"/>
    <p:sldId id="276" r:id="rId8"/>
    <p:sldId id="277"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65578"/>
  </p:normalViewPr>
  <p:slideViewPr>
    <p:cSldViewPr snapToGrid="0" snapToObjects="1">
      <p:cViewPr>
        <p:scale>
          <a:sx n="57" d="100"/>
          <a:sy n="57" d="100"/>
        </p:scale>
        <p:origin x="145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66134-9044-F646-88DC-C1F9A7BF0CE4}" type="datetimeFigureOut">
              <a:rPr lang="en-US" smtClean="0"/>
              <a:t>3/10/22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308E2-0146-2848-973A-6F3741269F97}" type="slidenum">
              <a:rPr lang="en-US" smtClean="0"/>
              <a:t>‹#›</a:t>
            </a:fld>
            <a:endParaRPr lang="en-US"/>
          </a:p>
        </p:txBody>
      </p:sp>
    </p:spTree>
    <p:extLst>
      <p:ext uri="{BB962C8B-B14F-4D97-AF65-F5344CB8AC3E}">
        <p14:creationId xmlns:p14="http://schemas.microsoft.com/office/powerpoint/2010/main" val="415508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Interested in new varieties due to disease issue and we want to make sure we’re contributing the most to rematriation efforts</a:t>
            </a:r>
          </a:p>
        </p:txBody>
      </p:sp>
      <p:sp>
        <p:nvSpPr>
          <p:cNvPr id="4" name="Slide Number Placeholder 3"/>
          <p:cNvSpPr>
            <a:spLocks noGrp="1"/>
          </p:cNvSpPr>
          <p:nvPr>
            <p:ph type="sldNum" sz="quarter" idx="5"/>
          </p:nvPr>
        </p:nvSpPr>
        <p:spPr/>
        <p:txBody>
          <a:bodyPr/>
          <a:lstStyle/>
          <a:p>
            <a:fld id="{5B80A2BB-386A-EC4B-8B8D-69D4D9DE74B4}" type="slidenum">
              <a:rPr lang="en-US" smtClean="0"/>
              <a:t>2</a:t>
            </a:fld>
            <a:endParaRPr lang="en-US"/>
          </a:p>
        </p:txBody>
      </p:sp>
    </p:spTree>
    <p:extLst>
      <p:ext uri="{BB962C8B-B14F-4D97-AF65-F5344CB8AC3E}">
        <p14:creationId xmlns:p14="http://schemas.microsoft.com/office/powerpoint/2010/main" val="122129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didn’t see much smut in general – Dakota white did have some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Ames 1056 - </a:t>
            </a:r>
            <a:r>
              <a:rPr lang="en-US" sz="1200" b="0" i="0" u="none" strike="noStrike" kern="1200" dirty="0">
                <a:solidFill>
                  <a:schemeClr val="tx1"/>
                </a:solidFill>
                <a:effectLst/>
                <a:latin typeface="+mn-lt"/>
                <a:ea typeface="+mn-ea"/>
                <a:cs typeface="+mn-cs"/>
              </a:rPr>
              <a:t>this could be what the whites called Ivory King. Grown by the Yankton Sioux Indian Tribe. An original Indian corn that has possessed superior adaptability to the Wagner, South Dakota area in competition with hybrids. Obtained by Joe Curtis from Mrs. Victor </a:t>
            </a:r>
            <a:r>
              <a:rPr lang="en-US" sz="1200" b="0" i="0" u="none" strike="noStrike" kern="1200" dirty="0" err="1">
                <a:solidFill>
                  <a:schemeClr val="tx1"/>
                </a:solidFill>
                <a:effectLst/>
                <a:latin typeface="+mn-lt"/>
                <a:ea typeface="+mn-ea"/>
                <a:cs typeface="+mn-cs"/>
              </a:rPr>
              <a:t>Ktena</a:t>
            </a:r>
            <a:r>
              <a:rPr lang="en-US" sz="1200" b="0" i="0" u="none" strike="noStrike" kern="1200" dirty="0">
                <a:solidFill>
                  <a:schemeClr val="tx1"/>
                </a:solidFill>
                <a:effectLst/>
                <a:latin typeface="+mn-lt"/>
                <a:ea typeface="+mn-ea"/>
                <a:cs typeface="+mn-cs"/>
              </a:rPr>
              <a:t>, Sioux Indian woman. It was passed to her from the maternal side for many generations.</a:t>
            </a:r>
            <a:endParaRPr lang="en-US" dirty="0"/>
          </a:p>
          <a:p>
            <a:endParaRPr lang="en-US" dirty="0"/>
          </a:p>
        </p:txBody>
      </p:sp>
      <p:sp>
        <p:nvSpPr>
          <p:cNvPr id="4" name="Slide Number Placeholder 3"/>
          <p:cNvSpPr>
            <a:spLocks noGrp="1"/>
          </p:cNvSpPr>
          <p:nvPr>
            <p:ph type="sldNum" sz="quarter" idx="5"/>
          </p:nvPr>
        </p:nvSpPr>
        <p:spPr/>
        <p:txBody>
          <a:bodyPr/>
          <a:lstStyle/>
          <a:p>
            <a:fld id="{33A308E2-0146-2848-973A-6F3741269F97}" type="slidenum">
              <a:rPr lang="en-US" smtClean="0"/>
              <a:t>3</a:t>
            </a:fld>
            <a:endParaRPr lang="en-US"/>
          </a:p>
        </p:txBody>
      </p:sp>
    </p:spTree>
    <p:extLst>
      <p:ext uri="{BB962C8B-B14F-4D97-AF65-F5344CB8AC3E}">
        <p14:creationId xmlns:p14="http://schemas.microsoft.com/office/powerpoint/2010/main" val="423632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308E2-0146-2848-973A-6F3741269F97}" type="slidenum">
              <a:rPr lang="en-US" smtClean="0"/>
              <a:t>5</a:t>
            </a:fld>
            <a:endParaRPr lang="en-US"/>
          </a:p>
        </p:txBody>
      </p:sp>
    </p:spTree>
    <p:extLst>
      <p:ext uri="{BB962C8B-B14F-4D97-AF65-F5344CB8AC3E}">
        <p14:creationId xmlns:p14="http://schemas.microsoft.com/office/powerpoint/2010/main" val="412973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308E2-0146-2848-973A-6F3741269F97}" type="slidenum">
              <a:rPr lang="en-US" smtClean="0"/>
              <a:t>6</a:t>
            </a:fld>
            <a:endParaRPr lang="en-US"/>
          </a:p>
        </p:txBody>
      </p:sp>
    </p:spTree>
    <p:extLst>
      <p:ext uri="{BB962C8B-B14F-4D97-AF65-F5344CB8AC3E}">
        <p14:creationId xmlns:p14="http://schemas.microsoft.com/office/powerpoint/2010/main" val="6544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Bean too?</a:t>
            </a:r>
          </a:p>
        </p:txBody>
      </p:sp>
      <p:sp>
        <p:nvSpPr>
          <p:cNvPr id="4" name="Slide Number Placeholder 3"/>
          <p:cNvSpPr>
            <a:spLocks noGrp="1"/>
          </p:cNvSpPr>
          <p:nvPr>
            <p:ph type="sldNum" sz="quarter" idx="5"/>
          </p:nvPr>
        </p:nvSpPr>
        <p:spPr/>
        <p:txBody>
          <a:bodyPr/>
          <a:lstStyle/>
          <a:p>
            <a:fld id="{33A308E2-0146-2848-973A-6F3741269F97}" type="slidenum">
              <a:rPr lang="en-US" smtClean="0"/>
              <a:t>8</a:t>
            </a:fld>
            <a:endParaRPr lang="en-US"/>
          </a:p>
        </p:txBody>
      </p:sp>
    </p:spTree>
    <p:extLst>
      <p:ext uri="{BB962C8B-B14F-4D97-AF65-F5344CB8AC3E}">
        <p14:creationId xmlns:p14="http://schemas.microsoft.com/office/powerpoint/2010/main" val="299612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308E2-0146-2848-973A-6F3741269F97}" type="slidenum">
              <a:rPr lang="en-US" smtClean="0"/>
              <a:t>9</a:t>
            </a:fld>
            <a:endParaRPr lang="en-US"/>
          </a:p>
        </p:txBody>
      </p:sp>
    </p:spTree>
    <p:extLst>
      <p:ext uri="{BB962C8B-B14F-4D97-AF65-F5344CB8AC3E}">
        <p14:creationId xmlns:p14="http://schemas.microsoft.com/office/powerpoint/2010/main" val="52638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F4B82-3FAB-084C-8DF7-EC15EA1B97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C1A36-D0D4-7749-885B-7534EBC6E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CAEE5-D90A-5B41-B06E-3ECB558BEB01}"/>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1098F878-1CFC-8F4B-9795-E3F6B8F5A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AEA61-94B5-4B44-BAED-0442F860788D}"/>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341335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DDC7-2AF4-004C-A61B-F203A8B8BB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321664-BB44-6745-B3AA-157F553C0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382FB-8013-B849-A8F4-B32F28E5FDB6}"/>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72471C11-2E90-3F4C-AEB3-9D7C0F61D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0F345-BC36-C74B-8969-5DA86667C3D6}"/>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290902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BDC93-15A2-7749-9641-1BA478F508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1ECDB-2F85-334A-892F-EB181E172C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22E25-0B41-CF4C-912F-B503F9243035}"/>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7B653D57-A20F-B24E-95E4-B9181E526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19225-501D-DE4E-B808-E095F2AF9FE8}"/>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422333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6FA8-C687-1346-B560-A385F4B49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40CEE-5041-9E4E-9C9D-5A6EFC097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D3125-590B-ED4D-824D-39607B6B1B82}"/>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19DF48AC-A6ED-044A-98DD-6B740D460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8DE8C-BC4C-CB41-82ED-45CB26A5ABD5}"/>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370219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CC15-EEC2-2146-A67D-54524570B6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D71800-E80F-2C4E-A3FA-D7D13A29FA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BC41C-E52C-1941-8886-B4AD6CF1C98A}"/>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867AD393-212B-1C4B-8AD4-F5E92489B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9770F-53D1-F240-893B-D898B6E0CFBF}"/>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79152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0BF6-D786-A245-8F71-1800F7372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CF6E8-FF16-5346-ABAE-0882C6592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250AB1-C61D-8D43-A782-92A2348D79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CF01C-BC9A-6F43-B186-C427396467C1}"/>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6" name="Footer Placeholder 5">
            <a:extLst>
              <a:ext uri="{FF2B5EF4-FFF2-40B4-BE49-F238E27FC236}">
                <a16:creationId xmlns:a16="http://schemas.microsoft.com/office/drawing/2014/main" id="{B753C750-D2A4-AD4E-AA91-E1DCCE2F2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C6697-0B24-934B-918A-4CFCC3A16CB8}"/>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106662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D36C-A4D9-A34F-808E-5FF47255B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E653D9-C6E9-8E43-808E-7C0174458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2A683-AB8D-824E-92C5-B0C148E0A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21CD3A-A744-454D-8F03-CEDB7C1F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4F5EB-22BE-B949-906E-ABF4F72B2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06038-2110-9742-85CE-8F6CBFB0CB49}"/>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8" name="Footer Placeholder 7">
            <a:extLst>
              <a:ext uri="{FF2B5EF4-FFF2-40B4-BE49-F238E27FC236}">
                <a16:creationId xmlns:a16="http://schemas.microsoft.com/office/drawing/2014/main" id="{9EDFF32D-0F6C-254E-8844-5F36EA6F7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B45CA-8EBB-ED4B-8A39-E4C4761C349E}"/>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400518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524E-2362-8B48-99EA-7AEA5E9DB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46D4AE-3B0B-3942-BD83-60D366377BF5}"/>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4" name="Footer Placeholder 3">
            <a:extLst>
              <a:ext uri="{FF2B5EF4-FFF2-40B4-BE49-F238E27FC236}">
                <a16:creationId xmlns:a16="http://schemas.microsoft.com/office/drawing/2014/main" id="{C60BC45E-DFB7-D84E-B6E3-5A32C25BD4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3B9316-A0AF-F44D-8F30-E2B31EA25F59}"/>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16889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5D081-1AB8-574D-B93C-7D21A35D4EAE}"/>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3" name="Footer Placeholder 2">
            <a:extLst>
              <a:ext uri="{FF2B5EF4-FFF2-40B4-BE49-F238E27FC236}">
                <a16:creationId xmlns:a16="http://schemas.microsoft.com/office/drawing/2014/main" id="{0B1C4936-3578-DF41-98D7-65878EFC5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41D70A-2E82-E74F-B0BD-119A4A17138C}"/>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56487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95D8-6811-E34F-AD23-5295AF7DA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7A8615-AA9E-5B4F-B896-C86EE83AE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B0AA7-0025-FF4B-AEFF-9D07F097C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D1A97B-1EDF-7948-BBEA-3278BF8C36B7}"/>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6" name="Footer Placeholder 5">
            <a:extLst>
              <a:ext uri="{FF2B5EF4-FFF2-40B4-BE49-F238E27FC236}">
                <a16:creationId xmlns:a16="http://schemas.microsoft.com/office/drawing/2014/main" id="{5C5BA513-8A32-E94D-95A1-6FF3B6A3F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B94ED-659C-A942-BEC2-A4E048A224FC}"/>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84397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7064-EF24-4848-8F5E-46EC343C0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7B610-4348-C745-9469-2CAA394957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CA0BC-AFC7-7F4A-B2EE-D4DF2D1BE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10229-5426-3A41-8FA8-FA79FD0620E8}"/>
              </a:ext>
            </a:extLst>
          </p:cNvPr>
          <p:cNvSpPr>
            <a:spLocks noGrp="1"/>
          </p:cNvSpPr>
          <p:nvPr>
            <p:ph type="dt" sz="half" idx="10"/>
          </p:nvPr>
        </p:nvSpPr>
        <p:spPr/>
        <p:txBody>
          <a:bodyPr/>
          <a:lstStyle/>
          <a:p>
            <a:fld id="{05D9BA25-6E28-2E44-92E7-704111C64EF3}" type="datetimeFigureOut">
              <a:rPr lang="en-US" smtClean="0"/>
              <a:t>3/9/22</a:t>
            </a:fld>
            <a:endParaRPr lang="en-US"/>
          </a:p>
        </p:txBody>
      </p:sp>
      <p:sp>
        <p:nvSpPr>
          <p:cNvPr id="6" name="Footer Placeholder 5">
            <a:extLst>
              <a:ext uri="{FF2B5EF4-FFF2-40B4-BE49-F238E27FC236}">
                <a16:creationId xmlns:a16="http://schemas.microsoft.com/office/drawing/2014/main" id="{D088CCE5-1C3F-2D45-87F1-F08A58F8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54012-2FCA-7844-A351-3194E234D655}"/>
              </a:ext>
            </a:extLst>
          </p:cNvPr>
          <p:cNvSpPr>
            <a:spLocks noGrp="1"/>
          </p:cNvSpPr>
          <p:nvPr>
            <p:ph type="sldNum" sz="quarter" idx="12"/>
          </p:nvPr>
        </p:nvSpPr>
        <p:spPr/>
        <p:txBody>
          <a:bodyPr/>
          <a:lstStyle/>
          <a:p>
            <a:fld id="{9E7D6EE1-4534-5B48-9DD0-699DB6A8D99A}" type="slidenum">
              <a:rPr lang="en-US" smtClean="0"/>
              <a:t>‹#›</a:t>
            </a:fld>
            <a:endParaRPr lang="en-US"/>
          </a:p>
        </p:txBody>
      </p:sp>
    </p:spTree>
    <p:extLst>
      <p:ext uri="{BB962C8B-B14F-4D97-AF65-F5344CB8AC3E}">
        <p14:creationId xmlns:p14="http://schemas.microsoft.com/office/powerpoint/2010/main" val="286780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B7DBB-847A-3A4A-BB4A-004CEFAD5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EF9701-287B-344A-A5A0-90ECC09669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EC225-7A52-9740-BD14-282E9752C5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9BA25-6E28-2E44-92E7-704111C64EF3}" type="datetimeFigureOut">
              <a:rPr lang="en-US" smtClean="0"/>
              <a:t>3/9/22</a:t>
            </a:fld>
            <a:endParaRPr lang="en-US"/>
          </a:p>
        </p:txBody>
      </p:sp>
      <p:sp>
        <p:nvSpPr>
          <p:cNvPr id="5" name="Footer Placeholder 4">
            <a:extLst>
              <a:ext uri="{FF2B5EF4-FFF2-40B4-BE49-F238E27FC236}">
                <a16:creationId xmlns:a16="http://schemas.microsoft.com/office/drawing/2014/main" id="{B0062339-6CDE-7A4A-AC86-0095ED4B0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6ED60-5988-0B4B-8A71-32FD38075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D6EE1-4534-5B48-9DD0-699DB6A8D99A}" type="slidenum">
              <a:rPr lang="en-US" smtClean="0"/>
              <a:t>‹#›</a:t>
            </a:fld>
            <a:endParaRPr lang="en-US"/>
          </a:p>
        </p:txBody>
      </p:sp>
    </p:spTree>
    <p:extLst>
      <p:ext uri="{BB962C8B-B14F-4D97-AF65-F5344CB8AC3E}">
        <p14:creationId xmlns:p14="http://schemas.microsoft.com/office/powerpoint/2010/main" val="1712451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ows of plants in a field&#10;&#10;Description automatically generated with medium confidence">
            <a:extLst>
              <a:ext uri="{FF2B5EF4-FFF2-40B4-BE49-F238E27FC236}">
                <a16:creationId xmlns:a16="http://schemas.microsoft.com/office/drawing/2014/main" id="{4DB86CDA-4996-AE41-A1F1-B0653D68BB02}"/>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FCCCEFE-9D44-B545-971A-ADB591059DDF}"/>
              </a:ext>
            </a:extLst>
          </p:cNvPr>
          <p:cNvSpPr>
            <a:spLocks noGrp="1"/>
          </p:cNvSpPr>
          <p:nvPr>
            <p:ph type="ctrTitle"/>
          </p:nvPr>
        </p:nvSpPr>
        <p:spPr>
          <a:xfrm>
            <a:off x="8022021" y="3231931"/>
            <a:ext cx="3852041" cy="1834056"/>
          </a:xfrm>
        </p:spPr>
        <p:txBody>
          <a:bodyPr>
            <a:normAutofit fontScale="90000"/>
          </a:bodyPr>
          <a:lstStyle/>
          <a:p>
            <a:r>
              <a:rPr lang="en-US" sz="4800" b="1" dirty="0"/>
              <a:t>2021 Season Overview and Looking Forward</a:t>
            </a:r>
          </a:p>
        </p:txBody>
      </p:sp>
      <p:sp>
        <p:nvSpPr>
          <p:cNvPr id="3" name="Subtitle 2">
            <a:extLst>
              <a:ext uri="{FF2B5EF4-FFF2-40B4-BE49-F238E27FC236}">
                <a16:creationId xmlns:a16="http://schemas.microsoft.com/office/drawing/2014/main" id="{572F59F2-8642-5645-B046-3E057EBE8E6B}"/>
              </a:ext>
            </a:extLst>
          </p:cNvPr>
          <p:cNvSpPr>
            <a:spLocks noGrp="1"/>
          </p:cNvSpPr>
          <p:nvPr>
            <p:ph type="subTitle" idx="1"/>
          </p:nvPr>
        </p:nvSpPr>
        <p:spPr>
          <a:xfrm>
            <a:off x="7782910" y="5242675"/>
            <a:ext cx="4330262" cy="683284"/>
          </a:xfrm>
        </p:spPr>
        <p:txBody>
          <a:bodyPr>
            <a:normAutofit/>
          </a:bodyPr>
          <a:lstStyle/>
          <a:p>
            <a:r>
              <a:rPr lang="en-US" sz="2000" b="1" dirty="0"/>
              <a:t>ISU Horticultural Research Station</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263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ree sisters clip art">
            <a:extLst>
              <a:ext uri="{FF2B5EF4-FFF2-40B4-BE49-F238E27FC236}">
                <a16:creationId xmlns:a16="http://schemas.microsoft.com/office/drawing/2014/main" id="{170E1361-B6D7-244C-81F2-3BB98FB2E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28947"/>
            <a:ext cx="10120312" cy="6680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4F9085-DCC9-DE4F-99FA-2D3E428E30AE}"/>
              </a:ext>
            </a:extLst>
          </p:cNvPr>
          <p:cNvSpPr>
            <a:spLocks noGrp="1"/>
          </p:cNvSpPr>
          <p:nvPr>
            <p:ph type="title"/>
          </p:nvPr>
        </p:nvSpPr>
        <p:spPr>
          <a:xfrm>
            <a:off x="371242" y="307352"/>
            <a:ext cx="6209372" cy="986174"/>
          </a:xfrm>
          <a:solidFill>
            <a:schemeClr val="accent6">
              <a:lumMod val="20000"/>
              <a:lumOff val="80000"/>
            </a:schemeClr>
          </a:solidFill>
        </p:spPr>
        <p:txBody>
          <a:bodyPr>
            <a:normAutofit/>
          </a:bodyPr>
          <a:lstStyle/>
          <a:p>
            <a:r>
              <a:rPr lang="en-US" b="1" dirty="0"/>
              <a:t>Recap of Varieties Grown</a:t>
            </a:r>
            <a:endParaRPr lang="en-US" b="1" dirty="0">
              <a:solidFill>
                <a:srgbClr val="FF0000"/>
              </a:solidFill>
            </a:endParaRPr>
          </a:p>
        </p:txBody>
      </p:sp>
      <p:sp>
        <p:nvSpPr>
          <p:cNvPr id="3" name="Content Placeholder 2">
            <a:extLst>
              <a:ext uri="{FF2B5EF4-FFF2-40B4-BE49-F238E27FC236}">
                <a16:creationId xmlns:a16="http://schemas.microsoft.com/office/drawing/2014/main" id="{A0C6CACE-1877-2048-A7DE-811046B94F19}"/>
              </a:ext>
            </a:extLst>
          </p:cNvPr>
          <p:cNvSpPr>
            <a:spLocks noGrp="1"/>
          </p:cNvSpPr>
          <p:nvPr>
            <p:ph idx="1"/>
          </p:nvPr>
        </p:nvSpPr>
        <p:spPr>
          <a:xfrm>
            <a:off x="371242" y="1454511"/>
            <a:ext cx="5182065" cy="2651538"/>
          </a:xfrm>
          <a:solidFill>
            <a:schemeClr val="accent6">
              <a:lumMod val="20000"/>
              <a:lumOff val="80000"/>
            </a:schemeClr>
          </a:solidFill>
        </p:spPr>
        <p:txBody>
          <a:bodyPr>
            <a:normAutofit fontScale="77500" lnSpcReduction="20000"/>
          </a:bodyPr>
          <a:lstStyle/>
          <a:p>
            <a:pPr marL="0" indent="0">
              <a:buNone/>
            </a:pPr>
            <a:r>
              <a:rPr lang="en-US" b="1" dirty="0"/>
              <a:t>Corn - </a:t>
            </a:r>
            <a:r>
              <a:rPr lang="en-US" dirty="0"/>
              <a:t>Turtle Mountain White </a:t>
            </a:r>
          </a:p>
          <a:p>
            <a:pPr marL="0" indent="0">
              <a:buNone/>
            </a:pPr>
            <a:endParaRPr lang="en-US" dirty="0"/>
          </a:p>
          <a:p>
            <a:pPr marL="0" indent="0">
              <a:buNone/>
            </a:pPr>
            <a:r>
              <a:rPr lang="en-US" b="1" dirty="0"/>
              <a:t>Bean</a:t>
            </a:r>
            <a:r>
              <a:rPr lang="en-US" dirty="0"/>
              <a:t> - Hidatsa Red </a:t>
            </a:r>
          </a:p>
          <a:p>
            <a:pPr marL="0" indent="0">
              <a:buNone/>
            </a:pPr>
            <a:endParaRPr lang="en-US" dirty="0"/>
          </a:p>
          <a:p>
            <a:pPr marL="0" indent="0">
              <a:buNone/>
            </a:pPr>
            <a:r>
              <a:rPr lang="en-US" b="1" dirty="0"/>
              <a:t>Squash</a:t>
            </a:r>
            <a:r>
              <a:rPr lang="en-US" dirty="0"/>
              <a:t> – Algonquin Long Pie Pumpkin</a:t>
            </a:r>
          </a:p>
          <a:p>
            <a:pPr marL="0" indent="0">
              <a:buNone/>
            </a:pPr>
            <a:endParaRPr lang="en-US" dirty="0"/>
          </a:p>
          <a:p>
            <a:pPr marL="0" indent="0">
              <a:buNone/>
            </a:pPr>
            <a:r>
              <a:rPr lang="en-US" b="1" dirty="0"/>
              <a:t>Sunflower</a:t>
            </a:r>
            <a:r>
              <a:rPr lang="en-US" dirty="0"/>
              <a:t> – Arikara Sunflower</a:t>
            </a:r>
          </a:p>
        </p:txBody>
      </p:sp>
    </p:spTree>
    <p:extLst>
      <p:ext uri="{BB962C8B-B14F-4D97-AF65-F5344CB8AC3E}">
        <p14:creationId xmlns:p14="http://schemas.microsoft.com/office/powerpoint/2010/main" val="2046610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orn&#10;&#10;Description automatically generated">
            <a:extLst>
              <a:ext uri="{FF2B5EF4-FFF2-40B4-BE49-F238E27FC236}">
                <a16:creationId xmlns:a16="http://schemas.microsoft.com/office/drawing/2014/main" id="{43E5F9ED-007F-BB45-9F03-3F0ABA9838D6}"/>
              </a:ext>
            </a:extLst>
          </p:cNvPr>
          <p:cNvPicPr>
            <a:picLocks noChangeAspect="1"/>
          </p:cNvPicPr>
          <p:nvPr/>
        </p:nvPicPr>
        <p:blipFill rotWithShape="1">
          <a:blip r:embed="rId3"/>
          <a:srcRect l="25875" t="33089" r="-876" b="19702"/>
          <a:stretch/>
        </p:blipFill>
        <p:spPr>
          <a:xfrm rot="16200000">
            <a:off x="531277" y="1709054"/>
            <a:ext cx="6858000" cy="3237571"/>
          </a:xfrm>
          <a:prstGeom prst="rect">
            <a:avLst/>
          </a:prstGeom>
        </p:spPr>
      </p:pic>
      <p:pic>
        <p:nvPicPr>
          <p:cNvPr id="16" name="Picture 15" descr="A picture containing corn&#10;&#10;Description automatically generated">
            <a:extLst>
              <a:ext uri="{FF2B5EF4-FFF2-40B4-BE49-F238E27FC236}">
                <a16:creationId xmlns:a16="http://schemas.microsoft.com/office/drawing/2014/main" id="{24530021-3DA6-1E48-B4EB-E1EDF4D14AC8}"/>
              </a:ext>
            </a:extLst>
          </p:cNvPr>
          <p:cNvPicPr>
            <a:picLocks noChangeAspect="1"/>
          </p:cNvPicPr>
          <p:nvPr/>
        </p:nvPicPr>
        <p:blipFill rotWithShape="1">
          <a:blip r:embed="rId3"/>
          <a:srcRect l="25875" t="33089" r="-876" b="19702"/>
          <a:stretch/>
        </p:blipFill>
        <p:spPr>
          <a:xfrm rot="16200000">
            <a:off x="492530" y="1828534"/>
            <a:ext cx="6858000" cy="3237571"/>
          </a:xfrm>
          <a:prstGeom prst="rect">
            <a:avLst/>
          </a:prstGeom>
        </p:spPr>
      </p:pic>
      <p:sp>
        <p:nvSpPr>
          <p:cNvPr id="4" name="Content Placeholder 2">
            <a:extLst>
              <a:ext uri="{FF2B5EF4-FFF2-40B4-BE49-F238E27FC236}">
                <a16:creationId xmlns:a16="http://schemas.microsoft.com/office/drawing/2014/main" id="{39C6B0CD-F03A-E640-B10D-2C31FF793A27}"/>
              </a:ext>
            </a:extLst>
          </p:cNvPr>
          <p:cNvSpPr txBox="1">
            <a:spLocks noGrp="1"/>
          </p:cNvSpPr>
          <p:nvPr>
            <p:ph idx="1"/>
          </p:nvPr>
        </p:nvSpPr>
        <p:spPr>
          <a:xfrm>
            <a:off x="-3711498" y="2026347"/>
            <a:ext cx="371149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pPr>
            <a:r>
              <a:rPr lang="en-US" dirty="0"/>
              <a:t>Ames 1056</a:t>
            </a:r>
          </a:p>
          <a:p>
            <a:pPr marL="0" indent="0">
              <a:buNone/>
            </a:pPr>
            <a:endParaRPr lang="en-US" dirty="0"/>
          </a:p>
          <a:p>
            <a:pPr marL="0" indent="0">
              <a:buNone/>
            </a:pPr>
            <a:endParaRPr lang="en-US" dirty="0"/>
          </a:p>
          <a:p>
            <a:pPr>
              <a:buFont typeface="Wingdings" pitchFamily="2" charset="2"/>
              <a:buChar char="v"/>
            </a:pPr>
            <a:r>
              <a:rPr lang="en-US" dirty="0"/>
              <a:t>Dakota White</a:t>
            </a:r>
          </a:p>
          <a:p>
            <a:pPr marL="0" indent="0">
              <a:buNone/>
            </a:pPr>
            <a:endParaRPr lang="en-US" dirty="0"/>
          </a:p>
          <a:p>
            <a:pPr marL="0" indent="0">
              <a:buNone/>
            </a:pPr>
            <a:endParaRPr lang="en-US" dirty="0"/>
          </a:p>
          <a:p>
            <a:pPr>
              <a:buFont typeface="Wingdings" pitchFamily="2" charset="2"/>
              <a:buChar char="v"/>
            </a:pPr>
            <a:r>
              <a:rPr lang="en-US" dirty="0"/>
              <a:t>Oklahoma Bronze</a:t>
            </a:r>
          </a:p>
          <a:p>
            <a:pPr marL="0" indent="0">
              <a:buNone/>
            </a:pPr>
            <a:endParaRPr lang="en-US" dirty="0"/>
          </a:p>
        </p:txBody>
      </p:sp>
      <p:pic>
        <p:nvPicPr>
          <p:cNvPr id="7" name="Content Placeholder 4" descr="A picture containing indoor&#10;&#10;Description automatically generated">
            <a:extLst>
              <a:ext uri="{FF2B5EF4-FFF2-40B4-BE49-F238E27FC236}">
                <a16:creationId xmlns:a16="http://schemas.microsoft.com/office/drawing/2014/main" id="{2FE2A22A-A767-0D42-82F6-2B34A6473DF2}"/>
              </a:ext>
            </a:extLst>
          </p:cNvPr>
          <p:cNvPicPr>
            <a:picLocks noChangeAspect="1"/>
          </p:cNvPicPr>
          <p:nvPr/>
        </p:nvPicPr>
        <p:blipFill rotWithShape="1">
          <a:blip r:embed="rId4"/>
          <a:srcRect l="15059" r="37134"/>
          <a:stretch/>
        </p:blipFill>
        <p:spPr>
          <a:xfrm>
            <a:off x="5363617" y="-101161"/>
            <a:ext cx="2430966" cy="6994204"/>
          </a:xfrm>
          <a:prstGeom prst="rect">
            <a:avLst/>
          </a:prstGeom>
        </p:spPr>
      </p:pic>
      <p:sp>
        <p:nvSpPr>
          <p:cNvPr id="5" name="Content Placeholder 2">
            <a:extLst>
              <a:ext uri="{FF2B5EF4-FFF2-40B4-BE49-F238E27FC236}">
                <a16:creationId xmlns:a16="http://schemas.microsoft.com/office/drawing/2014/main" id="{4AF220DD-72B5-6A48-AC55-C4792E25AA33}"/>
              </a:ext>
            </a:extLst>
          </p:cNvPr>
          <p:cNvSpPr txBox="1">
            <a:spLocks/>
          </p:cNvSpPr>
          <p:nvPr/>
        </p:nvSpPr>
        <p:spPr>
          <a:xfrm>
            <a:off x="12191994" y="1825625"/>
            <a:ext cx="508495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pPr>
            <a:r>
              <a:rPr lang="en-US" dirty="0"/>
              <a:t>South Dakota Rainbow</a:t>
            </a:r>
          </a:p>
          <a:p>
            <a:pPr>
              <a:buFont typeface="Wingdings" pitchFamily="2" charset="2"/>
              <a:buChar char="v"/>
            </a:pPr>
            <a:endParaRPr lang="en-US" dirty="0"/>
          </a:p>
          <a:p>
            <a:pPr marL="0" indent="0">
              <a:buNone/>
            </a:pPr>
            <a:endParaRPr lang="en-US" dirty="0"/>
          </a:p>
          <a:p>
            <a:pPr>
              <a:buFont typeface="Wingdings" pitchFamily="2" charset="2"/>
              <a:buChar char="v"/>
            </a:pPr>
            <a:r>
              <a:rPr lang="en-US" dirty="0"/>
              <a:t>Winnebago Spotted</a:t>
            </a:r>
          </a:p>
          <a:p>
            <a:pPr marL="0" indent="0">
              <a:buFont typeface="Arial" panose="020B0604020202020204" pitchFamily="34" charset="0"/>
              <a:buNone/>
            </a:pPr>
            <a:endParaRPr lang="en-US" dirty="0"/>
          </a:p>
        </p:txBody>
      </p:sp>
      <p:pic>
        <p:nvPicPr>
          <p:cNvPr id="9" name="Picture 8" descr="A picture containing wooden, wood&#10;&#10;Description automatically generated">
            <a:extLst>
              <a:ext uri="{FF2B5EF4-FFF2-40B4-BE49-F238E27FC236}">
                <a16:creationId xmlns:a16="http://schemas.microsoft.com/office/drawing/2014/main" id="{00C88ACA-B1F2-8B42-9B0F-DB67661B5F84}"/>
              </a:ext>
            </a:extLst>
          </p:cNvPr>
          <p:cNvPicPr>
            <a:picLocks noChangeAspect="1"/>
          </p:cNvPicPr>
          <p:nvPr/>
        </p:nvPicPr>
        <p:blipFill rotWithShape="1">
          <a:blip r:embed="rId5"/>
          <a:srcRect t="31273" r="13154" b="30352"/>
          <a:stretch/>
        </p:blipFill>
        <p:spPr>
          <a:xfrm rot="5400000">
            <a:off x="5180697" y="2294256"/>
            <a:ext cx="6919328" cy="2278246"/>
          </a:xfrm>
          <a:prstGeom prst="rect">
            <a:avLst/>
          </a:prstGeom>
        </p:spPr>
      </p:pic>
      <p:pic>
        <p:nvPicPr>
          <p:cNvPr id="11" name="Picture 10" descr="A picture containing corn, food, wooden, wood&#10;&#10;Description automatically generated">
            <a:extLst>
              <a:ext uri="{FF2B5EF4-FFF2-40B4-BE49-F238E27FC236}">
                <a16:creationId xmlns:a16="http://schemas.microsoft.com/office/drawing/2014/main" id="{04BAF5F4-D7D1-5548-9189-5A0C2662C0EE}"/>
              </a:ext>
            </a:extLst>
          </p:cNvPr>
          <p:cNvPicPr>
            <a:picLocks noChangeAspect="1"/>
          </p:cNvPicPr>
          <p:nvPr/>
        </p:nvPicPr>
        <p:blipFill rotWithShape="1">
          <a:blip r:embed="rId6"/>
          <a:srcRect t="34770" r="13375" b="21328"/>
          <a:stretch/>
        </p:blipFill>
        <p:spPr>
          <a:xfrm rot="5400000">
            <a:off x="-2255640" y="2170902"/>
            <a:ext cx="6994204" cy="2599829"/>
          </a:xfrm>
          <a:prstGeom prst="rect">
            <a:avLst/>
          </a:prstGeom>
        </p:spPr>
      </p:pic>
      <p:pic>
        <p:nvPicPr>
          <p:cNvPr id="15" name="Picture 14" descr="A picture containing floor, wooden, indoor, wood&#10;&#10;Description automatically generated">
            <a:extLst>
              <a:ext uri="{FF2B5EF4-FFF2-40B4-BE49-F238E27FC236}">
                <a16:creationId xmlns:a16="http://schemas.microsoft.com/office/drawing/2014/main" id="{1D83A758-7788-B441-8904-6C7AC5F71805}"/>
              </a:ext>
            </a:extLst>
          </p:cNvPr>
          <p:cNvPicPr>
            <a:picLocks noChangeAspect="1"/>
          </p:cNvPicPr>
          <p:nvPr/>
        </p:nvPicPr>
        <p:blipFill rotWithShape="1">
          <a:blip r:embed="rId7"/>
          <a:srcRect l="14682" t="31138" r="4265" b="30488"/>
          <a:stretch/>
        </p:blipFill>
        <p:spPr>
          <a:xfrm rot="5400000">
            <a:off x="7537383" y="2232538"/>
            <a:ext cx="6919328" cy="2435127"/>
          </a:xfrm>
          <a:prstGeom prst="rect">
            <a:avLst/>
          </a:prstGeom>
        </p:spPr>
      </p:pic>
      <p:sp>
        <p:nvSpPr>
          <p:cNvPr id="2" name="Title 1">
            <a:extLst>
              <a:ext uri="{FF2B5EF4-FFF2-40B4-BE49-F238E27FC236}">
                <a16:creationId xmlns:a16="http://schemas.microsoft.com/office/drawing/2014/main" id="{968CFED0-E0A4-9E42-9A22-BF5C39456800}"/>
              </a:ext>
            </a:extLst>
          </p:cNvPr>
          <p:cNvSpPr>
            <a:spLocks noGrp="1"/>
          </p:cNvSpPr>
          <p:nvPr>
            <p:ph type="title"/>
          </p:nvPr>
        </p:nvSpPr>
        <p:spPr>
          <a:xfrm>
            <a:off x="3283645" y="311991"/>
            <a:ext cx="6285571" cy="1325563"/>
          </a:xfrm>
          <a:solidFill>
            <a:schemeClr val="bg1">
              <a:alpha val="89200"/>
            </a:schemeClr>
          </a:solidFill>
        </p:spPr>
        <p:txBody>
          <a:bodyPr/>
          <a:lstStyle/>
          <a:p>
            <a:r>
              <a:rPr lang="en-US" b="1" dirty="0"/>
              <a:t>Observational Smut Trial</a:t>
            </a:r>
          </a:p>
        </p:txBody>
      </p:sp>
      <p:sp>
        <p:nvSpPr>
          <p:cNvPr id="17" name="Title 1">
            <a:extLst>
              <a:ext uri="{FF2B5EF4-FFF2-40B4-BE49-F238E27FC236}">
                <a16:creationId xmlns:a16="http://schemas.microsoft.com/office/drawing/2014/main" id="{D3BF9A1A-F014-0044-B587-86D7E678F3C4}"/>
              </a:ext>
            </a:extLst>
          </p:cNvPr>
          <p:cNvSpPr txBox="1">
            <a:spLocks/>
          </p:cNvSpPr>
          <p:nvPr/>
        </p:nvSpPr>
        <p:spPr>
          <a:xfrm>
            <a:off x="477335" y="5910146"/>
            <a:ext cx="11574965" cy="8466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Ames 1056; Dakota White; Oklahoma Bronze; South Dakota Rainbow; Winnebago Spotted</a:t>
            </a:r>
          </a:p>
        </p:txBody>
      </p:sp>
    </p:spTree>
    <p:extLst>
      <p:ext uri="{BB962C8B-B14F-4D97-AF65-F5344CB8AC3E}">
        <p14:creationId xmlns:p14="http://schemas.microsoft.com/office/powerpoint/2010/main" val="87150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DEB2-3903-EB4E-946B-33E096D9E939}"/>
              </a:ext>
            </a:extLst>
          </p:cNvPr>
          <p:cNvSpPr>
            <a:spLocks noGrp="1"/>
          </p:cNvSpPr>
          <p:nvPr>
            <p:ph type="title"/>
          </p:nvPr>
        </p:nvSpPr>
        <p:spPr>
          <a:xfrm>
            <a:off x="325119" y="337344"/>
            <a:ext cx="6278881" cy="1325563"/>
          </a:xfrm>
          <a:solidFill>
            <a:schemeClr val="bg1"/>
          </a:solidFill>
        </p:spPr>
        <p:txBody>
          <a:bodyPr/>
          <a:lstStyle/>
          <a:p>
            <a:pPr algn="ctr"/>
            <a:r>
              <a:rPr lang="en-US" dirty="0"/>
              <a:t>Bacterial Spot of Cucurbit</a:t>
            </a:r>
            <a:br>
              <a:rPr lang="en-US" dirty="0"/>
            </a:br>
            <a:r>
              <a:rPr lang="en-US" i="1" dirty="0"/>
              <a:t>Xanthomonas cucurbitae</a:t>
            </a:r>
            <a:endParaRPr lang="en-US" dirty="0"/>
          </a:p>
        </p:txBody>
      </p:sp>
      <p:pic>
        <p:nvPicPr>
          <p:cNvPr id="5" name="Content Placeholder 4" descr="A picture containing text, paper, plastic&#10;&#10;Description automatically generated">
            <a:extLst>
              <a:ext uri="{FF2B5EF4-FFF2-40B4-BE49-F238E27FC236}">
                <a16:creationId xmlns:a16="http://schemas.microsoft.com/office/drawing/2014/main" id="{07D99E1D-AC85-AB47-AA39-3359CCB24AD6}"/>
              </a:ext>
            </a:extLst>
          </p:cNvPr>
          <p:cNvPicPr>
            <a:picLocks noGrp="1" noChangeAspect="1"/>
          </p:cNvPicPr>
          <p:nvPr>
            <p:ph idx="1"/>
          </p:nvPr>
        </p:nvPicPr>
        <p:blipFill>
          <a:blip r:embed="rId2"/>
          <a:stretch>
            <a:fillRect/>
          </a:stretch>
        </p:blipFill>
        <p:spPr>
          <a:xfrm>
            <a:off x="4148138" y="2999781"/>
            <a:ext cx="2893665" cy="3858220"/>
          </a:xfrm>
        </p:spPr>
      </p:pic>
      <p:pic>
        <p:nvPicPr>
          <p:cNvPr id="9" name="Picture 8" descr="A close up of some fruit&#10;&#10;Description automatically generated with low confidence">
            <a:extLst>
              <a:ext uri="{FF2B5EF4-FFF2-40B4-BE49-F238E27FC236}">
                <a16:creationId xmlns:a16="http://schemas.microsoft.com/office/drawing/2014/main" id="{4E6A7357-95BB-E445-A4DD-D7EE57C0EB9B}"/>
              </a:ext>
            </a:extLst>
          </p:cNvPr>
          <p:cNvPicPr>
            <a:picLocks noChangeAspect="1"/>
          </p:cNvPicPr>
          <p:nvPr/>
        </p:nvPicPr>
        <p:blipFill rotWithShape="1">
          <a:blip r:embed="rId3"/>
          <a:srcRect r="32241"/>
          <a:stretch/>
        </p:blipFill>
        <p:spPr>
          <a:xfrm rot="16200000">
            <a:off x="4774311" y="1206052"/>
            <a:ext cx="1641321" cy="3229718"/>
          </a:xfrm>
          <a:prstGeom prst="rect">
            <a:avLst/>
          </a:prstGeom>
        </p:spPr>
      </p:pic>
      <p:pic>
        <p:nvPicPr>
          <p:cNvPr id="7" name="Picture 6" descr="A picture containing grass, outdoor, flower, plant&#10;&#10;Description automatically generated">
            <a:extLst>
              <a:ext uri="{FF2B5EF4-FFF2-40B4-BE49-F238E27FC236}">
                <a16:creationId xmlns:a16="http://schemas.microsoft.com/office/drawing/2014/main" id="{042B8867-6ABE-0F43-9A5A-CB96B4FA777F}"/>
              </a:ext>
            </a:extLst>
          </p:cNvPr>
          <p:cNvPicPr>
            <a:picLocks noChangeAspect="1"/>
          </p:cNvPicPr>
          <p:nvPr/>
        </p:nvPicPr>
        <p:blipFill rotWithShape="1">
          <a:blip r:embed="rId4"/>
          <a:srcRect l="19630" r="16326"/>
          <a:stretch/>
        </p:blipFill>
        <p:spPr>
          <a:xfrm>
            <a:off x="0" y="2000250"/>
            <a:ext cx="4148138" cy="4857750"/>
          </a:xfrm>
          <a:prstGeom prst="rect">
            <a:avLst/>
          </a:prstGeom>
        </p:spPr>
      </p:pic>
      <p:pic>
        <p:nvPicPr>
          <p:cNvPr id="11" name="Picture 10" descr="A pile of pumpkins&#10;&#10;Description automatically generated with medium confidence">
            <a:extLst>
              <a:ext uri="{FF2B5EF4-FFF2-40B4-BE49-F238E27FC236}">
                <a16:creationId xmlns:a16="http://schemas.microsoft.com/office/drawing/2014/main" id="{F8BBF8E0-9166-4F43-A942-73D74DA17297}"/>
              </a:ext>
            </a:extLst>
          </p:cNvPr>
          <p:cNvPicPr>
            <a:picLocks noChangeAspect="1"/>
          </p:cNvPicPr>
          <p:nvPr/>
        </p:nvPicPr>
        <p:blipFill>
          <a:blip r:embed="rId5"/>
          <a:stretch>
            <a:fillRect/>
          </a:stretch>
        </p:blipFill>
        <p:spPr>
          <a:xfrm>
            <a:off x="7041803" y="0"/>
            <a:ext cx="5150197" cy="6858000"/>
          </a:xfrm>
          <a:prstGeom prst="rect">
            <a:avLst/>
          </a:prstGeom>
        </p:spPr>
      </p:pic>
    </p:spTree>
    <p:extLst>
      <p:ext uri="{BB962C8B-B14F-4D97-AF65-F5344CB8AC3E}">
        <p14:creationId xmlns:p14="http://schemas.microsoft.com/office/powerpoint/2010/main" val="191888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ound, feet&#10;&#10;Description automatically generated">
            <a:extLst>
              <a:ext uri="{FF2B5EF4-FFF2-40B4-BE49-F238E27FC236}">
                <a16:creationId xmlns:a16="http://schemas.microsoft.com/office/drawing/2014/main" id="{F336BB46-F9A1-0C47-A573-BF73B4108530}"/>
              </a:ext>
            </a:extLst>
          </p:cNvPr>
          <p:cNvPicPr>
            <a:picLocks noChangeAspect="1"/>
          </p:cNvPicPr>
          <p:nvPr/>
        </p:nvPicPr>
        <p:blipFill rotWithShape="1">
          <a:blip r:embed="rId3"/>
          <a:srcRect t="37014" b="20798"/>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F56A6B5-4A90-C649-94B8-EEBADE2A8722}"/>
              </a:ext>
            </a:extLst>
          </p:cNvPr>
          <p:cNvSpPr>
            <a:spLocks noGrp="1"/>
          </p:cNvSpPr>
          <p:nvPr>
            <p:ph type="title"/>
          </p:nvPr>
        </p:nvSpPr>
        <p:spPr>
          <a:xfrm>
            <a:off x="709448" y="1913950"/>
            <a:ext cx="4204137" cy="1342754"/>
          </a:xfrm>
        </p:spPr>
        <p:txBody>
          <a:bodyPr>
            <a:normAutofit/>
          </a:bodyPr>
          <a:lstStyle/>
          <a:p>
            <a:pPr algn="ctr"/>
            <a:r>
              <a:rPr lang="en-US" sz="3600" b="1" dirty="0"/>
              <a:t>Options moving forward</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0D4CF9-307A-A143-98BC-5A56D3B5B753}"/>
              </a:ext>
            </a:extLst>
          </p:cNvPr>
          <p:cNvSpPr>
            <a:spLocks noGrp="1"/>
          </p:cNvSpPr>
          <p:nvPr>
            <p:ph idx="1"/>
          </p:nvPr>
        </p:nvSpPr>
        <p:spPr>
          <a:xfrm>
            <a:off x="525516" y="3417573"/>
            <a:ext cx="4593021" cy="2619839"/>
          </a:xfrm>
        </p:spPr>
        <p:txBody>
          <a:bodyPr anchor="ctr">
            <a:normAutofit/>
          </a:bodyPr>
          <a:lstStyle/>
          <a:p>
            <a:r>
              <a:rPr lang="en-US" dirty="0"/>
              <a:t>Use same variety – I have seed, so we wouldn’t be jeopardizing new seed stock</a:t>
            </a:r>
          </a:p>
          <a:p>
            <a:r>
              <a:rPr lang="en-US" dirty="0"/>
              <a:t>OR – we select a new variety, with hopefully more resistance to the disease</a:t>
            </a:r>
          </a:p>
          <a:p>
            <a:pPr marL="457200" lvl="1" indent="0">
              <a:buNone/>
            </a:pPr>
            <a:endParaRPr lang="en-US" sz="1800" b="1" dirty="0"/>
          </a:p>
        </p:txBody>
      </p:sp>
    </p:spTree>
    <p:extLst>
      <p:ext uri="{BB962C8B-B14F-4D97-AF65-F5344CB8AC3E}">
        <p14:creationId xmlns:p14="http://schemas.microsoft.com/office/powerpoint/2010/main" val="40830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C218-1C90-3240-8735-81E899918107}"/>
              </a:ext>
            </a:extLst>
          </p:cNvPr>
          <p:cNvSpPr>
            <a:spLocks noGrp="1"/>
          </p:cNvSpPr>
          <p:nvPr>
            <p:ph type="title"/>
          </p:nvPr>
        </p:nvSpPr>
        <p:spPr>
          <a:xfrm>
            <a:off x="459059" y="565847"/>
            <a:ext cx="4719197" cy="1325563"/>
          </a:xfrm>
          <a:solidFill>
            <a:schemeClr val="accent6">
              <a:lumMod val="20000"/>
              <a:lumOff val="80000"/>
            </a:schemeClr>
          </a:solidFill>
        </p:spPr>
        <p:txBody>
          <a:bodyPr/>
          <a:lstStyle/>
          <a:p>
            <a:pPr algn="ctr"/>
            <a:r>
              <a:rPr lang="en-US" dirty="0"/>
              <a:t>Potential option 1 – Warren Turban</a:t>
            </a:r>
          </a:p>
        </p:txBody>
      </p:sp>
      <p:pic>
        <p:nvPicPr>
          <p:cNvPr id="4" name="Picture 2">
            <a:extLst>
              <a:ext uri="{FF2B5EF4-FFF2-40B4-BE49-F238E27FC236}">
                <a16:creationId xmlns:a16="http://schemas.microsoft.com/office/drawing/2014/main" id="{E62664EE-870C-404F-8AE3-DBD785B26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373" y="1228628"/>
            <a:ext cx="6634603" cy="46886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C2A939-05A7-5C4D-A873-A58801243867}"/>
              </a:ext>
            </a:extLst>
          </p:cNvPr>
          <p:cNvSpPr/>
          <p:nvPr/>
        </p:nvSpPr>
        <p:spPr>
          <a:xfrm>
            <a:off x="551801" y="2383391"/>
            <a:ext cx="4533714" cy="3908762"/>
          </a:xfrm>
          <a:prstGeom prst="rect">
            <a:avLst/>
          </a:prstGeom>
          <a:solidFill>
            <a:schemeClr val="accent6">
              <a:lumMod val="20000"/>
              <a:lumOff val="80000"/>
            </a:schemeClr>
          </a:solidFill>
        </p:spPr>
        <p:txBody>
          <a:bodyPr wrap="square">
            <a:spAutoFit/>
          </a:bodyPr>
          <a:lstStyle/>
          <a:p>
            <a:pPr algn="ctr"/>
            <a:r>
              <a:rPr lang="en-US" sz="2800" b="0" i="0" u="none" strike="noStrike" dirty="0">
                <a:solidFill>
                  <a:srgbClr val="212529"/>
                </a:solidFill>
                <a:effectLst/>
                <a:latin typeface="-apple-system"/>
              </a:rPr>
              <a:t>From Seed Savers Exchange</a:t>
            </a:r>
          </a:p>
          <a:p>
            <a:pPr algn="ctr"/>
            <a:endParaRPr lang="en-US" sz="2800" dirty="0">
              <a:solidFill>
                <a:srgbClr val="212529"/>
              </a:solidFill>
              <a:latin typeface="-apple-system"/>
            </a:endParaRPr>
          </a:p>
          <a:p>
            <a:pPr algn="ctr"/>
            <a:r>
              <a:rPr lang="en-US" sz="2800" b="0" i="0" u="none" strike="noStrike" dirty="0">
                <a:solidFill>
                  <a:srgbClr val="212529"/>
                </a:solidFill>
                <a:effectLst/>
                <a:latin typeface="-apple-system"/>
              </a:rPr>
              <a:t>Information from Vaughan's '61 catalogue: A winter variety squash. 80 days. Fruits are large, heavily </a:t>
            </a:r>
            <a:r>
              <a:rPr lang="en-US" sz="2800" b="0" i="0" u="none" strike="noStrike" dirty="0" err="1">
                <a:solidFill>
                  <a:srgbClr val="212529"/>
                </a:solidFill>
                <a:effectLst/>
                <a:latin typeface="-apple-system"/>
              </a:rPr>
              <a:t>warted</a:t>
            </a:r>
            <a:r>
              <a:rPr lang="en-US" sz="2800" b="0" i="0" u="none" strike="noStrike" dirty="0">
                <a:solidFill>
                  <a:srgbClr val="212529"/>
                </a:solidFill>
                <a:effectLst/>
                <a:latin typeface="-apple-system"/>
              </a:rPr>
              <a:t>, bright orange, red with a definite button.</a:t>
            </a:r>
          </a:p>
          <a:p>
            <a:pPr algn="ctr"/>
            <a:endParaRPr lang="en-US" sz="2400" dirty="0">
              <a:solidFill>
                <a:srgbClr val="212529"/>
              </a:solidFill>
              <a:latin typeface="-apple-system"/>
            </a:endParaRPr>
          </a:p>
        </p:txBody>
      </p:sp>
    </p:spTree>
    <p:extLst>
      <p:ext uri="{BB962C8B-B14F-4D97-AF65-F5344CB8AC3E}">
        <p14:creationId xmlns:p14="http://schemas.microsoft.com/office/powerpoint/2010/main" val="132641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5910-E04B-E945-9C69-2829C311C99C}"/>
              </a:ext>
            </a:extLst>
          </p:cNvPr>
          <p:cNvSpPr>
            <a:spLocks noGrp="1"/>
          </p:cNvSpPr>
          <p:nvPr>
            <p:ph type="title"/>
          </p:nvPr>
        </p:nvSpPr>
        <p:spPr>
          <a:xfrm>
            <a:off x="615176" y="365125"/>
            <a:ext cx="4492083" cy="1325563"/>
          </a:xfrm>
          <a:solidFill>
            <a:schemeClr val="accent6">
              <a:lumMod val="20000"/>
              <a:lumOff val="80000"/>
            </a:schemeClr>
          </a:solidFill>
        </p:spPr>
        <p:txBody>
          <a:bodyPr/>
          <a:lstStyle/>
          <a:p>
            <a:pPr algn="ctr"/>
            <a:r>
              <a:rPr lang="en-US" dirty="0"/>
              <a:t>Option 2 – Naked Bear hybrid</a:t>
            </a:r>
          </a:p>
        </p:txBody>
      </p:sp>
      <p:pic>
        <p:nvPicPr>
          <p:cNvPr id="4" name="Picture 3">
            <a:extLst>
              <a:ext uri="{FF2B5EF4-FFF2-40B4-BE49-F238E27FC236}">
                <a16:creationId xmlns:a16="http://schemas.microsoft.com/office/drawing/2014/main" id="{E2EE3E88-B3E4-4B45-9044-3E6E25F0EBE5}"/>
              </a:ext>
            </a:extLst>
          </p:cNvPr>
          <p:cNvPicPr>
            <a:picLocks noChangeAspect="1"/>
          </p:cNvPicPr>
          <p:nvPr/>
        </p:nvPicPr>
        <p:blipFill>
          <a:blip r:embed="rId2"/>
          <a:stretch>
            <a:fillRect/>
          </a:stretch>
        </p:blipFill>
        <p:spPr>
          <a:xfrm>
            <a:off x="5664820" y="365125"/>
            <a:ext cx="6271937" cy="6271937"/>
          </a:xfrm>
          <a:prstGeom prst="rect">
            <a:avLst/>
          </a:prstGeom>
        </p:spPr>
      </p:pic>
      <p:sp>
        <p:nvSpPr>
          <p:cNvPr id="5" name="Rectangle 4">
            <a:extLst>
              <a:ext uri="{FF2B5EF4-FFF2-40B4-BE49-F238E27FC236}">
                <a16:creationId xmlns:a16="http://schemas.microsoft.com/office/drawing/2014/main" id="{1D5B25C1-9593-D04B-AABF-5BFCC726634B}"/>
              </a:ext>
            </a:extLst>
          </p:cNvPr>
          <p:cNvSpPr/>
          <p:nvPr/>
        </p:nvSpPr>
        <p:spPr>
          <a:xfrm>
            <a:off x="704385" y="2091670"/>
            <a:ext cx="4313663" cy="4401205"/>
          </a:xfrm>
          <a:prstGeom prst="rect">
            <a:avLst/>
          </a:prstGeom>
          <a:solidFill>
            <a:schemeClr val="accent6">
              <a:lumMod val="20000"/>
              <a:lumOff val="80000"/>
            </a:schemeClr>
          </a:solidFill>
        </p:spPr>
        <p:txBody>
          <a:bodyPr wrap="square">
            <a:spAutoFit/>
          </a:bodyPr>
          <a:lstStyle/>
          <a:p>
            <a:pPr algn="ctr"/>
            <a:r>
              <a:rPr lang="en-US" sz="2800" dirty="0">
                <a:solidFill>
                  <a:srgbClr val="212529"/>
                </a:solidFill>
                <a:latin typeface="-apple-system"/>
              </a:rPr>
              <a:t>Could get seed from Johnny’s</a:t>
            </a:r>
          </a:p>
          <a:p>
            <a:pPr algn="ctr"/>
            <a:endParaRPr lang="en-US" sz="2800" dirty="0">
              <a:solidFill>
                <a:srgbClr val="212529"/>
              </a:solidFill>
              <a:latin typeface="-apple-system"/>
            </a:endParaRPr>
          </a:p>
          <a:p>
            <a:pPr algn="ctr"/>
            <a:r>
              <a:rPr lang="en-US" sz="2800" dirty="0">
                <a:solidFill>
                  <a:srgbClr val="212529"/>
                </a:solidFill>
                <a:latin typeface="-apple-system"/>
              </a:rPr>
              <a:t>Specialty</a:t>
            </a:r>
            <a:r>
              <a:rPr lang="en-US" sz="2800" b="0" i="0" u="none" strike="noStrike" dirty="0">
                <a:solidFill>
                  <a:srgbClr val="212529"/>
                </a:solidFill>
                <a:effectLst/>
                <a:latin typeface="-apple-system"/>
              </a:rPr>
              <a:t> pumpkin. </a:t>
            </a:r>
            <a:r>
              <a:rPr lang="en-US" sz="2800" dirty="0">
                <a:solidFill>
                  <a:srgbClr val="212529"/>
                </a:solidFill>
                <a:latin typeface="-apple-system"/>
              </a:rPr>
              <a:t>105</a:t>
            </a:r>
            <a:r>
              <a:rPr lang="en-US" sz="2800" b="0" i="0" u="none" strike="noStrike" dirty="0">
                <a:solidFill>
                  <a:srgbClr val="212529"/>
                </a:solidFill>
                <a:effectLst/>
                <a:latin typeface="-apple-system"/>
              </a:rPr>
              <a:t> days. </a:t>
            </a:r>
            <a:r>
              <a:rPr lang="en-US" sz="2800" dirty="0"/>
              <a:t>The semi-</a:t>
            </a:r>
            <a:r>
              <a:rPr lang="en-US" sz="2800" dirty="0" err="1"/>
              <a:t>hulless</a:t>
            </a:r>
            <a:r>
              <a:rPr lang="en-US" sz="2800" dirty="0"/>
              <a:t> seeds are excellent for roasting and snacking, and can be pressed for oil. Will yield a crop even under strong disease pressure</a:t>
            </a:r>
          </a:p>
        </p:txBody>
      </p:sp>
    </p:spTree>
    <p:extLst>
      <p:ext uri="{BB962C8B-B14F-4D97-AF65-F5344CB8AC3E}">
        <p14:creationId xmlns:p14="http://schemas.microsoft.com/office/powerpoint/2010/main" val="945644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F421-8302-C546-A059-3B65F1C596A2}"/>
              </a:ext>
            </a:extLst>
          </p:cNvPr>
          <p:cNvSpPr>
            <a:spLocks noGrp="1"/>
          </p:cNvSpPr>
          <p:nvPr>
            <p:ph type="title"/>
          </p:nvPr>
        </p:nvSpPr>
        <p:spPr>
          <a:xfrm>
            <a:off x="598448" y="1265663"/>
            <a:ext cx="10995103" cy="4326673"/>
          </a:xfrm>
          <a:solidFill>
            <a:schemeClr val="accent6">
              <a:lumMod val="20000"/>
              <a:lumOff val="80000"/>
            </a:schemeClr>
          </a:solidFill>
        </p:spPr>
        <p:txBody>
          <a:bodyPr>
            <a:normAutofit fontScale="90000"/>
          </a:bodyPr>
          <a:lstStyle/>
          <a:p>
            <a:r>
              <a:rPr lang="en-US" dirty="0"/>
              <a:t>Thoughts on corn and squash varieties for next year?</a:t>
            </a:r>
            <a:br>
              <a:rPr lang="en-US" dirty="0"/>
            </a:br>
            <a:br>
              <a:rPr lang="en-US" dirty="0"/>
            </a:br>
            <a:r>
              <a:rPr lang="en-US" dirty="0"/>
              <a:t>Are there other seeds who need to return home? </a:t>
            </a:r>
            <a:br>
              <a:rPr lang="en-US" dirty="0"/>
            </a:br>
            <a:br>
              <a:rPr lang="en-US" dirty="0"/>
            </a:br>
            <a:r>
              <a:rPr lang="en-US" dirty="0"/>
              <a:t>Open to input, recommendations, and discussion for all crops grown. </a:t>
            </a:r>
          </a:p>
        </p:txBody>
      </p:sp>
    </p:spTree>
    <p:extLst>
      <p:ext uri="{BB962C8B-B14F-4D97-AF65-F5344CB8AC3E}">
        <p14:creationId xmlns:p14="http://schemas.microsoft.com/office/powerpoint/2010/main" val="355441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grass, outdoor&#10;&#10;Description automatically generated">
            <a:extLst>
              <a:ext uri="{FF2B5EF4-FFF2-40B4-BE49-F238E27FC236}">
                <a16:creationId xmlns:a16="http://schemas.microsoft.com/office/drawing/2014/main" id="{CD0555E6-E5B2-784A-A8B6-49877FCC7938}"/>
              </a:ext>
            </a:extLst>
          </p:cNvPr>
          <p:cNvPicPr>
            <a:picLocks noChangeAspect="1"/>
          </p:cNvPicPr>
          <p:nvPr/>
        </p:nvPicPr>
        <p:blipFill rotWithShape="1">
          <a:blip r:embed="rId3"/>
          <a:srcRect t="6054" b="967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41C81-3486-3D48-9FFC-59373847444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Many thanks to you all!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731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2657</TotalTime>
  <Words>341</Words>
  <Application>Microsoft Macintosh PowerPoint</Application>
  <PresentationFormat>Widescreen</PresentationFormat>
  <Paragraphs>48</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-apple-system</vt:lpstr>
      <vt:lpstr>Arial</vt:lpstr>
      <vt:lpstr>Calibri</vt:lpstr>
      <vt:lpstr>Calibri Light</vt:lpstr>
      <vt:lpstr>Wingdings</vt:lpstr>
      <vt:lpstr>Office Theme</vt:lpstr>
      <vt:lpstr>2021 Season Overview and Looking Forward</vt:lpstr>
      <vt:lpstr>Recap of Varieties Grown</vt:lpstr>
      <vt:lpstr>Observational Smut Trial</vt:lpstr>
      <vt:lpstr>Bacterial Spot of Cucurbit Xanthomonas cucurbitae</vt:lpstr>
      <vt:lpstr>Options moving forward</vt:lpstr>
      <vt:lpstr>Potential option 1 – Warren Turban</vt:lpstr>
      <vt:lpstr>Option 2 – Naked Bear hybrid</vt:lpstr>
      <vt:lpstr>Thoughts on corn and squash varieties for next year?  Are there other seeds who need to return home?   Open to input, recommendations, and discussion for all crops grown. </vt:lpstr>
      <vt:lpstr>Many thanks to you 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Herrighty, Emma M [WLC]</dc:creator>
  <cp:lastModifiedBy>Herrighty, Emma M [WLC]</cp:lastModifiedBy>
  <cp:revision>7</cp:revision>
  <dcterms:created xsi:type="dcterms:W3CDTF">2022-03-09T22:10:46Z</dcterms:created>
  <dcterms:modified xsi:type="dcterms:W3CDTF">2022-03-11T18:28:04Z</dcterms:modified>
</cp:coreProperties>
</file>