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4136" r:id="rId2"/>
    <p:sldMasterId id="2147484148" r:id="rId3"/>
  </p:sldMasterIdLst>
  <p:notesMasterIdLst>
    <p:notesMasterId r:id="rId20"/>
  </p:notesMasterIdLst>
  <p:sldIdLst>
    <p:sldId id="373" r:id="rId4"/>
    <p:sldId id="438" r:id="rId5"/>
    <p:sldId id="439" r:id="rId6"/>
    <p:sldId id="444" r:id="rId7"/>
    <p:sldId id="445" r:id="rId8"/>
    <p:sldId id="448" r:id="rId9"/>
    <p:sldId id="449" r:id="rId10"/>
    <p:sldId id="450" r:id="rId11"/>
    <p:sldId id="443" r:id="rId12"/>
    <p:sldId id="446" r:id="rId13"/>
    <p:sldId id="447" r:id="rId14"/>
    <p:sldId id="452" r:id="rId15"/>
    <p:sldId id="451" r:id="rId16"/>
    <p:sldId id="440" r:id="rId17"/>
    <p:sldId id="441" r:id="rId18"/>
    <p:sldId id="44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FF"/>
    <a:srgbClr val="00FF00"/>
    <a:srgbClr val="CC6600"/>
    <a:srgbClr val="99CC00"/>
    <a:srgbClr val="99FF99"/>
    <a:srgbClr val="99FF66"/>
    <a:srgbClr val="00CCFF"/>
    <a:srgbClr val="0099FF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0E10F-B55C-4D9C-A846-882C96C7E89D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659CFA-FBA3-44F1-9057-662E47620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67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46F6F24-ADD7-4750-862A-98BA8B95F0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CABF6-A7E6-4520-A0D9-C99546C94C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77928-FCA0-4AA9-B418-1888F987BF2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569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69072-C599-4888-A09A-C3D3986453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C9D41-3D8D-40AD-B216-F59448DA4E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981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523D2-732A-449D-83F8-9DA48C7241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01612-AEFE-4A25-8CAA-C9B4D134E4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31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4032-E066-4A25-ADA5-C468F35337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5BB1-9543-482F-8FB1-C0FC1EA1DC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43524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4032-E066-4A25-ADA5-C468F35337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5BB1-9543-482F-8FB1-C0FC1EA1DC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30410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4032-E066-4A25-ADA5-C468F35337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5BB1-9543-482F-8FB1-C0FC1EA1DC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453498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4032-E066-4A25-ADA5-C468F35337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5BB1-9543-482F-8FB1-C0FC1EA1DC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81455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4032-E066-4A25-ADA5-C468F35337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5BB1-9543-482F-8FB1-C0FC1EA1DC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74163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4032-E066-4A25-ADA5-C468F35337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5BB1-9543-482F-8FB1-C0FC1EA1DC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131062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4032-E066-4A25-ADA5-C468F35337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5BB1-9543-482F-8FB1-C0FC1EA1DC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78764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4032-E066-4A25-ADA5-C468F35337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5BB1-9543-482F-8FB1-C0FC1EA1DC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118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3E0B3-449B-46AB-AD73-F294287301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9EFDD-6720-49D2-B34C-560743EA22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179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4032-E066-4A25-ADA5-C468F35337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5BB1-9543-482F-8FB1-C0FC1EA1DC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032672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4032-E066-4A25-ADA5-C468F35337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5BB1-9543-482F-8FB1-C0FC1EA1DC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2696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4032-E066-4A25-ADA5-C468F35337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5BB1-9543-482F-8FB1-C0FC1EA1DC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763414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1B8B-C220-4CC2-B8A5-79F15319B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E1C2-E007-4CF6-B834-2C71323C7C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246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1B8B-C220-4CC2-B8A5-79F15319B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E1C2-E007-4CF6-B834-2C71323C7C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44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1B8B-C220-4CC2-B8A5-79F15319B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E1C2-E007-4CF6-B834-2C71323C7C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155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1B8B-C220-4CC2-B8A5-79F15319B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E1C2-E007-4CF6-B834-2C71323C7C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2154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1B8B-C220-4CC2-B8A5-79F15319B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E1C2-E007-4CF6-B834-2C71323C7C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3100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1B8B-C220-4CC2-B8A5-79F15319B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E1C2-E007-4CF6-B834-2C71323C7C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4951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1B8B-C220-4CC2-B8A5-79F15319B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E1C2-E007-4CF6-B834-2C71323C7C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795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4B96A-86D9-42FF-9A0F-B8EE4395C0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7779C-068E-4030-978B-AEF4D629BD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9510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1B8B-C220-4CC2-B8A5-79F15319B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E1C2-E007-4CF6-B834-2C71323C7C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191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1B8B-C220-4CC2-B8A5-79F15319B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E1C2-E007-4CF6-B834-2C71323C7C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6893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1B8B-C220-4CC2-B8A5-79F15319B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E1C2-E007-4CF6-B834-2C71323C7C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860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1B8B-C220-4CC2-B8A5-79F15319B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E1C2-E007-4CF6-B834-2C71323C7C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193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B87C3-F5EB-4435-9972-01659C6CAF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93FE1-5296-4C10-B510-4F7398FC93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6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3E9CA-8D0C-437F-8D32-934309FF93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ADDCA-F34A-40CD-9FC5-44492F5C5C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49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582E9-06CE-499A-99D7-D3EA7AD5D4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48A0B-D637-4227-B336-6940143182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06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3AB07-2EB7-4C9C-82DF-6F93CECC09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D4ADC-EA07-40AF-B786-DA264653A5F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1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097F9-D89D-4B68-8397-1A31BC61F4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6BCBF-708A-42D3-9C28-A61C423371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170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AC0E7-51C4-4090-B37B-70652FF246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9B7ED-E7A7-4AAD-A9DE-199DA4DB24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65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2158FB-DA80-42B8-9700-63F80B9BCE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E6B34C-3B7E-47C7-9491-39B9E5C5AB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370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74032-E066-4A25-ADA5-C468F35337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95BB1-9543-482F-8FB1-C0FC1EA1DC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91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31B8B-C220-4CC2-B8A5-79F15319B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FE1C2-E007-4CF6-B834-2C71323C7C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 descr="C:\Users\smetcalf\Desktop\Desktop\Desktop\Desktop\Desktop\NewISUEOwordmarks\ISUEO_eps\ISUEO_RedBarNoBleed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9144000" cy="91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470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Arial Black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gm4Ngx1qyBQfO0A1I4X2WT8vm9rsFy0G46v11gManCk/edit?usp=sharing" TargetMode="Externa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5" name="Group 36"/>
          <p:cNvGrpSpPr>
            <a:grpSpLocks/>
          </p:cNvGrpSpPr>
          <p:nvPr/>
        </p:nvGrpSpPr>
        <p:grpSpPr bwMode="auto">
          <a:xfrm>
            <a:off x="6218428" y="5513842"/>
            <a:ext cx="2590800" cy="609600"/>
            <a:chOff x="4419600" y="5486400"/>
            <a:chExt cx="2590800" cy="609600"/>
          </a:xfrm>
        </p:grpSpPr>
        <p:sp>
          <p:nvSpPr>
            <p:cNvPr id="31" name="Oval 30"/>
            <p:cNvSpPr/>
            <p:nvPr/>
          </p:nvSpPr>
          <p:spPr>
            <a:xfrm>
              <a:off x="4495800" y="5486400"/>
              <a:ext cx="2362200" cy="609600"/>
            </a:xfrm>
            <a:prstGeom prst="ellipse">
              <a:avLst/>
            </a:prstGeom>
            <a:solidFill>
              <a:srgbClr val="FF66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957" name="Text Box 8"/>
            <p:cNvSpPr txBox="1">
              <a:spLocks noChangeArrowheads="1"/>
            </p:cNvSpPr>
            <p:nvPr/>
          </p:nvSpPr>
          <p:spPr bwMode="auto">
            <a:xfrm>
              <a:off x="4419600" y="5562600"/>
              <a:ext cx="2590800" cy="43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200" b="1">
                  <a:solidFill>
                    <a:prstClr val="black"/>
                  </a:solidFill>
                  <a:latin typeface="Arial Rounded MT Bold" pitchFamily="34" charset="0"/>
                  <a:cs typeface="Arial" charset="0"/>
                </a:rPr>
                <a:t>Crop rotation</a:t>
              </a:r>
            </a:p>
          </p:txBody>
        </p:sp>
      </p:grpSp>
      <p:grpSp>
        <p:nvGrpSpPr>
          <p:cNvPr id="38919" name="Group 50"/>
          <p:cNvGrpSpPr>
            <a:grpSpLocks/>
          </p:cNvGrpSpPr>
          <p:nvPr/>
        </p:nvGrpSpPr>
        <p:grpSpPr bwMode="auto">
          <a:xfrm>
            <a:off x="130176" y="5403987"/>
            <a:ext cx="2819400" cy="914400"/>
            <a:chOff x="361950" y="5105400"/>
            <a:chExt cx="2819400" cy="914400"/>
          </a:xfrm>
        </p:grpSpPr>
        <p:sp>
          <p:nvSpPr>
            <p:cNvPr id="29" name="Oval 28"/>
            <p:cNvSpPr/>
            <p:nvPr/>
          </p:nvSpPr>
          <p:spPr>
            <a:xfrm>
              <a:off x="361950" y="5105400"/>
              <a:ext cx="2819400" cy="914400"/>
            </a:xfrm>
            <a:prstGeom prst="ellipse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947" name="Text Box 12"/>
            <p:cNvSpPr txBox="1">
              <a:spLocks noChangeArrowheads="1"/>
            </p:cNvSpPr>
            <p:nvPr/>
          </p:nvSpPr>
          <p:spPr bwMode="auto">
            <a:xfrm>
              <a:off x="457200" y="5334000"/>
              <a:ext cx="2667000" cy="43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200" b="1">
                  <a:solidFill>
                    <a:prstClr val="black"/>
                  </a:solidFill>
                  <a:latin typeface="Arial Rounded MT Bold" pitchFamily="34" charset="0"/>
                  <a:cs typeface="Arial" charset="0"/>
                </a:rPr>
                <a:t>Pest and Diseases</a:t>
              </a:r>
            </a:p>
          </p:txBody>
        </p:sp>
      </p:grpSp>
      <p:grpSp>
        <p:nvGrpSpPr>
          <p:cNvPr id="38916" name="Group 40"/>
          <p:cNvGrpSpPr>
            <a:grpSpLocks/>
          </p:cNvGrpSpPr>
          <p:nvPr/>
        </p:nvGrpSpPr>
        <p:grpSpPr bwMode="auto">
          <a:xfrm>
            <a:off x="6324600" y="1219206"/>
            <a:ext cx="2819400" cy="1168400"/>
            <a:chOff x="6324600" y="1156243"/>
            <a:chExt cx="2819400" cy="1167713"/>
          </a:xfrm>
        </p:grpSpPr>
        <p:grpSp>
          <p:nvGrpSpPr>
            <p:cNvPr id="38952" name="Group 21"/>
            <p:cNvGrpSpPr>
              <a:grpSpLocks/>
            </p:cNvGrpSpPr>
            <p:nvPr/>
          </p:nvGrpSpPr>
          <p:grpSpPr bwMode="auto">
            <a:xfrm>
              <a:off x="6324600" y="1156243"/>
              <a:ext cx="2819400" cy="1167713"/>
              <a:chOff x="6781810" y="2778748"/>
              <a:chExt cx="1803796" cy="1275476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6781810" y="2931251"/>
                <a:ext cx="1803796" cy="998199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3750088"/>
                  <a:satOff val="-5627"/>
                  <a:lumOff val="-915"/>
                  <a:alphaOff val="0"/>
                </a:schemeClr>
              </a:fillRef>
              <a:effectRef idx="0">
                <a:schemeClr val="accent3">
                  <a:hueOff val="3750088"/>
                  <a:satOff val="-5627"/>
                  <a:lumOff val="-91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Oval 4"/>
              <p:cNvSpPr/>
              <p:nvPr/>
            </p:nvSpPr>
            <p:spPr>
              <a:xfrm>
                <a:off x="7045879" y="2778748"/>
                <a:ext cx="1275658" cy="127547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50800" tIns="50800" rIns="50800" bIns="50800" spcCol="1270" anchor="ctr"/>
              <a:lstStyle/>
              <a:p>
                <a:pPr algn="ctr" defTabSz="17780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endParaRPr lang="en-US" sz="40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8953" name="Text Box 9"/>
            <p:cNvSpPr txBox="1">
              <a:spLocks noChangeArrowheads="1"/>
            </p:cNvSpPr>
            <p:nvPr/>
          </p:nvSpPr>
          <p:spPr bwMode="auto">
            <a:xfrm>
              <a:off x="6438900" y="1491896"/>
              <a:ext cx="2590800" cy="430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200" b="1" dirty="0" smtClean="0">
                  <a:solidFill>
                    <a:prstClr val="black"/>
                  </a:solidFill>
                  <a:latin typeface="Arial Rounded MT Bold" pitchFamily="34" charset="0"/>
                  <a:cs typeface="Arial" charset="0"/>
                </a:rPr>
                <a:t>Soil </a:t>
              </a:r>
              <a:r>
                <a:rPr lang="en-US" sz="2200" b="1" dirty="0" smtClean="0">
                  <a:solidFill>
                    <a:prstClr val="black"/>
                  </a:solidFill>
                  <a:latin typeface="Arial Rounded MT Bold" pitchFamily="34" charset="0"/>
                  <a:cs typeface="Arial" charset="0"/>
                </a:rPr>
                <a:t>health</a:t>
              </a:r>
              <a:endParaRPr lang="en-US" sz="2200" b="1" dirty="0">
                <a:solidFill>
                  <a:prstClr val="black"/>
                </a:solidFill>
                <a:latin typeface="Arial Rounded MT Bold" pitchFamily="34" charset="0"/>
                <a:cs typeface="Arial" charset="0"/>
              </a:endParaRPr>
            </a:p>
          </p:txBody>
        </p:sp>
      </p:grpSp>
      <p:grpSp>
        <p:nvGrpSpPr>
          <p:cNvPr id="38918" name="Group 46"/>
          <p:cNvGrpSpPr>
            <a:grpSpLocks/>
          </p:cNvGrpSpPr>
          <p:nvPr/>
        </p:nvGrpSpPr>
        <p:grpSpPr bwMode="auto">
          <a:xfrm>
            <a:off x="189140" y="1237100"/>
            <a:ext cx="2230677" cy="1066800"/>
            <a:chOff x="649224" y="426720"/>
            <a:chExt cx="2230421" cy="1066800"/>
          </a:xfrm>
        </p:grpSpPr>
        <p:sp>
          <p:nvSpPr>
            <p:cNvPr id="28" name="Oval 27"/>
            <p:cNvSpPr/>
            <p:nvPr/>
          </p:nvSpPr>
          <p:spPr>
            <a:xfrm>
              <a:off x="649224" y="426720"/>
              <a:ext cx="2209547" cy="10668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949" name="Text Box 11"/>
            <p:cNvSpPr txBox="1">
              <a:spLocks noChangeArrowheads="1"/>
            </p:cNvSpPr>
            <p:nvPr/>
          </p:nvSpPr>
          <p:spPr bwMode="auto">
            <a:xfrm>
              <a:off x="669845" y="621005"/>
              <a:ext cx="2209800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200" b="1" dirty="0" smtClean="0">
                  <a:solidFill>
                    <a:prstClr val="black"/>
                  </a:solidFill>
                  <a:latin typeface="Arial Rounded MT Bold" pitchFamily="34" charset="0"/>
                  <a:cs typeface="Arial" charset="0"/>
                </a:rPr>
                <a:t>Extension and Outreach</a:t>
              </a:r>
              <a:endParaRPr lang="en-US" sz="2200" b="1" dirty="0">
                <a:solidFill>
                  <a:prstClr val="black"/>
                </a:solidFill>
                <a:latin typeface="Arial Rounded MT Bold" pitchFamily="34" charset="0"/>
                <a:cs typeface="Arial" charset="0"/>
              </a:endParaRPr>
            </a:p>
          </p:txBody>
        </p:sp>
      </p:grpSp>
      <p:grpSp>
        <p:nvGrpSpPr>
          <p:cNvPr id="38920" name="Group 52"/>
          <p:cNvGrpSpPr>
            <a:grpSpLocks/>
          </p:cNvGrpSpPr>
          <p:nvPr/>
        </p:nvGrpSpPr>
        <p:grpSpPr bwMode="auto">
          <a:xfrm>
            <a:off x="189140" y="3260390"/>
            <a:ext cx="1905000" cy="1016000"/>
            <a:chOff x="0" y="2578608"/>
            <a:chExt cx="1905000" cy="1015313"/>
          </a:xfrm>
        </p:grpSpPr>
        <p:grpSp>
          <p:nvGrpSpPr>
            <p:cNvPr id="38942" name="Group 24"/>
            <p:cNvGrpSpPr>
              <a:grpSpLocks/>
            </p:cNvGrpSpPr>
            <p:nvPr/>
          </p:nvGrpSpPr>
          <p:grpSpPr bwMode="auto">
            <a:xfrm>
              <a:off x="18288" y="2578608"/>
              <a:ext cx="1676400" cy="1015313"/>
              <a:chOff x="6781810" y="2778748"/>
              <a:chExt cx="1803796" cy="1275476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6782630" y="2930211"/>
                <a:ext cx="1803796" cy="998458"/>
              </a:xfrm>
              <a:prstGeom prst="ellipse">
                <a:avLst/>
              </a:prstGeom>
              <a:solidFill>
                <a:srgbClr val="9966FF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3750088"/>
                  <a:satOff val="-5627"/>
                  <a:lumOff val="-915"/>
                  <a:alphaOff val="0"/>
                </a:schemeClr>
              </a:fillRef>
              <a:effectRef idx="0">
                <a:schemeClr val="accent3">
                  <a:hueOff val="3750088"/>
                  <a:satOff val="-5627"/>
                  <a:lumOff val="-91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Oval 4"/>
              <p:cNvSpPr/>
              <p:nvPr/>
            </p:nvSpPr>
            <p:spPr>
              <a:xfrm>
                <a:off x="7047391" y="2778748"/>
                <a:ext cx="1274273" cy="127547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50800" tIns="50800" rIns="50800" bIns="50800" spcCol="1270" anchor="ctr"/>
              <a:lstStyle/>
              <a:p>
                <a:pPr algn="ctr" defTabSz="17780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endParaRPr lang="en-US" sz="40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8943" name="Text Box 13"/>
            <p:cNvSpPr txBox="1">
              <a:spLocks noChangeArrowheads="1"/>
            </p:cNvSpPr>
            <p:nvPr/>
          </p:nvSpPr>
          <p:spPr bwMode="auto">
            <a:xfrm>
              <a:off x="0" y="2895600"/>
              <a:ext cx="1905000" cy="43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200" b="1" dirty="0" smtClean="0">
                  <a:solidFill>
                    <a:prstClr val="black"/>
                  </a:solidFill>
                  <a:latin typeface="Arial Rounded MT Bold" pitchFamily="34" charset="0"/>
                  <a:cs typeface="Arial" charset="0"/>
                </a:rPr>
                <a:t>Community</a:t>
              </a:r>
              <a:endParaRPr lang="en-US" sz="2200" b="1" dirty="0">
                <a:solidFill>
                  <a:prstClr val="black"/>
                </a:solidFill>
                <a:latin typeface="Arial Rounded MT Bold" pitchFamily="34" charset="0"/>
                <a:cs typeface="Arial" charset="0"/>
              </a:endParaRPr>
            </a:p>
          </p:txBody>
        </p:sp>
      </p:grpSp>
      <p:sp>
        <p:nvSpPr>
          <p:cNvPr id="38921" name="AutoShape 14"/>
          <p:cNvSpPr>
            <a:spLocks noChangeArrowheads="1"/>
          </p:cNvSpPr>
          <p:nvPr/>
        </p:nvSpPr>
        <p:spPr bwMode="auto">
          <a:xfrm rot="2622682">
            <a:off x="2307286" y="2371076"/>
            <a:ext cx="878041" cy="409575"/>
          </a:xfrm>
          <a:prstGeom prst="rightArrow">
            <a:avLst>
              <a:gd name="adj1" fmla="val 50000"/>
              <a:gd name="adj2" fmla="val 60121"/>
            </a:avLst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8923" name="AutoShape 16"/>
          <p:cNvSpPr>
            <a:spLocks noChangeArrowheads="1"/>
          </p:cNvSpPr>
          <p:nvPr/>
        </p:nvSpPr>
        <p:spPr bwMode="auto">
          <a:xfrm rot="8759313">
            <a:off x="5551556" y="2402307"/>
            <a:ext cx="1054100" cy="414337"/>
          </a:xfrm>
          <a:prstGeom prst="rightArrow">
            <a:avLst>
              <a:gd name="adj1" fmla="val 50000"/>
              <a:gd name="adj2" fmla="val 58914"/>
            </a:avLst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8924" name="AutoShape 17"/>
          <p:cNvSpPr>
            <a:spLocks noChangeArrowheads="1"/>
          </p:cNvSpPr>
          <p:nvPr/>
        </p:nvSpPr>
        <p:spPr bwMode="auto">
          <a:xfrm rot="12167910">
            <a:off x="6116467" y="3968889"/>
            <a:ext cx="892175" cy="412750"/>
          </a:xfrm>
          <a:prstGeom prst="rightArrow">
            <a:avLst>
              <a:gd name="adj1" fmla="val 50000"/>
              <a:gd name="adj2" fmla="val 59222"/>
            </a:avLst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8925" name="AutoShape 18"/>
          <p:cNvSpPr>
            <a:spLocks noChangeArrowheads="1"/>
          </p:cNvSpPr>
          <p:nvPr/>
        </p:nvSpPr>
        <p:spPr bwMode="auto">
          <a:xfrm rot="13520888">
            <a:off x="5408118" y="5013011"/>
            <a:ext cx="930275" cy="409575"/>
          </a:xfrm>
          <a:prstGeom prst="rightArrow">
            <a:avLst>
              <a:gd name="adj1" fmla="val 50000"/>
              <a:gd name="adj2" fmla="val 60064"/>
            </a:avLst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8926" name="AutoShape 19"/>
          <p:cNvSpPr>
            <a:spLocks noChangeArrowheads="1"/>
          </p:cNvSpPr>
          <p:nvPr/>
        </p:nvSpPr>
        <p:spPr bwMode="auto">
          <a:xfrm rot="18807784">
            <a:off x="2782890" y="4927601"/>
            <a:ext cx="885825" cy="412750"/>
          </a:xfrm>
          <a:prstGeom prst="rightArrow">
            <a:avLst>
              <a:gd name="adj1" fmla="val 50000"/>
              <a:gd name="adj2" fmla="val 59079"/>
            </a:avLst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8927" name="AutoShape 20"/>
          <p:cNvSpPr>
            <a:spLocks noChangeArrowheads="1"/>
          </p:cNvSpPr>
          <p:nvPr/>
        </p:nvSpPr>
        <p:spPr bwMode="auto">
          <a:xfrm rot="21063928">
            <a:off x="1686847" y="4021867"/>
            <a:ext cx="1058863" cy="412750"/>
          </a:xfrm>
          <a:prstGeom prst="rightArrow">
            <a:avLst>
              <a:gd name="adj1" fmla="val 50000"/>
              <a:gd name="adj2" fmla="val 59146"/>
            </a:avLst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38928" name="Group 18"/>
          <p:cNvGrpSpPr>
            <a:grpSpLocks/>
          </p:cNvGrpSpPr>
          <p:nvPr/>
        </p:nvGrpSpPr>
        <p:grpSpPr bwMode="auto">
          <a:xfrm>
            <a:off x="3124200" y="2770188"/>
            <a:ext cx="2667000" cy="2032000"/>
            <a:chOff x="3352804" y="2527101"/>
            <a:chExt cx="2438390" cy="1803796"/>
          </a:xfrm>
        </p:grpSpPr>
        <p:sp>
          <p:nvSpPr>
            <p:cNvPr id="20" name="Oval 19"/>
            <p:cNvSpPr/>
            <p:nvPr/>
          </p:nvSpPr>
          <p:spPr>
            <a:xfrm>
              <a:off x="3352804" y="2527101"/>
              <a:ext cx="2438390" cy="180379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Oval 4"/>
            <p:cNvSpPr/>
            <p:nvPr/>
          </p:nvSpPr>
          <p:spPr>
            <a:xfrm>
              <a:off x="3709854" y="2790624"/>
              <a:ext cx="1724290" cy="1276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5400" tIns="25400" rIns="25400" bIns="25400" spcCol="1270" anchor="ctr"/>
            <a:lstStyle/>
            <a:p>
              <a:pPr algn="ctr" defTabSz="8890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200" b="1" dirty="0" smtClean="0">
                  <a:solidFill>
                    <a:srgbClr val="FFFF00"/>
                  </a:solidFill>
                  <a:latin typeface="Arial Rounded MT Bold" pitchFamily="34" charset="0"/>
                </a:rPr>
                <a:t>3- Sisters Project</a:t>
              </a:r>
              <a:endParaRPr lang="en-US" sz="2200" b="1" dirty="0">
                <a:solidFill>
                  <a:srgbClr val="FFFF00"/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38931" name="Group 49"/>
          <p:cNvGrpSpPr>
            <a:grpSpLocks/>
          </p:cNvGrpSpPr>
          <p:nvPr/>
        </p:nvGrpSpPr>
        <p:grpSpPr bwMode="auto">
          <a:xfrm>
            <a:off x="3048000" y="6096000"/>
            <a:ext cx="2590800" cy="609600"/>
            <a:chOff x="2667000" y="5867400"/>
            <a:chExt cx="2590800" cy="609600"/>
          </a:xfrm>
        </p:grpSpPr>
        <p:sp>
          <p:nvSpPr>
            <p:cNvPr id="39" name="Oval 38"/>
            <p:cNvSpPr/>
            <p:nvPr/>
          </p:nvSpPr>
          <p:spPr>
            <a:xfrm>
              <a:off x="2743200" y="5867400"/>
              <a:ext cx="2362200" cy="6096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939" name="Text Box 8"/>
            <p:cNvSpPr txBox="1">
              <a:spLocks noChangeArrowheads="1"/>
            </p:cNvSpPr>
            <p:nvPr/>
          </p:nvSpPr>
          <p:spPr bwMode="auto">
            <a:xfrm>
              <a:off x="2667000" y="5943600"/>
              <a:ext cx="25908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200" b="1" dirty="0" smtClean="0">
                  <a:solidFill>
                    <a:prstClr val="black"/>
                  </a:solidFill>
                  <a:latin typeface="Arial Rounded MT Bold" pitchFamily="34" charset="0"/>
                  <a:cs typeface="Arial" charset="0"/>
                </a:rPr>
                <a:t>Food quality</a:t>
              </a:r>
              <a:endParaRPr lang="en-US" sz="2200" b="1" dirty="0">
                <a:solidFill>
                  <a:prstClr val="black"/>
                </a:solidFill>
                <a:latin typeface="Arial Rounded MT Bold" pitchFamily="34" charset="0"/>
                <a:cs typeface="Arial" charset="0"/>
              </a:endParaRPr>
            </a:p>
          </p:txBody>
        </p:sp>
      </p:grpSp>
      <p:grpSp>
        <p:nvGrpSpPr>
          <p:cNvPr id="38932" name="Group 51"/>
          <p:cNvGrpSpPr>
            <a:grpSpLocks/>
          </p:cNvGrpSpPr>
          <p:nvPr/>
        </p:nvGrpSpPr>
        <p:grpSpPr bwMode="auto">
          <a:xfrm>
            <a:off x="7162800" y="4036672"/>
            <a:ext cx="1981200" cy="655638"/>
            <a:chOff x="0" y="3833690"/>
            <a:chExt cx="1981200" cy="656369"/>
          </a:xfrm>
        </p:grpSpPr>
        <p:sp>
          <p:nvSpPr>
            <p:cNvPr id="45" name="Oval 44"/>
            <p:cNvSpPr/>
            <p:nvPr/>
          </p:nvSpPr>
          <p:spPr>
            <a:xfrm>
              <a:off x="0" y="3833690"/>
              <a:ext cx="1905000" cy="656369"/>
            </a:xfrm>
            <a:prstGeom prst="ellipse">
              <a:avLst/>
            </a:prstGeom>
            <a:solidFill>
              <a:srgbClr val="CCFF3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3750088"/>
                <a:satOff val="-5627"/>
                <a:lumOff val="-915"/>
                <a:alphaOff val="0"/>
              </a:schemeClr>
            </a:fillRef>
            <a:effectRef idx="0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937" name="Text Box 9"/>
            <p:cNvSpPr txBox="1">
              <a:spLocks noChangeArrowheads="1"/>
            </p:cNvSpPr>
            <p:nvPr/>
          </p:nvSpPr>
          <p:spPr bwMode="auto">
            <a:xfrm>
              <a:off x="76200" y="3962399"/>
              <a:ext cx="1905000" cy="431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200" b="1" dirty="0" smtClean="0">
                  <a:solidFill>
                    <a:prstClr val="black"/>
                  </a:solidFill>
                  <a:latin typeface="Arial Rounded MT Bold" pitchFamily="34" charset="0"/>
                  <a:cs typeface="Arial" charset="0"/>
                </a:rPr>
                <a:t>Biodiversity</a:t>
              </a:r>
              <a:endParaRPr lang="en-US" sz="2200" b="1" dirty="0">
                <a:solidFill>
                  <a:prstClr val="black"/>
                </a:solidFill>
                <a:latin typeface="Arial Rounded MT Bold" pitchFamily="34" charset="0"/>
                <a:cs typeface="Arial" charset="0"/>
              </a:endParaRPr>
            </a:p>
          </p:txBody>
        </p:sp>
      </p:grpSp>
      <p:sp>
        <p:nvSpPr>
          <p:cNvPr id="38934" name="AutoShape 20"/>
          <p:cNvSpPr>
            <a:spLocks noChangeArrowheads="1"/>
          </p:cNvSpPr>
          <p:nvPr/>
        </p:nvSpPr>
        <p:spPr bwMode="auto">
          <a:xfrm rot="16200000">
            <a:off x="3983832" y="5341144"/>
            <a:ext cx="881062" cy="412750"/>
          </a:xfrm>
          <a:prstGeom prst="rightArrow">
            <a:avLst>
              <a:gd name="adj1" fmla="val 50000"/>
              <a:gd name="adj2" fmla="val 59137"/>
            </a:avLst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1661219" y="278486"/>
            <a:ext cx="62878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b="1" dirty="0">
                <a:latin typeface="Arial-BoldMT"/>
              </a:rPr>
              <a:t>Reuniting the Three Sisters: Native American Intercropping and Soil Health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2852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1524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Hands-on compost making @ NICC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67925963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381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Classroom learning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017451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7400" y="2286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Hank’s </a:t>
            </a:r>
            <a:r>
              <a:rPr lang="en-US" sz="2800" b="1" dirty="0" err="1" smtClean="0">
                <a:solidFill>
                  <a:schemeClr val="bg1"/>
                </a:solidFill>
              </a:rPr>
              <a:t>VIEWpoint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422234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2286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Niobrara region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737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/>
          <p:cNvSpPr txBox="1">
            <a:spLocks noChangeArrowheads="1"/>
          </p:cNvSpPr>
          <p:nvPr/>
        </p:nvSpPr>
        <p:spPr bwMode="auto">
          <a:xfrm>
            <a:off x="1974397" y="304800"/>
            <a:ext cx="54537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Proposed activities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470" y="1143000"/>
            <a:ext cx="8229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Connect with native gardeners, organizations, and community members through in-person visits.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Opportunities for needs assessment and collect feedback on current practices and methods.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Hands-on workshops topics.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Support deployment of DIY soil health kits and work with collaborators to collect, analyze, and interpret data.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Connect stakeholders to information resources through websites, YouTube videos, webinars </a:t>
            </a:r>
          </a:p>
        </p:txBody>
      </p:sp>
    </p:spTree>
    <p:extLst>
      <p:ext uri="{BB962C8B-B14F-4D97-AF65-F5344CB8AC3E}">
        <p14:creationId xmlns:p14="http://schemas.microsoft.com/office/powerpoint/2010/main" val="375167915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1743" y="2819400"/>
            <a:ext cx="762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docs.google.com/document/d/1gm4Ngx1qyBQfO0A1I4X2WT8vm9rsFy0G46v11gManCk/edit?usp=sharing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1997527" y="457200"/>
            <a:ext cx="54537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Workshop topics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1905000"/>
            <a:ext cx="6901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Link to propose topics of your interest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227351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/>
          <p:cNvSpPr txBox="1">
            <a:spLocks noChangeArrowheads="1"/>
          </p:cNvSpPr>
          <p:nvPr/>
        </p:nvSpPr>
        <p:spPr bwMode="auto">
          <a:xfrm>
            <a:off x="838200" y="2400300"/>
            <a:ext cx="354062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 pitchFamily="34" charset="0"/>
              </a:rPr>
              <a:t>3-Sisters project team and advisory board members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 Rounded MT Bold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82480" y="228600"/>
            <a:ext cx="27334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Many THANKS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Many Thanks </a:t>
            </a:r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295400"/>
            <a:ext cx="2369840" cy="2209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900" y="3657600"/>
            <a:ext cx="1985240" cy="198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54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/>
          <p:cNvSpPr txBox="1">
            <a:spLocks noChangeArrowheads="1"/>
          </p:cNvSpPr>
          <p:nvPr/>
        </p:nvSpPr>
        <p:spPr bwMode="auto">
          <a:xfrm>
            <a:off x="1219200" y="381000"/>
            <a:ext cx="6629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Outreach/Workshop input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981200"/>
            <a:ext cx="5029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Multi-disciplinary team (soil science, Horticulture, Food Science, Social science)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Input from advisory board and community members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Iowa-Nebraska-Minnesota- Wisconsin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828800"/>
            <a:ext cx="2552477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18" y="4038600"/>
            <a:ext cx="1985240" cy="198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37701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/>
          <p:cNvSpPr txBox="1">
            <a:spLocks noChangeArrowheads="1"/>
          </p:cNvSpPr>
          <p:nvPr/>
        </p:nvSpPr>
        <p:spPr bwMode="auto">
          <a:xfrm>
            <a:off x="2424794" y="381000"/>
            <a:ext cx="45529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Arial" charset="0"/>
              </a:rPr>
              <a:t>Topics covered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870" y="1524000"/>
            <a:ext cx="792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Soil fertility and health in home gardens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How to set up drip irrigation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Seed saving for home gardeners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DIY Soil health tests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Key insect pests of squash, beans, and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corn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Composting basics and troubleshooting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684211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286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Soil health and pest management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104137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1524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Hands-on activity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60171679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7000" y="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Food and culture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51353054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91223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3600" y="2286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Hands-on…bring it on……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45661325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286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Field Day at the Horticulture Research Station, Ames, IA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87343792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algn="ctr">
          <a:spcBef>
            <a:spcPct val="50000"/>
          </a:spcBef>
          <a:defRPr b="1" dirty="0" smtClean="0">
            <a:latin typeface="Arial Rounded MT Bold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4028</TotalTime>
  <Words>217</Words>
  <Application>Microsoft Office PowerPoint</Application>
  <PresentationFormat>On-screen Show (4:3)</PresentationFormat>
  <Paragraphs>53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Arial Black</vt:lpstr>
      <vt:lpstr>Arial Rounded MT Bold</vt:lpstr>
      <vt:lpstr>Arial-BoldMT</vt:lpstr>
      <vt:lpstr>Calibri</vt:lpstr>
      <vt:lpstr>Courier New</vt:lpstr>
      <vt:lpstr>Times New Roman</vt:lpstr>
      <vt:lpstr>3_Office Theme</vt:lpstr>
      <vt:lpstr>1_Office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Many Thanks 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nair</dc:creator>
  <cp:lastModifiedBy>Nair, Ajay [HORT]</cp:lastModifiedBy>
  <cp:revision>205</cp:revision>
  <dcterms:created xsi:type="dcterms:W3CDTF">2011-09-14T19:12:12Z</dcterms:created>
  <dcterms:modified xsi:type="dcterms:W3CDTF">2022-03-12T14:17:07Z</dcterms:modified>
</cp:coreProperties>
</file>