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74" r:id="rId1"/>
  </p:sldMasterIdLst>
  <p:notesMasterIdLst>
    <p:notesMasterId r:id="rId18"/>
  </p:notesMasterIdLst>
  <p:sldIdLst>
    <p:sldId id="256" r:id="rId2"/>
    <p:sldId id="260" r:id="rId3"/>
    <p:sldId id="258" r:id="rId4"/>
    <p:sldId id="277" r:id="rId5"/>
    <p:sldId id="280" r:id="rId6"/>
    <p:sldId id="281" r:id="rId7"/>
    <p:sldId id="278" r:id="rId8"/>
    <p:sldId id="263" r:id="rId9"/>
    <p:sldId id="265" r:id="rId10"/>
    <p:sldId id="272" r:id="rId11"/>
    <p:sldId id="266" r:id="rId12"/>
    <p:sldId id="273" r:id="rId13"/>
    <p:sldId id="274" r:id="rId14"/>
    <p:sldId id="275"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48840B-57E9-46DD-DAC3-8F4005363EF3}" name="Sally Burke" initials="SB" userId="f314aa1622162d52" providerId="Windows Live"/>
  <p188:author id="{7098C945-D626-408D-0B49-319580A11A78}" name="Daniel Tobin" initials="DT" userId="S::dtobin2@uvm.edu::6e6fa13e-92f6-4f27-aa19-ea1a5dbea76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84"/>
    <p:restoredTop sz="88099"/>
  </p:normalViewPr>
  <p:slideViewPr>
    <p:cSldViewPr snapToGrid="0">
      <p:cViewPr varScale="1">
        <p:scale>
          <a:sx n="56" d="100"/>
          <a:sy n="56" d="100"/>
        </p:scale>
        <p:origin x="128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4B51AF-B0EF-E04B-B4AE-6A3767F14733}" type="datetimeFigureOut">
              <a:rPr lang="en-US" smtClean="0"/>
              <a:t>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D19C24-2755-384E-8973-EB0421A41FBA}" type="slidenum">
              <a:rPr lang="en-US" smtClean="0"/>
              <a:t>‹#›</a:t>
            </a:fld>
            <a:endParaRPr lang="en-US"/>
          </a:p>
        </p:txBody>
      </p:sp>
    </p:spTree>
    <p:extLst>
      <p:ext uri="{BB962C8B-B14F-4D97-AF65-F5344CB8AC3E}">
        <p14:creationId xmlns:p14="http://schemas.microsoft.com/office/powerpoint/2010/main" val="2722105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2"/>
                </a:solidFill>
                <a:ea typeface="Aptos" panose="020B0004020202020204" pitchFamily="34" charset="0"/>
              </a:rPr>
              <a:t>C</a:t>
            </a:r>
            <a:r>
              <a:rPr lang="en-US" sz="1200" b="1" dirty="0">
                <a:solidFill>
                  <a:schemeClr val="tx2"/>
                </a:solidFill>
                <a:effectLst/>
                <a:ea typeface="Aptos" panose="020B0004020202020204" pitchFamily="34" charset="0"/>
              </a:rPr>
              <a:t>orporate consolidation of the seed industry</a:t>
            </a:r>
            <a:r>
              <a:rPr lang="en-US" sz="1200" dirty="0">
                <a:solidFill>
                  <a:schemeClr val="tx2"/>
                </a:solidFill>
                <a:effectLst/>
                <a:ea typeface="Aptos" panose="020B0004020202020204" pitchFamily="34" charset="0"/>
              </a:rPr>
              <a:t>: four companies control 51% of global seed sales (Howard, 2023).</a:t>
            </a:r>
            <a:endParaRPr lang="en-US" sz="1200" b="1" dirty="0">
              <a:ea typeface="Aptos" panose="020B0004020202020204" pitchFamily="34" charset="0"/>
            </a:endParaRPr>
          </a:p>
          <a:p>
            <a:r>
              <a:rPr lang="en-US" sz="1200" b="1" dirty="0">
                <a:ea typeface="Aptos" panose="020B0004020202020204" pitchFamily="34" charset="0"/>
              </a:rPr>
              <a:t>M</a:t>
            </a:r>
            <a:r>
              <a:rPr lang="en-US" sz="1200" b="1" dirty="0">
                <a:effectLst/>
                <a:ea typeface="Aptos" panose="020B0004020202020204" pitchFamily="34" charset="0"/>
              </a:rPr>
              <a:t>onoculture farming system</a:t>
            </a:r>
            <a:r>
              <a:rPr lang="en-US" sz="1200" dirty="0">
                <a:effectLst/>
                <a:ea typeface="Aptos" panose="020B0004020202020204" pitchFamily="34" charset="0"/>
              </a:rPr>
              <a:t>: corn and soybean cover 57% of total field area in the US (Spangler, 2020).</a:t>
            </a:r>
            <a:r>
              <a:rPr lang="en-US" sz="1200" dirty="0">
                <a:effectLst/>
              </a:rPr>
              <a:t> </a:t>
            </a:r>
          </a:p>
          <a:p>
            <a:r>
              <a:rPr lang="en-US" sz="1200" b="1" dirty="0">
                <a:ea typeface="Aptos" panose="020B0004020202020204" pitchFamily="34" charset="0"/>
              </a:rPr>
              <a:t>Food justice literat</a:t>
            </a:r>
            <a:r>
              <a:rPr lang="en-US" sz="1200" dirty="0">
                <a:ea typeface="Aptos" panose="020B0004020202020204" pitchFamily="34" charset="0"/>
              </a:rPr>
              <a:t>ure notes the extreme difficulty BIPOC individuals face in producing and purchasing culturally acceptable (CA) food in the US (</a:t>
            </a:r>
            <a:r>
              <a:rPr lang="en-US" sz="1200" dirty="0" err="1">
                <a:ea typeface="Aptos" panose="020B0004020202020204" pitchFamily="34" charset="0"/>
              </a:rPr>
              <a:t>Alkon</a:t>
            </a:r>
            <a:r>
              <a:rPr lang="en-US" sz="1200" dirty="0">
                <a:ea typeface="Aptos" panose="020B0004020202020204" pitchFamily="34" charset="0"/>
              </a:rPr>
              <a:t> &amp; Norgaard, 2009).</a:t>
            </a:r>
            <a:endParaRPr lang="en-US" sz="1200" dirty="0">
              <a:effectLst/>
              <a:ea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BD19C24-2755-384E-8973-EB0421A41FBA}" type="slidenum">
              <a:rPr lang="en-US" smtClean="0"/>
              <a:t>2</a:t>
            </a:fld>
            <a:endParaRPr lang="en-US"/>
          </a:p>
        </p:txBody>
      </p:sp>
    </p:spTree>
    <p:extLst>
      <p:ext uri="{BB962C8B-B14F-4D97-AF65-F5344CB8AC3E}">
        <p14:creationId xmlns:p14="http://schemas.microsoft.com/office/powerpoint/2010/main" val="4134334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Farmers seeking to profit from the sale of CA crops often face challenges scaling their business operations (i.e., accessing resources) to meet consumer demand (Thiele &amp; </a:t>
            </a:r>
            <a:r>
              <a:rPr lang="en-US" dirty="0" err="1"/>
              <a:t>Devaux</a:t>
            </a:r>
            <a:r>
              <a:rPr lang="en-US" dirty="0"/>
              <a:t>, 2002).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Without access to necessary farming resources, growers will experience difficulty accessing markets for their products (Donovan &amp; Poole, 2014).</a:t>
            </a:r>
          </a:p>
          <a:p>
            <a:endParaRPr lang="en-US" dirty="0"/>
          </a:p>
        </p:txBody>
      </p:sp>
      <p:sp>
        <p:nvSpPr>
          <p:cNvPr id="4" name="Slide Number Placeholder 3"/>
          <p:cNvSpPr>
            <a:spLocks noGrp="1"/>
          </p:cNvSpPr>
          <p:nvPr>
            <p:ph type="sldNum" sz="quarter" idx="5"/>
          </p:nvPr>
        </p:nvSpPr>
        <p:spPr/>
        <p:txBody>
          <a:bodyPr/>
          <a:lstStyle/>
          <a:p>
            <a:fld id="{0BD19C24-2755-384E-8973-EB0421A41FBA}" type="slidenum">
              <a:rPr lang="en-US" smtClean="0"/>
              <a:t>13</a:t>
            </a:fld>
            <a:endParaRPr lang="en-US"/>
          </a:p>
        </p:txBody>
      </p:sp>
    </p:spTree>
    <p:extLst>
      <p:ext uri="{BB962C8B-B14F-4D97-AF65-F5344CB8AC3E}">
        <p14:creationId xmlns:p14="http://schemas.microsoft.com/office/powerpoint/2010/main" val="93908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women and professional farmers cannot access CA seeds, it will be very difficult to enhance the cultural acceptability of US food systems.</a:t>
            </a:r>
          </a:p>
          <a:p>
            <a:endParaRPr lang="en-US" dirty="0"/>
          </a:p>
        </p:txBody>
      </p:sp>
      <p:sp>
        <p:nvSpPr>
          <p:cNvPr id="4" name="Slide Number Placeholder 3"/>
          <p:cNvSpPr>
            <a:spLocks noGrp="1"/>
          </p:cNvSpPr>
          <p:nvPr>
            <p:ph type="sldNum" sz="quarter" idx="5"/>
          </p:nvPr>
        </p:nvSpPr>
        <p:spPr/>
        <p:txBody>
          <a:bodyPr/>
          <a:lstStyle/>
          <a:p>
            <a:fld id="{0BD19C24-2755-384E-8973-EB0421A41FBA}" type="slidenum">
              <a:rPr lang="en-US" smtClean="0"/>
              <a:t>14</a:t>
            </a:fld>
            <a:endParaRPr lang="en-US"/>
          </a:p>
        </p:txBody>
      </p:sp>
    </p:spTree>
    <p:extLst>
      <p:ext uri="{BB962C8B-B14F-4D97-AF65-F5344CB8AC3E}">
        <p14:creationId xmlns:p14="http://schemas.microsoft.com/office/powerpoint/2010/main" val="3923351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Aptos" panose="020B0004020202020204" pitchFamily="34" charset="0"/>
              </a:rPr>
              <a:t>Pro-poor value chain development can offer insights on how to provide support to achieve agricultural innovation: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Aptos" panose="020B0004020202020204" pitchFamily="34" charset="0"/>
              </a:rPr>
              <a:t>in accessing resources and forging connections to others along the value chain.</a:t>
            </a:r>
          </a:p>
          <a:p>
            <a:endParaRPr lang="en-US" dirty="0"/>
          </a:p>
        </p:txBody>
      </p:sp>
      <p:sp>
        <p:nvSpPr>
          <p:cNvPr id="4" name="Slide Number Placeholder 3"/>
          <p:cNvSpPr>
            <a:spLocks noGrp="1"/>
          </p:cNvSpPr>
          <p:nvPr>
            <p:ph type="sldNum" sz="quarter" idx="5"/>
          </p:nvPr>
        </p:nvSpPr>
        <p:spPr/>
        <p:txBody>
          <a:bodyPr/>
          <a:lstStyle/>
          <a:p>
            <a:fld id="{0BD19C24-2755-384E-8973-EB0421A41FBA}" type="slidenum">
              <a:rPr lang="en-US" smtClean="0"/>
              <a:t>15</a:t>
            </a:fld>
            <a:endParaRPr lang="en-US"/>
          </a:p>
        </p:txBody>
      </p:sp>
    </p:spTree>
    <p:extLst>
      <p:ext uri="{BB962C8B-B14F-4D97-AF65-F5344CB8AC3E}">
        <p14:creationId xmlns:p14="http://schemas.microsoft.com/office/powerpoint/2010/main" val="787022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Aptos" panose="020B0004020202020204" pitchFamily="34" charset="0"/>
              </a:rPr>
              <a:t>Proper access to </a:t>
            </a:r>
            <a:r>
              <a:rPr lang="en-US" sz="1200" dirty="0">
                <a:effectLst/>
                <a:ea typeface="Aptos" panose="020B0004020202020204" pitchFamily="34" charset="0"/>
              </a:rPr>
              <a:t>culturally acceptable food enhances the likelihood of </a:t>
            </a:r>
            <a:r>
              <a:rPr lang="en-US" sz="1200" b="1" dirty="0">
                <a:effectLst/>
                <a:ea typeface="Aptos" panose="020B0004020202020204" pitchFamily="34" charset="0"/>
              </a:rPr>
              <a:t>better health outcomes </a:t>
            </a:r>
            <a:r>
              <a:rPr lang="en-US" sz="1200" dirty="0">
                <a:effectLst/>
                <a:ea typeface="Aptos" panose="020B0004020202020204" pitchFamily="34" charset="0"/>
              </a:rPr>
              <a:t>and </a:t>
            </a:r>
            <a:r>
              <a:rPr lang="en-US" sz="1200" dirty="0">
                <a:ea typeface="Aptos" panose="020B0004020202020204" pitchFamily="34" charset="0"/>
              </a:rPr>
              <a:t>is </a:t>
            </a:r>
            <a:r>
              <a:rPr lang="en-US" sz="1200" dirty="0">
                <a:effectLst/>
                <a:ea typeface="Aptos" panose="020B0004020202020204" pitchFamily="34" charset="0"/>
              </a:rPr>
              <a:t>an </a:t>
            </a:r>
            <a:r>
              <a:rPr lang="en-US" sz="1200" b="1" dirty="0">
                <a:effectLst/>
                <a:ea typeface="Aptos" panose="020B0004020202020204" pitchFamily="34" charset="0"/>
              </a:rPr>
              <a:t>integral component of food justice </a:t>
            </a:r>
            <a:r>
              <a:rPr lang="en-US" sz="1200" dirty="0">
                <a:effectLst/>
                <a:ea typeface="Aptos" panose="020B0004020202020204" pitchFamily="34" charset="0"/>
              </a:rPr>
              <a:t>(</a:t>
            </a:r>
            <a:r>
              <a:rPr lang="en-US" sz="1200" dirty="0" err="1">
                <a:effectLst/>
                <a:ea typeface="Aptos" panose="020B0004020202020204" pitchFamily="34" charset="0"/>
              </a:rPr>
              <a:t>Alkon</a:t>
            </a:r>
            <a:r>
              <a:rPr lang="en-US" sz="1200" dirty="0">
                <a:effectLst/>
                <a:ea typeface="Aptos" panose="020B0004020202020204" pitchFamily="34" charset="0"/>
              </a:rPr>
              <a:t> and Norgaard, 2009; </a:t>
            </a:r>
            <a:r>
              <a:rPr lang="en-US" sz="1200" kern="0" dirty="0">
                <a:solidFill>
                  <a:srgbClr val="000000"/>
                </a:solidFill>
                <a:effectLst/>
                <a:ea typeface="Aptos" panose="020B0004020202020204" pitchFamily="34" charset="0"/>
              </a:rPr>
              <a:t>Moffat et al., 2017; Vallianatos and Raine, 2008)</a:t>
            </a:r>
            <a:r>
              <a:rPr lang="en-US" sz="1200" dirty="0">
                <a:effectLst/>
                <a:ea typeface="Aptos" panose="020B0004020202020204" pitchFamily="34" charset="0"/>
              </a:rPr>
              <a:t>. </a:t>
            </a:r>
            <a:endParaRPr lang="en-US" sz="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ea typeface="Aptos" panose="020B0004020202020204" pitchFamily="34" charset="0"/>
              </a:rPr>
              <a:t>The cultural acceptability of food is inextricably </a:t>
            </a:r>
            <a:r>
              <a:rPr lang="en-US" sz="1200" b="1" dirty="0">
                <a:effectLst/>
                <a:ea typeface="Aptos" panose="020B0004020202020204" pitchFamily="34" charset="0"/>
              </a:rPr>
              <a:t>linked to how food is produced </a:t>
            </a:r>
            <a:r>
              <a:rPr lang="en-US" sz="1200" dirty="0">
                <a:effectLst/>
                <a:ea typeface="Aptos" panose="020B0004020202020204" pitchFamily="34" charset="0"/>
              </a:rPr>
              <a:t>and who can benefit from </a:t>
            </a:r>
            <a:r>
              <a:rPr lang="en-US" sz="1200" dirty="0">
                <a:ea typeface="Aptos" panose="020B0004020202020204" pitchFamily="34" charset="0"/>
              </a:rPr>
              <a:t>its</a:t>
            </a:r>
            <a:r>
              <a:rPr lang="en-US" sz="1200" dirty="0">
                <a:effectLst/>
                <a:ea typeface="Aptos" panose="020B0004020202020204" pitchFamily="34" charset="0"/>
              </a:rPr>
              <a:t> production and consumption (</a:t>
            </a:r>
            <a:r>
              <a:rPr lang="en-US" sz="1200" dirty="0" err="1">
                <a:effectLst/>
                <a:ea typeface="Aptos" panose="020B0004020202020204" pitchFamily="34" charset="0"/>
              </a:rPr>
              <a:t>Hammelman</a:t>
            </a:r>
            <a:r>
              <a:rPr lang="en-US" sz="1200" dirty="0">
                <a:effectLst/>
                <a:ea typeface="Aptos" panose="020B0004020202020204" pitchFamily="34" charset="0"/>
              </a:rPr>
              <a:t> and Hayes-Conroy, 2015).</a:t>
            </a:r>
            <a:r>
              <a:rPr lang="en-US" sz="1200"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Ways to support growers in creating a more CA food system in the US should be explored.</a:t>
            </a:r>
            <a:endParaRPr lang="en-US" sz="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endParaRPr>
          </a:p>
          <a:p>
            <a:endParaRPr lang="en-US" dirty="0"/>
          </a:p>
        </p:txBody>
      </p:sp>
      <p:sp>
        <p:nvSpPr>
          <p:cNvPr id="4" name="Slide Number Placeholder 3"/>
          <p:cNvSpPr>
            <a:spLocks noGrp="1"/>
          </p:cNvSpPr>
          <p:nvPr>
            <p:ph type="sldNum" sz="quarter" idx="5"/>
          </p:nvPr>
        </p:nvSpPr>
        <p:spPr/>
        <p:txBody>
          <a:bodyPr/>
          <a:lstStyle/>
          <a:p>
            <a:fld id="{0BD19C24-2755-384E-8973-EB0421A41FBA}" type="slidenum">
              <a:rPr lang="en-US" smtClean="0"/>
              <a:t>3</a:t>
            </a:fld>
            <a:endParaRPr lang="en-US"/>
          </a:p>
        </p:txBody>
      </p:sp>
    </p:spTree>
    <p:extLst>
      <p:ext uri="{BB962C8B-B14F-4D97-AF65-F5344CB8AC3E}">
        <p14:creationId xmlns:p14="http://schemas.microsoft.com/office/powerpoint/2010/main" val="2538506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Has been employed in the Global South to support marginalized farmers in creating more CA food systems (Thiele &amp; </a:t>
            </a:r>
            <a:r>
              <a:rPr lang="en-US" dirty="0" err="1"/>
              <a:t>Devaux</a:t>
            </a:r>
            <a:r>
              <a:rPr lang="en-US" dirty="0"/>
              <a:t>, 2002).</a:t>
            </a:r>
          </a:p>
          <a:p>
            <a:endParaRPr lang="en-US" dirty="0"/>
          </a:p>
          <a:p>
            <a:r>
              <a:rPr lang="en-US" dirty="0"/>
              <a:t>Pro-poor value chain development: </a:t>
            </a:r>
            <a:r>
              <a:rPr lang="en-US" sz="1200" dirty="0">
                <a:solidFill>
                  <a:srgbClr val="212121"/>
                </a:solidFill>
                <a:ea typeface="Aptos" panose="020B0004020202020204" pitchFamily="34" charset="0"/>
              </a:rPr>
              <a:t>L</a:t>
            </a:r>
            <a:r>
              <a:rPr lang="en-US" sz="1200" dirty="0">
                <a:solidFill>
                  <a:srgbClr val="212121"/>
                </a:solidFill>
                <a:effectLst/>
                <a:ea typeface="Aptos" panose="020B0004020202020204" pitchFamily="34" charset="0"/>
              </a:rPr>
              <a:t>inks growers who have been historically excluded from market opportunities to higher value markets (</a:t>
            </a:r>
            <a:r>
              <a:rPr lang="en-US" sz="1200" dirty="0" err="1">
                <a:solidFill>
                  <a:srgbClr val="212121"/>
                </a:solidFill>
                <a:effectLst/>
                <a:ea typeface="Aptos" panose="020B0004020202020204" pitchFamily="34" charset="0"/>
              </a:rPr>
              <a:t>Meinzen</a:t>
            </a:r>
            <a:r>
              <a:rPr lang="en-US" sz="1200" dirty="0">
                <a:solidFill>
                  <a:srgbClr val="212121"/>
                </a:solidFill>
                <a:effectLst/>
                <a:ea typeface="Aptos" panose="020B0004020202020204" pitchFamily="34" charset="0"/>
              </a:rPr>
              <a:t>-Dick et al., 2009)</a:t>
            </a:r>
            <a:r>
              <a:rPr lang="en-US" sz="1200" dirty="0">
                <a:solidFill>
                  <a:srgbClr val="212121"/>
                </a:solidFill>
                <a:ea typeface="Aptos" panose="020B0004020202020204" pitchFamily="34" charset="0"/>
              </a:rPr>
              <a:t>.</a:t>
            </a:r>
          </a:p>
          <a:p>
            <a:r>
              <a:rPr lang="en-US" sz="1200" dirty="0">
                <a:solidFill>
                  <a:srgbClr val="212121"/>
                </a:solidFill>
                <a:effectLst/>
                <a:ea typeface="Aptos" panose="020B0004020202020204" pitchFamily="34" charset="0"/>
              </a:rPr>
              <a:t>Seeks to improve</a:t>
            </a:r>
            <a:r>
              <a:rPr lang="en-US" sz="1200" dirty="0">
                <a:effectLst/>
                <a:ea typeface="Aptos" panose="020B0004020202020204" pitchFamily="34" charset="0"/>
              </a:rPr>
              <a:t> “the competitiveness of market chains [to benefit] small farmers as well as other market chain actors” (Horton, 2008). </a:t>
            </a:r>
            <a:endParaRPr lang="en-US" sz="1200" dirty="0"/>
          </a:p>
          <a:p>
            <a:endParaRPr lang="en-US" dirty="0"/>
          </a:p>
          <a:p>
            <a:r>
              <a:rPr lang="en-US" dirty="0"/>
              <a:t>Agricultural innovation: </a:t>
            </a:r>
            <a:r>
              <a:rPr lang="en-US" sz="1200" dirty="0">
                <a:solidFill>
                  <a:srgbClr val="000000"/>
                </a:solidFill>
                <a:effectLst/>
                <a:ea typeface="Aptos" panose="020B0004020202020204" pitchFamily="34" charset="0"/>
              </a:rPr>
              <a:t>Aim is to create a social surplus of goods which make agricultural products more affordable and available for consumers (Wright, 2012)</a:t>
            </a:r>
            <a:r>
              <a:rPr lang="en-US" sz="1200" dirty="0">
                <a:solidFill>
                  <a:srgbClr val="000000"/>
                </a:solidFill>
                <a:ea typeface="Aptos" panose="020B0004020202020204" pitchFamily="34" charset="0"/>
              </a:rPr>
              <a:t>.</a:t>
            </a:r>
          </a:p>
          <a:p>
            <a:r>
              <a:rPr lang="en-US" sz="1200" dirty="0">
                <a:solidFill>
                  <a:srgbClr val="000000"/>
                </a:solidFill>
                <a:ea typeface="Aptos" panose="020B0004020202020204" pitchFamily="34" charset="0"/>
              </a:rPr>
              <a:t>Often r</a:t>
            </a:r>
            <a:r>
              <a:rPr lang="en-US" sz="1200" dirty="0">
                <a:solidFill>
                  <a:srgbClr val="000000"/>
                </a:solidFill>
                <a:effectLst/>
                <a:ea typeface="Aptos" panose="020B0004020202020204" pitchFamily="34" charset="0"/>
              </a:rPr>
              <a:t>equires </a:t>
            </a:r>
            <a:r>
              <a:rPr lang="en-US" sz="1200" dirty="0">
                <a:effectLst/>
                <a:ea typeface="Aptos" panose="020B0004020202020204" pitchFamily="34" charset="0"/>
              </a:rPr>
              <a:t>financial resources, access to information and infrastructure, collaborative networks and partnerships, training, and policy support  </a:t>
            </a:r>
            <a:r>
              <a:rPr lang="en-US" sz="1200" kern="0" dirty="0">
                <a:effectLst/>
                <a:ea typeface="Aptos" panose="020B0004020202020204" pitchFamily="34" charset="0"/>
              </a:rPr>
              <a:t>(</a:t>
            </a:r>
            <a:r>
              <a:rPr lang="en-US" sz="1200" kern="0" dirty="0" err="1">
                <a:effectLst/>
                <a:ea typeface="Aptos" panose="020B0004020202020204" pitchFamily="34" charset="0"/>
              </a:rPr>
              <a:t>Cofré</a:t>
            </a:r>
            <a:r>
              <a:rPr lang="en-US" sz="1200" kern="0" dirty="0">
                <a:effectLst/>
                <a:ea typeface="Aptos" panose="020B0004020202020204" pitchFamily="34" charset="0"/>
              </a:rPr>
              <a:t>-Bravo et al., 2019)</a:t>
            </a:r>
            <a:r>
              <a:rPr lang="en-US" sz="1200" kern="0" dirty="0">
                <a:ea typeface="Aptos" panose="020B0004020202020204" pitchFamily="34" charset="0"/>
              </a:rPr>
              <a:t>.</a:t>
            </a:r>
            <a:endParaRPr lang="en-US" sz="1200" dirty="0">
              <a:effectLst/>
              <a:ea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BD19C24-2755-384E-8973-EB0421A41FBA}" type="slidenum">
              <a:rPr lang="en-US" smtClean="0"/>
              <a:t>4</a:t>
            </a:fld>
            <a:endParaRPr lang="en-US"/>
          </a:p>
        </p:txBody>
      </p:sp>
    </p:spTree>
    <p:extLst>
      <p:ext uri="{BB962C8B-B14F-4D97-AF65-F5344CB8AC3E}">
        <p14:creationId xmlns:p14="http://schemas.microsoft.com/office/powerpoint/2010/main" val="1152542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 more secure market linkages in established national markets made for biodiverse and CA native potato varieties (</a:t>
            </a:r>
            <a:r>
              <a:rPr lang="en-US" sz="1200" dirty="0" err="1"/>
              <a:t>Devaux</a:t>
            </a:r>
            <a:r>
              <a:rPr lang="en-US" sz="1200" dirty="0"/>
              <a:t> et al, 2009). </a:t>
            </a:r>
            <a:endParaRPr lang="en-US" dirty="0"/>
          </a:p>
        </p:txBody>
      </p:sp>
      <p:sp>
        <p:nvSpPr>
          <p:cNvPr id="4" name="Slide Number Placeholder 3"/>
          <p:cNvSpPr>
            <a:spLocks noGrp="1"/>
          </p:cNvSpPr>
          <p:nvPr>
            <p:ph type="sldNum" sz="quarter" idx="5"/>
          </p:nvPr>
        </p:nvSpPr>
        <p:spPr/>
        <p:txBody>
          <a:bodyPr/>
          <a:lstStyle/>
          <a:p>
            <a:fld id="{0BD19C24-2755-384E-8973-EB0421A41FBA}" type="slidenum">
              <a:rPr lang="en-US" smtClean="0"/>
              <a:t>5</a:t>
            </a:fld>
            <a:endParaRPr lang="en-US"/>
          </a:p>
        </p:txBody>
      </p:sp>
    </p:spTree>
    <p:extLst>
      <p:ext uri="{BB962C8B-B14F-4D97-AF65-F5344CB8AC3E}">
        <p14:creationId xmlns:p14="http://schemas.microsoft.com/office/powerpoint/2010/main" val="1259466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D19C24-2755-384E-8973-EB0421A41FBA}" type="slidenum">
              <a:rPr lang="en-US" smtClean="0"/>
              <a:t>7</a:t>
            </a:fld>
            <a:endParaRPr lang="en-US"/>
          </a:p>
        </p:txBody>
      </p:sp>
    </p:spTree>
    <p:extLst>
      <p:ext uri="{BB962C8B-B14F-4D97-AF65-F5344CB8AC3E}">
        <p14:creationId xmlns:p14="http://schemas.microsoft.com/office/powerpoint/2010/main" val="1420133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ea typeface="Aptos" panose="020B0004020202020204" pitchFamily="34" charset="0"/>
              </a:rPr>
              <a:t>Measured the </a:t>
            </a:r>
            <a:r>
              <a:rPr lang="en-US" sz="1200" kern="0" dirty="0">
                <a:solidFill>
                  <a:srgbClr val="000000"/>
                </a:solidFill>
                <a:effectLst/>
                <a:ea typeface="Times New Roman" panose="02020603050405020304" pitchFamily="18" charset="0"/>
              </a:rPr>
              <a:t>attitudes, and perceptions of opportunities, challenges, and bottlenecks towards marketing and selling CA seeds. </a:t>
            </a:r>
          </a:p>
          <a:p>
            <a:pPr lvl="1"/>
            <a:r>
              <a:rPr lang="en-US" sz="1200" dirty="0">
                <a:solidFill>
                  <a:srgbClr val="000000"/>
                </a:solidFill>
                <a:effectLst/>
                <a:ea typeface="Aptos" panose="020B0004020202020204" pitchFamily="34" charset="0"/>
                <a:cs typeface="Times New Roman" panose="02020603050405020304" pitchFamily="18" charset="0"/>
              </a:rPr>
              <a:t>Collaborated with the </a:t>
            </a:r>
            <a:r>
              <a:rPr lang="en-US" sz="1200" dirty="0">
                <a:solidFill>
                  <a:srgbClr val="000000"/>
                </a:solidFill>
                <a:ea typeface="Aptos" panose="020B0004020202020204" pitchFamily="34" charset="0"/>
                <a:cs typeface="Times New Roman" panose="02020603050405020304" pitchFamily="18" charset="0"/>
              </a:rPr>
              <a:t>Ujamaa Cooperative Farming Alliance</a:t>
            </a:r>
            <a:r>
              <a:rPr lang="en-US" sz="1200" dirty="0">
                <a:solidFill>
                  <a:srgbClr val="000000"/>
                </a:solidFill>
                <a:effectLst/>
                <a:ea typeface="Aptos" panose="020B0004020202020204" pitchFamily="34" charset="0"/>
                <a:cs typeface="Times New Roman" panose="02020603050405020304" pitchFamily="18" charset="0"/>
              </a:rPr>
              <a:t> to recruit racially and ethnically </a:t>
            </a:r>
            <a:r>
              <a:rPr lang="en-US" sz="1200" dirty="0">
                <a:solidFill>
                  <a:srgbClr val="000000"/>
                </a:solidFill>
                <a:effectLst/>
                <a:ea typeface="Times New Roman" panose="02020603050405020304" pitchFamily="18" charset="0"/>
                <a:cs typeface="Times New Roman" panose="02020603050405020304" pitchFamily="18" charset="0"/>
              </a:rPr>
              <a:t>diverse respondents.</a:t>
            </a:r>
            <a:r>
              <a:rPr lang="en-US" sz="1200" dirty="0">
                <a:effectLst/>
              </a:rPr>
              <a:t> </a:t>
            </a:r>
            <a:endParaRPr lang="en-US" sz="1200" dirty="0">
              <a:solidFill>
                <a:srgbClr val="000000"/>
              </a:solidFill>
              <a:effectLst/>
              <a:ea typeface="Aptos" panose="020B0004020202020204" pitchFamily="34" charset="0"/>
              <a:cs typeface="Times New Roman" panose="02020603050405020304" pitchFamily="18" charset="0"/>
            </a:endParaRPr>
          </a:p>
          <a:p>
            <a:pPr lvl="1"/>
            <a:r>
              <a:rPr lang="en-US" sz="1200" dirty="0">
                <a:solidFill>
                  <a:srgbClr val="000000"/>
                </a:solidFill>
                <a:ea typeface="Aptos" panose="020B0004020202020204" pitchFamily="34" charset="0"/>
                <a:cs typeface="Times New Roman" panose="02020603050405020304" pitchFamily="18" charset="0"/>
              </a:rPr>
              <a:t>Respondents recruited through </a:t>
            </a:r>
            <a:r>
              <a:rPr lang="en-US" sz="1200" dirty="0">
                <a:solidFill>
                  <a:srgbClr val="000000"/>
                </a:solidFill>
                <a:effectLst/>
                <a:ea typeface="Aptos" panose="020B0004020202020204" pitchFamily="34" charset="0"/>
                <a:cs typeface="Times New Roman" panose="02020603050405020304" pitchFamily="18" charset="0"/>
              </a:rPr>
              <a:t>Northeastern Organic Farmer’s Associations (NOFAs) and university master gardener lists.</a:t>
            </a:r>
            <a:endParaRPr lang="en-US" sz="1200" dirty="0">
              <a:solidFill>
                <a:srgbClr val="000000"/>
              </a:solidFill>
              <a:ea typeface="Aptos" panose="020B0004020202020204" pitchFamily="34" charset="0"/>
              <a:cs typeface="Times New Roman" panose="02020603050405020304" pitchFamily="18" charset="0"/>
            </a:endParaRPr>
          </a:p>
          <a:p>
            <a:pPr lvl="1"/>
            <a:r>
              <a:rPr lang="en-US" sz="1200" dirty="0">
                <a:solidFill>
                  <a:srgbClr val="000000"/>
                </a:solidFill>
                <a:effectLst/>
                <a:ea typeface="Aptos" panose="020B0004020202020204" pitchFamily="34" charset="0"/>
                <a:cs typeface="Times New Roman" panose="02020603050405020304" pitchFamily="18" charset="0"/>
              </a:rPr>
              <a:t>Sampling frame further developed through Google, Yelp, etc. internet searches.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0BD19C24-2755-384E-8973-EB0421A41FBA}" type="slidenum">
              <a:rPr lang="en-US" smtClean="0"/>
              <a:t>9</a:t>
            </a:fld>
            <a:endParaRPr lang="en-US"/>
          </a:p>
        </p:txBody>
      </p:sp>
    </p:spTree>
    <p:extLst>
      <p:ext uri="{BB962C8B-B14F-4D97-AF65-F5344CB8AC3E}">
        <p14:creationId xmlns:p14="http://schemas.microsoft.com/office/powerpoint/2010/main" val="839736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D19C24-2755-384E-8973-EB0421A41FBA}" type="slidenum">
              <a:rPr lang="en-US" smtClean="0"/>
              <a:t>10</a:t>
            </a:fld>
            <a:endParaRPr lang="en-US"/>
          </a:p>
        </p:txBody>
      </p:sp>
    </p:spTree>
    <p:extLst>
      <p:ext uri="{BB962C8B-B14F-4D97-AF65-F5344CB8AC3E}">
        <p14:creationId xmlns:p14="http://schemas.microsoft.com/office/powerpoint/2010/main" val="664164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BIPOC, lower income growers, and farmers encounter the most barriers related their ability to grow and sell increased amounts of CA crops.</a:t>
            </a:r>
          </a:p>
          <a:p>
            <a:pPr lvl="1"/>
            <a:r>
              <a:rPr lang="en-US" dirty="0"/>
              <a:t>BIPOC and lower income growers experience barriers to accessing resources across almost all individual barrier categories.</a:t>
            </a:r>
          </a:p>
          <a:p>
            <a:r>
              <a:rPr lang="en-US" dirty="0"/>
              <a:t>Non-males, lower income growers, and farmers encounter the most barriers related their ability to access CA seeds.</a:t>
            </a:r>
          </a:p>
          <a:p>
            <a:pPr lvl="1"/>
            <a:r>
              <a:rPr lang="en-US" dirty="0"/>
              <a:t>The cost of culturally acceptable seed was a barrier for all three groups.</a:t>
            </a:r>
          </a:p>
          <a:p>
            <a:pPr lvl="1"/>
            <a:endParaRPr lang="en-US"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solidFill>
                  <a:srgbClr val="3F3F3F"/>
                </a:solidFill>
                <a:effectLst/>
                <a:latin typeface="Helvetica" pitchFamily="2" charset="0"/>
              </a:rPr>
              <a:t>One thing you'll want to add or at least explain is how the dependent variables were measured. How did you measure connectivity, barriers, access to CA seed</a:t>
            </a:r>
          </a:p>
          <a:p>
            <a:pPr lvl="1"/>
            <a:endParaRPr lang="en-US" dirty="0"/>
          </a:p>
          <a:p>
            <a:endParaRPr lang="en-US" dirty="0"/>
          </a:p>
        </p:txBody>
      </p:sp>
      <p:sp>
        <p:nvSpPr>
          <p:cNvPr id="4" name="Slide Number Placeholder 3"/>
          <p:cNvSpPr>
            <a:spLocks noGrp="1"/>
          </p:cNvSpPr>
          <p:nvPr>
            <p:ph type="sldNum" sz="quarter" idx="5"/>
          </p:nvPr>
        </p:nvSpPr>
        <p:spPr/>
        <p:txBody>
          <a:bodyPr/>
          <a:lstStyle/>
          <a:p>
            <a:fld id="{0BD19C24-2755-384E-8973-EB0421A41FBA}" type="slidenum">
              <a:rPr lang="en-US" smtClean="0"/>
              <a:t>11</a:t>
            </a:fld>
            <a:endParaRPr lang="en-US"/>
          </a:p>
        </p:txBody>
      </p:sp>
    </p:spTree>
    <p:extLst>
      <p:ext uri="{BB962C8B-B14F-4D97-AF65-F5344CB8AC3E}">
        <p14:creationId xmlns:p14="http://schemas.microsoft.com/office/powerpoint/2010/main" val="3062393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 in this case that innovation is expanding CA food access.</a:t>
            </a:r>
          </a:p>
          <a:p>
            <a:endParaRPr lang="en-US" dirty="0"/>
          </a:p>
        </p:txBody>
      </p:sp>
      <p:sp>
        <p:nvSpPr>
          <p:cNvPr id="4" name="Slide Number Placeholder 3"/>
          <p:cNvSpPr>
            <a:spLocks noGrp="1"/>
          </p:cNvSpPr>
          <p:nvPr>
            <p:ph type="sldNum" sz="quarter" idx="5"/>
          </p:nvPr>
        </p:nvSpPr>
        <p:spPr/>
        <p:txBody>
          <a:bodyPr/>
          <a:lstStyle/>
          <a:p>
            <a:fld id="{0BD19C24-2755-384E-8973-EB0421A41FBA}" type="slidenum">
              <a:rPr lang="en-US" smtClean="0"/>
              <a:t>12</a:t>
            </a:fld>
            <a:endParaRPr lang="en-US"/>
          </a:p>
        </p:txBody>
      </p:sp>
    </p:spTree>
    <p:extLst>
      <p:ext uri="{BB962C8B-B14F-4D97-AF65-F5344CB8AC3E}">
        <p14:creationId xmlns:p14="http://schemas.microsoft.com/office/powerpoint/2010/main" val="3003972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0DAF61AA-5A98-4049-A93E-477E5505141A}" type="datetimeFigureOut">
              <a:rPr lang="en-US" smtClean="0"/>
              <a:t>1/14/2025</a:t>
            </a:fld>
            <a:endParaRPr lang="en-US" dirty="0"/>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38953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0DAF61AA-5A98-4049-A93E-477E5505141A}" type="datetimeFigureOut">
              <a:rPr lang="en-US" smtClean="0"/>
              <a:t>1/14/2025</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928323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0DAF61AA-5A98-4049-A93E-477E5505141A}" type="datetimeFigureOut">
              <a:rPr lang="en-US" smtClean="0"/>
              <a:t>1/14/2025</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5477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0DAF61AA-5A98-4049-A93E-477E5505141A}" type="datetimeFigureOut">
              <a:rPr lang="en-US" smtClean="0"/>
              <a:t>1/14/2025</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13821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DAF61AA-5A98-4049-A93E-477E5505141A}" type="datetimeFigureOut">
              <a:rPr lang="en-US" smtClean="0"/>
              <a:t>1/14/2025</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494336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0DAF61AA-5A98-4049-A93E-477E5505141A}" type="datetimeFigureOut">
              <a:rPr lang="en-US" smtClean="0"/>
              <a:t>1/14/2025</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074987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0DAF61AA-5A98-4049-A93E-477E5505141A}" type="datetimeFigureOut">
              <a:rPr lang="en-US" smtClean="0"/>
              <a:t>1/14/2025</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774719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DAF61AA-5A98-4049-A93E-477E5505141A}" type="datetimeFigureOut">
              <a:rPr lang="en-US" smtClean="0"/>
              <a:t>1/14/2025</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58411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0DAF61AA-5A98-4049-A93E-477E5505141A}" type="datetimeFigureOut">
              <a:rPr lang="en-US" smtClean="0"/>
              <a:t>1/14/2025</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009095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0DAF61AA-5A98-4049-A93E-477E5505141A}" type="datetimeFigureOut">
              <a:rPr lang="en-US" smtClean="0"/>
              <a:t>1/14/2025</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967863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0DAF61AA-5A98-4049-A93E-477E5505141A}" type="datetimeFigureOut">
              <a:rPr lang="en-US" smtClean="0"/>
              <a:t>1/14/2025</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03675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0DAF61AA-5A98-4049-A93E-477E5505141A}" type="datetimeFigureOut">
              <a:rPr lang="en-US" smtClean="0"/>
              <a:pPr/>
              <a:t>1/14/2025</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666498246"/>
      </p:ext>
    </p:extLst>
  </p:cSld>
  <p:clrMap bg1="lt1" tx1="dk1" bg2="lt2" tx2="dk2" accent1="accent1" accent2="accent2" accent3="accent3" accent4="accent4" accent5="accent5" accent6="accent6" hlink="hlink" folHlink="folHlink"/>
  <p:sldLayoutIdLst>
    <p:sldLayoutId id="2147484263" r:id="rId1"/>
    <p:sldLayoutId id="2147484264" r:id="rId2"/>
    <p:sldLayoutId id="2147484265" r:id="rId3"/>
    <p:sldLayoutId id="2147484266" r:id="rId4"/>
    <p:sldLayoutId id="2147484267" r:id="rId5"/>
    <p:sldLayoutId id="2147484273" r:id="rId6"/>
    <p:sldLayoutId id="2147484268" r:id="rId7"/>
    <p:sldLayoutId id="2147484269" r:id="rId8"/>
    <p:sldLayoutId id="2147484270" r:id="rId9"/>
    <p:sldLayoutId id="2147484272" r:id="rId10"/>
    <p:sldLayoutId id="2147484271"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frontiersin.org/articles/10.3389/fsufs.2020.00098" TargetMode="External"/><Relationship Id="rId3" Type="http://schemas.openxmlformats.org/officeDocument/2006/relationships/hyperlink" Target="https://doi.org/10.1016/j.jrurstud.2019.04.004" TargetMode="External"/><Relationship Id="rId7" Type="http://schemas.openxmlformats.org/officeDocument/2006/relationships/hyperlink" Target="https://doi.org/10.1525/elementa.2021.00089" TargetMode="External"/><Relationship Id="rId2" Type="http://schemas.openxmlformats.org/officeDocument/2006/relationships/hyperlink" Target="https://doi.org/10.1111/j.1475-682X.2009.00291.x" TargetMode="External"/><Relationship Id="rId1" Type="http://schemas.openxmlformats.org/officeDocument/2006/relationships/slideLayout" Target="../slideLayouts/slideLayout2.xml"/><Relationship Id="rId6" Type="http://schemas.openxmlformats.org/officeDocument/2006/relationships/hyperlink" Target="https://philhoward.net/2023/01/04/seed-digital/" TargetMode="External"/><Relationship Id="rId5" Type="http://schemas.openxmlformats.org/officeDocument/2006/relationships/hyperlink" Target="https://doi.org/10.1007/s10460-018-9883-3" TargetMode="External"/><Relationship Id="rId4" Type="http://schemas.openxmlformats.org/officeDocument/2006/relationships/hyperlink" Target="https://doi.org/10.1108/JADEE-06-2017-0065" TargetMode="External"/><Relationship Id="rId9" Type="http://schemas.openxmlformats.org/officeDocument/2006/relationships/hyperlink" Target="https://doi.org/10.1016/j.respol.2012.04.02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3A6C273A-38F2-4D34-98BF-47B248862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1" name="Rectangle 40">
            <a:extLst>
              <a:ext uri="{FF2B5EF4-FFF2-40B4-BE49-F238E27FC236}">
                <a16:creationId xmlns:a16="http://schemas.microsoft.com/office/drawing/2014/main" id="{2E2CF659-EE5D-432C-B47F-10AC4A48A3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3" name="Rectangle 42">
            <a:extLst>
              <a:ext uri="{FF2B5EF4-FFF2-40B4-BE49-F238E27FC236}">
                <a16:creationId xmlns:a16="http://schemas.microsoft.com/office/drawing/2014/main" id="{683AA549-1F0C-46E0-AAD8-DC3DC6CA6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Farm field with buildings">
            <a:extLst>
              <a:ext uri="{FF2B5EF4-FFF2-40B4-BE49-F238E27FC236}">
                <a16:creationId xmlns:a16="http://schemas.microsoft.com/office/drawing/2014/main" id="{D88EE5CE-FFF5-CD97-051D-302A881580E8}"/>
              </a:ext>
            </a:extLst>
          </p:cNvPr>
          <p:cNvPicPr>
            <a:picLocks noChangeAspect="1"/>
          </p:cNvPicPr>
          <p:nvPr/>
        </p:nvPicPr>
        <p:blipFill rotWithShape="1">
          <a:blip r:embed="rId2">
            <a:alphaModFix amt="70000"/>
          </a:blip>
          <a:srcRect t="26945" r="-1" b="-1"/>
          <a:stretch/>
        </p:blipFill>
        <p:spPr>
          <a:xfrm>
            <a:off x="20" y="10896"/>
            <a:ext cx="12188932" cy="6856614"/>
          </a:xfrm>
          <a:prstGeom prst="rect">
            <a:avLst/>
          </a:prstGeom>
        </p:spPr>
      </p:pic>
      <p:grpSp>
        <p:nvGrpSpPr>
          <p:cNvPr id="45" name="Bottom Right">
            <a:extLst>
              <a:ext uri="{FF2B5EF4-FFF2-40B4-BE49-F238E27FC236}">
                <a16:creationId xmlns:a16="http://schemas.microsoft.com/office/drawing/2014/main" id="{7B2F7E43-35EC-4103-9D95-2ACDB00387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46" name="Graphic 157">
              <a:extLst>
                <a:ext uri="{FF2B5EF4-FFF2-40B4-BE49-F238E27FC236}">
                  <a16:creationId xmlns:a16="http://schemas.microsoft.com/office/drawing/2014/main" id="{4CBE545A-C704-48FA-8193-05D4FDAA21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48" name="Freeform: Shape 47">
                <a:extLst>
                  <a:ext uri="{FF2B5EF4-FFF2-40B4-BE49-F238E27FC236}">
                    <a16:creationId xmlns:a16="http://schemas.microsoft.com/office/drawing/2014/main" id="{DFC12F8B-A54C-43DD-B393-14555547B6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49" name="Freeform: Shape 48">
                <a:extLst>
                  <a:ext uri="{FF2B5EF4-FFF2-40B4-BE49-F238E27FC236}">
                    <a16:creationId xmlns:a16="http://schemas.microsoft.com/office/drawing/2014/main" id="{E3B33274-B053-4224-A5A0-B90126BFF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50" name="Freeform: Shape 49">
                <a:extLst>
                  <a:ext uri="{FF2B5EF4-FFF2-40B4-BE49-F238E27FC236}">
                    <a16:creationId xmlns:a16="http://schemas.microsoft.com/office/drawing/2014/main" id="{1C7170C7-58C1-4C2A-BCB1-A35DA8E12D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51" name="Freeform: Shape 50">
                <a:extLst>
                  <a:ext uri="{FF2B5EF4-FFF2-40B4-BE49-F238E27FC236}">
                    <a16:creationId xmlns:a16="http://schemas.microsoft.com/office/drawing/2014/main" id="{5931EDD4-C978-4F30-9A9D-2C5D3B3E4B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52" name="Freeform: Shape 51">
                <a:extLst>
                  <a:ext uri="{FF2B5EF4-FFF2-40B4-BE49-F238E27FC236}">
                    <a16:creationId xmlns:a16="http://schemas.microsoft.com/office/drawing/2014/main" id="{3E984CF3-8D55-4CD4-8256-69FDFE61C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53" name="Freeform: Shape 52">
                <a:extLst>
                  <a:ext uri="{FF2B5EF4-FFF2-40B4-BE49-F238E27FC236}">
                    <a16:creationId xmlns:a16="http://schemas.microsoft.com/office/drawing/2014/main" id="{E9CC4F5D-4692-4689-807E-46C4886AD3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54" name="Freeform: Shape 53">
                <a:extLst>
                  <a:ext uri="{FF2B5EF4-FFF2-40B4-BE49-F238E27FC236}">
                    <a16:creationId xmlns:a16="http://schemas.microsoft.com/office/drawing/2014/main" id="{B872E016-A490-4CAF-AAC9-3EE29CBD4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47" name="Freeform: Shape 46">
              <a:extLst>
                <a:ext uri="{FF2B5EF4-FFF2-40B4-BE49-F238E27FC236}">
                  <a16:creationId xmlns:a16="http://schemas.microsoft.com/office/drawing/2014/main" id="{594A6B7E-847F-437A-BC2F-A78EE3F87D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6" name="Footer Placeholder 42">
            <a:extLst>
              <a:ext uri="{FF2B5EF4-FFF2-40B4-BE49-F238E27FC236}">
                <a16:creationId xmlns:a16="http://schemas.microsoft.com/office/drawing/2014/main" id="{03E51277-1095-412F-913B-8FA8021AA626}"/>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cap="all" spc="200">
              <a:latin typeface="Segoe UI Semilight" panose="020B0402040204020203" pitchFamily="34" charset="0"/>
              <a:cs typeface="Segoe UI Semilight" panose="020B0402040204020203" pitchFamily="34" charset="0"/>
            </a:endParaRPr>
          </a:p>
        </p:txBody>
      </p:sp>
      <p:grpSp>
        <p:nvGrpSpPr>
          <p:cNvPr id="58" name="Top Left">
            <a:extLst>
              <a:ext uri="{FF2B5EF4-FFF2-40B4-BE49-F238E27FC236}">
                <a16:creationId xmlns:a16="http://schemas.microsoft.com/office/drawing/2014/main" id="{96F2112D-BBBE-46A6-B66D-A3F02ED328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87"/>
            <a:ext cx="7921775" cy="6887020"/>
            <a:chOff x="3662362" y="1504950"/>
            <a:chExt cx="4411694" cy="3835431"/>
          </a:xfrm>
          <a:noFill/>
        </p:grpSpPr>
        <p:sp>
          <p:nvSpPr>
            <p:cNvPr id="36" name="Freeform: Shape 58">
              <a:extLst>
                <a:ext uri="{FF2B5EF4-FFF2-40B4-BE49-F238E27FC236}">
                  <a16:creationId xmlns:a16="http://schemas.microsoft.com/office/drawing/2014/main" id="{712269F1-E4D6-4EEB-8A0F-059FAFC40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95342" y="1540859"/>
              <a:ext cx="2478714" cy="3799522"/>
            </a:xfrm>
            <a:custGeom>
              <a:avLst/>
              <a:gdLst>
                <a:gd name="connsiteX0" fmla="*/ 545711 w 2478714"/>
                <a:gd name="connsiteY0" fmla="*/ 3799523 h 3799522"/>
                <a:gd name="connsiteX1" fmla="*/ 280820 w 2478714"/>
                <a:gd name="connsiteY1" fmla="*/ 3178874 h 3799522"/>
                <a:gd name="connsiteX2" fmla="*/ 43076 w 2478714"/>
                <a:gd name="connsiteY2" fmla="*/ 2663762 h 3799522"/>
                <a:gd name="connsiteX3" fmla="*/ 3167 w 2478714"/>
                <a:gd name="connsiteY3" fmla="*/ 2344769 h 3799522"/>
                <a:gd name="connsiteX4" fmla="*/ 117943 w 2478714"/>
                <a:gd name="connsiteY4" fmla="*/ 1976723 h 3799522"/>
                <a:gd name="connsiteX5" fmla="*/ 224242 w 2478714"/>
                <a:gd name="connsiteY5" fmla="*/ 1744123 h 3799522"/>
                <a:gd name="connsiteX6" fmla="*/ 447222 w 2478714"/>
                <a:gd name="connsiteY6" fmla="*/ 1569244 h 3799522"/>
                <a:gd name="connsiteX7" fmla="*/ 708588 w 2478714"/>
                <a:gd name="connsiteY7" fmla="*/ 1598295 h 3799522"/>
                <a:gd name="connsiteX8" fmla="*/ 1024532 w 2478714"/>
                <a:gd name="connsiteY8" fmla="*/ 1741837 h 3799522"/>
                <a:gd name="connsiteX9" fmla="*/ 1538692 w 2478714"/>
                <a:gd name="connsiteY9" fmla="*/ 1773460 h 3799522"/>
                <a:gd name="connsiteX10" fmla="*/ 1869019 w 2478714"/>
                <a:gd name="connsiteY10" fmla="*/ 1650016 h 3799522"/>
                <a:gd name="connsiteX11" fmla="*/ 2124670 w 2478714"/>
                <a:gd name="connsiteY11" fmla="*/ 1515047 h 3799522"/>
                <a:gd name="connsiteX12" fmla="*/ 2334410 w 2478714"/>
                <a:gd name="connsiteY12" fmla="*/ 1305401 h 3799522"/>
                <a:gd name="connsiteX13" fmla="*/ 2430232 w 2478714"/>
                <a:gd name="connsiteY13" fmla="*/ 933164 h 3799522"/>
                <a:gd name="connsiteX14" fmla="*/ 2430232 w 2478714"/>
                <a:gd name="connsiteY14" fmla="*/ 571786 h 3799522"/>
                <a:gd name="connsiteX15" fmla="*/ 2445472 w 2478714"/>
                <a:gd name="connsiteY15" fmla="*/ 315659 h 3799522"/>
                <a:gd name="connsiteX16" fmla="*/ 2478714 w 2478714"/>
                <a:gd name="connsiteY16" fmla="*/ 0 h 379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8714" h="3799522">
                  <a:moveTo>
                    <a:pt x="545711" y="3799523"/>
                  </a:moveTo>
                  <a:cubicBezTo>
                    <a:pt x="492847" y="3532346"/>
                    <a:pt x="330541" y="3270313"/>
                    <a:pt x="280820" y="3178874"/>
                  </a:cubicBezTo>
                  <a:cubicBezTo>
                    <a:pt x="190047" y="3012281"/>
                    <a:pt x="98988" y="2844832"/>
                    <a:pt x="43076" y="2663762"/>
                  </a:cubicBezTo>
                  <a:cubicBezTo>
                    <a:pt x="11072" y="2560130"/>
                    <a:pt x="-7882" y="2452402"/>
                    <a:pt x="3167" y="2344769"/>
                  </a:cubicBezTo>
                  <a:cubicBezTo>
                    <a:pt x="16311" y="2216468"/>
                    <a:pt x="71175" y="2097310"/>
                    <a:pt x="117943" y="1976723"/>
                  </a:cubicBezTo>
                  <a:cubicBezTo>
                    <a:pt x="148899" y="1896904"/>
                    <a:pt x="177569" y="1815751"/>
                    <a:pt x="224242" y="1744123"/>
                  </a:cubicBezTo>
                  <a:cubicBezTo>
                    <a:pt x="277677" y="1662017"/>
                    <a:pt x="352829" y="1593437"/>
                    <a:pt x="447222" y="1569244"/>
                  </a:cubicBezTo>
                  <a:cubicBezTo>
                    <a:pt x="534090" y="1547051"/>
                    <a:pt x="624387" y="1565910"/>
                    <a:pt x="708588" y="1598295"/>
                  </a:cubicBezTo>
                  <a:cubicBezTo>
                    <a:pt x="816697" y="1640015"/>
                    <a:pt x="915948" y="1701546"/>
                    <a:pt x="1024532" y="1741837"/>
                  </a:cubicBezTo>
                  <a:cubicBezTo>
                    <a:pt x="1188743" y="1802797"/>
                    <a:pt x="1367814" y="1811750"/>
                    <a:pt x="1538692" y="1773460"/>
                  </a:cubicBezTo>
                  <a:cubicBezTo>
                    <a:pt x="1653659" y="1747647"/>
                    <a:pt x="1761863" y="1699355"/>
                    <a:pt x="1869019" y="1650016"/>
                  </a:cubicBezTo>
                  <a:cubicBezTo>
                    <a:pt x="1956744" y="1609630"/>
                    <a:pt x="2044279" y="1568291"/>
                    <a:pt x="2124670" y="1515047"/>
                  </a:cubicBezTo>
                  <a:cubicBezTo>
                    <a:pt x="2208204" y="1459706"/>
                    <a:pt x="2282976" y="1391222"/>
                    <a:pt x="2334410" y="1305401"/>
                  </a:cubicBezTo>
                  <a:cubicBezTo>
                    <a:pt x="2401181" y="1194054"/>
                    <a:pt x="2423565" y="1063276"/>
                    <a:pt x="2430232" y="933164"/>
                  </a:cubicBezTo>
                  <a:cubicBezTo>
                    <a:pt x="2436423" y="812864"/>
                    <a:pt x="2428517" y="692277"/>
                    <a:pt x="2430232" y="571786"/>
                  </a:cubicBezTo>
                  <a:cubicBezTo>
                    <a:pt x="2431470" y="486251"/>
                    <a:pt x="2438233" y="400907"/>
                    <a:pt x="2445472" y="315659"/>
                  </a:cubicBezTo>
                  <a:cubicBezTo>
                    <a:pt x="2454426" y="210217"/>
                    <a:pt x="2463284" y="104680"/>
                    <a:pt x="2478714" y="0"/>
                  </a:cubicBezTo>
                </a:path>
              </a:pathLst>
            </a:custGeom>
            <a:noFill/>
            <a:ln w="9525" cap="rnd">
              <a:solidFill>
                <a:schemeClr val="bg2">
                  <a:alpha val="25000"/>
                </a:schemeClr>
              </a:solidFill>
              <a:prstDash val="lgDash"/>
              <a:round/>
            </a:ln>
          </p:spPr>
          <p:txBody>
            <a:bodyPr rtlCol="0" anchor="ctr"/>
            <a:lstStyle/>
            <a:p>
              <a:endParaRPr lang="en-US"/>
            </a:p>
          </p:txBody>
        </p:sp>
        <p:sp>
          <p:nvSpPr>
            <p:cNvPr id="60" name="Freeform: Shape 59">
              <a:extLst>
                <a:ext uri="{FF2B5EF4-FFF2-40B4-BE49-F238E27FC236}">
                  <a16:creationId xmlns:a16="http://schemas.microsoft.com/office/drawing/2014/main" id="{088D87B2-D2A4-4577-89DC-7AF275C017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982" y="2388008"/>
              <a:ext cx="2302192" cy="2952373"/>
            </a:xfrm>
            <a:custGeom>
              <a:avLst/>
              <a:gdLst>
                <a:gd name="connsiteX0" fmla="*/ 2302193 w 2302192"/>
                <a:gd name="connsiteY0" fmla="*/ 2952373 h 2952373"/>
                <a:gd name="connsiteX1" fmla="*/ 2022729 w 2302192"/>
                <a:gd name="connsiteY1" fmla="*/ 2442309 h 2952373"/>
                <a:gd name="connsiteX2" fmla="*/ 1834039 w 2302192"/>
                <a:gd name="connsiteY2" fmla="*/ 1937199 h 2952373"/>
                <a:gd name="connsiteX3" fmla="*/ 1789748 w 2302192"/>
                <a:gd name="connsiteY3" fmla="*/ 1609063 h 2952373"/>
                <a:gd name="connsiteX4" fmla="*/ 1870139 w 2302192"/>
                <a:gd name="connsiteY4" fmla="*/ 1183962 h 2952373"/>
                <a:gd name="connsiteX5" fmla="*/ 2021110 w 2302192"/>
                <a:gd name="connsiteY5" fmla="*/ 743621 h 2952373"/>
                <a:gd name="connsiteX6" fmla="*/ 2010061 w 2302192"/>
                <a:gd name="connsiteY6" fmla="*/ 342047 h 2952373"/>
                <a:gd name="connsiteX7" fmla="*/ 1867376 w 2302192"/>
                <a:gd name="connsiteY7" fmla="*/ 55440 h 2952373"/>
                <a:gd name="connsiteX8" fmla="*/ 1652683 w 2302192"/>
                <a:gd name="connsiteY8" fmla="*/ 2862 h 2952373"/>
                <a:gd name="connsiteX9" fmla="*/ 1295305 w 2302192"/>
                <a:gd name="connsiteY9" fmla="*/ 234129 h 2952373"/>
                <a:gd name="connsiteX10" fmla="*/ 812101 w 2302192"/>
                <a:gd name="connsiteY10" fmla="*/ 886401 h 2952373"/>
                <a:gd name="connsiteX11" fmla="*/ 668846 w 2302192"/>
                <a:gd name="connsiteY11" fmla="*/ 1126145 h 2952373"/>
                <a:gd name="connsiteX12" fmla="*/ 498443 w 2302192"/>
                <a:gd name="connsiteY12" fmla="*/ 1405799 h 2952373"/>
                <a:gd name="connsiteX13" fmla="*/ 355759 w 2302192"/>
                <a:gd name="connsiteY13" fmla="*/ 1634304 h 2952373"/>
                <a:gd name="connsiteX14" fmla="*/ 161449 w 2302192"/>
                <a:gd name="connsiteY14" fmla="*/ 1913576 h 2952373"/>
                <a:gd name="connsiteX15" fmla="*/ 0 w 2302192"/>
                <a:gd name="connsiteY15" fmla="*/ 2189802 h 295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02192" h="2952373">
                  <a:moveTo>
                    <a:pt x="2302193" y="2952373"/>
                  </a:moveTo>
                  <a:cubicBezTo>
                    <a:pt x="2141125" y="2809308"/>
                    <a:pt x="2070068" y="2504603"/>
                    <a:pt x="2022729" y="2442309"/>
                  </a:cubicBezTo>
                  <a:cubicBezTo>
                    <a:pt x="1884140" y="2259810"/>
                    <a:pt x="1887760" y="2160274"/>
                    <a:pt x="1834039" y="1937199"/>
                  </a:cubicBezTo>
                  <a:cubicBezTo>
                    <a:pt x="1808131" y="1829376"/>
                    <a:pt x="1789367" y="1719838"/>
                    <a:pt x="1789748" y="1609063"/>
                  </a:cubicBezTo>
                  <a:cubicBezTo>
                    <a:pt x="1790224" y="1464092"/>
                    <a:pt x="1822418" y="1321122"/>
                    <a:pt x="1870139" y="1183962"/>
                  </a:cubicBezTo>
                  <a:cubicBezTo>
                    <a:pt x="1921288" y="1036896"/>
                    <a:pt x="1991868" y="896307"/>
                    <a:pt x="2021110" y="743621"/>
                  </a:cubicBezTo>
                  <a:cubicBezTo>
                    <a:pt x="2046637" y="610842"/>
                    <a:pt x="2036921" y="474730"/>
                    <a:pt x="2010061" y="342047"/>
                  </a:cubicBezTo>
                  <a:cubicBezTo>
                    <a:pt x="1988058" y="233367"/>
                    <a:pt x="1954340" y="122210"/>
                    <a:pt x="1867376" y="55440"/>
                  </a:cubicBezTo>
                  <a:cubicBezTo>
                    <a:pt x="1806512" y="8767"/>
                    <a:pt x="1728883" y="-7140"/>
                    <a:pt x="1652683" y="2862"/>
                  </a:cubicBezTo>
                  <a:cubicBezTo>
                    <a:pt x="1508474" y="21816"/>
                    <a:pt x="1395984" y="127068"/>
                    <a:pt x="1295305" y="234129"/>
                  </a:cubicBezTo>
                  <a:cubicBezTo>
                    <a:pt x="1109377" y="431772"/>
                    <a:pt x="953453" y="654657"/>
                    <a:pt x="812101" y="886401"/>
                  </a:cubicBezTo>
                  <a:cubicBezTo>
                    <a:pt x="763619" y="965934"/>
                    <a:pt x="716566" y="1046230"/>
                    <a:pt x="668846" y="1126145"/>
                  </a:cubicBezTo>
                  <a:cubicBezTo>
                    <a:pt x="612839" y="1219871"/>
                    <a:pt x="555308" y="1312644"/>
                    <a:pt x="498443" y="1405799"/>
                  </a:cubicBezTo>
                  <a:cubicBezTo>
                    <a:pt x="451676" y="1482475"/>
                    <a:pt x="405289" y="1559342"/>
                    <a:pt x="355759" y="1634304"/>
                  </a:cubicBezTo>
                  <a:cubicBezTo>
                    <a:pt x="293275" y="1728887"/>
                    <a:pt x="225362" y="1819946"/>
                    <a:pt x="161449" y="1913576"/>
                  </a:cubicBezTo>
                  <a:cubicBezTo>
                    <a:pt x="86487" y="2023495"/>
                    <a:pt x="0" y="2189802"/>
                    <a:pt x="0" y="2189802"/>
                  </a:cubicBezTo>
                </a:path>
              </a:pathLst>
            </a:custGeom>
            <a:noFill/>
            <a:ln w="9525" cap="rnd">
              <a:solidFill>
                <a:schemeClr val="bg2">
                  <a:alpha val="25000"/>
                </a:schemeClr>
              </a:solidFill>
              <a:prstDash val="lgDash"/>
              <a:round/>
            </a:ln>
          </p:spPr>
          <p:txBody>
            <a:bodyPr rtlCol="0" anchor="ctr"/>
            <a:lstStyle/>
            <a:p>
              <a:endParaRPr lang="en-US"/>
            </a:p>
          </p:txBody>
        </p:sp>
        <p:grpSp>
          <p:nvGrpSpPr>
            <p:cNvPr id="37" name="Graphic 3">
              <a:extLst>
                <a:ext uri="{FF2B5EF4-FFF2-40B4-BE49-F238E27FC236}">
                  <a16:creationId xmlns:a16="http://schemas.microsoft.com/office/drawing/2014/main" id="{96F2112D-BBBE-46A6-B66D-A3F02ED3284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62362" y="1504950"/>
              <a:ext cx="1913000" cy="3816381"/>
              <a:chOff x="3662362" y="1504950"/>
              <a:chExt cx="1913000" cy="3816381"/>
            </a:xfrm>
            <a:noFill/>
          </p:grpSpPr>
          <p:sp>
            <p:nvSpPr>
              <p:cNvPr id="72" name="Freeform: Shape 71">
                <a:extLst>
                  <a:ext uri="{FF2B5EF4-FFF2-40B4-BE49-F238E27FC236}">
                    <a16:creationId xmlns:a16="http://schemas.microsoft.com/office/drawing/2014/main" id="{ACCB55F8-F950-431F-9B90-688950D9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62362" y="1504950"/>
                <a:ext cx="9525" cy="9525"/>
              </a:xfrm>
              <a:custGeom>
                <a:avLst/>
                <a:gdLst/>
                <a:ahLst/>
                <a:cxnLst/>
                <a:rect l="l" t="t" r="r" b="b"/>
                <a:pathLst>
                  <a:path w="9525" h="9525"/>
                </a:pathLst>
              </a:custGeom>
              <a:noFill/>
              <a:ln w="9525" cap="rnd">
                <a:solidFill>
                  <a:schemeClr val="bg2">
                    <a:alpha val="25000"/>
                  </a:schemeClr>
                </a:solidFill>
                <a:prstDash val="lgDash"/>
                <a:round/>
              </a:ln>
            </p:spPr>
            <p:txBody>
              <a:bodyPr rtlCol="0" anchor="ctr"/>
              <a:lstStyle/>
              <a:p>
                <a:endParaRPr lang="en-US"/>
              </a:p>
            </p:txBody>
          </p:sp>
          <p:sp>
            <p:nvSpPr>
              <p:cNvPr id="73" name="Freeform: Shape 72">
                <a:extLst>
                  <a:ext uri="{FF2B5EF4-FFF2-40B4-BE49-F238E27FC236}">
                    <a16:creationId xmlns:a16="http://schemas.microsoft.com/office/drawing/2014/main" id="{27D0AA11-2E4E-479C-B953-547285E72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62362" y="1504950"/>
                <a:ext cx="9525" cy="9525"/>
              </a:xfrm>
              <a:custGeom>
                <a:avLst/>
                <a:gdLst/>
                <a:ahLst/>
                <a:cxnLst/>
                <a:rect l="l" t="t" r="r" b="b"/>
                <a:pathLst>
                  <a:path w="9525" h="9525"/>
                </a:pathLst>
              </a:custGeom>
              <a:noFill/>
              <a:ln w="9525" cap="rnd">
                <a:solidFill>
                  <a:schemeClr val="bg2">
                    <a:alpha val="25000"/>
                  </a:schemeClr>
                </a:solidFill>
                <a:prstDash val="lgDash"/>
                <a:round/>
              </a:ln>
            </p:spPr>
            <p:txBody>
              <a:bodyPr rtlCol="0" anchor="ctr"/>
              <a:lstStyle/>
              <a:p>
                <a:endParaRPr lang="en-US"/>
              </a:p>
            </p:txBody>
          </p:sp>
          <p:sp>
            <p:nvSpPr>
              <p:cNvPr id="74" name="Freeform: Shape 73">
                <a:extLst>
                  <a:ext uri="{FF2B5EF4-FFF2-40B4-BE49-F238E27FC236}">
                    <a16:creationId xmlns:a16="http://schemas.microsoft.com/office/drawing/2014/main" id="{90D86C66-EDF0-4ABB-87F4-A2882A2E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791" y="3466048"/>
                <a:ext cx="1604295" cy="1847472"/>
              </a:xfrm>
              <a:custGeom>
                <a:avLst/>
                <a:gdLst>
                  <a:gd name="connsiteX0" fmla="*/ 1604296 w 1604295"/>
                  <a:gd name="connsiteY0" fmla="*/ 1847472 h 1847472"/>
                  <a:gd name="connsiteX1" fmla="*/ 1517809 w 1604295"/>
                  <a:gd name="connsiteY1" fmla="*/ 1544292 h 1847472"/>
                  <a:gd name="connsiteX2" fmla="*/ 1394841 w 1604295"/>
                  <a:gd name="connsiteY2" fmla="*/ 1183771 h 1847472"/>
                  <a:gd name="connsiteX3" fmla="*/ 1318355 w 1604295"/>
                  <a:gd name="connsiteY3" fmla="*/ 695233 h 1847472"/>
                  <a:gd name="connsiteX4" fmla="*/ 1359884 w 1604295"/>
                  <a:gd name="connsiteY4" fmla="*/ 397863 h 1847472"/>
                  <a:gd name="connsiteX5" fmla="*/ 1359884 w 1604295"/>
                  <a:gd name="connsiteY5" fmla="*/ 236700 h 1847472"/>
                  <a:gd name="connsiteX6" fmla="*/ 1351598 w 1604295"/>
                  <a:gd name="connsiteY6" fmla="*/ 67250 h 1847472"/>
                  <a:gd name="connsiteX7" fmla="*/ 1316641 w 1604295"/>
                  <a:gd name="connsiteY7" fmla="*/ 10767 h 1847472"/>
                  <a:gd name="connsiteX8" fmla="*/ 1195292 w 1604295"/>
                  <a:gd name="connsiteY8" fmla="*/ 34008 h 1847472"/>
                  <a:gd name="connsiteX9" fmla="*/ 1005745 w 1604295"/>
                  <a:gd name="connsiteY9" fmla="*/ 254988 h 1847472"/>
                  <a:gd name="connsiteX10" fmla="*/ 763048 w 1604295"/>
                  <a:gd name="connsiteY10" fmla="*/ 587315 h 1847472"/>
                  <a:gd name="connsiteX11" fmla="*/ 548640 w 1604295"/>
                  <a:gd name="connsiteY11" fmla="*/ 861444 h 1847472"/>
                  <a:gd name="connsiteX12" fmla="*/ 328803 w 1604295"/>
                  <a:gd name="connsiteY12" fmla="*/ 1145480 h 1847472"/>
                  <a:gd name="connsiteX13" fmla="*/ 0 w 1604295"/>
                  <a:gd name="connsiteY13" fmla="*/ 1607157 h 184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04295" h="1847472">
                    <a:moveTo>
                      <a:pt x="1604296" y="1847472"/>
                    </a:moveTo>
                    <a:cubicBezTo>
                      <a:pt x="1573721" y="1753270"/>
                      <a:pt x="1548479" y="1638399"/>
                      <a:pt x="1517809" y="1544292"/>
                    </a:cubicBezTo>
                    <a:cubicBezTo>
                      <a:pt x="1478471" y="1423515"/>
                      <a:pt x="1432846" y="1304929"/>
                      <a:pt x="1394841" y="1183771"/>
                    </a:cubicBezTo>
                    <a:cubicBezTo>
                      <a:pt x="1345025" y="1024893"/>
                      <a:pt x="1305497" y="860778"/>
                      <a:pt x="1318355" y="695233"/>
                    </a:cubicBezTo>
                    <a:cubicBezTo>
                      <a:pt x="1326071" y="595316"/>
                      <a:pt x="1353312" y="497780"/>
                      <a:pt x="1359884" y="397863"/>
                    </a:cubicBezTo>
                    <a:cubicBezTo>
                      <a:pt x="1363409" y="344237"/>
                      <a:pt x="1359503" y="290421"/>
                      <a:pt x="1359884" y="236700"/>
                    </a:cubicBezTo>
                    <a:cubicBezTo>
                      <a:pt x="1360265" y="179740"/>
                      <a:pt x="1366076" y="122114"/>
                      <a:pt x="1351598" y="67250"/>
                    </a:cubicBezTo>
                    <a:cubicBezTo>
                      <a:pt x="1345692" y="44866"/>
                      <a:pt x="1335691" y="23530"/>
                      <a:pt x="1316641" y="10767"/>
                    </a:cubicBezTo>
                    <a:cubicBezTo>
                      <a:pt x="1279874" y="-13998"/>
                      <a:pt x="1233202" y="8290"/>
                      <a:pt x="1195292" y="34008"/>
                    </a:cubicBezTo>
                    <a:cubicBezTo>
                      <a:pt x="1114330" y="89062"/>
                      <a:pt x="1060990" y="173644"/>
                      <a:pt x="1005745" y="254988"/>
                    </a:cubicBezTo>
                    <a:cubicBezTo>
                      <a:pt x="928688" y="368526"/>
                      <a:pt x="847058" y="478825"/>
                      <a:pt x="763048" y="587315"/>
                    </a:cubicBezTo>
                    <a:cubicBezTo>
                      <a:pt x="691991" y="679041"/>
                      <a:pt x="621697" y="771338"/>
                      <a:pt x="548640" y="861444"/>
                    </a:cubicBezTo>
                    <a:cubicBezTo>
                      <a:pt x="425672" y="1012987"/>
                      <a:pt x="453866" y="995747"/>
                      <a:pt x="328803" y="1145480"/>
                    </a:cubicBezTo>
                    <a:cubicBezTo>
                      <a:pt x="294418" y="1186628"/>
                      <a:pt x="21146" y="1558103"/>
                      <a:pt x="0" y="1607157"/>
                    </a:cubicBezTo>
                  </a:path>
                </a:pathLst>
              </a:custGeom>
              <a:noFill/>
              <a:ln w="9525" cap="rnd">
                <a:solidFill>
                  <a:schemeClr val="bg2">
                    <a:alpha val="25000"/>
                  </a:schemeClr>
                </a:solidFill>
                <a:prstDash val="lgDash"/>
                <a:round/>
              </a:ln>
            </p:spPr>
            <p:txBody>
              <a:bodyPr rtlCol="0" anchor="ctr"/>
              <a:lstStyle/>
              <a:p>
                <a:endParaRPr lang="en-US"/>
              </a:p>
            </p:txBody>
          </p:sp>
          <p:sp>
            <p:nvSpPr>
              <p:cNvPr id="75" name="Freeform: Shape 74">
                <a:extLst>
                  <a:ext uri="{FF2B5EF4-FFF2-40B4-BE49-F238E27FC236}">
                    <a16:creationId xmlns:a16="http://schemas.microsoft.com/office/drawing/2014/main" id="{D026082B-E695-4987-8C03-332366C6C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83507" y="3153822"/>
                <a:ext cx="1223105" cy="1676495"/>
              </a:xfrm>
              <a:custGeom>
                <a:avLst/>
                <a:gdLst>
                  <a:gd name="connsiteX0" fmla="*/ 1223105 w 1223105"/>
                  <a:gd name="connsiteY0" fmla="*/ 0 h 1676495"/>
                  <a:gd name="connsiteX1" fmla="*/ 1000792 w 1223105"/>
                  <a:gd name="connsiteY1" fmla="*/ 254794 h 1676495"/>
                  <a:gd name="connsiteX2" fmla="*/ 744760 w 1223105"/>
                  <a:gd name="connsiteY2" fmla="*/ 651891 h 1676495"/>
                  <a:gd name="connsiteX3" fmla="*/ 345758 w 1223105"/>
                  <a:gd name="connsiteY3" fmla="*/ 1231773 h 1676495"/>
                  <a:gd name="connsiteX4" fmla="*/ 0 w 1223105"/>
                  <a:gd name="connsiteY4" fmla="*/ 1676495 h 1676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105" h="1676495">
                    <a:moveTo>
                      <a:pt x="1223105" y="0"/>
                    </a:moveTo>
                    <a:cubicBezTo>
                      <a:pt x="1136523" y="72771"/>
                      <a:pt x="1066324" y="162401"/>
                      <a:pt x="1000792" y="254794"/>
                    </a:cubicBezTo>
                    <a:cubicBezTo>
                      <a:pt x="909733" y="383286"/>
                      <a:pt x="827723" y="517970"/>
                      <a:pt x="744760" y="651891"/>
                    </a:cubicBezTo>
                    <a:cubicBezTo>
                      <a:pt x="621030" y="851726"/>
                      <a:pt x="497777" y="1052608"/>
                      <a:pt x="345758" y="1231773"/>
                    </a:cubicBezTo>
                    <a:cubicBezTo>
                      <a:pt x="248888" y="1345978"/>
                      <a:pt x="61722" y="1540764"/>
                      <a:pt x="0" y="1676495"/>
                    </a:cubicBezTo>
                  </a:path>
                </a:pathLst>
              </a:custGeom>
              <a:noFill/>
              <a:ln w="9525" cap="rnd">
                <a:solidFill>
                  <a:schemeClr val="bg2">
                    <a:alpha val="25000"/>
                  </a:schemeClr>
                </a:solidFill>
                <a:prstDash val="lgDash"/>
                <a:round/>
              </a:ln>
            </p:spPr>
            <p:txBody>
              <a:bodyPr rtlCol="0" anchor="ctr"/>
              <a:lstStyle/>
              <a:p>
                <a:endParaRPr lang="en-US"/>
              </a:p>
            </p:txBody>
          </p:sp>
          <p:sp>
            <p:nvSpPr>
              <p:cNvPr id="76" name="Freeform: Shape 75">
                <a:extLst>
                  <a:ext uri="{FF2B5EF4-FFF2-40B4-BE49-F238E27FC236}">
                    <a16:creationId xmlns:a16="http://schemas.microsoft.com/office/drawing/2014/main" id="{461A8835-D9FC-4CAB-AF19-A5513B17B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6517" y="3097027"/>
                <a:ext cx="668845" cy="2224304"/>
              </a:xfrm>
              <a:custGeom>
                <a:avLst/>
                <a:gdLst>
                  <a:gd name="connsiteX0" fmla="*/ 668846 w 668845"/>
                  <a:gd name="connsiteY0" fmla="*/ 2224305 h 2224304"/>
                  <a:gd name="connsiteX1" fmla="*/ 486918 w 668845"/>
                  <a:gd name="connsiteY1" fmla="*/ 1944365 h 2224304"/>
                  <a:gd name="connsiteX2" fmla="*/ 376809 w 668845"/>
                  <a:gd name="connsiteY2" fmla="*/ 1659663 h 2224304"/>
                  <a:gd name="connsiteX3" fmla="*/ 319373 w 668845"/>
                  <a:gd name="connsiteY3" fmla="*/ 1425157 h 2224304"/>
                  <a:gd name="connsiteX4" fmla="*/ 264319 w 668845"/>
                  <a:gd name="connsiteY4" fmla="*/ 1130834 h 2224304"/>
                  <a:gd name="connsiteX5" fmla="*/ 278702 w 668845"/>
                  <a:gd name="connsiteY5" fmla="*/ 882041 h 2224304"/>
                  <a:gd name="connsiteX6" fmla="*/ 302609 w 668845"/>
                  <a:gd name="connsiteY6" fmla="*/ 736118 h 2224304"/>
                  <a:gd name="connsiteX7" fmla="*/ 360045 w 668845"/>
                  <a:gd name="connsiteY7" fmla="*/ 444177 h 2224304"/>
                  <a:gd name="connsiteX8" fmla="*/ 386334 w 668845"/>
                  <a:gd name="connsiteY8" fmla="*/ 233675 h 2224304"/>
                  <a:gd name="connsiteX9" fmla="*/ 0 w 668845"/>
                  <a:gd name="connsiteY9" fmla="*/ 56795 h 222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845" h="2224304">
                    <a:moveTo>
                      <a:pt x="668846" y="2224305"/>
                    </a:moveTo>
                    <a:cubicBezTo>
                      <a:pt x="599218" y="2137151"/>
                      <a:pt x="537210" y="2043996"/>
                      <a:pt x="486918" y="1944365"/>
                    </a:cubicBezTo>
                    <a:cubicBezTo>
                      <a:pt x="441008" y="1853306"/>
                      <a:pt x="404717" y="1757770"/>
                      <a:pt x="376809" y="1659663"/>
                    </a:cubicBezTo>
                    <a:cubicBezTo>
                      <a:pt x="354806" y="1582224"/>
                      <a:pt x="337757" y="1503548"/>
                      <a:pt x="319373" y="1425157"/>
                    </a:cubicBezTo>
                    <a:cubicBezTo>
                      <a:pt x="296418" y="1327811"/>
                      <a:pt x="270510" y="1230657"/>
                      <a:pt x="264319" y="1130834"/>
                    </a:cubicBezTo>
                    <a:cubicBezTo>
                      <a:pt x="259080" y="1047681"/>
                      <a:pt x="266891" y="964528"/>
                      <a:pt x="278702" y="882041"/>
                    </a:cubicBezTo>
                    <a:cubicBezTo>
                      <a:pt x="285655" y="833274"/>
                      <a:pt x="293751" y="784601"/>
                      <a:pt x="302609" y="736118"/>
                    </a:cubicBezTo>
                    <a:cubicBezTo>
                      <a:pt x="320516" y="638582"/>
                      <a:pt x="339471" y="541237"/>
                      <a:pt x="360045" y="444177"/>
                    </a:cubicBezTo>
                    <a:cubicBezTo>
                      <a:pt x="374809" y="374549"/>
                      <a:pt x="389763" y="304541"/>
                      <a:pt x="386334" y="233675"/>
                    </a:cubicBezTo>
                    <a:cubicBezTo>
                      <a:pt x="383191" y="168809"/>
                      <a:pt x="391287" y="-120751"/>
                      <a:pt x="0" y="56795"/>
                    </a:cubicBezTo>
                  </a:path>
                </a:pathLst>
              </a:custGeom>
              <a:noFill/>
              <a:ln w="9525" cap="rnd">
                <a:solidFill>
                  <a:schemeClr val="bg2">
                    <a:alpha val="25000"/>
                  </a:schemeClr>
                </a:solidFill>
                <a:prstDash val="lgDash"/>
                <a:round/>
              </a:ln>
            </p:spPr>
            <p:txBody>
              <a:bodyPr rtlCol="0" anchor="ctr"/>
              <a:lstStyle/>
              <a:p>
                <a:endParaRPr lang="en-US"/>
              </a:p>
            </p:txBody>
          </p:sp>
        </p:grpSp>
        <p:sp>
          <p:nvSpPr>
            <p:cNvPr id="62" name="Freeform: Shape 61">
              <a:extLst>
                <a:ext uri="{FF2B5EF4-FFF2-40B4-BE49-F238E27FC236}">
                  <a16:creationId xmlns:a16="http://schemas.microsoft.com/office/drawing/2014/main" id="{54E6BA76-9515-415F-BAC9-76958DA6E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39145" y="4663452"/>
              <a:ext cx="1103852" cy="657879"/>
            </a:xfrm>
            <a:custGeom>
              <a:avLst/>
              <a:gdLst>
                <a:gd name="connsiteX0" fmla="*/ 1103852 w 1103852"/>
                <a:gd name="connsiteY0" fmla="*/ 657879 h 657879"/>
                <a:gd name="connsiteX1" fmla="*/ 883063 w 1103852"/>
                <a:gd name="connsiteY1" fmla="*/ 177724 h 657879"/>
                <a:gd name="connsiteX2" fmla="*/ 678085 w 1103852"/>
                <a:gd name="connsiteY2" fmla="*/ 17132 h 657879"/>
                <a:gd name="connsiteX3" fmla="*/ 461962 w 1103852"/>
                <a:gd name="connsiteY3" fmla="*/ 17132 h 657879"/>
                <a:gd name="connsiteX4" fmla="*/ 136398 w 1103852"/>
                <a:gd name="connsiteY4" fmla="*/ 267735 h 657879"/>
                <a:gd name="connsiteX5" fmla="*/ 0 w 1103852"/>
                <a:gd name="connsiteY5" fmla="*/ 650830 h 65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3852" h="657879">
                  <a:moveTo>
                    <a:pt x="1103852" y="657879"/>
                  </a:moveTo>
                  <a:cubicBezTo>
                    <a:pt x="1071563" y="576250"/>
                    <a:pt x="937546" y="246494"/>
                    <a:pt x="883063" y="177724"/>
                  </a:cubicBezTo>
                  <a:cubicBezTo>
                    <a:pt x="828104" y="108382"/>
                    <a:pt x="761238" y="46279"/>
                    <a:pt x="678085" y="17132"/>
                  </a:cubicBezTo>
                  <a:cubicBezTo>
                    <a:pt x="608171" y="-7347"/>
                    <a:pt x="533210" y="-4013"/>
                    <a:pt x="461962" y="17132"/>
                  </a:cubicBezTo>
                  <a:cubicBezTo>
                    <a:pt x="326898" y="57137"/>
                    <a:pt x="214027" y="150101"/>
                    <a:pt x="136398" y="267735"/>
                  </a:cubicBezTo>
                  <a:cubicBezTo>
                    <a:pt x="86773" y="343078"/>
                    <a:pt x="16764" y="562153"/>
                    <a:pt x="0" y="650830"/>
                  </a:cubicBezTo>
                </a:path>
              </a:pathLst>
            </a:custGeom>
            <a:noFill/>
            <a:ln w="9525" cap="rnd">
              <a:solidFill>
                <a:schemeClr val="bg2">
                  <a:alpha val="25000"/>
                </a:schemeClr>
              </a:solidFill>
              <a:prstDash val="lgDash"/>
              <a:round/>
            </a:ln>
          </p:spPr>
          <p:txBody>
            <a:bodyPr rtlCol="0" anchor="ctr"/>
            <a:lstStyle/>
            <a:p>
              <a:endParaRPr lang="en-US"/>
            </a:p>
          </p:txBody>
        </p:sp>
        <p:sp>
          <p:nvSpPr>
            <p:cNvPr id="38" name="Freeform: Shape 62">
              <a:extLst>
                <a:ext uri="{FF2B5EF4-FFF2-40B4-BE49-F238E27FC236}">
                  <a16:creationId xmlns:a16="http://schemas.microsoft.com/office/drawing/2014/main" id="{4C120B3D-CF1C-49AE-B5B4-6BF589737A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1521047"/>
              <a:ext cx="1271168" cy="2861881"/>
            </a:xfrm>
            <a:custGeom>
              <a:avLst/>
              <a:gdLst>
                <a:gd name="connsiteX0" fmla="*/ 0 w 1271168"/>
                <a:gd name="connsiteY0" fmla="*/ 2861882 h 2861881"/>
                <a:gd name="connsiteX1" fmla="*/ 115157 w 1271168"/>
                <a:gd name="connsiteY1" fmla="*/ 2685002 h 2861881"/>
                <a:gd name="connsiteX2" fmla="*/ 277178 w 1271168"/>
                <a:gd name="connsiteY2" fmla="*/ 2461070 h 2861881"/>
                <a:gd name="connsiteX3" fmla="*/ 421958 w 1271168"/>
                <a:gd name="connsiteY3" fmla="*/ 2209514 h 2861881"/>
                <a:gd name="connsiteX4" fmla="*/ 690848 w 1271168"/>
                <a:gd name="connsiteY4" fmla="*/ 1751267 h 2861881"/>
                <a:gd name="connsiteX5" fmla="*/ 830580 w 1271168"/>
                <a:gd name="connsiteY5" fmla="*/ 1451039 h 2861881"/>
                <a:gd name="connsiteX6" fmla="*/ 917067 w 1271168"/>
                <a:gd name="connsiteY6" fmla="*/ 1276541 h 2861881"/>
                <a:gd name="connsiteX7" fmla="*/ 1114901 w 1271168"/>
                <a:gd name="connsiteY7" fmla="*/ 965835 h 2861881"/>
                <a:gd name="connsiteX8" fmla="*/ 1204627 w 1271168"/>
                <a:gd name="connsiteY8" fmla="*/ 819626 h 2861881"/>
                <a:gd name="connsiteX9" fmla="*/ 1271111 w 1271168"/>
                <a:gd name="connsiteY9" fmla="*/ 585311 h 2861881"/>
                <a:gd name="connsiteX10" fmla="*/ 1128141 w 1271168"/>
                <a:gd name="connsiteY10" fmla="*/ 292894 h 2861881"/>
                <a:gd name="connsiteX11" fmla="*/ 882110 w 1271168"/>
                <a:gd name="connsiteY11" fmla="*/ 135065 h 2861881"/>
                <a:gd name="connsiteX12" fmla="*/ 574929 w 1271168"/>
                <a:gd name="connsiteY12" fmla="*/ 0 h 286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168" h="2861881">
                  <a:moveTo>
                    <a:pt x="0" y="2861882"/>
                  </a:moveTo>
                  <a:cubicBezTo>
                    <a:pt x="0" y="2861882"/>
                    <a:pt x="67151" y="2751201"/>
                    <a:pt x="115157" y="2685002"/>
                  </a:cubicBezTo>
                  <a:cubicBezTo>
                    <a:pt x="169259" y="2610326"/>
                    <a:pt x="226981" y="2538317"/>
                    <a:pt x="277178" y="2461070"/>
                  </a:cubicBezTo>
                  <a:cubicBezTo>
                    <a:pt x="329946" y="2379917"/>
                    <a:pt x="374142" y="2293715"/>
                    <a:pt x="421958" y="2209514"/>
                  </a:cubicBezTo>
                  <a:cubicBezTo>
                    <a:pt x="509492" y="2055495"/>
                    <a:pt x="609695" y="1908715"/>
                    <a:pt x="690848" y="1751267"/>
                  </a:cubicBezTo>
                  <a:cubicBezTo>
                    <a:pt x="741426" y="1653159"/>
                    <a:pt x="784670" y="1551432"/>
                    <a:pt x="830580" y="1451039"/>
                  </a:cubicBezTo>
                  <a:cubicBezTo>
                    <a:pt x="857631" y="1391984"/>
                    <a:pt x="885635" y="1333405"/>
                    <a:pt x="917067" y="1276541"/>
                  </a:cubicBezTo>
                  <a:cubicBezTo>
                    <a:pt x="976408" y="1169003"/>
                    <a:pt x="1046417" y="1067848"/>
                    <a:pt x="1114901" y="965835"/>
                  </a:cubicBezTo>
                  <a:cubicBezTo>
                    <a:pt x="1146810" y="918305"/>
                    <a:pt x="1177671" y="870109"/>
                    <a:pt x="1204627" y="819626"/>
                  </a:cubicBezTo>
                  <a:cubicBezTo>
                    <a:pt x="1243679" y="746665"/>
                    <a:pt x="1272635" y="667703"/>
                    <a:pt x="1271111" y="585311"/>
                  </a:cubicBezTo>
                  <a:cubicBezTo>
                    <a:pt x="1269111" y="473012"/>
                    <a:pt x="1209485" y="371284"/>
                    <a:pt x="1128141" y="292894"/>
                  </a:cubicBezTo>
                  <a:cubicBezTo>
                    <a:pt x="1057561" y="224790"/>
                    <a:pt x="971836" y="175260"/>
                    <a:pt x="882110" y="135065"/>
                  </a:cubicBezTo>
                  <a:cubicBezTo>
                    <a:pt x="779907" y="89249"/>
                    <a:pt x="672560" y="54673"/>
                    <a:pt x="574929" y="0"/>
                  </a:cubicBezTo>
                </a:path>
              </a:pathLst>
            </a:custGeom>
            <a:noFill/>
            <a:ln w="9525" cap="rnd">
              <a:solidFill>
                <a:schemeClr val="bg2">
                  <a:alpha val="25000"/>
                </a:schemeClr>
              </a:solidFill>
              <a:prstDash val="lgDash"/>
              <a:round/>
            </a:ln>
          </p:spPr>
          <p:txBody>
            <a:bodyPr rtlCol="0" anchor="ctr"/>
            <a:lstStyle/>
            <a:p>
              <a:endParaRPr lang="en-US"/>
            </a:p>
          </p:txBody>
        </p:sp>
        <p:sp>
          <p:nvSpPr>
            <p:cNvPr id="64" name="Freeform: Shape 63">
              <a:extLst>
                <a:ext uri="{FF2B5EF4-FFF2-40B4-BE49-F238E27FC236}">
                  <a16:creationId xmlns:a16="http://schemas.microsoft.com/office/drawing/2014/main" id="{5F7B6392-DF04-4EF6-A433-4A7A757D65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1536477"/>
              <a:ext cx="919096" cy="2636139"/>
            </a:xfrm>
            <a:custGeom>
              <a:avLst/>
              <a:gdLst>
                <a:gd name="connsiteX0" fmla="*/ 0 w 919096"/>
                <a:gd name="connsiteY0" fmla="*/ 2636139 h 2636139"/>
                <a:gd name="connsiteX1" fmla="*/ 274415 w 919096"/>
                <a:gd name="connsiteY1" fmla="*/ 2218277 h 2636139"/>
                <a:gd name="connsiteX2" fmla="*/ 607981 w 919096"/>
                <a:gd name="connsiteY2" fmla="*/ 1655921 h 2636139"/>
                <a:gd name="connsiteX3" fmla="*/ 792290 w 919096"/>
                <a:gd name="connsiteY3" fmla="*/ 1163003 h 2636139"/>
                <a:gd name="connsiteX4" fmla="*/ 914400 w 919096"/>
                <a:gd name="connsiteY4" fmla="*/ 808863 h 2636139"/>
                <a:gd name="connsiteX5" fmla="*/ 847344 w 919096"/>
                <a:gd name="connsiteY5" fmla="*/ 516922 h 2636139"/>
                <a:gd name="connsiteX6" fmla="*/ 610362 w 919096"/>
                <a:gd name="connsiteY6" fmla="*/ 366141 h 2636139"/>
                <a:gd name="connsiteX7" fmla="*/ 361379 w 919096"/>
                <a:gd name="connsiteY7" fmla="*/ 222599 h 2636139"/>
                <a:gd name="connsiteX8" fmla="*/ 67056 w 919096"/>
                <a:gd name="connsiteY8" fmla="*/ 0 h 263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9096" h="2636139">
                  <a:moveTo>
                    <a:pt x="0" y="2636139"/>
                  </a:moveTo>
                  <a:cubicBezTo>
                    <a:pt x="0" y="2636139"/>
                    <a:pt x="162020" y="2392394"/>
                    <a:pt x="274415" y="2218277"/>
                  </a:cubicBezTo>
                  <a:cubicBezTo>
                    <a:pt x="392906" y="2034730"/>
                    <a:pt x="518732" y="1854994"/>
                    <a:pt x="607981" y="1655921"/>
                  </a:cubicBezTo>
                  <a:cubicBezTo>
                    <a:pt x="679799" y="1495806"/>
                    <a:pt x="726091" y="1325594"/>
                    <a:pt x="792290" y="1163003"/>
                  </a:cubicBezTo>
                  <a:cubicBezTo>
                    <a:pt x="839724" y="1046607"/>
                    <a:pt x="897922" y="933164"/>
                    <a:pt x="914400" y="808863"/>
                  </a:cubicBezTo>
                  <a:cubicBezTo>
                    <a:pt x="928116" y="705326"/>
                    <a:pt x="913543" y="596932"/>
                    <a:pt x="847344" y="516922"/>
                  </a:cubicBezTo>
                  <a:cubicBezTo>
                    <a:pt x="786956" y="444056"/>
                    <a:pt x="696087" y="407956"/>
                    <a:pt x="610362" y="366141"/>
                  </a:cubicBezTo>
                  <a:cubicBezTo>
                    <a:pt x="524161" y="324136"/>
                    <a:pt x="442722" y="273272"/>
                    <a:pt x="361379" y="222599"/>
                  </a:cubicBezTo>
                  <a:cubicBezTo>
                    <a:pt x="245459" y="150400"/>
                    <a:pt x="126968" y="121348"/>
                    <a:pt x="67056" y="0"/>
                  </a:cubicBezTo>
                </a:path>
              </a:pathLst>
            </a:custGeom>
            <a:noFill/>
            <a:ln w="9525" cap="rnd">
              <a:solidFill>
                <a:schemeClr val="bg2">
                  <a:alpha val="25000"/>
                </a:schemeClr>
              </a:solidFill>
              <a:prstDash val="lgDash"/>
              <a:round/>
            </a:ln>
          </p:spPr>
          <p:txBody>
            <a:bodyPr rtlCol="0" anchor="ctr"/>
            <a:lstStyle/>
            <a:p>
              <a:endParaRPr lang="en-US"/>
            </a:p>
          </p:txBody>
        </p:sp>
        <p:sp>
          <p:nvSpPr>
            <p:cNvPr id="65" name="Freeform: Shape 64">
              <a:extLst>
                <a:ext uri="{FF2B5EF4-FFF2-40B4-BE49-F238E27FC236}">
                  <a16:creationId xmlns:a16="http://schemas.microsoft.com/office/drawing/2014/main" id="{CFB987BC-4338-4C63-8DB9-5CB9DC4890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1717738"/>
              <a:ext cx="625711" cy="2292381"/>
            </a:xfrm>
            <a:custGeom>
              <a:avLst/>
              <a:gdLst>
                <a:gd name="connsiteX0" fmla="*/ 0 w 625711"/>
                <a:gd name="connsiteY0" fmla="*/ 2292382 h 2292381"/>
                <a:gd name="connsiteX1" fmla="*/ 181070 w 625711"/>
                <a:gd name="connsiteY1" fmla="*/ 2019967 h 2292381"/>
                <a:gd name="connsiteX2" fmla="*/ 385000 w 625711"/>
                <a:gd name="connsiteY2" fmla="*/ 1640967 h 2292381"/>
                <a:gd name="connsiteX3" fmla="*/ 514255 w 625711"/>
                <a:gd name="connsiteY3" fmla="*/ 1376839 h 2292381"/>
                <a:gd name="connsiteX4" fmla="*/ 606171 w 625711"/>
                <a:gd name="connsiteY4" fmla="*/ 1015079 h 2292381"/>
                <a:gd name="connsiteX5" fmla="*/ 606171 w 625711"/>
                <a:gd name="connsiteY5" fmla="*/ 673418 h 2292381"/>
                <a:gd name="connsiteX6" fmla="*/ 485489 w 625711"/>
                <a:gd name="connsiteY6" fmla="*/ 475297 h 2292381"/>
                <a:gd name="connsiteX7" fmla="*/ 313182 w 625711"/>
                <a:gd name="connsiteY7" fmla="*/ 328898 h 2292381"/>
                <a:gd name="connsiteX8" fmla="*/ 173831 w 625711"/>
                <a:gd name="connsiteY8" fmla="*/ 189643 h 2292381"/>
                <a:gd name="connsiteX9" fmla="*/ 0 w 625711"/>
                <a:gd name="connsiteY9" fmla="*/ 0 h 2292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711" h="2292381">
                  <a:moveTo>
                    <a:pt x="0" y="2292382"/>
                  </a:moveTo>
                  <a:cubicBezTo>
                    <a:pt x="0" y="2292382"/>
                    <a:pt x="110776" y="2140363"/>
                    <a:pt x="181070" y="2019967"/>
                  </a:cubicBezTo>
                  <a:cubicBezTo>
                    <a:pt x="253460" y="1896047"/>
                    <a:pt x="318325" y="1768031"/>
                    <a:pt x="385000" y="1640967"/>
                  </a:cubicBezTo>
                  <a:cubicBezTo>
                    <a:pt x="430625" y="1554099"/>
                    <a:pt x="478536" y="1468184"/>
                    <a:pt x="514255" y="1376839"/>
                  </a:cubicBezTo>
                  <a:cubicBezTo>
                    <a:pt x="559689" y="1260634"/>
                    <a:pt x="585788" y="1138333"/>
                    <a:pt x="606171" y="1015079"/>
                  </a:cubicBezTo>
                  <a:cubicBezTo>
                    <a:pt x="625031" y="900779"/>
                    <a:pt x="638556" y="784003"/>
                    <a:pt x="606171" y="673418"/>
                  </a:cubicBezTo>
                  <a:cubicBezTo>
                    <a:pt x="584168" y="598075"/>
                    <a:pt x="540258" y="531590"/>
                    <a:pt x="485489" y="475297"/>
                  </a:cubicBezTo>
                  <a:cubicBezTo>
                    <a:pt x="432911" y="421195"/>
                    <a:pt x="369475" y="379095"/>
                    <a:pt x="313182" y="328898"/>
                  </a:cubicBezTo>
                  <a:cubicBezTo>
                    <a:pt x="264128" y="285179"/>
                    <a:pt x="219361" y="237077"/>
                    <a:pt x="173831" y="189643"/>
                  </a:cubicBezTo>
                  <a:cubicBezTo>
                    <a:pt x="109347" y="122111"/>
                    <a:pt x="0" y="0"/>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66" name="Freeform: Shape 65">
              <a:extLst>
                <a:ext uri="{FF2B5EF4-FFF2-40B4-BE49-F238E27FC236}">
                  <a16:creationId xmlns:a16="http://schemas.microsoft.com/office/drawing/2014/main" id="{F0B5029E-655F-4CB5-BCA2-B62400CE7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1951196"/>
              <a:ext cx="421548" cy="1865756"/>
            </a:xfrm>
            <a:custGeom>
              <a:avLst/>
              <a:gdLst>
                <a:gd name="connsiteX0" fmla="*/ 0 w 421548"/>
                <a:gd name="connsiteY0" fmla="*/ 0 h 1865756"/>
                <a:gd name="connsiteX1" fmla="*/ 258699 w 421548"/>
                <a:gd name="connsiteY1" fmla="*/ 330803 h 1865756"/>
                <a:gd name="connsiteX2" fmla="*/ 408051 w 421548"/>
                <a:gd name="connsiteY2" fmla="*/ 617887 h 1865756"/>
                <a:gd name="connsiteX3" fmla="*/ 408051 w 421548"/>
                <a:gd name="connsiteY3" fmla="*/ 910781 h 1865756"/>
                <a:gd name="connsiteX4" fmla="*/ 336233 w 421548"/>
                <a:gd name="connsiteY4" fmla="*/ 1269683 h 1865756"/>
                <a:gd name="connsiteX5" fmla="*/ 186881 w 421548"/>
                <a:gd name="connsiteY5" fmla="*/ 1582674 h 1865756"/>
                <a:gd name="connsiteX6" fmla="*/ 0 w 421548"/>
                <a:gd name="connsiteY6" fmla="*/ 1865757 h 186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548" h="1865756">
                  <a:moveTo>
                    <a:pt x="0" y="0"/>
                  </a:moveTo>
                  <a:cubicBezTo>
                    <a:pt x="0" y="0"/>
                    <a:pt x="155734" y="188309"/>
                    <a:pt x="258699" y="330803"/>
                  </a:cubicBezTo>
                  <a:cubicBezTo>
                    <a:pt x="322517" y="419100"/>
                    <a:pt x="383096" y="512255"/>
                    <a:pt x="408051" y="617887"/>
                  </a:cubicBezTo>
                  <a:cubicBezTo>
                    <a:pt x="430625" y="713613"/>
                    <a:pt x="420815" y="812768"/>
                    <a:pt x="408051" y="910781"/>
                  </a:cubicBezTo>
                  <a:cubicBezTo>
                    <a:pt x="392240" y="1032129"/>
                    <a:pt x="376142" y="1154049"/>
                    <a:pt x="336233" y="1269683"/>
                  </a:cubicBezTo>
                  <a:cubicBezTo>
                    <a:pt x="298418" y="1379125"/>
                    <a:pt x="246412" y="1483138"/>
                    <a:pt x="186881" y="1582674"/>
                  </a:cubicBezTo>
                  <a:cubicBezTo>
                    <a:pt x="122777" y="1689640"/>
                    <a:pt x="0" y="1865757"/>
                    <a:pt x="0" y="1865757"/>
                  </a:cubicBezTo>
                </a:path>
              </a:pathLst>
            </a:custGeom>
            <a:noFill/>
            <a:ln w="9525" cap="rnd">
              <a:solidFill>
                <a:schemeClr val="bg2">
                  <a:alpha val="25000"/>
                </a:schemeClr>
              </a:solidFill>
              <a:prstDash val="lgDash"/>
              <a:round/>
            </a:ln>
          </p:spPr>
          <p:txBody>
            <a:bodyPr rtlCol="0" anchor="ctr"/>
            <a:lstStyle/>
            <a:p>
              <a:endParaRPr lang="en-US"/>
            </a:p>
          </p:txBody>
        </p:sp>
        <p:sp>
          <p:nvSpPr>
            <p:cNvPr id="67" name="Freeform: Shape 66">
              <a:extLst>
                <a:ext uri="{FF2B5EF4-FFF2-40B4-BE49-F238E27FC236}">
                  <a16:creationId xmlns:a16="http://schemas.microsoft.com/office/drawing/2014/main" id="{966F436B-D502-4927-A05D-0691A99F65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2201418"/>
              <a:ext cx="286935" cy="1358264"/>
            </a:xfrm>
            <a:custGeom>
              <a:avLst/>
              <a:gdLst>
                <a:gd name="connsiteX0" fmla="*/ 11621 w 286935"/>
                <a:gd name="connsiteY0" fmla="*/ 1358265 h 1358264"/>
                <a:gd name="connsiteX1" fmla="*/ 163830 w 286935"/>
                <a:gd name="connsiteY1" fmla="*/ 1157287 h 1358264"/>
                <a:gd name="connsiteX2" fmla="*/ 258604 w 286935"/>
                <a:gd name="connsiteY2" fmla="*/ 858679 h 1358264"/>
                <a:gd name="connsiteX3" fmla="*/ 284417 w 286935"/>
                <a:gd name="connsiteY3" fmla="*/ 577310 h 1358264"/>
                <a:gd name="connsiteX4" fmla="*/ 215456 w 286935"/>
                <a:gd name="connsiteY4" fmla="*/ 330422 h 1358264"/>
                <a:gd name="connsiteX5" fmla="*/ 0 w 286935"/>
                <a:gd name="connsiteY5" fmla="*/ 0 h 135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935" h="1358264">
                  <a:moveTo>
                    <a:pt x="11621" y="1358265"/>
                  </a:moveTo>
                  <a:cubicBezTo>
                    <a:pt x="11621" y="1358265"/>
                    <a:pt x="104299" y="1269016"/>
                    <a:pt x="163830" y="1157287"/>
                  </a:cubicBezTo>
                  <a:cubicBezTo>
                    <a:pt x="213074" y="1064800"/>
                    <a:pt x="237458" y="961453"/>
                    <a:pt x="258604" y="858679"/>
                  </a:cubicBezTo>
                  <a:cubicBezTo>
                    <a:pt x="277749" y="765905"/>
                    <a:pt x="293180" y="671512"/>
                    <a:pt x="284417" y="577310"/>
                  </a:cubicBezTo>
                  <a:cubicBezTo>
                    <a:pt x="276511" y="491680"/>
                    <a:pt x="250412" y="409099"/>
                    <a:pt x="215456" y="330422"/>
                  </a:cubicBezTo>
                  <a:cubicBezTo>
                    <a:pt x="153353" y="190405"/>
                    <a:pt x="0" y="0"/>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68" name="Freeform: Shape 67">
              <a:extLst>
                <a:ext uri="{FF2B5EF4-FFF2-40B4-BE49-F238E27FC236}">
                  <a16:creationId xmlns:a16="http://schemas.microsoft.com/office/drawing/2014/main" id="{63D19BC0-342A-4662-8B01-078F5BC25F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2482500"/>
              <a:ext cx="167300" cy="890873"/>
            </a:xfrm>
            <a:custGeom>
              <a:avLst/>
              <a:gdLst>
                <a:gd name="connsiteX0" fmla="*/ 0 w 167300"/>
                <a:gd name="connsiteY0" fmla="*/ 0 h 890873"/>
                <a:gd name="connsiteX1" fmla="*/ 143732 w 167300"/>
                <a:gd name="connsiteY1" fmla="*/ 233077 h 890873"/>
                <a:gd name="connsiteX2" fmla="*/ 160973 w 167300"/>
                <a:gd name="connsiteY2" fmla="*/ 482822 h 890873"/>
                <a:gd name="connsiteX3" fmla="*/ 0 w 167300"/>
                <a:gd name="connsiteY3" fmla="*/ 890873 h 890873"/>
              </a:gdLst>
              <a:ahLst/>
              <a:cxnLst>
                <a:cxn ang="0">
                  <a:pos x="connsiteX0" y="connsiteY0"/>
                </a:cxn>
                <a:cxn ang="0">
                  <a:pos x="connsiteX1" y="connsiteY1"/>
                </a:cxn>
                <a:cxn ang="0">
                  <a:pos x="connsiteX2" y="connsiteY2"/>
                </a:cxn>
                <a:cxn ang="0">
                  <a:pos x="connsiteX3" y="connsiteY3"/>
                </a:cxn>
              </a:cxnLst>
              <a:rect l="l" t="t" r="r" b="b"/>
              <a:pathLst>
                <a:path w="167300" h="890873">
                  <a:moveTo>
                    <a:pt x="0" y="0"/>
                  </a:moveTo>
                  <a:cubicBezTo>
                    <a:pt x="0" y="0"/>
                    <a:pt x="110585" y="127254"/>
                    <a:pt x="143732" y="233077"/>
                  </a:cubicBezTo>
                  <a:cubicBezTo>
                    <a:pt x="168974" y="313563"/>
                    <a:pt x="172593" y="399098"/>
                    <a:pt x="160973" y="482822"/>
                  </a:cubicBezTo>
                  <a:cubicBezTo>
                    <a:pt x="136970" y="655892"/>
                    <a:pt x="0" y="890873"/>
                    <a:pt x="0" y="890873"/>
                  </a:cubicBezTo>
                </a:path>
              </a:pathLst>
            </a:custGeom>
            <a:noFill/>
            <a:ln w="9525" cap="rnd">
              <a:solidFill>
                <a:schemeClr val="bg2">
                  <a:alpha val="25000"/>
                </a:schemeClr>
              </a:solidFill>
              <a:prstDash val="lgDash"/>
              <a:round/>
            </a:ln>
          </p:spPr>
          <p:txBody>
            <a:bodyPr rtlCol="0" anchor="ctr"/>
            <a:lstStyle/>
            <a:p>
              <a:endParaRPr lang="en-US"/>
            </a:p>
          </p:txBody>
        </p:sp>
        <p:sp>
          <p:nvSpPr>
            <p:cNvPr id="69" name="Freeform: Shape 68">
              <a:extLst>
                <a:ext uri="{FF2B5EF4-FFF2-40B4-BE49-F238E27FC236}">
                  <a16:creationId xmlns:a16="http://schemas.microsoft.com/office/drawing/2014/main" id="{DF32521F-B67B-4D14-BB6E-0DD27E1C70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49272" y="1514475"/>
              <a:ext cx="3076098" cy="1677721"/>
            </a:xfrm>
            <a:custGeom>
              <a:avLst/>
              <a:gdLst>
                <a:gd name="connsiteX0" fmla="*/ 3076099 w 3076098"/>
                <a:gd name="connsiteY0" fmla="*/ 12287 h 1677721"/>
                <a:gd name="connsiteX1" fmla="*/ 3054287 w 3076098"/>
                <a:gd name="connsiteY1" fmla="*/ 609029 h 1677721"/>
                <a:gd name="connsiteX2" fmla="*/ 3054287 w 3076098"/>
                <a:gd name="connsiteY2" fmla="*/ 824770 h 1677721"/>
                <a:gd name="connsiteX3" fmla="*/ 3002375 w 3076098"/>
                <a:gd name="connsiteY3" fmla="*/ 1158240 h 1677721"/>
                <a:gd name="connsiteX4" fmla="*/ 2945797 w 3076098"/>
                <a:gd name="connsiteY4" fmla="*/ 1277112 h 1677721"/>
                <a:gd name="connsiteX5" fmla="*/ 2706815 w 3076098"/>
                <a:gd name="connsiteY5" fmla="*/ 1492853 h 1677721"/>
                <a:gd name="connsiteX6" fmla="*/ 2451735 w 3076098"/>
                <a:gd name="connsiteY6" fmla="*/ 1618583 h 1677721"/>
                <a:gd name="connsiteX7" fmla="*/ 2128457 w 3076098"/>
                <a:gd name="connsiteY7" fmla="*/ 1677448 h 1677721"/>
                <a:gd name="connsiteX8" fmla="*/ 1672495 w 3076098"/>
                <a:gd name="connsiteY8" fmla="*/ 1505522 h 1677721"/>
                <a:gd name="connsiteX9" fmla="*/ 1445038 w 3076098"/>
                <a:gd name="connsiteY9" fmla="*/ 1230916 h 1677721"/>
                <a:gd name="connsiteX10" fmla="*/ 1381506 w 3076098"/>
                <a:gd name="connsiteY10" fmla="*/ 1044035 h 1677721"/>
                <a:gd name="connsiteX11" fmla="*/ 1260253 w 3076098"/>
                <a:gd name="connsiteY11" fmla="*/ 837533 h 1677721"/>
                <a:gd name="connsiteX12" fmla="*/ 1108520 w 3076098"/>
                <a:gd name="connsiteY12" fmla="*/ 772954 h 1677721"/>
                <a:gd name="connsiteX13" fmla="*/ 955358 w 3076098"/>
                <a:gd name="connsiteY13" fmla="*/ 751427 h 1677721"/>
                <a:gd name="connsiteX14" fmla="*/ 763810 w 3076098"/>
                <a:gd name="connsiteY14" fmla="*/ 764762 h 1677721"/>
                <a:gd name="connsiteX15" fmla="*/ 651224 w 3076098"/>
                <a:gd name="connsiteY15" fmla="*/ 728186 h 1677721"/>
                <a:gd name="connsiteX16" fmla="*/ 510730 w 3076098"/>
                <a:gd name="connsiteY16" fmla="*/ 587788 h 1677721"/>
                <a:gd name="connsiteX17" fmla="*/ 323183 w 3076098"/>
                <a:gd name="connsiteY17" fmla="*/ 353187 h 1677721"/>
                <a:gd name="connsiteX18" fmla="*/ 0 w 3076098"/>
                <a:gd name="connsiteY18" fmla="*/ 0 h 167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76098" h="1677721">
                  <a:moveTo>
                    <a:pt x="3076099" y="12287"/>
                  </a:moveTo>
                  <a:cubicBezTo>
                    <a:pt x="3069336" y="183071"/>
                    <a:pt x="3053525" y="438150"/>
                    <a:pt x="3054287" y="609029"/>
                  </a:cubicBezTo>
                  <a:cubicBezTo>
                    <a:pt x="3054572" y="680942"/>
                    <a:pt x="3056477" y="752856"/>
                    <a:pt x="3054287" y="824770"/>
                  </a:cubicBezTo>
                  <a:cubicBezTo>
                    <a:pt x="3050858" y="937832"/>
                    <a:pt x="3038285" y="1051084"/>
                    <a:pt x="3002375" y="1158240"/>
                  </a:cubicBezTo>
                  <a:cubicBezTo>
                    <a:pt x="2988374" y="1200055"/>
                    <a:pt x="2969895" y="1240155"/>
                    <a:pt x="2945797" y="1277112"/>
                  </a:cubicBezTo>
                  <a:cubicBezTo>
                    <a:pt x="2886742" y="1367885"/>
                    <a:pt x="2798636" y="1434846"/>
                    <a:pt x="2706815" y="1492853"/>
                  </a:cubicBezTo>
                  <a:cubicBezTo>
                    <a:pt x="2626424" y="1543717"/>
                    <a:pt x="2541080" y="1586103"/>
                    <a:pt x="2451735" y="1618583"/>
                  </a:cubicBezTo>
                  <a:cubicBezTo>
                    <a:pt x="2347817" y="1656398"/>
                    <a:pt x="2238851" y="1680591"/>
                    <a:pt x="2128457" y="1677448"/>
                  </a:cubicBezTo>
                  <a:cubicBezTo>
                    <a:pt x="1962436" y="1672781"/>
                    <a:pt x="1804702" y="1606677"/>
                    <a:pt x="1672495" y="1505522"/>
                  </a:cubicBezTo>
                  <a:cubicBezTo>
                    <a:pt x="1576483" y="1432084"/>
                    <a:pt x="1493520" y="1341501"/>
                    <a:pt x="1445038" y="1230916"/>
                  </a:cubicBezTo>
                  <a:cubicBezTo>
                    <a:pt x="1418653" y="1170623"/>
                    <a:pt x="1401794" y="1106710"/>
                    <a:pt x="1381506" y="1044035"/>
                  </a:cubicBezTo>
                  <a:cubicBezTo>
                    <a:pt x="1356360" y="966026"/>
                    <a:pt x="1324261" y="887730"/>
                    <a:pt x="1260253" y="837533"/>
                  </a:cubicBezTo>
                  <a:cubicBezTo>
                    <a:pt x="1216628" y="803243"/>
                    <a:pt x="1162717" y="786194"/>
                    <a:pt x="1108520" y="772954"/>
                  </a:cubicBezTo>
                  <a:cubicBezTo>
                    <a:pt x="1058228" y="760667"/>
                    <a:pt x="1007078" y="750570"/>
                    <a:pt x="955358" y="751427"/>
                  </a:cubicBezTo>
                  <a:cubicBezTo>
                    <a:pt x="891064" y="752475"/>
                    <a:pt x="827818" y="770001"/>
                    <a:pt x="763810" y="764762"/>
                  </a:cubicBezTo>
                  <a:cubicBezTo>
                    <a:pt x="723995" y="761524"/>
                    <a:pt x="685514" y="748760"/>
                    <a:pt x="651224" y="728186"/>
                  </a:cubicBezTo>
                  <a:cubicBezTo>
                    <a:pt x="594074" y="693896"/>
                    <a:pt x="552545" y="639985"/>
                    <a:pt x="510730" y="587788"/>
                  </a:cubicBezTo>
                  <a:cubicBezTo>
                    <a:pt x="448151" y="509683"/>
                    <a:pt x="384524" y="432245"/>
                    <a:pt x="323183" y="353187"/>
                  </a:cubicBezTo>
                  <a:cubicBezTo>
                    <a:pt x="246221" y="253937"/>
                    <a:pt x="94202" y="82868"/>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70" name="Freeform: Shape 69">
              <a:extLst>
                <a:ext uri="{FF2B5EF4-FFF2-40B4-BE49-F238E27FC236}">
                  <a16:creationId xmlns:a16="http://schemas.microsoft.com/office/drawing/2014/main" id="{56F73602-5ACB-4102-894B-D140E71E67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9025" y="1548764"/>
              <a:ext cx="2607257" cy="1468691"/>
            </a:xfrm>
            <a:custGeom>
              <a:avLst/>
              <a:gdLst>
                <a:gd name="connsiteX0" fmla="*/ 2568321 w 2607257"/>
                <a:gd name="connsiteY0" fmla="*/ 18002 h 1468691"/>
                <a:gd name="connsiteX1" fmla="*/ 2590609 w 2607257"/>
                <a:gd name="connsiteY1" fmla="*/ 258509 h 1468691"/>
                <a:gd name="connsiteX2" fmla="*/ 2606802 w 2607257"/>
                <a:gd name="connsiteY2" fmla="*/ 563118 h 1468691"/>
                <a:gd name="connsiteX3" fmla="*/ 2587181 w 2607257"/>
                <a:gd name="connsiteY3" fmla="*/ 910400 h 1468691"/>
                <a:gd name="connsiteX4" fmla="*/ 2568702 w 2607257"/>
                <a:gd name="connsiteY4" fmla="*/ 1001554 h 1468691"/>
                <a:gd name="connsiteX5" fmla="*/ 2407063 w 2607257"/>
                <a:gd name="connsiteY5" fmla="*/ 1262348 h 1468691"/>
                <a:gd name="connsiteX6" fmla="*/ 2211896 w 2607257"/>
                <a:gd name="connsiteY6" fmla="*/ 1390078 h 1468691"/>
                <a:gd name="connsiteX7" fmla="*/ 1936623 w 2607257"/>
                <a:gd name="connsiteY7" fmla="*/ 1466660 h 1468691"/>
                <a:gd name="connsiteX8" fmla="*/ 1749933 w 2607257"/>
                <a:gd name="connsiteY8" fmla="*/ 1447514 h 1468691"/>
                <a:gd name="connsiteX9" fmla="*/ 1594295 w 2607257"/>
                <a:gd name="connsiteY9" fmla="*/ 1351788 h 1468691"/>
                <a:gd name="connsiteX10" fmla="*/ 1512951 w 2607257"/>
                <a:gd name="connsiteY10" fmla="*/ 1227392 h 1468691"/>
                <a:gd name="connsiteX11" fmla="*/ 1500949 w 2607257"/>
                <a:gd name="connsiteY11" fmla="*/ 992886 h 1468691"/>
                <a:gd name="connsiteX12" fmla="*/ 1541621 w 2607257"/>
                <a:gd name="connsiteY12" fmla="*/ 803910 h 1468691"/>
                <a:gd name="connsiteX13" fmla="*/ 1541621 w 2607257"/>
                <a:gd name="connsiteY13" fmla="*/ 665131 h 1468691"/>
                <a:gd name="connsiteX14" fmla="*/ 1429131 w 2607257"/>
                <a:gd name="connsiteY14" fmla="*/ 526352 h 1468691"/>
                <a:gd name="connsiteX15" fmla="*/ 1163383 w 2607257"/>
                <a:gd name="connsiteY15" fmla="*/ 449771 h 1468691"/>
                <a:gd name="connsiteX16" fmla="*/ 811530 w 2607257"/>
                <a:gd name="connsiteY16" fmla="*/ 406718 h 1468691"/>
                <a:gd name="connsiteX17" fmla="*/ 574548 w 2607257"/>
                <a:gd name="connsiteY17" fmla="*/ 354044 h 1468691"/>
                <a:gd name="connsiteX18" fmla="*/ 284893 w 2607257"/>
                <a:gd name="connsiteY18" fmla="*/ 224885 h 1468691"/>
                <a:gd name="connsiteX19" fmla="*/ 0 w 2607257"/>
                <a:gd name="connsiteY19" fmla="*/ 0 h 146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7257" h="1468691">
                  <a:moveTo>
                    <a:pt x="2568321" y="18002"/>
                  </a:moveTo>
                  <a:cubicBezTo>
                    <a:pt x="2574989" y="70009"/>
                    <a:pt x="2587752" y="206121"/>
                    <a:pt x="2590609" y="258509"/>
                  </a:cubicBezTo>
                  <a:cubicBezTo>
                    <a:pt x="2596134" y="360045"/>
                    <a:pt x="2604707" y="461486"/>
                    <a:pt x="2606802" y="563118"/>
                  </a:cubicBezTo>
                  <a:cubicBezTo>
                    <a:pt x="2609088" y="679228"/>
                    <a:pt x="2602802" y="795338"/>
                    <a:pt x="2587181" y="910400"/>
                  </a:cubicBezTo>
                  <a:cubicBezTo>
                    <a:pt x="2582990" y="941165"/>
                    <a:pt x="2577274" y="971645"/>
                    <a:pt x="2568702" y="1001554"/>
                  </a:cubicBezTo>
                  <a:cubicBezTo>
                    <a:pt x="2540222" y="1101471"/>
                    <a:pt x="2482501" y="1190816"/>
                    <a:pt x="2407063" y="1262348"/>
                  </a:cubicBezTo>
                  <a:cubicBezTo>
                    <a:pt x="2350294" y="1316165"/>
                    <a:pt x="2283047" y="1357313"/>
                    <a:pt x="2211896" y="1390078"/>
                  </a:cubicBezTo>
                  <a:cubicBezTo>
                    <a:pt x="2124742" y="1430179"/>
                    <a:pt x="2032159" y="1458754"/>
                    <a:pt x="1936623" y="1466660"/>
                  </a:cubicBezTo>
                  <a:cubicBezTo>
                    <a:pt x="1873567" y="1471898"/>
                    <a:pt x="1809845" y="1467517"/>
                    <a:pt x="1749933" y="1447514"/>
                  </a:cubicBezTo>
                  <a:cubicBezTo>
                    <a:pt x="1691449" y="1428083"/>
                    <a:pt x="1638109" y="1395222"/>
                    <a:pt x="1594295" y="1351788"/>
                  </a:cubicBezTo>
                  <a:cubicBezTo>
                    <a:pt x="1558576" y="1316450"/>
                    <a:pt x="1530001" y="1274540"/>
                    <a:pt x="1512951" y="1227392"/>
                  </a:cubicBezTo>
                  <a:cubicBezTo>
                    <a:pt x="1485900" y="1152811"/>
                    <a:pt x="1487519" y="1071467"/>
                    <a:pt x="1500949" y="992886"/>
                  </a:cubicBezTo>
                  <a:cubicBezTo>
                    <a:pt x="1511808" y="929354"/>
                    <a:pt x="1529810" y="867251"/>
                    <a:pt x="1541621" y="803910"/>
                  </a:cubicBezTo>
                  <a:cubicBezTo>
                    <a:pt x="1550194" y="757714"/>
                    <a:pt x="1554194" y="710279"/>
                    <a:pt x="1541621" y="665131"/>
                  </a:cubicBezTo>
                  <a:cubicBezTo>
                    <a:pt x="1525143" y="605981"/>
                    <a:pt x="1481233" y="559403"/>
                    <a:pt x="1429131" y="526352"/>
                  </a:cubicBezTo>
                  <a:cubicBezTo>
                    <a:pt x="1350455" y="476536"/>
                    <a:pt x="1256157" y="461772"/>
                    <a:pt x="1163383" y="449771"/>
                  </a:cubicBezTo>
                  <a:cubicBezTo>
                    <a:pt x="1046131" y="434626"/>
                    <a:pt x="928306" y="424720"/>
                    <a:pt x="811530" y="406718"/>
                  </a:cubicBezTo>
                  <a:cubicBezTo>
                    <a:pt x="731425" y="394335"/>
                    <a:pt x="652081" y="377571"/>
                    <a:pt x="574548" y="354044"/>
                  </a:cubicBezTo>
                  <a:cubicBezTo>
                    <a:pt x="472916" y="323279"/>
                    <a:pt x="375094" y="280702"/>
                    <a:pt x="284893" y="224885"/>
                  </a:cubicBezTo>
                  <a:cubicBezTo>
                    <a:pt x="181832" y="161068"/>
                    <a:pt x="90868" y="80296"/>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71" name="Freeform: Shape 70">
              <a:extLst>
                <a:ext uri="{FF2B5EF4-FFF2-40B4-BE49-F238E27FC236}">
                  <a16:creationId xmlns:a16="http://schemas.microsoft.com/office/drawing/2014/main" id="{E87FA368-45DC-4276-A257-F67A12B2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50204" y="1524380"/>
              <a:ext cx="2095685" cy="1175182"/>
            </a:xfrm>
            <a:custGeom>
              <a:avLst/>
              <a:gdLst>
                <a:gd name="connsiteX0" fmla="*/ 1950434 w 2095685"/>
                <a:gd name="connsiteY0" fmla="*/ 0 h 1175182"/>
                <a:gd name="connsiteX1" fmla="*/ 2077307 w 2095685"/>
                <a:gd name="connsiteY1" fmla="*/ 479108 h 1175182"/>
                <a:gd name="connsiteX2" fmla="*/ 2089309 w 2095685"/>
                <a:gd name="connsiteY2" fmla="*/ 826008 h 1175182"/>
                <a:gd name="connsiteX3" fmla="*/ 1987582 w 2095685"/>
                <a:gd name="connsiteY3" fmla="*/ 1101185 h 1175182"/>
                <a:gd name="connsiteX4" fmla="*/ 1818037 w 2095685"/>
                <a:gd name="connsiteY4" fmla="*/ 1173004 h 1175182"/>
                <a:gd name="connsiteX5" fmla="*/ 1694402 w 2095685"/>
                <a:gd name="connsiteY5" fmla="*/ 1157097 h 1175182"/>
                <a:gd name="connsiteX6" fmla="*/ 1594676 w 2095685"/>
                <a:gd name="connsiteY6" fmla="*/ 1013555 h 1175182"/>
                <a:gd name="connsiteX7" fmla="*/ 1664494 w 2095685"/>
                <a:gd name="connsiteY7" fmla="*/ 790289 h 1175182"/>
                <a:gd name="connsiteX8" fmla="*/ 1684401 w 2095685"/>
                <a:gd name="connsiteY8" fmla="*/ 527114 h 1175182"/>
                <a:gd name="connsiteX9" fmla="*/ 1550765 w 2095685"/>
                <a:gd name="connsiteY9" fmla="*/ 343662 h 1175182"/>
                <a:gd name="connsiteX10" fmla="*/ 1315402 w 2095685"/>
                <a:gd name="connsiteY10" fmla="*/ 265938 h 1175182"/>
                <a:gd name="connsiteX11" fmla="*/ 876586 w 2095685"/>
                <a:gd name="connsiteY11" fmla="*/ 200120 h 1175182"/>
                <a:gd name="connsiteX12" fmla="*/ 591312 w 2095685"/>
                <a:gd name="connsiteY12" fmla="*/ 186119 h 1175182"/>
                <a:gd name="connsiteX13" fmla="*/ 0 w 2095685"/>
                <a:gd name="connsiteY13" fmla="*/ 16669 h 117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5685" h="1175182">
                  <a:moveTo>
                    <a:pt x="1950434" y="0"/>
                  </a:moveTo>
                  <a:cubicBezTo>
                    <a:pt x="1973485" y="77629"/>
                    <a:pt x="2063115" y="399383"/>
                    <a:pt x="2077307" y="479108"/>
                  </a:cubicBezTo>
                  <a:cubicBezTo>
                    <a:pt x="2097786" y="593693"/>
                    <a:pt x="2100167" y="710089"/>
                    <a:pt x="2089309" y="826008"/>
                  </a:cubicBezTo>
                  <a:cubicBezTo>
                    <a:pt x="2079784" y="927545"/>
                    <a:pt x="2061401" y="1032891"/>
                    <a:pt x="1987582" y="1101185"/>
                  </a:cubicBezTo>
                  <a:cubicBezTo>
                    <a:pt x="1941481" y="1143762"/>
                    <a:pt x="1880616" y="1165670"/>
                    <a:pt x="1818037" y="1173004"/>
                  </a:cubicBezTo>
                  <a:cubicBezTo>
                    <a:pt x="1775746" y="1177957"/>
                    <a:pt x="1732693" y="1175195"/>
                    <a:pt x="1694402" y="1157097"/>
                  </a:cubicBezTo>
                  <a:cubicBezTo>
                    <a:pt x="1638110" y="1130427"/>
                    <a:pt x="1600295" y="1075373"/>
                    <a:pt x="1594676" y="1013555"/>
                  </a:cubicBezTo>
                  <a:cubicBezTo>
                    <a:pt x="1587532" y="934879"/>
                    <a:pt x="1635633" y="864870"/>
                    <a:pt x="1664494" y="790289"/>
                  </a:cubicBezTo>
                  <a:cubicBezTo>
                    <a:pt x="1696974" y="706279"/>
                    <a:pt x="1708594" y="613791"/>
                    <a:pt x="1684401" y="527114"/>
                  </a:cubicBezTo>
                  <a:cubicBezTo>
                    <a:pt x="1663351" y="451580"/>
                    <a:pt x="1616488" y="386620"/>
                    <a:pt x="1550765" y="343662"/>
                  </a:cubicBezTo>
                  <a:cubicBezTo>
                    <a:pt x="1480947" y="298133"/>
                    <a:pt x="1397508" y="282131"/>
                    <a:pt x="1315402" y="265938"/>
                  </a:cubicBezTo>
                  <a:cubicBezTo>
                    <a:pt x="1170051" y="237173"/>
                    <a:pt x="1024128" y="212027"/>
                    <a:pt x="876586" y="200120"/>
                  </a:cubicBezTo>
                  <a:cubicBezTo>
                    <a:pt x="781717" y="192500"/>
                    <a:pt x="686276" y="193643"/>
                    <a:pt x="591312" y="186119"/>
                  </a:cubicBezTo>
                  <a:cubicBezTo>
                    <a:pt x="465296" y="176213"/>
                    <a:pt x="160211" y="193453"/>
                    <a:pt x="0" y="16669"/>
                  </a:cubicBezTo>
                </a:path>
              </a:pathLst>
            </a:custGeom>
            <a:noFill/>
            <a:ln w="9525" cap="rnd">
              <a:solidFill>
                <a:schemeClr val="bg2">
                  <a:alpha val="25000"/>
                </a:schemeClr>
              </a:solidFill>
              <a:prstDash val="lgDash"/>
              <a:round/>
            </a:ln>
          </p:spPr>
          <p:txBody>
            <a:bodyPr rtlCol="0" anchor="ctr"/>
            <a:lstStyle/>
            <a:p>
              <a:endParaRPr lang="en-US"/>
            </a:p>
          </p:txBody>
        </p:sp>
      </p:grpSp>
      <p:sp>
        <p:nvSpPr>
          <p:cNvPr id="2" name="Title 1">
            <a:extLst>
              <a:ext uri="{FF2B5EF4-FFF2-40B4-BE49-F238E27FC236}">
                <a16:creationId xmlns:a16="http://schemas.microsoft.com/office/drawing/2014/main" id="{E9512378-7285-1608-8927-31EEF7E9A36C}"/>
              </a:ext>
            </a:extLst>
          </p:cNvPr>
          <p:cNvSpPr>
            <a:spLocks noGrp="1"/>
          </p:cNvSpPr>
          <p:nvPr>
            <p:ph type="ctrTitle"/>
          </p:nvPr>
        </p:nvSpPr>
        <p:spPr>
          <a:xfrm>
            <a:off x="280462" y="372947"/>
            <a:ext cx="11619825" cy="2151843"/>
          </a:xfrm>
        </p:spPr>
        <p:txBody>
          <a:bodyPr>
            <a:normAutofit/>
          </a:bodyPr>
          <a:lstStyle/>
          <a:p>
            <a:r>
              <a:rPr lang="en-US" sz="4400" b="1" dirty="0">
                <a:solidFill>
                  <a:schemeClr val="bg1"/>
                </a:solidFill>
              </a:rPr>
              <a:t>Who can innovate? Assessing growers’ capacities to introduce culturally meaningful seed into the US seed system</a:t>
            </a:r>
          </a:p>
        </p:txBody>
      </p:sp>
      <p:sp>
        <p:nvSpPr>
          <p:cNvPr id="3" name="Subtitle 2">
            <a:extLst>
              <a:ext uri="{FF2B5EF4-FFF2-40B4-BE49-F238E27FC236}">
                <a16:creationId xmlns:a16="http://schemas.microsoft.com/office/drawing/2014/main" id="{457FE048-961D-947D-52D5-59E61316C424}"/>
              </a:ext>
            </a:extLst>
          </p:cNvPr>
          <p:cNvSpPr>
            <a:spLocks noGrp="1"/>
          </p:cNvSpPr>
          <p:nvPr>
            <p:ph type="subTitle" idx="1"/>
          </p:nvPr>
        </p:nvSpPr>
        <p:spPr>
          <a:xfrm>
            <a:off x="1649989" y="3270222"/>
            <a:ext cx="9144000" cy="1265285"/>
          </a:xfrm>
        </p:spPr>
        <p:txBody>
          <a:bodyPr>
            <a:noAutofit/>
          </a:bodyPr>
          <a:lstStyle/>
          <a:p>
            <a:r>
              <a:rPr lang="en-US" sz="3200" dirty="0">
                <a:solidFill>
                  <a:srgbClr val="FFFFFF"/>
                </a:solidFill>
              </a:rPr>
              <a:t>Sally Burke &amp; Dr. Daniel Tobin</a:t>
            </a:r>
          </a:p>
          <a:p>
            <a:pPr algn="ctr"/>
            <a:r>
              <a:rPr lang="en-US" sz="1800" dirty="0">
                <a:solidFill>
                  <a:schemeClr val="bg1"/>
                </a:solidFill>
                <a:ea typeface="+mn-lt"/>
                <a:cs typeface="+mn-lt"/>
              </a:rPr>
              <a:t>The University of Vermont</a:t>
            </a:r>
            <a:endParaRPr lang="en-US" sz="1800" dirty="0">
              <a:solidFill>
                <a:schemeClr val="bg1"/>
              </a:solidFill>
            </a:endParaRPr>
          </a:p>
          <a:p>
            <a:pPr algn="ctr"/>
            <a:r>
              <a:rPr lang="en-US" sz="1800" dirty="0">
                <a:solidFill>
                  <a:schemeClr val="bg1"/>
                </a:solidFill>
                <a:ea typeface="Avenir" panose="02000503020000020003" pitchFamily="2" charset="0"/>
                <a:cs typeface="Avenir" panose="02000503020000020003" pitchFamily="2" charset="0"/>
              </a:rPr>
              <a:t>AFHVS-ASFS Conference</a:t>
            </a:r>
          </a:p>
          <a:p>
            <a:pPr algn="ctr"/>
            <a:r>
              <a:rPr lang="en-US" sz="1800" dirty="0">
                <a:solidFill>
                  <a:schemeClr val="bg1"/>
                </a:solidFill>
                <a:ea typeface="Avenir" panose="02000503020000020003" pitchFamily="2" charset="0"/>
                <a:cs typeface="Avenir" panose="02000503020000020003" pitchFamily="2" charset="0"/>
              </a:rPr>
              <a:t>June 6, 2024</a:t>
            </a:r>
          </a:p>
          <a:p>
            <a:pPr algn="ctr"/>
            <a:r>
              <a:rPr lang="en-US" sz="1800" dirty="0">
                <a:solidFill>
                  <a:schemeClr val="bg1"/>
                </a:solidFill>
              </a:rPr>
              <a:t>Syracuse, NY</a:t>
            </a:r>
          </a:p>
        </p:txBody>
      </p:sp>
      <p:grpSp>
        <p:nvGrpSpPr>
          <p:cNvPr id="78" name="Cross">
            <a:extLst>
              <a:ext uri="{FF2B5EF4-FFF2-40B4-BE49-F238E27FC236}">
                <a16:creationId xmlns:a16="http://schemas.microsoft.com/office/drawing/2014/main" id="{DDB99EF5-8801-40E2-83D3-196FADCBBA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30939" y="3874229"/>
            <a:ext cx="118872" cy="118872"/>
            <a:chOff x="1175347" y="3733800"/>
            <a:chExt cx="118872" cy="118872"/>
          </a:xfrm>
        </p:grpSpPr>
        <p:cxnSp>
          <p:nvCxnSpPr>
            <p:cNvPr id="79" name="Straight Connector 78">
              <a:extLst>
                <a:ext uri="{FF2B5EF4-FFF2-40B4-BE49-F238E27FC236}">
                  <a16:creationId xmlns:a16="http://schemas.microsoft.com/office/drawing/2014/main" id="{50FE3A76-C0EC-41F2-92AD-1A75BA37712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80" name="Straight Connector 79">
              <a:extLst>
                <a:ext uri="{FF2B5EF4-FFF2-40B4-BE49-F238E27FC236}">
                  <a16:creationId xmlns:a16="http://schemas.microsoft.com/office/drawing/2014/main" id="{C22AF00A-AACB-4D06-A706-4231FD4EC6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
        <p:nvSpPr>
          <p:cNvPr id="5" name="TextBox 4">
            <a:extLst>
              <a:ext uri="{FF2B5EF4-FFF2-40B4-BE49-F238E27FC236}">
                <a16:creationId xmlns:a16="http://schemas.microsoft.com/office/drawing/2014/main" id="{063E741D-C577-8EDB-7796-FC95B7823FA8}"/>
              </a:ext>
            </a:extLst>
          </p:cNvPr>
          <p:cNvSpPr txBox="1"/>
          <p:nvPr/>
        </p:nvSpPr>
        <p:spPr>
          <a:xfrm>
            <a:off x="-1910" y="6257836"/>
            <a:ext cx="12193910"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1"/>
                </a:solidFill>
                <a:latin typeface="Avenir Next" panose="020B0503020202020204" pitchFamily="34" charset="0"/>
              </a:rPr>
              <a:t>This material is based upon work supported by the National Institute of Food and Agriculture, U.S. Department of Agriculture, through the Northeast Sustainable Agriculture Research and Education program under subaward number </a:t>
            </a:r>
            <a:r>
              <a:rPr lang="en-US" sz="1100" b="1" dirty="0">
                <a:solidFill>
                  <a:schemeClr val="bg1"/>
                </a:solidFill>
                <a:latin typeface="Avenir Next" panose="020B0503020202020204" pitchFamily="34" charset="0"/>
                <a:ea typeface="+mn-lt"/>
                <a:cs typeface="+mn-lt"/>
              </a:rPr>
              <a:t>LNE22-456R</a:t>
            </a:r>
            <a:r>
              <a:rPr lang="en-US" sz="1100" b="1" dirty="0">
                <a:solidFill>
                  <a:schemeClr val="bg1"/>
                </a:solidFill>
                <a:latin typeface="Avenir Next" panose="020B0503020202020204" pitchFamily="34" charset="0"/>
              </a:rPr>
              <a:t>. </a:t>
            </a:r>
            <a:r>
              <a:rPr lang="en-US" sz="1100" b="1" dirty="0">
                <a:solidFill>
                  <a:schemeClr val="bg1"/>
                </a:solidFill>
                <a:latin typeface="Avenir Next" panose="020B0503020202020204" pitchFamily="34" charset="0"/>
                <a:ea typeface="+mn-lt"/>
                <a:cs typeface="+mn-lt"/>
              </a:rPr>
              <a:t>Any opinions, findings, conclusions, or recommendations expressed in this publication are those of the author(s) and do not necessarily reflect the view of the U.S. Department of Agriculture.</a:t>
            </a:r>
            <a:endParaRPr lang="en-US" sz="1100" dirty="0">
              <a:solidFill>
                <a:schemeClr val="bg1"/>
              </a:solidFill>
              <a:latin typeface="Avenir Next" panose="020B0503020202020204" pitchFamily="34" charset="0"/>
              <a:ea typeface="+mn-lt"/>
              <a:cs typeface="+mn-lt"/>
            </a:endParaRPr>
          </a:p>
        </p:txBody>
      </p:sp>
      <p:pic>
        <p:nvPicPr>
          <p:cNvPr id="7" name="Picture 6" descr="Logo&#10;&#10;Description automatically generated">
            <a:extLst>
              <a:ext uri="{FF2B5EF4-FFF2-40B4-BE49-F238E27FC236}">
                <a16:creationId xmlns:a16="http://schemas.microsoft.com/office/drawing/2014/main" id="{B0A5EEA8-88A4-FA85-5F4F-E6763FBC6B3D}"/>
              </a:ext>
            </a:extLst>
          </p:cNvPr>
          <p:cNvPicPr>
            <a:picLocks noChangeAspect="1"/>
          </p:cNvPicPr>
          <p:nvPr/>
        </p:nvPicPr>
        <p:blipFill>
          <a:blip r:embed="rId3"/>
          <a:stretch>
            <a:fillRect/>
          </a:stretch>
        </p:blipFill>
        <p:spPr>
          <a:xfrm>
            <a:off x="737357" y="2364434"/>
            <a:ext cx="2179104" cy="1980564"/>
          </a:xfrm>
          <a:prstGeom prst="rect">
            <a:avLst/>
          </a:prstGeom>
        </p:spPr>
      </p:pic>
      <p:pic>
        <p:nvPicPr>
          <p:cNvPr id="10" name="Picture 4" descr="Logo Guidelines | University of Vermont Creative Style Guide | The University  of Vermont">
            <a:extLst>
              <a:ext uri="{FF2B5EF4-FFF2-40B4-BE49-F238E27FC236}">
                <a16:creationId xmlns:a16="http://schemas.microsoft.com/office/drawing/2014/main" id="{3270EB0D-8AFC-43FE-9FE4-3F0FC6A718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45" y="3457570"/>
            <a:ext cx="3968997" cy="10998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UJAMAA SEEDS">
            <a:extLst>
              <a:ext uri="{FF2B5EF4-FFF2-40B4-BE49-F238E27FC236}">
                <a16:creationId xmlns:a16="http://schemas.microsoft.com/office/drawing/2014/main" id="{C92CF2EA-D2FB-31A0-77A0-AB64BB49510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750" b="96917" l="646" r="94373">
                        <a14:foregroundMark x1="28608" y1="81375" x2="29632" y2="81777"/>
                        <a14:foregroundMark x1="22305" y1="78901" x2="25167" y2="80024"/>
                        <a14:foregroundMark x1="11559" y1="74685" x2="14805" y2="75959"/>
                        <a14:foregroundMark x1="4247" y1="71816" x2="4940" y2="72088"/>
                        <a14:foregroundMark x1="59287" y1="76527" x2="60630" y2="76262"/>
                        <a14:foregroundMark x1="51417" y1="78076" x2="56125" y2="77149"/>
                        <a14:foregroundMark x1="45639" y1="79213" x2="47404" y2="78866"/>
                        <a14:foregroundMark x1="39743" y1="80373" x2="42126" y2="79904"/>
                        <a14:foregroundMark x1="67230" y1="76809" x2="77326" y2="80031"/>
                        <a14:foregroundMark x1="77715" y1="77933" x2="72602" y2="75358"/>
                        <a14:foregroundMark x1="83648" y1="80921" x2="82649" y2="80418"/>
                        <a14:foregroundMark x1="12914" y1="77786" x2="7288" y2="81700"/>
                        <a14:foregroundMark x1="22393" y1="71192" x2="20195" y2="72721"/>
                        <a14:foregroundMark x1="60333" y1="93181" x2="69834" y2="94333"/>
                        <a14:foregroundMark x1="41336" y1="90877" x2="45438" y2="91375"/>
                        <a14:foregroundMark x1="27956" y1="89255" x2="31088" y2="89635"/>
                        <a14:foregroundMark x1="21304" y1="88449" x2="24324" y2="88815"/>
                        <a14:foregroundMark x1="2990" y1="86228" x2="11670" y2="87281"/>
                        <a14:foregroundMark x1="69834" y1="94333" x2="75317" y2="90186"/>
                        <a14:foregroundMark x1="2290" y1="91981" x2="2214" y2="94833"/>
                        <a14:foregroundMark x1="2435" y1="86520" x2="2340" y2="90080"/>
                        <a14:foregroundMark x1="2813" y1="72362" x2="2610" y2="80000"/>
                        <a14:foregroundMark x1="21267" y1="92881" x2="23840" y2="92618"/>
                        <a14:foregroundMark x1="2214" y1="94833" x2="13764" y2="93650"/>
                        <a14:foregroundMark x1="60333" y1="94710" x2="70279" y2="95546"/>
                        <a14:foregroundMark x1="41435" y1="93123" x2="43117" y2="93264"/>
                        <a14:foregroundMark x1="91791" y1="75707" x2="92264" y2="74090"/>
                        <a14:foregroundMark x1="90711" y1="79396" x2="91623" y2="76280"/>
                        <a14:foregroundMark x1="87363" y1="90841" x2="87747" y2="89529"/>
                        <a14:foregroundMark x1="86097" y1="95166" x2="86421" y2="94058"/>
                        <a14:foregroundMark x1="93073" y1="81164" x2="93719" y2="78435"/>
                        <a14:foregroundMark x1="91583" y1="87463" x2="91853" y2="86322"/>
                        <a14:foregroundMark x1="90579" y1="91706" x2="90862" y2="90510"/>
                        <a14:foregroundMark x1="89843" y1="94816" x2="90011" y2="94105"/>
                        <a14:foregroundMark x1="93869" y1="90872" x2="93613" y2="94464"/>
                        <a14:foregroundMark x1="94769" y1="78260" x2="94557" y2="81229"/>
                        <a14:foregroundMark x1="38458" y1="21773" x2="38376" y2="19833"/>
                        <a14:foregroundMark x1="38953" y1="33555" x2="38502" y2="22840"/>
                        <a14:foregroundMark x1="39483" y1="46167" x2="39427" y2="44833"/>
                        <a14:foregroundMark x1="46862" y1="25469" x2="47786" y2="26083"/>
                        <a14:foregroundMark x1="38376" y1="19833" x2="39636" y2="20670"/>
                        <a14:foregroundMark x1="33764" y1="31250" x2="34642" y2="33574"/>
                        <a14:foregroundMark x1="33258" y1="8439" x2="41472" y2="18131"/>
                        <a14:foregroundMark x1="44278" y1="40528" x2="43978" y2="45340"/>
                        <a14:foregroundMark x1="45168" y1="26263" x2="44710" y2="33599"/>
                        <a14:foregroundMark x1="31035" y1="52933" x2="22161" y2="42364"/>
                        <a14:foregroundMark x1="20608" y1="51310" x2="22970" y2="60083"/>
                        <a14:foregroundMark x1="17875" y1="41162" x2="19629" y2="47675"/>
                        <a14:foregroundMark x1="22970" y1="60083" x2="24463" y2="60776"/>
                        <a14:foregroundMark x1="2389" y1="43027" x2="2674" y2="46343"/>
                        <a14:foregroundMark x1="11035" y1="38009" x2="13245" y2="44058"/>
                        <a14:foregroundMark x1="39346" y1="44951" x2="42122" y2="46211"/>
                        <a14:foregroundMark x1="33764" y1="42417" x2="35137" y2="43040"/>
                        <a14:foregroundMark x1="34534" y1="28808" x2="18447" y2="22865"/>
                        <a14:foregroundMark x1="31898" y1="46017" x2="31919" y2="46917"/>
                        <a14:foregroundMark x1="33487" y1="4500" x2="32657" y2="8833"/>
                        <a14:foregroundMark x1="32103" y1="7667" x2="31919" y2="9750"/>
                        <a14:foregroundMark x1="18358" y1="24000" x2="18542" y2="22250"/>
                        <a14:foregroundMark x1="18542" y1="22250" x2="16790" y2="22250"/>
                        <a14:foregroundMark x1="18173" y1="22083" x2="16790" y2="22250"/>
                        <a14:foregroundMark x1="16974" y1="22083" x2="15683" y2="22250"/>
                        <a14:foregroundMark x1="17159" y1="21917" x2="19465" y2="21917"/>
                        <a14:foregroundMark x1="18173" y1="26583" x2="23708" y2="31083"/>
                        <a14:foregroundMark x1="21956" y1="30750" x2="22970" y2="31750"/>
                        <a14:foregroundMark x1="5074" y1="42333" x2="1845" y2="44583"/>
                        <a14:foregroundMark x1="3782" y1="42583" x2="1661" y2="44417"/>
                        <a14:foregroundMark x1="4336" y1="42500" x2="1845" y2="44667"/>
                        <a14:foregroundMark x1="3782" y1="42500" x2="1292" y2="43917"/>
                        <a14:foregroundMark x1="4889" y1="42917" x2="2675" y2="42750"/>
                        <a14:foregroundMark x1="9317" y1="44583" x2="16052" y2="49333"/>
                        <a14:foregroundMark x1="12731" y1="46167" x2="15498" y2="48083"/>
                        <a14:foregroundMark x1="15498" y1="37667" x2="19834" y2="42583"/>
                        <a14:foregroundMark x1="14114" y1="37000" x2="15683" y2="38417"/>
                        <a14:foregroundMark x1="29613" y1="55917" x2="33672" y2="58500"/>
                        <a14:foregroundMark x1="44373" y1="41500" x2="43081" y2="40417"/>
                        <a14:foregroundMark x1="44926" y1="40833" x2="42989" y2="40250"/>
                        <a14:foregroundMark x1="45295" y1="40667" x2="42804" y2="40250"/>
                        <a14:foregroundMark x1="44926" y1="41000" x2="42989" y2="40833"/>
                        <a14:foregroundMark x1="44926" y1="41333" x2="42989" y2="40417"/>
                        <a14:foregroundMark x1="45111" y1="41000" x2="42989" y2="40417"/>
                        <a14:foregroundMark x1="44926" y1="41333" x2="42989" y2="39917"/>
                        <a14:foregroundMark x1="44373" y1="40833" x2="42804" y2="39917"/>
                        <a14:foregroundMark x1="44742" y1="40417" x2="42804" y2="39917"/>
                        <a14:foregroundMark x1="44926" y1="40500" x2="42989" y2="39917"/>
                        <a14:foregroundMark x1="40590" y1="46500" x2="43819" y2="49833"/>
                        <a14:foregroundMark x1="40775" y1="46000" x2="43819" y2="49333"/>
                        <a14:foregroundMark x1="33303" y1="43917" x2="34963" y2="46500"/>
                        <a14:foregroundMark x1="33856" y1="43417" x2="36162" y2="45667"/>
                        <a14:foregroundMark x1="44557" y1="95000" x2="52399" y2="95000"/>
                        <a14:foregroundMark x1="43266" y1="91667" x2="43450" y2="94417"/>
                        <a14:foregroundMark x1="46310" y1="93917" x2="51845" y2="94083"/>
                        <a14:foregroundMark x1="51107" y1="94083" x2="52030" y2="94083"/>
                        <a14:foregroundMark x1="87638" y1="86417" x2="93635" y2="87167"/>
                        <a14:foregroundMark x1="88653" y1="85917" x2="94004" y2="86667"/>
                        <a14:foregroundMark x1="85148" y1="73917" x2="90867" y2="73583"/>
                        <a14:foregroundMark x1="90314" y1="72583" x2="86716" y2="72750"/>
                        <a14:foregroundMark x1="13745" y1="75000" x2="13561" y2="79000"/>
                        <a14:foregroundMark x1="4336" y1="73583" x2="2583" y2="71667"/>
                        <a14:foregroundMark x1="738" y1="71333" x2="4520" y2="71500"/>
                        <a14:foregroundMark x1="3967" y1="74667" x2="3967" y2="72917"/>
                        <a14:foregroundMark x1="4336" y1="71333" x2="4336" y2="73083"/>
                        <a14:foregroundMark x1="3967" y1="71917" x2="3967" y2="74000"/>
                        <a14:foregroundMark x1="17343" y1="80167" x2="25646" y2="78333"/>
                        <a14:foregroundMark x1="24631" y1="80000" x2="22970" y2="81083"/>
                        <a14:foregroundMark x1="31550" y1="79500" x2="28875" y2="81417"/>
                        <a14:foregroundMark x1="27860" y1="81750" x2="30812" y2="81417"/>
                        <a14:foregroundMark x1="48247" y1="76917" x2="47970" y2="79167"/>
                        <a14:foregroundMark x1="46679" y1="76917" x2="47417" y2="80333"/>
                        <a14:foregroundMark x1="48616" y1="75333" x2="48432" y2="80167"/>
                        <a14:foregroundMark x1="58210" y1="75833" x2="55443" y2="78667"/>
                        <a14:foregroundMark x1="61255" y1="72083" x2="61624" y2="76417"/>
                        <a14:foregroundMark x1="71033" y1="73917" x2="69834" y2="76083"/>
                        <a14:foregroundMark x1="69280" y1="71500" x2="73339" y2="71333"/>
                        <a14:foregroundMark x1="85978" y1="71917" x2="91052" y2="71833"/>
                        <a14:foregroundMark x1="90129" y1="71833" x2="93635" y2="78250"/>
                        <a14:foregroundMark x1="91513" y1="73917" x2="94373" y2="78333"/>
                        <a14:foregroundMark x1="76015" y1="77583" x2="79428" y2="81583"/>
                        <a14:foregroundMark x1="81734" y1="80333" x2="79613" y2="81583"/>
                        <a14:foregroundMark x1="78506" y1="81583" x2="80351" y2="81750"/>
                        <a14:foregroundMark x1="86162" y1="79333" x2="92804" y2="79500"/>
                        <a14:foregroundMark x1="73893" y1="88750" x2="74631" y2="92833"/>
                        <a14:foregroundMark x1="66605" y1="96167" x2="71587" y2="95000"/>
                        <a14:foregroundMark x1="22970" y1="89250" x2="27675" y2="89417"/>
                        <a14:foregroundMark x1="25185" y1="91500" x2="31550" y2="91333"/>
                        <a14:foregroundMark x1="32288" y1="91000" x2="29982" y2="91167"/>
                        <a14:foregroundMark x1="23524" y1="90833" x2="23524" y2="93917"/>
                        <a14:backgroundMark x1="17343" y1="33500" x2="17620" y2="36083"/>
                        <a14:backgroundMark x1="16328" y1="34333" x2="27491" y2="38917"/>
                        <a14:backgroundMark x1="23128" y1="31523" x2="29520" y2="38083"/>
                        <a14:backgroundMark x1="11900" y1="20000" x2="18255" y2="26522"/>
                        <a14:backgroundMark x1="29520" y1="38083" x2="30074" y2="42333"/>
                        <a14:backgroundMark x1="26199" y1="3917" x2="17620" y2="20000"/>
                        <a14:backgroundMark x1="26568" y1="3333" x2="30720" y2="6250"/>
                        <a14:backgroundMark x1="30351" y1="6833" x2="30351" y2="6833"/>
                        <a14:backgroundMark x1="29059" y1="6500" x2="30996" y2="6833"/>
                        <a14:backgroundMark x1="30351" y1="7333" x2="30351" y2="5667"/>
                        <a14:backgroundMark x1="31919" y1="8500" x2="29705" y2="7083"/>
                        <a14:backgroundMark x1="31460" y1="6769" x2="30074" y2="6250"/>
                        <a14:backgroundMark x1="40590" y1="25167" x2="45941" y2="25167"/>
                        <a14:backgroundMark x1="39299" y1="23750" x2="40221" y2="22250"/>
                        <a14:backgroundMark x1="42804" y1="23750" x2="42159" y2="22583"/>
                        <a14:backgroundMark x1="41790" y1="25167" x2="45664" y2="22000"/>
                        <a14:backgroundMark x1="47878" y1="19167" x2="43081" y2="22583"/>
                        <a14:backgroundMark x1="45664" y1="17417" x2="39945" y2="23417"/>
                        <a14:backgroundMark x1="41144" y1="26000" x2="44649" y2="22833"/>
                        <a14:backgroundMark x1="42374" y1="39908" x2="38007" y2="42083"/>
                        <a14:backgroundMark x1="47878" y1="37167" x2="43886" y2="39155"/>
                        <a14:backgroundMark x1="51384" y1="52083" x2="52030" y2="49833"/>
                        <a14:backgroundMark x1="52030" y1="53500" x2="43841" y2="47139"/>
                        <a14:backgroundMark x1="52030" y1="51500" x2="51015" y2="50917"/>
                        <a14:backgroundMark x1="92433" y1="72851" x2="94004" y2="73000"/>
                        <a14:backgroundMark x1="73533" y1="71052" x2="85769" y2="72216"/>
                        <a14:backgroundMark x1="40590" y1="67917" x2="69829" y2="70699"/>
                        <a14:backgroundMark x1="74250" y1="70004" x2="78413" y2="68750"/>
                        <a14:backgroundMark x1="78413" y1="68417" x2="77491" y2="69000"/>
                        <a14:backgroundMark x1="77491" y1="68750" x2="91144" y2="69000"/>
                        <a14:backgroundMark x1="91652" y1="71421" x2="93727" y2="71583"/>
                        <a14:backgroundMark x1="75554" y1="70167" x2="86598" y2="71027"/>
                        <a14:backgroundMark x1="93358" y1="71333" x2="94004" y2="71583"/>
                        <a14:backgroundMark x1="94004" y1="71333" x2="93848" y2="74718"/>
                        <a14:backgroundMark x1="76568" y1="97417" x2="76568" y2="88250"/>
                        <a14:backgroundMark x1="52206" y1="93581" x2="59041" y2="94000"/>
                        <a14:backgroundMark x1="44936" y1="93135" x2="46791" y2="93249"/>
                        <a14:backgroundMark x1="53052" y1="94073" x2="59041" y2="95083"/>
                        <a14:backgroundMark x1="44907" y1="92699" x2="46940" y2="93042"/>
                        <a14:backgroundMark x1="25093" y1="92520" x2="30141" y2="91380"/>
                        <a14:backgroundMark x1="17897" y1="95083" x2="16697" y2="89667"/>
                        <a14:backgroundMark x1="1107" y1="69333" x2="43450" y2="69333"/>
                        <a14:backgroundMark x1="6181" y1="84833" x2="1384" y2="80167"/>
                        <a14:backgroundMark x1="15498" y1="73333" x2="16882" y2="75500"/>
                        <a14:backgroundMark x1="15959" y1="75167" x2="19373" y2="78417"/>
                        <a14:backgroundMark x1="17528" y1="74333" x2="19557" y2="78417"/>
                        <a14:backgroundMark x1="34779" y1="77000" x2="34779" y2="77000"/>
                        <a14:backgroundMark x1="71771" y1="76750" x2="71771" y2="76750"/>
                        <a14:backgroundMark x1="87638" y1="76750" x2="87638" y2="76750"/>
                        <a14:backgroundMark x1="70572" y1="77000" x2="70572" y2="77000"/>
                        <a14:backgroundMark x1="1384" y1="84500" x2="1384" y2="84500"/>
                        <a14:backgroundMark x1="2768" y1="84500" x2="2768" y2="84500"/>
                        <a14:backgroundMark x1="2768" y1="84500" x2="2768" y2="84500"/>
                        <a14:backgroundMark x1="2768" y1="84500" x2="2768" y2="84500"/>
                        <a14:backgroundMark x1="2768" y1="84500" x2="2768" y2="84500"/>
                        <a14:backgroundMark x1="2768" y1="84500" x2="2768" y2="84500"/>
                        <a14:backgroundMark x1="2768" y1="84500" x2="2768" y2="84500"/>
                        <a14:backgroundMark x1="3690" y1="84750" x2="3690" y2="84750"/>
                        <a14:backgroundMark x1="35240" y1="92333" x2="35240" y2="92333"/>
                        <a14:backgroundMark x1="35240" y1="92333" x2="35701" y2="90250"/>
                        <a14:backgroundMark x1="36162" y1="91500" x2="37915" y2="93083"/>
                        <a14:backgroundMark x1="36993" y1="91917" x2="40406" y2="99250"/>
                        <a14:backgroundMark x1="85148" y1="83500" x2="85148" y2="83500"/>
                        <a14:backgroundMark x1="85148" y1="83500" x2="91882" y2="83750"/>
                        <a14:backgroundMark x1="64945" y1="72917" x2="62638" y2="82500"/>
                        <a14:backgroundMark x1="37454" y1="37167" x2="37454" y2="37167"/>
                        <a14:backgroundMark x1="37454" y1="37167" x2="50830" y2="36750"/>
                        <a14:backgroundMark x1="43325" y1="46574" x2="50461" y2="49833"/>
                        <a14:backgroundMark x1="16299" y1="47421" x2="21587" y2="50417"/>
                        <a14:backgroundMark x1="20701" y1="42056" x2="21402" y2="42833"/>
                        <a14:backgroundMark x1="30258" y1="53250" x2="31384" y2="55343"/>
                        <a14:backgroundMark x1="20018" y1="31417" x2="25461" y2="37167"/>
                        <a14:backgroundMark x1="38838" y1="21417" x2="45387" y2="24917"/>
                        <a14:backgroundMark x1="31365" y1="39167" x2="30720" y2="45333"/>
                        <a14:backgroundMark x1="31827" y1="37583" x2="32008" y2="44533"/>
                        <a14:backgroundMark x1="36758" y1="44173" x2="39945" y2="44083"/>
                        <a14:backgroundMark x1="32410" y1="80667" x2="38653" y2="80667"/>
                        <a14:backgroundMark x1="43173" y1="78583" x2="45203" y2="82500"/>
                        <a14:backgroundMark x1="55443" y1="68583" x2="67897" y2="72917"/>
                        <a14:backgroundMark x1="86439" y1="80833" x2="91236" y2="81250"/>
                        <a14:backgroundMark x1="79428" y1="88583" x2="85332" y2="82667"/>
                        <a14:backgroundMark x1="75686" y1="89876" x2="82657" y2="85333"/>
                        <a14:backgroundMark x1="88955" y1="87856" x2="88284" y2="88833"/>
                        <a14:backgroundMark x1="92804" y1="82250" x2="90948" y2="84954"/>
                        <a14:backgroundMark x1="11439" y1="87583" x2="19557" y2="88417"/>
                        <a14:backgroundMark x1="19557" y1="93083" x2="13653" y2="93500"/>
                        <a14:backgroundMark x1="18911" y1="87583" x2="20018" y2="95167"/>
                        <a14:backgroundMark x1="26037" y1="80801" x2="26937" y2="81083"/>
                        <a14:backgroundMark x1="29995" y1="82667" x2="33118" y2="82667"/>
                        <a14:backgroundMark x1="28321" y1="78667" x2="26753" y2="81583"/>
                        <a14:backgroundMark x1="32472" y1="81583" x2="31013" y2="81668"/>
                        <a14:backgroundMark x1="37823" y1="79500" x2="38284" y2="80917"/>
                        <a14:backgroundMark x1="5536" y1="72835" x2="10240" y2="74000"/>
                        <a14:backgroundMark x1="18911" y1="74000" x2="17159" y2="74167"/>
                        <a14:backgroundMark x1="25000" y1="70833" x2="22140" y2="70833"/>
                        <a14:backgroundMark x1="19649" y1="73750" x2="17804" y2="73750"/>
                        <a14:backgroundMark x1="6827" y1="68583" x2="369" y2="68583"/>
                        <a14:backgroundMark x1="10055" y1="73750" x2="9871" y2="76250"/>
                        <a14:backgroundMark x1="554" y1="86583" x2="4520" y2="84500"/>
                        <a14:backgroundMark x1="1661" y1="80000" x2="1661" y2="84000"/>
                        <a14:backgroundMark x1="2675" y1="83167" x2="2214" y2="85417"/>
                        <a14:backgroundMark x1="3598" y1="84500" x2="7011" y2="82250"/>
                        <a14:backgroundMark x1="70756" y1="67667" x2="65406" y2="67667"/>
                        <a14:backgroundMark x1="89576" y1="89083" x2="95111" y2="89750"/>
                        <a14:backgroundMark x1="93635" y1="87900" x2="93635" y2="87833"/>
                        <a14:backgroundMark x1="93635" y1="82250" x2="93635" y2="85331"/>
                        <a14:backgroundMark x1="38653" y1="88917" x2="38653" y2="94083"/>
                        <a14:backgroundMark x1="39576" y1="86583" x2="39945" y2="94917"/>
                        <a14:backgroundMark x1="35332" y1="87833" x2="35332" y2="96000"/>
                        <a14:backgroundMark x1="36716" y1="86833" x2="36900" y2="94083"/>
                        <a14:backgroundMark x1="32657" y1="88667" x2="32657" y2="92500"/>
                        <a14:backgroundMark x1="19649" y1="86417" x2="19834" y2="90833"/>
                        <a14:backgroundMark x1="2399" y1="90083" x2="2214" y2="92500"/>
                        <a14:backgroundMark x1="71420" y1="95276" x2="86162" y2="97167"/>
                        <a14:backgroundMark x1="84779" y1="92833" x2="91144" y2="92917"/>
                        <a14:backgroundMark x1="90498" y1="97250" x2="94004" y2="95667"/>
                        <a14:backgroundMark x1="94188" y1="95500" x2="92804" y2="96333"/>
                        <a14:backgroundMark x1="94557" y1="87833" x2="93358" y2="88750"/>
                        <a14:backgroundMark x1="88376" y1="88333" x2="92989" y2="88917"/>
                        <a14:backgroundMark x1="45111" y1="91833" x2="54336" y2="92000"/>
                        <a14:backgroundMark x1="52768" y1="92333" x2="55074" y2="92500"/>
                        <a14:backgroundMark x1="58764" y1="91667" x2="58764" y2="96500"/>
                        <a14:backgroundMark x1="87454" y1="82833" x2="81919" y2="83333"/>
                        <a14:backgroundMark x1="86900" y1="81083" x2="84041" y2="82250"/>
                        <a14:backgroundMark x1="83672" y1="82833" x2="80996" y2="82667"/>
                        <a14:backgroundMark x1="81181" y1="78333" x2="81110" y2="79773"/>
                        <a14:backgroundMark x1="89956" y1="80639" x2="89576" y2="83500"/>
                        <a14:backgroundMark x1="89945" y1="82250" x2="95664" y2="82500"/>
                        <a14:backgroundMark x1="44373" y1="16500" x2="41513" y2="20833"/>
                        <a14:backgroundMark x1="43450" y1="25667" x2="48801" y2="23083"/>
                        <a14:backgroundMark x1="41144" y1="25750" x2="47786" y2="21917"/>
                        <a14:backgroundMark x1="42435" y1="26250" x2="49539" y2="23417"/>
                        <a14:backgroundMark x1="41144" y1="34083" x2="48616" y2="35917"/>
                        <a14:backgroundMark x1="19280" y1="20500" x2="19143" y2="20597"/>
                        <a14:backgroundMark x1="11070" y1="35083" x2="9133" y2="38167"/>
                        <a14:backgroundMark x1="25646" y1="38417" x2="31734" y2="45000"/>
                        <a14:backgroundMark x1="30627" y1="44083" x2="31365" y2="46167"/>
                        <a14:backgroundMark x1="38469" y1="42000" x2="39022" y2="34083"/>
                        <a14:backgroundMark x1="38284" y1="42500" x2="38284" y2="35750"/>
                        <a14:backgroundMark x1="38469" y1="34750" x2="39022" y2="40250"/>
                        <a14:backgroundMark x1="35148" y1="26250" x2="37085" y2="30917"/>
                        <a14:backgroundMark x1="32103" y1="36333" x2="35148" y2="34000"/>
                        <a14:backgroundMark x1="37454" y1="36500" x2="39207" y2="33500"/>
                        <a14:backgroundMark x1="68358" y1="71667" x2="65037" y2="77583"/>
                        <a14:backgroundMark x1="62209" y1="76376" x2="62362" y2="78833"/>
                        <a14:backgroundMark x1="44004" y1="78333" x2="44188" y2="80917"/>
                        <a14:backgroundMark x1="3967" y1="51417" x2="2583" y2="47583"/>
                        <a14:backgroundMark x1="923" y1="46750" x2="3782" y2="49333"/>
                        <a14:backgroundMark x1="369" y1="94250" x2="2030" y2="92000"/>
                        <a14:backgroundMark x1="2399" y1="92000" x2="923" y2="93250"/>
                        <a14:backgroundMark x1="84041" y1="96500" x2="94742" y2="95500"/>
                        <a14:backgroundMark x1="83856" y1="91167" x2="87638" y2="92333"/>
                        <a14:backgroundMark x1="50054" y1="78801" x2="51292" y2="80167"/>
                        <a14:backgroundMark x1="21771" y1="73917" x2="18173" y2="73917"/>
                        <a14:backgroundMark x1="738" y1="93750" x2="2399" y2="92833"/>
                        <a14:backgroundMark x1="29428" y1="63000" x2="23708" y2="61667"/>
                      </a14:backgroundRemoval>
                    </a14:imgEffect>
                  </a14:imgLayer>
                </a14:imgProps>
              </a:ext>
              <a:ext uri="{28A0092B-C50C-407E-A947-70E740481C1C}">
                <a14:useLocalDpi xmlns:a14="http://schemas.microsoft.com/office/drawing/2010/main" val="0"/>
              </a:ext>
            </a:extLst>
          </a:blip>
          <a:srcRect/>
          <a:stretch>
            <a:fillRect/>
          </a:stretch>
        </p:blipFill>
        <p:spPr bwMode="auto">
          <a:xfrm>
            <a:off x="10392454" y="2576827"/>
            <a:ext cx="1783715" cy="1980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90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 name="Freeform: Shape 12">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5" name="Freeform: Shape 14">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7" name="Freeform: Shape 16">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9"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20" name="Freeform: Shape 19">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28"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29" name="Freeform: Shape 28">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5" name="Freeform: Shape 34">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37" name="Rectangle 36">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9" name="Rectangle 38">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41" name="Top left">
            <a:extLst>
              <a:ext uri="{FF2B5EF4-FFF2-40B4-BE49-F238E27FC236}">
                <a16:creationId xmlns:a16="http://schemas.microsoft.com/office/drawing/2014/main" id="{4210BA9D-B4AC-4A1D-B63B-44F10A9A7D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42" name="Freeform: Shape 41">
              <a:extLst>
                <a:ext uri="{FF2B5EF4-FFF2-40B4-BE49-F238E27FC236}">
                  <a16:creationId xmlns:a16="http://schemas.microsoft.com/office/drawing/2014/main" id="{2AB57F67-BA3E-4168-B776-298ABEE401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3" name="Freeform: Shape 42">
              <a:extLst>
                <a:ext uri="{FF2B5EF4-FFF2-40B4-BE49-F238E27FC236}">
                  <a16:creationId xmlns:a16="http://schemas.microsoft.com/office/drawing/2014/main" id="{1A37E474-2AB5-44C2-89C5-00B18BBF0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44" name="Freeform: Shape 43">
              <a:extLst>
                <a:ext uri="{FF2B5EF4-FFF2-40B4-BE49-F238E27FC236}">
                  <a16:creationId xmlns:a16="http://schemas.microsoft.com/office/drawing/2014/main" id="{3C7682BD-43A7-412C-9D1C-C253EDF7F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CE322CA5-5700-49C5-B2F4-5451AEC68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7FF4B5E5-C2CB-47A0-BDC9-D9560C77B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id="{DC206FD4-2993-45C6-A6D2-945277425E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48" name="Freeform: Shape 47">
              <a:extLst>
                <a:ext uri="{FF2B5EF4-FFF2-40B4-BE49-F238E27FC236}">
                  <a16:creationId xmlns:a16="http://schemas.microsoft.com/office/drawing/2014/main" id="{0AC4F993-F14F-4F25-A6AB-1AD9E2A820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49" name="Freeform: Shape 48">
              <a:extLst>
                <a:ext uri="{FF2B5EF4-FFF2-40B4-BE49-F238E27FC236}">
                  <a16:creationId xmlns:a16="http://schemas.microsoft.com/office/drawing/2014/main" id="{1CD13FF4-3251-4983-B074-BD35A9902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grpSp>
        <p:nvGrpSpPr>
          <p:cNvPr id="51" name="Cross">
            <a:extLst>
              <a:ext uri="{FF2B5EF4-FFF2-40B4-BE49-F238E27FC236}">
                <a16:creationId xmlns:a16="http://schemas.microsoft.com/office/drawing/2014/main" id="{80F56037-8334-4400-9C7A-A3BEFA96A8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45264" y="149792"/>
            <a:ext cx="118872" cy="118872"/>
            <a:chOff x="1175347" y="3733800"/>
            <a:chExt cx="118872" cy="118872"/>
          </a:xfrm>
        </p:grpSpPr>
        <p:cxnSp>
          <p:nvCxnSpPr>
            <p:cNvPr id="52" name="Straight Connector 51">
              <a:extLst>
                <a:ext uri="{FF2B5EF4-FFF2-40B4-BE49-F238E27FC236}">
                  <a16:creationId xmlns:a16="http://schemas.microsoft.com/office/drawing/2014/main" id="{060AD0EB-D554-49C4-9728-C64D6D6867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53" name="Straight Connector 52">
              <a:extLst>
                <a:ext uri="{FF2B5EF4-FFF2-40B4-BE49-F238E27FC236}">
                  <a16:creationId xmlns:a16="http://schemas.microsoft.com/office/drawing/2014/main" id="{C9432895-644F-4E09-97C7-F8DB36AAE1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grpSp>
        <p:nvGrpSpPr>
          <p:cNvPr id="55" name="Bottom Right">
            <a:extLst>
              <a:ext uri="{FF2B5EF4-FFF2-40B4-BE49-F238E27FC236}">
                <a16:creationId xmlns:a16="http://schemas.microsoft.com/office/drawing/2014/main" id="{6B310A71-665E-47AB-9D80-2D90F7D92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56" name="Freeform: Shape 55">
              <a:extLst>
                <a:ext uri="{FF2B5EF4-FFF2-40B4-BE49-F238E27FC236}">
                  <a16:creationId xmlns:a16="http://schemas.microsoft.com/office/drawing/2014/main" id="{6AD1AF10-782F-4908-A718-EA87EC7170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57" name="Graphic 157">
              <a:extLst>
                <a:ext uri="{FF2B5EF4-FFF2-40B4-BE49-F238E27FC236}">
                  <a16:creationId xmlns:a16="http://schemas.microsoft.com/office/drawing/2014/main" id="{A935357A-B553-44CD-9376-FE1E6057500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59" name="Freeform: Shape 58">
                <a:extLst>
                  <a:ext uri="{FF2B5EF4-FFF2-40B4-BE49-F238E27FC236}">
                    <a16:creationId xmlns:a16="http://schemas.microsoft.com/office/drawing/2014/main" id="{71A180B9-74EE-45CB-8BC1-41E1C07585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60" name="Freeform: Shape 59">
                <a:extLst>
                  <a:ext uri="{FF2B5EF4-FFF2-40B4-BE49-F238E27FC236}">
                    <a16:creationId xmlns:a16="http://schemas.microsoft.com/office/drawing/2014/main" id="{D0ED6DBC-425A-4959-8ACF-4263EEF24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61" name="Freeform: Shape 60">
                <a:extLst>
                  <a:ext uri="{FF2B5EF4-FFF2-40B4-BE49-F238E27FC236}">
                    <a16:creationId xmlns:a16="http://schemas.microsoft.com/office/drawing/2014/main" id="{1B431B70-9FAD-408D-890D-646D484045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62" name="Freeform: Shape 61">
                <a:extLst>
                  <a:ext uri="{FF2B5EF4-FFF2-40B4-BE49-F238E27FC236}">
                    <a16:creationId xmlns:a16="http://schemas.microsoft.com/office/drawing/2014/main" id="{8E532E75-ACFE-4179-B41D-039B3B768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63" name="Freeform: Shape 62">
                <a:extLst>
                  <a:ext uri="{FF2B5EF4-FFF2-40B4-BE49-F238E27FC236}">
                    <a16:creationId xmlns:a16="http://schemas.microsoft.com/office/drawing/2014/main" id="{1C81F463-8260-4AAF-9233-3FE29293C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64" name="Freeform: Shape 63">
                <a:extLst>
                  <a:ext uri="{FF2B5EF4-FFF2-40B4-BE49-F238E27FC236}">
                    <a16:creationId xmlns:a16="http://schemas.microsoft.com/office/drawing/2014/main" id="{5D51C233-AAFA-43B0-85ED-E42E8DE5E5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65" name="Freeform: Shape 64">
                <a:extLst>
                  <a:ext uri="{FF2B5EF4-FFF2-40B4-BE49-F238E27FC236}">
                    <a16:creationId xmlns:a16="http://schemas.microsoft.com/office/drawing/2014/main" id="{0D7BBAB6-5F70-4658-9F1E-4F56C83F0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58" name="Freeform: Shape 57">
              <a:extLst>
                <a:ext uri="{FF2B5EF4-FFF2-40B4-BE49-F238E27FC236}">
                  <a16:creationId xmlns:a16="http://schemas.microsoft.com/office/drawing/2014/main" id="{2FADCFE9-3879-4BEB-8C66-8CDE96527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aphicFrame>
        <p:nvGraphicFramePr>
          <p:cNvPr id="8" name="Table 7">
            <a:extLst>
              <a:ext uri="{FF2B5EF4-FFF2-40B4-BE49-F238E27FC236}">
                <a16:creationId xmlns:a16="http://schemas.microsoft.com/office/drawing/2014/main" id="{8887F695-5A7C-E29D-A80C-2F797EAD444F}"/>
              </a:ext>
            </a:extLst>
          </p:cNvPr>
          <p:cNvGraphicFramePr>
            <a:graphicFrameLocks noGrp="1"/>
          </p:cNvGraphicFramePr>
          <p:nvPr>
            <p:extLst>
              <p:ext uri="{D42A27DB-BD31-4B8C-83A1-F6EECF244321}">
                <p14:modId xmlns:p14="http://schemas.microsoft.com/office/powerpoint/2010/main" val="1153812671"/>
              </p:ext>
            </p:extLst>
          </p:nvPr>
        </p:nvGraphicFramePr>
        <p:xfrm>
          <a:off x="-5709" y="1350764"/>
          <a:ext cx="5373334" cy="4680651"/>
        </p:xfrm>
        <a:graphic>
          <a:graphicData uri="http://schemas.openxmlformats.org/drawingml/2006/table">
            <a:tbl>
              <a:tblPr firstRow="1" firstCol="1" bandRow="1">
                <a:tableStyleId>{0E3FDE45-AF77-4B5C-9715-49D594BDF05E}</a:tableStyleId>
              </a:tblPr>
              <a:tblGrid>
                <a:gridCol w="2660419">
                  <a:extLst>
                    <a:ext uri="{9D8B030D-6E8A-4147-A177-3AD203B41FA5}">
                      <a16:colId xmlns:a16="http://schemas.microsoft.com/office/drawing/2014/main" val="3104275621"/>
                    </a:ext>
                  </a:extLst>
                </a:gridCol>
                <a:gridCol w="1666567">
                  <a:extLst>
                    <a:ext uri="{9D8B030D-6E8A-4147-A177-3AD203B41FA5}">
                      <a16:colId xmlns:a16="http://schemas.microsoft.com/office/drawing/2014/main" val="3691407782"/>
                    </a:ext>
                  </a:extLst>
                </a:gridCol>
                <a:gridCol w="1046348">
                  <a:extLst>
                    <a:ext uri="{9D8B030D-6E8A-4147-A177-3AD203B41FA5}">
                      <a16:colId xmlns:a16="http://schemas.microsoft.com/office/drawing/2014/main" val="3717500294"/>
                    </a:ext>
                  </a:extLst>
                </a:gridCol>
              </a:tblGrid>
              <a:tr h="291531">
                <a:tc>
                  <a:txBody>
                    <a:bodyPr/>
                    <a:lstStyle/>
                    <a:p>
                      <a:pPr marL="0" marR="0">
                        <a:spcBef>
                          <a:spcPts val="0"/>
                        </a:spcBef>
                        <a:spcAft>
                          <a:spcPts val="0"/>
                        </a:spcAft>
                      </a:pPr>
                      <a:r>
                        <a:rPr lang="en-US" sz="1800" kern="100" dirty="0">
                          <a:effectLst/>
                          <a:latin typeface="+mn-lt"/>
                          <a:ea typeface="Aptos" panose="020B0004020202020204" pitchFamily="34" charset="0"/>
                          <a:cs typeface="Times New Roman" panose="02020603050405020304" pitchFamily="18" charset="0"/>
                        </a:rPr>
                        <a:t>Variable</a:t>
                      </a:r>
                    </a:p>
                  </a:txBody>
                  <a:tcPr marL="68580" marR="68580" marT="0" marB="0"/>
                </a:tc>
                <a:tc>
                  <a:txBody>
                    <a:bodyPr/>
                    <a:lstStyle/>
                    <a:p>
                      <a:pPr marL="0" marR="0">
                        <a:spcBef>
                          <a:spcPts val="0"/>
                        </a:spcBef>
                        <a:spcAft>
                          <a:spcPts val="0"/>
                        </a:spcAft>
                      </a:pPr>
                      <a:r>
                        <a:rPr lang="en-US" sz="1800" kern="100" dirty="0">
                          <a:effectLst/>
                          <a:latin typeface="+mn-lt"/>
                          <a:ea typeface="Aptos" panose="020B0004020202020204" pitchFamily="34" charset="0"/>
                          <a:cs typeface="Times New Roman" panose="02020603050405020304" pitchFamily="18" charset="0"/>
                        </a:rPr>
                        <a:t>Frequency</a:t>
                      </a:r>
                    </a:p>
                  </a:txBody>
                  <a:tcPr marL="68580" marR="68580" marT="0" marB="0"/>
                </a:tc>
                <a:tc>
                  <a:txBody>
                    <a:bodyPr/>
                    <a:lstStyle/>
                    <a:p>
                      <a:pPr marL="0" marR="0">
                        <a:spcBef>
                          <a:spcPts val="0"/>
                        </a:spcBef>
                        <a:spcAft>
                          <a:spcPts val="0"/>
                        </a:spcAft>
                      </a:pPr>
                      <a:r>
                        <a:rPr lang="en-US" sz="1800" kern="100" dirty="0">
                          <a:effectLst/>
                          <a:latin typeface="+mn-lt"/>
                          <a:ea typeface="Aptos" panose="020B0004020202020204" pitchFamily="34" charset="0"/>
                          <a:cs typeface="Times New Roman" panose="02020603050405020304" pitchFamily="18" charset="0"/>
                        </a:rPr>
                        <a:t>Percent</a:t>
                      </a:r>
                    </a:p>
                  </a:txBody>
                  <a:tcPr marL="68580" marR="68580" marT="0" marB="0"/>
                </a:tc>
                <a:extLst>
                  <a:ext uri="{0D108BD9-81ED-4DB2-BD59-A6C34878D82A}">
                    <a16:rowId xmlns:a16="http://schemas.microsoft.com/office/drawing/2014/main" val="2168008637"/>
                  </a:ext>
                </a:extLst>
              </a:tr>
              <a:tr h="435226">
                <a:tc>
                  <a:txBody>
                    <a:bodyPr/>
                    <a:lstStyle/>
                    <a:p>
                      <a:pPr marL="0" marR="0">
                        <a:spcBef>
                          <a:spcPts val="0"/>
                        </a:spcBef>
                        <a:spcAft>
                          <a:spcPts val="0"/>
                        </a:spcAft>
                      </a:pPr>
                      <a:r>
                        <a:rPr lang="pt-BR" sz="2400" kern="100" dirty="0" err="1">
                          <a:effectLst/>
                          <a:latin typeface="+mn-lt"/>
                        </a:rPr>
                        <a:t>Race</a:t>
                      </a:r>
                      <a:endParaRPr lang="en-US" sz="2400" kern="100" dirty="0">
                        <a:effectLst/>
                        <a:latin typeface="+mn-lt"/>
                      </a:endParaRPr>
                    </a:p>
                    <a:p>
                      <a:pPr marL="0" marR="0">
                        <a:spcBef>
                          <a:spcPts val="0"/>
                        </a:spcBef>
                        <a:spcAft>
                          <a:spcPts val="0"/>
                        </a:spcAft>
                      </a:pPr>
                      <a:r>
                        <a:rPr lang="en-US" sz="2400" b="0" kern="100" dirty="0">
                          <a:effectLst/>
                          <a:latin typeface="+mn-lt"/>
                        </a:rPr>
                        <a:t>BIPOC</a:t>
                      </a:r>
                    </a:p>
                    <a:p>
                      <a:pPr marL="0" marR="0">
                        <a:spcBef>
                          <a:spcPts val="0"/>
                        </a:spcBef>
                        <a:spcAft>
                          <a:spcPts val="0"/>
                        </a:spcAft>
                      </a:pPr>
                      <a:r>
                        <a:rPr lang="en-US" sz="2400" b="0" kern="100" dirty="0">
                          <a:effectLst/>
                          <a:latin typeface="+mn-lt"/>
                        </a:rPr>
                        <a:t>Non-BIPOC</a:t>
                      </a:r>
                    </a:p>
                  </a:txBody>
                  <a:tcPr marL="68580" marR="68580" marT="0" marB="0"/>
                </a:tc>
                <a:tc>
                  <a:txBody>
                    <a:bodyPr/>
                    <a:lstStyle/>
                    <a:p>
                      <a:pPr marL="0" marR="0">
                        <a:spcBef>
                          <a:spcPts val="0"/>
                        </a:spcBef>
                        <a:spcAft>
                          <a:spcPts val="0"/>
                        </a:spcAft>
                      </a:pPr>
                      <a:r>
                        <a:rPr lang="pt-BR" sz="2400" kern="100" dirty="0">
                          <a:effectLst/>
                          <a:latin typeface="+mn-lt"/>
                        </a:rPr>
                        <a:t> </a:t>
                      </a:r>
                      <a:endParaRPr lang="en-US" sz="2400" kern="100" dirty="0">
                        <a:effectLst/>
                        <a:latin typeface="+mn-lt"/>
                      </a:endParaRPr>
                    </a:p>
                    <a:p>
                      <a:pPr marL="0" marR="0">
                        <a:spcBef>
                          <a:spcPts val="0"/>
                        </a:spcBef>
                        <a:spcAft>
                          <a:spcPts val="0"/>
                        </a:spcAft>
                      </a:pPr>
                      <a:r>
                        <a:rPr lang="en-US" sz="2400" kern="100" dirty="0">
                          <a:effectLst/>
                          <a:latin typeface="+mn-lt"/>
                        </a:rPr>
                        <a:t>231</a:t>
                      </a:r>
                    </a:p>
                    <a:p>
                      <a:pPr marL="0" marR="0">
                        <a:spcBef>
                          <a:spcPts val="0"/>
                        </a:spcBef>
                        <a:spcAft>
                          <a:spcPts val="0"/>
                        </a:spcAft>
                      </a:pPr>
                      <a:r>
                        <a:rPr lang="pt-BR" sz="2400" kern="100" dirty="0">
                          <a:effectLst/>
                          <a:latin typeface="+mn-lt"/>
                        </a:rPr>
                        <a:t>1044</a:t>
                      </a:r>
                      <a:endParaRPr lang="en-US" sz="2400" kern="100" dirty="0">
                        <a:effectLst/>
                        <a:latin typeface="+mn-lt"/>
                      </a:endParaRPr>
                    </a:p>
                  </a:txBody>
                  <a:tcPr marL="68580" marR="68580" marT="0" marB="0"/>
                </a:tc>
                <a:tc>
                  <a:txBody>
                    <a:bodyPr/>
                    <a:lstStyle/>
                    <a:p>
                      <a:pPr marL="0" marR="0">
                        <a:spcBef>
                          <a:spcPts val="0"/>
                        </a:spcBef>
                        <a:spcAft>
                          <a:spcPts val="0"/>
                        </a:spcAft>
                      </a:pPr>
                      <a:r>
                        <a:rPr lang="pt-BR" sz="2400" kern="100" dirty="0">
                          <a:effectLst/>
                          <a:latin typeface="+mn-lt"/>
                        </a:rPr>
                        <a:t> </a:t>
                      </a:r>
                      <a:endParaRPr lang="en-US" sz="2400" kern="100" dirty="0">
                        <a:effectLst/>
                        <a:latin typeface="+mn-lt"/>
                      </a:endParaRPr>
                    </a:p>
                    <a:p>
                      <a:pPr marL="0" marR="0">
                        <a:spcBef>
                          <a:spcPts val="0"/>
                        </a:spcBef>
                        <a:spcAft>
                          <a:spcPts val="0"/>
                        </a:spcAft>
                      </a:pPr>
                      <a:r>
                        <a:rPr lang="pt-BR" sz="2400" kern="100" dirty="0">
                          <a:effectLst/>
                          <a:latin typeface="+mn-lt"/>
                        </a:rPr>
                        <a:t>0.181</a:t>
                      </a:r>
                      <a:endParaRPr lang="en-US" sz="2400" kern="100" dirty="0">
                        <a:effectLst/>
                        <a:latin typeface="+mn-lt"/>
                      </a:endParaRPr>
                    </a:p>
                    <a:p>
                      <a:pPr marL="0" marR="0">
                        <a:spcBef>
                          <a:spcPts val="0"/>
                        </a:spcBef>
                        <a:spcAft>
                          <a:spcPts val="0"/>
                        </a:spcAft>
                      </a:pPr>
                      <a:r>
                        <a:rPr lang="pt-BR" sz="2400" kern="100" dirty="0">
                          <a:effectLst/>
                          <a:latin typeface="+mn-lt"/>
                        </a:rPr>
                        <a:t>0.819</a:t>
                      </a:r>
                      <a:endParaRPr lang="en-US" sz="2400" kern="100" dirty="0">
                        <a:effectLst/>
                        <a:latin typeface="+mn-lt"/>
                      </a:endParaRPr>
                    </a:p>
                  </a:txBody>
                  <a:tcPr marL="68580" marR="68580" marT="0" marB="0"/>
                </a:tc>
                <a:extLst>
                  <a:ext uri="{0D108BD9-81ED-4DB2-BD59-A6C34878D82A}">
                    <a16:rowId xmlns:a16="http://schemas.microsoft.com/office/drawing/2014/main" val="1903055325"/>
                  </a:ext>
                </a:extLst>
              </a:tr>
              <a:tr h="580301">
                <a:tc>
                  <a:txBody>
                    <a:bodyPr/>
                    <a:lstStyle/>
                    <a:p>
                      <a:pPr marL="0" marR="0">
                        <a:spcBef>
                          <a:spcPts val="0"/>
                        </a:spcBef>
                        <a:spcAft>
                          <a:spcPts val="0"/>
                        </a:spcAft>
                      </a:pPr>
                      <a:r>
                        <a:rPr lang="pt-BR" sz="2400" kern="100" dirty="0" err="1">
                          <a:effectLst/>
                          <a:latin typeface="+mn-lt"/>
                        </a:rPr>
                        <a:t>Gender</a:t>
                      </a:r>
                      <a:endParaRPr lang="en-US" sz="2400" kern="100" dirty="0">
                        <a:effectLst/>
                        <a:latin typeface="+mn-lt"/>
                      </a:endParaRPr>
                    </a:p>
                    <a:p>
                      <a:pPr marL="0" marR="0">
                        <a:spcBef>
                          <a:spcPts val="0"/>
                        </a:spcBef>
                        <a:spcAft>
                          <a:spcPts val="0"/>
                        </a:spcAft>
                      </a:pPr>
                      <a:r>
                        <a:rPr lang="pt-BR" sz="2400" b="0" kern="100" dirty="0" err="1">
                          <a:effectLst/>
                          <a:latin typeface="+mn-lt"/>
                        </a:rPr>
                        <a:t>Female</a:t>
                      </a:r>
                      <a:endParaRPr lang="en-US" sz="2400" b="0" kern="100" dirty="0">
                        <a:effectLst/>
                        <a:latin typeface="+mn-lt"/>
                      </a:endParaRPr>
                    </a:p>
                    <a:p>
                      <a:pPr marL="0" marR="0">
                        <a:spcBef>
                          <a:spcPts val="0"/>
                        </a:spcBef>
                        <a:spcAft>
                          <a:spcPts val="0"/>
                        </a:spcAft>
                      </a:pPr>
                      <a:r>
                        <a:rPr lang="pt-BR" sz="2400" b="0" kern="100" dirty="0">
                          <a:effectLst/>
                          <a:latin typeface="+mn-lt"/>
                        </a:rPr>
                        <a:t>Male</a:t>
                      </a:r>
                      <a:endParaRPr lang="en-US" sz="2400" b="0" kern="100" dirty="0">
                        <a:effectLst/>
                        <a:latin typeface="+mn-lt"/>
                      </a:endParaRPr>
                    </a:p>
                    <a:p>
                      <a:pPr marL="0" marR="0">
                        <a:spcBef>
                          <a:spcPts val="0"/>
                        </a:spcBef>
                        <a:spcAft>
                          <a:spcPts val="0"/>
                        </a:spcAft>
                      </a:pPr>
                      <a:r>
                        <a:rPr lang="pt-BR" sz="2400" b="0" kern="100" dirty="0">
                          <a:effectLst/>
                          <a:latin typeface="+mn-lt"/>
                        </a:rPr>
                        <a:t>Other</a:t>
                      </a:r>
                      <a:endParaRPr lang="en-US" sz="2400" b="0" kern="100" dirty="0">
                        <a:effectLst/>
                        <a:latin typeface="+mn-lt"/>
                      </a:endParaRPr>
                    </a:p>
                  </a:txBody>
                  <a:tcPr marL="68580" marR="68580" marT="0" marB="0"/>
                </a:tc>
                <a:tc>
                  <a:txBody>
                    <a:bodyPr/>
                    <a:lstStyle/>
                    <a:p>
                      <a:pPr marL="0" marR="0">
                        <a:spcBef>
                          <a:spcPts val="0"/>
                        </a:spcBef>
                        <a:spcAft>
                          <a:spcPts val="0"/>
                        </a:spcAft>
                      </a:pPr>
                      <a:r>
                        <a:rPr lang="pt-BR" sz="2400" kern="100" dirty="0">
                          <a:effectLst/>
                          <a:latin typeface="+mn-lt"/>
                        </a:rPr>
                        <a:t> </a:t>
                      </a:r>
                      <a:endParaRPr lang="en-US" sz="2400" kern="100" dirty="0">
                        <a:effectLst/>
                        <a:latin typeface="+mn-lt"/>
                      </a:endParaRPr>
                    </a:p>
                    <a:p>
                      <a:pPr marL="0" marR="0">
                        <a:spcBef>
                          <a:spcPts val="0"/>
                        </a:spcBef>
                        <a:spcAft>
                          <a:spcPts val="0"/>
                        </a:spcAft>
                      </a:pPr>
                      <a:r>
                        <a:rPr lang="pt-BR" sz="2400" kern="100" dirty="0">
                          <a:effectLst/>
                          <a:latin typeface="+mn-lt"/>
                        </a:rPr>
                        <a:t>877</a:t>
                      </a:r>
                      <a:endParaRPr lang="en-US" sz="2400" kern="100" dirty="0">
                        <a:effectLst/>
                        <a:latin typeface="+mn-lt"/>
                      </a:endParaRPr>
                    </a:p>
                    <a:p>
                      <a:pPr marL="0" marR="0">
                        <a:spcBef>
                          <a:spcPts val="0"/>
                        </a:spcBef>
                        <a:spcAft>
                          <a:spcPts val="0"/>
                        </a:spcAft>
                      </a:pPr>
                      <a:r>
                        <a:rPr lang="pt-BR" sz="2400" kern="100" dirty="0">
                          <a:effectLst/>
                          <a:latin typeface="+mn-lt"/>
                        </a:rPr>
                        <a:t>353</a:t>
                      </a:r>
                      <a:endParaRPr lang="en-US" sz="2400" kern="100" dirty="0">
                        <a:effectLst/>
                        <a:latin typeface="+mn-lt"/>
                      </a:endParaRPr>
                    </a:p>
                    <a:p>
                      <a:pPr marL="0" marR="0">
                        <a:spcBef>
                          <a:spcPts val="0"/>
                        </a:spcBef>
                        <a:spcAft>
                          <a:spcPts val="0"/>
                        </a:spcAft>
                      </a:pPr>
                      <a:r>
                        <a:rPr lang="pt-BR" sz="2400" kern="100" dirty="0">
                          <a:effectLst/>
                          <a:latin typeface="+mn-lt"/>
                        </a:rPr>
                        <a:t>71</a:t>
                      </a:r>
                      <a:endParaRPr lang="en-US" sz="2400" kern="100" dirty="0">
                        <a:effectLst/>
                        <a:latin typeface="+mn-lt"/>
                      </a:endParaRPr>
                    </a:p>
                  </a:txBody>
                  <a:tcPr marL="68580" marR="68580" marT="0" marB="0"/>
                </a:tc>
                <a:tc>
                  <a:txBody>
                    <a:bodyPr/>
                    <a:lstStyle/>
                    <a:p>
                      <a:pPr marL="0" marR="0">
                        <a:spcBef>
                          <a:spcPts val="0"/>
                        </a:spcBef>
                        <a:spcAft>
                          <a:spcPts val="0"/>
                        </a:spcAft>
                      </a:pPr>
                      <a:r>
                        <a:rPr lang="pt-BR" sz="2400" kern="100" dirty="0">
                          <a:effectLst/>
                          <a:latin typeface="+mn-lt"/>
                        </a:rPr>
                        <a:t> </a:t>
                      </a:r>
                      <a:endParaRPr lang="en-US" sz="2400" kern="100" dirty="0">
                        <a:effectLst/>
                        <a:latin typeface="+mn-lt"/>
                      </a:endParaRPr>
                    </a:p>
                    <a:p>
                      <a:pPr marL="0" marR="0">
                        <a:spcBef>
                          <a:spcPts val="0"/>
                        </a:spcBef>
                        <a:spcAft>
                          <a:spcPts val="0"/>
                        </a:spcAft>
                      </a:pPr>
                      <a:r>
                        <a:rPr lang="pt-BR" sz="2400" kern="100" dirty="0">
                          <a:effectLst/>
                          <a:latin typeface="+mn-lt"/>
                        </a:rPr>
                        <a:t>0.674</a:t>
                      </a:r>
                      <a:endParaRPr lang="en-US" sz="2400" kern="100" dirty="0">
                        <a:effectLst/>
                        <a:latin typeface="+mn-lt"/>
                      </a:endParaRPr>
                    </a:p>
                    <a:p>
                      <a:pPr marL="0" marR="0">
                        <a:spcBef>
                          <a:spcPts val="0"/>
                        </a:spcBef>
                        <a:spcAft>
                          <a:spcPts val="0"/>
                        </a:spcAft>
                      </a:pPr>
                      <a:r>
                        <a:rPr lang="pt-BR" sz="2400" kern="100" dirty="0">
                          <a:effectLst/>
                          <a:latin typeface="+mn-lt"/>
                        </a:rPr>
                        <a:t>0.272</a:t>
                      </a:r>
                      <a:endParaRPr lang="en-US" sz="2400" kern="100" dirty="0">
                        <a:effectLst/>
                        <a:latin typeface="+mn-lt"/>
                      </a:endParaRPr>
                    </a:p>
                    <a:p>
                      <a:pPr marL="0" marR="0">
                        <a:spcBef>
                          <a:spcPts val="0"/>
                        </a:spcBef>
                        <a:spcAft>
                          <a:spcPts val="0"/>
                        </a:spcAft>
                      </a:pPr>
                      <a:r>
                        <a:rPr lang="en-US" sz="2400" kern="100" dirty="0">
                          <a:effectLst/>
                          <a:latin typeface="+mn-lt"/>
                        </a:rPr>
                        <a:t>0.054</a:t>
                      </a:r>
                      <a:endParaRPr lang="en-US" sz="240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42648908"/>
                  </a:ext>
                </a:extLst>
              </a:tr>
              <a:tr h="1305677">
                <a:tc>
                  <a:txBody>
                    <a:bodyPr/>
                    <a:lstStyle/>
                    <a:p>
                      <a:pPr marL="0" marR="0">
                        <a:spcBef>
                          <a:spcPts val="0"/>
                        </a:spcBef>
                        <a:spcAft>
                          <a:spcPts val="0"/>
                        </a:spcAft>
                      </a:pPr>
                      <a:r>
                        <a:rPr lang="pt-BR" sz="2400" kern="100" dirty="0">
                          <a:effectLst/>
                          <a:latin typeface="+mn-lt"/>
                        </a:rPr>
                        <a:t>Income</a:t>
                      </a:r>
                      <a:endParaRPr lang="en-US" sz="2400" kern="100" dirty="0">
                        <a:effectLst/>
                        <a:latin typeface="+mn-lt"/>
                      </a:endParaRPr>
                    </a:p>
                    <a:p>
                      <a:pPr marL="0" marR="0">
                        <a:spcBef>
                          <a:spcPts val="0"/>
                        </a:spcBef>
                        <a:spcAft>
                          <a:spcPts val="0"/>
                        </a:spcAft>
                      </a:pPr>
                      <a:r>
                        <a:rPr lang="pt-BR" sz="2400" b="0" kern="100" dirty="0" err="1">
                          <a:effectLst/>
                          <a:latin typeface="+mn-lt"/>
                        </a:rPr>
                        <a:t>Less</a:t>
                      </a:r>
                      <a:r>
                        <a:rPr lang="pt-BR" sz="2400" b="0" kern="100" dirty="0">
                          <a:effectLst/>
                          <a:latin typeface="+mn-lt"/>
                        </a:rPr>
                        <a:t> </a:t>
                      </a:r>
                      <a:r>
                        <a:rPr lang="pt-BR" sz="2400" b="0" kern="100" dirty="0" err="1">
                          <a:effectLst/>
                          <a:latin typeface="+mn-lt"/>
                        </a:rPr>
                        <a:t>than</a:t>
                      </a:r>
                      <a:r>
                        <a:rPr lang="pt-BR" sz="2400" b="0" kern="100" dirty="0">
                          <a:effectLst/>
                          <a:latin typeface="+mn-lt"/>
                        </a:rPr>
                        <a:t> $50,000</a:t>
                      </a:r>
                      <a:endParaRPr lang="en-US" sz="2400" b="0" kern="100" dirty="0">
                        <a:effectLst/>
                        <a:latin typeface="+mn-lt"/>
                      </a:endParaRPr>
                    </a:p>
                    <a:p>
                      <a:pPr marL="0" marR="0">
                        <a:spcBef>
                          <a:spcPts val="0"/>
                        </a:spcBef>
                        <a:spcAft>
                          <a:spcPts val="0"/>
                        </a:spcAft>
                      </a:pPr>
                      <a:r>
                        <a:rPr lang="pt-BR" sz="2400" b="0" kern="100" dirty="0">
                          <a:effectLst/>
                          <a:latin typeface="+mn-lt"/>
                        </a:rPr>
                        <a:t>$50,000 - $99,999</a:t>
                      </a:r>
                      <a:endParaRPr lang="en-US" sz="2400" b="0" kern="100" dirty="0">
                        <a:effectLst/>
                        <a:latin typeface="+mn-lt"/>
                      </a:endParaRPr>
                    </a:p>
                    <a:p>
                      <a:pPr marL="0" marR="0">
                        <a:spcBef>
                          <a:spcPts val="0"/>
                        </a:spcBef>
                        <a:spcAft>
                          <a:spcPts val="0"/>
                        </a:spcAft>
                      </a:pPr>
                      <a:r>
                        <a:rPr lang="pt-BR" sz="2400" b="0" kern="100" dirty="0">
                          <a:effectLst/>
                          <a:latin typeface="+mn-lt"/>
                        </a:rPr>
                        <a:t>$100,000 +</a:t>
                      </a:r>
                      <a:endParaRPr lang="en-US" sz="2400" b="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pt-BR" sz="2400" kern="100" dirty="0">
                          <a:effectLst/>
                          <a:latin typeface="+mn-lt"/>
                        </a:rPr>
                        <a:t> </a:t>
                      </a:r>
                      <a:endParaRPr lang="en-US" sz="2400" kern="100" dirty="0">
                        <a:effectLst/>
                        <a:latin typeface="+mn-lt"/>
                      </a:endParaRPr>
                    </a:p>
                    <a:p>
                      <a:pPr marL="0" marR="0">
                        <a:spcBef>
                          <a:spcPts val="0"/>
                        </a:spcBef>
                        <a:spcAft>
                          <a:spcPts val="0"/>
                        </a:spcAft>
                      </a:pPr>
                      <a:r>
                        <a:rPr lang="en-US" sz="2400" kern="100" dirty="0">
                          <a:effectLst/>
                          <a:latin typeface="+mn-lt"/>
                          <a:ea typeface="Aptos" panose="020B0004020202020204" pitchFamily="34" charset="0"/>
                          <a:cs typeface="Times New Roman" panose="02020603050405020304" pitchFamily="18" charset="0"/>
                        </a:rPr>
                        <a:t>332</a:t>
                      </a:r>
                    </a:p>
                    <a:p>
                      <a:pPr marL="0" marR="0">
                        <a:spcBef>
                          <a:spcPts val="0"/>
                        </a:spcBef>
                        <a:spcAft>
                          <a:spcPts val="0"/>
                        </a:spcAft>
                      </a:pPr>
                      <a:r>
                        <a:rPr lang="en-US" sz="2400" kern="100" dirty="0">
                          <a:effectLst/>
                          <a:latin typeface="+mn-lt"/>
                          <a:ea typeface="Aptos" panose="020B0004020202020204" pitchFamily="34" charset="0"/>
                          <a:cs typeface="Times New Roman" panose="02020603050405020304" pitchFamily="18" charset="0"/>
                        </a:rPr>
                        <a:t>393</a:t>
                      </a:r>
                    </a:p>
                    <a:p>
                      <a:pPr marL="0" marR="0">
                        <a:spcBef>
                          <a:spcPts val="0"/>
                        </a:spcBef>
                        <a:spcAft>
                          <a:spcPts val="0"/>
                        </a:spcAft>
                      </a:pPr>
                      <a:r>
                        <a:rPr lang="en-US" sz="2400" kern="100" dirty="0">
                          <a:effectLst/>
                          <a:latin typeface="+mn-lt"/>
                          <a:ea typeface="Aptos" panose="020B0004020202020204" pitchFamily="34" charset="0"/>
                          <a:cs typeface="Times New Roman" panose="02020603050405020304" pitchFamily="18" charset="0"/>
                        </a:rPr>
                        <a:t>316</a:t>
                      </a:r>
                    </a:p>
                  </a:txBody>
                  <a:tcPr marL="68580" marR="68580" marT="0" marB="0"/>
                </a:tc>
                <a:tc>
                  <a:txBody>
                    <a:bodyPr/>
                    <a:lstStyle/>
                    <a:p>
                      <a:pPr marL="0" marR="0">
                        <a:spcBef>
                          <a:spcPts val="0"/>
                        </a:spcBef>
                        <a:spcAft>
                          <a:spcPts val="0"/>
                        </a:spcAft>
                      </a:pPr>
                      <a:r>
                        <a:rPr lang="pt-BR" sz="2400" kern="100" dirty="0">
                          <a:effectLst/>
                          <a:latin typeface="+mn-lt"/>
                        </a:rPr>
                        <a:t> </a:t>
                      </a:r>
                    </a:p>
                    <a:p>
                      <a:pPr marL="0" marR="0">
                        <a:spcBef>
                          <a:spcPts val="0"/>
                        </a:spcBef>
                        <a:spcAft>
                          <a:spcPts val="0"/>
                        </a:spcAft>
                      </a:pPr>
                      <a:r>
                        <a:rPr lang="pt-BR" sz="2400" kern="100" dirty="0">
                          <a:effectLst/>
                          <a:latin typeface="+mn-lt"/>
                        </a:rPr>
                        <a:t>0.319</a:t>
                      </a:r>
                    </a:p>
                    <a:p>
                      <a:pPr marL="0" marR="0">
                        <a:spcBef>
                          <a:spcPts val="0"/>
                        </a:spcBef>
                        <a:spcAft>
                          <a:spcPts val="0"/>
                        </a:spcAft>
                      </a:pPr>
                      <a:r>
                        <a:rPr lang="pt-BR" sz="2400" kern="100" dirty="0">
                          <a:effectLst/>
                          <a:latin typeface="+mn-lt"/>
                        </a:rPr>
                        <a:t>0.378</a:t>
                      </a:r>
                    </a:p>
                    <a:p>
                      <a:pPr marL="0" marR="0">
                        <a:spcBef>
                          <a:spcPts val="0"/>
                        </a:spcBef>
                        <a:spcAft>
                          <a:spcPts val="0"/>
                        </a:spcAft>
                      </a:pPr>
                      <a:r>
                        <a:rPr lang="pt-BR" sz="2400" kern="100" dirty="0">
                          <a:effectLst/>
                          <a:latin typeface="+mn-lt"/>
                        </a:rPr>
                        <a:t>0.303</a:t>
                      </a:r>
                    </a:p>
                    <a:p>
                      <a:pPr marL="0" marR="0">
                        <a:spcBef>
                          <a:spcPts val="0"/>
                        </a:spcBef>
                        <a:spcAft>
                          <a:spcPts val="0"/>
                        </a:spcAft>
                      </a:pPr>
                      <a:endParaRPr lang="en-US" sz="2400" kern="100" dirty="0">
                        <a:effectLst/>
                        <a:latin typeface="+mn-lt"/>
                      </a:endParaRPr>
                    </a:p>
                  </a:txBody>
                  <a:tcPr marL="68580" marR="68580" marT="0" marB="0"/>
                </a:tc>
                <a:extLst>
                  <a:ext uri="{0D108BD9-81ED-4DB2-BD59-A6C34878D82A}">
                    <a16:rowId xmlns:a16="http://schemas.microsoft.com/office/drawing/2014/main" val="501100452"/>
                  </a:ext>
                </a:extLst>
              </a:tr>
            </a:tbl>
          </a:graphicData>
        </a:graphic>
      </p:graphicFrame>
      <p:sp>
        <p:nvSpPr>
          <p:cNvPr id="18" name="TextBox 17">
            <a:extLst>
              <a:ext uri="{FF2B5EF4-FFF2-40B4-BE49-F238E27FC236}">
                <a16:creationId xmlns:a16="http://schemas.microsoft.com/office/drawing/2014/main" id="{374F1396-A8FD-7582-E294-51FC22729736}"/>
              </a:ext>
            </a:extLst>
          </p:cNvPr>
          <p:cNvSpPr txBox="1"/>
          <p:nvPr/>
        </p:nvSpPr>
        <p:spPr>
          <a:xfrm>
            <a:off x="8410949" y="163202"/>
            <a:ext cx="3583459" cy="1015663"/>
          </a:xfrm>
          <a:prstGeom prst="rect">
            <a:avLst/>
          </a:prstGeom>
          <a:noFill/>
        </p:spPr>
        <p:txBody>
          <a:bodyPr wrap="square" rtlCol="0">
            <a:spAutoFit/>
          </a:bodyPr>
          <a:lstStyle/>
          <a:p>
            <a:pPr marL="0" marR="0">
              <a:spcBef>
                <a:spcPts val="0"/>
              </a:spcBef>
              <a:spcAft>
                <a:spcPts val="0"/>
              </a:spcAft>
            </a:pPr>
            <a:r>
              <a:rPr lang="en-US" sz="2000" dirty="0"/>
              <a:t>*This study draws on results from 1,585 farmers and gardeners.</a:t>
            </a:r>
            <a:r>
              <a:rPr lang="pt-BR" sz="2000" kern="100" dirty="0">
                <a:effectLst/>
                <a:latin typeface="+mn-lt"/>
              </a:rPr>
              <a:t> </a:t>
            </a:r>
            <a:endParaRPr lang="en-US" sz="2000" dirty="0"/>
          </a:p>
        </p:txBody>
      </p:sp>
      <p:graphicFrame>
        <p:nvGraphicFramePr>
          <p:cNvPr id="2" name="Table 1">
            <a:extLst>
              <a:ext uri="{FF2B5EF4-FFF2-40B4-BE49-F238E27FC236}">
                <a16:creationId xmlns:a16="http://schemas.microsoft.com/office/drawing/2014/main" id="{89E2967A-D0D9-344E-01C1-8A84EFBA961E}"/>
              </a:ext>
            </a:extLst>
          </p:cNvPr>
          <p:cNvGraphicFramePr>
            <a:graphicFrameLocks noGrp="1"/>
          </p:cNvGraphicFramePr>
          <p:nvPr>
            <p:extLst>
              <p:ext uri="{D42A27DB-BD31-4B8C-83A1-F6EECF244321}">
                <p14:modId xmlns:p14="http://schemas.microsoft.com/office/powerpoint/2010/main" val="556146383"/>
              </p:ext>
            </p:extLst>
          </p:nvPr>
        </p:nvGraphicFramePr>
        <p:xfrm>
          <a:off x="5387019" y="1350766"/>
          <a:ext cx="6799163" cy="4677660"/>
        </p:xfrm>
        <a:graphic>
          <a:graphicData uri="http://schemas.openxmlformats.org/drawingml/2006/table">
            <a:tbl>
              <a:tblPr firstRow="1" firstCol="1" bandRow="1">
                <a:tableStyleId>{0E3FDE45-AF77-4B5C-9715-49D594BDF05E}</a:tableStyleId>
              </a:tblPr>
              <a:tblGrid>
                <a:gridCol w="4196748">
                  <a:extLst>
                    <a:ext uri="{9D8B030D-6E8A-4147-A177-3AD203B41FA5}">
                      <a16:colId xmlns:a16="http://schemas.microsoft.com/office/drawing/2014/main" val="2746199282"/>
                    </a:ext>
                  </a:extLst>
                </a:gridCol>
                <a:gridCol w="1479665">
                  <a:extLst>
                    <a:ext uri="{9D8B030D-6E8A-4147-A177-3AD203B41FA5}">
                      <a16:colId xmlns:a16="http://schemas.microsoft.com/office/drawing/2014/main" val="2578616107"/>
                    </a:ext>
                  </a:extLst>
                </a:gridCol>
                <a:gridCol w="1122750">
                  <a:extLst>
                    <a:ext uri="{9D8B030D-6E8A-4147-A177-3AD203B41FA5}">
                      <a16:colId xmlns:a16="http://schemas.microsoft.com/office/drawing/2014/main" val="3424723969"/>
                    </a:ext>
                  </a:extLst>
                </a:gridCol>
              </a:tblGrid>
              <a:tr h="260660">
                <a:tc>
                  <a:txBody>
                    <a:bodyPr/>
                    <a:lstStyle/>
                    <a:p>
                      <a:pPr marL="0" marR="0">
                        <a:spcBef>
                          <a:spcPts val="0"/>
                        </a:spcBef>
                        <a:spcAft>
                          <a:spcPts val="0"/>
                        </a:spcAft>
                      </a:pPr>
                      <a:r>
                        <a:rPr lang="en-US" sz="1800" b="1" kern="100" dirty="0">
                          <a:effectLst/>
                          <a:latin typeface="+mn-lt"/>
                          <a:ea typeface="Aptos" panose="020B0004020202020204" pitchFamily="34" charset="0"/>
                          <a:cs typeface="Times New Roman" panose="02020603050405020304" pitchFamily="18" charset="0"/>
                        </a:rPr>
                        <a:t>Variable</a:t>
                      </a:r>
                    </a:p>
                  </a:txBody>
                  <a:tcPr marL="68580" marR="68580" marT="0" marB="0"/>
                </a:tc>
                <a:tc>
                  <a:txBody>
                    <a:bodyPr/>
                    <a:lstStyle/>
                    <a:p>
                      <a:pPr marL="0" marR="0">
                        <a:spcBef>
                          <a:spcPts val="0"/>
                        </a:spcBef>
                        <a:spcAft>
                          <a:spcPts val="0"/>
                        </a:spcAft>
                      </a:pPr>
                      <a:r>
                        <a:rPr lang="en-US" sz="1800" kern="100" dirty="0">
                          <a:effectLst/>
                          <a:latin typeface="+mn-lt"/>
                          <a:ea typeface="Aptos" panose="020B0004020202020204" pitchFamily="34" charset="0"/>
                          <a:cs typeface="Times New Roman" panose="02020603050405020304" pitchFamily="18" charset="0"/>
                        </a:rPr>
                        <a:t>Frequency</a:t>
                      </a:r>
                    </a:p>
                  </a:txBody>
                  <a:tcPr marL="68580" marR="68580" marT="0" marB="0"/>
                </a:tc>
                <a:tc>
                  <a:txBody>
                    <a:bodyPr/>
                    <a:lstStyle/>
                    <a:p>
                      <a:pPr marL="0" marR="0">
                        <a:spcBef>
                          <a:spcPts val="0"/>
                        </a:spcBef>
                        <a:spcAft>
                          <a:spcPts val="0"/>
                        </a:spcAft>
                      </a:pPr>
                      <a:r>
                        <a:rPr lang="en-US" sz="1800" kern="100" dirty="0">
                          <a:effectLst/>
                          <a:latin typeface="+mn-lt"/>
                          <a:ea typeface="Aptos" panose="020B0004020202020204" pitchFamily="34" charset="0"/>
                          <a:cs typeface="Times New Roman" panose="02020603050405020304" pitchFamily="18" charset="0"/>
                        </a:rPr>
                        <a:t>Percent</a:t>
                      </a:r>
                    </a:p>
                  </a:txBody>
                  <a:tcPr marL="68580" marR="68580" marT="0" marB="0"/>
                </a:tc>
                <a:extLst>
                  <a:ext uri="{0D108BD9-81ED-4DB2-BD59-A6C34878D82A}">
                    <a16:rowId xmlns:a16="http://schemas.microsoft.com/office/drawing/2014/main" val="1277358598"/>
                  </a:ext>
                </a:extLst>
              </a:tr>
              <a:tr h="1042638">
                <a:tc>
                  <a:txBody>
                    <a:bodyPr/>
                    <a:lstStyle/>
                    <a:p>
                      <a:pPr marL="0" marR="0">
                        <a:spcBef>
                          <a:spcPts val="0"/>
                        </a:spcBef>
                        <a:spcAft>
                          <a:spcPts val="0"/>
                        </a:spcAft>
                      </a:pPr>
                      <a:r>
                        <a:rPr lang="pt-BR" sz="2400" kern="100" dirty="0" err="1">
                          <a:effectLst/>
                          <a:latin typeface="+mn-lt"/>
                        </a:rPr>
                        <a:t>Grower</a:t>
                      </a:r>
                      <a:r>
                        <a:rPr lang="pt-BR" sz="2400" kern="100" dirty="0">
                          <a:effectLst/>
                          <a:latin typeface="+mn-lt"/>
                        </a:rPr>
                        <a:t> </a:t>
                      </a:r>
                      <a:r>
                        <a:rPr lang="pt-BR" sz="2400" kern="100" dirty="0" err="1">
                          <a:effectLst/>
                          <a:latin typeface="+mn-lt"/>
                        </a:rPr>
                        <a:t>type</a:t>
                      </a:r>
                      <a:endParaRPr lang="en-US" sz="2400" kern="100" dirty="0">
                        <a:effectLst/>
                        <a:latin typeface="+mn-lt"/>
                      </a:endParaRPr>
                    </a:p>
                    <a:p>
                      <a:pPr marL="0" marR="0">
                        <a:spcBef>
                          <a:spcPts val="0"/>
                        </a:spcBef>
                        <a:spcAft>
                          <a:spcPts val="0"/>
                        </a:spcAft>
                      </a:pPr>
                      <a:r>
                        <a:rPr lang="pt-BR" sz="2400" b="0" kern="100" dirty="0" err="1">
                          <a:effectLst/>
                          <a:latin typeface="+mn-lt"/>
                        </a:rPr>
                        <a:t>Gardener</a:t>
                      </a:r>
                      <a:endParaRPr lang="en-US" sz="2400" b="0" kern="100" dirty="0">
                        <a:effectLst/>
                        <a:latin typeface="+mn-lt"/>
                      </a:endParaRPr>
                    </a:p>
                    <a:p>
                      <a:pPr marL="0" marR="0">
                        <a:spcBef>
                          <a:spcPts val="0"/>
                        </a:spcBef>
                        <a:spcAft>
                          <a:spcPts val="0"/>
                        </a:spcAft>
                      </a:pPr>
                      <a:r>
                        <a:rPr lang="en-US" sz="2400" b="0" kern="100" dirty="0">
                          <a:effectLst/>
                          <a:latin typeface="+mn-lt"/>
                        </a:rPr>
                        <a:t>Farmer</a:t>
                      </a:r>
                      <a:endParaRPr lang="en-US" sz="2400" b="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pt-BR" sz="2400" kern="100" dirty="0">
                          <a:effectLst/>
                          <a:latin typeface="+mn-lt"/>
                        </a:rPr>
                        <a:t> </a:t>
                      </a:r>
                      <a:endParaRPr lang="en-US" sz="2400" kern="100" dirty="0">
                        <a:effectLst/>
                        <a:latin typeface="+mn-lt"/>
                      </a:endParaRPr>
                    </a:p>
                    <a:p>
                      <a:pPr marL="0" marR="0">
                        <a:spcBef>
                          <a:spcPts val="0"/>
                        </a:spcBef>
                        <a:spcAft>
                          <a:spcPts val="0"/>
                        </a:spcAft>
                      </a:pPr>
                      <a:r>
                        <a:rPr lang="pt-BR" sz="2400" kern="100" dirty="0">
                          <a:effectLst/>
                          <a:latin typeface="+mn-lt"/>
                        </a:rPr>
                        <a:t>1160</a:t>
                      </a:r>
                      <a:endParaRPr lang="en-US" sz="2400" kern="100" dirty="0">
                        <a:effectLst/>
                        <a:latin typeface="+mn-lt"/>
                      </a:endParaRPr>
                    </a:p>
                    <a:p>
                      <a:pPr marL="0" marR="0">
                        <a:spcBef>
                          <a:spcPts val="0"/>
                        </a:spcBef>
                        <a:spcAft>
                          <a:spcPts val="0"/>
                        </a:spcAft>
                      </a:pPr>
                      <a:r>
                        <a:rPr lang="en-US" sz="2400" kern="100" dirty="0">
                          <a:effectLst/>
                          <a:latin typeface="+mn-lt"/>
                        </a:rPr>
                        <a:t>425</a:t>
                      </a:r>
                      <a:endParaRPr lang="en-US" sz="240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pt-BR" sz="2400" kern="100" dirty="0">
                          <a:effectLst/>
                          <a:latin typeface="+mn-lt"/>
                        </a:rPr>
                        <a:t> </a:t>
                      </a:r>
                      <a:endParaRPr lang="en-US" sz="2400" kern="100" dirty="0">
                        <a:effectLst/>
                        <a:latin typeface="+mn-lt"/>
                      </a:endParaRPr>
                    </a:p>
                    <a:p>
                      <a:pPr marL="0" marR="0">
                        <a:spcBef>
                          <a:spcPts val="0"/>
                        </a:spcBef>
                        <a:spcAft>
                          <a:spcPts val="0"/>
                        </a:spcAft>
                      </a:pPr>
                      <a:r>
                        <a:rPr lang="pt-BR" sz="2400" kern="100" dirty="0">
                          <a:effectLst/>
                          <a:latin typeface="+mn-lt"/>
                        </a:rPr>
                        <a:t>0.732</a:t>
                      </a:r>
                      <a:endParaRPr lang="en-US" sz="2400" kern="100" dirty="0">
                        <a:effectLst/>
                        <a:latin typeface="+mn-lt"/>
                      </a:endParaRPr>
                    </a:p>
                    <a:p>
                      <a:pPr marL="0" marR="0">
                        <a:spcBef>
                          <a:spcPts val="0"/>
                        </a:spcBef>
                        <a:spcAft>
                          <a:spcPts val="0"/>
                        </a:spcAft>
                      </a:pPr>
                      <a:r>
                        <a:rPr lang="pt-BR" sz="2400" kern="100" dirty="0">
                          <a:effectLst/>
                          <a:latin typeface="+mn-lt"/>
                        </a:rPr>
                        <a:t>0.268</a:t>
                      </a:r>
                      <a:endParaRPr lang="en-US" sz="2400" kern="100" dirty="0">
                        <a:effectLst/>
                        <a:latin typeface="+mn-lt"/>
                      </a:endParaRPr>
                    </a:p>
                  </a:txBody>
                  <a:tcPr marL="68580" marR="68580" marT="0" marB="0"/>
                </a:tc>
                <a:extLst>
                  <a:ext uri="{0D108BD9-81ED-4DB2-BD59-A6C34878D82A}">
                    <a16:rowId xmlns:a16="http://schemas.microsoft.com/office/drawing/2014/main" val="535756787"/>
                  </a:ext>
                </a:extLst>
              </a:tr>
              <a:tr h="1390184">
                <a:tc>
                  <a:txBody>
                    <a:bodyPr/>
                    <a:lstStyle/>
                    <a:p>
                      <a:pPr marL="0" marR="0">
                        <a:spcBef>
                          <a:spcPts val="0"/>
                        </a:spcBef>
                        <a:spcAft>
                          <a:spcPts val="0"/>
                        </a:spcAft>
                      </a:pPr>
                      <a:r>
                        <a:rPr lang="pt-BR" sz="2400" kern="100" dirty="0">
                          <a:effectLst/>
                          <a:latin typeface="+mn-lt"/>
                        </a:rPr>
                        <a:t>Age</a:t>
                      </a:r>
                      <a:endParaRPr lang="en-US" sz="2400" kern="100" dirty="0">
                        <a:effectLst/>
                        <a:latin typeface="+mn-lt"/>
                      </a:endParaRPr>
                    </a:p>
                    <a:p>
                      <a:pPr marL="0" marR="0">
                        <a:spcBef>
                          <a:spcPts val="0"/>
                        </a:spcBef>
                        <a:spcAft>
                          <a:spcPts val="0"/>
                        </a:spcAft>
                      </a:pPr>
                      <a:r>
                        <a:rPr lang="en-US" sz="2400" b="0" kern="100" dirty="0">
                          <a:effectLst/>
                          <a:latin typeface="+mn-lt"/>
                        </a:rPr>
                        <a:t>Mean age = 57</a:t>
                      </a:r>
                    </a:p>
                    <a:p>
                      <a:pPr marL="0" marR="0">
                        <a:spcBef>
                          <a:spcPts val="0"/>
                        </a:spcBef>
                        <a:spcAft>
                          <a:spcPts val="0"/>
                        </a:spcAft>
                      </a:pPr>
                      <a:r>
                        <a:rPr lang="en-US" sz="2400" b="0" kern="100" dirty="0">
                          <a:effectLst/>
                          <a:latin typeface="+mn-lt"/>
                          <a:ea typeface="Aptos" panose="020B0004020202020204" pitchFamily="34" charset="0"/>
                          <a:cs typeface="Times New Roman" panose="02020603050405020304" pitchFamily="18" charset="0"/>
                        </a:rPr>
                        <a:t>Standard deviation = 14.504</a:t>
                      </a:r>
                    </a:p>
                    <a:p>
                      <a:r>
                        <a:rPr lang="en-US" sz="2400" dirty="0"/>
                        <a:t> </a:t>
                      </a:r>
                      <a:endParaRPr lang="en-US" sz="2400" b="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240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240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3488578"/>
                  </a:ext>
                </a:extLst>
              </a:tr>
              <a:tr h="1843020">
                <a:tc>
                  <a:txBody>
                    <a:bodyPr/>
                    <a:lstStyle/>
                    <a:p>
                      <a:pPr marL="0" marR="0">
                        <a:spcBef>
                          <a:spcPts val="0"/>
                        </a:spcBef>
                        <a:spcAft>
                          <a:spcPts val="0"/>
                        </a:spcAft>
                      </a:pPr>
                      <a:r>
                        <a:rPr lang="pt-BR" sz="2400" kern="100" dirty="0" err="1">
                          <a:effectLst/>
                          <a:latin typeface="+mn-lt"/>
                        </a:rPr>
                        <a:t>Education</a:t>
                      </a:r>
                      <a:endParaRPr lang="en-US" sz="2400" kern="100" dirty="0">
                        <a:effectLst/>
                        <a:latin typeface="+mn-lt"/>
                      </a:endParaRPr>
                    </a:p>
                    <a:p>
                      <a:pPr marL="0" marR="0">
                        <a:spcBef>
                          <a:spcPts val="0"/>
                        </a:spcBef>
                        <a:spcAft>
                          <a:spcPts val="0"/>
                        </a:spcAft>
                      </a:pPr>
                      <a:r>
                        <a:rPr lang="en-US" sz="2400" b="0" kern="100" dirty="0">
                          <a:effectLst/>
                          <a:latin typeface="+mn-lt"/>
                        </a:rPr>
                        <a:t>High school – Associate’s</a:t>
                      </a:r>
                    </a:p>
                    <a:p>
                      <a:pPr marL="0" marR="0">
                        <a:spcBef>
                          <a:spcPts val="0"/>
                        </a:spcBef>
                        <a:spcAft>
                          <a:spcPts val="0"/>
                        </a:spcAft>
                      </a:pPr>
                      <a:r>
                        <a:rPr lang="pt-BR" sz="2400" b="0" kern="100" dirty="0" err="1">
                          <a:effectLst/>
                          <a:latin typeface="+mn-lt"/>
                        </a:rPr>
                        <a:t>Bachelor’s</a:t>
                      </a:r>
                      <a:r>
                        <a:rPr lang="pt-BR" sz="2400" b="0" kern="100" dirty="0">
                          <a:effectLst/>
                          <a:latin typeface="+mn-lt"/>
                        </a:rPr>
                        <a:t> </a:t>
                      </a:r>
                      <a:r>
                        <a:rPr lang="pt-BR" sz="2400" b="0" kern="100" dirty="0" err="1">
                          <a:effectLst/>
                          <a:latin typeface="+mn-lt"/>
                        </a:rPr>
                        <a:t>degree</a:t>
                      </a:r>
                      <a:endParaRPr lang="pt-BR" sz="2400" b="0" kern="100" dirty="0">
                        <a:effectLst/>
                        <a:latin typeface="+mn-lt"/>
                      </a:endParaRPr>
                    </a:p>
                    <a:p>
                      <a:pPr marL="0" marR="0">
                        <a:spcBef>
                          <a:spcPts val="0"/>
                        </a:spcBef>
                        <a:spcAft>
                          <a:spcPts val="0"/>
                        </a:spcAft>
                      </a:pPr>
                      <a:r>
                        <a:rPr lang="pt-BR" sz="2400" b="0" kern="100" dirty="0">
                          <a:effectLst/>
                          <a:latin typeface="+mn-lt"/>
                        </a:rPr>
                        <a:t>Post-</a:t>
                      </a:r>
                      <a:r>
                        <a:rPr lang="pt-BR" sz="2400" b="0" kern="100" dirty="0" err="1">
                          <a:effectLst/>
                          <a:latin typeface="+mn-lt"/>
                        </a:rPr>
                        <a:t>graduate</a:t>
                      </a:r>
                      <a:r>
                        <a:rPr lang="pt-BR" sz="2400" b="0" kern="100" dirty="0">
                          <a:effectLst/>
                          <a:latin typeface="+mn-lt"/>
                        </a:rPr>
                        <a:t> </a:t>
                      </a:r>
                      <a:r>
                        <a:rPr lang="pt-BR" sz="2400" b="0" kern="100" dirty="0" err="1">
                          <a:effectLst/>
                          <a:latin typeface="+mn-lt"/>
                        </a:rPr>
                        <a:t>degree</a:t>
                      </a:r>
                      <a:endParaRPr lang="en-US" sz="2400" b="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pt-BR" sz="2400" kern="100" dirty="0">
                          <a:effectLst/>
                          <a:latin typeface="+mn-lt"/>
                        </a:rPr>
                        <a:t> </a:t>
                      </a:r>
                      <a:endParaRPr lang="en-US" sz="2400" kern="100" dirty="0">
                        <a:effectLst/>
                        <a:latin typeface="+mn-lt"/>
                      </a:endParaRPr>
                    </a:p>
                    <a:p>
                      <a:pPr marL="0" marR="0">
                        <a:spcBef>
                          <a:spcPts val="0"/>
                        </a:spcBef>
                        <a:spcAft>
                          <a:spcPts val="0"/>
                        </a:spcAft>
                      </a:pPr>
                      <a:r>
                        <a:rPr lang="pt-BR" sz="2400" kern="100" dirty="0">
                          <a:effectLst/>
                          <a:latin typeface="+mn-lt"/>
                        </a:rPr>
                        <a:t>264</a:t>
                      </a:r>
                    </a:p>
                    <a:p>
                      <a:pPr marL="0" marR="0">
                        <a:spcBef>
                          <a:spcPts val="0"/>
                        </a:spcBef>
                        <a:spcAft>
                          <a:spcPts val="0"/>
                        </a:spcAft>
                      </a:pPr>
                      <a:r>
                        <a:rPr lang="pt-BR" sz="2400" kern="100" dirty="0">
                          <a:effectLst/>
                          <a:latin typeface="+mn-lt"/>
                        </a:rPr>
                        <a:t>492</a:t>
                      </a:r>
                      <a:endParaRPr lang="en-US" sz="2400" kern="100" dirty="0">
                        <a:effectLst/>
                        <a:latin typeface="+mn-lt"/>
                      </a:endParaRPr>
                    </a:p>
                    <a:p>
                      <a:pPr marL="0" marR="0">
                        <a:spcBef>
                          <a:spcPts val="0"/>
                        </a:spcBef>
                        <a:spcAft>
                          <a:spcPts val="0"/>
                        </a:spcAft>
                      </a:pPr>
                      <a:r>
                        <a:rPr lang="pt-BR" sz="2400" kern="100" dirty="0">
                          <a:effectLst/>
                          <a:latin typeface="+mn-lt"/>
                        </a:rPr>
                        <a:t>524</a:t>
                      </a:r>
                    </a:p>
                  </a:txBody>
                  <a:tcPr marL="68580" marR="68580" marT="0" marB="0"/>
                </a:tc>
                <a:tc>
                  <a:txBody>
                    <a:bodyPr/>
                    <a:lstStyle/>
                    <a:p>
                      <a:pPr marL="0" marR="0">
                        <a:spcBef>
                          <a:spcPts val="0"/>
                        </a:spcBef>
                        <a:spcAft>
                          <a:spcPts val="0"/>
                        </a:spcAft>
                      </a:pPr>
                      <a:r>
                        <a:rPr lang="pt-BR" sz="2400" kern="100" dirty="0">
                          <a:effectLst/>
                          <a:latin typeface="+mn-lt"/>
                        </a:rPr>
                        <a:t> </a:t>
                      </a:r>
                    </a:p>
                    <a:p>
                      <a:pPr marL="0" marR="0">
                        <a:spcBef>
                          <a:spcPts val="0"/>
                        </a:spcBef>
                        <a:spcAft>
                          <a:spcPts val="0"/>
                        </a:spcAft>
                      </a:pPr>
                      <a:r>
                        <a:rPr lang="pt-BR" sz="2400" kern="100" dirty="0">
                          <a:effectLst/>
                          <a:latin typeface="+mn-lt"/>
                        </a:rPr>
                        <a:t>0.206</a:t>
                      </a:r>
                    </a:p>
                    <a:p>
                      <a:pPr marL="0" marR="0">
                        <a:spcBef>
                          <a:spcPts val="0"/>
                        </a:spcBef>
                        <a:spcAft>
                          <a:spcPts val="0"/>
                        </a:spcAft>
                      </a:pPr>
                      <a:r>
                        <a:rPr lang="pt-BR" sz="2400" kern="100" dirty="0">
                          <a:effectLst/>
                          <a:latin typeface="+mn-lt"/>
                        </a:rPr>
                        <a:t>0.385</a:t>
                      </a:r>
                    </a:p>
                    <a:p>
                      <a:pPr marL="0" marR="0">
                        <a:spcBef>
                          <a:spcPts val="0"/>
                        </a:spcBef>
                        <a:spcAft>
                          <a:spcPts val="0"/>
                        </a:spcAft>
                      </a:pPr>
                      <a:r>
                        <a:rPr lang="pt-BR" sz="2400" kern="100" dirty="0">
                          <a:effectLst/>
                          <a:latin typeface="+mn-lt"/>
                        </a:rPr>
                        <a:t>0.409</a:t>
                      </a:r>
                      <a:endParaRPr lang="en-US" sz="2400" kern="100" dirty="0">
                        <a:effectLst/>
                        <a:latin typeface="+mn-lt"/>
                      </a:endParaRPr>
                    </a:p>
                  </a:txBody>
                  <a:tcPr marL="68580" marR="68580" marT="0" marB="0"/>
                </a:tc>
                <a:extLst>
                  <a:ext uri="{0D108BD9-81ED-4DB2-BD59-A6C34878D82A}">
                    <a16:rowId xmlns:a16="http://schemas.microsoft.com/office/drawing/2014/main" val="3477217270"/>
                  </a:ext>
                </a:extLst>
              </a:tr>
            </a:tbl>
          </a:graphicData>
        </a:graphic>
      </p:graphicFrame>
      <p:sp>
        <p:nvSpPr>
          <p:cNvPr id="3" name="TextBox 2">
            <a:extLst>
              <a:ext uri="{FF2B5EF4-FFF2-40B4-BE49-F238E27FC236}">
                <a16:creationId xmlns:a16="http://schemas.microsoft.com/office/drawing/2014/main" id="{5D78F7C2-09B5-7022-9844-337CFEF33FE8}"/>
              </a:ext>
            </a:extLst>
          </p:cNvPr>
          <p:cNvSpPr txBox="1"/>
          <p:nvPr/>
        </p:nvSpPr>
        <p:spPr>
          <a:xfrm>
            <a:off x="197592" y="294576"/>
            <a:ext cx="7099543" cy="769441"/>
          </a:xfrm>
          <a:prstGeom prst="rect">
            <a:avLst/>
          </a:prstGeom>
          <a:noFill/>
        </p:spPr>
        <p:txBody>
          <a:bodyPr wrap="square" rtlCol="0">
            <a:spAutoFit/>
          </a:bodyPr>
          <a:lstStyle/>
          <a:p>
            <a:r>
              <a:rPr lang="en-US" sz="4400" dirty="0">
                <a:latin typeface="+mj-lt"/>
              </a:rPr>
              <a:t>Respondent demographics</a:t>
            </a:r>
          </a:p>
        </p:txBody>
      </p:sp>
    </p:spTree>
    <p:extLst>
      <p:ext uri="{BB962C8B-B14F-4D97-AF65-F5344CB8AC3E}">
        <p14:creationId xmlns:p14="http://schemas.microsoft.com/office/powerpoint/2010/main" val="3943353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7" name="Rectangle 36">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38" name="Top left">
            <a:extLst>
              <a:ext uri="{FF2B5EF4-FFF2-40B4-BE49-F238E27FC236}">
                <a16:creationId xmlns:a16="http://schemas.microsoft.com/office/drawing/2014/main" id="{A345EEC5-ECAA-408B-B9D7-1C0E1102C1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39" name="Freeform: Shape 14">
              <a:extLst>
                <a:ext uri="{FF2B5EF4-FFF2-40B4-BE49-F238E27FC236}">
                  <a16:creationId xmlns:a16="http://schemas.microsoft.com/office/drawing/2014/main" id="{C09B09D8-FF9D-4CE5-853B-3BA46FD5C3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0" name="Freeform: Shape 15">
              <a:extLst>
                <a:ext uri="{FF2B5EF4-FFF2-40B4-BE49-F238E27FC236}">
                  <a16:creationId xmlns:a16="http://schemas.microsoft.com/office/drawing/2014/main" id="{7DC978A2-F53F-4B72-9BAC-5F78F00B6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41" name="Freeform: Shape 16">
              <a:extLst>
                <a:ext uri="{FF2B5EF4-FFF2-40B4-BE49-F238E27FC236}">
                  <a16:creationId xmlns:a16="http://schemas.microsoft.com/office/drawing/2014/main" id="{4F73D09D-1DE1-441E-88F5-CD2CBAB88D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42" name="Freeform: Shape 17">
              <a:extLst>
                <a:ext uri="{FF2B5EF4-FFF2-40B4-BE49-F238E27FC236}">
                  <a16:creationId xmlns:a16="http://schemas.microsoft.com/office/drawing/2014/main" id="{9DE61DBF-5FB0-4603-BE95-C566DD48B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43" name="Freeform: Shape 18">
              <a:extLst>
                <a:ext uri="{FF2B5EF4-FFF2-40B4-BE49-F238E27FC236}">
                  <a16:creationId xmlns:a16="http://schemas.microsoft.com/office/drawing/2014/main" id="{D8C89DF5-F013-4C54-B9AD-2E158706C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44" name="Freeform: Shape 19">
              <a:extLst>
                <a:ext uri="{FF2B5EF4-FFF2-40B4-BE49-F238E27FC236}">
                  <a16:creationId xmlns:a16="http://schemas.microsoft.com/office/drawing/2014/main" id="{9ED89947-A3CF-4B11-8DE7-5D07A57CB9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45" name="Freeform: Shape 20">
              <a:extLst>
                <a:ext uri="{FF2B5EF4-FFF2-40B4-BE49-F238E27FC236}">
                  <a16:creationId xmlns:a16="http://schemas.microsoft.com/office/drawing/2014/main" id="{D3E24021-DB80-451B-96A6-0D21AC0C84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46" name="Freeform: Shape 21">
              <a:extLst>
                <a:ext uri="{FF2B5EF4-FFF2-40B4-BE49-F238E27FC236}">
                  <a16:creationId xmlns:a16="http://schemas.microsoft.com/office/drawing/2014/main" id="{2BDA2B48-4CD9-45C3-8F12-2125533678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0FCC7DD2-2457-0851-14BC-C7D932CBC4B4}"/>
              </a:ext>
            </a:extLst>
          </p:cNvPr>
          <p:cNvSpPr>
            <a:spLocks noGrp="1"/>
          </p:cNvSpPr>
          <p:nvPr>
            <p:ph type="title"/>
          </p:nvPr>
        </p:nvSpPr>
        <p:spPr>
          <a:xfrm>
            <a:off x="559831" y="46244"/>
            <a:ext cx="10246090" cy="1471193"/>
          </a:xfrm>
        </p:spPr>
        <p:txBody>
          <a:bodyPr vert="horz" lIns="91440" tIns="45720" rIns="91440" bIns="45720" rtlCol="0" anchor="ctr">
            <a:normAutofit/>
          </a:bodyPr>
          <a:lstStyle/>
          <a:p>
            <a:r>
              <a:rPr lang="en-US" kern="1200" dirty="0">
                <a:solidFill>
                  <a:schemeClr val="tx2"/>
                </a:solidFill>
                <a:latin typeface="+mj-lt"/>
                <a:ea typeface="+mj-ea"/>
                <a:cs typeface="+mj-cs"/>
              </a:rPr>
              <a:t>Results</a:t>
            </a:r>
          </a:p>
        </p:txBody>
      </p:sp>
      <p:grpSp>
        <p:nvGrpSpPr>
          <p:cNvPr id="47" name="Bottom Right">
            <a:extLst>
              <a:ext uri="{FF2B5EF4-FFF2-40B4-BE49-F238E27FC236}">
                <a16:creationId xmlns:a16="http://schemas.microsoft.com/office/drawing/2014/main" id="{F0A218EB-ECC2-4D0D-9EDC-F5CB062CAD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48" name="Freeform: Shape 24">
              <a:extLst>
                <a:ext uri="{FF2B5EF4-FFF2-40B4-BE49-F238E27FC236}">
                  <a16:creationId xmlns:a16="http://schemas.microsoft.com/office/drawing/2014/main" id="{E419D1C3-874F-4BF6-A356-1EA4A20D49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26" name="Graphic 157">
              <a:extLst>
                <a:ext uri="{FF2B5EF4-FFF2-40B4-BE49-F238E27FC236}">
                  <a16:creationId xmlns:a16="http://schemas.microsoft.com/office/drawing/2014/main" id="{4AC4AE33-203A-4A93-8263-6CC6BB608FD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49" name="Freeform: Shape 27">
                <a:extLst>
                  <a:ext uri="{FF2B5EF4-FFF2-40B4-BE49-F238E27FC236}">
                    <a16:creationId xmlns:a16="http://schemas.microsoft.com/office/drawing/2014/main" id="{1F15373C-6DCA-4058-94CC-6476950E5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50" name="Freeform: Shape 28">
                <a:extLst>
                  <a:ext uri="{FF2B5EF4-FFF2-40B4-BE49-F238E27FC236}">
                    <a16:creationId xmlns:a16="http://schemas.microsoft.com/office/drawing/2014/main" id="{961BE5B1-15E0-484D-8B21-F6BA455B21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51" name="Freeform: Shape 29">
                <a:extLst>
                  <a:ext uri="{FF2B5EF4-FFF2-40B4-BE49-F238E27FC236}">
                    <a16:creationId xmlns:a16="http://schemas.microsoft.com/office/drawing/2014/main" id="{81167C23-6882-4551-BF77-DF537E736E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52" name="Freeform: Shape 30">
                <a:extLst>
                  <a:ext uri="{FF2B5EF4-FFF2-40B4-BE49-F238E27FC236}">
                    <a16:creationId xmlns:a16="http://schemas.microsoft.com/office/drawing/2014/main" id="{50749460-4B9F-4DE4-9931-7B5831D68F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53" name="Freeform: Shape 31">
                <a:extLst>
                  <a:ext uri="{FF2B5EF4-FFF2-40B4-BE49-F238E27FC236}">
                    <a16:creationId xmlns:a16="http://schemas.microsoft.com/office/drawing/2014/main" id="{A567746C-E54C-4865-ACF1-CD31DD1D8D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54" name="Freeform: Shape 32">
                <a:extLst>
                  <a:ext uri="{FF2B5EF4-FFF2-40B4-BE49-F238E27FC236}">
                    <a16:creationId xmlns:a16="http://schemas.microsoft.com/office/drawing/2014/main" id="{9E7B0826-2FBE-4B23-B784-BB7CDA8B3A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55" name="Freeform: Shape 33">
                <a:extLst>
                  <a:ext uri="{FF2B5EF4-FFF2-40B4-BE49-F238E27FC236}">
                    <a16:creationId xmlns:a16="http://schemas.microsoft.com/office/drawing/2014/main" id="{FDF54EDF-BA0A-440F-B20A-2A76BFE15C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56" name="Freeform: Shape 26">
              <a:extLst>
                <a:ext uri="{FF2B5EF4-FFF2-40B4-BE49-F238E27FC236}">
                  <a16:creationId xmlns:a16="http://schemas.microsoft.com/office/drawing/2014/main" id="{A53B2ADC-F80C-403E-B1CA-BCFED2CE5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aphicFrame>
        <p:nvGraphicFramePr>
          <p:cNvPr id="4" name="Content Placeholder 3">
            <a:extLst>
              <a:ext uri="{FF2B5EF4-FFF2-40B4-BE49-F238E27FC236}">
                <a16:creationId xmlns:a16="http://schemas.microsoft.com/office/drawing/2014/main" id="{E85384B7-7D8A-0AA0-957D-13A80720B026}"/>
              </a:ext>
            </a:extLst>
          </p:cNvPr>
          <p:cNvGraphicFramePr>
            <a:graphicFrameLocks noGrp="1"/>
          </p:cNvGraphicFramePr>
          <p:nvPr>
            <p:ph idx="1"/>
            <p:extLst>
              <p:ext uri="{D42A27DB-BD31-4B8C-83A1-F6EECF244321}">
                <p14:modId xmlns:p14="http://schemas.microsoft.com/office/powerpoint/2010/main" val="2039656700"/>
              </p:ext>
            </p:extLst>
          </p:nvPr>
        </p:nvGraphicFramePr>
        <p:xfrm>
          <a:off x="626722" y="1051766"/>
          <a:ext cx="10855496" cy="5264129"/>
        </p:xfrm>
        <a:graphic>
          <a:graphicData uri="http://schemas.openxmlformats.org/drawingml/2006/table">
            <a:tbl>
              <a:tblPr firstRow="1" firstCol="1" bandRow="1"/>
              <a:tblGrid>
                <a:gridCol w="3588905">
                  <a:extLst>
                    <a:ext uri="{9D8B030D-6E8A-4147-A177-3AD203B41FA5}">
                      <a16:colId xmlns:a16="http://schemas.microsoft.com/office/drawing/2014/main" val="2836571588"/>
                    </a:ext>
                  </a:extLst>
                </a:gridCol>
                <a:gridCol w="1693380">
                  <a:extLst>
                    <a:ext uri="{9D8B030D-6E8A-4147-A177-3AD203B41FA5}">
                      <a16:colId xmlns:a16="http://schemas.microsoft.com/office/drawing/2014/main" val="288093549"/>
                    </a:ext>
                  </a:extLst>
                </a:gridCol>
                <a:gridCol w="1963312">
                  <a:extLst>
                    <a:ext uri="{9D8B030D-6E8A-4147-A177-3AD203B41FA5}">
                      <a16:colId xmlns:a16="http://schemas.microsoft.com/office/drawing/2014/main" val="127241646"/>
                    </a:ext>
                  </a:extLst>
                </a:gridCol>
                <a:gridCol w="3609899">
                  <a:extLst>
                    <a:ext uri="{9D8B030D-6E8A-4147-A177-3AD203B41FA5}">
                      <a16:colId xmlns:a16="http://schemas.microsoft.com/office/drawing/2014/main" val="3328667779"/>
                    </a:ext>
                  </a:extLst>
                </a:gridCol>
              </a:tblGrid>
              <a:tr h="498782">
                <a:tc>
                  <a:txBody>
                    <a:bodyPr/>
                    <a:lstStyle/>
                    <a:p>
                      <a:pPr marL="0" marR="0" algn="l" fontAlgn="t">
                        <a:spcBef>
                          <a:spcPts val="0"/>
                        </a:spcBef>
                        <a:spcAft>
                          <a:spcPts val="0"/>
                        </a:spcAft>
                      </a:pPr>
                      <a:r>
                        <a:rPr lang="pt-BR" sz="2000" b="0" i="0" u="none" strike="noStrike" kern="100" dirty="0" err="1">
                          <a:effectLst/>
                          <a:latin typeface="+mn-lt"/>
                          <a:ea typeface="Aptos" panose="020B0004020202020204" pitchFamily="34" charset="0"/>
                          <a:cs typeface="Times New Roman" panose="02020603050405020304" pitchFamily="18" charset="0"/>
                        </a:rPr>
                        <a:t>Y</a:t>
                      </a:r>
                      <a:r>
                        <a:rPr lang="pt-BR" sz="2000" b="0" i="0" u="none" strike="noStrike" kern="100" dirty="0">
                          <a:effectLst/>
                          <a:latin typeface="+mn-lt"/>
                          <a:ea typeface="Aptos" panose="020B0004020202020204" pitchFamily="34" charset="0"/>
                          <a:cs typeface="Times New Roman" panose="02020603050405020304" pitchFamily="18" charset="0"/>
                        </a:rPr>
                        <a:t>: Farmer </a:t>
                      </a:r>
                      <a:r>
                        <a:rPr lang="pt-BR" sz="2000" b="0" i="0" u="none" strike="noStrike" kern="100" dirty="0" err="1">
                          <a:effectLst/>
                          <a:latin typeface="+mn-lt"/>
                          <a:ea typeface="Aptos" panose="020B0004020202020204" pitchFamily="34" charset="0"/>
                          <a:cs typeface="Times New Roman" panose="02020603050405020304" pitchFamily="18" charset="0"/>
                        </a:rPr>
                        <a:t>or</a:t>
                      </a:r>
                      <a:r>
                        <a:rPr lang="pt-BR" sz="2000" b="0" i="0" u="none" strike="noStrike" kern="100" dirty="0">
                          <a:effectLst/>
                          <a:latin typeface="+mn-lt"/>
                          <a:ea typeface="Aptos" panose="020B0004020202020204" pitchFamily="34" charset="0"/>
                          <a:cs typeface="Times New Roman" panose="02020603050405020304" pitchFamily="18" charset="0"/>
                        </a:rPr>
                        <a:t> </a:t>
                      </a:r>
                      <a:r>
                        <a:rPr lang="pt-BR" sz="2000" b="0" i="0" u="none" strike="noStrike" kern="100" dirty="0" err="1">
                          <a:effectLst/>
                          <a:latin typeface="+mn-lt"/>
                          <a:ea typeface="Aptos" panose="020B0004020202020204" pitchFamily="34" charset="0"/>
                          <a:cs typeface="Times New Roman" panose="02020603050405020304" pitchFamily="18" charset="0"/>
                        </a:rPr>
                        <a:t>gardener</a:t>
                      </a:r>
                      <a:r>
                        <a:rPr lang="pt-BR" sz="2000" b="0" i="0" u="none" strike="noStrike" kern="100" dirty="0">
                          <a:effectLst/>
                          <a:latin typeface="+mn-lt"/>
                          <a:ea typeface="Aptos" panose="020B0004020202020204" pitchFamily="34" charset="0"/>
                          <a:cs typeface="Times New Roman" panose="02020603050405020304" pitchFamily="18" charset="0"/>
                        </a:rPr>
                        <a:t>= 1</a:t>
                      </a:r>
                      <a:endParaRPr lang="pt-BR" sz="2000" b="0" i="0" u="none" strike="noStrike" dirty="0">
                        <a:effectLst/>
                        <a:latin typeface="+mn-lt"/>
                      </a:endParaRPr>
                    </a:p>
                  </a:txBody>
                  <a:tcPr marL="59288" marR="59288" marT="8234"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pt-BR" sz="2000" b="0" i="0" u="none" strike="noStrike" kern="100" dirty="0">
                          <a:effectLst/>
                          <a:latin typeface="+mn-lt"/>
                          <a:ea typeface="Aptos" panose="020B0004020202020204" pitchFamily="34" charset="0"/>
                          <a:cs typeface="Times New Roman" panose="02020603050405020304" pitchFamily="18" charset="0"/>
                        </a:rPr>
                        <a:t>Model 1: </a:t>
                      </a:r>
                      <a:r>
                        <a:rPr lang="pt-BR" sz="2000" b="0" i="0" u="none" strike="noStrike" kern="100" dirty="0" err="1">
                          <a:effectLst/>
                          <a:latin typeface="+mn-lt"/>
                          <a:ea typeface="Aptos" panose="020B0004020202020204" pitchFamily="34" charset="0"/>
                          <a:cs typeface="Times New Roman" panose="02020603050405020304" pitchFamily="18" charset="0"/>
                        </a:rPr>
                        <a:t>Connectivity</a:t>
                      </a:r>
                      <a:endParaRPr lang="pt-BR" sz="2000" b="0" i="0" u="none" strike="noStrike" dirty="0">
                        <a:effectLst/>
                        <a:latin typeface="+mn-lt"/>
                      </a:endParaRPr>
                    </a:p>
                  </a:txBody>
                  <a:tcPr marL="59288" marR="59288" marT="8234"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pt-BR" sz="2000" b="0" i="0" u="none" strike="noStrike" kern="100" dirty="0">
                          <a:effectLst/>
                          <a:latin typeface="+mn-lt"/>
                          <a:ea typeface="Aptos" panose="020B0004020202020204" pitchFamily="34" charset="0"/>
                          <a:cs typeface="Times New Roman" panose="02020603050405020304" pitchFamily="18" charset="0"/>
                        </a:rPr>
                        <a:t>Model 2: </a:t>
                      </a:r>
                      <a:r>
                        <a:rPr lang="pt-BR" sz="2000" b="0" i="0" u="none" strike="noStrike" kern="100" dirty="0" err="1">
                          <a:effectLst/>
                          <a:latin typeface="+mn-lt"/>
                          <a:ea typeface="Aptos" panose="020B0004020202020204" pitchFamily="34" charset="0"/>
                          <a:cs typeface="Times New Roman" panose="02020603050405020304" pitchFamily="18" charset="0"/>
                        </a:rPr>
                        <a:t>Barriers</a:t>
                      </a:r>
                      <a:endParaRPr lang="pt-BR" sz="2000" b="0" i="0" u="none" strike="noStrike" dirty="0">
                        <a:effectLst/>
                        <a:latin typeface="+mn-lt"/>
                      </a:endParaRPr>
                    </a:p>
                  </a:txBody>
                  <a:tcPr marL="59288" marR="59288" marT="8234"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pt-BR" sz="2000" b="0" i="0" u="none" strike="noStrike" kern="100" dirty="0">
                          <a:effectLst/>
                          <a:latin typeface="+mn-lt"/>
                          <a:ea typeface="Aptos" panose="020B0004020202020204" pitchFamily="34" charset="0"/>
                          <a:cs typeface="Times New Roman" panose="02020603050405020304" pitchFamily="18" charset="0"/>
                        </a:rPr>
                        <a:t>Model 3: </a:t>
                      </a:r>
                      <a:endParaRPr lang="pt-BR" sz="2000" b="0" i="0" u="none" strike="noStrike" dirty="0">
                        <a:effectLst/>
                        <a:latin typeface="+mn-lt"/>
                      </a:endParaRPr>
                    </a:p>
                    <a:p>
                      <a:pPr marL="0" marR="0" algn="l" fontAlgn="t">
                        <a:spcBef>
                          <a:spcPts val="0"/>
                        </a:spcBef>
                        <a:spcAft>
                          <a:spcPts val="0"/>
                        </a:spcAft>
                      </a:pPr>
                      <a:r>
                        <a:rPr lang="pt-BR" sz="2000" b="0" i="0" u="none" strike="noStrike" kern="100" dirty="0">
                          <a:effectLst/>
                          <a:latin typeface="+mn-lt"/>
                          <a:ea typeface="Aptos" panose="020B0004020202020204" pitchFamily="34" charset="0"/>
                          <a:cs typeface="Times New Roman" panose="02020603050405020304" pitchFamily="18" charset="0"/>
                        </a:rPr>
                        <a:t>Barriers to CA seed access</a:t>
                      </a:r>
                      <a:endParaRPr lang="pt-BR" sz="2000" b="0" i="0" u="none" strike="noStrike" dirty="0">
                        <a:effectLst/>
                        <a:latin typeface="+mn-lt"/>
                      </a:endParaRPr>
                    </a:p>
                  </a:txBody>
                  <a:tcPr marL="59288" marR="59288" marT="8234"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20985220"/>
                  </a:ext>
                </a:extLst>
              </a:tr>
              <a:tr h="277307">
                <a:tc>
                  <a:txBody>
                    <a:bodyPr/>
                    <a:lstStyle/>
                    <a:p>
                      <a:pPr marL="0" marR="0" algn="l" fontAlgn="t">
                        <a:spcBef>
                          <a:spcPts val="0"/>
                        </a:spcBef>
                        <a:spcAft>
                          <a:spcPts val="0"/>
                        </a:spcAft>
                      </a:pPr>
                      <a:r>
                        <a:rPr lang="pt-BR" sz="2000" b="0" i="0" u="none" strike="noStrike" kern="100" dirty="0" err="1">
                          <a:solidFill>
                            <a:srgbClr val="000000"/>
                          </a:solidFill>
                          <a:effectLst/>
                          <a:latin typeface="+mn-lt"/>
                          <a:ea typeface="Aptos" panose="020B0004020202020204" pitchFamily="34" charset="0"/>
                          <a:cs typeface="Times New Roman" panose="02020603050405020304" pitchFamily="18" charset="0"/>
                        </a:rPr>
                        <a:t>Gender</a:t>
                      </a:r>
                      <a:r>
                        <a:rPr lang="pt-BR" sz="2000" b="0" i="0" u="none" strike="noStrike" kern="100" dirty="0">
                          <a:solidFill>
                            <a:srgbClr val="000000"/>
                          </a:solidFill>
                          <a:effectLst/>
                          <a:latin typeface="+mn-lt"/>
                          <a:ea typeface="Aptos" panose="020B0004020202020204" pitchFamily="34" charset="0"/>
                          <a:cs typeface="Times New Roman" panose="02020603050405020304" pitchFamily="18" charset="0"/>
                        </a:rPr>
                        <a:t> (1=non-male)</a:t>
                      </a:r>
                      <a:endParaRPr lang="pt-BR" sz="2000" b="0" i="0" u="none" strike="noStrike" dirty="0">
                        <a:effectLst/>
                        <a:latin typeface="+mn-lt"/>
                      </a:endParaRPr>
                    </a:p>
                  </a:txBody>
                  <a:tcPr marL="59288" marR="59288" marT="8234"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spcBef>
                          <a:spcPts val="0"/>
                        </a:spcBef>
                        <a:spcAft>
                          <a:spcPts val="0"/>
                        </a:spcAft>
                      </a:pPr>
                      <a:r>
                        <a:rPr lang="pt-BR" sz="2000" kern="100" dirty="0">
                          <a:effectLst/>
                          <a:latin typeface="+mn-lt"/>
                          <a:ea typeface="Aptos" panose="020B0004020202020204" pitchFamily="34" charset="0"/>
                          <a:cs typeface="Times New Roman" panose="02020603050405020304" pitchFamily="18" charset="0"/>
                        </a:rPr>
                        <a:t>0.467</a:t>
                      </a:r>
                      <a:endParaRPr lang="en-US" sz="2000" kern="100" dirty="0">
                        <a:effectLst/>
                        <a:latin typeface="+mn-lt"/>
                        <a:ea typeface="Aptos" panose="020B0004020202020204" pitchFamily="34" charset="0"/>
                        <a:cs typeface="Times New Roman" panose="02020603050405020304" pitchFamily="18" charset="0"/>
                      </a:endParaRPr>
                    </a:p>
                  </a:txBody>
                  <a:tcPr marL="59055" marR="59055" marT="8255"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l" fontAlgn="t">
                        <a:spcBef>
                          <a:spcPts val="0"/>
                        </a:spcBef>
                        <a:spcAft>
                          <a:spcPts val="0"/>
                        </a:spcAft>
                      </a:pPr>
                      <a:r>
                        <a:rPr lang="pt-BR" sz="2000" b="0" i="0" u="none" strike="noStrike" kern="100" dirty="0">
                          <a:solidFill>
                            <a:srgbClr val="000000"/>
                          </a:solidFill>
                          <a:effectLst/>
                          <a:latin typeface="+mn-lt"/>
                          <a:ea typeface="Aptos" panose="020B0004020202020204" pitchFamily="34" charset="0"/>
                          <a:cs typeface="Times New Roman" panose="02020603050405020304" pitchFamily="18" charset="0"/>
                        </a:rPr>
                        <a:t>-0.383</a:t>
                      </a:r>
                      <a:endParaRPr lang="pt-BR" sz="2000" b="0" i="0" u="none" strike="noStrike" dirty="0">
                        <a:effectLst/>
                        <a:latin typeface="+mn-lt"/>
                      </a:endParaRPr>
                    </a:p>
                  </a:txBody>
                  <a:tcPr marL="59288" marR="59288" marT="8234"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l" fontAlgn="t">
                        <a:spcBef>
                          <a:spcPts val="0"/>
                        </a:spcBef>
                        <a:spcAft>
                          <a:spcPts val="0"/>
                        </a:spcAft>
                      </a:pPr>
                      <a:r>
                        <a:rPr lang="pt-BR" sz="2000" b="0" i="0" u="none" strike="noStrike" kern="100" dirty="0">
                          <a:solidFill>
                            <a:srgbClr val="000000"/>
                          </a:solidFill>
                          <a:effectLst/>
                          <a:latin typeface="+mn-lt"/>
                          <a:ea typeface="Aptos" panose="020B0004020202020204" pitchFamily="34" charset="0"/>
                          <a:cs typeface="Times New Roman" panose="02020603050405020304" pitchFamily="18" charset="0"/>
                        </a:rPr>
                        <a:t>1.049**</a:t>
                      </a:r>
                      <a:endParaRPr lang="pt-BR" sz="2000" b="0" i="0" u="none" strike="noStrike" dirty="0">
                        <a:effectLst/>
                        <a:latin typeface="+mn-lt"/>
                      </a:endParaRPr>
                    </a:p>
                  </a:txBody>
                  <a:tcPr marL="59288" marR="59288" marT="8234"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111777637"/>
                  </a:ext>
                </a:extLst>
              </a:tr>
              <a:tr h="498782">
                <a:tc>
                  <a:txBody>
                    <a:bodyPr/>
                    <a:lstStyle/>
                    <a:p>
                      <a:pPr marL="0" marR="0" algn="l" fontAlgn="t">
                        <a:spcBef>
                          <a:spcPts val="0"/>
                        </a:spcBef>
                        <a:spcAft>
                          <a:spcPts val="0"/>
                        </a:spcAft>
                      </a:pPr>
                      <a:r>
                        <a:rPr lang="pt-BR" sz="2000" b="0" i="0" u="none" strike="noStrike" kern="100" dirty="0" err="1">
                          <a:solidFill>
                            <a:srgbClr val="000000"/>
                          </a:solidFill>
                          <a:effectLst/>
                          <a:latin typeface="+mn-lt"/>
                          <a:ea typeface="Aptos" panose="020B0004020202020204" pitchFamily="34" charset="0"/>
                          <a:cs typeface="Times New Roman" panose="02020603050405020304" pitchFamily="18" charset="0"/>
                        </a:rPr>
                        <a:t>Race</a:t>
                      </a:r>
                      <a:r>
                        <a:rPr lang="pt-BR" sz="2000" b="0" i="0" u="none" strike="noStrike" kern="100" dirty="0">
                          <a:solidFill>
                            <a:srgbClr val="000000"/>
                          </a:solidFill>
                          <a:effectLst/>
                          <a:latin typeface="+mn-lt"/>
                          <a:ea typeface="Aptos" panose="020B0004020202020204" pitchFamily="34" charset="0"/>
                          <a:cs typeface="Times New Roman" panose="02020603050405020304" pitchFamily="18" charset="0"/>
                        </a:rPr>
                        <a:t> (1=BIPOC)</a:t>
                      </a:r>
                      <a:endParaRPr lang="pt-BR" sz="2000" b="0" i="0" u="none" strike="noStrike" dirty="0">
                        <a:effectLst/>
                        <a:latin typeface="+mn-lt"/>
                      </a:endParaRPr>
                    </a:p>
                    <a:p>
                      <a:pPr marL="0" marR="0" algn="l" fontAlgn="t">
                        <a:spcBef>
                          <a:spcPts val="0"/>
                        </a:spcBef>
                        <a:spcAft>
                          <a:spcPts val="0"/>
                        </a:spcAft>
                      </a:pPr>
                      <a:r>
                        <a:rPr lang="pt-BR" sz="2000" b="0" i="0" u="none" strike="noStrike" kern="100" dirty="0" err="1">
                          <a:solidFill>
                            <a:srgbClr val="000000"/>
                          </a:solidFill>
                          <a:effectLst/>
                          <a:latin typeface="+mn-lt"/>
                          <a:ea typeface="Aptos" panose="020B0004020202020204" pitchFamily="34" charset="0"/>
                          <a:cs typeface="Times New Roman" panose="02020603050405020304" pitchFamily="18" charset="0"/>
                        </a:rPr>
                        <a:t>Grower</a:t>
                      </a:r>
                      <a:r>
                        <a:rPr lang="pt-BR" sz="2000" b="0" i="0" u="none" strike="noStrike" kern="100" dirty="0">
                          <a:solidFill>
                            <a:srgbClr val="000000"/>
                          </a:solidFill>
                          <a:effectLst/>
                          <a:latin typeface="+mn-lt"/>
                          <a:ea typeface="Aptos" panose="020B0004020202020204" pitchFamily="34" charset="0"/>
                          <a:cs typeface="Times New Roman" panose="02020603050405020304" pitchFamily="18" charset="0"/>
                        </a:rPr>
                        <a:t> </a:t>
                      </a:r>
                      <a:r>
                        <a:rPr lang="pt-BR" sz="2000" b="0" i="0" u="none" strike="noStrike" kern="100" dirty="0" err="1">
                          <a:solidFill>
                            <a:srgbClr val="000000"/>
                          </a:solidFill>
                          <a:effectLst/>
                          <a:latin typeface="+mn-lt"/>
                          <a:ea typeface="Aptos" panose="020B0004020202020204" pitchFamily="34" charset="0"/>
                          <a:cs typeface="Times New Roman" panose="02020603050405020304" pitchFamily="18" charset="0"/>
                        </a:rPr>
                        <a:t>type</a:t>
                      </a:r>
                      <a:r>
                        <a:rPr lang="pt-BR" sz="2000" b="0" i="0" u="none" strike="noStrike" kern="100" dirty="0">
                          <a:solidFill>
                            <a:srgbClr val="000000"/>
                          </a:solidFill>
                          <a:effectLst/>
                          <a:latin typeface="+mn-lt"/>
                          <a:ea typeface="Aptos" panose="020B0004020202020204" pitchFamily="34" charset="0"/>
                          <a:cs typeface="Times New Roman" panose="02020603050405020304" pitchFamily="18" charset="0"/>
                        </a:rPr>
                        <a:t> (1=</a:t>
                      </a:r>
                      <a:r>
                        <a:rPr lang="pt-BR" sz="2000" b="0" i="0" u="none" strike="noStrike" kern="100" dirty="0" err="1">
                          <a:solidFill>
                            <a:srgbClr val="000000"/>
                          </a:solidFill>
                          <a:effectLst/>
                          <a:latin typeface="+mn-lt"/>
                          <a:ea typeface="Aptos" panose="020B0004020202020204" pitchFamily="34" charset="0"/>
                          <a:cs typeface="Times New Roman" panose="02020603050405020304" pitchFamily="18" charset="0"/>
                        </a:rPr>
                        <a:t>farmer</a:t>
                      </a:r>
                      <a:r>
                        <a:rPr lang="pt-BR" sz="2000" b="0" i="0" u="none" strike="noStrike" kern="100" dirty="0">
                          <a:solidFill>
                            <a:srgbClr val="000000"/>
                          </a:solidFill>
                          <a:effectLst/>
                          <a:latin typeface="+mn-lt"/>
                          <a:ea typeface="Aptos" panose="020B0004020202020204" pitchFamily="34" charset="0"/>
                          <a:cs typeface="Times New Roman" panose="02020603050405020304" pitchFamily="18" charset="0"/>
                        </a:rPr>
                        <a:t>)</a:t>
                      </a:r>
                      <a:endParaRPr lang="pt-BR" sz="2000" b="0" i="0" u="none" strike="noStrike" dirty="0">
                        <a:effectLst/>
                        <a:latin typeface="+mn-lt"/>
                      </a:endParaRPr>
                    </a:p>
                  </a:txBody>
                  <a:tcPr marL="59288" marR="59288" marT="8234" marB="0">
                    <a:lnL>
                      <a:noFill/>
                    </a:lnL>
                    <a:lnR>
                      <a:noFill/>
                    </a:lnR>
                    <a:lnT>
                      <a:noFill/>
                    </a:lnT>
                    <a:lnB>
                      <a:noFill/>
                    </a:lnB>
                    <a:noFill/>
                  </a:tcPr>
                </a:tc>
                <a:tc>
                  <a:txBody>
                    <a:bodyPr/>
                    <a:lstStyle/>
                    <a:p>
                      <a:pPr marL="0" marR="0">
                        <a:spcBef>
                          <a:spcPts val="0"/>
                        </a:spcBef>
                        <a:spcAft>
                          <a:spcPts val="0"/>
                        </a:spcAft>
                      </a:pPr>
                      <a:r>
                        <a:rPr lang="pt-BR" sz="2000" kern="100" dirty="0">
                          <a:effectLst/>
                          <a:latin typeface="+mn-lt"/>
                          <a:ea typeface="Aptos" panose="020B0004020202020204" pitchFamily="34" charset="0"/>
                          <a:cs typeface="Times New Roman" panose="02020603050405020304" pitchFamily="18" charset="0"/>
                        </a:rPr>
                        <a:t>-0.606</a:t>
                      </a:r>
                      <a:endParaRPr lang="en-US" sz="2000" kern="100" dirty="0">
                        <a:effectLst/>
                        <a:latin typeface="+mn-lt"/>
                        <a:ea typeface="Aptos" panose="020B0004020202020204" pitchFamily="34" charset="0"/>
                        <a:cs typeface="Times New Roman" panose="02020603050405020304" pitchFamily="18" charset="0"/>
                      </a:endParaRPr>
                    </a:p>
                    <a:p>
                      <a:pPr marL="0" marR="0">
                        <a:spcBef>
                          <a:spcPts val="0"/>
                        </a:spcBef>
                        <a:spcAft>
                          <a:spcPts val="0"/>
                        </a:spcAft>
                      </a:pPr>
                      <a:r>
                        <a:rPr lang="pt-BR" sz="2000" kern="100" dirty="0">
                          <a:effectLst/>
                          <a:latin typeface="+mn-lt"/>
                          <a:ea typeface="Aptos" panose="020B0004020202020204" pitchFamily="34" charset="0"/>
                          <a:cs typeface="Times New Roman" panose="02020603050405020304" pitchFamily="18" charset="0"/>
                        </a:rPr>
                        <a:t>4.509***</a:t>
                      </a:r>
                      <a:endParaRPr lang="en-US" sz="2000" kern="100" dirty="0">
                        <a:effectLst/>
                        <a:latin typeface="+mn-lt"/>
                        <a:ea typeface="Aptos" panose="020B0004020202020204" pitchFamily="34" charset="0"/>
                        <a:cs typeface="Times New Roman" panose="02020603050405020304" pitchFamily="18" charset="0"/>
                      </a:endParaRPr>
                    </a:p>
                  </a:txBody>
                  <a:tcPr marL="59055" marR="59055" marT="8255" marB="0">
                    <a:lnL>
                      <a:noFill/>
                    </a:lnL>
                    <a:lnR>
                      <a:noFill/>
                    </a:lnR>
                    <a:lnT>
                      <a:noFill/>
                    </a:lnT>
                    <a:lnB>
                      <a:noFill/>
                    </a:lnB>
                    <a:noFill/>
                  </a:tcPr>
                </a:tc>
                <a:tc>
                  <a:txBody>
                    <a:bodyPr/>
                    <a:lstStyle/>
                    <a:p>
                      <a:pPr marL="0" marR="0" algn="l" fontAlgn="t">
                        <a:spcBef>
                          <a:spcPts val="0"/>
                        </a:spcBef>
                        <a:spcAft>
                          <a:spcPts val="0"/>
                        </a:spcAft>
                      </a:pPr>
                      <a:r>
                        <a:rPr lang="pt-BR" sz="2000" b="0" i="0" u="none" strike="noStrike" kern="100" dirty="0">
                          <a:solidFill>
                            <a:srgbClr val="000000"/>
                          </a:solidFill>
                          <a:effectLst/>
                          <a:latin typeface="+mn-lt"/>
                          <a:ea typeface="Aptos" panose="020B0004020202020204" pitchFamily="34" charset="0"/>
                          <a:cs typeface="Times New Roman" panose="02020603050405020304" pitchFamily="18" charset="0"/>
                        </a:rPr>
                        <a:t>1.988**</a:t>
                      </a:r>
                      <a:endParaRPr lang="pt-BR" sz="2000" b="0" i="0" u="none" strike="noStrike" dirty="0">
                        <a:effectLst/>
                        <a:latin typeface="+mn-lt"/>
                      </a:endParaRPr>
                    </a:p>
                    <a:p>
                      <a:pPr marL="0" marR="0" algn="l" fontAlgn="t">
                        <a:spcBef>
                          <a:spcPts val="0"/>
                        </a:spcBef>
                        <a:spcAft>
                          <a:spcPts val="0"/>
                        </a:spcAft>
                      </a:pPr>
                      <a:r>
                        <a:rPr lang="pt-BR" sz="2000" b="0" i="0" u="none" strike="noStrike" kern="100" dirty="0">
                          <a:solidFill>
                            <a:srgbClr val="000000"/>
                          </a:solidFill>
                          <a:effectLst/>
                          <a:latin typeface="+mn-lt"/>
                          <a:ea typeface="Aptos" panose="020B0004020202020204" pitchFamily="34" charset="0"/>
                          <a:cs typeface="Times New Roman" panose="02020603050405020304" pitchFamily="18" charset="0"/>
                        </a:rPr>
                        <a:t>5.371***</a:t>
                      </a:r>
                      <a:endParaRPr lang="pt-BR" sz="2000" b="0" i="0" u="none" strike="noStrike" dirty="0">
                        <a:effectLst/>
                        <a:latin typeface="+mn-lt"/>
                      </a:endParaRPr>
                    </a:p>
                  </a:txBody>
                  <a:tcPr marL="59288" marR="59288" marT="8234" marB="0">
                    <a:lnL>
                      <a:noFill/>
                    </a:lnL>
                    <a:lnR>
                      <a:noFill/>
                    </a:lnR>
                    <a:lnT>
                      <a:noFill/>
                    </a:lnT>
                    <a:lnB>
                      <a:noFill/>
                    </a:lnB>
                    <a:noFill/>
                  </a:tcPr>
                </a:tc>
                <a:tc>
                  <a:txBody>
                    <a:bodyPr/>
                    <a:lstStyle/>
                    <a:p>
                      <a:pPr marL="0" marR="0" algn="l" fontAlgn="t">
                        <a:spcBef>
                          <a:spcPts val="0"/>
                        </a:spcBef>
                        <a:spcAft>
                          <a:spcPts val="0"/>
                        </a:spcAft>
                      </a:pPr>
                      <a:r>
                        <a:rPr lang="pt-BR" sz="2000" b="0" i="0" u="none" strike="noStrike" kern="100" dirty="0">
                          <a:solidFill>
                            <a:srgbClr val="000000"/>
                          </a:solidFill>
                          <a:effectLst/>
                          <a:latin typeface="+mn-lt"/>
                          <a:ea typeface="Aptos" panose="020B0004020202020204" pitchFamily="34" charset="0"/>
                          <a:cs typeface="Times New Roman" panose="02020603050405020304" pitchFamily="18" charset="0"/>
                        </a:rPr>
                        <a:t>0.404</a:t>
                      </a:r>
                      <a:endParaRPr lang="pt-BR" sz="2000" b="0" i="0" u="none" strike="noStrike" dirty="0">
                        <a:effectLst/>
                        <a:latin typeface="+mn-lt"/>
                      </a:endParaRPr>
                    </a:p>
                    <a:p>
                      <a:pPr marL="0" marR="0" algn="l" fontAlgn="t">
                        <a:spcBef>
                          <a:spcPts val="0"/>
                        </a:spcBef>
                        <a:spcAft>
                          <a:spcPts val="0"/>
                        </a:spcAft>
                      </a:pPr>
                      <a:r>
                        <a:rPr lang="pt-BR" sz="2000" b="0" i="0" u="none" strike="noStrike" kern="100" dirty="0">
                          <a:solidFill>
                            <a:srgbClr val="000000"/>
                          </a:solidFill>
                          <a:effectLst/>
                          <a:latin typeface="+mn-lt"/>
                          <a:ea typeface="Aptos" panose="020B0004020202020204" pitchFamily="34" charset="0"/>
                          <a:cs typeface="Times New Roman" panose="02020603050405020304" pitchFamily="18" charset="0"/>
                        </a:rPr>
                        <a:t>1.043*</a:t>
                      </a:r>
                      <a:endParaRPr lang="pt-BR" sz="2000" b="0" i="0" u="none" strike="noStrike" dirty="0">
                        <a:effectLst/>
                        <a:latin typeface="+mn-lt"/>
                      </a:endParaRPr>
                    </a:p>
                  </a:txBody>
                  <a:tcPr marL="59288" marR="59288" marT="8234" marB="0">
                    <a:lnL>
                      <a:noFill/>
                    </a:lnL>
                    <a:lnR>
                      <a:noFill/>
                    </a:lnR>
                    <a:lnT>
                      <a:noFill/>
                    </a:lnT>
                    <a:lnB>
                      <a:noFill/>
                    </a:lnB>
                    <a:noFill/>
                  </a:tcPr>
                </a:tc>
                <a:extLst>
                  <a:ext uri="{0D108BD9-81ED-4DB2-BD59-A6C34878D82A}">
                    <a16:rowId xmlns:a16="http://schemas.microsoft.com/office/drawing/2014/main" val="2698644486"/>
                  </a:ext>
                </a:extLst>
              </a:tr>
              <a:tr h="498782">
                <a:tc>
                  <a:txBody>
                    <a:bodyPr/>
                    <a:lstStyle/>
                    <a:p>
                      <a:pPr marL="0" marR="0" algn="l" fontAlgn="t">
                        <a:spcBef>
                          <a:spcPts val="0"/>
                        </a:spcBef>
                        <a:spcAft>
                          <a:spcPts val="0"/>
                        </a:spcAft>
                      </a:pPr>
                      <a:r>
                        <a:rPr lang="pt-BR" sz="2000" b="0" i="0" u="none" strike="noStrike" kern="100">
                          <a:solidFill>
                            <a:srgbClr val="000000"/>
                          </a:solidFill>
                          <a:effectLst/>
                          <a:latin typeface="+mn-lt"/>
                          <a:ea typeface="Aptos" panose="020B0004020202020204" pitchFamily="34" charset="0"/>
                          <a:cs typeface="Times New Roman" panose="02020603050405020304" pitchFamily="18" charset="0"/>
                        </a:rPr>
                        <a:t>Income</a:t>
                      </a:r>
                      <a:endParaRPr lang="pt-BR" sz="2000" b="0" i="0" u="none" strike="noStrike">
                        <a:effectLst/>
                        <a:latin typeface="+mn-lt"/>
                      </a:endParaRPr>
                    </a:p>
                    <a:p>
                      <a:pPr marL="0" marR="0" algn="l" fontAlgn="t">
                        <a:spcBef>
                          <a:spcPts val="0"/>
                        </a:spcBef>
                        <a:spcAft>
                          <a:spcPts val="0"/>
                        </a:spcAft>
                      </a:pPr>
                      <a:r>
                        <a:rPr lang="pt-BR" sz="2000" b="0" i="0" u="none" strike="noStrike" kern="100">
                          <a:solidFill>
                            <a:srgbClr val="000000"/>
                          </a:solidFill>
                          <a:effectLst/>
                          <a:latin typeface="+mn-lt"/>
                          <a:ea typeface="Aptos" panose="020B0004020202020204" pitchFamily="34" charset="0"/>
                          <a:cs typeface="Times New Roman" panose="02020603050405020304" pitchFamily="18" charset="0"/>
                        </a:rPr>
                        <a:t>Employment status</a:t>
                      </a:r>
                      <a:endParaRPr lang="pt-BR" sz="2000" b="0" i="0" u="none" strike="noStrike">
                        <a:effectLst/>
                        <a:latin typeface="+mn-lt"/>
                      </a:endParaRPr>
                    </a:p>
                  </a:txBody>
                  <a:tcPr marL="59288" marR="59288" marT="8234" marB="0">
                    <a:lnL>
                      <a:noFill/>
                    </a:lnL>
                    <a:lnR>
                      <a:noFill/>
                    </a:lnR>
                    <a:lnT>
                      <a:noFill/>
                    </a:lnT>
                    <a:lnB>
                      <a:noFill/>
                    </a:lnB>
                    <a:noFill/>
                  </a:tcPr>
                </a:tc>
                <a:tc>
                  <a:txBody>
                    <a:bodyPr/>
                    <a:lstStyle/>
                    <a:p>
                      <a:pPr marL="0" marR="0">
                        <a:spcBef>
                          <a:spcPts val="0"/>
                        </a:spcBef>
                        <a:spcAft>
                          <a:spcPts val="0"/>
                        </a:spcAft>
                      </a:pPr>
                      <a:r>
                        <a:rPr lang="pt-BR" sz="2000" kern="100" dirty="0">
                          <a:effectLst/>
                          <a:latin typeface="+mn-lt"/>
                          <a:ea typeface="Aptos" panose="020B0004020202020204" pitchFamily="34" charset="0"/>
                          <a:cs typeface="Times New Roman" panose="02020603050405020304" pitchFamily="18" charset="0"/>
                        </a:rPr>
                        <a:t>-0.049</a:t>
                      </a:r>
                      <a:endParaRPr lang="en-US" sz="2000" kern="100" dirty="0">
                        <a:effectLst/>
                        <a:latin typeface="+mn-lt"/>
                        <a:ea typeface="Aptos" panose="020B0004020202020204" pitchFamily="34" charset="0"/>
                        <a:cs typeface="Times New Roman" panose="02020603050405020304" pitchFamily="18" charset="0"/>
                      </a:endParaRPr>
                    </a:p>
                    <a:p>
                      <a:pPr marL="0" marR="0">
                        <a:spcBef>
                          <a:spcPts val="0"/>
                        </a:spcBef>
                        <a:spcAft>
                          <a:spcPts val="0"/>
                        </a:spcAft>
                      </a:pPr>
                      <a:r>
                        <a:rPr lang="pt-BR" sz="2000" kern="100" dirty="0">
                          <a:effectLst/>
                          <a:latin typeface="+mn-lt"/>
                          <a:ea typeface="Aptos" panose="020B0004020202020204" pitchFamily="34" charset="0"/>
                          <a:cs typeface="Times New Roman" panose="02020603050405020304" pitchFamily="18" charset="0"/>
                        </a:rPr>
                        <a:t>1.137</a:t>
                      </a:r>
                      <a:endParaRPr lang="en-US" sz="2000" kern="100" dirty="0">
                        <a:effectLst/>
                        <a:latin typeface="+mn-lt"/>
                        <a:ea typeface="Aptos" panose="020B0004020202020204" pitchFamily="34" charset="0"/>
                        <a:cs typeface="Times New Roman" panose="02020603050405020304" pitchFamily="18" charset="0"/>
                      </a:endParaRPr>
                    </a:p>
                  </a:txBody>
                  <a:tcPr marL="59055" marR="59055" marT="8255" marB="0">
                    <a:lnL>
                      <a:noFill/>
                    </a:lnL>
                    <a:lnR>
                      <a:noFill/>
                    </a:lnR>
                    <a:lnT>
                      <a:noFill/>
                    </a:lnT>
                    <a:lnB>
                      <a:noFill/>
                    </a:lnB>
                    <a:noFill/>
                  </a:tcPr>
                </a:tc>
                <a:tc>
                  <a:txBody>
                    <a:bodyPr/>
                    <a:lstStyle/>
                    <a:p>
                      <a:pPr marL="0" marR="0" algn="l" fontAlgn="t">
                        <a:spcBef>
                          <a:spcPts val="0"/>
                        </a:spcBef>
                        <a:spcAft>
                          <a:spcPts val="0"/>
                        </a:spcAft>
                      </a:pPr>
                      <a:r>
                        <a:rPr lang="pt-BR" sz="2000" b="0" i="0" u="none" strike="noStrike" kern="100" dirty="0">
                          <a:solidFill>
                            <a:srgbClr val="000000"/>
                          </a:solidFill>
                          <a:effectLst/>
                          <a:latin typeface="+mn-lt"/>
                          <a:ea typeface="Aptos" panose="020B0004020202020204" pitchFamily="34" charset="0"/>
                          <a:cs typeface="Times New Roman" panose="02020603050405020304" pitchFamily="18" charset="0"/>
                        </a:rPr>
                        <a:t>-0.632***</a:t>
                      </a:r>
                      <a:endParaRPr lang="pt-BR" sz="2000" b="0" i="0" u="none" strike="noStrike" dirty="0">
                        <a:effectLst/>
                        <a:latin typeface="+mn-lt"/>
                      </a:endParaRPr>
                    </a:p>
                    <a:p>
                      <a:pPr marL="0" marR="0" algn="l" fontAlgn="t">
                        <a:spcBef>
                          <a:spcPts val="0"/>
                        </a:spcBef>
                        <a:spcAft>
                          <a:spcPts val="0"/>
                        </a:spcAft>
                      </a:pPr>
                      <a:r>
                        <a:rPr lang="pt-BR" sz="2000" b="0" i="0" u="none" strike="noStrike" kern="100" dirty="0">
                          <a:solidFill>
                            <a:srgbClr val="000000"/>
                          </a:solidFill>
                          <a:effectLst/>
                          <a:latin typeface="+mn-lt"/>
                          <a:ea typeface="Aptos" panose="020B0004020202020204" pitchFamily="34" charset="0"/>
                          <a:cs typeface="Times New Roman" panose="02020603050405020304" pitchFamily="18" charset="0"/>
                        </a:rPr>
                        <a:t>2.377***</a:t>
                      </a:r>
                      <a:endParaRPr lang="pt-BR" sz="2000" b="0" i="0" u="none" strike="noStrike" dirty="0">
                        <a:effectLst/>
                        <a:latin typeface="+mn-lt"/>
                      </a:endParaRPr>
                    </a:p>
                  </a:txBody>
                  <a:tcPr marL="59288" marR="59288" marT="8234" marB="0">
                    <a:lnL>
                      <a:noFill/>
                    </a:lnL>
                    <a:lnR>
                      <a:noFill/>
                    </a:lnR>
                    <a:lnT>
                      <a:noFill/>
                    </a:lnT>
                    <a:lnB>
                      <a:noFill/>
                    </a:lnB>
                    <a:noFill/>
                  </a:tcPr>
                </a:tc>
                <a:tc>
                  <a:txBody>
                    <a:bodyPr/>
                    <a:lstStyle/>
                    <a:p>
                      <a:pPr marL="0" marR="0" algn="l" fontAlgn="t">
                        <a:spcBef>
                          <a:spcPts val="0"/>
                        </a:spcBef>
                        <a:spcAft>
                          <a:spcPts val="0"/>
                        </a:spcAft>
                      </a:pPr>
                      <a:r>
                        <a:rPr lang="pt-BR" sz="2000" b="0" i="0" u="none" strike="noStrike" kern="100" dirty="0">
                          <a:solidFill>
                            <a:srgbClr val="000000"/>
                          </a:solidFill>
                          <a:effectLst/>
                          <a:latin typeface="+mn-lt"/>
                          <a:ea typeface="Aptos" panose="020B0004020202020204" pitchFamily="34" charset="0"/>
                          <a:cs typeface="Times New Roman" panose="02020603050405020304" pitchFamily="18" charset="0"/>
                        </a:rPr>
                        <a:t>-0.370***</a:t>
                      </a:r>
                      <a:endParaRPr lang="pt-BR" sz="2000" b="0" i="0" u="none" strike="noStrike" dirty="0">
                        <a:effectLst/>
                        <a:latin typeface="+mn-lt"/>
                      </a:endParaRPr>
                    </a:p>
                    <a:p>
                      <a:pPr marL="0" marR="0" algn="l" fontAlgn="t">
                        <a:spcBef>
                          <a:spcPts val="0"/>
                        </a:spcBef>
                        <a:spcAft>
                          <a:spcPts val="0"/>
                        </a:spcAft>
                      </a:pPr>
                      <a:r>
                        <a:rPr lang="pt-BR" sz="2000" b="0" i="0" u="none" strike="noStrike" kern="100" dirty="0">
                          <a:solidFill>
                            <a:srgbClr val="000000"/>
                          </a:solidFill>
                          <a:effectLst/>
                          <a:latin typeface="+mn-lt"/>
                          <a:ea typeface="Aptos" panose="020B0004020202020204" pitchFamily="34" charset="0"/>
                          <a:cs typeface="Times New Roman" panose="02020603050405020304" pitchFamily="18" charset="0"/>
                        </a:rPr>
                        <a:t>0.910</a:t>
                      </a:r>
                      <a:endParaRPr lang="pt-BR" sz="2000" b="0" i="0" u="none" strike="noStrike" dirty="0">
                        <a:effectLst/>
                        <a:latin typeface="+mn-lt"/>
                      </a:endParaRPr>
                    </a:p>
                  </a:txBody>
                  <a:tcPr marL="59288" marR="59288" marT="8234" marB="0">
                    <a:lnL>
                      <a:noFill/>
                    </a:lnL>
                    <a:lnR>
                      <a:noFill/>
                    </a:lnR>
                    <a:lnT>
                      <a:noFill/>
                    </a:lnT>
                    <a:lnB>
                      <a:noFill/>
                    </a:lnB>
                    <a:noFill/>
                  </a:tcPr>
                </a:tc>
                <a:extLst>
                  <a:ext uri="{0D108BD9-81ED-4DB2-BD59-A6C34878D82A}">
                    <a16:rowId xmlns:a16="http://schemas.microsoft.com/office/drawing/2014/main" val="2390698927"/>
                  </a:ext>
                </a:extLst>
              </a:tr>
              <a:tr h="277307">
                <a:tc>
                  <a:txBody>
                    <a:bodyPr/>
                    <a:lstStyle/>
                    <a:p>
                      <a:pPr marL="0" marR="0" algn="l" fontAlgn="t">
                        <a:spcBef>
                          <a:spcPts val="0"/>
                        </a:spcBef>
                        <a:spcAft>
                          <a:spcPts val="0"/>
                        </a:spcAft>
                      </a:pPr>
                      <a:r>
                        <a:rPr lang="pt-BR" sz="2000" b="0" i="0" u="none" strike="noStrike" kern="100" dirty="0">
                          <a:solidFill>
                            <a:srgbClr val="000000"/>
                          </a:solidFill>
                          <a:effectLst/>
                          <a:latin typeface="+mn-lt"/>
                          <a:ea typeface="Aptos" panose="020B0004020202020204" pitchFamily="34" charset="0"/>
                          <a:cs typeface="Times New Roman" panose="02020603050405020304" pitchFamily="18" charset="0"/>
                        </a:rPr>
                        <a:t>Education</a:t>
                      </a:r>
                      <a:endParaRPr lang="pt-BR" sz="2000" b="0" i="0" u="none" strike="noStrike" dirty="0">
                        <a:effectLst/>
                        <a:latin typeface="+mn-lt"/>
                      </a:endParaRPr>
                    </a:p>
                  </a:txBody>
                  <a:tcPr marL="59288" marR="59288" marT="8234" marB="0">
                    <a:lnL>
                      <a:noFill/>
                    </a:lnL>
                    <a:lnR>
                      <a:noFill/>
                    </a:lnR>
                    <a:lnT>
                      <a:noFill/>
                    </a:lnT>
                    <a:lnB>
                      <a:noFill/>
                    </a:lnB>
                    <a:noFill/>
                  </a:tcPr>
                </a:tc>
                <a:tc>
                  <a:txBody>
                    <a:bodyPr/>
                    <a:lstStyle/>
                    <a:p>
                      <a:pPr marL="0" marR="0">
                        <a:spcBef>
                          <a:spcPts val="0"/>
                        </a:spcBef>
                        <a:spcAft>
                          <a:spcPts val="0"/>
                        </a:spcAft>
                      </a:pPr>
                      <a:r>
                        <a:rPr lang="pt-BR" sz="2000" kern="100" dirty="0">
                          <a:effectLst/>
                          <a:latin typeface="+mn-lt"/>
                          <a:ea typeface="Aptos" panose="020B0004020202020204" pitchFamily="34" charset="0"/>
                          <a:cs typeface="Times New Roman" panose="02020603050405020304" pitchFamily="18" charset="0"/>
                        </a:rPr>
                        <a:t>0.505</a:t>
                      </a:r>
                      <a:endParaRPr lang="en-US" sz="2000" kern="100" dirty="0">
                        <a:effectLst/>
                        <a:latin typeface="+mn-lt"/>
                        <a:ea typeface="Aptos" panose="020B0004020202020204" pitchFamily="34" charset="0"/>
                        <a:cs typeface="Times New Roman" panose="02020603050405020304" pitchFamily="18" charset="0"/>
                      </a:endParaRPr>
                    </a:p>
                  </a:txBody>
                  <a:tcPr marL="59055" marR="59055" marT="8255" marB="0">
                    <a:lnL>
                      <a:noFill/>
                    </a:lnL>
                    <a:lnR>
                      <a:noFill/>
                    </a:lnR>
                    <a:lnT>
                      <a:noFill/>
                    </a:lnT>
                    <a:lnB>
                      <a:noFill/>
                    </a:lnB>
                    <a:noFill/>
                  </a:tcPr>
                </a:tc>
                <a:tc>
                  <a:txBody>
                    <a:bodyPr/>
                    <a:lstStyle/>
                    <a:p>
                      <a:pPr marL="0" marR="0" algn="l" fontAlgn="t">
                        <a:spcBef>
                          <a:spcPts val="0"/>
                        </a:spcBef>
                        <a:spcAft>
                          <a:spcPts val="0"/>
                        </a:spcAft>
                      </a:pPr>
                      <a:r>
                        <a:rPr lang="pt-BR" sz="2000" b="0" i="0" u="none" strike="noStrike" kern="100" dirty="0">
                          <a:solidFill>
                            <a:srgbClr val="000000"/>
                          </a:solidFill>
                          <a:effectLst/>
                          <a:latin typeface="+mn-lt"/>
                          <a:ea typeface="Aptos" panose="020B0004020202020204" pitchFamily="34" charset="0"/>
                          <a:cs typeface="Times New Roman" panose="02020603050405020304" pitchFamily="18" charset="0"/>
                        </a:rPr>
                        <a:t>-0.230</a:t>
                      </a:r>
                      <a:endParaRPr lang="pt-BR" sz="2000" b="0" i="0" u="none" strike="noStrike" dirty="0">
                        <a:effectLst/>
                        <a:latin typeface="+mn-lt"/>
                      </a:endParaRPr>
                    </a:p>
                  </a:txBody>
                  <a:tcPr marL="59288" marR="59288" marT="8234" marB="0">
                    <a:lnL>
                      <a:noFill/>
                    </a:lnL>
                    <a:lnR>
                      <a:noFill/>
                    </a:lnR>
                    <a:lnT>
                      <a:noFill/>
                    </a:lnT>
                    <a:lnB>
                      <a:noFill/>
                    </a:lnB>
                    <a:noFill/>
                  </a:tcPr>
                </a:tc>
                <a:tc>
                  <a:txBody>
                    <a:bodyPr/>
                    <a:lstStyle/>
                    <a:p>
                      <a:pPr marL="0" marR="0" algn="l" fontAlgn="t">
                        <a:spcBef>
                          <a:spcPts val="0"/>
                        </a:spcBef>
                        <a:spcAft>
                          <a:spcPts val="0"/>
                        </a:spcAft>
                      </a:pPr>
                      <a:r>
                        <a:rPr lang="pt-BR" sz="2000" b="0" i="0" u="none" strike="noStrike" kern="100" dirty="0">
                          <a:solidFill>
                            <a:srgbClr val="000000"/>
                          </a:solidFill>
                          <a:effectLst/>
                          <a:latin typeface="+mn-lt"/>
                          <a:ea typeface="Aptos" panose="020B0004020202020204" pitchFamily="34" charset="0"/>
                          <a:cs typeface="Times New Roman" panose="02020603050405020304" pitchFamily="18" charset="0"/>
                        </a:rPr>
                        <a:t>-0.117</a:t>
                      </a:r>
                      <a:endParaRPr lang="pt-BR" sz="2000" b="0" i="0" u="none" strike="noStrike" dirty="0">
                        <a:effectLst/>
                        <a:latin typeface="+mn-lt"/>
                      </a:endParaRPr>
                    </a:p>
                  </a:txBody>
                  <a:tcPr marL="59288" marR="59288" marT="8234" marB="0">
                    <a:lnL>
                      <a:noFill/>
                    </a:lnL>
                    <a:lnR>
                      <a:noFill/>
                    </a:lnR>
                    <a:lnT>
                      <a:noFill/>
                    </a:lnT>
                    <a:lnB>
                      <a:noFill/>
                    </a:lnB>
                    <a:noFill/>
                  </a:tcPr>
                </a:tc>
                <a:extLst>
                  <a:ext uri="{0D108BD9-81ED-4DB2-BD59-A6C34878D82A}">
                    <a16:rowId xmlns:a16="http://schemas.microsoft.com/office/drawing/2014/main" val="3242634795"/>
                  </a:ext>
                </a:extLst>
              </a:tr>
              <a:tr h="277307">
                <a:tc>
                  <a:txBody>
                    <a:bodyPr/>
                    <a:lstStyle/>
                    <a:p>
                      <a:pPr marL="0" marR="0" algn="l" fontAlgn="t">
                        <a:spcBef>
                          <a:spcPts val="0"/>
                        </a:spcBef>
                        <a:spcAft>
                          <a:spcPts val="0"/>
                        </a:spcAft>
                      </a:pPr>
                      <a:r>
                        <a:rPr lang="pt-BR" sz="2000" b="0" i="0" u="none" strike="noStrike" kern="100">
                          <a:solidFill>
                            <a:srgbClr val="000000"/>
                          </a:solidFill>
                          <a:effectLst/>
                          <a:latin typeface="+mn-lt"/>
                          <a:ea typeface="Aptos" panose="020B0004020202020204" pitchFamily="34" charset="0"/>
                          <a:cs typeface="Times New Roman" panose="02020603050405020304" pitchFamily="18" charset="0"/>
                        </a:rPr>
                        <a:t>Year born </a:t>
                      </a:r>
                      <a:endParaRPr lang="pt-BR" sz="2000" b="0" i="0" u="none" strike="noStrike">
                        <a:effectLst/>
                        <a:latin typeface="+mn-lt"/>
                      </a:endParaRPr>
                    </a:p>
                  </a:txBody>
                  <a:tcPr marL="59288" marR="59288" marT="8234" marB="0">
                    <a:lnL>
                      <a:noFill/>
                    </a:lnL>
                    <a:lnR>
                      <a:noFill/>
                    </a:lnR>
                    <a:lnT>
                      <a:noFill/>
                    </a:lnT>
                    <a:lnB>
                      <a:noFill/>
                    </a:lnB>
                    <a:noFill/>
                  </a:tcPr>
                </a:tc>
                <a:tc>
                  <a:txBody>
                    <a:bodyPr/>
                    <a:lstStyle/>
                    <a:p>
                      <a:pPr marL="0" marR="0">
                        <a:spcBef>
                          <a:spcPts val="0"/>
                        </a:spcBef>
                        <a:spcAft>
                          <a:spcPts val="0"/>
                        </a:spcAft>
                      </a:pPr>
                      <a:r>
                        <a:rPr lang="pt-BR" sz="2000" kern="100" dirty="0">
                          <a:effectLst/>
                          <a:latin typeface="+mn-lt"/>
                          <a:ea typeface="Aptos" panose="020B0004020202020204" pitchFamily="34" charset="0"/>
                          <a:cs typeface="Times New Roman" panose="02020603050405020304" pitchFamily="18" charset="0"/>
                        </a:rPr>
                        <a:t>-0.025</a:t>
                      </a:r>
                      <a:endParaRPr lang="en-US" sz="2000" kern="100" dirty="0">
                        <a:effectLst/>
                        <a:latin typeface="+mn-lt"/>
                        <a:ea typeface="Aptos" panose="020B0004020202020204" pitchFamily="34" charset="0"/>
                        <a:cs typeface="Times New Roman" panose="02020603050405020304" pitchFamily="18" charset="0"/>
                      </a:endParaRPr>
                    </a:p>
                  </a:txBody>
                  <a:tcPr marL="59055" marR="59055" marT="8255" marB="0">
                    <a:lnL>
                      <a:noFill/>
                    </a:lnL>
                    <a:lnR>
                      <a:noFill/>
                    </a:lnR>
                    <a:lnT>
                      <a:noFill/>
                    </a:lnT>
                    <a:lnB>
                      <a:noFill/>
                    </a:lnB>
                    <a:noFill/>
                  </a:tcPr>
                </a:tc>
                <a:tc>
                  <a:txBody>
                    <a:bodyPr/>
                    <a:lstStyle/>
                    <a:p>
                      <a:pPr marL="0" marR="0" algn="l" fontAlgn="t">
                        <a:spcBef>
                          <a:spcPts val="0"/>
                        </a:spcBef>
                        <a:spcAft>
                          <a:spcPts val="0"/>
                        </a:spcAft>
                      </a:pPr>
                      <a:r>
                        <a:rPr lang="pt-BR" sz="2000" b="0" i="0" u="none" strike="noStrike" kern="100" dirty="0">
                          <a:solidFill>
                            <a:srgbClr val="000000"/>
                          </a:solidFill>
                          <a:effectLst/>
                          <a:latin typeface="+mn-lt"/>
                          <a:ea typeface="Aptos" panose="020B0004020202020204" pitchFamily="34" charset="0"/>
                          <a:cs typeface="Times New Roman" panose="02020603050405020304" pitchFamily="18" charset="0"/>
                        </a:rPr>
                        <a:t>0.144***</a:t>
                      </a:r>
                      <a:endParaRPr lang="pt-BR" sz="2000" b="0" i="0" u="none" strike="noStrike" dirty="0">
                        <a:effectLst/>
                        <a:latin typeface="+mn-lt"/>
                      </a:endParaRPr>
                    </a:p>
                  </a:txBody>
                  <a:tcPr marL="59288" marR="59288" marT="8234" marB="0">
                    <a:lnL>
                      <a:noFill/>
                    </a:lnL>
                    <a:lnR>
                      <a:noFill/>
                    </a:lnR>
                    <a:lnT>
                      <a:noFill/>
                    </a:lnT>
                    <a:lnB>
                      <a:noFill/>
                    </a:lnB>
                    <a:noFill/>
                  </a:tcPr>
                </a:tc>
                <a:tc>
                  <a:txBody>
                    <a:bodyPr/>
                    <a:lstStyle/>
                    <a:p>
                      <a:pPr marL="0" marR="0" algn="l" fontAlgn="t">
                        <a:spcBef>
                          <a:spcPts val="0"/>
                        </a:spcBef>
                        <a:spcAft>
                          <a:spcPts val="0"/>
                        </a:spcAft>
                      </a:pPr>
                      <a:r>
                        <a:rPr lang="pt-BR" sz="2000" b="0" i="0" u="none" strike="noStrike" kern="100" dirty="0">
                          <a:solidFill>
                            <a:srgbClr val="000000"/>
                          </a:solidFill>
                          <a:effectLst/>
                          <a:latin typeface="+mn-lt"/>
                          <a:ea typeface="Aptos" panose="020B0004020202020204" pitchFamily="34" charset="0"/>
                          <a:cs typeface="Times New Roman" panose="02020603050405020304" pitchFamily="18" charset="0"/>
                        </a:rPr>
                        <a:t>0.016</a:t>
                      </a:r>
                      <a:endParaRPr lang="pt-BR" sz="2000" b="0" i="0" u="none" strike="noStrike" dirty="0">
                        <a:effectLst/>
                        <a:latin typeface="+mn-lt"/>
                      </a:endParaRPr>
                    </a:p>
                  </a:txBody>
                  <a:tcPr marL="59288" marR="59288" marT="8234" marB="0">
                    <a:lnL>
                      <a:noFill/>
                    </a:lnL>
                    <a:lnR>
                      <a:noFill/>
                    </a:lnR>
                    <a:lnT>
                      <a:noFill/>
                    </a:lnT>
                    <a:lnB>
                      <a:noFill/>
                    </a:lnB>
                    <a:noFill/>
                  </a:tcPr>
                </a:tc>
                <a:extLst>
                  <a:ext uri="{0D108BD9-81ED-4DB2-BD59-A6C34878D82A}">
                    <a16:rowId xmlns:a16="http://schemas.microsoft.com/office/drawing/2014/main" val="1606810365"/>
                  </a:ext>
                </a:extLst>
              </a:tr>
              <a:tr h="277307">
                <a:tc>
                  <a:txBody>
                    <a:bodyPr/>
                    <a:lstStyle/>
                    <a:p>
                      <a:pPr marL="0" marR="0" algn="l" fontAlgn="t">
                        <a:spcBef>
                          <a:spcPts val="0"/>
                        </a:spcBef>
                        <a:spcAft>
                          <a:spcPts val="0"/>
                        </a:spcAft>
                      </a:pPr>
                      <a:r>
                        <a:rPr lang="pt-BR" sz="2000" b="0" i="0" u="none" strike="noStrike" kern="100" dirty="0">
                          <a:solidFill>
                            <a:srgbClr val="000000"/>
                          </a:solidFill>
                          <a:effectLst/>
                          <a:latin typeface="+mn-lt"/>
                          <a:ea typeface="Aptos" panose="020B0004020202020204" pitchFamily="34" charset="0"/>
                          <a:cs typeface="Times New Roman" panose="02020603050405020304" pitchFamily="18" charset="0"/>
                        </a:rPr>
                        <a:t>Land </a:t>
                      </a:r>
                      <a:r>
                        <a:rPr lang="pt-BR" sz="2000" b="0" i="0" u="none" strike="noStrike" kern="100" dirty="0" err="1">
                          <a:solidFill>
                            <a:srgbClr val="000000"/>
                          </a:solidFill>
                          <a:effectLst/>
                          <a:latin typeface="+mn-lt"/>
                          <a:ea typeface="Aptos" panose="020B0004020202020204" pitchFamily="34" charset="0"/>
                          <a:cs typeface="Times New Roman" panose="02020603050405020304" pitchFamily="18" charset="0"/>
                        </a:rPr>
                        <a:t>access</a:t>
                      </a:r>
                      <a:r>
                        <a:rPr lang="pt-BR" sz="2000" b="0" i="0" u="none" strike="noStrike" kern="100" dirty="0">
                          <a:solidFill>
                            <a:srgbClr val="000000"/>
                          </a:solidFill>
                          <a:effectLst/>
                          <a:latin typeface="+mn-lt"/>
                          <a:ea typeface="Aptos" panose="020B0004020202020204" pitchFamily="34" charset="0"/>
                          <a:cs typeface="Times New Roman" panose="02020603050405020304" pitchFamily="18" charset="0"/>
                        </a:rPr>
                        <a:t> </a:t>
                      </a:r>
                      <a:endParaRPr lang="pt-BR" sz="2000" b="0" i="0" u="none" strike="noStrike" dirty="0">
                        <a:effectLst/>
                        <a:latin typeface="+mn-lt"/>
                      </a:endParaRPr>
                    </a:p>
                  </a:txBody>
                  <a:tcPr marL="59288" marR="59288" marT="8234" marB="0">
                    <a:lnL>
                      <a:noFill/>
                    </a:lnL>
                    <a:lnR>
                      <a:noFill/>
                    </a:lnR>
                    <a:lnT>
                      <a:noFill/>
                    </a:lnT>
                    <a:lnB>
                      <a:noFill/>
                    </a:lnB>
                    <a:noFill/>
                  </a:tcPr>
                </a:tc>
                <a:tc>
                  <a:txBody>
                    <a:bodyPr/>
                    <a:lstStyle/>
                    <a:p>
                      <a:pPr marL="0" marR="0">
                        <a:spcBef>
                          <a:spcPts val="0"/>
                        </a:spcBef>
                        <a:spcAft>
                          <a:spcPts val="0"/>
                        </a:spcAft>
                      </a:pPr>
                      <a:r>
                        <a:rPr lang="pt-BR" sz="2000" kern="100" dirty="0">
                          <a:effectLst/>
                          <a:latin typeface="+mn-lt"/>
                          <a:ea typeface="Aptos" panose="020B0004020202020204" pitchFamily="34" charset="0"/>
                          <a:cs typeface="Times New Roman" panose="02020603050405020304" pitchFamily="18" charset="0"/>
                        </a:rPr>
                        <a:t>0.502</a:t>
                      </a:r>
                      <a:endParaRPr lang="en-US" sz="2000" kern="100" dirty="0">
                        <a:effectLst/>
                        <a:latin typeface="+mn-lt"/>
                        <a:ea typeface="Aptos" panose="020B0004020202020204" pitchFamily="34" charset="0"/>
                        <a:cs typeface="Times New Roman" panose="02020603050405020304" pitchFamily="18" charset="0"/>
                      </a:endParaRPr>
                    </a:p>
                  </a:txBody>
                  <a:tcPr marL="59055" marR="59055" marT="8255" marB="0">
                    <a:lnL>
                      <a:noFill/>
                    </a:lnL>
                    <a:lnR>
                      <a:noFill/>
                    </a:lnR>
                    <a:lnT>
                      <a:noFill/>
                    </a:lnT>
                    <a:lnB>
                      <a:noFill/>
                    </a:lnB>
                    <a:noFill/>
                  </a:tcPr>
                </a:tc>
                <a:tc>
                  <a:txBody>
                    <a:bodyPr/>
                    <a:lstStyle/>
                    <a:p>
                      <a:pPr marL="0" marR="0" algn="l" fontAlgn="t">
                        <a:spcBef>
                          <a:spcPts val="0"/>
                        </a:spcBef>
                        <a:spcAft>
                          <a:spcPts val="0"/>
                        </a:spcAft>
                      </a:pPr>
                      <a:r>
                        <a:rPr lang="pt-BR" sz="2000" b="0" i="0" u="none" strike="noStrike" kern="100" dirty="0">
                          <a:solidFill>
                            <a:srgbClr val="000000"/>
                          </a:solidFill>
                          <a:effectLst/>
                          <a:latin typeface="+mn-lt"/>
                          <a:ea typeface="Aptos" panose="020B0004020202020204" pitchFamily="34" charset="0"/>
                          <a:cs typeface="Times New Roman" panose="02020603050405020304" pitchFamily="18" charset="0"/>
                        </a:rPr>
                        <a:t>-0.158</a:t>
                      </a:r>
                      <a:endParaRPr lang="pt-BR" sz="2000" b="0" i="0" u="none" strike="noStrike" dirty="0">
                        <a:effectLst/>
                        <a:latin typeface="+mn-lt"/>
                      </a:endParaRPr>
                    </a:p>
                  </a:txBody>
                  <a:tcPr marL="59288" marR="59288" marT="8234" marB="0">
                    <a:lnL>
                      <a:noFill/>
                    </a:lnL>
                    <a:lnR>
                      <a:noFill/>
                    </a:lnR>
                    <a:lnT>
                      <a:noFill/>
                    </a:lnT>
                    <a:lnB>
                      <a:noFill/>
                    </a:lnB>
                    <a:noFill/>
                  </a:tcPr>
                </a:tc>
                <a:tc>
                  <a:txBody>
                    <a:bodyPr/>
                    <a:lstStyle/>
                    <a:p>
                      <a:pPr marL="0" marR="0" algn="l" fontAlgn="t">
                        <a:spcBef>
                          <a:spcPts val="0"/>
                        </a:spcBef>
                        <a:spcAft>
                          <a:spcPts val="0"/>
                        </a:spcAft>
                      </a:pPr>
                      <a:r>
                        <a:rPr lang="pt-BR" sz="2000" b="0" i="0" u="none" strike="noStrike" kern="100" dirty="0">
                          <a:solidFill>
                            <a:srgbClr val="000000"/>
                          </a:solidFill>
                          <a:effectLst/>
                          <a:latin typeface="+mn-lt"/>
                          <a:ea typeface="Aptos" panose="020B0004020202020204" pitchFamily="34" charset="0"/>
                          <a:cs typeface="Times New Roman" panose="02020603050405020304" pitchFamily="18" charset="0"/>
                        </a:rPr>
                        <a:t>-0.181</a:t>
                      </a:r>
                      <a:endParaRPr lang="pt-BR" sz="2000" b="0" i="0" u="none" strike="noStrike" dirty="0">
                        <a:effectLst/>
                        <a:latin typeface="+mn-lt"/>
                      </a:endParaRPr>
                    </a:p>
                  </a:txBody>
                  <a:tcPr marL="59288" marR="59288" marT="8234" marB="0">
                    <a:lnL>
                      <a:noFill/>
                    </a:lnL>
                    <a:lnR>
                      <a:noFill/>
                    </a:lnR>
                    <a:lnT>
                      <a:noFill/>
                    </a:lnT>
                    <a:lnB>
                      <a:noFill/>
                    </a:lnB>
                    <a:noFill/>
                  </a:tcPr>
                </a:tc>
                <a:extLst>
                  <a:ext uri="{0D108BD9-81ED-4DB2-BD59-A6C34878D82A}">
                    <a16:rowId xmlns:a16="http://schemas.microsoft.com/office/drawing/2014/main" val="2653499558"/>
                  </a:ext>
                </a:extLst>
              </a:tr>
              <a:tr h="720258">
                <a:tc>
                  <a:txBody>
                    <a:bodyPr/>
                    <a:lstStyle/>
                    <a:p>
                      <a:pPr marL="0" marR="0" algn="l" fontAlgn="t">
                        <a:spcBef>
                          <a:spcPts val="0"/>
                        </a:spcBef>
                        <a:spcAft>
                          <a:spcPts val="0"/>
                        </a:spcAft>
                      </a:pPr>
                      <a:r>
                        <a:rPr lang="pt-BR" sz="2000" b="0" i="0" u="none" strike="noStrike" kern="100" dirty="0" err="1">
                          <a:solidFill>
                            <a:srgbClr val="000000"/>
                          </a:solidFill>
                          <a:effectLst/>
                          <a:latin typeface="+mn-lt"/>
                          <a:ea typeface="Aptos" panose="020B0004020202020204" pitchFamily="34" charset="0"/>
                          <a:cs typeface="Times New Roman" panose="02020603050405020304" pitchFamily="18" charset="0"/>
                        </a:rPr>
                        <a:t>Connectivity</a:t>
                      </a:r>
                      <a:endParaRPr lang="pt-BR" sz="2000" b="0" i="0" u="none" strike="noStrike" dirty="0">
                        <a:effectLst/>
                        <a:latin typeface="+mn-lt"/>
                      </a:endParaRPr>
                    </a:p>
                    <a:p>
                      <a:pPr marL="0" marR="0" algn="l" fontAlgn="t">
                        <a:spcBef>
                          <a:spcPts val="0"/>
                        </a:spcBef>
                        <a:spcAft>
                          <a:spcPts val="0"/>
                        </a:spcAft>
                      </a:pPr>
                      <a:r>
                        <a:rPr lang="pt-BR" sz="2000" b="0" i="0" u="none" strike="noStrike" kern="100" dirty="0" err="1">
                          <a:solidFill>
                            <a:srgbClr val="000000"/>
                          </a:solidFill>
                          <a:effectLst/>
                          <a:latin typeface="+mn-lt"/>
                          <a:ea typeface="Aptos" panose="020B0004020202020204" pitchFamily="34" charset="0"/>
                          <a:cs typeface="Times New Roman" panose="02020603050405020304" pitchFamily="18" charset="0"/>
                        </a:rPr>
                        <a:t>Grows</a:t>
                      </a:r>
                      <a:r>
                        <a:rPr lang="pt-BR" sz="2000" b="0" i="0" u="none" strike="noStrike" kern="100" dirty="0">
                          <a:solidFill>
                            <a:srgbClr val="000000"/>
                          </a:solidFill>
                          <a:effectLst/>
                          <a:latin typeface="+mn-lt"/>
                          <a:ea typeface="Aptos" panose="020B0004020202020204" pitchFamily="34" charset="0"/>
                          <a:cs typeface="Times New Roman" panose="02020603050405020304" pitchFamily="18" charset="0"/>
                        </a:rPr>
                        <a:t> CA </a:t>
                      </a:r>
                      <a:r>
                        <a:rPr lang="pt-BR" sz="2000" b="0" i="0" u="none" strike="noStrike" kern="100" dirty="0" err="1">
                          <a:solidFill>
                            <a:srgbClr val="000000"/>
                          </a:solidFill>
                          <a:effectLst/>
                          <a:latin typeface="+mn-lt"/>
                          <a:ea typeface="Aptos" panose="020B0004020202020204" pitchFamily="34" charset="0"/>
                          <a:cs typeface="Times New Roman" panose="02020603050405020304" pitchFamily="18" charset="0"/>
                        </a:rPr>
                        <a:t>crops</a:t>
                      </a:r>
                      <a:r>
                        <a:rPr lang="pt-BR" sz="2000" b="0" i="0" u="none" strike="noStrike" kern="100" dirty="0">
                          <a:solidFill>
                            <a:srgbClr val="000000"/>
                          </a:solidFill>
                          <a:effectLst/>
                          <a:latin typeface="+mn-lt"/>
                          <a:ea typeface="Aptos" panose="020B0004020202020204" pitchFamily="34" charset="0"/>
                          <a:cs typeface="Times New Roman" panose="02020603050405020304" pitchFamily="18" charset="0"/>
                        </a:rPr>
                        <a:t> (1=</a:t>
                      </a:r>
                      <a:r>
                        <a:rPr lang="pt-BR" sz="2000" b="0" i="0" u="none" strike="noStrike" kern="100" dirty="0" err="1">
                          <a:solidFill>
                            <a:srgbClr val="000000"/>
                          </a:solidFill>
                          <a:effectLst/>
                          <a:latin typeface="+mn-lt"/>
                          <a:ea typeface="Aptos" panose="020B0004020202020204" pitchFamily="34" charset="0"/>
                          <a:cs typeface="Times New Roman" panose="02020603050405020304" pitchFamily="18" charset="0"/>
                        </a:rPr>
                        <a:t>yes</a:t>
                      </a:r>
                      <a:r>
                        <a:rPr lang="pt-BR" sz="2000" b="0" i="0" u="none" strike="noStrike" kern="100" dirty="0">
                          <a:solidFill>
                            <a:srgbClr val="000000"/>
                          </a:solidFill>
                          <a:effectLst/>
                          <a:latin typeface="+mn-lt"/>
                          <a:ea typeface="Aptos" panose="020B0004020202020204" pitchFamily="34" charset="0"/>
                          <a:cs typeface="Times New Roman" panose="02020603050405020304" pitchFamily="18" charset="0"/>
                        </a:rPr>
                        <a:t>)</a:t>
                      </a:r>
                      <a:endParaRPr lang="pt-BR" sz="2000" b="0" i="0" u="none" strike="noStrike" dirty="0">
                        <a:effectLst/>
                        <a:latin typeface="+mn-lt"/>
                      </a:endParaRPr>
                    </a:p>
                    <a:p>
                      <a:pPr marL="0" marR="0" algn="l" fontAlgn="t">
                        <a:spcBef>
                          <a:spcPts val="0"/>
                        </a:spcBef>
                        <a:spcAft>
                          <a:spcPts val="0"/>
                        </a:spcAft>
                      </a:pPr>
                      <a:r>
                        <a:rPr lang="pt-BR" sz="2000" b="0" i="0" u="none" strike="noStrike" kern="100" dirty="0">
                          <a:solidFill>
                            <a:srgbClr val="000000"/>
                          </a:solidFill>
                          <a:effectLst/>
                          <a:latin typeface="+mn-lt"/>
                          <a:ea typeface="Aptos" panose="020B0004020202020204" pitchFamily="34" charset="0"/>
                          <a:cs typeface="Times New Roman" panose="02020603050405020304" pitchFamily="18" charset="0"/>
                        </a:rPr>
                        <a:t>Profit as </a:t>
                      </a:r>
                      <a:r>
                        <a:rPr lang="pt-BR" sz="2000" b="0" i="0" u="none" strike="noStrike" kern="100" dirty="0" err="1">
                          <a:solidFill>
                            <a:srgbClr val="000000"/>
                          </a:solidFill>
                          <a:effectLst/>
                          <a:latin typeface="+mn-lt"/>
                          <a:ea typeface="Aptos" panose="020B0004020202020204" pitchFamily="34" charset="0"/>
                          <a:cs typeface="Times New Roman" panose="02020603050405020304" pitchFamily="18" charset="0"/>
                        </a:rPr>
                        <a:t>important</a:t>
                      </a:r>
                      <a:r>
                        <a:rPr lang="pt-BR" sz="2000" b="0" i="0" u="none" strike="noStrike" kern="100" dirty="0">
                          <a:solidFill>
                            <a:srgbClr val="000000"/>
                          </a:solidFill>
                          <a:effectLst/>
                          <a:latin typeface="+mn-lt"/>
                          <a:ea typeface="Aptos" panose="020B0004020202020204" pitchFamily="34" charset="0"/>
                          <a:cs typeface="Times New Roman" panose="02020603050405020304" pitchFamily="18" charset="0"/>
                        </a:rPr>
                        <a:t> (1=</a:t>
                      </a:r>
                      <a:r>
                        <a:rPr lang="pt-BR" sz="2000" b="0" i="0" u="none" strike="noStrike" kern="100" dirty="0" err="1">
                          <a:solidFill>
                            <a:srgbClr val="000000"/>
                          </a:solidFill>
                          <a:effectLst/>
                          <a:latin typeface="+mn-lt"/>
                          <a:ea typeface="Aptos" panose="020B0004020202020204" pitchFamily="34" charset="0"/>
                          <a:cs typeface="Times New Roman" panose="02020603050405020304" pitchFamily="18" charset="0"/>
                        </a:rPr>
                        <a:t>yes</a:t>
                      </a:r>
                      <a:r>
                        <a:rPr lang="pt-BR" sz="2000" b="0" i="0" u="none" strike="noStrike" kern="100" dirty="0">
                          <a:solidFill>
                            <a:srgbClr val="000000"/>
                          </a:solidFill>
                          <a:effectLst/>
                          <a:latin typeface="+mn-lt"/>
                          <a:ea typeface="Aptos" panose="020B0004020202020204" pitchFamily="34" charset="0"/>
                          <a:cs typeface="Times New Roman" panose="02020603050405020304" pitchFamily="18" charset="0"/>
                        </a:rPr>
                        <a:t>)</a:t>
                      </a:r>
                      <a:endParaRPr lang="pt-BR" sz="2000" b="0" i="0" u="none" strike="noStrike" dirty="0">
                        <a:effectLst/>
                        <a:latin typeface="+mn-lt"/>
                      </a:endParaRPr>
                    </a:p>
                  </a:txBody>
                  <a:tcPr marL="59288" marR="59288" marT="8234" marB="0">
                    <a:lnL>
                      <a:noFill/>
                    </a:lnL>
                    <a:lnR>
                      <a:noFill/>
                    </a:lnR>
                    <a:lnT>
                      <a:noFill/>
                    </a:lnT>
                    <a:lnB>
                      <a:noFill/>
                    </a:lnB>
                    <a:noFill/>
                  </a:tcPr>
                </a:tc>
                <a:tc>
                  <a:txBody>
                    <a:bodyPr/>
                    <a:lstStyle/>
                    <a:p>
                      <a:pPr marL="0" marR="0">
                        <a:spcBef>
                          <a:spcPts val="0"/>
                        </a:spcBef>
                        <a:spcAft>
                          <a:spcPts val="0"/>
                        </a:spcAft>
                      </a:pPr>
                      <a:r>
                        <a:rPr lang="pt-BR" sz="2000" kern="100" dirty="0">
                          <a:effectLst/>
                          <a:latin typeface="+mn-lt"/>
                          <a:ea typeface="Aptos" panose="020B0004020202020204" pitchFamily="34" charset="0"/>
                          <a:cs typeface="Times New Roman" panose="02020603050405020304" pitchFamily="18" charset="0"/>
                        </a:rPr>
                        <a:t> </a:t>
                      </a:r>
                      <a:endParaRPr lang="en-US" sz="2000" kern="100" dirty="0">
                        <a:effectLst/>
                        <a:latin typeface="+mn-lt"/>
                        <a:ea typeface="Aptos" panose="020B0004020202020204" pitchFamily="34" charset="0"/>
                        <a:cs typeface="Times New Roman" panose="02020603050405020304" pitchFamily="18" charset="0"/>
                      </a:endParaRPr>
                    </a:p>
                    <a:p>
                      <a:pPr marL="0" marR="0">
                        <a:spcBef>
                          <a:spcPts val="0"/>
                        </a:spcBef>
                        <a:spcAft>
                          <a:spcPts val="0"/>
                        </a:spcAft>
                      </a:pPr>
                      <a:r>
                        <a:rPr lang="pt-BR" sz="2000" kern="100" dirty="0">
                          <a:effectLst/>
                          <a:latin typeface="+mn-lt"/>
                          <a:ea typeface="Aptos" panose="020B0004020202020204" pitchFamily="34" charset="0"/>
                          <a:cs typeface="Times New Roman" panose="02020603050405020304" pitchFamily="18" charset="0"/>
                        </a:rPr>
                        <a:t>1.219</a:t>
                      </a:r>
                      <a:endParaRPr lang="en-US" sz="2000" kern="100" dirty="0">
                        <a:effectLst/>
                        <a:latin typeface="+mn-lt"/>
                        <a:ea typeface="Aptos" panose="020B0004020202020204" pitchFamily="34" charset="0"/>
                        <a:cs typeface="Times New Roman" panose="02020603050405020304" pitchFamily="18" charset="0"/>
                      </a:endParaRPr>
                    </a:p>
                    <a:p>
                      <a:pPr marL="0" marR="0">
                        <a:spcBef>
                          <a:spcPts val="0"/>
                        </a:spcBef>
                        <a:spcAft>
                          <a:spcPts val="0"/>
                        </a:spcAft>
                      </a:pPr>
                      <a:r>
                        <a:rPr lang="pt-BR" sz="2000" kern="100" dirty="0">
                          <a:effectLst/>
                          <a:latin typeface="+mn-lt"/>
                          <a:ea typeface="Aptos" panose="020B0004020202020204" pitchFamily="34" charset="0"/>
                          <a:cs typeface="Times New Roman" panose="02020603050405020304" pitchFamily="18" charset="0"/>
                        </a:rPr>
                        <a:t>-0.267</a:t>
                      </a:r>
                      <a:endParaRPr lang="en-US" sz="2000" kern="100" dirty="0">
                        <a:effectLst/>
                        <a:latin typeface="+mn-lt"/>
                        <a:ea typeface="Aptos" panose="020B0004020202020204" pitchFamily="34" charset="0"/>
                        <a:cs typeface="Times New Roman" panose="02020603050405020304" pitchFamily="18" charset="0"/>
                      </a:endParaRPr>
                    </a:p>
                  </a:txBody>
                  <a:tcPr marL="59055" marR="59055" marT="8255" marB="0">
                    <a:lnL>
                      <a:noFill/>
                    </a:lnL>
                    <a:lnR>
                      <a:noFill/>
                    </a:lnR>
                    <a:lnT>
                      <a:noFill/>
                    </a:lnT>
                    <a:lnB>
                      <a:noFill/>
                    </a:lnB>
                    <a:noFill/>
                  </a:tcPr>
                </a:tc>
                <a:tc>
                  <a:txBody>
                    <a:bodyPr/>
                    <a:lstStyle/>
                    <a:p>
                      <a:pPr marL="0" marR="0" algn="l" fontAlgn="t">
                        <a:spcBef>
                          <a:spcPts val="0"/>
                        </a:spcBef>
                        <a:spcAft>
                          <a:spcPts val="0"/>
                        </a:spcAft>
                      </a:pPr>
                      <a:r>
                        <a:rPr lang="pt-BR" sz="2000" b="0" i="0" u="none" strike="noStrike" kern="100" dirty="0">
                          <a:solidFill>
                            <a:srgbClr val="000000"/>
                          </a:solidFill>
                          <a:effectLst/>
                          <a:latin typeface="+mn-lt"/>
                          <a:ea typeface="Aptos" panose="020B0004020202020204" pitchFamily="34" charset="0"/>
                          <a:cs typeface="Times New Roman" panose="02020603050405020304" pitchFamily="18" charset="0"/>
                        </a:rPr>
                        <a:t>0.026</a:t>
                      </a:r>
                      <a:endParaRPr lang="pt-BR" sz="2000" b="0" i="0" u="none" strike="noStrike" dirty="0">
                        <a:effectLst/>
                        <a:latin typeface="+mn-lt"/>
                      </a:endParaRPr>
                    </a:p>
                    <a:p>
                      <a:pPr marL="0" marR="0" algn="l" fontAlgn="t">
                        <a:spcBef>
                          <a:spcPts val="0"/>
                        </a:spcBef>
                        <a:spcAft>
                          <a:spcPts val="0"/>
                        </a:spcAft>
                      </a:pPr>
                      <a:r>
                        <a:rPr lang="pt-BR" sz="2000" b="0" i="0" u="none" strike="noStrike" kern="100" dirty="0">
                          <a:solidFill>
                            <a:srgbClr val="000000"/>
                          </a:solidFill>
                          <a:effectLst/>
                          <a:latin typeface="+mn-lt"/>
                          <a:ea typeface="Aptos" panose="020B0004020202020204" pitchFamily="34" charset="0"/>
                          <a:cs typeface="Times New Roman" panose="02020603050405020304" pitchFamily="18" charset="0"/>
                        </a:rPr>
                        <a:t>0.757</a:t>
                      </a:r>
                      <a:endParaRPr lang="pt-BR" sz="2000" b="0" i="0" u="none" strike="noStrike" dirty="0">
                        <a:effectLst/>
                        <a:latin typeface="+mn-lt"/>
                      </a:endParaRPr>
                    </a:p>
                    <a:p>
                      <a:pPr marL="0" marR="0" algn="l" fontAlgn="t">
                        <a:spcBef>
                          <a:spcPts val="0"/>
                        </a:spcBef>
                        <a:spcAft>
                          <a:spcPts val="0"/>
                        </a:spcAft>
                      </a:pPr>
                      <a:r>
                        <a:rPr lang="pt-BR" sz="2000" b="0" i="0" u="none" strike="noStrike" kern="100" dirty="0">
                          <a:solidFill>
                            <a:srgbClr val="000000"/>
                          </a:solidFill>
                          <a:effectLst/>
                          <a:latin typeface="+mn-lt"/>
                          <a:ea typeface="Aptos" panose="020B0004020202020204" pitchFamily="34" charset="0"/>
                          <a:cs typeface="Times New Roman" panose="02020603050405020304" pitchFamily="18" charset="0"/>
                        </a:rPr>
                        <a:t>5.813***</a:t>
                      </a:r>
                      <a:endParaRPr lang="pt-BR" sz="2000" b="0" i="0" u="none" strike="noStrike" dirty="0">
                        <a:effectLst/>
                        <a:latin typeface="+mn-lt"/>
                      </a:endParaRPr>
                    </a:p>
                  </a:txBody>
                  <a:tcPr marL="59288" marR="59288" marT="8234" marB="0">
                    <a:lnL>
                      <a:noFill/>
                    </a:lnL>
                    <a:lnR>
                      <a:noFill/>
                    </a:lnR>
                    <a:lnT>
                      <a:noFill/>
                    </a:lnT>
                    <a:lnB>
                      <a:noFill/>
                    </a:lnB>
                    <a:noFill/>
                  </a:tcPr>
                </a:tc>
                <a:tc>
                  <a:txBody>
                    <a:bodyPr/>
                    <a:lstStyle/>
                    <a:p>
                      <a:pPr marL="0" marR="0" algn="l" fontAlgn="t">
                        <a:spcBef>
                          <a:spcPts val="0"/>
                        </a:spcBef>
                        <a:spcAft>
                          <a:spcPts val="0"/>
                        </a:spcAft>
                      </a:pPr>
                      <a:r>
                        <a:rPr lang="pt-BR" sz="2000" b="0" i="0" u="none" strike="noStrike" kern="100" dirty="0">
                          <a:solidFill>
                            <a:srgbClr val="000000"/>
                          </a:solidFill>
                          <a:effectLst/>
                          <a:latin typeface="+mn-lt"/>
                          <a:ea typeface="Aptos" panose="020B0004020202020204" pitchFamily="34" charset="0"/>
                          <a:cs typeface="Times New Roman" panose="02020603050405020304" pitchFamily="18" charset="0"/>
                        </a:rPr>
                        <a:t>0.001</a:t>
                      </a:r>
                      <a:endParaRPr lang="pt-BR" sz="2000" b="0" i="0" u="none" strike="noStrike" dirty="0">
                        <a:effectLst/>
                        <a:latin typeface="+mn-lt"/>
                      </a:endParaRPr>
                    </a:p>
                    <a:p>
                      <a:pPr marL="0" marR="0" algn="l" fontAlgn="t">
                        <a:spcBef>
                          <a:spcPts val="0"/>
                        </a:spcBef>
                        <a:spcAft>
                          <a:spcPts val="0"/>
                        </a:spcAft>
                      </a:pPr>
                      <a:r>
                        <a:rPr lang="pt-BR" sz="2000" b="0" i="0" u="none" strike="noStrike" kern="100" dirty="0">
                          <a:solidFill>
                            <a:srgbClr val="000000"/>
                          </a:solidFill>
                          <a:effectLst/>
                          <a:latin typeface="+mn-lt"/>
                          <a:ea typeface="Aptos" panose="020B0004020202020204" pitchFamily="34" charset="0"/>
                          <a:cs typeface="Times New Roman" panose="02020603050405020304" pitchFamily="18" charset="0"/>
                        </a:rPr>
                        <a:t>-1.054**</a:t>
                      </a:r>
                      <a:endParaRPr lang="pt-BR" sz="2000" b="0" i="0" u="none" strike="noStrike" dirty="0">
                        <a:effectLst/>
                        <a:latin typeface="+mn-lt"/>
                      </a:endParaRPr>
                    </a:p>
                    <a:p>
                      <a:pPr marL="0" marR="0" algn="l" fontAlgn="t">
                        <a:spcBef>
                          <a:spcPts val="0"/>
                        </a:spcBef>
                        <a:spcAft>
                          <a:spcPts val="0"/>
                        </a:spcAft>
                      </a:pPr>
                      <a:r>
                        <a:rPr lang="pt-BR" sz="2000" b="0" i="0" u="none" strike="noStrike" kern="100" dirty="0">
                          <a:solidFill>
                            <a:srgbClr val="000000"/>
                          </a:solidFill>
                          <a:effectLst/>
                          <a:latin typeface="+mn-lt"/>
                          <a:ea typeface="Aptos" panose="020B0004020202020204" pitchFamily="34" charset="0"/>
                          <a:cs typeface="Times New Roman" panose="02020603050405020304" pitchFamily="18" charset="0"/>
                        </a:rPr>
                        <a:t>1.180**</a:t>
                      </a:r>
                      <a:endParaRPr lang="pt-BR" sz="2000" b="0" i="0" u="none" strike="noStrike" dirty="0">
                        <a:effectLst/>
                        <a:latin typeface="+mn-lt"/>
                      </a:endParaRPr>
                    </a:p>
                  </a:txBody>
                  <a:tcPr marL="59288" marR="59288" marT="8234" marB="0">
                    <a:lnL>
                      <a:noFill/>
                    </a:lnL>
                    <a:lnR>
                      <a:noFill/>
                    </a:lnR>
                    <a:lnT>
                      <a:noFill/>
                    </a:lnT>
                    <a:lnB>
                      <a:noFill/>
                    </a:lnB>
                    <a:noFill/>
                  </a:tcPr>
                </a:tc>
                <a:extLst>
                  <a:ext uri="{0D108BD9-81ED-4DB2-BD59-A6C34878D82A}">
                    <a16:rowId xmlns:a16="http://schemas.microsoft.com/office/drawing/2014/main" val="3641629672"/>
                  </a:ext>
                </a:extLst>
              </a:tr>
              <a:tr h="0">
                <a:tc>
                  <a:txBody>
                    <a:bodyPr/>
                    <a:lstStyle/>
                    <a:p>
                      <a:pPr marL="0" marR="0" algn="l" fontAlgn="t">
                        <a:spcBef>
                          <a:spcPts val="0"/>
                        </a:spcBef>
                        <a:spcAft>
                          <a:spcPts val="0"/>
                        </a:spcAft>
                      </a:pPr>
                      <a:r>
                        <a:rPr lang="pt-BR" sz="2000" b="0" i="0" u="none" strike="noStrike" kern="100" dirty="0">
                          <a:solidFill>
                            <a:srgbClr val="000000"/>
                          </a:solidFill>
                          <a:effectLst/>
                          <a:latin typeface="+mn-lt"/>
                          <a:ea typeface="Aptos" panose="020B0004020202020204" pitchFamily="34" charset="0"/>
                          <a:cs typeface="Times New Roman" panose="02020603050405020304" pitchFamily="18" charset="0"/>
                        </a:rPr>
                        <a:t>Constant</a:t>
                      </a:r>
                      <a:endParaRPr lang="pt-BR" sz="2000" b="0" i="0" u="none" strike="noStrike" dirty="0">
                        <a:effectLst/>
                        <a:latin typeface="+mn-lt"/>
                      </a:endParaRPr>
                    </a:p>
                    <a:p>
                      <a:pPr marL="0" marR="0" algn="l" fontAlgn="t">
                        <a:spcBef>
                          <a:spcPts val="0"/>
                        </a:spcBef>
                        <a:spcAft>
                          <a:spcPts val="0"/>
                        </a:spcAft>
                      </a:pPr>
                      <a:r>
                        <a:rPr lang="pt-BR" sz="2000" b="0" i="0" u="none" strike="noStrike" kern="100" dirty="0">
                          <a:solidFill>
                            <a:srgbClr val="000000"/>
                          </a:solidFill>
                          <a:effectLst/>
                          <a:latin typeface="+mn-lt"/>
                          <a:ea typeface="Aptos" panose="020B0004020202020204" pitchFamily="34" charset="0"/>
                          <a:cs typeface="Times New Roman" panose="02020603050405020304" pitchFamily="18" charset="0"/>
                        </a:rPr>
                        <a:t>N</a:t>
                      </a:r>
                      <a:endParaRPr lang="pt-BR" sz="2000" b="0" i="0" u="none" strike="noStrike" dirty="0">
                        <a:effectLst/>
                        <a:latin typeface="+mn-lt"/>
                      </a:endParaRPr>
                    </a:p>
                    <a:p>
                      <a:pPr marL="0" marR="0" algn="l" fontAlgn="t">
                        <a:spcBef>
                          <a:spcPts val="0"/>
                        </a:spcBef>
                        <a:spcAft>
                          <a:spcPts val="0"/>
                        </a:spcAft>
                      </a:pPr>
                      <a:r>
                        <a:rPr lang="pt-BR" sz="2000" b="0" i="0" u="none" strike="noStrike" kern="100" dirty="0" err="1">
                          <a:solidFill>
                            <a:srgbClr val="000000"/>
                          </a:solidFill>
                          <a:effectLst/>
                          <a:latin typeface="+mn-lt"/>
                          <a:ea typeface="Aptos" panose="020B0004020202020204" pitchFamily="34" charset="0"/>
                          <a:cs typeface="Times New Roman" panose="02020603050405020304" pitchFamily="18" charset="0"/>
                        </a:rPr>
                        <a:t>F-Value</a:t>
                      </a:r>
                      <a:endParaRPr lang="pt-BR" sz="2000" b="0" i="0" u="none" strike="noStrike" dirty="0">
                        <a:effectLst/>
                        <a:latin typeface="+mn-lt"/>
                      </a:endParaRPr>
                    </a:p>
                  </a:txBody>
                  <a:tcPr marL="59288" marR="59288" marT="8234" marB="0">
                    <a:lnL>
                      <a:noFill/>
                    </a:lnL>
                    <a:lnR>
                      <a:noFill/>
                    </a:lnR>
                    <a:lnT>
                      <a:noFill/>
                    </a:lnT>
                    <a:lnB>
                      <a:noFill/>
                    </a:lnB>
                    <a:noFill/>
                  </a:tcPr>
                </a:tc>
                <a:tc>
                  <a:txBody>
                    <a:bodyPr/>
                    <a:lstStyle/>
                    <a:p>
                      <a:pPr marL="0" marR="0">
                        <a:spcBef>
                          <a:spcPts val="0"/>
                        </a:spcBef>
                        <a:spcAft>
                          <a:spcPts val="0"/>
                        </a:spcAft>
                      </a:pPr>
                      <a:r>
                        <a:rPr lang="en-US" sz="2000" kern="100" dirty="0">
                          <a:effectLst/>
                          <a:latin typeface="+mn-lt"/>
                          <a:ea typeface="Aptos" panose="020B0004020202020204" pitchFamily="34" charset="0"/>
                          <a:cs typeface="Times New Roman" panose="02020603050405020304" pitchFamily="18" charset="0"/>
                        </a:rPr>
                        <a:t>68.681</a:t>
                      </a:r>
                    </a:p>
                    <a:p>
                      <a:pPr marL="0" marR="0">
                        <a:spcBef>
                          <a:spcPts val="0"/>
                        </a:spcBef>
                        <a:spcAft>
                          <a:spcPts val="0"/>
                        </a:spcAft>
                      </a:pPr>
                      <a:r>
                        <a:rPr lang="pt-BR" sz="2000" kern="100" dirty="0">
                          <a:effectLst/>
                          <a:latin typeface="+mn-lt"/>
                          <a:ea typeface="Aptos" panose="020B0004020202020204" pitchFamily="34" charset="0"/>
                          <a:cs typeface="Times New Roman" panose="02020603050405020304" pitchFamily="18" charset="0"/>
                        </a:rPr>
                        <a:t>364</a:t>
                      </a:r>
                      <a:endParaRPr lang="en-US" sz="2000" kern="100" dirty="0">
                        <a:effectLst/>
                        <a:latin typeface="+mn-lt"/>
                        <a:ea typeface="Aptos" panose="020B0004020202020204" pitchFamily="34" charset="0"/>
                        <a:cs typeface="Times New Roman" panose="02020603050405020304" pitchFamily="18" charset="0"/>
                      </a:endParaRPr>
                    </a:p>
                    <a:p>
                      <a:pPr marL="0" marR="0">
                        <a:spcBef>
                          <a:spcPts val="0"/>
                        </a:spcBef>
                        <a:spcAft>
                          <a:spcPts val="0"/>
                        </a:spcAft>
                      </a:pPr>
                      <a:r>
                        <a:rPr lang="pt-BR" sz="2000" kern="100" dirty="0">
                          <a:effectLst/>
                          <a:latin typeface="+mn-lt"/>
                          <a:ea typeface="Aptos" panose="020B0004020202020204" pitchFamily="34" charset="0"/>
                          <a:cs typeface="Times New Roman" panose="02020603050405020304" pitchFamily="18" charset="0"/>
                        </a:rPr>
                        <a:t>3.086***</a:t>
                      </a:r>
                      <a:endParaRPr lang="en-US" sz="2000" kern="100" dirty="0">
                        <a:effectLst/>
                        <a:latin typeface="+mn-lt"/>
                        <a:ea typeface="Aptos" panose="020B0004020202020204" pitchFamily="34" charset="0"/>
                        <a:cs typeface="Times New Roman" panose="02020603050405020304" pitchFamily="18" charset="0"/>
                      </a:endParaRPr>
                    </a:p>
                  </a:txBody>
                  <a:tcPr marL="59055" marR="59055" marT="8255" marB="0">
                    <a:lnL>
                      <a:noFill/>
                    </a:lnL>
                    <a:lnR>
                      <a:noFill/>
                    </a:lnR>
                    <a:lnT>
                      <a:noFill/>
                    </a:lnT>
                    <a:lnB>
                      <a:noFill/>
                    </a:lnB>
                    <a:noFill/>
                  </a:tcPr>
                </a:tc>
                <a:tc>
                  <a:txBody>
                    <a:bodyPr/>
                    <a:lstStyle/>
                    <a:p>
                      <a:pPr marL="0" marR="0" algn="l" fontAlgn="t">
                        <a:spcBef>
                          <a:spcPts val="0"/>
                        </a:spcBef>
                        <a:spcAft>
                          <a:spcPts val="0"/>
                        </a:spcAft>
                      </a:pPr>
                      <a:r>
                        <a:rPr lang="pt-BR" sz="2000" b="0" i="0" u="none" strike="noStrike" kern="100" dirty="0">
                          <a:solidFill>
                            <a:srgbClr val="000000"/>
                          </a:solidFill>
                          <a:effectLst/>
                          <a:latin typeface="+mn-lt"/>
                          <a:ea typeface="Aptos" panose="020B0004020202020204" pitchFamily="34" charset="0"/>
                          <a:cs typeface="Times New Roman" panose="02020603050405020304" pitchFamily="18" charset="0"/>
                        </a:rPr>
                        <a:t>-268.106</a:t>
                      </a:r>
                      <a:endParaRPr lang="pt-BR" sz="2000" b="0" i="0" u="none" strike="noStrike" dirty="0">
                        <a:effectLst/>
                        <a:latin typeface="+mn-lt"/>
                      </a:endParaRPr>
                    </a:p>
                    <a:p>
                      <a:pPr marL="0" marR="0" algn="l" fontAlgn="t">
                        <a:spcBef>
                          <a:spcPts val="0"/>
                        </a:spcBef>
                        <a:spcAft>
                          <a:spcPts val="0"/>
                        </a:spcAft>
                      </a:pPr>
                      <a:r>
                        <a:rPr lang="pt-BR" sz="2000" b="0" i="0" u="none" strike="noStrike" kern="100" dirty="0">
                          <a:solidFill>
                            <a:srgbClr val="000000"/>
                          </a:solidFill>
                          <a:effectLst/>
                          <a:latin typeface="+mn-lt"/>
                          <a:ea typeface="Aptos" panose="020B0004020202020204" pitchFamily="34" charset="0"/>
                          <a:cs typeface="Times New Roman" panose="02020603050405020304" pitchFamily="18" charset="0"/>
                        </a:rPr>
                        <a:t>354</a:t>
                      </a:r>
                      <a:endParaRPr lang="pt-BR" sz="2000" b="0" i="0" u="none" strike="noStrike" dirty="0">
                        <a:effectLst/>
                        <a:latin typeface="+mn-lt"/>
                      </a:endParaRPr>
                    </a:p>
                    <a:p>
                      <a:pPr marL="0" marR="0" algn="l" fontAlgn="t">
                        <a:spcBef>
                          <a:spcPts val="0"/>
                        </a:spcBef>
                        <a:spcAft>
                          <a:spcPts val="0"/>
                        </a:spcAft>
                      </a:pPr>
                      <a:r>
                        <a:rPr lang="pt-BR" sz="2000" b="0" i="0" u="none" strike="noStrike" kern="100" dirty="0">
                          <a:solidFill>
                            <a:srgbClr val="000000"/>
                          </a:solidFill>
                          <a:effectLst/>
                          <a:latin typeface="+mn-lt"/>
                          <a:ea typeface="Aptos" panose="020B0004020202020204" pitchFamily="34" charset="0"/>
                          <a:cs typeface="Times New Roman" panose="02020603050405020304" pitchFamily="18" charset="0"/>
                        </a:rPr>
                        <a:t>31.299***</a:t>
                      </a:r>
                      <a:endParaRPr lang="pt-BR" sz="2000" b="0" i="0" u="none" strike="noStrike" dirty="0">
                        <a:effectLst/>
                        <a:latin typeface="+mn-lt"/>
                      </a:endParaRPr>
                    </a:p>
                  </a:txBody>
                  <a:tcPr marL="59288" marR="59288" marT="8234" marB="0">
                    <a:lnL>
                      <a:noFill/>
                    </a:lnL>
                    <a:lnR>
                      <a:noFill/>
                    </a:lnR>
                    <a:lnT>
                      <a:noFill/>
                    </a:lnT>
                    <a:lnB>
                      <a:noFill/>
                    </a:lnB>
                    <a:noFill/>
                  </a:tcPr>
                </a:tc>
                <a:tc>
                  <a:txBody>
                    <a:bodyPr/>
                    <a:lstStyle/>
                    <a:p>
                      <a:pPr marL="0" marR="0" algn="l" fontAlgn="t">
                        <a:spcBef>
                          <a:spcPts val="0"/>
                        </a:spcBef>
                        <a:spcAft>
                          <a:spcPts val="0"/>
                        </a:spcAft>
                      </a:pPr>
                      <a:r>
                        <a:rPr lang="pt-BR" sz="2000" b="0" i="0" u="none" strike="noStrike" kern="100" dirty="0">
                          <a:solidFill>
                            <a:srgbClr val="000000"/>
                          </a:solidFill>
                          <a:effectLst/>
                          <a:latin typeface="+mn-lt"/>
                          <a:ea typeface="Aptos" panose="020B0004020202020204" pitchFamily="34" charset="0"/>
                          <a:cs typeface="Times New Roman" panose="02020603050405020304" pitchFamily="18" charset="0"/>
                        </a:rPr>
                        <a:t>-20.975</a:t>
                      </a:r>
                      <a:endParaRPr lang="pt-BR" sz="2000" b="0" i="0" u="none" strike="noStrike" dirty="0">
                        <a:effectLst/>
                        <a:latin typeface="+mn-lt"/>
                      </a:endParaRPr>
                    </a:p>
                    <a:p>
                      <a:pPr marL="0" marR="0" algn="l" fontAlgn="t">
                        <a:spcBef>
                          <a:spcPts val="0"/>
                        </a:spcBef>
                        <a:spcAft>
                          <a:spcPts val="0"/>
                        </a:spcAft>
                      </a:pPr>
                      <a:r>
                        <a:rPr lang="pt-BR" sz="2000" b="0" i="0" u="none" strike="noStrike" kern="100" dirty="0">
                          <a:solidFill>
                            <a:srgbClr val="000000"/>
                          </a:solidFill>
                          <a:effectLst/>
                          <a:latin typeface="+mn-lt"/>
                          <a:ea typeface="Aptos" panose="020B0004020202020204" pitchFamily="34" charset="0"/>
                          <a:cs typeface="Times New Roman" panose="02020603050405020304" pitchFamily="18" charset="0"/>
                        </a:rPr>
                        <a:t>331</a:t>
                      </a:r>
                      <a:endParaRPr lang="pt-BR" sz="2000" b="0" i="0" u="none" strike="noStrike" dirty="0">
                        <a:effectLst/>
                        <a:latin typeface="+mn-lt"/>
                      </a:endParaRPr>
                    </a:p>
                    <a:p>
                      <a:pPr marL="0" marR="0" algn="l" fontAlgn="t">
                        <a:spcBef>
                          <a:spcPts val="0"/>
                        </a:spcBef>
                        <a:spcAft>
                          <a:spcPts val="0"/>
                        </a:spcAft>
                      </a:pPr>
                      <a:r>
                        <a:rPr lang="pt-BR" sz="2000" b="0" i="0" u="none" strike="noStrike" kern="100" dirty="0">
                          <a:solidFill>
                            <a:srgbClr val="000000"/>
                          </a:solidFill>
                          <a:effectLst/>
                          <a:latin typeface="+mn-lt"/>
                          <a:ea typeface="Aptos" panose="020B0004020202020204" pitchFamily="34" charset="0"/>
                          <a:cs typeface="Times New Roman" panose="02020603050405020304" pitchFamily="18" charset="0"/>
                        </a:rPr>
                        <a:t>3.946***</a:t>
                      </a:r>
                      <a:endParaRPr lang="pt-BR" sz="2000" b="0" i="0" u="none" strike="noStrike" dirty="0">
                        <a:effectLst/>
                        <a:latin typeface="+mn-lt"/>
                      </a:endParaRPr>
                    </a:p>
                  </a:txBody>
                  <a:tcPr marL="59288" marR="59288" marT="8234" marB="0">
                    <a:lnL>
                      <a:noFill/>
                    </a:lnL>
                    <a:lnR>
                      <a:noFill/>
                    </a:lnR>
                    <a:lnT>
                      <a:noFill/>
                    </a:lnT>
                    <a:lnB>
                      <a:noFill/>
                    </a:lnB>
                    <a:noFill/>
                  </a:tcPr>
                </a:tc>
                <a:extLst>
                  <a:ext uri="{0D108BD9-81ED-4DB2-BD59-A6C34878D82A}">
                    <a16:rowId xmlns:a16="http://schemas.microsoft.com/office/drawing/2014/main" val="1460133094"/>
                  </a:ext>
                </a:extLst>
              </a:tr>
              <a:tr h="277307">
                <a:tc>
                  <a:txBody>
                    <a:bodyPr/>
                    <a:lstStyle/>
                    <a:p>
                      <a:pPr marL="0" marR="0" algn="l" fontAlgn="t">
                        <a:spcBef>
                          <a:spcPts val="0"/>
                        </a:spcBef>
                        <a:spcAft>
                          <a:spcPts val="0"/>
                        </a:spcAft>
                      </a:pPr>
                      <a:r>
                        <a:rPr lang="pt-BR" sz="2000" b="0" i="0" u="none" strike="noStrike" kern="100" dirty="0">
                          <a:solidFill>
                            <a:srgbClr val="000000"/>
                          </a:solidFill>
                          <a:effectLst/>
                          <a:latin typeface="+mn-lt"/>
                          <a:ea typeface="Aptos" panose="020B0004020202020204" pitchFamily="34" charset="0"/>
                          <a:cs typeface="Times New Roman" panose="02020603050405020304" pitchFamily="18" charset="0"/>
                        </a:rPr>
                        <a:t>R</a:t>
                      </a:r>
                      <a:r>
                        <a:rPr lang="pt-BR" sz="2000" b="0" i="0" u="none" strike="noStrike" kern="100" baseline="30000" dirty="0">
                          <a:solidFill>
                            <a:srgbClr val="000000"/>
                          </a:solidFill>
                          <a:effectLst/>
                          <a:latin typeface="+mn-lt"/>
                          <a:ea typeface="Aptos" panose="020B0004020202020204" pitchFamily="34" charset="0"/>
                          <a:cs typeface="Times New Roman" panose="02020603050405020304" pitchFamily="18" charset="0"/>
                        </a:rPr>
                        <a:t>2</a:t>
                      </a:r>
                      <a:endParaRPr lang="pt-BR" sz="2000" b="0" i="0" u="none" strike="noStrike" dirty="0">
                        <a:effectLst/>
                        <a:latin typeface="+mn-lt"/>
                      </a:endParaRPr>
                    </a:p>
                  </a:txBody>
                  <a:tcPr marL="59288" marR="59288" marT="8234"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pt-BR" sz="2000" kern="100" dirty="0">
                          <a:effectLst/>
                          <a:latin typeface="+mn-lt"/>
                          <a:ea typeface="Aptos" panose="020B0004020202020204" pitchFamily="34" charset="0"/>
                          <a:cs typeface="Times New Roman" panose="02020603050405020304" pitchFamily="18" charset="0"/>
                        </a:rPr>
                        <a:t>0.080</a:t>
                      </a:r>
                      <a:endParaRPr lang="en-US" sz="2000" kern="100" dirty="0">
                        <a:effectLst/>
                        <a:latin typeface="+mn-lt"/>
                        <a:ea typeface="Aptos" panose="020B0004020202020204" pitchFamily="34" charset="0"/>
                        <a:cs typeface="Times New Roman" panose="02020603050405020304" pitchFamily="18" charset="0"/>
                      </a:endParaRPr>
                    </a:p>
                  </a:txBody>
                  <a:tcPr marL="59055" marR="59055" marT="8255"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pt-BR" sz="2000" b="0" i="0" u="none" strike="noStrike" kern="100" dirty="0">
                          <a:solidFill>
                            <a:srgbClr val="000000"/>
                          </a:solidFill>
                          <a:effectLst/>
                          <a:latin typeface="+mn-lt"/>
                          <a:ea typeface="Aptos" panose="020B0004020202020204" pitchFamily="34" charset="0"/>
                          <a:cs typeface="Times New Roman" panose="02020603050405020304" pitchFamily="18" charset="0"/>
                        </a:rPr>
                        <a:t>0.501</a:t>
                      </a:r>
                      <a:endParaRPr lang="pt-BR" sz="2000" b="0" i="0" u="none" strike="noStrike" dirty="0">
                        <a:effectLst/>
                        <a:latin typeface="+mn-lt"/>
                      </a:endParaRPr>
                    </a:p>
                  </a:txBody>
                  <a:tcPr marL="59288" marR="59288" marT="8234"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pt-BR" sz="2000" b="0" i="0" u="none" strike="noStrike" kern="100" dirty="0">
                          <a:solidFill>
                            <a:srgbClr val="000000"/>
                          </a:solidFill>
                          <a:effectLst/>
                          <a:latin typeface="+mn-lt"/>
                          <a:ea typeface="Aptos" panose="020B0004020202020204" pitchFamily="34" charset="0"/>
                          <a:cs typeface="Times New Roman" panose="02020603050405020304" pitchFamily="18" charset="0"/>
                        </a:rPr>
                        <a:t>0.119</a:t>
                      </a:r>
                      <a:endParaRPr lang="pt-BR" sz="2000" b="0" i="0" u="none" strike="noStrike" dirty="0">
                        <a:effectLst/>
                        <a:latin typeface="+mn-lt"/>
                      </a:endParaRPr>
                    </a:p>
                  </a:txBody>
                  <a:tcPr marL="59288" marR="59288" marT="8234"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0882935"/>
                  </a:ext>
                </a:extLst>
              </a:tr>
            </a:tbl>
          </a:graphicData>
        </a:graphic>
      </p:graphicFrame>
      <p:sp>
        <p:nvSpPr>
          <p:cNvPr id="6" name="TextBox 5">
            <a:extLst>
              <a:ext uri="{FF2B5EF4-FFF2-40B4-BE49-F238E27FC236}">
                <a16:creationId xmlns:a16="http://schemas.microsoft.com/office/drawing/2014/main" id="{E642D868-0DEA-A998-A3B8-ADFB73A50993}"/>
              </a:ext>
            </a:extLst>
          </p:cNvPr>
          <p:cNvSpPr txBox="1"/>
          <p:nvPr/>
        </p:nvSpPr>
        <p:spPr>
          <a:xfrm>
            <a:off x="602106" y="6257813"/>
            <a:ext cx="6301247" cy="646331"/>
          </a:xfrm>
          <a:prstGeom prst="rect">
            <a:avLst/>
          </a:prstGeom>
          <a:noFill/>
        </p:spPr>
        <p:txBody>
          <a:bodyPr wrap="square" rtlCol="0">
            <a:spAutoFit/>
          </a:bodyPr>
          <a:lstStyle/>
          <a:p>
            <a:r>
              <a:rPr kumimoji="0" lang="en-US" altLang="en-US" b="0" i="0" u="none" strike="noStrike" cap="none" normalizeH="0" baseline="0" dirty="0">
                <a:ln>
                  <a:noFill/>
                </a:ln>
                <a:solidFill>
                  <a:schemeClr val="tx2"/>
                </a:solidFill>
                <a:effectLst/>
              </a:rPr>
              <a:t>*** p &lt; 0.01, ** p &lt; 0.05, *p &lt; 0.1.</a:t>
            </a:r>
          </a:p>
          <a:p>
            <a:endParaRPr lang="en-US" dirty="0"/>
          </a:p>
        </p:txBody>
      </p:sp>
      <p:sp>
        <p:nvSpPr>
          <p:cNvPr id="3" name="Rectangle 2">
            <a:extLst>
              <a:ext uri="{FF2B5EF4-FFF2-40B4-BE49-F238E27FC236}">
                <a16:creationId xmlns:a16="http://schemas.microsoft.com/office/drawing/2014/main" id="{C55F6B16-154D-27E9-2362-406E88E06C44}"/>
              </a:ext>
            </a:extLst>
          </p:cNvPr>
          <p:cNvSpPr/>
          <p:nvPr/>
        </p:nvSpPr>
        <p:spPr>
          <a:xfrm>
            <a:off x="5863935" y="2603422"/>
            <a:ext cx="1151879" cy="32267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BC5BDC2-5E3C-0D7E-1ECF-95829A9ABF24}"/>
              </a:ext>
            </a:extLst>
          </p:cNvPr>
          <p:cNvSpPr/>
          <p:nvPr/>
        </p:nvSpPr>
        <p:spPr>
          <a:xfrm>
            <a:off x="5866983" y="2278671"/>
            <a:ext cx="1151879" cy="32267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219FBDE-3D0B-B7CB-FD19-4CA1D42B248D}"/>
              </a:ext>
            </a:extLst>
          </p:cNvPr>
          <p:cNvSpPr/>
          <p:nvPr/>
        </p:nvSpPr>
        <p:spPr>
          <a:xfrm>
            <a:off x="5865980" y="1952914"/>
            <a:ext cx="1151879" cy="32267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87F8C9-9563-FB3D-69F9-DEF2F1B2ED38}"/>
              </a:ext>
            </a:extLst>
          </p:cNvPr>
          <p:cNvSpPr/>
          <p:nvPr/>
        </p:nvSpPr>
        <p:spPr>
          <a:xfrm>
            <a:off x="5899630" y="4750716"/>
            <a:ext cx="1151879" cy="32267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705695A-BCB3-9192-A6DC-6D1A541D06DD}"/>
              </a:ext>
            </a:extLst>
          </p:cNvPr>
          <p:cNvSpPr/>
          <p:nvPr/>
        </p:nvSpPr>
        <p:spPr>
          <a:xfrm>
            <a:off x="7848379" y="2245872"/>
            <a:ext cx="1151879" cy="32267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54B0C0-7628-7979-C6C6-62296172A8C7}"/>
              </a:ext>
            </a:extLst>
          </p:cNvPr>
          <p:cNvSpPr/>
          <p:nvPr/>
        </p:nvSpPr>
        <p:spPr>
          <a:xfrm>
            <a:off x="7852951" y="2560456"/>
            <a:ext cx="1151879" cy="32267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4B0B479-3E9D-1D87-25AF-A4D7EE1F0064}"/>
              </a:ext>
            </a:extLst>
          </p:cNvPr>
          <p:cNvSpPr/>
          <p:nvPr/>
        </p:nvSpPr>
        <p:spPr>
          <a:xfrm>
            <a:off x="7833625" y="4746702"/>
            <a:ext cx="1151879" cy="32267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73199C8-D141-99C2-EBB6-934C728095DA}"/>
              </a:ext>
            </a:extLst>
          </p:cNvPr>
          <p:cNvSpPr/>
          <p:nvPr/>
        </p:nvSpPr>
        <p:spPr>
          <a:xfrm>
            <a:off x="4207761" y="2238415"/>
            <a:ext cx="1151879" cy="32267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078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10" grpId="0" animBg="1"/>
      <p:bldP spid="14" grpId="0" animBg="1"/>
      <p:bldP spid="15"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105" name="Rectangle 4104">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4107" name="Top Left">
            <a:extLst>
              <a:ext uri="{FF2B5EF4-FFF2-40B4-BE49-F238E27FC236}">
                <a16:creationId xmlns:a16="http://schemas.microsoft.com/office/drawing/2014/main" id="{30E2593C-D80A-46DA-80DF-172357084A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4108" name="Freeform: Shape 4107">
              <a:extLst>
                <a:ext uri="{FF2B5EF4-FFF2-40B4-BE49-F238E27FC236}">
                  <a16:creationId xmlns:a16="http://schemas.microsoft.com/office/drawing/2014/main" id="{01A9D4F6-4E29-4BDA-A516-7F3F736DB7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109" name="Freeform: Shape 4108">
              <a:extLst>
                <a:ext uri="{FF2B5EF4-FFF2-40B4-BE49-F238E27FC236}">
                  <a16:creationId xmlns:a16="http://schemas.microsoft.com/office/drawing/2014/main" id="{F21C7B06-772C-4D26-AF38-02786B9F8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4110" name="Freeform: Shape 4109">
              <a:extLst>
                <a:ext uri="{FF2B5EF4-FFF2-40B4-BE49-F238E27FC236}">
                  <a16:creationId xmlns:a16="http://schemas.microsoft.com/office/drawing/2014/main" id="{98F1E44D-5255-4ED6-8D25-0616BC280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4111" name="Freeform: Shape 4110">
              <a:extLst>
                <a:ext uri="{FF2B5EF4-FFF2-40B4-BE49-F238E27FC236}">
                  <a16:creationId xmlns:a16="http://schemas.microsoft.com/office/drawing/2014/main" id="{D4D73AC6-0076-449C-8676-7D0AD28D6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4112" name="Freeform: Shape 4111">
              <a:extLst>
                <a:ext uri="{FF2B5EF4-FFF2-40B4-BE49-F238E27FC236}">
                  <a16:creationId xmlns:a16="http://schemas.microsoft.com/office/drawing/2014/main" id="{6592273B-D4FB-437C-A81B-0CEEEB089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4113" name="Freeform: Shape 4112">
              <a:extLst>
                <a:ext uri="{FF2B5EF4-FFF2-40B4-BE49-F238E27FC236}">
                  <a16:creationId xmlns:a16="http://schemas.microsoft.com/office/drawing/2014/main" id="{25058A91-09D6-41A3-B732-BD9820CAF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4114" name="Freeform: Shape 4113">
              <a:extLst>
                <a:ext uri="{FF2B5EF4-FFF2-40B4-BE49-F238E27FC236}">
                  <a16:creationId xmlns:a16="http://schemas.microsoft.com/office/drawing/2014/main" id="{EB46C089-E160-4CFA-9B80-559D7A221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4115" name="Freeform: Shape 4114">
              <a:extLst>
                <a:ext uri="{FF2B5EF4-FFF2-40B4-BE49-F238E27FC236}">
                  <a16:creationId xmlns:a16="http://schemas.microsoft.com/office/drawing/2014/main" id="{3A4BDAFA-2631-4743-B907-D9504D8E54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1DD8700A-99C9-59A6-32F9-24EEA4039FFE}"/>
              </a:ext>
            </a:extLst>
          </p:cNvPr>
          <p:cNvSpPr>
            <a:spLocks noGrp="1"/>
          </p:cNvSpPr>
          <p:nvPr>
            <p:ph type="title"/>
          </p:nvPr>
        </p:nvSpPr>
        <p:spPr>
          <a:xfrm>
            <a:off x="34436" y="113796"/>
            <a:ext cx="12173175" cy="1664573"/>
          </a:xfrm>
        </p:spPr>
        <p:txBody>
          <a:bodyPr>
            <a:normAutofit fontScale="90000"/>
          </a:bodyPr>
          <a:lstStyle/>
          <a:p>
            <a:r>
              <a:rPr lang="en-US" dirty="0"/>
              <a:t>Discussion: </a:t>
            </a:r>
            <a:r>
              <a:rPr lang="en-US" sz="3300" kern="100" dirty="0">
                <a:effectLst/>
                <a:ea typeface="Aptos" panose="020B0004020202020204" pitchFamily="34" charset="0"/>
                <a:cs typeface="Times New Roman" panose="02020603050405020304" pitchFamily="18" charset="0"/>
              </a:rPr>
              <a:t>How do social connections between farmers and gardeners and other seed value chain actors vary according to the demographics of the grower?</a:t>
            </a:r>
            <a:br>
              <a:rPr lang="en-US" sz="3300" kern="100" dirty="0">
                <a:effectLst/>
                <a:ea typeface="Aptos" panose="020B0004020202020204" pitchFamily="34" charset="0"/>
                <a:cs typeface="Times New Roman" panose="02020603050405020304" pitchFamily="18" charset="0"/>
              </a:rPr>
            </a:br>
            <a:endParaRPr lang="en-US" sz="3300" dirty="0"/>
          </a:p>
        </p:txBody>
      </p:sp>
      <p:sp>
        <p:nvSpPr>
          <p:cNvPr id="3" name="Content Placeholder 2">
            <a:extLst>
              <a:ext uri="{FF2B5EF4-FFF2-40B4-BE49-F238E27FC236}">
                <a16:creationId xmlns:a16="http://schemas.microsoft.com/office/drawing/2014/main" id="{EFD4FE43-17B2-171E-D0F3-E91BE70C2F93}"/>
              </a:ext>
            </a:extLst>
          </p:cNvPr>
          <p:cNvSpPr>
            <a:spLocks noGrp="1"/>
          </p:cNvSpPr>
          <p:nvPr>
            <p:ph idx="1"/>
          </p:nvPr>
        </p:nvSpPr>
        <p:spPr>
          <a:xfrm>
            <a:off x="35186" y="1722007"/>
            <a:ext cx="6626805" cy="5135993"/>
          </a:xfrm>
        </p:spPr>
        <p:txBody>
          <a:bodyPr>
            <a:noAutofit/>
          </a:bodyPr>
          <a:lstStyle/>
          <a:p>
            <a:pPr>
              <a:lnSpc>
                <a:spcPct val="100000"/>
              </a:lnSpc>
            </a:pPr>
            <a:r>
              <a:rPr lang="en-US" sz="2600" dirty="0"/>
              <a:t>Farmers are more likely to have connections to others along the value chain compared to gardeners.</a:t>
            </a:r>
          </a:p>
          <a:p>
            <a:pPr marL="0" indent="0">
              <a:lnSpc>
                <a:spcPct val="100000"/>
              </a:lnSpc>
              <a:buNone/>
            </a:pPr>
            <a:endParaRPr lang="en-US" sz="2600" dirty="0"/>
          </a:p>
          <a:p>
            <a:pPr>
              <a:lnSpc>
                <a:spcPct val="100000"/>
              </a:lnSpc>
            </a:pPr>
            <a:r>
              <a:rPr lang="en-US" sz="2600" dirty="0"/>
              <a:t>Connections to value chain stakeholders are key for agricultural innovation </a:t>
            </a:r>
            <a:r>
              <a:rPr lang="en-US" sz="1800" dirty="0"/>
              <a:t>(</a:t>
            </a:r>
            <a:r>
              <a:rPr lang="en-US" sz="1800" dirty="0" err="1"/>
              <a:t>Devaux</a:t>
            </a:r>
            <a:r>
              <a:rPr lang="en-US" sz="1800" dirty="0"/>
              <a:t> et al., 2009).</a:t>
            </a:r>
          </a:p>
          <a:p>
            <a:pPr lvl="1">
              <a:lnSpc>
                <a:spcPct val="100000"/>
              </a:lnSpc>
            </a:pPr>
            <a:r>
              <a:rPr lang="en-US" sz="2200" dirty="0"/>
              <a:t>Gardeners are critical actors to maintaining crop diversity in the US (Isbell et al., 2021) and thus must be better integrated into the value chain.</a:t>
            </a:r>
          </a:p>
        </p:txBody>
      </p:sp>
      <p:pic>
        <p:nvPicPr>
          <p:cNvPr id="4098" name="Picture 2" descr="The Guide to Montgomery County Farmers Markets - Visit Montgomery">
            <a:extLst>
              <a:ext uri="{FF2B5EF4-FFF2-40B4-BE49-F238E27FC236}">
                <a16:creationId xmlns:a16="http://schemas.microsoft.com/office/drawing/2014/main" id="{DC978C40-4DA9-3B94-AAE3-33AC9F3CB4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884" r="4385" b="-1"/>
          <a:stretch/>
        </p:blipFill>
        <p:spPr bwMode="auto">
          <a:xfrm>
            <a:off x="6695676" y="1152099"/>
            <a:ext cx="5496324" cy="5497946"/>
          </a:xfrm>
          <a:prstGeom prst="rect">
            <a:avLst/>
          </a:prstGeom>
          <a:noFill/>
          <a:extLst>
            <a:ext uri="{909E8E84-426E-40DD-AFC4-6F175D3DCCD1}">
              <a14:hiddenFill xmlns:a14="http://schemas.microsoft.com/office/drawing/2010/main">
                <a:solidFill>
                  <a:srgbClr val="FFFFFF"/>
                </a:solidFill>
              </a14:hiddenFill>
            </a:ext>
          </a:extLst>
        </p:spPr>
      </p:pic>
      <p:grpSp>
        <p:nvGrpSpPr>
          <p:cNvPr id="4117" name="Bottom Right">
            <a:extLst>
              <a:ext uri="{FF2B5EF4-FFF2-40B4-BE49-F238E27FC236}">
                <a16:creationId xmlns:a16="http://schemas.microsoft.com/office/drawing/2014/main" id="{521AD032-2A8E-46DA-9ADE-ABE5E787FE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4118" name="Freeform: Shape 4117">
              <a:extLst>
                <a:ext uri="{FF2B5EF4-FFF2-40B4-BE49-F238E27FC236}">
                  <a16:creationId xmlns:a16="http://schemas.microsoft.com/office/drawing/2014/main" id="{4C99AC15-8ABA-4F63-9321-20BC70B7C5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4119" name="Graphic 157">
              <a:extLst>
                <a:ext uri="{FF2B5EF4-FFF2-40B4-BE49-F238E27FC236}">
                  <a16:creationId xmlns:a16="http://schemas.microsoft.com/office/drawing/2014/main" id="{4A4D9C63-9AE2-409A-AD6F-D6B96CC608F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4121" name="Freeform: Shape 4120">
                <a:extLst>
                  <a:ext uri="{FF2B5EF4-FFF2-40B4-BE49-F238E27FC236}">
                    <a16:creationId xmlns:a16="http://schemas.microsoft.com/office/drawing/2014/main" id="{1C414FAE-71E1-463A-AE68-63329132E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4122" name="Freeform: Shape 4121">
                <a:extLst>
                  <a:ext uri="{FF2B5EF4-FFF2-40B4-BE49-F238E27FC236}">
                    <a16:creationId xmlns:a16="http://schemas.microsoft.com/office/drawing/2014/main" id="{2AA2E51D-8749-4E45-B4DD-111ED901B4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4123" name="Freeform: Shape 4122">
                <a:extLst>
                  <a:ext uri="{FF2B5EF4-FFF2-40B4-BE49-F238E27FC236}">
                    <a16:creationId xmlns:a16="http://schemas.microsoft.com/office/drawing/2014/main" id="{FF8F5908-4C35-43FC-A898-D3C8C3A09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4124" name="Freeform: Shape 4123">
                <a:extLst>
                  <a:ext uri="{FF2B5EF4-FFF2-40B4-BE49-F238E27FC236}">
                    <a16:creationId xmlns:a16="http://schemas.microsoft.com/office/drawing/2014/main" id="{B573C509-A7F3-4312-B67F-C55BB88DDF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4125" name="Freeform: Shape 4124">
                <a:extLst>
                  <a:ext uri="{FF2B5EF4-FFF2-40B4-BE49-F238E27FC236}">
                    <a16:creationId xmlns:a16="http://schemas.microsoft.com/office/drawing/2014/main" id="{79AB9BF4-2BB4-4BE7-98EB-B320312ED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4126" name="Freeform: Shape 4125">
                <a:extLst>
                  <a:ext uri="{FF2B5EF4-FFF2-40B4-BE49-F238E27FC236}">
                    <a16:creationId xmlns:a16="http://schemas.microsoft.com/office/drawing/2014/main" id="{971E7EF4-D2C5-4968-AC34-A0674E1F82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4127" name="Freeform: Shape 4126">
                <a:extLst>
                  <a:ext uri="{FF2B5EF4-FFF2-40B4-BE49-F238E27FC236}">
                    <a16:creationId xmlns:a16="http://schemas.microsoft.com/office/drawing/2014/main" id="{235D9000-8CED-4925-95A2-3F12C80234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4120" name="Freeform: Shape 4119">
              <a:extLst>
                <a:ext uri="{FF2B5EF4-FFF2-40B4-BE49-F238E27FC236}">
                  <a16:creationId xmlns:a16="http://schemas.microsoft.com/office/drawing/2014/main" id="{9F857165-8DF4-4025-B0D6-1079CDA8F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TextBox 3">
            <a:extLst>
              <a:ext uri="{FF2B5EF4-FFF2-40B4-BE49-F238E27FC236}">
                <a16:creationId xmlns:a16="http://schemas.microsoft.com/office/drawing/2014/main" id="{9BCD5328-D104-977C-C217-69F1F7A2DF26}"/>
              </a:ext>
            </a:extLst>
          </p:cNvPr>
          <p:cNvSpPr txBox="1"/>
          <p:nvPr/>
        </p:nvSpPr>
        <p:spPr>
          <a:xfrm>
            <a:off x="6643129" y="6592555"/>
            <a:ext cx="3066018" cy="307777"/>
          </a:xfrm>
          <a:prstGeom prst="rect">
            <a:avLst/>
          </a:prstGeom>
          <a:noFill/>
        </p:spPr>
        <p:txBody>
          <a:bodyPr wrap="square" rtlCol="0">
            <a:spAutoFit/>
          </a:bodyPr>
          <a:lstStyle/>
          <a:p>
            <a:r>
              <a:rPr lang="en-US" sz="1400" dirty="0"/>
              <a:t>Photo source: Visit Montgomery </a:t>
            </a:r>
          </a:p>
        </p:txBody>
      </p:sp>
    </p:spTree>
    <p:extLst>
      <p:ext uri="{BB962C8B-B14F-4D97-AF65-F5344CB8AC3E}">
        <p14:creationId xmlns:p14="http://schemas.microsoft.com/office/powerpoint/2010/main" val="1366218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8700A-99C9-59A6-32F9-24EEA4039FFE}"/>
              </a:ext>
            </a:extLst>
          </p:cNvPr>
          <p:cNvSpPr>
            <a:spLocks noGrp="1"/>
          </p:cNvSpPr>
          <p:nvPr>
            <p:ph type="title"/>
          </p:nvPr>
        </p:nvSpPr>
        <p:spPr>
          <a:xfrm>
            <a:off x="0" y="212725"/>
            <a:ext cx="12192000" cy="1325563"/>
          </a:xfrm>
        </p:spPr>
        <p:txBody>
          <a:bodyPr>
            <a:normAutofit fontScale="90000"/>
          </a:bodyPr>
          <a:lstStyle/>
          <a:p>
            <a:r>
              <a:rPr lang="en-US" dirty="0"/>
              <a:t>Discussion: </a:t>
            </a:r>
            <a:r>
              <a:rPr lang="en-US" sz="3300" kern="100" dirty="0">
                <a:effectLst/>
                <a:ea typeface="Aptos" panose="020B0004020202020204" pitchFamily="34" charset="0"/>
                <a:cs typeface="Times New Roman" panose="02020603050405020304" pitchFamily="18" charset="0"/>
              </a:rPr>
              <a:t>How does access to resources for farmers and gardeners vary according to the demographics of the grower?</a:t>
            </a:r>
            <a:br>
              <a:rPr lang="en-US" sz="3300" kern="100" dirty="0">
                <a:effectLst/>
                <a:ea typeface="Aptos" panose="020B0004020202020204" pitchFamily="34" charset="0"/>
                <a:cs typeface="Times New Roman" panose="02020603050405020304" pitchFamily="18" charset="0"/>
              </a:rPr>
            </a:br>
            <a:endParaRPr lang="en-US" sz="3300" dirty="0"/>
          </a:p>
        </p:txBody>
      </p:sp>
      <p:sp>
        <p:nvSpPr>
          <p:cNvPr id="3" name="Content Placeholder 2">
            <a:extLst>
              <a:ext uri="{FF2B5EF4-FFF2-40B4-BE49-F238E27FC236}">
                <a16:creationId xmlns:a16="http://schemas.microsoft.com/office/drawing/2014/main" id="{EFD4FE43-17B2-171E-D0F3-E91BE70C2F93}"/>
              </a:ext>
            </a:extLst>
          </p:cNvPr>
          <p:cNvSpPr>
            <a:spLocks noGrp="1"/>
          </p:cNvSpPr>
          <p:nvPr>
            <p:ph idx="1"/>
          </p:nvPr>
        </p:nvSpPr>
        <p:spPr>
          <a:xfrm>
            <a:off x="0" y="1427452"/>
            <a:ext cx="12192000" cy="5430547"/>
          </a:xfrm>
        </p:spPr>
        <p:txBody>
          <a:bodyPr>
            <a:normAutofit/>
          </a:bodyPr>
          <a:lstStyle/>
          <a:p>
            <a:r>
              <a:rPr lang="en-US" sz="2600" dirty="0"/>
              <a:t>BIPOC, lower income, and professional farmers encounter the most barriers in accessing resources required for agricultural innovation.</a:t>
            </a:r>
          </a:p>
          <a:p>
            <a:pPr marL="0" indent="0">
              <a:buNone/>
            </a:pPr>
            <a:endParaRPr lang="en-US" sz="2600" dirty="0"/>
          </a:p>
          <a:p>
            <a:r>
              <a:rPr lang="en-US" sz="2600" dirty="0"/>
              <a:t> A lack of support for farmers (typically smaller-scale) and historical discrimination towards BIPOC and low-income growers in the US are likely the major causes </a:t>
            </a:r>
            <a:r>
              <a:rPr lang="en-US" sz="1800" dirty="0"/>
              <a:t>(American Farm Bureau Federation, 2024; Covey et al., 2006; </a:t>
            </a:r>
            <a:r>
              <a:rPr lang="en-US" sz="1800" dirty="0">
                <a:effectLst/>
                <a:ea typeface="Aptos" panose="020B0004020202020204" pitchFamily="34" charset="0"/>
              </a:rPr>
              <a:t>Wright, 2013).</a:t>
            </a:r>
            <a:r>
              <a:rPr lang="en-US" sz="1800" dirty="0">
                <a:effectLst/>
              </a:rPr>
              <a:t> </a:t>
            </a:r>
          </a:p>
          <a:p>
            <a:pPr lvl="1"/>
            <a:r>
              <a:rPr lang="en-US" sz="2200" dirty="0"/>
              <a:t>BIPOC growers are among the most likely CA crop stewards </a:t>
            </a:r>
            <a:r>
              <a:rPr lang="en-US" sz="1800" dirty="0"/>
              <a:t>(</a:t>
            </a:r>
            <a:r>
              <a:rPr lang="en-US" sz="1800" kern="0" dirty="0">
                <a:solidFill>
                  <a:srgbClr val="000000"/>
                </a:solidFill>
                <a:effectLst/>
                <a:ea typeface="Aptos" panose="020B0004020202020204" pitchFamily="34" charset="0"/>
              </a:rPr>
              <a:t>Brush, 2011; Minkoff-</a:t>
            </a:r>
            <a:r>
              <a:rPr lang="en-US" sz="1800" kern="0" dirty="0" err="1">
                <a:solidFill>
                  <a:srgbClr val="000000"/>
                </a:solidFill>
                <a:effectLst/>
                <a:ea typeface="Aptos" panose="020B0004020202020204" pitchFamily="34" charset="0"/>
              </a:rPr>
              <a:t>Zern</a:t>
            </a:r>
            <a:r>
              <a:rPr lang="en-US" sz="1800" kern="0" dirty="0">
                <a:solidFill>
                  <a:srgbClr val="000000"/>
                </a:solidFill>
                <a:effectLst/>
                <a:ea typeface="Aptos" panose="020B0004020202020204" pitchFamily="34" charset="0"/>
              </a:rPr>
              <a:t> et al., 2020</a:t>
            </a:r>
            <a:r>
              <a:rPr lang="en-US" sz="1800" kern="0" dirty="0">
                <a:solidFill>
                  <a:srgbClr val="000000"/>
                </a:solidFill>
                <a:ea typeface="Aptos" panose="020B0004020202020204" pitchFamily="34" charset="0"/>
              </a:rPr>
              <a:t>).</a:t>
            </a:r>
          </a:p>
          <a:p>
            <a:pPr lvl="1"/>
            <a:r>
              <a:rPr lang="en-US" sz="2200" kern="0" dirty="0">
                <a:solidFill>
                  <a:srgbClr val="000000"/>
                </a:solidFill>
                <a:ea typeface="Aptos" panose="020B0004020202020204" pitchFamily="34" charset="0"/>
              </a:rPr>
              <a:t>Diverse crop cultivation typically occurs on smaller scales </a:t>
            </a:r>
            <a:r>
              <a:rPr lang="en-US" sz="1800" kern="0" dirty="0">
                <a:solidFill>
                  <a:srgbClr val="000000"/>
                </a:solidFill>
                <a:ea typeface="Aptos" panose="020B0004020202020204" pitchFamily="34" charset="0"/>
              </a:rPr>
              <a:t>(Nicholls et al., 2020).</a:t>
            </a:r>
          </a:p>
          <a:p>
            <a:pPr lvl="1"/>
            <a:r>
              <a:rPr lang="en-US" sz="2200" kern="0" dirty="0">
                <a:solidFill>
                  <a:srgbClr val="000000"/>
                </a:solidFill>
                <a:ea typeface="Aptos" panose="020B0004020202020204" pitchFamily="34" charset="0"/>
              </a:rPr>
              <a:t>Agricultural innovation requires access to financial capital </a:t>
            </a:r>
            <a:r>
              <a:rPr lang="en-US" sz="1800" kern="0" dirty="0">
                <a:solidFill>
                  <a:srgbClr val="000000"/>
                </a:solidFill>
                <a:ea typeface="Aptos" panose="020B0004020202020204" pitchFamily="34" charset="0"/>
              </a:rPr>
              <a:t>(</a:t>
            </a:r>
            <a:r>
              <a:rPr lang="en-US" sz="1800" kern="0" dirty="0" err="1">
                <a:solidFill>
                  <a:srgbClr val="000000"/>
                </a:solidFill>
                <a:ea typeface="Aptos" panose="020B0004020202020204" pitchFamily="34" charset="0"/>
              </a:rPr>
              <a:t>Devaux</a:t>
            </a:r>
            <a:r>
              <a:rPr lang="en-US" sz="1800" kern="0" dirty="0">
                <a:solidFill>
                  <a:srgbClr val="000000"/>
                </a:solidFill>
                <a:ea typeface="Aptos" panose="020B0004020202020204" pitchFamily="34" charset="0"/>
              </a:rPr>
              <a:t> et al., 2017).</a:t>
            </a:r>
          </a:p>
          <a:p>
            <a:pPr lvl="1"/>
            <a:endParaRPr lang="en-US" sz="2200" kern="0" dirty="0">
              <a:solidFill>
                <a:srgbClr val="000000"/>
              </a:solidFill>
              <a:ea typeface="Aptos" panose="020B0004020202020204" pitchFamily="34" charset="0"/>
            </a:endParaRPr>
          </a:p>
        </p:txBody>
      </p:sp>
    </p:spTree>
    <p:extLst>
      <p:ext uri="{BB962C8B-B14F-4D97-AF65-F5344CB8AC3E}">
        <p14:creationId xmlns:p14="http://schemas.microsoft.com/office/powerpoint/2010/main" val="2726948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8700A-99C9-59A6-32F9-24EEA4039FFE}"/>
              </a:ext>
            </a:extLst>
          </p:cNvPr>
          <p:cNvSpPr>
            <a:spLocks noGrp="1"/>
          </p:cNvSpPr>
          <p:nvPr>
            <p:ph type="title"/>
          </p:nvPr>
        </p:nvSpPr>
        <p:spPr>
          <a:xfrm>
            <a:off x="0" y="129597"/>
            <a:ext cx="12191999" cy="1325563"/>
          </a:xfrm>
        </p:spPr>
        <p:txBody>
          <a:bodyPr>
            <a:normAutofit fontScale="90000"/>
          </a:bodyPr>
          <a:lstStyle/>
          <a:p>
            <a:r>
              <a:rPr lang="en-US" dirty="0"/>
              <a:t>Discussion: </a:t>
            </a:r>
            <a:r>
              <a:rPr lang="en-US" sz="3300" kern="100" dirty="0">
                <a:effectLst/>
                <a:ea typeface="Aptos" panose="020B0004020202020204" pitchFamily="34" charset="0"/>
                <a:cs typeface="Times New Roman" panose="02020603050405020304" pitchFamily="18" charset="0"/>
              </a:rPr>
              <a:t>How do barriers to growing CA crops, experienced by farmers and gardeners vary according to their demographics?</a:t>
            </a:r>
            <a:endParaRPr lang="en-US" sz="3300" dirty="0"/>
          </a:p>
        </p:txBody>
      </p:sp>
      <p:sp>
        <p:nvSpPr>
          <p:cNvPr id="3" name="Content Placeholder 2">
            <a:extLst>
              <a:ext uri="{FF2B5EF4-FFF2-40B4-BE49-F238E27FC236}">
                <a16:creationId xmlns:a16="http://schemas.microsoft.com/office/drawing/2014/main" id="{EFD4FE43-17B2-171E-D0F3-E91BE70C2F93}"/>
              </a:ext>
            </a:extLst>
          </p:cNvPr>
          <p:cNvSpPr>
            <a:spLocks noGrp="1"/>
          </p:cNvSpPr>
          <p:nvPr>
            <p:ph idx="1"/>
          </p:nvPr>
        </p:nvSpPr>
        <p:spPr>
          <a:xfrm>
            <a:off x="0" y="1498860"/>
            <a:ext cx="12192000" cy="5229543"/>
          </a:xfrm>
        </p:spPr>
        <p:txBody>
          <a:bodyPr>
            <a:noAutofit/>
          </a:bodyPr>
          <a:lstStyle/>
          <a:p>
            <a:r>
              <a:rPr lang="en-US" dirty="0"/>
              <a:t>Lower income growers and professional farmers also face more barriers to accessing CA seeds compared to their counterparts.</a:t>
            </a:r>
          </a:p>
          <a:p>
            <a:pPr lvl="1"/>
            <a:r>
              <a:rPr lang="en-US" sz="2200" dirty="0"/>
              <a:t>The cost and the ability to access enough CA seed are what these groups struggled the most with.</a:t>
            </a:r>
          </a:p>
          <a:p>
            <a:pPr marL="457200" lvl="1" indent="0">
              <a:buNone/>
            </a:pPr>
            <a:endParaRPr lang="en-US" sz="2200" dirty="0"/>
          </a:p>
          <a:p>
            <a:r>
              <a:rPr lang="en-US" sz="2800" dirty="0"/>
              <a:t>Efforts to lower the costs of CA seed and increase their quantities should be taken to increase their likelihood of uptake.</a:t>
            </a:r>
          </a:p>
          <a:p>
            <a:pPr lvl="1"/>
            <a:r>
              <a:rPr lang="en-US" sz="2200" dirty="0"/>
              <a:t>Affordability has been found to be a barrier to farmers related to the uptake of new seed varieties </a:t>
            </a:r>
            <a:r>
              <a:rPr lang="en-US" sz="1800" dirty="0"/>
              <a:t>(</a:t>
            </a:r>
            <a:r>
              <a:rPr lang="en-US" sz="1800" dirty="0" err="1">
                <a:effectLst/>
                <a:ea typeface="Aptos" panose="020B0004020202020204" pitchFamily="34" charset="0"/>
              </a:rPr>
              <a:t>Mastenbroek</a:t>
            </a:r>
            <a:r>
              <a:rPr lang="en-US" sz="1800" dirty="0">
                <a:effectLst/>
                <a:ea typeface="Aptos" panose="020B0004020202020204" pitchFamily="34" charset="0"/>
              </a:rPr>
              <a:t> et al., 2020).</a:t>
            </a:r>
            <a:r>
              <a:rPr lang="en-US" sz="1800" dirty="0">
                <a:effectLst/>
              </a:rPr>
              <a:t> </a:t>
            </a:r>
          </a:p>
          <a:p>
            <a:pPr lvl="1"/>
            <a:r>
              <a:rPr lang="en-US" sz="2200" dirty="0">
                <a:effectLst/>
                <a:ea typeface="Aptos" panose="020B0004020202020204" pitchFamily="34" charset="0"/>
              </a:rPr>
              <a:t>Farmers tend to prefer </a:t>
            </a:r>
            <a:r>
              <a:rPr lang="en-US" sz="2200" dirty="0">
                <a:ea typeface="Aptos" panose="020B0004020202020204" pitchFamily="34" charset="0"/>
              </a:rPr>
              <a:t>low input costs and like to find ways to scale their business </a:t>
            </a:r>
            <a:r>
              <a:rPr lang="en-US" sz="1800" dirty="0">
                <a:effectLst/>
                <a:ea typeface="Aptos" panose="020B0004020202020204" pitchFamily="34" charset="0"/>
              </a:rPr>
              <a:t>(</a:t>
            </a:r>
            <a:r>
              <a:rPr lang="en-US" sz="1800" dirty="0" err="1">
                <a:effectLst/>
                <a:ea typeface="Aptos" panose="020B0004020202020204" pitchFamily="34" charset="0"/>
              </a:rPr>
              <a:t>Tey</a:t>
            </a:r>
            <a:r>
              <a:rPr lang="en-US" sz="1800" dirty="0">
                <a:effectLst/>
                <a:ea typeface="Aptos" panose="020B0004020202020204" pitchFamily="34" charset="0"/>
              </a:rPr>
              <a:t> and </a:t>
            </a:r>
            <a:r>
              <a:rPr lang="en-US" sz="1800" dirty="0" err="1">
                <a:effectLst/>
                <a:ea typeface="Aptos" panose="020B0004020202020204" pitchFamily="34" charset="0"/>
              </a:rPr>
              <a:t>Brindal</a:t>
            </a:r>
            <a:r>
              <a:rPr lang="en-US" sz="1800" dirty="0">
                <a:ea typeface="Aptos" panose="020B0004020202020204" pitchFamily="34" charset="0"/>
              </a:rPr>
              <a:t>, </a:t>
            </a:r>
            <a:r>
              <a:rPr lang="en-US" sz="1800" dirty="0">
                <a:effectLst/>
                <a:ea typeface="Aptos" panose="020B0004020202020204" pitchFamily="34" charset="0"/>
              </a:rPr>
              <a:t>2014); </a:t>
            </a:r>
            <a:r>
              <a:rPr lang="en-US" sz="2200" dirty="0">
                <a:effectLst/>
                <a:ea typeface="Aptos" panose="020B0004020202020204" pitchFamily="34" charset="0"/>
              </a:rPr>
              <a:t>this is at odds with the prohibitive pricing and lack of sufficient quantities of CA seed available.</a:t>
            </a:r>
            <a:endParaRPr lang="en-US" sz="2200" dirty="0"/>
          </a:p>
        </p:txBody>
      </p:sp>
    </p:spTree>
    <p:extLst>
      <p:ext uri="{BB962C8B-B14F-4D97-AF65-F5344CB8AC3E}">
        <p14:creationId xmlns:p14="http://schemas.microsoft.com/office/powerpoint/2010/main" val="783233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 name="Rectangle 92">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94" name="Rectangle 93">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95" name="Top Left">
            <a:extLst>
              <a:ext uri="{FF2B5EF4-FFF2-40B4-BE49-F238E27FC236}">
                <a16:creationId xmlns:a16="http://schemas.microsoft.com/office/drawing/2014/main" id="{FADD1535-ED83-48B3-8EB1-671A080F09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72" name="Freeform: Shape 71">
              <a:extLst>
                <a:ext uri="{FF2B5EF4-FFF2-40B4-BE49-F238E27FC236}">
                  <a16:creationId xmlns:a16="http://schemas.microsoft.com/office/drawing/2014/main" id="{E70C64DB-421C-4FFD-8EB1-A7D1A5DC13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96" name="Freeform: Shape 72">
              <a:extLst>
                <a:ext uri="{FF2B5EF4-FFF2-40B4-BE49-F238E27FC236}">
                  <a16:creationId xmlns:a16="http://schemas.microsoft.com/office/drawing/2014/main" id="{5C04BFFB-0C30-49E1-B4F0-243531219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97" name="Freeform: Shape 73">
              <a:extLst>
                <a:ext uri="{FF2B5EF4-FFF2-40B4-BE49-F238E27FC236}">
                  <a16:creationId xmlns:a16="http://schemas.microsoft.com/office/drawing/2014/main" id="{368C7354-F4EF-4BC5-BF44-01614E0B9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98" name="Freeform: Shape 74">
              <a:extLst>
                <a:ext uri="{FF2B5EF4-FFF2-40B4-BE49-F238E27FC236}">
                  <a16:creationId xmlns:a16="http://schemas.microsoft.com/office/drawing/2014/main" id="{145981B8-FB15-43E7-B1CE-AE4A5E9B1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99" name="Freeform: Shape 75">
              <a:extLst>
                <a:ext uri="{FF2B5EF4-FFF2-40B4-BE49-F238E27FC236}">
                  <a16:creationId xmlns:a16="http://schemas.microsoft.com/office/drawing/2014/main" id="{75F05D22-2B12-4452-A804-346878D55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00" name="Freeform: Shape 76">
              <a:extLst>
                <a:ext uri="{FF2B5EF4-FFF2-40B4-BE49-F238E27FC236}">
                  <a16:creationId xmlns:a16="http://schemas.microsoft.com/office/drawing/2014/main" id="{7B26EE6B-DF99-4B8A-8859-82A92A598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101" name="Freeform: Shape 77">
              <a:extLst>
                <a:ext uri="{FF2B5EF4-FFF2-40B4-BE49-F238E27FC236}">
                  <a16:creationId xmlns:a16="http://schemas.microsoft.com/office/drawing/2014/main" id="{CE8FB053-1663-44BA-8128-0C19BD762A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102" name="Freeform: Shape 78">
              <a:extLst>
                <a:ext uri="{FF2B5EF4-FFF2-40B4-BE49-F238E27FC236}">
                  <a16:creationId xmlns:a16="http://schemas.microsoft.com/office/drawing/2014/main" id="{75E5E4F4-4EE0-49E3-98E5-F1E2BB91A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8EA7BD61-A53E-8852-090D-7BCE16DEC6EA}"/>
              </a:ext>
            </a:extLst>
          </p:cNvPr>
          <p:cNvSpPr>
            <a:spLocks noGrp="1"/>
          </p:cNvSpPr>
          <p:nvPr>
            <p:ph type="title"/>
          </p:nvPr>
        </p:nvSpPr>
        <p:spPr>
          <a:xfrm>
            <a:off x="18825" y="-370784"/>
            <a:ext cx="4390807" cy="1664573"/>
          </a:xfrm>
        </p:spPr>
        <p:txBody>
          <a:bodyPr>
            <a:normAutofit/>
          </a:bodyPr>
          <a:lstStyle/>
          <a:p>
            <a:r>
              <a:rPr lang="en-US" dirty="0"/>
              <a:t>Conclusion</a:t>
            </a:r>
          </a:p>
        </p:txBody>
      </p:sp>
      <p:sp>
        <p:nvSpPr>
          <p:cNvPr id="3" name="Content Placeholder 2">
            <a:extLst>
              <a:ext uri="{FF2B5EF4-FFF2-40B4-BE49-F238E27FC236}">
                <a16:creationId xmlns:a16="http://schemas.microsoft.com/office/drawing/2014/main" id="{57546F10-44F3-5DB9-537A-BF6D07918899}"/>
              </a:ext>
            </a:extLst>
          </p:cNvPr>
          <p:cNvSpPr>
            <a:spLocks noGrp="1"/>
          </p:cNvSpPr>
          <p:nvPr>
            <p:ph idx="1"/>
          </p:nvPr>
        </p:nvSpPr>
        <p:spPr>
          <a:xfrm>
            <a:off x="-1" y="996288"/>
            <a:ext cx="5986523" cy="5116800"/>
          </a:xfrm>
        </p:spPr>
        <p:txBody>
          <a:bodyPr>
            <a:noAutofit/>
          </a:bodyPr>
          <a:lstStyle/>
          <a:p>
            <a:pPr>
              <a:lnSpc>
                <a:spcPct val="100000"/>
              </a:lnSpc>
            </a:pPr>
            <a:r>
              <a:rPr lang="en-US" sz="2400" dirty="0"/>
              <a:t>A more culturally acceptable food system cannot be built while some of the most diverse farmers face barriers to agricultural innovation.</a:t>
            </a:r>
          </a:p>
          <a:p>
            <a:pPr marL="0" indent="0">
              <a:lnSpc>
                <a:spcPct val="100000"/>
              </a:lnSpc>
              <a:buNone/>
            </a:pPr>
            <a:endParaRPr lang="en-US" sz="2400" dirty="0"/>
          </a:p>
          <a:p>
            <a:pPr>
              <a:lnSpc>
                <a:spcPct val="100000"/>
              </a:lnSpc>
            </a:pPr>
            <a:r>
              <a:rPr lang="en-US" sz="2400" dirty="0">
                <a:ea typeface="Aptos" panose="020B0004020202020204" pitchFamily="34" charset="0"/>
              </a:rPr>
              <a:t>Growers who have an interest in culturally acceptable food must be given increased support.</a:t>
            </a:r>
          </a:p>
          <a:p>
            <a:pPr lvl="1">
              <a:lnSpc>
                <a:spcPct val="100000"/>
              </a:lnSpc>
            </a:pPr>
            <a:r>
              <a:rPr lang="en-US" sz="2200" dirty="0">
                <a:ea typeface="Aptos" panose="020B0004020202020204" pitchFamily="34" charset="0"/>
              </a:rPr>
              <a:t>Multistakeholder partnerships along the seed value chain </a:t>
            </a:r>
            <a:r>
              <a:rPr lang="en-US" sz="1800" dirty="0">
                <a:ea typeface="Aptos" panose="020B0004020202020204" pitchFamily="34" charset="0"/>
              </a:rPr>
              <a:t>(</a:t>
            </a:r>
            <a:r>
              <a:rPr lang="en-US" sz="1800" dirty="0" err="1">
                <a:ea typeface="Aptos" panose="020B0004020202020204" pitchFamily="34" charset="0"/>
              </a:rPr>
              <a:t>Läpple</a:t>
            </a:r>
            <a:r>
              <a:rPr lang="en-US" sz="1800" dirty="0">
                <a:ea typeface="Aptos" panose="020B0004020202020204" pitchFamily="34" charset="0"/>
              </a:rPr>
              <a:t> et al., 2016).</a:t>
            </a:r>
          </a:p>
          <a:p>
            <a:pPr lvl="1">
              <a:lnSpc>
                <a:spcPct val="100000"/>
              </a:lnSpc>
            </a:pPr>
            <a:r>
              <a:rPr lang="en-US" sz="2200" dirty="0">
                <a:ea typeface="Aptos" panose="020B0004020202020204" pitchFamily="34" charset="0"/>
              </a:rPr>
              <a:t>Measures to increase the inclusivity of value chains </a:t>
            </a:r>
            <a:r>
              <a:rPr lang="en-US" sz="1800" dirty="0">
                <a:ea typeface="Aptos" panose="020B0004020202020204" pitchFamily="34" charset="0"/>
              </a:rPr>
              <a:t>(</a:t>
            </a:r>
            <a:r>
              <a:rPr lang="en-US" sz="1800" dirty="0" err="1">
                <a:ea typeface="Aptos" panose="020B0004020202020204" pitchFamily="34" charset="0"/>
              </a:rPr>
              <a:t>Devaux</a:t>
            </a:r>
            <a:r>
              <a:rPr lang="en-US" sz="1800" dirty="0">
                <a:ea typeface="Aptos" panose="020B0004020202020204" pitchFamily="34" charset="0"/>
              </a:rPr>
              <a:t> et al</a:t>
            </a:r>
            <a:r>
              <a:rPr lang="en-US" sz="1800">
                <a:ea typeface="Aptos" panose="020B0004020202020204" pitchFamily="34" charset="0"/>
              </a:rPr>
              <a:t>., 2009).</a:t>
            </a:r>
            <a:endParaRPr lang="en-US" sz="1800" dirty="0">
              <a:ea typeface="Aptos" panose="020B0004020202020204" pitchFamily="34" charset="0"/>
            </a:endParaRPr>
          </a:p>
          <a:p>
            <a:pPr lvl="1">
              <a:lnSpc>
                <a:spcPct val="100000"/>
              </a:lnSpc>
            </a:pPr>
            <a:r>
              <a:rPr lang="en-US" sz="2200" dirty="0">
                <a:ea typeface="Aptos" panose="020B0004020202020204" pitchFamily="34" charset="0"/>
              </a:rPr>
              <a:t>Tailer outreach efforts to the needs of specific groups along the value chain </a:t>
            </a:r>
            <a:r>
              <a:rPr lang="en-US" sz="1800" dirty="0">
                <a:ea typeface="Aptos" panose="020B0004020202020204" pitchFamily="34" charset="0"/>
              </a:rPr>
              <a:t>(Devaux et al., 2017).</a:t>
            </a:r>
          </a:p>
        </p:txBody>
      </p:sp>
      <p:pic>
        <p:nvPicPr>
          <p:cNvPr id="4" name="Picture 2" descr="UJAMAA COOPERATIVE">
            <a:extLst>
              <a:ext uri="{FF2B5EF4-FFF2-40B4-BE49-F238E27FC236}">
                <a16:creationId xmlns:a16="http://schemas.microsoft.com/office/drawing/2014/main" id="{07FA3619-D02E-80D6-CF98-3440564921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459" r="30372"/>
          <a:stretch/>
        </p:blipFill>
        <p:spPr bwMode="auto">
          <a:xfrm>
            <a:off x="5996628" y="10"/>
            <a:ext cx="6195372"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81" name="Bottom Right">
            <a:extLst>
              <a:ext uri="{FF2B5EF4-FFF2-40B4-BE49-F238E27FC236}">
                <a16:creationId xmlns:a16="http://schemas.microsoft.com/office/drawing/2014/main" id="{01081332-6CA1-49C2-A979-7709509AD1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103" name="Graphic 157">
              <a:extLst>
                <a:ext uri="{FF2B5EF4-FFF2-40B4-BE49-F238E27FC236}">
                  <a16:creationId xmlns:a16="http://schemas.microsoft.com/office/drawing/2014/main" id="{826B0664-73BC-4FCB-A447-57F7F676474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104" name="Freeform: Shape 83">
                <a:extLst>
                  <a:ext uri="{FF2B5EF4-FFF2-40B4-BE49-F238E27FC236}">
                    <a16:creationId xmlns:a16="http://schemas.microsoft.com/office/drawing/2014/main" id="{23242A3E-DBD8-44D5-930F-DA776CA06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105" name="Freeform: Shape 84">
                <a:extLst>
                  <a:ext uri="{FF2B5EF4-FFF2-40B4-BE49-F238E27FC236}">
                    <a16:creationId xmlns:a16="http://schemas.microsoft.com/office/drawing/2014/main" id="{F331C242-2FF0-40D4-BF95-4A27680F2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06" name="Freeform: Shape 85">
                <a:extLst>
                  <a:ext uri="{FF2B5EF4-FFF2-40B4-BE49-F238E27FC236}">
                    <a16:creationId xmlns:a16="http://schemas.microsoft.com/office/drawing/2014/main" id="{B500FE3B-EB2C-4A5D-ABA7-35137B2BA5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107" name="Freeform: Shape 86">
                <a:extLst>
                  <a:ext uri="{FF2B5EF4-FFF2-40B4-BE49-F238E27FC236}">
                    <a16:creationId xmlns:a16="http://schemas.microsoft.com/office/drawing/2014/main" id="{6E1EA3BF-3A9F-4CD0-9640-6FF67F443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108" name="Freeform: Shape 87">
                <a:extLst>
                  <a:ext uri="{FF2B5EF4-FFF2-40B4-BE49-F238E27FC236}">
                    <a16:creationId xmlns:a16="http://schemas.microsoft.com/office/drawing/2014/main" id="{17F4411F-5B81-451C-A006-8754E1618A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109" name="Freeform: Shape 88">
                <a:extLst>
                  <a:ext uri="{FF2B5EF4-FFF2-40B4-BE49-F238E27FC236}">
                    <a16:creationId xmlns:a16="http://schemas.microsoft.com/office/drawing/2014/main" id="{4E4D64BD-20E2-44CF-AEB4-A87A43376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10" name="Freeform: Shape 89">
                <a:extLst>
                  <a:ext uri="{FF2B5EF4-FFF2-40B4-BE49-F238E27FC236}">
                    <a16:creationId xmlns:a16="http://schemas.microsoft.com/office/drawing/2014/main" id="{0B309630-6603-4319-BAB8-93102ABEB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83" name="Freeform: Shape 82">
              <a:extLst>
                <a:ext uri="{FF2B5EF4-FFF2-40B4-BE49-F238E27FC236}">
                  <a16:creationId xmlns:a16="http://schemas.microsoft.com/office/drawing/2014/main" id="{F540FCD4-859A-4602-9CBC-C697E3877A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988145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DD783-B5FB-8169-B864-45689B97A3CE}"/>
              </a:ext>
            </a:extLst>
          </p:cNvPr>
          <p:cNvSpPr>
            <a:spLocks noGrp="1"/>
          </p:cNvSpPr>
          <p:nvPr>
            <p:ph type="title"/>
          </p:nvPr>
        </p:nvSpPr>
        <p:spPr>
          <a:xfrm>
            <a:off x="0" y="0"/>
            <a:ext cx="10515600" cy="400050"/>
          </a:xfrm>
        </p:spPr>
        <p:txBody>
          <a:bodyPr>
            <a:normAutofit fontScale="90000"/>
          </a:bodyPr>
          <a:lstStyle/>
          <a:p>
            <a:r>
              <a:rPr lang="en-US" dirty="0"/>
              <a:t>References</a:t>
            </a:r>
          </a:p>
        </p:txBody>
      </p:sp>
      <p:sp>
        <p:nvSpPr>
          <p:cNvPr id="3" name="Content Placeholder 2">
            <a:extLst>
              <a:ext uri="{FF2B5EF4-FFF2-40B4-BE49-F238E27FC236}">
                <a16:creationId xmlns:a16="http://schemas.microsoft.com/office/drawing/2014/main" id="{20B8DFBE-A125-046F-5C11-35F05C6D0FA5}"/>
              </a:ext>
            </a:extLst>
          </p:cNvPr>
          <p:cNvSpPr>
            <a:spLocks noGrp="1"/>
          </p:cNvSpPr>
          <p:nvPr>
            <p:ph idx="1"/>
          </p:nvPr>
        </p:nvSpPr>
        <p:spPr>
          <a:xfrm>
            <a:off x="0" y="345989"/>
            <a:ext cx="12192000" cy="6166022"/>
          </a:xfrm>
        </p:spPr>
        <p:txBody>
          <a:bodyPr>
            <a:noAutofit/>
          </a:bodyPr>
          <a:lstStyle/>
          <a:p>
            <a:pPr marL="0" indent="0">
              <a:buNone/>
            </a:pPr>
            <a:r>
              <a:rPr lang="en-US" sz="900" kern="100" dirty="0" err="1">
                <a:effectLst/>
                <a:ea typeface="Aptos" panose="020B0004020202020204" pitchFamily="34" charset="0"/>
                <a:cs typeface="Times New Roman" panose="02020603050405020304" pitchFamily="18" charset="0"/>
              </a:rPr>
              <a:t>Alkon</a:t>
            </a:r>
            <a:r>
              <a:rPr lang="en-US" sz="900" kern="100" dirty="0">
                <a:effectLst/>
                <a:ea typeface="Aptos" panose="020B0004020202020204" pitchFamily="34" charset="0"/>
                <a:cs typeface="Times New Roman" panose="02020603050405020304" pitchFamily="18" charset="0"/>
              </a:rPr>
              <a:t>, A. H., &amp; Norgaard, K. M. (2009). Breaking the food Chains: An investigation of food justice activism. </a:t>
            </a:r>
            <a:r>
              <a:rPr lang="en-US" sz="900" i="1" kern="100" dirty="0">
                <a:effectLst/>
                <a:ea typeface="Aptos" panose="020B0004020202020204" pitchFamily="34" charset="0"/>
                <a:cs typeface="Times New Roman" panose="02020603050405020304" pitchFamily="18" charset="0"/>
              </a:rPr>
              <a:t>Sociological Inquiry</a:t>
            </a:r>
            <a:r>
              <a:rPr lang="en-US" sz="900" kern="100" dirty="0">
                <a:effectLst/>
                <a:ea typeface="Aptos" panose="020B0004020202020204" pitchFamily="34" charset="0"/>
                <a:cs typeface="Times New Roman" panose="02020603050405020304" pitchFamily="18" charset="0"/>
              </a:rPr>
              <a:t>, </a:t>
            </a:r>
            <a:r>
              <a:rPr lang="en-US" sz="900" i="1" kern="100" dirty="0">
                <a:effectLst/>
                <a:ea typeface="Aptos" panose="020B0004020202020204" pitchFamily="34" charset="0"/>
                <a:cs typeface="Times New Roman" panose="02020603050405020304" pitchFamily="18" charset="0"/>
              </a:rPr>
              <a:t>79</a:t>
            </a:r>
            <a:r>
              <a:rPr lang="en-US" sz="900" kern="100" dirty="0">
                <a:effectLst/>
                <a:ea typeface="Aptos" panose="020B0004020202020204" pitchFamily="34" charset="0"/>
                <a:cs typeface="Times New Roman" panose="02020603050405020304" pitchFamily="18" charset="0"/>
              </a:rPr>
              <a:t>(3), 289–305. </a:t>
            </a:r>
            <a:r>
              <a:rPr lang="en-US" sz="900" kern="100" dirty="0">
                <a:effectLst/>
                <a:ea typeface="Aptos" panose="020B0004020202020204" pitchFamily="34" charset="0"/>
                <a:cs typeface="Times New Roman" panose="02020603050405020304" pitchFamily="18" charset="0"/>
                <a:hlinkClick r:id="rId2"/>
              </a:rPr>
              <a:t>https://doi.org/10.1111/j.1475-682X.2009.00291.x</a:t>
            </a:r>
            <a:endParaRPr lang="en-US" sz="900" kern="100" dirty="0">
              <a:effectLst/>
              <a:ea typeface="Aptos" panose="020B0004020202020204" pitchFamily="34" charset="0"/>
              <a:cs typeface="Times New Roman" panose="02020603050405020304" pitchFamily="18" charset="0"/>
            </a:endParaRPr>
          </a:p>
          <a:p>
            <a:pPr marL="0" indent="0">
              <a:buNone/>
            </a:pPr>
            <a:r>
              <a:rPr lang="en-US" sz="900" kern="100" dirty="0" err="1">
                <a:effectLst/>
                <a:ea typeface="Aptos" panose="020B0004020202020204" pitchFamily="34" charset="0"/>
                <a:cs typeface="Times New Roman" panose="02020603050405020304" pitchFamily="18" charset="0"/>
              </a:rPr>
              <a:t>Cofré</a:t>
            </a:r>
            <a:r>
              <a:rPr lang="en-US" sz="900" kern="100" dirty="0">
                <a:effectLst/>
                <a:ea typeface="Aptos" panose="020B0004020202020204" pitchFamily="34" charset="0"/>
                <a:cs typeface="Times New Roman" panose="02020603050405020304" pitchFamily="18" charset="0"/>
              </a:rPr>
              <a:t>-Bravo, G., </a:t>
            </a:r>
            <a:r>
              <a:rPr lang="en-US" sz="900" kern="100" dirty="0" err="1">
                <a:effectLst/>
                <a:ea typeface="Aptos" panose="020B0004020202020204" pitchFamily="34" charset="0"/>
                <a:cs typeface="Times New Roman" panose="02020603050405020304" pitchFamily="18" charset="0"/>
              </a:rPr>
              <a:t>Klerkx</a:t>
            </a:r>
            <a:r>
              <a:rPr lang="en-US" sz="900" kern="100" dirty="0">
                <a:effectLst/>
                <a:ea typeface="Aptos" panose="020B0004020202020204" pitchFamily="34" charset="0"/>
                <a:cs typeface="Times New Roman" panose="02020603050405020304" pitchFamily="18" charset="0"/>
              </a:rPr>
              <a:t>, L., &amp; Engler, A. (2019). Combinations of bonding, bridging, and linking social capital for farm innovation: How farmers configure different support networks. </a:t>
            </a:r>
            <a:r>
              <a:rPr lang="en-US" sz="900" i="1" kern="100" dirty="0">
                <a:effectLst/>
                <a:ea typeface="Aptos" panose="020B0004020202020204" pitchFamily="34" charset="0"/>
                <a:cs typeface="Times New Roman" panose="02020603050405020304" pitchFamily="18" charset="0"/>
              </a:rPr>
              <a:t>Journal of Rural Studies</a:t>
            </a:r>
            <a:r>
              <a:rPr lang="en-US" sz="900" kern="100" dirty="0">
                <a:effectLst/>
                <a:ea typeface="Aptos" panose="020B0004020202020204" pitchFamily="34" charset="0"/>
                <a:cs typeface="Times New Roman" panose="02020603050405020304" pitchFamily="18" charset="0"/>
              </a:rPr>
              <a:t>, </a:t>
            </a:r>
            <a:r>
              <a:rPr lang="en-US" sz="900" i="1" kern="100" dirty="0">
                <a:effectLst/>
                <a:ea typeface="Aptos" panose="020B0004020202020204" pitchFamily="34" charset="0"/>
                <a:cs typeface="Times New Roman" panose="02020603050405020304" pitchFamily="18" charset="0"/>
              </a:rPr>
              <a:t>69</a:t>
            </a:r>
            <a:r>
              <a:rPr lang="en-US" sz="900" kern="100" dirty="0">
                <a:effectLst/>
                <a:ea typeface="Aptos" panose="020B0004020202020204" pitchFamily="34" charset="0"/>
                <a:cs typeface="Times New Roman" panose="02020603050405020304" pitchFamily="18" charset="0"/>
              </a:rPr>
              <a:t>, 53–64. </a:t>
            </a:r>
            <a:r>
              <a:rPr lang="en-US" sz="900" kern="100" dirty="0">
                <a:effectLst/>
                <a:ea typeface="Aptos" panose="020B0004020202020204" pitchFamily="34" charset="0"/>
                <a:cs typeface="Times New Roman" panose="02020603050405020304" pitchFamily="18" charset="0"/>
                <a:hlinkClick r:id="rId3"/>
              </a:rPr>
              <a:t>https://doi.org/10.1016/j.jrurstud.2019.04.004</a:t>
            </a:r>
            <a:endParaRPr lang="en-US" sz="900" kern="100" dirty="0">
              <a:effectLst/>
              <a:ea typeface="Aptos" panose="020B0004020202020204" pitchFamily="34" charset="0"/>
              <a:cs typeface="Times New Roman" panose="02020603050405020304" pitchFamily="18" charset="0"/>
            </a:endParaRPr>
          </a:p>
          <a:p>
            <a:pPr marL="0" indent="0">
              <a:buNone/>
            </a:pPr>
            <a:r>
              <a:rPr lang="en-US" sz="900" b="0" i="0" dirty="0">
                <a:solidFill>
                  <a:srgbClr val="222222"/>
                </a:solidFill>
                <a:effectLst/>
              </a:rPr>
              <a:t>Covey, T., Green, R., Johnson, J., Jones, C., </a:t>
            </a:r>
            <a:r>
              <a:rPr lang="en-US" sz="900" b="0" i="0" dirty="0" err="1">
                <a:solidFill>
                  <a:srgbClr val="222222"/>
                </a:solidFill>
                <a:effectLst/>
              </a:rPr>
              <a:t>Morehart</a:t>
            </a:r>
            <a:r>
              <a:rPr lang="en-US" sz="900" b="0" i="0" dirty="0">
                <a:solidFill>
                  <a:srgbClr val="222222"/>
                </a:solidFill>
                <a:effectLst/>
              </a:rPr>
              <a:t>, M., Strickland, R., ... &amp; </a:t>
            </a:r>
            <a:r>
              <a:rPr lang="en-US" sz="900" b="0" i="0" dirty="0" err="1">
                <a:solidFill>
                  <a:srgbClr val="222222"/>
                </a:solidFill>
                <a:effectLst/>
              </a:rPr>
              <a:t>Bagi</a:t>
            </a:r>
            <a:r>
              <a:rPr lang="en-US" sz="900" b="0" i="0" dirty="0">
                <a:solidFill>
                  <a:srgbClr val="222222"/>
                </a:solidFill>
                <a:effectLst/>
              </a:rPr>
              <a:t>, F. (2006). Agricultural Income and Finance Outlook.</a:t>
            </a:r>
            <a:endParaRPr lang="en-US" sz="900" kern="100" dirty="0">
              <a:effectLst/>
              <a:ea typeface="Aptos" panose="020B0004020202020204" pitchFamily="34" charset="0"/>
              <a:cs typeface="Times New Roman" panose="02020603050405020304" pitchFamily="18" charset="0"/>
            </a:endParaRPr>
          </a:p>
          <a:p>
            <a:pPr marL="0" indent="0">
              <a:buNone/>
            </a:pPr>
            <a:r>
              <a:rPr lang="en-US" sz="900" kern="100" dirty="0" err="1">
                <a:ea typeface="Aptos" panose="020B0004020202020204" pitchFamily="34" charset="0"/>
                <a:cs typeface="Times New Roman" panose="02020603050405020304" pitchFamily="18" charset="0"/>
              </a:rPr>
              <a:t>Devaux</a:t>
            </a:r>
            <a:r>
              <a:rPr lang="en-US" sz="900" kern="100" dirty="0">
                <a:ea typeface="Aptos" panose="020B0004020202020204" pitchFamily="34" charset="0"/>
                <a:cs typeface="Times New Roman" panose="02020603050405020304" pitchFamily="18" charset="0"/>
              </a:rPr>
              <a:t>, A., Horton, D., Velasco, C., Thiele, G., López, G., </a:t>
            </a:r>
            <a:r>
              <a:rPr lang="en-US" sz="900" kern="100" dirty="0" err="1">
                <a:ea typeface="Aptos" panose="020B0004020202020204" pitchFamily="34" charset="0"/>
                <a:cs typeface="Times New Roman" panose="02020603050405020304" pitchFamily="18" charset="0"/>
              </a:rPr>
              <a:t>Bernet</a:t>
            </a:r>
            <a:r>
              <a:rPr lang="en-US" sz="900" kern="100" dirty="0">
                <a:ea typeface="Aptos" panose="020B0004020202020204" pitchFamily="34" charset="0"/>
                <a:cs typeface="Times New Roman" panose="02020603050405020304" pitchFamily="18" charset="0"/>
              </a:rPr>
              <a:t>, T., </a:t>
            </a:r>
            <a:r>
              <a:rPr lang="en-US" sz="900" kern="100" dirty="0" err="1">
                <a:ea typeface="Aptos" panose="020B0004020202020204" pitchFamily="34" charset="0"/>
                <a:cs typeface="Times New Roman" panose="02020603050405020304" pitchFamily="18" charset="0"/>
              </a:rPr>
              <a:t>Reinoso</a:t>
            </a:r>
            <a:r>
              <a:rPr lang="en-US" sz="900" kern="100" dirty="0">
                <a:ea typeface="Aptos" panose="020B0004020202020204" pitchFamily="34" charset="0"/>
                <a:cs typeface="Times New Roman" panose="02020603050405020304" pitchFamily="18" charset="0"/>
              </a:rPr>
              <a:t>, I., </a:t>
            </a:r>
            <a:r>
              <a:rPr lang="en-US" sz="900" kern="100" dirty="0" err="1">
                <a:ea typeface="Aptos" panose="020B0004020202020204" pitchFamily="34" charset="0"/>
                <a:cs typeface="Times New Roman" panose="02020603050405020304" pitchFamily="18" charset="0"/>
              </a:rPr>
              <a:t>Ordinola</a:t>
            </a:r>
            <a:r>
              <a:rPr lang="en-US" sz="900" kern="100" dirty="0">
                <a:ea typeface="Aptos" panose="020B0004020202020204" pitchFamily="34" charset="0"/>
                <a:cs typeface="Times New Roman" panose="02020603050405020304" pitchFamily="18" charset="0"/>
              </a:rPr>
              <a:t>, M., 2009a. Collective action for market chain innovation in the Andes. Food Policy 34, 31-38.</a:t>
            </a:r>
            <a:endParaRPr lang="en-US" sz="900" kern="100" dirty="0">
              <a:effectLst/>
              <a:ea typeface="Aptos" panose="020B0004020202020204" pitchFamily="34" charset="0"/>
              <a:cs typeface="Times New Roman" panose="02020603050405020304" pitchFamily="18" charset="0"/>
            </a:endParaRPr>
          </a:p>
          <a:p>
            <a:pPr marL="0" indent="0">
              <a:buNone/>
            </a:pPr>
            <a:r>
              <a:rPr lang="en-US" sz="900" kern="100" dirty="0" err="1">
                <a:effectLst/>
                <a:ea typeface="Aptos" panose="020B0004020202020204" pitchFamily="34" charset="0"/>
                <a:cs typeface="Times New Roman" panose="02020603050405020304" pitchFamily="18" charset="0"/>
              </a:rPr>
              <a:t>Devaux</a:t>
            </a:r>
            <a:r>
              <a:rPr lang="en-US" sz="900" kern="100" dirty="0">
                <a:effectLst/>
                <a:ea typeface="Aptos" panose="020B0004020202020204" pitchFamily="34" charset="0"/>
                <a:cs typeface="Times New Roman" panose="02020603050405020304" pitchFamily="18" charset="0"/>
              </a:rPr>
              <a:t>, A., Torero, M., Donovan, J., &amp; Horton, D. (2018). Agricultural innovation and inclusive value-chain development: A review. </a:t>
            </a:r>
            <a:r>
              <a:rPr lang="en-US" sz="900" i="1" kern="100" dirty="0">
                <a:effectLst/>
                <a:ea typeface="Aptos" panose="020B0004020202020204" pitchFamily="34" charset="0"/>
                <a:cs typeface="Times New Roman" panose="02020603050405020304" pitchFamily="18" charset="0"/>
              </a:rPr>
              <a:t>Journal of Agribusiness in Developing and Emerging Economies</a:t>
            </a:r>
            <a:r>
              <a:rPr lang="en-US" sz="900" kern="100" dirty="0">
                <a:effectLst/>
                <a:ea typeface="Aptos" panose="020B0004020202020204" pitchFamily="34" charset="0"/>
                <a:cs typeface="Times New Roman" panose="02020603050405020304" pitchFamily="18" charset="0"/>
              </a:rPr>
              <a:t>, </a:t>
            </a:r>
            <a:r>
              <a:rPr lang="en-US" sz="900" i="1" kern="100" dirty="0">
                <a:effectLst/>
                <a:ea typeface="Aptos" panose="020B0004020202020204" pitchFamily="34" charset="0"/>
                <a:cs typeface="Times New Roman" panose="02020603050405020304" pitchFamily="18" charset="0"/>
              </a:rPr>
              <a:t>8</a:t>
            </a:r>
            <a:r>
              <a:rPr lang="en-US" sz="900" kern="100" dirty="0">
                <a:effectLst/>
                <a:ea typeface="Aptos" panose="020B0004020202020204" pitchFamily="34" charset="0"/>
                <a:cs typeface="Times New Roman" panose="02020603050405020304" pitchFamily="18" charset="0"/>
              </a:rPr>
              <a:t>(1), 99–123. </a:t>
            </a:r>
            <a:r>
              <a:rPr lang="en-US" sz="900" kern="100" dirty="0">
                <a:effectLst/>
                <a:ea typeface="Aptos" panose="020B0004020202020204" pitchFamily="34" charset="0"/>
                <a:cs typeface="Times New Roman" panose="02020603050405020304" pitchFamily="18" charset="0"/>
                <a:hlinkClick r:id="rId4"/>
              </a:rPr>
              <a:t>https://doi.org/10.1108/JADEE-06-2017-0065</a:t>
            </a:r>
            <a:endParaRPr lang="en-US" sz="900" kern="100" dirty="0">
              <a:effectLst/>
              <a:ea typeface="Aptos" panose="020B0004020202020204" pitchFamily="34" charset="0"/>
              <a:cs typeface="Times New Roman" panose="02020603050405020304" pitchFamily="18" charset="0"/>
            </a:endParaRPr>
          </a:p>
          <a:p>
            <a:pPr marL="0" indent="0">
              <a:buNone/>
            </a:pPr>
            <a:r>
              <a:rPr lang="en-US" sz="900" kern="100" dirty="0">
                <a:solidFill>
                  <a:srgbClr val="222222"/>
                </a:solidFill>
                <a:effectLst/>
                <a:ea typeface="Aptos" panose="020B0004020202020204" pitchFamily="34" charset="0"/>
                <a:cs typeface="Times New Roman" panose="02020603050405020304" pitchFamily="18" charset="0"/>
              </a:rPr>
              <a:t>Donovan, J. and Poole, N. (2014), “Changing asset endowments and smallholder participation in higher value markets: evidence from certified coffee producers in Nicaragua”, Food Policy,Vol.44,pp.1-13.</a:t>
            </a:r>
          </a:p>
          <a:p>
            <a:pPr marL="0" indent="0">
              <a:buNone/>
            </a:pPr>
            <a:r>
              <a:rPr lang="en-US" sz="900" kern="100" dirty="0" err="1">
                <a:solidFill>
                  <a:srgbClr val="222222"/>
                </a:solidFill>
                <a:effectLst/>
                <a:ea typeface="Aptos" panose="020B0004020202020204" pitchFamily="34" charset="0"/>
                <a:cs typeface="Times New Roman" panose="02020603050405020304" pitchFamily="18" charset="0"/>
              </a:rPr>
              <a:t>Hammelman</a:t>
            </a:r>
            <a:r>
              <a:rPr lang="en-US" sz="900" kern="100" dirty="0">
                <a:solidFill>
                  <a:srgbClr val="222222"/>
                </a:solidFill>
                <a:effectLst/>
                <a:ea typeface="Aptos" panose="020B0004020202020204" pitchFamily="34" charset="0"/>
                <a:cs typeface="Times New Roman" panose="02020603050405020304" pitchFamily="18" charset="0"/>
              </a:rPr>
              <a:t>, C., &amp; Hayes-Conroy, A. (2015). Understanding cultural acceptability for urban food policy. </a:t>
            </a:r>
            <a:r>
              <a:rPr lang="en-US" sz="900" i="1" kern="100" dirty="0">
                <a:effectLst/>
                <a:ea typeface="Aptos" panose="020B0004020202020204" pitchFamily="34" charset="0"/>
                <a:cs typeface="Times New Roman" panose="02020603050405020304" pitchFamily="18" charset="0"/>
              </a:rPr>
              <a:t>Journal of Planning Literature</a:t>
            </a:r>
            <a:r>
              <a:rPr lang="en-US" sz="900" kern="100" dirty="0">
                <a:effectLst/>
                <a:ea typeface="Aptos" panose="020B0004020202020204" pitchFamily="34" charset="0"/>
                <a:cs typeface="Times New Roman" panose="02020603050405020304" pitchFamily="18" charset="0"/>
              </a:rPr>
              <a:t>, </a:t>
            </a:r>
            <a:r>
              <a:rPr lang="en-US" sz="900" i="1" kern="100" dirty="0">
                <a:effectLst/>
                <a:ea typeface="Aptos" panose="020B0004020202020204" pitchFamily="34" charset="0"/>
                <a:cs typeface="Times New Roman" panose="02020603050405020304" pitchFamily="18" charset="0"/>
              </a:rPr>
              <a:t>30</a:t>
            </a:r>
            <a:r>
              <a:rPr lang="en-US" sz="900" kern="100" dirty="0">
                <a:effectLst/>
                <a:ea typeface="Aptos" panose="020B0004020202020204" pitchFamily="34" charset="0"/>
                <a:cs typeface="Times New Roman" panose="02020603050405020304" pitchFamily="18" charset="0"/>
              </a:rPr>
              <a:t>(1), 37-48.</a:t>
            </a:r>
          </a:p>
          <a:p>
            <a:pPr marL="0" indent="0">
              <a:buNone/>
            </a:pPr>
            <a:r>
              <a:rPr lang="en-US" sz="900" kern="100" dirty="0">
                <a:effectLst/>
                <a:ea typeface="Aptos" panose="020B0004020202020204" pitchFamily="34" charset="0"/>
                <a:cs typeface="Times New Roman" panose="02020603050405020304" pitchFamily="18" charset="0"/>
              </a:rPr>
              <a:t>Horst, M., &amp; Marion, A. (2019). Racial, ethnic and gender inequities in farmland ownership and farming in the U.S. </a:t>
            </a:r>
            <a:r>
              <a:rPr lang="en-US" sz="900" i="1" kern="100" dirty="0">
                <a:effectLst/>
                <a:ea typeface="Aptos" panose="020B0004020202020204" pitchFamily="34" charset="0"/>
                <a:cs typeface="Times New Roman" panose="02020603050405020304" pitchFamily="18" charset="0"/>
              </a:rPr>
              <a:t>Agriculture and Human Values</a:t>
            </a:r>
            <a:r>
              <a:rPr lang="en-US" sz="900" kern="100" dirty="0">
                <a:effectLst/>
                <a:ea typeface="Aptos" panose="020B0004020202020204" pitchFamily="34" charset="0"/>
                <a:cs typeface="Times New Roman" panose="02020603050405020304" pitchFamily="18" charset="0"/>
              </a:rPr>
              <a:t>, </a:t>
            </a:r>
            <a:r>
              <a:rPr lang="en-US" sz="900" i="1" kern="100" dirty="0">
                <a:effectLst/>
                <a:ea typeface="Aptos" panose="020B0004020202020204" pitchFamily="34" charset="0"/>
                <a:cs typeface="Times New Roman" panose="02020603050405020304" pitchFamily="18" charset="0"/>
              </a:rPr>
              <a:t>36</a:t>
            </a:r>
            <a:r>
              <a:rPr lang="en-US" sz="900" kern="100" dirty="0">
                <a:effectLst/>
                <a:ea typeface="Aptos" panose="020B0004020202020204" pitchFamily="34" charset="0"/>
                <a:cs typeface="Times New Roman" panose="02020603050405020304" pitchFamily="18" charset="0"/>
              </a:rPr>
              <a:t>(1), 1–16. </a:t>
            </a:r>
            <a:r>
              <a:rPr lang="en-US" sz="900" kern="100" dirty="0">
                <a:effectLst/>
                <a:ea typeface="Aptos" panose="020B0004020202020204" pitchFamily="34" charset="0"/>
                <a:cs typeface="Times New Roman" panose="02020603050405020304" pitchFamily="18" charset="0"/>
                <a:hlinkClick r:id="rId5"/>
              </a:rPr>
              <a:t>https://doi.org/10.1007/s10460-018-9883-3</a:t>
            </a:r>
            <a:endParaRPr lang="en-US" sz="900" kern="100" dirty="0">
              <a:effectLst/>
              <a:ea typeface="Aptos" panose="020B0004020202020204" pitchFamily="34" charset="0"/>
              <a:cs typeface="Times New Roman" panose="02020603050405020304" pitchFamily="18" charset="0"/>
            </a:endParaRPr>
          </a:p>
          <a:p>
            <a:pPr marL="0" indent="0">
              <a:buNone/>
            </a:pPr>
            <a:r>
              <a:rPr lang="en-US" sz="900" b="0" i="0" dirty="0">
                <a:solidFill>
                  <a:srgbClr val="222222"/>
                </a:solidFill>
                <a:effectLst/>
              </a:rPr>
              <a:t>Horton, D. (2008). Facilitating pro-poor market chain innovation. </a:t>
            </a:r>
            <a:r>
              <a:rPr lang="en-US" sz="900" b="0" i="1" dirty="0">
                <a:solidFill>
                  <a:srgbClr val="222222"/>
                </a:solidFill>
                <a:effectLst/>
              </a:rPr>
              <a:t>Lima: Papa Andina</a:t>
            </a:r>
            <a:r>
              <a:rPr lang="en-US" sz="900" b="0" i="0" dirty="0">
                <a:solidFill>
                  <a:srgbClr val="222222"/>
                </a:solidFill>
                <a:effectLst/>
              </a:rPr>
              <a:t>.</a:t>
            </a:r>
            <a:endParaRPr lang="en-US" sz="900" dirty="0">
              <a:solidFill>
                <a:srgbClr val="000000"/>
              </a:solidFill>
              <a:effectLst/>
              <a:ea typeface="Aptos" panose="020B0004020202020204" pitchFamily="34" charset="0"/>
              <a:cs typeface="Times New Roman" panose="02020603050405020304" pitchFamily="18" charset="0"/>
            </a:endParaRPr>
          </a:p>
          <a:p>
            <a:pPr marL="0" indent="0">
              <a:buNone/>
            </a:pPr>
            <a:r>
              <a:rPr lang="en-US" sz="900" dirty="0">
                <a:solidFill>
                  <a:srgbClr val="000000"/>
                </a:solidFill>
                <a:effectLst/>
                <a:ea typeface="Aptos" panose="020B0004020202020204" pitchFamily="34" charset="0"/>
                <a:cs typeface="Times New Roman" panose="02020603050405020304" pitchFamily="18" charset="0"/>
              </a:rPr>
              <a:t>Howard, P. (2023, January 12). </a:t>
            </a:r>
            <a:r>
              <a:rPr lang="en-US" sz="900" i="1" dirty="0">
                <a:solidFill>
                  <a:srgbClr val="000000"/>
                </a:solidFill>
                <a:effectLst/>
                <a:ea typeface="Aptos" panose="020B0004020202020204" pitchFamily="34" charset="0"/>
                <a:cs typeface="Times New Roman" panose="02020603050405020304" pitchFamily="18" charset="0"/>
              </a:rPr>
              <a:t>Recent changes in the global seed industry and Digital Agriculture Industries</a:t>
            </a:r>
            <a:r>
              <a:rPr lang="en-US" sz="900" dirty="0">
                <a:solidFill>
                  <a:srgbClr val="000000"/>
                </a:solidFill>
                <a:effectLst/>
                <a:ea typeface="Aptos" panose="020B0004020202020204" pitchFamily="34" charset="0"/>
                <a:cs typeface="Times New Roman" panose="02020603050405020304" pitchFamily="18" charset="0"/>
              </a:rPr>
              <a:t>. Recent Changes in the Global Seed Industry and Digital Agriculture Industries. </a:t>
            </a:r>
            <a:r>
              <a:rPr lang="en-US" sz="900" dirty="0">
                <a:solidFill>
                  <a:srgbClr val="000000"/>
                </a:solidFill>
                <a:effectLst/>
                <a:ea typeface="Aptos" panose="020B0004020202020204" pitchFamily="34" charset="0"/>
                <a:cs typeface="Times New Roman" panose="02020603050405020304" pitchFamily="18" charset="0"/>
                <a:hlinkClick r:id="rId6"/>
              </a:rPr>
              <a:t>https://philhoward.net/2023/01/04/seed-digital/</a:t>
            </a:r>
            <a:endParaRPr lang="en-US" sz="900" dirty="0">
              <a:solidFill>
                <a:srgbClr val="000000"/>
              </a:solidFill>
              <a:effectLst/>
              <a:ea typeface="Aptos" panose="020B0004020202020204" pitchFamily="34" charset="0"/>
              <a:cs typeface="Times New Roman" panose="02020603050405020304" pitchFamily="18" charset="0"/>
            </a:endParaRPr>
          </a:p>
          <a:p>
            <a:pPr marL="0" indent="0">
              <a:buNone/>
            </a:pPr>
            <a:r>
              <a:rPr lang="en-US" sz="900" b="0" i="0" dirty="0">
                <a:solidFill>
                  <a:srgbClr val="222222"/>
                </a:solidFill>
                <a:effectLst/>
              </a:rPr>
              <a:t>Howard, P. (2003). </a:t>
            </a:r>
            <a:r>
              <a:rPr lang="en-US" sz="900" b="0" i="1" dirty="0">
                <a:solidFill>
                  <a:srgbClr val="222222"/>
                </a:solidFill>
                <a:effectLst/>
              </a:rPr>
              <a:t>The major importance of ’minor’ resources: women and plant biodiversity</a:t>
            </a:r>
            <a:r>
              <a:rPr lang="en-US" sz="900" b="0" i="0" dirty="0">
                <a:solidFill>
                  <a:srgbClr val="222222"/>
                </a:solidFill>
                <a:effectLst/>
              </a:rPr>
              <a:t>. London, UK: International Institute for Environment and Development (IIED).</a:t>
            </a:r>
          </a:p>
          <a:p>
            <a:pPr marL="0" indent="0">
              <a:buNone/>
            </a:pPr>
            <a:r>
              <a:rPr lang="en-US" sz="900" b="0" i="0" dirty="0">
                <a:solidFill>
                  <a:srgbClr val="222222"/>
                </a:solidFill>
                <a:effectLst/>
              </a:rPr>
              <a:t>Isbell, C., Tobin, D., &amp; Reynolds, T. (2021). Motivations for maintaining crop diversity: Evidence from Vermont's seed systems. </a:t>
            </a:r>
            <a:r>
              <a:rPr lang="en-US" sz="900" b="0" i="1" dirty="0">
                <a:solidFill>
                  <a:srgbClr val="222222"/>
                </a:solidFill>
                <a:effectLst/>
              </a:rPr>
              <a:t>Ecological Economics</a:t>
            </a:r>
            <a:r>
              <a:rPr lang="en-US" sz="900" b="0" i="0" dirty="0">
                <a:solidFill>
                  <a:srgbClr val="222222"/>
                </a:solidFill>
                <a:effectLst/>
              </a:rPr>
              <a:t>, </a:t>
            </a:r>
            <a:r>
              <a:rPr lang="en-US" sz="900" b="0" i="1" dirty="0">
                <a:solidFill>
                  <a:srgbClr val="222222"/>
                </a:solidFill>
                <a:effectLst/>
              </a:rPr>
              <a:t>189</a:t>
            </a:r>
            <a:r>
              <a:rPr lang="en-US" sz="900" b="0" i="0" dirty="0">
                <a:solidFill>
                  <a:srgbClr val="222222"/>
                </a:solidFill>
                <a:effectLst/>
              </a:rPr>
              <a:t>, 107138.</a:t>
            </a:r>
          </a:p>
          <a:p>
            <a:pPr marL="0" indent="0">
              <a:buNone/>
            </a:pPr>
            <a:r>
              <a:rPr lang="en-US" sz="900" b="0" i="0" dirty="0" err="1">
                <a:solidFill>
                  <a:srgbClr val="222222"/>
                </a:solidFill>
                <a:effectLst/>
              </a:rPr>
              <a:t>Läpple</a:t>
            </a:r>
            <a:r>
              <a:rPr lang="en-US" sz="900" b="0" i="0" dirty="0">
                <a:solidFill>
                  <a:srgbClr val="222222"/>
                </a:solidFill>
                <a:effectLst/>
              </a:rPr>
              <a:t>, D., Renwick, A., Cullinan, J., &amp; Thorne, F. (2016). What drives innovation in the agricultural sector? A spatial analysis of knowledge spillovers. </a:t>
            </a:r>
            <a:r>
              <a:rPr lang="en-US" sz="900" b="0" i="1" dirty="0">
                <a:solidFill>
                  <a:srgbClr val="222222"/>
                </a:solidFill>
                <a:effectLst/>
              </a:rPr>
              <a:t>Land use policy</a:t>
            </a:r>
            <a:r>
              <a:rPr lang="en-US" sz="900" b="0" i="0" dirty="0">
                <a:solidFill>
                  <a:srgbClr val="222222"/>
                </a:solidFill>
                <a:effectLst/>
              </a:rPr>
              <a:t>, </a:t>
            </a:r>
            <a:r>
              <a:rPr lang="en-US" sz="900" b="0" i="1" dirty="0">
                <a:solidFill>
                  <a:srgbClr val="222222"/>
                </a:solidFill>
                <a:effectLst/>
              </a:rPr>
              <a:t>56</a:t>
            </a:r>
            <a:r>
              <a:rPr lang="en-US" sz="900" b="0" i="0" dirty="0">
                <a:solidFill>
                  <a:srgbClr val="222222"/>
                </a:solidFill>
                <a:effectLst/>
              </a:rPr>
              <a:t>, 238-250.</a:t>
            </a:r>
            <a:endParaRPr lang="en-US" sz="900" dirty="0">
              <a:solidFill>
                <a:srgbClr val="000000"/>
              </a:solidFill>
              <a:effectLst/>
              <a:ea typeface="Aptos" panose="020B0004020202020204" pitchFamily="34" charset="0"/>
              <a:cs typeface="Times New Roman" panose="02020603050405020304" pitchFamily="18" charset="0"/>
            </a:endParaRPr>
          </a:p>
          <a:p>
            <a:pPr marL="0" indent="0">
              <a:buNone/>
            </a:pPr>
            <a:r>
              <a:rPr lang="en-US" sz="900" kern="0" dirty="0">
                <a:effectLst/>
                <a:ea typeface="Aptos" panose="020B0004020202020204" pitchFamily="34" charset="0"/>
                <a:cs typeface="Times New Roman" panose="02020603050405020304" pitchFamily="18" charset="0"/>
              </a:rPr>
              <a:t>Lyon, A., Friedmann, H., &amp; Wittman, H. (2021). Can public universities play a role in fostering seed sovereignty? </a:t>
            </a:r>
            <a:r>
              <a:rPr lang="en-US" sz="900" i="1" kern="0" dirty="0">
                <a:effectLst/>
                <a:ea typeface="Aptos" panose="020B0004020202020204" pitchFamily="34" charset="0"/>
                <a:cs typeface="Times New Roman" panose="02020603050405020304" pitchFamily="18" charset="0"/>
              </a:rPr>
              <a:t>Elementa: Science of the Anthropocene</a:t>
            </a:r>
            <a:r>
              <a:rPr lang="en-US" sz="900" kern="0" dirty="0">
                <a:effectLst/>
                <a:ea typeface="Aptos" panose="020B0004020202020204" pitchFamily="34" charset="0"/>
                <a:cs typeface="Times New Roman" panose="02020603050405020304" pitchFamily="18" charset="0"/>
              </a:rPr>
              <a:t>, </a:t>
            </a:r>
            <a:r>
              <a:rPr lang="en-US" sz="900" i="1" kern="0" dirty="0">
                <a:effectLst/>
                <a:ea typeface="Aptos" panose="020B0004020202020204" pitchFamily="34" charset="0"/>
                <a:cs typeface="Times New Roman" panose="02020603050405020304" pitchFamily="18" charset="0"/>
              </a:rPr>
              <a:t>9</a:t>
            </a:r>
            <a:r>
              <a:rPr lang="en-US" sz="900" kern="0" dirty="0">
                <a:effectLst/>
                <a:ea typeface="Aptos" panose="020B0004020202020204" pitchFamily="34" charset="0"/>
                <a:cs typeface="Times New Roman" panose="02020603050405020304" pitchFamily="18" charset="0"/>
              </a:rPr>
              <a:t>(1), 00089. </a:t>
            </a:r>
            <a:r>
              <a:rPr lang="en-US" sz="900" kern="0" dirty="0">
                <a:effectLst/>
                <a:ea typeface="Aptos" panose="020B0004020202020204" pitchFamily="34" charset="0"/>
                <a:cs typeface="Times New Roman" panose="02020603050405020304" pitchFamily="18" charset="0"/>
                <a:hlinkClick r:id="rId7"/>
              </a:rPr>
              <a:t>https://doi.org/10.1525/elementa.2021.00089</a:t>
            </a:r>
            <a:endParaRPr lang="en-US" sz="900" kern="0" dirty="0">
              <a:effectLst/>
              <a:ea typeface="Aptos" panose="020B0004020202020204" pitchFamily="34" charset="0"/>
              <a:cs typeface="Times New Roman" panose="02020603050405020304" pitchFamily="18" charset="0"/>
            </a:endParaRPr>
          </a:p>
          <a:p>
            <a:pPr marL="0" indent="0">
              <a:buNone/>
            </a:pPr>
            <a:r>
              <a:rPr lang="en-US" sz="900" kern="100" dirty="0" err="1">
                <a:effectLst/>
                <a:ea typeface="Aptos" panose="020B0004020202020204" pitchFamily="34" charset="0"/>
                <a:cs typeface="Times New Roman" panose="02020603050405020304" pitchFamily="18" charset="0"/>
              </a:rPr>
              <a:t>Meinzen</a:t>
            </a:r>
            <a:r>
              <a:rPr lang="en-US" sz="900" kern="100" dirty="0">
                <a:effectLst/>
                <a:ea typeface="Aptos" panose="020B0004020202020204" pitchFamily="34" charset="0"/>
                <a:cs typeface="Times New Roman" panose="02020603050405020304" pitchFamily="18" charset="0"/>
              </a:rPr>
              <a:t>-Dick, R. S., </a:t>
            </a:r>
            <a:r>
              <a:rPr lang="en-US" sz="900" kern="100" dirty="0" err="1">
                <a:effectLst/>
                <a:ea typeface="Aptos" panose="020B0004020202020204" pitchFamily="34" charset="0"/>
                <a:cs typeface="Times New Roman" panose="02020603050405020304" pitchFamily="18" charset="0"/>
              </a:rPr>
              <a:t>Devaux</a:t>
            </a:r>
            <a:r>
              <a:rPr lang="en-US" sz="900" kern="100" dirty="0">
                <a:effectLst/>
                <a:ea typeface="Aptos" panose="020B0004020202020204" pitchFamily="34" charset="0"/>
                <a:cs typeface="Times New Roman" panose="02020603050405020304" pitchFamily="18" charset="0"/>
              </a:rPr>
              <a:t>, A., &amp; Antezana, I. (2009). Underground assets: Potato biodiversity to improve the livelihoods of the poor. </a:t>
            </a:r>
            <a:r>
              <a:rPr lang="en-US" sz="900" i="1" kern="100" dirty="0">
                <a:effectLst/>
                <a:ea typeface="Aptos" panose="020B0004020202020204" pitchFamily="34" charset="0"/>
                <a:cs typeface="Times New Roman" panose="02020603050405020304" pitchFamily="18" charset="0"/>
              </a:rPr>
              <a:t>International Journal of Agricultural Sustainability</a:t>
            </a:r>
            <a:r>
              <a:rPr lang="en-US" sz="900" kern="100" dirty="0">
                <a:effectLst/>
                <a:ea typeface="Aptos" panose="020B0004020202020204" pitchFamily="34" charset="0"/>
                <a:cs typeface="Times New Roman" panose="02020603050405020304" pitchFamily="18" charset="0"/>
              </a:rPr>
              <a:t>, </a:t>
            </a:r>
            <a:r>
              <a:rPr lang="en-US" sz="900" i="1" kern="100" dirty="0">
                <a:effectLst/>
                <a:ea typeface="Aptos" panose="020B0004020202020204" pitchFamily="34" charset="0"/>
                <a:cs typeface="Times New Roman" panose="02020603050405020304" pitchFamily="18" charset="0"/>
              </a:rPr>
              <a:t>7</a:t>
            </a:r>
            <a:r>
              <a:rPr lang="en-US" sz="900" kern="100" dirty="0">
                <a:effectLst/>
                <a:ea typeface="Aptos" panose="020B0004020202020204" pitchFamily="34" charset="0"/>
                <a:cs typeface="Times New Roman" panose="02020603050405020304" pitchFamily="18" charset="0"/>
              </a:rPr>
              <a:t>(4), 235–248.</a:t>
            </a:r>
            <a:endParaRPr lang="en-US" sz="900" dirty="0">
              <a:solidFill>
                <a:srgbClr val="000000"/>
              </a:solidFill>
              <a:effectLst/>
              <a:ea typeface="Aptos" panose="020B0004020202020204" pitchFamily="34" charset="0"/>
              <a:cs typeface="Times New Roman" panose="02020603050405020304" pitchFamily="18" charset="0"/>
            </a:endParaRPr>
          </a:p>
          <a:p>
            <a:pPr marL="0" indent="0">
              <a:buNone/>
            </a:pPr>
            <a:r>
              <a:rPr lang="en-US" sz="900" b="0" i="0" dirty="0">
                <a:solidFill>
                  <a:srgbClr val="222222"/>
                </a:solidFill>
                <a:effectLst/>
              </a:rPr>
              <a:t>Moffat, T., Mohammed, C., &amp; Newbold, K. B. (2017). Cultural dimensions of food insecurity among immigrants and refugees. </a:t>
            </a:r>
            <a:r>
              <a:rPr lang="en-US" sz="900" b="0" i="1" dirty="0">
                <a:solidFill>
                  <a:srgbClr val="222222"/>
                </a:solidFill>
                <a:effectLst/>
              </a:rPr>
              <a:t>Human Organization</a:t>
            </a:r>
            <a:r>
              <a:rPr lang="en-US" sz="900" b="0" i="0" dirty="0">
                <a:solidFill>
                  <a:srgbClr val="222222"/>
                </a:solidFill>
                <a:effectLst/>
              </a:rPr>
              <a:t>, </a:t>
            </a:r>
            <a:r>
              <a:rPr lang="en-US" sz="900" b="0" i="1" dirty="0">
                <a:solidFill>
                  <a:srgbClr val="222222"/>
                </a:solidFill>
                <a:effectLst/>
              </a:rPr>
              <a:t>76</a:t>
            </a:r>
            <a:r>
              <a:rPr lang="en-US" sz="900" b="0" i="0" dirty="0">
                <a:solidFill>
                  <a:srgbClr val="222222"/>
                </a:solidFill>
                <a:effectLst/>
              </a:rPr>
              <a:t>(1), 15-27.</a:t>
            </a:r>
            <a:endParaRPr lang="en-US" sz="900" dirty="0">
              <a:solidFill>
                <a:srgbClr val="000000"/>
              </a:solidFill>
              <a:effectLst/>
              <a:ea typeface="Aptos" panose="020B0004020202020204" pitchFamily="34" charset="0"/>
              <a:cs typeface="Times New Roman" panose="02020603050405020304" pitchFamily="18" charset="0"/>
            </a:endParaRPr>
          </a:p>
          <a:p>
            <a:pPr marL="0" indent="0">
              <a:buNone/>
            </a:pPr>
            <a:r>
              <a:rPr lang="en-US" sz="900" kern="0" dirty="0">
                <a:effectLst/>
                <a:ea typeface="Aptos" panose="020B0004020202020204" pitchFamily="34" charset="0"/>
                <a:cs typeface="Times New Roman" panose="02020603050405020304" pitchFamily="18" charset="0"/>
              </a:rPr>
              <a:t>Spangler, K., Burchfield, E. K., &amp; Schumacher, B. (2020). Past and Current Dynamics of U.S. Agricultural Land Use and Policy. </a:t>
            </a:r>
            <a:r>
              <a:rPr lang="en-US" sz="900" i="1" kern="0" dirty="0">
                <a:effectLst/>
                <a:ea typeface="Aptos" panose="020B0004020202020204" pitchFamily="34" charset="0"/>
                <a:cs typeface="Times New Roman" panose="02020603050405020304" pitchFamily="18" charset="0"/>
              </a:rPr>
              <a:t>Frontiers in Sustainable Food Systems</a:t>
            </a:r>
            <a:r>
              <a:rPr lang="en-US" sz="900" kern="0" dirty="0">
                <a:effectLst/>
                <a:ea typeface="Aptos" panose="020B0004020202020204" pitchFamily="34" charset="0"/>
                <a:cs typeface="Times New Roman" panose="02020603050405020304" pitchFamily="18" charset="0"/>
              </a:rPr>
              <a:t>, </a:t>
            </a:r>
            <a:r>
              <a:rPr lang="en-US" sz="900" i="1" kern="0" dirty="0">
                <a:effectLst/>
                <a:ea typeface="Aptos" panose="020B0004020202020204" pitchFamily="34" charset="0"/>
                <a:cs typeface="Times New Roman" panose="02020603050405020304" pitchFamily="18" charset="0"/>
              </a:rPr>
              <a:t>4</a:t>
            </a:r>
            <a:r>
              <a:rPr lang="en-US" sz="900" kern="0" dirty="0">
                <a:effectLst/>
                <a:ea typeface="Aptos" panose="020B0004020202020204" pitchFamily="34" charset="0"/>
                <a:cs typeface="Times New Roman" panose="02020603050405020304" pitchFamily="18" charset="0"/>
              </a:rPr>
              <a:t>. </a:t>
            </a:r>
            <a:r>
              <a:rPr lang="en-US" sz="900" kern="0" dirty="0">
                <a:effectLst/>
                <a:ea typeface="Aptos" panose="020B0004020202020204" pitchFamily="34" charset="0"/>
                <a:cs typeface="Times New Roman" panose="02020603050405020304" pitchFamily="18" charset="0"/>
                <a:hlinkClick r:id="rId8"/>
              </a:rPr>
              <a:t>https://www.frontiersin.org/articles/10.3389/fsufs.2020.00098</a:t>
            </a:r>
            <a:endParaRPr lang="en-US" sz="900" kern="0" dirty="0">
              <a:effectLst/>
              <a:ea typeface="Aptos" panose="020B0004020202020204" pitchFamily="34" charset="0"/>
              <a:cs typeface="Times New Roman" panose="02020603050405020304" pitchFamily="18" charset="0"/>
            </a:endParaRPr>
          </a:p>
          <a:p>
            <a:pPr marL="0" indent="0">
              <a:buNone/>
            </a:pPr>
            <a:r>
              <a:rPr lang="en-US" sz="900" kern="0" dirty="0">
                <a:ea typeface="Aptos" panose="020B0004020202020204" pitchFamily="34" charset="0"/>
                <a:cs typeface="Times New Roman" panose="02020603050405020304" pitchFamily="18" charset="0"/>
              </a:rPr>
              <a:t>Thiele, G., </a:t>
            </a:r>
            <a:r>
              <a:rPr lang="en-US" sz="900" kern="0" dirty="0" err="1">
                <a:ea typeface="Aptos" panose="020B0004020202020204" pitchFamily="34" charset="0"/>
                <a:cs typeface="Times New Roman" panose="02020603050405020304" pitchFamily="18" charset="0"/>
              </a:rPr>
              <a:t>Devaux</a:t>
            </a:r>
            <a:r>
              <a:rPr lang="en-US" sz="900" kern="0" dirty="0">
                <a:ea typeface="Aptos" panose="020B0004020202020204" pitchFamily="34" charset="0"/>
                <a:cs typeface="Times New Roman" panose="02020603050405020304" pitchFamily="18" charset="0"/>
              </a:rPr>
              <a:t>, A., 2002. Adding value to local knowledge and biodiversity of Andean potato farmers. The Papa Andina Project. Info </a:t>
            </a:r>
            <a:r>
              <a:rPr lang="en-US" sz="900" kern="0" dirty="0" err="1">
                <a:ea typeface="Aptos" panose="020B0004020202020204" pitchFamily="34" charset="0"/>
                <a:cs typeface="Times New Roman" panose="02020603050405020304" pitchFamily="18" charset="0"/>
              </a:rPr>
              <a:t>Agrar</a:t>
            </a:r>
            <a:r>
              <a:rPr lang="en-US" sz="900" kern="0" dirty="0">
                <a:ea typeface="Aptos" panose="020B0004020202020204" pitchFamily="34" charset="0"/>
                <a:cs typeface="Times New Roman" panose="02020603050405020304" pitchFamily="18" charset="0"/>
              </a:rPr>
              <a:t> News, 12, 2-3.</a:t>
            </a:r>
            <a:endParaRPr lang="en-US" sz="900" kern="0" dirty="0">
              <a:effectLst/>
              <a:ea typeface="Aptos" panose="020B0004020202020204" pitchFamily="34" charset="0"/>
              <a:cs typeface="Times New Roman" panose="02020603050405020304" pitchFamily="18" charset="0"/>
            </a:endParaRPr>
          </a:p>
          <a:p>
            <a:pPr marL="0" indent="0">
              <a:buNone/>
            </a:pPr>
            <a:r>
              <a:rPr lang="en-US" sz="900" b="0" i="0" dirty="0">
                <a:solidFill>
                  <a:srgbClr val="222222"/>
                </a:solidFill>
                <a:effectLst/>
              </a:rPr>
              <a:t>Vallianatos, H., &amp; Raine, K. (2008). Consuming food and constructing identities among Arabic and South Asian immigrant women. </a:t>
            </a:r>
            <a:r>
              <a:rPr lang="en-US" sz="900" b="0" i="1" dirty="0">
                <a:solidFill>
                  <a:srgbClr val="222222"/>
                </a:solidFill>
                <a:effectLst/>
              </a:rPr>
              <a:t>Food, Culture &amp; Society</a:t>
            </a:r>
            <a:r>
              <a:rPr lang="en-US" sz="900" b="0" i="0" dirty="0">
                <a:solidFill>
                  <a:srgbClr val="222222"/>
                </a:solidFill>
                <a:effectLst/>
              </a:rPr>
              <a:t>, </a:t>
            </a:r>
            <a:r>
              <a:rPr lang="en-US" sz="900" b="0" i="1" dirty="0">
                <a:solidFill>
                  <a:srgbClr val="222222"/>
                </a:solidFill>
                <a:effectLst/>
              </a:rPr>
              <a:t>11</a:t>
            </a:r>
            <a:r>
              <a:rPr lang="en-US" sz="900" b="0" i="0" dirty="0">
                <a:solidFill>
                  <a:srgbClr val="222222"/>
                </a:solidFill>
                <a:effectLst/>
              </a:rPr>
              <a:t>(3), 355-373.</a:t>
            </a:r>
          </a:p>
          <a:p>
            <a:pPr marL="0" indent="0">
              <a:buNone/>
            </a:pPr>
            <a:r>
              <a:rPr lang="en-US" sz="900" kern="0" dirty="0">
                <a:effectLst/>
                <a:ea typeface="Aptos" panose="020B0004020202020204" pitchFamily="34" charset="0"/>
                <a:cs typeface="Times New Roman" panose="02020603050405020304" pitchFamily="18" charset="0"/>
              </a:rPr>
              <a:t>Wright, B. D. (2012). Grand missions of agricultural innovation. </a:t>
            </a:r>
            <a:r>
              <a:rPr lang="en-US" sz="900" i="1" kern="0" dirty="0">
                <a:effectLst/>
                <a:ea typeface="Aptos" panose="020B0004020202020204" pitchFamily="34" charset="0"/>
                <a:cs typeface="Times New Roman" panose="02020603050405020304" pitchFamily="18" charset="0"/>
              </a:rPr>
              <a:t>Research Policy</a:t>
            </a:r>
            <a:r>
              <a:rPr lang="en-US" sz="900" kern="0" dirty="0">
                <a:effectLst/>
                <a:ea typeface="Aptos" panose="020B0004020202020204" pitchFamily="34" charset="0"/>
                <a:cs typeface="Times New Roman" panose="02020603050405020304" pitchFamily="18" charset="0"/>
              </a:rPr>
              <a:t>, </a:t>
            </a:r>
            <a:r>
              <a:rPr lang="en-US" sz="900" i="1" kern="0" dirty="0">
                <a:effectLst/>
                <a:ea typeface="Aptos" panose="020B0004020202020204" pitchFamily="34" charset="0"/>
                <a:cs typeface="Times New Roman" panose="02020603050405020304" pitchFamily="18" charset="0"/>
              </a:rPr>
              <a:t>41</a:t>
            </a:r>
            <a:r>
              <a:rPr lang="en-US" sz="900" kern="0" dirty="0">
                <a:effectLst/>
                <a:ea typeface="Aptos" panose="020B0004020202020204" pitchFamily="34" charset="0"/>
                <a:cs typeface="Times New Roman" panose="02020603050405020304" pitchFamily="18" charset="0"/>
              </a:rPr>
              <a:t>(10), 1716–1728. </a:t>
            </a:r>
            <a:r>
              <a:rPr lang="en-US" sz="900" kern="0" dirty="0">
                <a:effectLst/>
                <a:ea typeface="Aptos" panose="020B0004020202020204" pitchFamily="34" charset="0"/>
                <a:cs typeface="Times New Roman" panose="02020603050405020304" pitchFamily="18" charset="0"/>
                <a:hlinkClick r:id="rId9"/>
              </a:rPr>
              <a:t>https://doi.org/10.1016/j.respol.2012.04.021</a:t>
            </a:r>
            <a:endParaRPr lang="en-US" sz="900" b="0" i="0" dirty="0">
              <a:solidFill>
                <a:srgbClr val="222222"/>
              </a:solidFill>
              <a:effectLst/>
            </a:endParaRPr>
          </a:p>
          <a:p>
            <a:pPr marL="0" indent="0">
              <a:buNone/>
            </a:pPr>
            <a:r>
              <a:rPr lang="en-US" sz="900" kern="0" dirty="0" err="1">
                <a:effectLst/>
                <a:ea typeface="Aptos" panose="020B0004020202020204" pitchFamily="34" charset="0"/>
                <a:cs typeface="Times New Roman" panose="02020603050405020304" pitchFamily="18" charset="0"/>
              </a:rPr>
              <a:t>Yongabo</a:t>
            </a:r>
            <a:r>
              <a:rPr lang="en-US" sz="900" kern="0" dirty="0">
                <a:effectLst/>
                <a:ea typeface="Aptos" panose="020B0004020202020204" pitchFamily="34" charset="0"/>
                <a:cs typeface="Times New Roman" panose="02020603050405020304" pitchFamily="18" charset="0"/>
              </a:rPr>
              <a:t>, P., &amp; </a:t>
            </a:r>
            <a:r>
              <a:rPr lang="en-US" sz="900" kern="0" dirty="0" err="1">
                <a:effectLst/>
                <a:ea typeface="Aptos" panose="020B0004020202020204" pitchFamily="34" charset="0"/>
                <a:cs typeface="Times New Roman" panose="02020603050405020304" pitchFamily="18" charset="0"/>
              </a:rPr>
              <a:t>Göktepe-Hultén</a:t>
            </a:r>
            <a:r>
              <a:rPr lang="en-US" sz="900" kern="0" dirty="0">
                <a:effectLst/>
                <a:ea typeface="Aptos" panose="020B0004020202020204" pitchFamily="34" charset="0"/>
                <a:cs typeface="Times New Roman" panose="02020603050405020304" pitchFamily="18" charset="0"/>
              </a:rPr>
              <a:t>, D. (2021). Emergence of an agriculture innovation system in Rwanda: Stakeholders and policies as points of departure. </a:t>
            </a:r>
            <a:r>
              <a:rPr lang="en-US" sz="900" i="1" kern="0" dirty="0">
                <a:effectLst/>
                <a:ea typeface="Aptos" panose="020B0004020202020204" pitchFamily="34" charset="0"/>
                <a:cs typeface="Times New Roman" panose="02020603050405020304" pitchFamily="18" charset="0"/>
              </a:rPr>
              <a:t>Industry and Higher Education</a:t>
            </a:r>
            <a:r>
              <a:rPr lang="en-US" sz="900" kern="0" dirty="0">
                <a:effectLst/>
                <a:ea typeface="Aptos" panose="020B0004020202020204" pitchFamily="34" charset="0"/>
                <a:cs typeface="Times New Roman" panose="02020603050405020304" pitchFamily="18" charset="0"/>
              </a:rPr>
              <a:t>, </a:t>
            </a:r>
            <a:r>
              <a:rPr lang="en-US" sz="900" i="1" kern="0" dirty="0">
                <a:effectLst/>
                <a:ea typeface="Aptos" panose="020B0004020202020204" pitchFamily="34" charset="0"/>
                <a:cs typeface="Times New Roman" panose="02020603050405020304" pitchFamily="18" charset="0"/>
              </a:rPr>
              <a:t>35</a:t>
            </a:r>
            <a:r>
              <a:rPr lang="en-US" sz="900" kern="0" dirty="0">
                <a:effectLst/>
                <a:ea typeface="Aptos" panose="020B0004020202020204" pitchFamily="34" charset="0"/>
                <a:cs typeface="Times New Roman" panose="02020603050405020304" pitchFamily="18" charset="0"/>
              </a:rPr>
              <a:t>(5), 581–597. https://</a:t>
            </a:r>
            <a:r>
              <a:rPr lang="en-US" sz="900" kern="0" dirty="0" err="1">
                <a:effectLst/>
                <a:ea typeface="Aptos" panose="020B0004020202020204" pitchFamily="34" charset="0"/>
                <a:cs typeface="Times New Roman" panose="02020603050405020304" pitchFamily="18" charset="0"/>
              </a:rPr>
              <a:t>doi.org</a:t>
            </a:r>
            <a:r>
              <a:rPr lang="en-US" sz="900" kern="0" dirty="0">
                <a:effectLst/>
                <a:ea typeface="Aptos" panose="020B0004020202020204" pitchFamily="34" charset="0"/>
                <a:cs typeface="Times New Roman" panose="02020603050405020304" pitchFamily="18" charset="0"/>
              </a:rPr>
              <a:t>/10.1177/0950422221998610</a:t>
            </a:r>
            <a:endParaRPr lang="en-US" sz="9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443667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3" name="Top left">
            <a:extLst>
              <a:ext uri="{FF2B5EF4-FFF2-40B4-BE49-F238E27FC236}">
                <a16:creationId xmlns:a16="http://schemas.microsoft.com/office/drawing/2014/main" id="{A345EEC5-ECAA-408B-B9D7-1C0E1102C1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4" name="Freeform: Shape 13">
              <a:extLst>
                <a:ext uri="{FF2B5EF4-FFF2-40B4-BE49-F238E27FC236}">
                  <a16:creationId xmlns:a16="http://schemas.microsoft.com/office/drawing/2014/main" id="{C09B09D8-FF9D-4CE5-853B-3BA46FD5C3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Freeform: Shape 14">
              <a:extLst>
                <a:ext uri="{FF2B5EF4-FFF2-40B4-BE49-F238E27FC236}">
                  <a16:creationId xmlns:a16="http://schemas.microsoft.com/office/drawing/2014/main" id="{7DC978A2-F53F-4B72-9BAC-5F78F00B6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4F73D09D-1DE1-441E-88F5-CD2CBAB88D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9DE61DBF-5FB0-4603-BE95-C566DD48B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D8C89DF5-F013-4C54-B9AD-2E158706C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9ED89947-A3CF-4B11-8DE7-5D07A57CB9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D3E24021-DB80-451B-96A6-0D21AC0C84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2BDA2B48-4CD9-45C3-8F12-2125533678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C229264D-A870-CB7D-0D74-6220308798ED}"/>
              </a:ext>
            </a:extLst>
          </p:cNvPr>
          <p:cNvSpPr>
            <a:spLocks noGrp="1"/>
          </p:cNvSpPr>
          <p:nvPr>
            <p:ph type="title"/>
          </p:nvPr>
        </p:nvSpPr>
        <p:spPr>
          <a:xfrm>
            <a:off x="10849" y="-90952"/>
            <a:ext cx="8786140" cy="847897"/>
          </a:xfrm>
        </p:spPr>
        <p:txBody>
          <a:bodyPr>
            <a:normAutofit/>
          </a:bodyPr>
          <a:lstStyle/>
          <a:p>
            <a:r>
              <a:rPr lang="en-US" sz="4000" dirty="0"/>
              <a:t>The dominant US food system</a:t>
            </a:r>
          </a:p>
        </p:txBody>
      </p:sp>
      <p:grpSp>
        <p:nvGrpSpPr>
          <p:cNvPr id="23" name="Bottom Right">
            <a:extLst>
              <a:ext uri="{FF2B5EF4-FFF2-40B4-BE49-F238E27FC236}">
                <a16:creationId xmlns:a16="http://schemas.microsoft.com/office/drawing/2014/main" id="{F0A218EB-ECC2-4D0D-9EDC-F5CB062CAD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24" name="Freeform: Shape 23">
              <a:extLst>
                <a:ext uri="{FF2B5EF4-FFF2-40B4-BE49-F238E27FC236}">
                  <a16:creationId xmlns:a16="http://schemas.microsoft.com/office/drawing/2014/main" id="{E419D1C3-874F-4BF6-A356-1EA4A20D49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25" name="Graphic 157">
              <a:extLst>
                <a:ext uri="{FF2B5EF4-FFF2-40B4-BE49-F238E27FC236}">
                  <a16:creationId xmlns:a16="http://schemas.microsoft.com/office/drawing/2014/main" id="{4AC4AE33-203A-4A93-8263-6CC6BB608FD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7" name="Freeform: Shape 26">
                <a:extLst>
                  <a:ext uri="{FF2B5EF4-FFF2-40B4-BE49-F238E27FC236}">
                    <a16:creationId xmlns:a16="http://schemas.microsoft.com/office/drawing/2014/main" id="{1F15373C-6DCA-4058-94CC-6476950E5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961BE5B1-15E0-484D-8B21-F6BA455B21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81167C23-6882-4551-BF77-DF537E736E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50749460-4B9F-4DE4-9931-7B5831D68F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A567746C-E54C-4865-ACF1-CD31DD1D8D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9E7B0826-2FBE-4B23-B784-BB7CDA8B3A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FDF54EDF-BA0A-440F-B20A-2A76BFE15C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6" name="Freeform: Shape 25">
              <a:extLst>
                <a:ext uri="{FF2B5EF4-FFF2-40B4-BE49-F238E27FC236}">
                  <a16:creationId xmlns:a16="http://schemas.microsoft.com/office/drawing/2014/main" id="{A53B2ADC-F80C-403E-B1CA-BCFED2CE5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Content Placeholder 3" descr="Chart, scatter chart, bubble chart&#10;&#10;Description automatically generated">
            <a:extLst>
              <a:ext uri="{FF2B5EF4-FFF2-40B4-BE49-F238E27FC236}">
                <a16:creationId xmlns:a16="http://schemas.microsoft.com/office/drawing/2014/main" id="{23F66485-CC22-ADF4-B8B3-7E3C5BA2ACB2}"/>
              </a:ext>
            </a:extLst>
          </p:cNvPr>
          <p:cNvPicPr>
            <a:picLocks noChangeAspect="1"/>
          </p:cNvPicPr>
          <p:nvPr/>
        </p:nvPicPr>
        <p:blipFill>
          <a:blip r:embed="rId3"/>
          <a:stretch>
            <a:fillRect/>
          </a:stretch>
        </p:blipFill>
        <p:spPr>
          <a:xfrm>
            <a:off x="2980176" y="840775"/>
            <a:ext cx="9208820" cy="6008755"/>
          </a:xfrm>
          <a:prstGeom prst="rect">
            <a:avLst/>
          </a:prstGeom>
        </p:spPr>
      </p:pic>
      <p:sp>
        <p:nvSpPr>
          <p:cNvPr id="3" name="Content Placeholder 2">
            <a:extLst>
              <a:ext uri="{FF2B5EF4-FFF2-40B4-BE49-F238E27FC236}">
                <a16:creationId xmlns:a16="http://schemas.microsoft.com/office/drawing/2014/main" id="{4BEC84A1-51F3-7DAA-0302-677A81C4E0C3}"/>
              </a:ext>
            </a:extLst>
          </p:cNvPr>
          <p:cNvSpPr>
            <a:spLocks noGrp="1"/>
          </p:cNvSpPr>
          <p:nvPr>
            <p:ph idx="1"/>
          </p:nvPr>
        </p:nvSpPr>
        <p:spPr>
          <a:xfrm>
            <a:off x="7056" y="712436"/>
            <a:ext cx="3110218" cy="6128624"/>
          </a:xfrm>
        </p:spPr>
        <p:txBody>
          <a:bodyPr>
            <a:noAutofit/>
          </a:bodyPr>
          <a:lstStyle/>
          <a:p>
            <a:r>
              <a:rPr lang="en-US" sz="2400" dirty="0">
                <a:solidFill>
                  <a:schemeClr val="tx2"/>
                </a:solidFill>
                <a:ea typeface="Aptos" panose="020B0004020202020204" pitchFamily="34" charset="0"/>
              </a:rPr>
              <a:t>C</a:t>
            </a:r>
            <a:r>
              <a:rPr lang="en-US" sz="2400" dirty="0">
                <a:solidFill>
                  <a:schemeClr val="tx2"/>
                </a:solidFill>
                <a:effectLst/>
                <a:ea typeface="Aptos" panose="020B0004020202020204" pitchFamily="34" charset="0"/>
              </a:rPr>
              <a:t>orporate consolidation of the seed industry</a:t>
            </a:r>
            <a:endParaRPr lang="en-US" sz="2400" dirty="0">
              <a:ea typeface="Aptos" panose="020B0004020202020204" pitchFamily="34" charset="0"/>
            </a:endParaRPr>
          </a:p>
          <a:p>
            <a:r>
              <a:rPr lang="en-US" sz="2400" dirty="0">
                <a:ea typeface="Aptos" panose="020B0004020202020204" pitchFamily="34" charset="0"/>
              </a:rPr>
              <a:t>M</a:t>
            </a:r>
            <a:r>
              <a:rPr lang="en-US" sz="2400" dirty="0">
                <a:effectLst/>
                <a:ea typeface="Aptos" panose="020B0004020202020204" pitchFamily="34" charset="0"/>
              </a:rPr>
              <a:t>onoculture farming system</a:t>
            </a:r>
            <a:endParaRPr lang="en-US" sz="2400" dirty="0">
              <a:ea typeface="Aptos" panose="020B0004020202020204" pitchFamily="34" charset="0"/>
            </a:endParaRPr>
          </a:p>
          <a:p>
            <a:r>
              <a:rPr lang="en-US" sz="2400" dirty="0">
                <a:ea typeface="Aptos" panose="020B0004020202020204" pitchFamily="34" charset="0"/>
              </a:rPr>
              <a:t>Issues surrounding food justice </a:t>
            </a:r>
          </a:p>
          <a:p>
            <a:r>
              <a:rPr lang="en-US" sz="2400" dirty="0"/>
              <a:t>These and other issues lead to a </a:t>
            </a:r>
            <a:r>
              <a:rPr lang="en-US" sz="2400" b="1" dirty="0"/>
              <a:t>dearth of culturally acceptable (CA) seed and food </a:t>
            </a:r>
            <a:r>
              <a:rPr lang="en-US" sz="2400" dirty="0"/>
              <a:t>in the US.</a:t>
            </a:r>
          </a:p>
        </p:txBody>
      </p:sp>
    </p:spTree>
    <p:extLst>
      <p:ext uri="{BB962C8B-B14F-4D97-AF65-F5344CB8AC3E}">
        <p14:creationId xmlns:p14="http://schemas.microsoft.com/office/powerpoint/2010/main" val="200098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4" name="Rectangle 2083">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086" name="Rectangle 2085">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2088" name="Top left">
            <a:extLst>
              <a:ext uri="{FF2B5EF4-FFF2-40B4-BE49-F238E27FC236}">
                <a16:creationId xmlns:a16="http://schemas.microsoft.com/office/drawing/2014/main" id="{A345EEC5-ECAA-408B-B9D7-1C0E1102C1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2089" name="Freeform: Shape 2088">
              <a:extLst>
                <a:ext uri="{FF2B5EF4-FFF2-40B4-BE49-F238E27FC236}">
                  <a16:creationId xmlns:a16="http://schemas.microsoft.com/office/drawing/2014/main" id="{C09B09D8-FF9D-4CE5-853B-3BA46FD5C3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090" name="Freeform: Shape 2089">
              <a:extLst>
                <a:ext uri="{FF2B5EF4-FFF2-40B4-BE49-F238E27FC236}">
                  <a16:creationId xmlns:a16="http://schemas.microsoft.com/office/drawing/2014/main" id="{7DC978A2-F53F-4B72-9BAC-5F78F00B6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2091" name="Freeform: Shape 2090">
              <a:extLst>
                <a:ext uri="{FF2B5EF4-FFF2-40B4-BE49-F238E27FC236}">
                  <a16:creationId xmlns:a16="http://schemas.microsoft.com/office/drawing/2014/main" id="{4F73D09D-1DE1-441E-88F5-CD2CBAB88D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2092" name="Freeform: Shape 2091">
              <a:extLst>
                <a:ext uri="{FF2B5EF4-FFF2-40B4-BE49-F238E27FC236}">
                  <a16:creationId xmlns:a16="http://schemas.microsoft.com/office/drawing/2014/main" id="{9DE61DBF-5FB0-4603-BE95-C566DD48B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2093" name="Freeform: Shape 2092">
              <a:extLst>
                <a:ext uri="{FF2B5EF4-FFF2-40B4-BE49-F238E27FC236}">
                  <a16:creationId xmlns:a16="http://schemas.microsoft.com/office/drawing/2014/main" id="{D8C89DF5-F013-4C54-B9AD-2E158706C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2094" name="Freeform: Shape 2093">
              <a:extLst>
                <a:ext uri="{FF2B5EF4-FFF2-40B4-BE49-F238E27FC236}">
                  <a16:creationId xmlns:a16="http://schemas.microsoft.com/office/drawing/2014/main" id="{9ED89947-A3CF-4B11-8DE7-5D07A57CB9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095" name="Freeform: Shape 2094">
              <a:extLst>
                <a:ext uri="{FF2B5EF4-FFF2-40B4-BE49-F238E27FC236}">
                  <a16:creationId xmlns:a16="http://schemas.microsoft.com/office/drawing/2014/main" id="{D3E24021-DB80-451B-96A6-0D21AC0C84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096" name="Freeform: Shape 2095">
              <a:extLst>
                <a:ext uri="{FF2B5EF4-FFF2-40B4-BE49-F238E27FC236}">
                  <a16:creationId xmlns:a16="http://schemas.microsoft.com/office/drawing/2014/main" id="{2BDA2B48-4CD9-45C3-8F12-2125533678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07290AE7-595F-7A05-97D2-9C5AEDFE79D8}"/>
              </a:ext>
            </a:extLst>
          </p:cNvPr>
          <p:cNvSpPr>
            <a:spLocks noGrp="1"/>
          </p:cNvSpPr>
          <p:nvPr>
            <p:ph type="title"/>
          </p:nvPr>
        </p:nvSpPr>
        <p:spPr>
          <a:xfrm>
            <a:off x="223552" y="-104125"/>
            <a:ext cx="10246090" cy="1471193"/>
          </a:xfrm>
        </p:spPr>
        <p:txBody>
          <a:bodyPr>
            <a:normAutofit/>
          </a:bodyPr>
          <a:lstStyle/>
          <a:p>
            <a:r>
              <a:rPr lang="en-US" dirty="0"/>
              <a:t>Culturally acceptable food</a:t>
            </a:r>
          </a:p>
        </p:txBody>
      </p:sp>
      <p:sp>
        <p:nvSpPr>
          <p:cNvPr id="3" name="Content Placeholder 2">
            <a:extLst>
              <a:ext uri="{FF2B5EF4-FFF2-40B4-BE49-F238E27FC236}">
                <a16:creationId xmlns:a16="http://schemas.microsoft.com/office/drawing/2014/main" id="{C8160439-3D30-3ED1-32AE-4232CFAE26F3}"/>
              </a:ext>
            </a:extLst>
          </p:cNvPr>
          <p:cNvSpPr>
            <a:spLocks noGrp="1"/>
          </p:cNvSpPr>
          <p:nvPr>
            <p:ph idx="1"/>
          </p:nvPr>
        </p:nvSpPr>
        <p:spPr>
          <a:xfrm>
            <a:off x="104966" y="1155418"/>
            <a:ext cx="5326504" cy="5717760"/>
          </a:xfrm>
        </p:spPr>
        <p:txBody>
          <a:bodyPr>
            <a:noAutofit/>
          </a:bodyPr>
          <a:lstStyle/>
          <a:p>
            <a:r>
              <a:rPr lang="en-US" sz="2400" b="1" dirty="0">
                <a:effectLst/>
              </a:rPr>
              <a:t>Food security </a:t>
            </a:r>
            <a:r>
              <a:rPr lang="en-US" sz="2400" dirty="0">
                <a:effectLst/>
              </a:rPr>
              <a:t>exists when all people, at all times, have regular and reliable physical, social and economic access to sufficient safe, nutritious and </a:t>
            </a:r>
            <a:r>
              <a:rPr lang="en-US" sz="2400" b="1" dirty="0">
                <a:effectLst/>
              </a:rPr>
              <a:t>culturally relevant food </a:t>
            </a:r>
            <a:r>
              <a:rPr lang="en-US" sz="2400" dirty="0">
                <a:effectLst/>
              </a:rPr>
              <a:t>that meets their dietary needs and food preferences </a:t>
            </a:r>
            <a:r>
              <a:rPr lang="en-US" sz="1800" dirty="0">
                <a:effectLst/>
              </a:rPr>
              <a:t>(FAO, 1996).</a:t>
            </a:r>
          </a:p>
          <a:p>
            <a:pPr marL="0" indent="0">
              <a:buNone/>
            </a:pPr>
            <a:endParaRPr lang="en-US" sz="2400" dirty="0">
              <a:effectLst/>
            </a:endParaRPr>
          </a:p>
          <a:p>
            <a:r>
              <a:rPr lang="en-US" sz="2400" dirty="0">
                <a:effectLst/>
                <a:ea typeface="Aptos" panose="020B0004020202020204" pitchFamily="34" charset="0"/>
              </a:rPr>
              <a:t>Food that provides connections between food and </a:t>
            </a:r>
            <a:r>
              <a:rPr lang="en-US" sz="2400" b="1" dirty="0">
                <a:effectLst/>
                <a:ea typeface="Aptos" panose="020B0004020202020204" pitchFamily="34" charset="0"/>
              </a:rPr>
              <a:t>livelihoods, relationships, and human dignity </a:t>
            </a:r>
            <a:r>
              <a:rPr lang="en-US" sz="1800" dirty="0">
                <a:effectLst/>
                <a:ea typeface="Aptos" panose="020B0004020202020204" pitchFamily="34" charset="0"/>
              </a:rPr>
              <a:t>(</a:t>
            </a:r>
            <a:r>
              <a:rPr lang="en-US" sz="1800" dirty="0" err="1">
                <a:effectLst/>
                <a:ea typeface="Aptos" panose="020B0004020202020204" pitchFamily="34" charset="0"/>
              </a:rPr>
              <a:t>Hammelman</a:t>
            </a:r>
            <a:r>
              <a:rPr lang="en-US" sz="1800" dirty="0">
                <a:effectLst/>
                <a:ea typeface="Aptos" panose="020B0004020202020204" pitchFamily="34" charset="0"/>
              </a:rPr>
              <a:t> and Hayes-Conroy, 2015).</a:t>
            </a:r>
            <a:r>
              <a:rPr lang="en-US" sz="1800" dirty="0">
                <a:effectLst/>
              </a:rPr>
              <a:t> </a:t>
            </a:r>
          </a:p>
        </p:txBody>
      </p:sp>
      <p:pic>
        <p:nvPicPr>
          <p:cNvPr id="2050" name="Picture 2" descr="Puerto Rico locally grown — AP Photos">
            <a:extLst>
              <a:ext uri="{FF2B5EF4-FFF2-40B4-BE49-F238E27FC236}">
                <a16:creationId xmlns:a16="http://schemas.microsoft.com/office/drawing/2014/main" id="{E355FE60-B5BB-6DC5-E942-EDDA1D2FFD0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19188" y="1351968"/>
            <a:ext cx="6772812" cy="4520850"/>
          </a:xfrm>
          <a:prstGeom prst="rect">
            <a:avLst/>
          </a:prstGeom>
          <a:noFill/>
          <a:extLst>
            <a:ext uri="{909E8E84-426E-40DD-AFC4-6F175D3DCCD1}">
              <a14:hiddenFill xmlns:a14="http://schemas.microsoft.com/office/drawing/2010/main">
                <a:solidFill>
                  <a:srgbClr val="FFFFFF"/>
                </a:solidFill>
              </a14:hiddenFill>
            </a:ext>
          </a:extLst>
        </p:spPr>
      </p:pic>
      <p:grpSp>
        <p:nvGrpSpPr>
          <p:cNvPr id="2098" name="Bottom Right">
            <a:extLst>
              <a:ext uri="{FF2B5EF4-FFF2-40B4-BE49-F238E27FC236}">
                <a16:creationId xmlns:a16="http://schemas.microsoft.com/office/drawing/2014/main" id="{F0A218EB-ECC2-4D0D-9EDC-F5CB062CAD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2099" name="Freeform: Shape 2098">
              <a:extLst>
                <a:ext uri="{FF2B5EF4-FFF2-40B4-BE49-F238E27FC236}">
                  <a16:creationId xmlns:a16="http://schemas.microsoft.com/office/drawing/2014/main" id="{E419D1C3-874F-4BF6-A356-1EA4A20D49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2100" name="Graphic 157">
              <a:extLst>
                <a:ext uri="{FF2B5EF4-FFF2-40B4-BE49-F238E27FC236}">
                  <a16:creationId xmlns:a16="http://schemas.microsoft.com/office/drawing/2014/main" id="{4AC4AE33-203A-4A93-8263-6CC6BB608FD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102" name="Freeform: Shape 2101">
                <a:extLst>
                  <a:ext uri="{FF2B5EF4-FFF2-40B4-BE49-F238E27FC236}">
                    <a16:creationId xmlns:a16="http://schemas.microsoft.com/office/drawing/2014/main" id="{1F15373C-6DCA-4058-94CC-6476950E5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103" name="Freeform: Shape 2102">
                <a:extLst>
                  <a:ext uri="{FF2B5EF4-FFF2-40B4-BE49-F238E27FC236}">
                    <a16:creationId xmlns:a16="http://schemas.microsoft.com/office/drawing/2014/main" id="{961BE5B1-15E0-484D-8B21-F6BA455B21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104" name="Freeform: Shape 2103">
                <a:extLst>
                  <a:ext uri="{FF2B5EF4-FFF2-40B4-BE49-F238E27FC236}">
                    <a16:creationId xmlns:a16="http://schemas.microsoft.com/office/drawing/2014/main" id="{81167C23-6882-4551-BF77-DF537E736E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2105" name="Freeform: Shape 2104">
                <a:extLst>
                  <a:ext uri="{FF2B5EF4-FFF2-40B4-BE49-F238E27FC236}">
                    <a16:creationId xmlns:a16="http://schemas.microsoft.com/office/drawing/2014/main" id="{50749460-4B9F-4DE4-9931-7B5831D68F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2106" name="Freeform: Shape 2105">
                <a:extLst>
                  <a:ext uri="{FF2B5EF4-FFF2-40B4-BE49-F238E27FC236}">
                    <a16:creationId xmlns:a16="http://schemas.microsoft.com/office/drawing/2014/main" id="{A567746C-E54C-4865-ACF1-CD31DD1D8D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2107" name="Freeform: Shape 2106">
                <a:extLst>
                  <a:ext uri="{FF2B5EF4-FFF2-40B4-BE49-F238E27FC236}">
                    <a16:creationId xmlns:a16="http://schemas.microsoft.com/office/drawing/2014/main" id="{9E7B0826-2FBE-4B23-B784-BB7CDA8B3A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108" name="Freeform: Shape 2107">
                <a:extLst>
                  <a:ext uri="{FF2B5EF4-FFF2-40B4-BE49-F238E27FC236}">
                    <a16:creationId xmlns:a16="http://schemas.microsoft.com/office/drawing/2014/main" id="{FDF54EDF-BA0A-440F-B20A-2A76BFE15C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101" name="Freeform: Shape 2100">
              <a:extLst>
                <a:ext uri="{FF2B5EF4-FFF2-40B4-BE49-F238E27FC236}">
                  <a16:creationId xmlns:a16="http://schemas.microsoft.com/office/drawing/2014/main" id="{A53B2ADC-F80C-403E-B1CA-BCFED2CE5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TextBox 3">
            <a:extLst>
              <a:ext uri="{FF2B5EF4-FFF2-40B4-BE49-F238E27FC236}">
                <a16:creationId xmlns:a16="http://schemas.microsoft.com/office/drawing/2014/main" id="{5E3403DD-F367-C2EB-1187-D1D4A3EB0995}"/>
              </a:ext>
            </a:extLst>
          </p:cNvPr>
          <p:cNvSpPr txBox="1"/>
          <p:nvPr/>
        </p:nvSpPr>
        <p:spPr>
          <a:xfrm>
            <a:off x="5408730" y="5870860"/>
            <a:ext cx="3807038" cy="307777"/>
          </a:xfrm>
          <a:prstGeom prst="rect">
            <a:avLst/>
          </a:prstGeom>
          <a:noFill/>
        </p:spPr>
        <p:txBody>
          <a:bodyPr wrap="square" rtlCol="0">
            <a:spAutoFit/>
          </a:bodyPr>
          <a:lstStyle/>
          <a:p>
            <a:r>
              <a:rPr lang="en-US" sz="1400" dirty="0"/>
              <a:t>Photo source: AP Photo/Carlos Giusti</a:t>
            </a:r>
          </a:p>
        </p:txBody>
      </p:sp>
    </p:spTree>
    <p:extLst>
      <p:ext uri="{BB962C8B-B14F-4D97-AF65-F5344CB8AC3E}">
        <p14:creationId xmlns:p14="http://schemas.microsoft.com/office/powerpoint/2010/main" val="2982033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08" name="Rectangle 3107">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110" name="Rectangle 3109">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3112" name="Top Left">
            <a:extLst>
              <a:ext uri="{FF2B5EF4-FFF2-40B4-BE49-F238E27FC236}">
                <a16:creationId xmlns:a16="http://schemas.microsoft.com/office/drawing/2014/main" id="{30E2593C-D80A-46DA-80DF-172357084A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3113" name="Freeform: Shape 3112">
              <a:extLst>
                <a:ext uri="{FF2B5EF4-FFF2-40B4-BE49-F238E27FC236}">
                  <a16:creationId xmlns:a16="http://schemas.microsoft.com/office/drawing/2014/main" id="{01A9D4F6-4E29-4BDA-A516-7F3F736DB7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114" name="Freeform: Shape 3113">
              <a:extLst>
                <a:ext uri="{FF2B5EF4-FFF2-40B4-BE49-F238E27FC236}">
                  <a16:creationId xmlns:a16="http://schemas.microsoft.com/office/drawing/2014/main" id="{F21C7B06-772C-4D26-AF38-02786B9F8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3115" name="Freeform: Shape 3114">
              <a:extLst>
                <a:ext uri="{FF2B5EF4-FFF2-40B4-BE49-F238E27FC236}">
                  <a16:creationId xmlns:a16="http://schemas.microsoft.com/office/drawing/2014/main" id="{98F1E44D-5255-4ED6-8D25-0616BC280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3116" name="Freeform: Shape 3115">
              <a:extLst>
                <a:ext uri="{FF2B5EF4-FFF2-40B4-BE49-F238E27FC236}">
                  <a16:creationId xmlns:a16="http://schemas.microsoft.com/office/drawing/2014/main" id="{D4D73AC6-0076-449C-8676-7D0AD28D6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3117" name="Freeform: Shape 3116">
              <a:extLst>
                <a:ext uri="{FF2B5EF4-FFF2-40B4-BE49-F238E27FC236}">
                  <a16:creationId xmlns:a16="http://schemas.microsoft.com/office/drawing/2014/main" id="{6592273B-D4FB-437C-A81B-0CEEEB089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3118" name="Freeform: Shape 3117">
              <a:extLst>
                <a:ext uri="{FF2B5EF4-FFF2-40B4-BE49-F238E27FC236}">
                  <a16:creationId xmlns:a16="http://schemas.microsoft.com/office/drawing/2014/main" id="{25058A91-09D6-41A3-B732-BD9820CAF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3119" name="Freeform: Shape 3118">
              <a:extLst>
                <a:ext uri="{FF2B5EF4-FFF2-40B4-BE49-F238E27FC236}">
                  <a16:creationId xmlns:a16="http://schemas.microsoft.com/office/drawing/2014/main" id="{EB46C089-E160-4CFA-9B80-559D7A221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3120" name="Freeform: Shape 3119">
              <a:extLst>
                <a:ext uri="{FF2B5EF4-FFF2-40B4-BE49-F238E27FC236}">
                  <a16:creationId xmlns:a16="http://schemas.microsoft.com/office/drawing/2014/main" id="{3A4BDAFA-2631-4743-B907-D9504D8E54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9E17114C-7412-331C-BB10-DCE1D7D59AD7}"/>
              </a:ext>
            </a:extLst>
          </p:cNvPr>
          <p:cNvSpPr>
            <a:spLocks noGrp="1"/>
          </p:cNvSpPr>
          <p:nvPr>
            <p:ph type="title"/>
          </p:nvPr>
        </p:nvSpPr>
        <p:spPr>
          <a:xfrm>
            <a:off x="19395" y="-307888"/>
            <a:ext cx="12188951" cy="1664573"/>
          </a:xfrm>
        </p:spPr>
        <p:txBody>
          <a:bodyPr>
            <a:normAutofit/>
          </a:bodyPr>
          <a:lstStyle/>
          <a:p>
            <a:pPr>
              <a:lnSpc>
                <a:spcPct val="90000"/>
              </a:lnSpc>
            </a:pPr>
            <a:r>
              <a:rPr lang="en-US" sz="3400" dirty="0"/>
              <a:t>Pro-poor value chain development &amp; agriculture innovation</a:t>
            </a:r>
          </a:p>
        </p:txBody>
      </p:sp>
      <p:sp>
        <p:nvSpPr>
          <p:cNvPr id="3" name="Content Placeholder 2">
            <a:extLst>
              <a:ext uri="{FF2B5EF4-FFF2-40B4-BE49-F238E27FC236}">
                <a16:creationId xmlns:a16="http://schemas.microsoft.com/office/drawing/2014/main" id="{FDAB03AF-85B8-596D-A8CE-E301DD584875}"/>
              </a:ext>
            </a:extLst>
          </p:cNvPr>
          <p:cNvSpPr>
            <a:spLocks noGrp="1"/>
          </p:cNvSpPr>
          <p:nvPr>
            <p:ph idx="1"/>
          </p:nvPr>
        </p:nvSpPr>
        <p:spPr>
          <a:xfrm>
            <a:off x="10849" y="1496415"/>
            <a:ext cx="6545705" cy="5857547"/>
          </a:xfrm>
        </p:spPr>
        <p:txBody>
          <a:bodyPr>
            <a:normAutofit/>
          </a:bodyPr>
          <a:lstStyle/>
          <a:p>
            <a:r>
              <a:rPr lang="en-US" sz="2600" b="1" dirty="0"/>
              <a:t>Pro-poor value chain development</a:t>
            </a:r>
            <a:r>
              <a:rPr lang="en-US" sz="2600" dirty="0"/>
              <a:t>: </a:t>
            </a:r>
            <a:r>
              <a:rPr lang="en-US" sz="2600" dirty="0">
                <a:solidFill>
                  <a:srgbClr val="212121"/>
                </a:solidFill>
                <a:ea typeface="Aptos" panose="020B0004020202020204" pitchFamily="34" charset="0"/>
              </a:rPr>
              <a:t>L</a:t>
            </a:r>
            <a:r>
              <a:rPr lang="en-US" sz="2600" dirty="0">
                <a:solidFill>
                  <a:srgbClr val="212121"/>
                </a:solidFill>
                <a:effectLst/>
                <a:ea typeface="Aptos" panose="020B0004020202020204" pitchFamily="34" charset="0"/>
              </a:rPr>
              <a:t>inks growers who have been historically excluded from market opportunities to higher value markets </a:t>
            </a:r>
            <a:r>
              <a:rPr lang="en-US" sz="1800" dirty="0">
                <a:solidFill>
                  <a:srgbClr val="212121"/>
                </a:solidFill>
                <a:effectLst/>
                <a:ea typeface="Aptos" panose="020B0004020202020204" pitchFamily="34" charset="0"/>
              </a:rPr>
              <a:t>(</a:t>
            </a:r>
            <a:r>
              <a:rPr lang="en-US" sz="1800" dirty="0" err="1">
                <a:solidFill>
                  <a:srgbClr val="212121"/>
                </a:solidFill>
                <a:effectLst/>
                <a:ea typeface="Aptos" panose="020B0004020202020204" pitchFamily="34" charset="0"/>
              </a:rPr>
              <a:t>Meinzen</a:t>
            </a:r>
            <a:r>
              <a:rPr lang="en-US" sz="1800" dirty="0">
                <a:solidFill>
                  <a:srgbClr val="212121"/>
                </a:solidFill>
                <a:effectLst/>
                <a:ea typeface="Aptos" panose="020B0004020202020204" pitchFamily="34" charset="0"/>
              </a:rPr>
              <a:t>-Dick et al., 2009)</a:t>
            </a:r>
            <a:r>
              <a:rPr lang="en-US" sz="1800" dirty="0">
                <a:solidFill>
                  <a:srgbClr val="212121"/>
                </a:solidFill>
                <a:ea typeface="Aptos" panose="020B0004020202020204" pitchFamily="34" charset="0"/>
              </a:rPr>
              <a:t>.</a:t>
            </a:r>
          </a:p>
          <a:p>
            <a:pPr marL="0" indent="0">
              <a:buNone/>
            </a:pPr>
            <a:endParaRPr lang="en-US" sz="2600" dirty="0">
              <a:solidFill>
                <a:srgbClr val="212121"/>
              </a:solidFill>
              <a:ea typeface="Aptos" panose="020B0004020202020204" pitchFamily="34" charset="0"/>
            </a:endParaRPr>
          </a:p>
          <a:p>
            <a:pPr>
              <a:lnSpc>
                <a:spcPct val="100000"/>
              </a:lnSpc>
            </a:pPr>
            <a:r>
              <a:rPr lang="en-US" sz="2600" b="1" dirty="0"/>
              <a:t>Agriculture innovation: </a:t>
            </a:r>
            <a:r>
              <a:rPr lang="en-US" sz="2600" dirty="0">
                <a:effectLst/>
                <a:ea typeface="Aptos" panose="020B0004020202020204" pitchFamily="34" charset="0"/>
              </a:rPr>
              <a:t>“The processes of change in the production and marketing of [agricultural] goods and services” with the intent</a:t>
            </a:r>
            <a:r>
              <a:rPr lang="en-US" sz="2600" kern="0" dirty="0">
                <a:effectLst/>
                <a:ea typeface="Aptos" panose="020B0004020202020204" pitchFamily="34" charset="0"/>
              </a:rPr>
              <a:t> of addressing societal problems </a:t>
            </a:r>
            <a:r>
              <a:rPr lang="en-US" sz="1800" dirty="0">
                <a:effectLst/>
                <a:ea typeface="Aptos" panose="020B0004020202020204" pitchFamily="34" charset="0"/>
              </a:rPr>
              <a:t>(</a:t>
            </a:r>
            <a:r>
              <a:rPr lang="en-US" sz="1800" dirty="0" err="1">
                <a:effectLst/>
                <a:ea typeface="Aptos" panose="020B0004020202020204" pitchFamily="34" charset="0"/>
              </a:rPr>
              <a:t>Devaux</a:t>
            </a:r>
            <a:r>
              <a:rPr lang="en-US" sz="1800" dirty="0">
                <a:effectLst/>
                <a:ea typeface="Aptos" panose="020B0004020202020204" pitchFamily="34" charset="0"/>
              </a:rPr>
              <a:t> et al., 2018, p. 100; </a:t>
            </a:r>
            <a:r>
              <a:rPr lang="en-US" sz="1800" kern="0" dirty="0" err="1">
                <a:effectLst/>
                <a:ea typeface="Aptos" panose="020B0004020202020204" pitchFamily="34" charset="0"/>
              </a:rPr>
              <a:t>Yongabo</a:t>
            </a:r>
            <a:r>
              <a:rPr lang="en-US" sz="1800" kern="0" dirty="0">
                <a:effectLst/>
                <a:ea typeface="Aptos" panose="020B0004020202020204" pitchFamily="34" charset="0"/>
              </a:rPr>
              <a:t> and </a:t>
            </a:r>
            <a:r>
              <a:rPr lang="en-US" sz="1800" kern="0" dirty="0" err="1">
                <a:effectLst/>
                <a:ea typeface="Aptos" panose="020B0004020202020204" pitchFamily="34" charset="0"/>
              </a:rPr>
              <a:t>Göktepe-Hultén</a:t>
            </a:r>
            <a:r>
              <a:rPr lang="en-US" sz="1800" kern="0" dirty="0">
                <a:effectLst/>
                <a:ea typeface="Aptos" panose="020B0004020202020204" pitchFamily="34" charset="0"/>
              </a:rPr>
              <a:t>, 2021</a:t>
            </a:r>
            <a:r>
              <a:rPr lang="en-US" sz="1800" dirty="0">
                <a:effectLst/>
                <a:ea typeface="Aptos" panose="020B0004020202020204" pitchFamily="34" charset="0"/>
              </a:rPr>
              <a:t>).</a:t>
            </a:r>
            <a:endParaRPr lang="en-US" sz="1800" dirty="0"/>
          </a:p>
        </p:txBody>
      </p:sp>
      <p:pic>
        <p:nvPicPr>
          <p:cNvPr id="3076" name="Picture 4" descr="The potato: nutritious tuber of Andean origin">
            <a:extLst>
              <a:ext uri="{FF2B5EF4-FFF2-40B4-BE49-F238E27FC236}">
                <a16:creationId xmlns:a16="http://schemas.microsoft.com/office/drawing/2014/main" id="{96684B54-0087-9CBF-0C49-BD0DA27BE2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578" r="22438"/>
          <a:stretch/>
        </p:blipFill>
        <p:spPr bwMode="auto">
          <a:xfrm>
            <a:off x="6545704" y="983513"/>
            <a:ext cx="5632973" cy="5634635"/>
          </a:xfrm>
          <a:prstGeom prst="rect">
            <a:avLst/>
          </a:prstGeom>
          <a:noFill/>
          <a:extLst>
            <a:ext uri="{909E8E84-426E-40DD-AFC4-6F175D3DCCD1}">
              <a14:hiddenFill xmlns:a14="http://schemas.microsoft.com/office/drawing/2010/main">
                <a:solidFill>
                  <a:srgbClr val="FFFFFF"/>
                </a:solidFill>
              </a14:hiddenFill>
            </a:ext>
          </a:extLst>
        </p:spPr>
      </p:pic>
      <p:grpSp>
        <p:nvGrpSpPr>
          <p:cNvPr id="3122" name="Bottom Right">
            <a:extLst>
              <a:ext uri="{FF2B5EF4-FFF2-40B4-BE49-F238E27FC236}">
                <a16:creationId xmlns:a16="http://schemas.microsoft.com/office/drawing/2014/main" id="{521AD032-2A8E-46DA-9ADE-ABE5E787FE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3123" name="Freeform: Shape 3122">
              <a:extLst>
                <a:ext uri="{FF2B5EF4-FFF2-40B4-BE49-F238E27FC236}">
                  <a16:creationId xmlns:a16="http://schemas.microsoft.com/office/drawing/2014/main" id="{4C99AC15-8ABA-4F63-9321-20BC70B7C5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3124" name="Graphic 157">
              <a:extLst>
                <a:ext uri="{FF2B5EF4-FFF2-40B4-BE49-F238E27FC236}">
                  <a16:creationId xmlns:a16="http://schemas.microsoft.com/office/drawing/2014/main" id="{4A4D9C63-9AE2-409A-AD6F-D6B96CC608F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3126" name="Freeform: Shape 3125">
                <a:extLst>
                  <a:ext uri="{FF2B5EF4-FFF2-40B4-BE49-F238E27FC236}">
                    <a16:creationId xmlns:a16="http://schemas.microsoft.com/office/drawing/2014/main" id="{1C414FAE-71E1-463A-AE68-63329132E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27" name="Freeform: Shape 3126">
                <a:extLst>
                  <a:ext uri="{FF2B5EF4-FFF2-40B4-BE49-F238E27FC236}">
                    <a16:creationId xmlns:a16="http://schemas.microsoft.com/office/drawing/2014/main" id="{2AA2E51D-8749-4E45-B4DD-111ED901B4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28" name="Freeform: Shape 3127">
                <a:extLst>
                  <a:ext uri="{FF2B5EF4-FFF2-40B4-BE49-F238E27FC236}">
                    <a16:creationId xmlns:a16="http://schemas.microsoft.com/office/drawing/2014/main" id="{FF8F5908-4C35-43FC-A898-D3C8C3A09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29" name="Freeform: Shape 3128">
                <a:extLst>
                  <a:ext uri="{FF2B5EF4-FFF2-40B4-BE49-F238E27FC236}">
                    <a16:creationId xmlns:a16="http://schemas.microsoft.com/office/drawing/2014/main" id="{B573C509-A7F3-4312-B67F-C55BB88DDF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30" name="Freeform: Shape 3129">
                <a:extLst>
                  <a:ext uri="{FF2B5EF4-FFF2-40B4-BE49-F238E27FC236}">
                    <a16:creationId xmlns:a16="http://schemas.microsoft.com/office/drawing/2014/main" id="{79AB9BF4-2BB4-4BE7-98EB-B320312ED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31" name="Freeform: Shape 3130">
                <a:extLst>
                  <a:ext uri="{FF2B5EF4-FFF2-40B4-BE49-F238E27FC236}">
                    <a16:creationId xmlns:a16="http://schemas.microsoft.com/office/drawing/2014/main" id="{971E7EF4-D2C5-4968-AC34-A0674E1F82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32" name="Freeform: Shape 3131">
                <a:extLst>
                  <a:ext uri="{FF2B5EF4-FFF2-40B4-BE49-F238E27FC236}">
                    <a16:creationId xmlns:a16="http://schemas.microsoft.com/office/drawing/2014/main" id="{235D9000-8CED-4925-95A2-3F12C80234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3125" name="Freeform: Shape 3124">
              <a:extLst>
                <a:ext uri="{FF2B5EF4-FFF2-40B4-BE49-F238E27FC236}">
                  <a16:creationId xmlns:a16="http://schemas.microsoft.com/office/drawing/2014/main" id="{9F857165-8DF4-4025-B0D6-1079CDA8F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TextBox 3">
            <a:extLst>
              <a:ext uri="{FF2B5EF4-FFF2-40B4-BE49-F238E27FC236}">
                <a16:creationId xmlns:a16="http://schemas.microsoft.com/office/drawing/2014/main" id="{62ACA4EB-714F-AC89-0E1B-A07C4FD15761}"/>
              </a:ext>
            </a:extLst>
          </p:cNvPr>
          <p:cNvSpPr txBox="1"/>
          <p:nvPr/>
        </p:nvSpPr>
        <p:spPr>
          <a:xfrm>
            <a:off x="6461596" y="6540348"/>
            <a:ext cx="4319030" cy="307777"/>
          </a:xfrm>
          <a:prstGeom prst="rect">
            <a:avLst/>
          </a:prstGeom>
          <a:noFill/>
        </p:spPr>
        <p:txBody>
          <a:bodyPr wrap="square" rtlCol="0">
            <a:spAutoFit/>
          </a:bodyPr>
          <a:lstStyle/>
          <a:p>
            <a:r>
              <a:rPr lang="en-US" sz="1400" dirty="0"/>
              <a:t>Photo source: Peru Country Brand</a:t>
            </a:r>
          </a:p>
        </p:txBody>
      </p:sp>
    </p:spTree>
    <p:extLst>
      <p:ext uri="{BB962C8B-B14F-4D97-AF65-F5344CB8AC3E}">
        <p14:creationId xmlns:p14="http://schemas.microsoft.com/office/powerpoint/2010/main" val="3808132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9" name="Top left">
            <a:extLst>
              <a:ext uri="{FF2B5EF4-FFF2-40B4-BE49-F238E27FC236}">
                <a16:creationId xmlns:a16="http://schemas.microsoft.com/office/drawing/2014/main" id="{A345EEC5-ECAA-408B-B9D7-1C0E1102C1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20" name="Freeform: Shape 19">
              <a:extLst>
                <a:ext uri="{FF2B5EF4-FFF2-40B4-BE49-F238E27FC236}">
                  <a16:creationId xmlns:a16="http://schemas.microsoft.com/office/drawing/2014/main" id="{C09B09D8-FF9D-4CE5-853B-3BA46FD5C3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1" name="Freeform: Shape 20">
              <a:extLst>
                <a:ext uri="{FF2B5EF4-FFF2-40B4-BE49-F238E27FC236}">
                  <a16:creationId xmlns:a16="http://schemas.microsoft.com/office/drawing/2014/main" id="{7DC978A2-F53F-4B72-9BAC-5F78F00B6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4F73D09D-1DE1-441E-88F5-CD2CBAB88D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9DE61DBF-5FB0-4603-BE95-C566DD48B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D8C89DF5-F013-4C54-B9AD-2E158706C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9ED89947-A3CF-4B11-8DE7-5D07A57CB9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D3E24021-DB80-451B-96A6-0D21AC0C84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7" name="Freeform: Shape 26">
              <a:extLst>
                <a:ext uri="{FF2B5EF4-FFF2-40B4-BE49-F238E27FC236}">
                  <a16:creationId xmlns:a16="http://schemas.microsoft.com/office/drawing/2014/main" id="{2BDA2B48-4CD9-45C3-8F12-2125533678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DD6279BA-7D2E-5C96-99B7-D65F92001521}"/>
              </a:ext>
            </a:extLst>
          </p:cNvPr>
          <p:cNvSpPr>
            <a:spLocks noGrp="1"/>
          </p:cNvSpPr>
          <p:nvPr>
            <p:ph type="title"/>
          </p:nvPr>
        </p:nvSpPr>
        <p:spPr>
          <a:xfrm>
            <a:off x="-3048" y="-176642"/>
            <a:ext cx="12169956" cy="1471193"/>
          </a:xfrm>
        </p:spPr>
        <p:txBody>
          <a:bodyPr>
            <a:normAutofit/>
          </a:bodyPr>
          <a:lstStyle/>
          <a:p>
            <a:pPr>
              <a:lnSpc>
                <a:spcPct val="90000"/>
              </a:lnSpc>
            </a:pPr>
            <a:r>
              <a:rPr lang="en-US" sz="3400" dirty="0"/>
              <a:t>Pro-poor value chain development &amp; agriculture innovation: The Papa Andina Project</a:t>
            </a:r>
          </a:p>
        </p:txBody>
      </p:sp>
      <p:sp>
        <p:nvSpPr>
          <p:cNvPr id="3" name="Content Placeholder 2">
            <a:extLst>
              <a:ext uri="{FF2B5EF4-FFF2-40B4-BE49-F238E27FC236}">
                <a16:creationId xmlns:a16="http://schemas.microsoft.com/office/drawing/2014/main" id="{565F1EFB-AB43-833C-ECA9-EA5D48C549F6}"/>
              </a:ext>
            </a:extLst>
          </p:cNvPr>
          <p:cNvSpPr>
            <a:spLocks noGrp="1"/>
          </p:cNvSpPr>
          <p:nvPr>
            <p:ph idx="1"/>
          </p:nvPr>
        </p:nvSpPr>
        <p:spPr>
          <a:xfrm>
            <a:off x="-92374" y="1192669"/>
            <a:ext cx="5553692" cy="5621616"/>
          </a:xfrm>
        </p:spPr>
        <p:txBody>
          <a:bodyPr>
            <a:normAutofit/>
          </a:bodyPr>
          <a:lstStyle/>
          <a:p>
            <a:pPr>
              <a:lnSpc>
                <a:spcPct val="100000"/>
              </a:lnSpc>
            </a:pPr>
            <a:r>
              <a:rPr lang="en-US" sz="2600" dirty="0"/>
              <a:t>Project worked to improve the lives of small-scale farmers by developing market opportunities for native potatoes </a:t>
            </a:r>
            <a:r>
              <a:rPr lang="en-US" sz="1800" dirty="0"/>
              <a:t>(Horton et al., 2009).</a:t>
            </a:r>
          </a:p>
          <a:p>
            <a:pPr marL="0" indent="0">
              <a:lnSpc>
                <a:spcPct val="100000"/>
              </a:lnSpc>
              <a:buNone/>
            </a:pPr>
            <a:endParaRPr lang="en-US" sz="1800" dirty="0"/>
          </a:p>
          <a:p>
            <a:pPr>
              <a:lnSpc>
                <a:spcPct val="100000"/>
              </a:lnSpc>
            </a:pPr>
            <a:r>
              <a:rPr lang="en-US" sz="2600" dirty="0"/>
              <a:t>Project innovations </a:t>
            </a:r>
            <a:r>
              <a:rPr lang="en-US" sz="1800" dirty="0"/>
              <a:t>(</a:t>
            </a:r>
            <a:r>
              <a:rPr lang="en-US" sz="1800" dirty="0" err="1"/>
              <a:t>Devaux</a:t>
            </a:r>
            <a:r>
              <a:rPr lang="en-US" sz="1800" dirty="0"/>
              <a:t> et al., 2010)</a:t>
            </a:r>
            <a:r>
              <a:rPr lang="en-US" sz="2400" dirty="0"/>
              <a:t>:</a:t>
            </a:r>
            <a:endParaRPr lang="en-US" sz="1800" dirty="0"/>
          </a:p>
          <a:p>
            <a:pPr lvl="1">
              <a:lnSpc>
                <a:spcPct val="100000"/>
              </a:lnSpc>
            </a:pPr>
            <a:r>
              <a:rPr lang="en-US" sz="2200" dirty="0"/>
              <a:t>Native potato chips introduced into large urban markets</a:t>
            </a:r>
          </a:p>
          <a:p>
            <a:pPr lvl="1">
              <a:lnSpc>
                <a:spcPct val="100000"/>
              </a:lnSpc>
            </a:pPr>
            <a:r>
              <a:rPr lang="en-US" sz="2200" dirty="0"/>
              <a:t>Introduced “gourmet” native potatoes into high-value markets</a:t>
            </a:r>
          </a:p>
          <a:p>
            <a:pPr lvl="1">
              <a:lnSpc>
                <a:spcPct val="100000"/>
              </a:lnSpc>
            </a:pPr>
            <a:r>
              <a:rPr lang="en-US" sz="2200" dirty="0"/>
              <a:t>Began to export processed potato products to international supermarkets</a:t>
            </a:r>
          </a:p>
          <a:p>
            <a:pPr lvl="1">
              <a:lnSpc>
                <a:spcPct val="100000"/>
              </a:lnSpc>
            </a:pPr>
            <a:endParaRPr lang="en-US" sz="1500" dirty="0"/>
          </a:p>
          <a:p>
            <a:pPr lvl="1">
              <a:lnSpc>
                <a:spcPct val="100000"/>
              </a:lnSpc>
            </a:pPr>
            <a:endParaRPr lang="en-US" sz="1500" dirty="0"/>
          </a:p>
        </p:txBody>
      </p:sp>
      <p:grpSp>
        <p:nvGrpSpPr>
          <p:cNvPr id="29" name="Bottom Right">
            <a:extLst>
              <a:ext uri="{FF2B5EF4-FFF2-40B4-BE49-F238E27FC236}">
                <a16:creationId xmlns:a16="http://schemas.microsoft.com/office/drawing/2014/main" id="{F0A218EB-ECC2-4D0D-9EDC-F5CB062CAD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30" name="Freeform: Shape 29">
              <a:extLst>
                <a:ext uri="{FF2B5EF4-FFF2-40B4-BE49-F238E27FC236}">
                  <a16:creationId xmlns:a16="http://schemas.microsoft.com/office/drawing/2014/main" id="{E419D1C3-874F-4BF6-A356-1EA4A20D49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31" name="Graphic 157">
              <a:extLst>
                <a:ext uri="{FF2B5EF4-FFF2-40B4-BE49-F238E27FC236}">
                  <a16:creationId xmlns:a16="http://schemas.microsoft.com/office/drawing/2014/main" id="{4AC4AE33-203A-4A93-8263-6CC6BB608FD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33" name="Freeform: Shape 32">
                <a:extLst>
                  <a:ext uri="{FF2B5EF4-FFF2-40B4-BE49-F238E27FC236}">
                    <a16:creationId xmlns:a16="http://schemas.microsoft.com/office/drawing/2014/main" id="{1F15373C-6DCA-4058-94CC-6476950E5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961BE5B1-15E0-484D-8B21-F6BA455B21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5" name="Freeform: Shape 34">
                <a:extLst>
                  <a:ext uri="{FF2B5EF4-FFF2-40B4-BE49-F238E27FC236}">
                    <a16:creationId xmlns:a16="http://schemas.microsoft.com/office/drawing/2014/main" id="{81167C23-6882-4551-BF77-DF537E736E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36" name="Freeform: Shape 35">
                <a:extLst>
                  <a:ext uri="{FF2B5EF4-FFF2-40B4-BE49-F238E27FC236}">
                    <a16:creationId xmlns:a16="http://schemas.microsoft.com/office/drawing/2014/main" id="{50749460-4B9F-4DE4-9931-7B5831D68F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7" name="Freeform: Shape 36">
                <a:extLst>
                  <a:ext uri="{FF2B5EF4-FFF2-40B4-BE49-F238E27FC236}">
                    <a16:creationId xmlns:a16="http://schemas.microsoft.com/office/drawing/2014/main" id="{A567746C-E54C-4865-ACF1-CD31DD1D8D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8" name="Freeform: Shape 37">
                <a:extLst>
                  <a:ext uri="{FF2B5EF4-FFF2-40B4-BE49-F238E27FC236}">
                    <a16:creationId xmlns:a16="http://schemas.microsoft.com/office/drawing/2014/main" id="{9E7B0826-2FBE-4B23-B784-BB7CDA8B3A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9" name="Freeform: Shape 38">
                <a:extLst>
                  <a:ext uri="{FF2B5EF4-FFF2-40B4-BE49-F238E27FC236}">
                    <a16:creationId xmlns:a16="http://schemas.microsoft.com/office/drawing/2014/main" id="{FDF54EDF-BA0A-440F-B20A-2A76BFE15C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32" name="Freeform: Shape 31">
              <a:extLst>
                <a:ext uri="{FF2B5EF4-FFF2-40B4-BE49-F238E27FC236}">
                  <a16:creationId xmlns:a16="http://schemas.microsoft.com/office/drawing/2014/main" id="{A53B2ADC-F80C-403E-B1CA-BCFED2CE5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0" name="Picture 9" descr="A close-up of a brochure&#10;&#10;Description automatically generated">
            <a:extLst>
              <a:ext uri="{FF2B5EF4-FFF2-40B4-BE49-F238E27FC236}">
                <a16:creationId xmlns:a16="http://schemas.microsoft.com/office/drawing/2014/main" id="{EA23BF34-B490-3448-66D6-7E5973E0D035}"/>
              </a:ext>
            </a:extLst>
          </p:cNvPr>
          <p:cNvPicPr>
            <a:picLocks noChangeAspect="1"/>
          </p:cNvPicPr>
          <p:nvPr/>
        </p:nvPicPr>
        <p:blipFill>
          <a:blip r:embed="rId3"/>
          <a:stretch>
            <a:fillRect/>
          </a:stretch>
        </p:blipFill>
        <p:spPr>
          <a:xfrm>
            <a:off x="5349604" y="1294551"/>
            <a:ext cx="6842396" cy="4858100"/>
          </a:xfrm>
          <a:prstGeom prst="rect">
            <a:avLst/>
          </a:prstGeom>
        </p:spPr>
      </p:pic>
      <p:sp>
        <p:nvSpPr>
          <p:cNvPr id="11" name="TextBox 10">
            <a:extLst>
              <a:ext uri="{FF2B5EF4-FFF2-40B4-BE49-F238E27FC236}">
                <a16:creationId xmlns:a16="http://schemas.microsoft.com/office/drawing/2014/main" id="{8E1C8AA2-8876-4B56-5720-2F74A9E64045}"/>
              </a:ext>
            </a:extLst>
          </p:cNvPr>
          <p:cNvSpPr txBox="1"/>
          <p:nvPr/>
        </p:nvSpPr>
        <p:spPr>
          <a:xfrm>
            <a:off x="5340565" y="6071890"/>
            <a:ext cx="4319030" cy="307777"/>
          </a:xfrm>
          <a:prstGeom prst="rect">
            <a:avLst/>
          </a:prstGeom>
          <a:noFill/>
        </p:spPr>
        <p:txBody>
          <a:bodyPr wrap="square" rtlCol="0">
            <a:spAutoFit/>
          </a:bodyPr>
          <a:lstStyle/>
          <a:p>
            <a:r>
              <a:rPr lang="en-US" sz="1400" dirty="0"/>
              <a:t>Source: </a:t>
            </a:r>
            <a:r>
              <a:rPr lang="en-US" sz="1400" dirty="0" err="1"/>
              <a:t>Devaux</a:t>
            </a:r>
            <a:r>
              <a:rPr lang="en-US" sz="1400" dirty="0"/>
              <a:t> et al., 2010</a:t>
            </a:r>
          </a:p>
        </p:txBody>
      </p:sp>
    </p:spTree>
    <p:extLst>
      <p:ext uri="{BB962C8B-B14F-4D97-AF65-F5344CB8AC3E}">
        <p14:creationId xmlns:p14="http://schemas.microsoft.com/office/powerpoint/2010/main" val="2928361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4" name="Top Left">
            <a:extLst>
              <a:ext uri="{FF2B5EF4-FFF2-40B4-BE49-F238E27FC236}">
                <a16:creationId xmlns:a16="http://schemas.microsoft.com/office/drawing/2014/main" id="{9C6A6A21-4C17-4D70-902F-4297639349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5" name="Freeform: Shape 14">
              <a:extLst>
                <a:ext uri="{FF2B5EF4-FFF2-40B4-BE49-F238E27FC236}">
                  <a16:creationId xmlns:a16="http://schemas.microsoft.com/office/drawing/2014/main" id="{9680322C-01BD-4DDE-8667-A1C82E341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Freeform: Shape 15">
              <a:extLst>
                <a:ext uri="{FF2B5EF4-FFF2-40B4-BE49-F238E27FC236}">
                  <a16:creationId xmlns:a16="http://schemas.microsoft.com/office/drawing/2014/main" id="{00CD4D67-14DF-4C2D-B42C-0532C55AC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4A40E032-134E-4905-9B38-5C5D53B86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25DAE0B8-3872-45CE-8EF9-412CDEC3C4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33FDCF74-E06B-4837-A10F-033EE637D6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74BADACF-06C7-4B5D-A714-089786B51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52BFF042-59B9-4F74-8514-96C43FB8B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370FECA2-981E-4045-81E5-F5F6C72DE6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1AA8884F-3D92-7B17-CB7C-82CF78A8ABF4}"/>
              </a:ext>
            </a:extLst>
          </p:cNvPr>
          <p:cNvSpPr>
            <a:spLocks noGrp="1"/>
          </p:cNvSpPr>
          <p:nvPr>
            <p:ph type="title"/>
          </p:nvPr>
        </p:nvSpPr>
        <p:spPr>
          <a:xfrm>
            <a:off x="10848" y="0"/>
            <a:ext cx="7311799" cy="1664573"/>
          </a:xfrm>
        </p:spPr>
        <p:txBody>
          <a:bodyPr>
            <a:normAutofit/>
          </a:bodyPr>
          <a:lstStyle/>
          <a:p>
            <a:pPr>
              <a:lnSpc>
                <a:spcPct val="90000"/>
              </a:lnSpc>
            </a:pPr>
            <a:r>
              <a:rPr lang="en-US" sz="3100" dirty="0"/>
              <a:t>Pro-poor value chain development &amp; agriculture innovation: Culturally acceptable seed and food</a:t>
            </a:r>
          </a:p>
        </p:txBody>
      </p:sp>
      <p:sp>
        <p:nvSpPr>
          <p:cNvPr id="3" name="Content Placeholder 2">
            <a:extLst>
              <a:ext uri="{FF2B5EF4-FFF2-40B4-BE49-F238E27FC236}">
                <a16:creationId xmlns:a16="http://schemas.microsoft.com/office/drawing/2014/main" id="{48481856-7B27-9C2F-0409-88FB94D0B3A6}"/>
              </a:ext>
            </a:extLst>
          </p:cNvPr>
          <p:cNvSpPr>
            <a:spLocks noGrp="1"/>
          </p:cNvSpPr>
          <p:nvPr>
            <p:ph idx="1"/>
          </p:nvPr>
        </p:nvSpPr>
        <p:spPr>
          <a:xfrm>
            <a:off x="152397" y="1642010"/>
            <a:ext cx="7170251" cy="5430982"/>
          </a:xfrm>
        </p:spPr>
        <p:txBody>
          <a:bodyPr>
            <a:normAutofit/>
          </a:bodyPr>
          <a:lstStyle/>
          <a:p>
            <a:r>
              <a:rPr lang="en-US" sz="2600" dirty="0"/>
              <a:t>Pro-poor value chain development approach:</a:t>
            </a:r>
          </a:p>
          <a:p>
            <a:pPr lvl="1"/>
            <a:r>
              <a:rPr lang="en-US" dirty="0"/>
              <a:t>Support growers (particularly marginalized growers) to secure enhanced market linkages in established US markets for CA crops. </a:t>
            </a:r>
          </a:p>
          <a:p>
            <a:pPr marL="457200" lvl="1" indent="0">
              <a:buNone/>
            </a:pPr>
            <a:endParaRPr lang="en-US" dirty="0"/>
          </a:p>
          <a:p>
            <a:r>
              <a:rPr lang="en-US" sz="2600" dirty="0"/>
              <a:t>Agriculture innovation:</a:t>
            </a:r>
          </a:p>
          <a:p>
            <a:pPr lvl="1"/>
            <a:r>
              <a:rPr lang="en-US" dirty="0"/>
              <a:t>Introducing new/more CA crops into established US markets</a:t>
            </a:r>
          </a:p>
          <a:p>
            <a:pPr marL="0" indent="0">
              <a:buNone/>
            </a:pPr>
            <a:endParaRPr lang="en-US" sz="2600" dirty="0"/>
          </a:p>
          <a:p>
            <a:endParaRPr lang="en-US" sz="1800" dirty="0"/>
          </a:p>
        </p:txBody>
      </p:sp>
      <p:pic>
        <p:nvPicPr>
          <p:cNvPr id="5" name="Picture 4" descr="A person carrying a bucket of grapes on her head&#10;&#10;Description automatically generated">
            <a:extLst>
              <a:ext uri="{FF2B5EF4-FFF2-40B4-BE49-F238E27FC236}">
                <a16:creationId xmlns:a16="http://schemas.microsoft.com/office/drawing/2014/main" id="{7D8D5033-158E-6B19-08EC-EBD2492A8BEA}"/>
              </a:ext>
            </a:extLst>
          </p:cNvPr>
          <p:cNvPicPr>
            <a:picLocks noChangeAspect="1"/>
          </p:cNvPicPr>
          <p:nvPr/>
        </p:nvPicPr>
        <p:blipFill rotWithShape="1">
          <a:blip r:embed="rId2"/>
          <a:srcRect r="-2" b="8163"/>
          <a:stretch/>
        </p:blipFill>
        <p:spPr>
          <a:xfrm>
            <a:off x="7188594" y="10"/>
            <a:ext cx="5003406" cy="6857990"/>
          </a:xfrm>
          <a:prstGeom prst="rect">
            <a:avLst/>
          </a:prstGeom>
        </p:spPr>
      </p:pic>
      <p:grpSp>
        <p:nvGrpSpPr>
          <p:cNvPr id="24" name="Bottom Right">
            <a:extLst>
              <a:ext uri="{FF2B5EF4-FFF2-40B4-BE49-F238E27FC236}">
                <a16:creationId xmlns:a16="http://schemas.microsoft.com/office/drawing/2014/main" id="{741948F9-C525-410D-9F0C-63EA1E0F39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25" name="Graphic 157">
              <a:extLst>
                <a:ext uri="{FF2B5EF4-FFF2-40B4-BE49-F238E27FC236}">
                  <a16:creationId xmlns:a16="http://schemas.microsoft.com/office/drawing/2014/main" id="{59C11362-4204-47B3-85DC-7A22A1E3038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7" name="Freeform: Shape 26">
                <a:extLst>
                  <a:ext uri="{FF2B5EF4-FFF2-40B4-BE49-F238E27FC236}">
                    <a16:creationId xmlns:a16="http://schemas.microsoft.com/office/drawing/2014/main" id="{DFD42FE5-B58A-4613-8A3B-D0120D21B6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5A861743-3DF1-47A2-8CFF-99A470A9DC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9F3A9B8B-EB41-4F45-8831-A7B5D41E05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D659F99D-ACED-471C-8BAC-73C596DDA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AC603F71-A3F3-49F0-A292-573F37EB6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FB6F9021-2B6B-4252-AC9D-30C1A2C98D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7875012E-B86B-411F-B93B-A69ED6D20B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6" name="Freeform: Shape 25">
              <a:extLst>
                <a:ext uri="{FF2B5EF4-FFF2-40B4-BE49-F238E27FC236}">
                  <a16:creationId xmlns:a16="http://schemas.microsoft.com/office/drawing/2014/main" id="{FFB9C5D7-2BF3-4748-9582-FF22361FA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extBox 5">
            <a:extLst>
              <a:ext uri="{FF2B5EF4-FFF2-40B4-BE49-F238E27FC236}">
                <a16:creationId xmlns:a16="http://schemas.microsoft.com/office/drawing/2014/main" id="{5ACC6A44-E290-C362-4EB6-1C7964DF19F7}"/>
              </a:ext>
            </a:extLst>
          </p:cNvPr>
          <p:cNvSpPr txBox="1"/>
          <p:nvPr/>
        </p:nvSpPr>
        <p:spPr>
          <a:xfrm>
            <a:off x="7197321" y="6553310"/>
            <a:ext cx="5306271" cy="307777"/>
          </a:xfrm>
          <a:prstGeom prst="rect">
            <a:avLst/>
          </a:prstGeom>
          <a:noFill/>
        </p:spPr>
        <p:txBody>
          <a:bodyPr wrap="square" rtlCol="0">
            <a:spAutoFit/>
          </a:bodyPr>
          <a:lstStyle/>
          <a:p>
            <a:r>
              <a:rPr lang="en-US" sz="1400" dirty="0">
                <a:solidFill>
                  <a:schemeClr val="bg1"/>
                </a:solidFill>
              </a:rPr>
              <a:t>Photo source: New Farms for New Americans</a:t>
            </a:r>
          </a:p>
        </p:txBody>
      </p:sp>
    </p:spTree>
    <p:extLst>
      <p:ext uri="{BB962C8B-B14F-4D97-AF65-F5344CB8AC3E}">
        <p14:creationId xmlns:p14="http://schemas.microsoft.com/office/powerpoint/2010/main" val="3762349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09A00-BFBF-3416-094E-F704ACD16C59}"/>
              </a:ext>
            </a:extLst>
          </p:cNvPr>
          <p:cNvSpPr>
            <a:spLocks noGrp="1"/>
          </p:cNvSpPr>
          <p:nvPr>
            <p:ph type="title"/>
          </p:nvPr>
        </p:nvSpPr>
        <p:spPr>
          <a:xfrm>
            <a:off x="0" y="129597"/>
            <a:ext cx="12192000" cy="1325563"/>
          </a:xfrm>
        </p:spPr>
        <p:txBody>
          <a:bodyPr>
            <a:normAutofit fontScale="90000"/>
          </a:bodyPr>
          <a:lstStyle/>
          <a:p>
            <a:r>
              <a:rPr lang="en-US" dirty="0"/>
              <a:t>What is needed for enhanced CA food access and who can innovate?</a:t>
            </a:r>
          </a:p>
        </p:txBody>
      </p:sp>
      <p:sp>
        <p:nvSpPr>
          <p:cNvPr id="3" name="Content Placeholder 2">
            <a:extLst>
              <a:ext uri="{FF2B5EF4-FFF2-40B4-BE49-F238E27FC236}">
                <a16:creationId xmlns:a16="http://schemas.microsoft.com/office/drawing/2014/main" id="{92FC7E08-0C44-97E5-29D2-793D98C3E143}"/>
              </a:ext>
            </a:extLst>
          </p:cNvPr>
          <p:cNvSpPr>
            <a:spLocks noGrp="1"/>
          </p:cNvSpPr>
          <p:nvPr>
            <p:ph idx="1"/>
          </p:nvPr>
        </p:nvSpPr>
        <p:spPr>
          <a:xfrm>
            <a:off x="0" y="1565564"/>
            <a:ext cx="12192000" cy="5292436"/>
          </a:xfrm>
        </p:spPr>
        <p:txBody>
          <a:bodyPr>
            <a:normAutofit fontScale="92500" lnSpcReduction="10000"/>
          </a:bodyPr>
          <a:lstStyle/>
          <a:p>
            <a:r>
              <a:rPr lang="en-US" dirty="0"/>
              <a:t>Precursors to agricultural innovation:</a:t>
            </a:r>
          </a:p>
          <a:p>
            <a:pPr lvl="1"/>
            <a:r>
              <a:rPr lang="en-US" b="1" dirty="0"/>
              <a:t>Resource access</a:t>
            </a:r>
            <a:r>
              <a:rPr lang="en-US" dirty="0"/>
              <a:t>: f</a:t>
            </a:r>
            <a:r>
              <a:rPr lang="en-US" dirty="0">
                <a:effectLst/>
                <a:ea typeface="Aptos" panose="020B0004020202020204" pitchFamily="34" charset="0"/>
              </a:rPr>
              <a:t>inancial resources, farmland, access to markets, infrastructure, information, labor </a:t>
            </a:r>
            <a:r>
              <a:rPr lang="en-US" sz="1900" dirty="0">
                <a:effectLst/>
                <a:ea typeface="Aptos" panose="020B0004020202020204" pitchFamily="34" charset="0"/>
              </a:rPr>
              <a:t>(</a:t>
            </a:r>
            <a:r>
              <a:rPr lang="en-US" sz="1900" dirty="0" err="1">
                <a:ea typeface="Aptos" panose="020B0004020202020204" pitchFamily="34" charset="0"/>
              </a:rPr>
              <a:t>Devaux</a:t>
            </a:r>
            <a:r>
              <a:rPr lang="en-US" sz="1900" dirty="0">
                <a:ea typeface="Aptos" panose="020B0004020202020204" pitchFamily="34" charset="0"/>
              </a:rPr>
              <a:t> et al., 2017; </a:t>
            </a:r>
            <a:r>
              <a:rPr lang="en-US" sz="1900" dirty="0" err="1">
                <a:effectLst/>
                <a:ea typeface="Aptos" panose="020B0004020202020204" pitchFamily="34" charset="0"/>
              </a:rPr>
              <a:t>Diederen</a:t>
            </a:r>
            <a:r>
              <a:rPr lang="en-US" sz="1900" dirty="0">
                <a:effectLst/>
                <a:ea typeface="Aptos" panose="020B0004020202020204" pitchFamily="34" charset="0"/>
              </a:rPr>
              <a:t> et al., 2003;</a:t>
            </a:r>
            <a:r>
              <a:rPr lang="en-US" sz="1900" dirty="0">
                <a:effectLst/>
              </a:rPr>
              <a:t> </a:t>
            </a:r>
            <a:r>
              <a:rPr lang="en-US" sz="1900" dirty="0" err="1">
                <a:effectLst/>
                <a:ea typeface="Aptos" panose="020B0004020202020204" pitchFamily="34" charset="0"/>
              </a:rPr>
              <a:t>Läpple</a:t>
            </a:r>
            <a:r>
              <a:rPr lang="en-US" sz="1900" dirty="0">
                <a:effectLst/>
                <a:ea typeface="Aptos" panose="020B0004020202020204" pitchFamily="34" charset="0"/>
              </a:rPr>
              <a:t> et al., 2015)</a:t>
            </a:r>
          </a:p>
          <a:p>
            <a:pPr lvl="1"/>
            <a:r>
              <a:rPr lang="en-US" b="1" dirty="0"/>
              <a:t>Social connectivity </a:t>
            </a:r>
            <a:r>
              <a:rPr lang="en-US" sz="1900" dirty="0"/>
              <a:t>(</a:t>
            </a:r>
            <a:r>
              <a:rPr lang="en-US" sz="1900" dirty="0" err="1">
                <a:effectLst/>
                <a:ea typeface="Aptos" panose="020B0004020202020204" pitchFamily="34" charset="0"/>
              </a:rPr>
              <a:t>Audouin</a:t>
            </a:r>
            <a:r>
              <a:rPr lang="en-US" sz="1900" dirty="0">
                <a:effectLst/>
                <a:ea typeface="Aptos" panose="020B0004020202020204" pitchFamily="34" charset="0"/>
              </a:rPr>
              <a:t> et al., 2018) </a:t>
            </a:r>
            <a:endParaRPr lang="en-US" sz="1900" dirty="0"/>
          </a:p>
          <a:p>
            <a:pPr lvl="1"/>
            <a:r>
              <a:rPr lang="en-US" b="1" dirty="0"/>
              <a:t>Access to CA seeds</a:t>
            </a:r>
          </a:p>
          <a:p>
            <a:pPr marL="457200" lvl="1" indent="0">
              <a:buNone/>
            </a:pPr>
            <a:endParaRPr lang="en-US" b="1" dirty="0"/>
          </a:p>
          <a:p>
            <a:r>
              <a:rPr lang="en-US" dirty="0">
                <a:solidFill>
                  <a:srgbClr val="000000"/>
                </a:solidFill>
                <a:effectLst/>
                <a:ea typeface="Aptos" panose="020B0004020202020204" pitchFamily="34" charset="0"/>
              </a:rPr>
              <a:t>Some </a:t>
            </a:r>
            <a:r>
              <a:rPr lang="en-US" dirty="0">
                <a:solidFill>
                  <a:srgbClr val="000000"/>
                </a:solidFill>
                <a:ea typeface="Aptos" panose="020B0004020202020204" pitchFamily="34" charset="0"/>
              </a:rPr>
              <a:t>of the most marginalized identities </a:t>
            </a:r>
            <a:r>
              <a:rPr lang="en-US" dirty="0">
                <a:solidFill>
                  <a:srgbClr val="000000"/>
                </a:solidFill>
                <a:effectLst/>
                <a:ea typeface="Aptos" panose="020B0004020202020204" pitchFamily="34" charset="0"/>
              </a:rPr>
              <a:t>are associated with a lack of access to the resources necessary for agricultural innovation </a:t>
            </a:r>
            <a:r>
              <a:rPr lang="en-US" sz="1900" dirty="0">
                <a:solidFill>
                  <a:srgbClr val="000000"/>
                </a:solidFill>
                <a:effectLst/>
                <a:ea typeface="Aptos" panose="020B0004020202020204" pitchFamily="34" charset="0"/>
              </a:rPr>
              <a:t>(Horst &amp; Marion, 2019</a:t>
            </a:r>
            <a:r>
              <a:rPr lang="en-US" sz="1900" dirty="0">
                <a:solidFill>
                  <a:srgbClr val="000000"/>
                </a:solidFill>
                <a:ea typeface="Aptos" panose="020B0004020202020204" pitchFamily="34" charset="0"/>
              </a:rPr>
              <a:t>;</a:t>
            </a:r>
            <a:r>
              <a:rPr lang="en-US" sz="1900" dirty="0">
                <a:solidFill>
                  <a:srgbClr val="000000"/>
                </a:solidFill>
                <a:effectLst/>
                <a:ea typeface="Aptos" panose="020B0004020202020204" pitchFamily="34" charset="0"/>
              </a:rPr>
              <a:t> McGuire et al., 2022).</a:t>
            </a:r>
          </a:p>
          <a:p>
            <a:pPr marL="0" indent="0">
              <a:buNone/>
            </a:pPr>
            <a:endParaRPr lang="en-US" dirty="0"/>
          </a:p>
          <a:p>
            <a:r>
              <a:rPr lang="en-US" dirty="0"/>
              <a:t>Study interrogates who is well-positioned to enhance the seed value chain so CA crops are more available and accessible.</a:t>
            </a:r>
          </a:p>
        </p:txBody>
      </p:sp>
    </p:spTree>
    <p:extLst>
      <p:ext uri="{BB962C8B-B14F-4D97-AF65-F5344CB8AC3E}">
        <p14:creationId xmlns:p14="http://schemas.microsoft.com/office/powerpoint/2010/main" val="2129079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62" name="Rectangle 61">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63" name="Top Left">
            <a:extLst>
              <a:ext uri="{FF2B5EF4-FFF2-40B4-BE49-F238E27FC236}">
                <a16:creationId xmlns:a16="http://schemas.microsoft.com/office/drawing/2014/main" id="{30E2593C-D80A-46DA-80DF-172357084A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8" name="Freeform: Shape 17">
              <a:extLst>
                <a:ext uri="{FF2B5EF4-FFF2-40B4-BE49-F238E27FC236}">
                  <a16:creationId xmlns:a16="http://schemas.microsoft.com/office/drawing/2014/main" id="{01A9D4F6-4E29-4BDA-A516-7F3F736DB7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9" name="Freeform: Shape 18">
              <a:extLst>
                <a:ext uri="{FF2B5EF4-FFF2-40B4-BE49-F238E27FC236}">
                  <a16:creationId xmlns:a16="http://schemas.microsoft.com/office/drawing/2014/main" id="{F21C7B06-772C-4D26-AF38-02786B9F8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98F1E44D-5255-4ED6-8D25-0616BC280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D4D73AC6-0076-449C-8676-7D0AD28D6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6592273B-D4FB-437C-A81B-0CEEEB089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25058A91-09D6-41A3-B732-BD9820CAF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EB46C089-E160-4CFA-9B80-559D7A221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3A4BDAFA-2631-4743-B907-D9504D8E54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7" name="Title 6">
            <a:extLst>
              <a:ext uri="{FF2B5EF4-FFF2-40B4-BE49-F238E27FC236}">
                <a16:creationId xmlns:a16="http://schemas.microsoft.com/office/drawing/2014/main" id="{B1C9A223-F7ED-CDD9-5A0B-7848D355CF94}"/>
              </a:ext>
            </a:extLst>
          </p:cNvPr>
          <p:cNvSpPr>
            <a:spLocks noGrp="1"/>
          </p:cNvSpPr>
          <p:nvPr>
            <p:ph type="title"/>
          </p:nvPr>
        </p:nvSpPr>
        <p:spPr>
          <a:xfrm>
            <a:off x="315850" y="34577"/>
            <a:ext cx="6608464" cy="1664573"/>
          </a:xfrm>
        </p:spPr>
        <p:txBody>
          <a:bodyPr>
            <a:normAutofit/>
          </a:bodyPr>
          <a:lstStyle/>
          <a:p>
            <a:r>
              <a:rPr lang="en-US" dirty="0"/>
              <a:t>Research questions</a:t>
            </a:r>
          </a:p>
        </p:txBody>
      </p:sp>
      <p:sp>
        <p:nvSpPr>
          <p:cNvPr id="8" name="Content Placeholder 7">
            <a:extLst>
              <a:ext uri="{FF2B5EF4-FFF2-40B4-BE49-F238E27FC236}">
                <a16:creationId xmlns:a16="http://schemas.microsoft.com/office/drawing/2014/main" id="{ECEA62D1-30EB-9DB8-5C9A-5C691CE87610}"/>
              </a:ext>
            </a:extLst>
          </p:cNvPr>
          <p:cNvSpPr>
            <a:spLocks noGrp="1"/>
          </p:cNvSpPr>
          <p:nvPr>
            <p:ph idx="1"/>
          </p:nvPr>
        </p:nvSpPr>
        <p:spPr>
          <a:xfrm>
            <a:off x="-72157" y="1383810"/>
            <a:ext cx="6700100" cy="4293153"/>
          </a:xfrm>
        </p:spPr>
        <p:txBody>
          <a:bodyPr>
            <a:noAutofit/>
          </a:bodyPr>
          <a:lstStyle/>
          <a:p>
            <a:pPr marL="457200" marR="0">
              <a:lnSpc>
                <a:spcPct val="100000"/>
              </a:lnSpc>
              <a:spcBef>
                <a:spcPts val="0"/>
              </a:spcBef>
              <a:spcAft>
                <a:spcPts val="600"/>
              </a:spcAft>
            </a:pPr>
            <a:r>
              <a:rPr lang="en-US" sz="2400" b="1" kern="100" dirty="0">
                <a:effectLst/>
                <a:ea typeface="Aptos" panose="020B0004020202020204" pitchFamily="34" charset="0"/>
                <a:cs typeface="Times New Roman" panose="02020603050405020304" pitchFamily="18" charset="0"/>
              </a:rPr>
              <a:t>RQ1</a:t>
            </a:r>
            <a:r>
              <a:rPr lang="en-US" sz="2400" kern="100" dirty="0">
                <a:effectLst/>
                <a:ea typeface="Aptos" panose="020B0004020202020204" pitchFamily="34" charset="0"/>
                <a:cs typeface="Times New Roman" panose="02020603050405020304" pitchFamily="18" charset="0"/>
              </a:rPr>
              <a:t>: How do social connections between farmers and gardeners and other seed value chain actors vary according to the demographics of the grower?</a:t>
            </a:r>
          </a:p>
          <a:p>
            <a:pPr marR="0" indent="0">
              <a:lnSpc>
                <a:spcPct val="100000"/>
              </a:lnSpc>
              <a:spcBef>
                <a:spcPts val="0"/>
              </a:spcBef>
              <a:spcAft>
                <a:spcPts val="600"/>
              </a:spcAft>
              <a:buNone/>
            </a:pPr>
            <a:endParaRPr lang="en-US" sz="2400" kern="100" dirty="0">
              <a:effectLst/>
              <a:ea typeface="Aptos" panose="020B0004020202020204" pitchFamily="34" charset="0"/>
              <a:cs typeface="Times New Roman" panose="02020603050405020304" pitchFamily="18" charset="0"/>
            </a:endParaRPr>
          </a:p>
          <a:p>
            <a:pPr marL="457200" marR="0">
              <a:lnSpc>
                <a:spcPct val="100000"/>
              </a:lnSpc>
              <a:spcBef>
                <a:spcPts val="0"/>
              </a:spcBef>
              <a:spcAft>
                <a:spcPts val="600"/>
              </a:spcAft>
            </a:pPr>
            <a:r>
              <a:rPr lang="en-US" sz="2400" b="1" kern="100" dirty="0">
                <a:effectLst/>
                <a:ea typeface="Aptos" panose="020B0004020202020204" pitchFamily="34" charset="0"/>
                <a:cs typeface="Times New Roman" panose="02020603050405020304" pitchFamily="18" charset="0"/>
              </a:rPr>
              <a:t>RQ2</a:t>
            </a:r>
            <a:r>
              <a:rPr lang="en-US" sz="2400" kern="100" dirty="0">
                <a:effectLst/>
                <a:ea typeface="Aptos" panose="020B0004020202020204" pitchFamily="34" charset="0"/>
                <a:cs typeface="Times New Roman" panose="02020603050405020304" pitchFamily="18" charset="0"/>
              </a:rPr>
              <a:t>: How does access to resources for farmers and gardeners vary according to the demographics of the grower?</a:t>
            </a:r>
          </a:p>
          <a:p>
            <a:pPr marR="0" indent="0">
              <a:lnSpc>
                <a:spcPct val="100000"/>
              </a:lnSpc>
              <a:spcBef>
                <a:spcPts val="0"/>
              </a:spcBef>
              <a:spcAft>
                <a:spcPts val="600"/>
              </a:spcAft>
              <a:buNone/>
            </a:pPr>
            <a:endParaRPr lang="en-US" sz="2400" kern="100" dirty="0">
              <a:effectLst/>
              <a:ea typeface="Aptos" panose="020B0004020202020204" pitchFamily="34" charset="0"/>
              <a:cs typeface="Times New Roman" panose="02020603050405020304" pitchFamily="18" charset="0"/>
            </a:endParaRPr>
          </a:p>
          <a:p>
            <a:pPr marL="457200" marR="0">
              <a:lnSpc>
                <a:spcPct val="100000"/>
              </a:lnSpc>
              <a:spcBef>
                <a:spcPts val="0"/>
              </a:spcBef>
              <a:spcAft>
                <a:spcPts val="600"/>
              </a:spcAft>
            </a:pPr>
            <a:r>
              <a:rPr lang="en-US" sz="2400" b="1" kern="100" dirty="0">
                <a:effectLst/>
                <a:ea typeface="Aptos" panose="020B0004020202020204" pitchFamily="34" charset="0"/>
                <a:cs typeface="Times New Roman" panose="02020603050405020304" pitchFamily="18" charset="0"/>
              </a:rPr>
              <a:t>RQ3</a:t>
            </a:r>
            <a:r>
              <a:rPr lang="en-US" sz="2400" kern="100" dirty="0">
                <a:effectLst/>
                <a:ea typeface="Aptos" panose="020B0004020202020204" pitchFamily="34" charset="0"/>
                <a:cs typeface="Times New Roman" panose="02020603050405020304" pitchFamily="18" charset="0"/>
              </a:rPr>
              <a:t>: How do barriers to growing CA crops, experienced by farmers and gardeners vary according to their demographics?</a:t>
            </a:r>
          </a:p>
        </p:txBody>
      </p:sp>
      <p:pic>
        <p:nvPicPr>
          <p:cNvPr id="2" name="Picture 1" descr="A rack of books and papers&#10;&#10;Description automatically generated with medium confidence">
            <a:extLst>
              <a:ext uri="{FF2B5EF4-FFF2-40B4-BE49-F238E27FC236}">
                <a16:creationId xmlns:a16="http://schemas.microsoft.com/office/drawing/2014/main" id="{F969996C-E748-A4FE-2CD3-8E4F7A3AB4F9}"/>
              </a:ext>
            </a:extLst>
          </p:cNvPr>
          <p:cNvPicPr>
            <a:picLocks noChangeAspect="1"/>
          </p:cNvPicPr>
          <p:nvPr/>
        </p:nvPicPr>
        <p:blipFill rotWithShape="1">
          <a:blip r:embed="rId2"/>
          <a:srcRect r="28" b="-2"/>
          <a:stretch/>
        </p:blipFill>
        <p:spPr>
          <a:xfrm>
            <a:off x="6627943" y="1271325"/>
            <a:ext cx="5161540" cy="5163064"/>
          </a:xfrm>
          <a:prstGeom prst="rect">
            <a:avLst/>
          </a:prstGeom>
        </p:spPr>
      </p:pic>
      <p:grpSp>
        <p:nvGrpSpPr>
          <p:cNvPr id="64" name="Bottom Right">
            <a:extLst>
              <a:ext uri="{FF2B5EF4-FFF2-40B4-BE49-F238E27FC236}">
                <a16:creationId xmlns:a16="http://schemas.microsoft.com/office/drawing/2014/main" id="{521AD032-2A8E-46DA-9ADE-ABE5E787FE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28" name="Freeform: Shape 27">
              <a:extLst>
                <a:ext uri="{FF2B5EF4-FFF2-40B4-BE49-F238E27FC236}">
                  <a16:creationId xmlns:a16="http://schemas.microsoft.com/office/drawing/2014/main" id="{4C99AC15-8ABA-4F63-9321-20BC70B7C5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29" name="Graphic 157">
              <a:extLst>
                <a:ext uri="{FF2B5EF4-FFF2-40B4-BE49-F238E27FC236}">
                  <a16:creationId xmlns:a16="http://schemas.microsoft.com/office/drawing/2014/main" id="{4A4D9C63-9AE2-409A-AD6F-D6B96CC608F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31" name="Freeform: Shape 30">
                <a:extLst>
                  <a:ext uri="{FF2B5EF4-FFF2-40B4-BE49-F238E27FC236}">
                    <a16:creationId xmlns:a16="http://schemas.microsoft.com/office/drawing/2014/main" id="{1C414FAE-71E1-463A-AE68-63329132E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2AA2E51D-8749-4E45-B4DD-111ED901B4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FF8F5908-4C35-43FC-A898-D3C8C3A09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B573C509-A7F3-4312-B67F-C55BB88DDF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5" name="Freeform: Shape 34">
                <a:extLst>
                  <a:ext uri="{FF2B5EF4-FFF2-40B4-BE49-F238E27FC236}">
                    <a16:creationId xmlns:a16="http://schemas.microsoft.com/office/drawing/2014/main" id="{79AB9BF4-2BB4-4BE7-98EB-B320312ED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6" name="Freeform: Shape 35">
                <a:extLst>
                  <a:ext uri="{FF2B5EF4-FFF2-40B4-BE49-F238E27FC236}">
                    <a16:creationId xmlns:a16="http://schemas.microsoft.com/office/drawing/2014/main" id="{971E7EF4-D2C5-4968-AC34-A0674E1F82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7" name="Freeform: Shape 36">
                <a:extLst>
                  <a:ext uri="{FF2B5EF4-FFF2-40B4-BE49-F238E27FC236}">
                    <a16:creationId xmlns:a16="http://schemas.microsoft.com/office/drawing/2014/main" id="{235D9000-8CED-4925-95A2-3F12C80234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30" name="Freeform: Shape 29">
              <a:extLst>
                <a:ext uri="{FF2B5EF4-FFF2-40B4-BE49-F238E27FC236}">
                  <a16:creationId xmlns:a16="http://schemas.microsoft.com/office/drawing/2014/main" id="{9F857165-8DF4-4025-B0D6-1079CDA8F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TextBox 2">
            <a:extLst>
              <a:ext uri="{FF2B5EF4-FFF2-40B4-BE49-F238E27FC236}">
                <a16:creationId xmlns:a16="http://schemas.microsoft.com/office/drawing/2014/main" id="{845D2632-0C05-7822-E6BF-F82058E46693}"/>
              </a:ext>
            </a:extLst>
          </p:cNvPr>
          <p:cNvSpPr txBox="1"/>
          <p:nvPr/>
        </p:nvSpPr>
        <p:spPr>
          <a:xfrm>
            <a:off x="6569173" y="6441162"/>
            <a:ext cx="5306271" cy="307777"/>
          </a:xfrm>
          <a:prstGeom prst="rect">
            <a:avLst/>
          </a:prstGeom>
          <a:noFill/>
        </p:spPr>
        <p:txBody>
          <a:bodyPr wrap="square" rtlCol="0">
            <a:spAutoFit/>
          </a:bodyPr>
          <a:lstStyle/>
          <a:p>
            <a:r>
              <a:rPr lang="en-US" sz="1400" dirty="0"/>
              <a:t>Photo source: Ujamaa Cooperative Farming Alliance</a:t>
            </a:r>
          </a:p>
        </p:txBody>
      </p:sp>
    </p:spTree>
    <p:extLst>
      <p:ext uri="{BB962C8B-B14F-4D97-AF65-F5344CB8AC3E}">
        <p14:creationId xmlns:p14="http://schemas.microsoft.com/office/powerpoint/2010/main" val="2004324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C9376-B3C9-9A74-B032-D764770F7958}"/>
              </a:ext>
            </a:extLst>
          </p:cNvPr>
          <p:cNvSpPr>
            <a:spLocks noGrp="1"/>
          </p:cNvSpPr>
          <p:nvPr>
            <p:ph type="title"/>
          </p:nvPr>
        </p:nvSpPr>
        <p:spPr>
          <a:xfrm>
            <a:off x="0" y="95089"/>
            <a:ext cx="10515600" cy="1325563"/>
          </a:xfrm>
        </p:spPr>
        <p:txBody>
          <a:bodyPr/>
          <a:lstStyle/>
          <a:p>
            <a:r>
              <a:rPr lang="en-US" dirty="0"/>
              <a:t>Methods</a:t>
            </a:r>
          </a:p>
        </p:txBody>
      </p:sp>
      <p:sp>
        <p:nvSpPr>
          <p:cNvPr id="3" name="Content Placeholder 2">
            <a:extLst>
              <a:ext uri="{FF2B5EF4-FFF2-40B4-BE49-F238E27FC236}">
                <a16:creationId xmlns:a16="http://schemas.microsoft.com/office/drawing/2014/main" id="{58E5FA08-D164-B85C-B15E-9470238BC5EE}"/>
              </a:ext>
            </a:extLst>
          </p:cNvPr>
          <p:cNvSpPr>
            <a:spLocks noGrp="1"/>
          </p:cNvSpPr>
          <p:nvPr>
            <p:ph idx="1"/>
          </p:nvPr>
        </p:nvSpPr>
        <p:spPr>
          <a:xfrm>
            <a:off x="0" y="1607127"/>
            <a:ext cx="12192000" cy="4862945"/>
          </a:xfrm>
        </p:spPr>
        <p:txBody>
          <a:bodyPr>
            <a:normAutofit/>
          </a:bodyPr>
          <a:lstStyle/>
          <a:p>
            <a:r>
              <a:rPr lang="en-US" dirty="0"/>
              <a:t>National online survey using Qualtrics sent to seed value chain stakeholders between October 2023-January 2024.</a:t>
            </a:r>
          </a:p>
          <a:p>
            <a:pPr marL="0" indent="0">
              <a:buNone/>
            </a:pPr>
            <a:endParaRPr lang="en-US" dirty="0"/>
          </a:p>
          <a:p>
            <a:r>
              <a:rPr lang="en-US" dirty="0"/>
              <a:t>Convenience sampling </a:t>
            </a:r>
            <a:r>
              <a:rPr lang="en-US" dirty="0">
                <a:solidFill>
                  <a:srgbClr val="000000"/>
                </a:solidFill>
                <a:effectLst/>
                <a:ea typeface="Aptos" panose="020B0004020202020204" pitchFamily="34" charset="0"/>
                <a:cs typeface="Times New Roman" panose="02020603050405020304" pitchFamily="18" charset="0"/>
              </a:rPr>
              <a:t>using the research team’s personal and professional contact lists and via publicly listed contact information.</a:t>
            </a:r>
          </a:p>
          <a:p>
            <a:pPr marL="0" indent="0">
              <a:buNone/>
            </a:pPr>
            <a:endParaRPr lang="en-US" dirty="0">
              <a:solidFill>
                <a:srgbClr val="000000"/>
              </a:solidFill>
              <a:effectLst/>
              <a:ea typeface="Aptos" panose="020B0004020202020204" pitchFamily="34" charset="0"/>
              <a:cs typeface="Times New Roman" panose="02020603050405020304" pitchFamily="18" charset="0"/>
            </a:endParaRPr>
          </a:p>
          <a:p>
            <a:r>
              <a:rPr lang="en-US" dirty="0">
                <a:effectLst/>
                <a:ea typeface="Aptos" panose="020B0004020202020204" pitchFamily="34" charset="0"/>
              </a:rPr>
              <a:t>Data analyses conducted using SPSS Version 28.0 through</a:t>
            </a:r>
            <a:r>
              <a:rPr lang="en-US" dirty="0"/>
              <a:t> running </a:t>
            </a:r>
            <a:r>
              <a:rPr lang="en-US" kern="100" dirty="0">
                <a:effectLst/>
                <a:ea typeface="Aptos" panose="020B0004020202020204" pitchFamily="34" charset="0"/>
                <a:cs typeface="Times New Roman" panose="02020603050405020304" pitchFamily="18" charset="0"/>
              </a:rPr>
              <a:t>a series of multivariate regressions.</a:t>
            </a:r>
          </a:p>
          <a:p>
            <a:endParaRPr lang="en-US" sz="2400" dirty="0">
              <a:solidFill>
                <a:srgbClr val="000000"/>
              </a:solidFill>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370674477"/>
      </p:ext>
    </p:extLst>
  </p:cSld>
  <p:clrMapOvr>
    <a:masterClrMapping/>
  </p:clrMapOvr>
</p:sld>
</file>

<file path=ppt/theme/theme1.xml><?xml version="1.0" encoding="utf-8"?>
<a:theme xmlns:a="http://schemas.openxmlformats.org/drawingml/2006/main" name="ExploreVTI">
  <a:themeElements>
    <a:clrScheme name="Custom 33">
      <a:dk1>
        <a:sysClr val="windowText" lastClr="000000"/>
      </a:dk1>
      <a:lt1>
        <a:sysClr val="window" lastClr="FFFFFF"/>
      </a:lt1>
      <a:dk2>
        <a:srgbClr val="201449"/>
      </a:dk2>
      <a:lt2>
        <a:srgbClr val="F3F0E9"/>
      </a:lt2>
      <a:accent1>
        <a:srgbClr val="E45221"/>
      </a:accent1>
      <a:accent2>
        <a:srgbClr val="4D4EE6"/>
      </a:accent2>
      <a:accent3>
        <a:srgbClr val="454B78"/>
      </a:accent3>
      <a:accent4>
        <a:srgbClr val="A3A3C1"/>
      </a:accent4>
      <a:accent5>
        <a:srgbClr val="7162FE"/>
      </a:accent5>
      <a:accent6>
        <a:srgbClr val="1EBE9B"/>
      </a:accent6>
      <a:hlink>
        <a:srgbClr val="F900A0"/>
      </a:hlink>
      <a:folHlink>
        <a:srgbClr val="954F72"/>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Parcel</Template>
  <TotalTime>3983</TotalTime>
  <Words>2921</Words>
  <Application>Microsoft Office PowerPoint</Application>
  <PresentationFormat>Widescreen</PresentationFormat>
  <Paragraphs>285</Paragraphs>
  <Slides>16</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Aptos</vt:lpstr>
      <vt:lpstr>Arial</vt:lpstr>
      <vt:lpstr>Avenir</vt:lpstr>
      <vt:lpstr>Avenir Next</vt:lpstr>
      <vt:lpstr>Avenir Next LT Pro</vt:lpstr>
      <vt:lpstr>AvenirNext LT Pro Medium</vt:lpstr>
      <vt:lpstr>Helvetica</vt:lpstr>
      <vt:lpstr>Posterama</vt:lpstr>
      <vt:lpstr>Segoe UI Semilight</vt:lpstr>
      <vt:lpstr>Times New Roman</vt:lpstr>
      <vt:lpstr>ExploreVTI</vt:lpstr>
      <vt:lpstr>Who can innovate? Assessing growers’ capacities to introduce culturally meaningful seed into the US seed system</vt:lpstr>
      <vt:lpstr>The dominant US food system</vt:lpstr>
      <vt:lpstr>Culturally acceptable food</vt:lpstr>
      <vt:lpstr>Pro-poor value chain development &amp; agriculture innovation</vt:lpstr>
      <vt:lpstr>Pro-poor value chain development &amp; agriculture innovation: The Papa Andina Project</vt:lpstr>
      <vt:lpstr>Pro-poor value chain development &amp; agriculture innovation: Culturally acceptable seed and food</vt:lpstr>
      <vt:lpstr>What is needed for enhanced CA food access and who can innovate?</vt:lpstr>
      <vt:lpstr>Research questions</vt:lpstr>
      <vt:lpstr>Methods</vt:lpstr>
      <vt:lpstr>PowerPoint Presentation</vt:lpstr>
      <vt:lpstr>Results</vt:lpstr>
      <vt:lpstr>Discussion: How do social connections between farmers and gardeners and other seed value chain actors vary according to the demographics of the grower? </vt:lpstr>
      <vt:lpstr>Discussion: How does access to resources for farmers and gardeners vary according to the demographics of the grower? </vt:lpstr>
      <vt:lpstr>Discussion: How do barriers to growing CA crops, experienced by farmers and gardeners vary according to their demographics?</vt:lpstr>
      <vt:lpstr>Conclusion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can innovate? Assessing growers’ capacities to introduce culturally meaningful seed into the US seed system</dc:title>
  <dc:creator>Sally Burke</dc:creator>
  <cp:lastModifiedBy>Daniel Tobin</cp:lastModifiedBy>
  <cp:revision>15</cp:revision>
  <dcterms:created xsi:type="dcterms:W3CDTF">2024-05-23T14:23:02Z</dcterms:created>
  <dcterms:modified xsi:type="dcterms:W3CDTF">2025-01-14T16:00:02Z</dcterms:modified>
</cp:coreProperties>
</file>