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2"/>
  </p:notesMasterIdLst>
  <p:handoutMasterIdLst>
    <p:handoutMasterId r:id="rId13"/>
  </p:handoutMasterIdLst>
  <p:sldIdLst>
    <p:sldId id="677" r:id="rId2"/>
    <p:sldId id="822" r:id="rId3"/>
    <p:sldId id="829" r:id="rId4"/>
    <p:sldId id="823" r:id="rId5"/>
    <p:sldId id="824" r:id="rId6"/>
    <p:sldId id="830" r:id="rId7"/>
    <p:sldId id="825" r:id="rId8"/>
    <p:sldId id="826" r:id="rId9"/>
    <p:sldId id="828" r:id="rId10"/>
    <p:sldId id="831" r:id="rId11"/>
  </p:sldIdLst>
  <p:sldSz cx="9144000" cy="6858000" type="screen4x3"/>
  <p:notesSz cx="7010400" cy="92964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abury, Christopher" initials="SC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D6"/>
    <a:srgbClr val="FF9900"/>
    <a:srgbClr val="99CCFF"/>
    <a:srgbClr val="66CCFF"/>
    <a:srgbClr val="0033CC"/>
    <a:srgbClr val="FFFF00"/>
    <a:srgbClr val="66C2C2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7022" autoAdjust="0"/>
  </p:normalViewPr>
  <p:slideViewPr>
    <p:cSldViewPr>
      <p:cViewPr varScale="1">
        <p:scale>
          <a:sx n="37" d="100"/>
          <a:sy n="37" d="100"/>
        </p:scale>
        <p:origin x="1299" y="3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94C34-83FC-4D3E-81B7-730C7F3323B8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9ACCB-42DA-4E83-A074-2DFE01633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0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E3FBDA-1BA5-4E5B-873A-4E503193A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2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E3FBDA-1BA5-4E5B-873A-4E503193A98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57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D4DBB2F-1738-4571-B714-2903497329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11, 2018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11, 2018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058438-C272-470E-8698-467D94CDF7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11, 2018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062D3E-46D6-4249-8D4E-00225E5B7CF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0AD9C874-5EC6-4080-AB5E-C2D5EA900F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11, 2018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5DC9FF-1D0E-4EC7-9963-9E31060500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11, 2018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CDD0C0B0-E9E0-4B02-9690-0293D20347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11, 2018 </a:t>
            </a: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98C0DCA-0140-4D37-AB17-045A721A65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11, 2018 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069D30-E42A-4AAB-9FB2-D1D0E2C7C3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11, 2018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F0A5E3-348F-4AEC-9900-2269E77413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11, 2018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016507FB-8575-4CD1-939A-0BB98497CC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11, 2018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pPr>
              <a:defRPr/>
            </a:pPr>
            <a:fld id="{6F47CC17-52D4-4D8F-82B8-81C1C072C0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pPr>
              <a:defRPr/>
            </a:pPr>
            <a:r>
              <a:rPr lang="en-US"/>
              <a:t>April 11, 2018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April 11, 2018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631AC3-41A9-48E7-8E11-15E63612B6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sldNum="0" hdr="0" dt="0"/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jQhO29qfXSAhVK7WMKHeMKB_8QjRwIBw&amp;url=https://storify.com/umncpe/minnesota-dairy-health-conference&amp;bvm=bv.150729734,d.cGc&amp;psig=AFQjCNHgsWf0TmV7ORBYbN45GrWlBLba-w&amp;ust=149065731649160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jtl63itpvNAhUT7mMKHU54B2oQjRwIBw&amp;url=http://www.natgeocreative.com/photography/1373861&amp;psig=AFQjCNHD4TGsViITGepTKl5ImkXPu4O8CQ&amp;ust=1465578293739013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/url?sa=i&amp;rct=j&amp;q=&amp;esrc=s&amp;source=images&amp;cd=&amp;cad=rja&amp;uact=8&amp;ved=0CAcQjRxqFQoTCOGZgZKKncgCFQl-iAodhBIOiw&amp;url=http://thedairymom.blogspot.com/2011/11/milks-journey-from-cow-to-table.html&amp;bvm=bv.103627116,d.cGU&amp;psig=AFQjCNH3VZARx0ywAj6IVARgvIou1KQcMg&amp;ust=144364477747507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jtl63itpvNAhUT7mMKHU54B2oQjRwIBw&amp;url=http://www.natgeocreative.com/photography/1373861&amp;psig=AFQjCNHD4TGsViITGepTKl5ImkXPu4O8CQ&amp;ust=1465578293739013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jj5sTfsvfSAhVX-mMKHTmvBbYQjRwIBw&amp;url=https://shesdairymade.com/2011/08/31/guernsey-cattle/&amp;bvm=bv.150729734,d.cGc&amp;psig=AFQjCNGyeN467kfSuhW7jfPczs1qjXBmyA&amp;ust=1490728532321144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1386" y="748716"/>
            <a:ext cx="830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+mj-lt"/>
              </a:rPr>
              <a:t>A Review of Genetics and Genomics</a:t>
            </a:r>
          </a:p>
          <a:p>
            <a:pPr algn="ctr"/>
            <a:endParaRPr lang="en-US" sz="2400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43460" y="2945047"/>
            <a:ext cx="28953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+mn-lt"/>
              </a:rPr>
              <a:t>Holly Neibergs</a:t>
            </a:r>
          </a:p>
          <a:p>
            <a:pPr algn="ctr"/>
            <a:r>
              <a:rPr lang="en-US" sz="2800" dirty="0" smtClean="0">
                <a:latin typeface="+mn-lt"/>
              </a:rPr>
              <a:t>Neibergs@wsu.edu</a:t>
            </a:r>
            <a:endParaRPr lang="en-US" sz="2800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89" y="9354622"/>
            <a:ext cx="14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April 12, 2017</a:t>
            </a:r>
          </a:p>
        </p:txBody>
      </p:sp>
      <p:sp>
        <p:nvSpPr>
          <p:cNvPr id="8" name="AutoShape 4" descr="Image result for minnesota dairy health conference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359025" y="-776288"/>
            <a:ext cx="4086225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406323"/>
            <a:ext cx="2133600" cy="1495891"/>
          </a:xfrm>
          <a:prstGeom prst="rect">
            <a:avLst/>
          </a:prstGeom>
        </p:spPr>
      </p:pic>
      <p:sp>
        <p:nvSpPr>
          <p:cNvPr id="9" name="TextBox 1"/>
          <p:cNvSpPr txBox="1"/>
          <p:nvPr/>
        </p:nvSpPr>
        <p:spPr>
          <a:xfrm>
            <a:off x="381000" y="5827693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latin typeface="+mj-lt"/>
              </a:rPr>
              <a:t>F</a:t>
            </a:r>
            <a:r>
              <a:rPr lang="en-US" sz="2800" dirty="0" smtClean="0">
                <a:latin typeface="+mj-lt"/>
              </a:rPr>
              <a:t>unding provided </a:t>
            </a:r>
            <a:r>
              <a:rPr lang="en-US" sz="2800" dirty="0" smtClean="0">
                <a:latin typeface="+mj-lt"/>
              </a:rPr>
              <a:t>by </a:t>
            </a:r>
            <a:r>
              <a:rPr lang="en-US" sz="2800" b="1" dirty="0" smtClean="0">
                <a:latin typeface="+mj-lt"/>
              </a:rPr>
              <a:t>WSARE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>
                <a:latin typeface="+mj-lt"/>
              </a:rPr>
              <a:t>Project # SW21-925</a:t>
            </a:r>
          </a:p>
        </p:txBody>
      </p:sp>
      <p:pic>
        <p:nvPicPr>
          <p:cNvPr id="10" name="Picture 9" descr="Western Sustainable Agriculture Research and Education (WSARE) at CSU -  Extensi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158931"/>
            <a:ext cx="1619249" cy="1494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58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 algn="l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/>
              <a:t>Selection </a:t>
            </a:r>
            <a:r>
              <a:rPr lang="en-US" dirty="0"/>
              <a:t>decides who will remain in the breeding herd</a:t>
            </a:r>
          </a:p>
          <a:p>
            <a:pPr marL="457200" indent="-457200" algn="l">
              <a:buClr>
                <a:schemeClr val="tx1"/>
              </a:buClr>
              <a:buFont typeface="+mj-lt"/>
              <a:buAutoNum type="arabicPeriod"/>
            </a:pPr>
            <a:r>
              <a:rPr lang="en-US" dirty="0"/>
              <a:t>Traditional selection uses visual information and records from relatives</a:t>
            </a:r>
          </a:p>
          <a:p>
            <a:pPr marL="457200" indent="-457200" algn="l">
              <a:buClr>
                <a:schemeClr val="tx1"/>
              </a:buClr>
              <a:buFont typeface="+mj-lt"/>
              <a:buAutoNum type="arabicPeriod"/>
            </a:pPr>
            <a:r>
              <a:rPr lang="en-US" dirty="0"/>
              <a:t>Genomic selection uses genotypes to choose who to keep in the breeding herd along with visual information and records from relatives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summary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953000"/>
            <a:ext cx="19145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http://auv.eecs.wsu.edu/wp-content/uploads/2012/10/W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791200"/>
            <a:ext cx="701773" cy="86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8276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/>
              <a:t>Selection</a:t>
            </a:r>
            <a:r>
              <a:rPr lang="en-US" sz="2800" dirty="0"/>
              <a:t> - Deciding which animals will be in the breeding herd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/>
              <a:t>How do we decide?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Visually (phenotypic)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Relative’s performance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Predicted Transmitting Ability (PTA)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Selection</a:t>
            </a:r>
          </a:p>
        </p:txBody>
      </p:sp>
      <p:pic>
        <p:nvPicPr>
          <p:cNvPr id="5" name="Picture 4" descr="http://auv.eecs.wsu.edu/wp-content/uploads/2012/10/WS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791200"/>
            <a:ext cx="701773" cy="86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7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052" y="3367246"/>
            <a:ext cx="4085897" cy="899954"/>
          </a:xfrm>
        </p:spPr>
        <p:txBody>
          <a:bodyPr>
            <a:noAutofit/>
          </a:bodyPr>
          <a:lstStyle/>
          <a:p>
            <a:r>
              <a:rPr lang="en-US" sz="2400" dirty="0"/>
              <a:t>Traditional selection</a:t>
            </a:r>
          </a:p>
        </p:txBody>
      </p:sp>
      <p:pic>
        <p:nvPicPr>
          <p:cNvPr id="5" name="Picture 4" descr="http://auv.eecs.wsu.edu/wp-content/uploads/2012/10/WS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791200"/>
            <a:ext cx="701773" cy="86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natgeocreative.com/comp/MM7/840/137386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316" y="1295400"/>
            <a:ext cx="2821368" cy="1728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1285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sz="2800" dirty="0"/>
              <a:t>Predicted Transmitting Abilities (PTA) are an estimate of the genetic superiority (or lack thereof) that will be transmitted to their offspring for a given trait. The PTA measures the expected difference between the animal’s offspring and the mean of all offspring for that trait.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		       </a:t>
            </a:r>
            <a:r>
              <a:rPr lang="en-US" sz="2400" dirty="0"/>
              <a:t>mean of the herd’s offspring = 25,000 pounds</a:t>
            </a:r>
          </a:p>
          <a:p>
            <a:pPr algn="l"/>
            <a:r>
              <a:rPr lang="en-US" sz="2400" dirty="0"/>
              <a:t>		      mean of the cow’s offspring = 27,000 pounds</a:t>
            </a:r>
          </a:p>
          <a:p>
            <a:pPr algn="l"/>
            <a:r>
              <a:rPr lang="en-US" sz="2400" dirty="0"/>
              <a:t>		      			       PTA = +2000 </a:t>
            </a:r>
            <a:r>
              <a:rPr lang="en-US" dirty="0"/>
              <a:t>lbs. 						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2600" y="381000"/>
            <a:ext cx="6019800" cy="1295400"/>
          </a:xfrm>
        </p:spPr>
        <p:txBody>
          <a:bodyPr>
            <a:normAutofit/>
          </a:bodyPr>
          <a:lstStyle/>
          <a:p>
            <a:r>
              <a:rPr lang="en-US" sz="3200" dirty="0"/>
              <a:t>Predicted transmitting abilities (PTA)</a:t>
            </a:r>
          </a:p>
        </p:txBody>
      </p:sp>
      <p:pic>
        <p:nvPicPr>
          <p:cNvPr id="5122" name="Picture 2" descr="http://1.bp.blogspot.com/-_dO3SC7hI9s/Tq6waDt0fII/AAAAAAAAAkQ/DOPU1lgWXec/s1600/1_Udder+with+milking+claw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81" y="4419600"/>
            <a:ext cx="2337699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auv.eecs.wsu.edu/wp-content/uploads/2012/10/WSU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791200"/>
            <a:ext cx="701773" cy="86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289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752600"/>
            <a:ext cx="8382000" cy="45720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Predicted transmitting abilities (PTA) of dairy cattle are often summed into a selection index.</a:t>
            </a:r>
          </a:p>
          <a:p>
            <a:r>
              <a:rPr lang="en-US" sz="2800" dirty="0"/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Selection indexes combine PTAs of various traits, weights them and gives you a single value to select by. Weights can be based on economic value or the prioritization of what is the most important traits.</a:t>
            </a:r>
          </a:p>
          <a:p>
            <a:pPr algn="l"/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Examples: Total performance index (TPI), Net merit$ (NM$)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5000" y="304800"/>
            <a:ext cx="5638800" cy="1143000"/>
          </a:xfrm>
        </p:spPr>
        <p:txBody>
          <a:bodyPr>
            <a:noAutofit/>
          </a:bodyPr>
          <a:lstStyle/>
          <a:p>
            <a:r>
              <a:rPr lang="en-US" sz="3200" dirty="0"/>
              <a:t>Selection indexes</a:t>
            </a:r>
          </a:p>
        </p:txBody>
      </p:sp>
      <p:pic>
        <p:nvPicPr>
          <p:cNvPr id="4" name="Picture 3" descr="http://auv.eecs.wsu.edu/wp-content/uploads/2012/10/WS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791200"/>
            <a:ext cx="701773" cy="86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646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052" y="3367246"/>
            <a:ext cx="4085897" cy="976154"/>
          </a:xfrm>
        </p:spPr>
        <p:txBody>
          <a:bodyPr>
            <a:noAutofit/>
          </a:bodyPr>
          <a:lstStyle/>
          <a:p>
            <a:r>
              <a:rPr lang="en-US" sz="2800" dirty="0"/>
              <a:t>Genomic selection</a:t>
            </a:r>
          </a:p>
        </p:txBody>
      </p:sp>
      <p:pic>
        <p:nvPicPr>
          <p:cNvPr id="5" name="Picture 4" descr="http://auv.eecs.wsu.edu/wp-content/uploads/2012/10/WS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791200"/>
            <a:ext cx="701773" cy="86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natgeocreative.com/comp/MM7/840/137386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395660"/>
            <a:ext cx="2821368" cy="1728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7828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/>
              <a:t>Some traits (those with low heritability, that are expensive to measure or that occur late in life) especially benefit from genomic selection.</a:t>
            </a:r>
          </a:p>
          <a:p>
            <a:pPr algn="l"/>
            <a:endParaRPr lang="en-US" sz="1600" dirty="0"/>
          </a:p>
          <a:p>
            <a:pPr algn="l"/>
            <a:r>
              <a:rPr lang="en-US" sz="2400" dirty="0"/>
              <a:t>Genomic Selection is when we predict an animal’s performance based on their DNA.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09800" y="929958"/>
            <a:ext cx="5181600" cy="701040"/>
          </a:xfrm>
        </p:spPr>
        <p:txBody>
          <a:bodyPr>
            <a:noAutofit/>
          </a:bodyPr>
          <a:lstStyle/>
          <a:p>
            <a:r>
              <a:rPr lang="en-US" sz="2800" dirty="0"/>
              <a:t>Genomic selection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11, 2018 </a:t>
            </a:r>
          </a:p>
        </p:txBody>
      </p:sp>
      <p:sp>
        <p:nvSpPr>
          <p:cNvPr id="5" name="Rounded Rectangle 4"/>
          <p:cNvSpPr/>
          <p:nvPr/>
        </p:nvSpPr>
        <p:spPr>
          <a:xfrm flipH="1">
            <a:off x="833976" y="4461203"/>
            <a:ext cx="80424" cy="519265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 flipH="1">
            <a:off x="833976" y="4988185"/>
            <a:ext cx="80424" cy="519265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flipH="1">
            <a:off x="457200" y="4427164"/>
            <a:ext cx="343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A</a:t>
            </a:r>
          </a:p>
        </p:txBody>
      </p:sp>
      <p:sp>
        <p:nvSpPr>
          <p:cNvPr id="8" name="Rounded Rectangle 7"/>
          <p:cNvSpPr/>
          <p:nvPr/>
        </p:nvSpPr>
        <p:spPr>
          <a:xfrm flipH="1">
            <a:off x="986376" y="4475414"/>
            <a:ext cx="80424" cy="519265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flipH="1">
            <a:off x="986376" y="4977648"/>
            <a:ext cx="80424" cy="519265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flipH="1">
            <a:off x="986659" y="4438722"/>
            <a:ext cx="343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9774" y="518765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10340" y="519326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43048" y="4278321"/>
            <a:ext cx="5410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Genotype is the DNA on 2 chromosomes (Chromosome pair) given by both the sire and dam</a:t>
            </a:r>
          </a:p>
          <a:p>
            <a:r>
              <a:rPr lang="en-US" sz="2400" dirty="0">
                <a:latin typeface="+mj-lt"/>
              </a:rPr>
              <a:t>Certain genotypes are associated with performance traits</a:t>
            </a:r>
          </a:p>
        </p:txBody>
      </p:sp>
      <p:sp>
        <p:nvSpPr>
          <p:cNvPr id="14" name="Oval 13"/>
          <p:cNvSpPr/>
          <p:nvPr/>
        </p:nvSpPr>
        <p:spPr>
          <a:xfrm>
            <a:off x="424212" y="4343400"/>
            <a:ext cx="962904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http://auv.eecs.wsu.edu/wp-content/uploads/2012/10/WS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791200"/>
            <a:ext cx="701773" cy="86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55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/>
              <a:t>Improves our reliability or accuracy to make good selection decisions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/>
              <a:t>Increases our genetic progress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/>
              <a:t>Excellent return on investment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52538" y="946736"/>
            <a:ext cx="5715000" cy="701040"/>
          </a:xfrm>
        </p:spPr>
        <p:txBody>
          <a:bodyPr>
            <a:noAutofit/>
          </a:bodyPr>
          <a:lstStyle/>
          <a:p>
            <a:r>
              <a:rPr lang="en-US" sz="2800" dirty="0"/>
              <a:t>Why genomic selection?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11, 2018 </a:t>
            </a:r>
          </a:p>
        </p:txBody>
      </p:sp>
      <p:pic>
        <p:nvPicPr>
          <p:cNvPr id="8" name="Picture 7" descr="http://auv.eecs.wsu.edu/wp-content/uploads/2012/10/WS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791200"/>
            <a:ext cx="701773" cy="86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guernsey cal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773" y="2835878"/>
            <a:ext cx="3200400" cy="2140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051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11, 2018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449884"/>
              </p:ext>
            </p:extLst>
          </p:nvPr>
        </p:nvGraphicFramePr>
        <p:xfrm>
          <a:off x="228600" y="838200"/>
          <a:ext cx="8624668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7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76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41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0651">
                <a:tc rowSpan="2"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Trait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Reliability</a:t>
                      </a:r>
                      <a:r>
                        <a:rPr lang="en-US" sz="1500" baseline="0" dirty="0">
                          <a:solidFill>
                            <a:schemeClr val="tx1"/>
                          </a:solidFill>
                        </a:rPr>
                        <a:t> %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9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Genomic Average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Traditional</a:t>
                      </a:r>
                      <a:r>
                        <a:rPr lang="en-US" sz="1500" b="1" baseline="0" dirty="0">
                          <a:solidFill>
                            <a:schemeClr val="tx1"/>
                          </a:solidFill>
                        </a:rPr>
                        <a:t> Parent Average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Difference</a:t>
                      </a:r>
                      <a:endParaRPr lang="en-US" sz="1500" b="1" baseline="30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500" b="1" baseline="0" dirty="0">
                          <a:solidFill>
                            <a:schemeClr val="tx1"/>
                          </a:solidFill>
                        </a:rPr>
                        <a:t>Young Holstein Bulls</a:t>
                      </a:r>
                      <a:r>
                        <a:rPr lang="en-US" sz="1500" b="1" baseline="30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2013 Difference Holstein</a:t>
                      </a:r>
                      <a:r>
                        <a:rPr lang="en-US" sz="1500" b="1" baseline="0" dirty="0">
                          <a:solidFill>
                            <a:schemeClr val="tx1"/>
                          </a:solidFill>
                        </a:rPr>
                        <a:t> Heifers</a:t>
                      </a:r>
                      <a:r>
                        <a:rPr lang="en-US" sz="1500" b="1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Genomic Daughter Equivalents</a:t>
                      </a:r>
                      <a:r>
                        <a:rPr lang="en-US" sz="1500" b="1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Net Merit ($)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Milk (pounds)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Fat (pounds)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Protein (pounds)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Productive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</a:rPr>
                        <a:t> Life (months)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77.6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Somatic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</a:rPr>
                        <a:t> Cell Score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58.5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Daughter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</a:rPr>
                        <a:t> Pregnancy Rate (%)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146.3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Final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Sire Calving Ease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Daughter Calving Ease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6468" y="55003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baseline="30000" dirty="0">
                <a:solidFill>
                  <a:prstClr val="black"/>
                </a:solidFill>
                <a:latin typeface="+mn-lt"/>
              </a:rPr>
              <a:t>1 </a:t>
            </a:r>
            <a:r>
              <a:rPr lang="en-US" dirty="0">
                <a:solidFill>
                  <a:prstClr val="black"/>
                </a:solidFill>
                <a:latin typeface="+mn-lt"/>
              </a:rPr>
              <a:t>Genomic minus traditional for 1909 young bulls (CDCB, 2016). </a:t>
            </a:r>
            <a:r>
              <a:rPr lang="en-US" baseline="30000" dirty="0">
                <a:solidFill>
                  <a:prstClr val="black"/>
                </a:solidFill>
                <a:latin typeface="+mn-lt"/>
              </a:rPr>
              <a:t>2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Genomic minus traditional for </a:t>
            </a:r>
            <a:r>
              <a:rPr lang="en-US" i="1" dirty="0">
                <a:solidFill>
                  <a:prstClr val="black"/>
                </a:solidFill>
                <a:latin typeface="+mj-lt"/>
              </a:rPr>
              <a:t>= 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240,618 Holstein heifers (AIPL-USDA, 2013)</a:t>
            </a:r>
            <a:endParaRPr lang="en-US" baseline="3000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957668" y="1156901"/>
            <a:ext cx="2895600" cy="4020234"/>
          </a:xfrm>
          <a:prstGeom prst="roundRect">
            <a:avLst>
              <a:gd name="adj" fmla="val 6996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5" descr="http://auv.eecs.wsu.edu/wp-content/uploads/2012/10/WS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886391"/>
            <a:ext cx="701773" cy="86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662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VERSION" val="5"/>
  <p:tag name="TPFULLVERSION" val="5.0.0.2212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18719</TotalTime>
  <Words>478</Words>
  <Application>Microsoft Office PowerPoint</Application>
  <PresentationFormat>On-screen Show (4:3)</PresentationFormat>
  <Paragraphs>122</Paragraphs>
  <Slides>10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Garamond</vt:lpstr>
      <vt:lpstr>Tahoma</vt:lpstr>
      <vt:lpstr>Tunga</vt:lpstr>
      <vt:lpstr>BlackTie</vt:lpstr>
      <vt:lpstr>PowerPoint Presentation</vt:lpstr>
      <vt:lpstr>Selection</vt:lpstr>
      <vt:lpstr>Traditional selection</vt:lpstr>
      <vt:lpstr>Predicted transmitting abilities (PTA)</vt:lpstr>
      <vt:lpstr>Selection indexes</vt:lpstr>
      <vt:lpstr>Genomic selection</vt:lpstr>
      <vt:lpstr>Genomic selection</vt:lpstr>
      <vt:lpstr>Why genomic selection?</vt:lpstr>
      <vt:lpstr>PowerPoint Presentation</vt:lpstr>
      <vt:lpstr>summary</vt:lpstr>
    </vt:vector>
  </TitlesOfParts>
  <Company>WSU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neibergs</dc:creator>
  <cp:lastModifiedBy>Neibergs, Holly Louise</cp:lastModifiedBy>
  <cp:revision>725</cp:revision>
  <cp:lastPrinted>2014-06-09T23:12:09Z</cp:lastPrinted>
  <dcterms:created xsi:type="dcterms:W3CDTF">2009-03-27T15:55:20Z</dcterms:created>
  <dcterms:modified xsi:type="dcterms:W3CDTF">2022-03-18T16:08:30Z</dcterms:modified>
</cp:coreProperties>
</file>