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259" name="Google Shape;259;p2: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7" name="Google Shape;17;p2"/>
          <p:cNvSpPr/>
          <p:nvPr/>
        </p:nvSpPr>
        <p:spPr>
          <a:xfrm>
            <a:off x="0" y="0"/>
            <a:ext cx="9144000" cy="1812153"/>
          </a:xfrm>
          <a:prstGeom prst="rect">
            <a:avLst/>
          </a:prstGeom>
          <a:solidFill>
            <a:srgbClr val="E03A3E"/>
          </a:solidFill>
          <a:ln cap="flat" cmpd="sng" w="9525">
            <a:solidFill>
              <a:srgbClr val="E03A3E"/>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2"/>
          <p:cNvSpPr/>
          <p:nvPr/>
        </p:nvSpPr>
        <p:spPr>
          <a:xfrm>
            <a:off x="0" y="4080911"/>
            <a:ext cx="9144000" cy="2777089"/>
          </a:xfrm>
          <a:prstGeom prst="rect">
            <a:avLst/>
          </a:prstGeom>
          <a:solidFill>
            <a:srgbClr val="E03A3E"/>
          </a:solidFill>
          <a:ln cap="flat" cmpd="sng" w="9525">
            <a:solidFill>
              <a:srgbClr val="E03A3E"/>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
          <p:cNvSpPr txBox="1"/>
          <p:nvPr>
            <p:ph idx="1" type="body"/>
          </p:nvPr>
        </p:nvSpPr>
        <p:spPr>
          <a:xfrm>
            <a:off x="4495800" y="5709379"/>
            <a:ext cx="4365625" cy="98425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FD500"/>
              </a:buClr>
              <a:buSzPts val="2400"/>
              <a:buFont typeface="Arial"/>
              <a:buNone/>
              <a:defRPr b="0" i="0" sz="2400" u="none" cap="none" strike="noStrike">
                <a:solidFill>
                  <a:srgbClr val="FFD500"/>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2"/>
          <p:cNvSpPr txBox="1"/>
          <p:nvPr>
            <p:ph idx="2" type="body"/>
          </p:nvPr>
        </p:nvSpPr>
        <p:spPr>
          <a:xfrm>
            <a:off x="214313" y="4081463"/>
            <a:ext cx="4152900" cy="1398587"/>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rgbClr val="FFD500"/>
              </a:buClr>
              <a:buSzPts val="3200"/>
              <a:buFont typeface="Arial"/>
              <a:buNone/>
              <a:defRPr b="0" i="0" sz="3200" u="none" cap="none" strike="noStrike">
                <a:solidFill>
                  <a:srgbClr val="FFD500"/>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edwin vegetables .jpeg" id="21" name="Google Shape;21;p2"/>
          <p:cNvPicPr preferRelativeResize="0"/>
          <p:nvPr/>
        </p:nvPicPr>
        <p:blipFill rotWithShape="1">
          <a:blip r:embed="rId2">
            <a:alphaModFix/>
          </a:blip>
          <a:srcRect b="0" l="0" r="0" t="0"/>
          <a:stretch/>
        </p:blipFill>
        <p:spPr>
          <a:xfrm>
            <a:off x="4495800" y="4233609"/>
            <a:ext cx="1374349" cy="914400"/>
          </a:xfrm>
          <a:prstGeom prst="rect">
            <a:avLst/>
          </a:prstGeom>
          <a:noFill/>
          <a:ln>
            <a:noFill/>
          </a:ln>
        </p:spPr>
      </p:pic>
      <p:pic>
        <p:nvPicPr>
          <p:cNvPr descr="Legal-scales-books-gavel-Image.jpg" id="22" name="Google Shape;22;p2"/>
          <p:cNvPicPr preferRelativeResize="0"/>
          <p:nvPr/>
        </p:nvPicPr>
        <p:blipFill rotWithShape="1">
          <a:blip r:embed="rId3">
            <a:alphaModFix/>
          </a:blip>
          <a:srcRect b="0" l="0" r="0" t="0"/>
          <a:stretch/>
        </p:blipFill>
        <p:spPr>
          <a:xfrm>
            <a:off x="6122163" y="4233609"/>
            <a:ext cx="1374822" cy="914400"/>
          </a:xfrm>
          <a:prstGeom prst="rect">
            <a:avLst/>
          </a:prstGeom>
          <a:noFill/>
          <a:ln>
            <a:noFill/>
          </a:ln>
        </p:spPr>
      </p:pic>
      <p:pic>
        <p:nvPicPr>
          <p:cNvPr descr="agnr2070.JPG" id="23" name="Google Shape;23;p2"/>
          <p:cNvPicPr preferRelativeResize="0"/>
          <p:nvPr/>
        </p:nvPicPr>
        <p:blipFill rotWithShape="1">
          <a:blip r:embed="rId4">
            <a:alphaModFix/>
          </a:blip>
          <a:srcRect b="0" l="0" r="0" t="0"/>
          <a:stretch/>
        </p:blipFill>
        <p:spPr>
          <a:xfrm>
            <a:off x="7716789" y="4233609"/>
            <a:ext cx="1370931" cy="914400"/>
          </a:xfrm>
          <a:prstGeom prst="rect">
            <a:avLst/>
          </a:prstGeom>
          <a:noFill/>
          <a:ln>
            <a:noFill/>
          </a:ln>
        </p:spPr>
      </p:pic>
      <p:pic>
        <p:nvPicPr>
          <p:cNvPr descr="MPower-Logo_WHITE_UM-AG-LAW_2.png" id="24" name="Google Shape;24;p2"/>
          <p:cNvPicPr preferRelativeResize="0"/>
          <p:nvPr/>
        </p:nvPicPr>
        <p:blipFill rotWithShape="1">
          <a:blip r:embed="rId5">
            <a:alphaModFix/>
          </a:blip>
          <a:srcRect b="0" l="0" r="0" t="0"/>
          <a:stretch/>
        </p:blipFill>
        <p:spPr>
          <a:xfrm>
            <a:off x="0" y="0"/>
            <a:ext cx="4572000" cy="160808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8" name="Shape 98"/>
        <p:cNvGrpSpPr/>
        <p:nvPr/>
      </p:nvGrpSpPr>
      <p:grpSpPr>
        <a:xfrm>
          <a:off x="0" y="0"/>
          <a:ext cx="0" cy="0"/>
          <a:chOff x="0" y="0"/>
          <a:chExt cx="0" cy="0"/>
        </a:xfrm>
      </p:grpSpPr>
      <p:sp>
        <p:nvSpPr>
          <p:cNvPr id="99" name="Google Shape;99;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00" name="Google Shape;100;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1" name="Google Shape;101;p11"/>
          <p:cNvSpPr/>
          <p:nvPr/>
        </p:nvSpPr>
        <p:spPr>
          <a:xfrm>
            <a:off x="0" y="6520897"/>
            <a:ext cx="9144000" cy="337103"/>
          </a:xfrm>
          <a:prstGeom prst="rect">
            <a:avLst/>
          </a:prstGeom>
          <a:solidFill>
            <a:srgbClr val="E03A3E"/>
          </a:solidFill>
          <a:ln cap="flat" cmpd="sng" w="9525">
            <a:solidFill>
              <a:srgbClr val="E03A3E"/>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FFD500"/>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FFD500"/>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D5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D5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D5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D5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D5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D5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D5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D5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D5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5" name="Google Shape;105;p11"/>
          <p:cNvSpPr/>
          <p:nvPr/>
        </p:nvSpPr>
        <p:spPr>
          <a:xfrm>
            <a:off x="0" y="898942"/>
            <a:ext cx="9144000" cy="313916"/>
          </a:xfrm>
          <a:prstGeom prst="rect">
            <a:avLst/>
          </a:prstGeom>
          <a:solidFill>
            <a:srgbClr val="FFD500"/>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11"/>
          <p:cNvSpPr/>
          <p:nvPr/>
        </p:nvSpPr>
        <p:spPr>
          <a:xfrm>
            <a:off x="0" y="0"/>
            <a:ext cx="9144000" cy="898942"/>
          </a:xfrm>
          <a:prstGeom prst="rect">
            <a:avLst/>
          </a:prstGeom>
          <a:solidFill>
            <a:srgbClr val="E03A3E"/>
          </a:solidFill>
          <a:ln cap="flat" cmpd="sng" w="9525">
            <a:solidFill>
              <a:srgbClr val="E03A3E"/>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1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pic>
        <p:nvPicPr>
          <p:cNvPr descr="MPower-Logo_WHITE_UM-AG-LAW_2.png" id="108" name="Google Shape;108;p11"/>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09" name="Shape 109"/>
        <p:cNvGrpSpPr/>
        <p:nvPr/>
      </p:nvGrpSpPr>
      <p:grpSpPr>
        <a:xfrm>
          <a:off x="0" y="0"/>
          <a:ext cx="0" cy="0"/>
          <a:chOff x="0" y="0"/>
          <a:chExt cx="0" cy="0"/>
        </a:xfrm>
      </p:grpSpPr>
      <p:sp>
        <p:nvSpPr>
          <p:cNvPr id="110" name="Google Shape;110;p12"/>
          <p:cNvSpPr/>
          <p:nvPr/>
        </p:nvSpPr>
        <p:spPr>
          <a:xfrm>
            <a:off x="0" y="6520897"/>
            <a:ext cx="9144000" cy="337103"/>
          </a:xfrm>
          <a:prstGeom prst="rect">
            <a:avLst/>
          </a:prstGeom>
          <a:solidFill>
            <a:srgbClr val="FFD500"/>
          </a:solidFill>
          <a:ln cap="flat" cmpd="sng" w="9525">
            <a:solidFill>
              <a:srgbClr val="FFD5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12"/>
          <p:cNvSpPr/>
          <p:nvPr/>
        </p:nvSpPr>
        <p:spPr>
          <a:xfrm>
            <a:off x="0" y="-1"/>
            <a:ext cx="9144000" cy="1216387"/>
          </a:xfrm>
          <a:prstGeom prst="rect">
            <a:avLst/>
          </a:prstGeom>
          <a:solidFill>
            <a:srgbClr val="E03A3E"/>
          </a:solidFill>
          <a:ln cap="flat" cmpd="sng" w="9525">
            <a:solidFill>
              <a:srgbClr val="E03A3E"/>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1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12"/>
          <p:cNvSpPr txBox="1"/>
          <p:nvPr>
            <p:ph type="title"/>
          </p:nvPr>
        </p:nvSpPr>
        <p:spPr>
          <a:xfrm>
            <a:off x="100430" y="73387"/>
            <a:ext cx="4109448" cy="11430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pic>
        <p:nvPicPr>
          <p:cNvPr descr="MPower-Logo_WHITE_UM-AG-LAW_2.png" id="117" name="Google Shape;117;p12"/>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8" name="Shape 118"/>
        <p:cNvGrpSpPr/>
        <p:nvPr/>
      </p:nvGrpSpPr>
      <p:grpSpPr>
        <a:xfrm>
          <a:off x="0" y="0"/>
          <a:ext cx="0" cy="0"/>
          <a:chOff x="0" y="0"/>
          <a:chExt cx="0" cy="0"/>
        </a:xfrm>
      </p:grpSpPr>
      <p:sp>
        <p:nvSpPr>
          <p:cNvPr id="119" name="Google Shape;119;p13"/>
          <p:cNvSpPr/>
          <p:nvPr/>
        </p:nvSpPr>
        <p:spPr>
          <a:xfrm>
            <a:off x="0" y="6520897"/>
            <a:ext cx="9144000" cy="337103"/>
          </a:xfrm>
          <a:prstGeom prst="rect">
            <a:avLst/>
          </a:prstGeom>
          <a:solidFill>
            <a:srgbClr val="FFD500"/>
          </a:solidFill>
          <a:ln cap="flat" cmpd="sng" w="9525">
            <a:solidFill>
              <a:srgbClr val="FFD5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03A3E"/>
              </a:solidFill>
              <a:latin typeface="Calibri"/>
              <a:ea typeface="Calibri"/>
              <a:cs typeface="Calibri"/>
              <a:sym typeface="Calibri"/>
            </a:endParaRPr>
          </a:p>
        </p:txBody>
      </p:sp>
      <p:sp>
        <p:nvSpPr>
          <p:cNvPr id="120" name="Google Shape;120;p13"/>
          <p:cNvSpPr/>
          <p:nvPr/>
        </p:nvSpPr>
        <p:spPr>
          <a:xfrm>
            <a:off x="0" y="-1"/>
            <a:ext cx="9144000" cy="1164771"/>
          </a:xfrm>
          <a:prstGeom prst="rect">
            <a:avLst/>
          </a:prstGeom>
          <a:solidFill>
            <a:srgbClr val="E03A3E"/>
          </a:solidFill>
          <a:ln cap="flat" cmpd="sng" w="9525">
            <a:solidFill>
              <a:srgbClr val="E03A3E"/>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4" name="Google Shape;124;p1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25" name="Google Shape;125;p1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MPower-Logo_WHITE_UM-AG-LAW_2.png" id="126" name="Google Shape;126;p13"/>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3" name="Shape 133"/>
        <p:cNvGrpSpPr/>
        <p:nvPr/>
      </p:nvGrpSpPr>
      <p:grpSpPr>
        <a:xfrm>
          <a:off x="0" y="0"/>
          <a:ext cx="0" cy="0"/>
          <a:chOff x="0" y="0"/>
          <a:chExt cx="0" cy="0"/>
        </a:xfrm>
      </p:grpSpPr>
      <p:sp>
        <p:nvSpPr>
          <p:cNvPr id="134" name="Google Shape;134;p15"/>
          <p:cNvSpPr txBox="1"/>
          <p:nvPr>
            <p:ph idx="1" type="body"/>
          </p:nvPr>
        </p:nvSpPr>
        <p:spPr>
          <a:xfrm>
            <a:off x="457200" y="1347482"/>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5" name="Google Shape;135;p15"/>
          <p:cNvSpPr/>
          <p:nvPr/>
        </p:nvSpPr>
        <p:spPr>
          <a:xfrm>
            <a:off x="0" y="0"/>
            <a:ext cx="9144000" cy="1212900"/>
          </a:xfrm>
          <a:prstGeom prst="rect">
            <a:avLst/>
          </a:prstGeom>
          <a:solidFill>
            <a:srgbClr val="E03A3E"/>
          </a:solidFill>
          <a:ln cap="flat" cmpd="sng" w="9525">
            <a:solidFill>
              <a:srgbClr val="FFFFFF"/>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15"/>
          <p:cNvSpPr txBox="1"/>
          <p:nvPr>
            <p:ph type="title"/>
          </p:nvPr>
        </p:nvSpPr>
        <p:spPr>
          <a:xfrm>
            <a:off x="100429" y="69858"/>
            <a:ext cx="54510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p:txBody>
      </p:sp>
      <p:pic>
        <p:nvPicPr>
          <p:cNvPr descr="MPower-Logo_WHITE_UM-AG-LAW_2.png" id="137" name="Google Shape;137;p15"/>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
        <p:nvSpPr>
          <p:cNvPr id="138" name="Google Shape;138;p15"/>
          <p:cNvSpPr/>
          <p:nvPr/>
        </p:nvSpPr>
        <p:spPr>
          <a:xfrm>
            <a:off x="0" y="6528592"/>
            <a:ext cx="9144000" cy="313800"/>
          </a:xfrm>
          <a:prstGeom prst="rect">
            <a:avLst/>
          </a:prstGeom>
          <a:solidFill>
            <a:srgbClr val="FFD500"/>
          </a:solidFill>
          <a:ln cap="flat" cmpd="sng" w="9525">
            <a:solidFill>
              <a:srgbClr val="FFFFFF"/>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40" name="Google Shape;140;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41" name="Google Shape;141;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1pPr>
            <a:lvl2pPr indent="0" lvl="1"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2pPr>
            <a:lvl3pPr indent="0" lvl="2"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3pPr>
            <a:lvl4pPr indent="0" lvl="3"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4pPr>
            <a:lvl5pPr indent="0" lvl="4"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5pPr>
            <a:lvl6pPr indent="0" lvl="5"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6pPr>
            <a:lvl7pPr indent="0" lvl="6"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7pPr>
            <a:lvl8pPr indent="0" lvl="7"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8pPr>
            <a:lvl9pPr indent="0" lvl="8"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42" name="Shape 142"/>
        <p:cNvGrpSpPr/>
        <p:nvPr/>
      </p:nvGrpSpPr>
      <p:grpSpPr>
        <a:xfrm>
          <a:off x="0" y="0"/>
          <a:ext cx="0" cy="0"/>
          <a:chOff x="0" y="0"/>
          <a:chExt cx="0" cy="0"/>
        </a:xfrm>
      </p:grpSpPr>
      <p:sp>
        <p:nvSpPr>
          <p:cNvPr id="143" name="Google Shape;143;p16"/>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p:txBody>
      </p:sp>
      <p:sp>
        <p:nvSpPr>
          <p:cNvPr id="144" name="Google Shape;144;p16"/>
          <p:cNvSpPr/>
          <p:nvPr/>
        </p:nvSpPr>
        <p:spPr>
          <a:xfrm>
            <a:off x="0" y="0"/>
            <a:ext cx="9144000" cy="1812300"/>
          </a:xfrm>
          <a:prstGeom prst="rect">
            <a:avLst/>
          </a:prstGeom>
          <a:solidFill>
            <a:srgbClr val="E03A3E"/>
          </a:solidFill>
          <a:ln cap="flat" cmpd="sng" w="9525">
            <a:solidFill>
              <a:srgbClr val="E03A3E"/>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16"/>
          <p:cNvSpPr/>
          <p:nvPr/>
        </p:nvSpPr>
        <p:spPr>
          <a:xfrm>
            <a:off x="0" y="4080910"/>
            <a:ext cx="9144000" cy="2777100"/>
          </a:xfrm>
          <a:prstGeom prst="rect">
            <a:avLst/>
          </a:prstGeom>
          <a:solidFill>
            <a:srgbClr val="E03A3E"/>
          </a:solidFill>
          <a:ln cap="flat" cmpd="sng" w="9525">
            <a:solidFill>
              <a:srgbClr val="E03A3E"/>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16"/>
          <p:cNvSpPr txBox="1"/>
          <p:nvPr>
            <p:ph idx="1" type="body"/>
          </p:nvPr>
        </p:nvSpPr>
        <p:spPr>
          <a:xfrm>
            <a:off x="4495800" y="5709378"/>
            <a:ext cx="4365600" cy="9843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480"/>
              </a:spcBef>
              <a:spcAft>
                <a:spcPts val="0"/>
              </a:spcAft>
              <a:buClr>
                <a:srgbClr val="FFD500"/>
              </a:buClr>
              <a:buSzPts val="2400"/>
              <a:buFont typeface="Arial"/>
              <a:buNone/>
              <a:defRPr b="0" i="0" sz="2400" u="none" cap="none" strike="noStrike">
                <a:solidFill>
                  <a:srgbClr val="FFD500"/>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7" name="Google Shape;147;p16"/>
          <p:cNvSpPr txBox="1"/>
          <p:nvPr>
            <p:ph idx="2" type="body"/>
          </p:nvPr>
        </p:nvSpPr>
        <p:spPr>
          <a:xfrm>
            <a:off x="214312" y="4081462"/>
            <a:ext cx="4152900" cy="13986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640"/>
              </a:spcBef>
              <a:spcAft>
                <a:spcPts val="0"/>
              </a:spcAft>
              <a:buClr>
                <a:srgbClr val="FFD500"/>
              </a:buClr>
              <a:buSzPts val="3200"/>
              <a:buFont typeface="Arial"/>
              <a:buNone/>
              <a:defRPr b="0" i="0" sz="3200" u="none" cap="none" strike="noStrike">
                <a:solidFill>
                  <a:srgbClr val="FFD500"/>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edwin vegetables .jpeg" id="148" name="Google Shape;148;p16"/>
          <p:cNvPicPr preferRelativeResize="0"/>
          <p:nvPr/>
        </p:nvPicPr>
        <p:blipFill rotWithShape="1">
          <a:blip r:embed="rId2">
            <a:alphaModFix/>
          </a:blip>
          <a:srcRect b="0" l="0" r="0" t="0"/>
          <a:stretch/>
        </p:blipFill>
        <p:spPr>
          <a:xfrm>
            <a:off x="4495800" y="4233608"/>
            <a:ext cx="1374349" cy="914400"/>
          </a:xfrm>
          <a:prstGeom prst="rect">
            <a:avLst/>
          </a:prstGeom>
          <a:noFill/>
          <a:ln>
            <a:noFill/>
          </a:ln>
        </p:spPr>
      </p:pic>
      <p:pic>
        <p:nvPicPr>
          <p:cNvPr descr="Legal-scales-books-gavel-Image.jpg" id="149" name="Google Shape;149;p16"/>
          <p:cNvPicPr preferRelativeResize="0"/>
          <p:nvPr/>
        </p:nvPicPr>
        <p:blipFill rotWithShape="1">
          <a:blip r:embed="rId3">
            <a:alphaModFix/>
          </a:blip>
          <a:srcRect b="0" l="0" r="0" t="0"/>
          <a:stretch/>
        </p:blipFill>
        <p:spPr>
          <a:xfrm>
            <a:off x="6122162" y="4233608"/>
            <a:ext cx="1374821" cy="914399"/>
          </a:xfrm>
          <a:prstGeom prst="rect">
            <a:avLst/>
          </a:prstGeom>
          <a:noFill/>
          <a:ln>
            <a:noFill/>
          </a:ln>
        </p:spPr>
      </p:pic>
      <p:pic>
        <p:nvPicPr>
          <p:cNvPr descr="agnr2070.JPG" id="150" name="Google Shape;150;p16"/>
          <p:cNvPicPr preferRelativeResize="0"/>
          <p:nvPr/>
        </p:nvPicPr>
        <p:blipFill rotWithShape="1">
          <a:blip r:embed="rId4">
            <a:alphaModFix/>
          </a:blip>
          <a:srcRect b="0" l="0" r="0" t="0"/>
          <a:stretch/>
        </p:blipFill>
        <p:spPr>
          <a:xfrm>
            <a:off x="7716789" y="4233608"/>
            <a:ext cx="1370931" cy="914400"/>
          </a:xfrm>
          <a:prstGeom prst="rect">
            <a:avLst/>
          </a:prstGeom>
          <a:noFill/>
          <a:ln>
            <a:noFill/>
          </a:ln>
        </p:spPr>
      </p:pic>
      <p:pic>
        <p:nvPicPr>
          <p:cNvPr descr="MPower-Logo_WHITE_UM-AG-LAW_2.png" id="151" name="Google Shape;151;p16"/>
          <p:cNvPicPr preferRelativeResize="0"/>
          <p:nvPr/>
        </p:nvPicPr>
        <p:blipFill rotWithShape="1">
          <a:blip r:embed="rId5">
            <a:alphaModFix/>
          </a:blip>
          <a:srcRect b="0" l="0" r="0" t="0"/>
          <a:stretch/>
        </p:blipFill>
        <p:spPr>
          <a:xfrm>
            <a:off x="0" y="0"/>
            <a:ext cx="4571999" cy="160808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52" name="Shape 152"/>
        <p:cNvGrpSpPr/>
        <p:nvPr/>
      </p:nvGrpSpPr>
      <p:grpSpPr>
        <a:xfrm>
          <a:off x="0" y="0"/>
          <a:ext cx="0" cy="0"/>
          <a:chOff x="0" y="0"/>
          <a:chExt cx="0" cy="0"/>
        </a:xfrm>
      </p:grpSpPr>
      <p:sp>
        <p:nvSpPr>
          <p:cNvPr id="153" name="Google Shape;153;p17"/>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7"/>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7"/>
          <p:cNvSpPr/>
          <p:nvPr/>
        </p:nvSpPr>
        <p:spPr>
          <a:xfrm>
            <a:off x="0" y="0"/>
            <a:ext cx="9144000" cy="1212900"/>
          </a:xfrm>
          <a:prstGeom prst="rect">
            <a:avLst/>
          </a:prstGeom>
          <a:solidFill>
            <a:srgbClr val="E03A3E"/>
          </a:solidFill>
          <a:ln cap="flat" cmpd="sng" w="9525">
            <a:solidFill>
              <a:srgbClr val="E03A3E"/>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17"/>
          <p:cNvSpPr/>
          <p:nvPr/>
        </p:nvSpPr>
        <p:spPr>
          <a:xfrm>
            <a:off x="0" y="6534696"/>
            <a:ext cx="9144000" cy="313800"/>
          </a:xfrm>
          <a:prstGeom prst="rect">
            <a:avLst/>
          </a:prstGeom>
          <a:solidFill>
            <a:srgbClr val="FFD500"/>
          </a:solidFill>
          <a:ln>
            <a:noFill/>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 name="Google Shape;157;p17"/>
          <p:cNvSpPr txBox="1"/>
          <p:nvPr>
            <p:ph type="title"/>
          </p:nvPr>
        </p:nvSpPr>
        <p:spPr>
          <a:xfrm>
            <a:off x="114701" y="69858"/>
            <a:ext cx="51654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p:txBody>
      </p:sp>
      <p:pic>
        <p:nvPicPr>
          <p:cNvPr descr="MPower-Logo_WHITE_UM-AG-LAW_2.png" id="158" name="Google Shape;158;p17"/>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
        <p:nvSpPr>
          <p:cNvPr id="159" name="Google Shape;159;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60" name="Google Shape;160;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61" name="Google Shape;161;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1pPr>
            <a:lvl2pPr indent="0" lvl="1"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2pPr>
            <a:lvl3pPr indent="0" lvl="2"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3pPr>
            <a:lvl4pPr indent="0" lvl="3"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4pPr>
            <a:lvl5pPr indent="0" lvl="4"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5pPr>
            <a:lvl6pPr indent="0" lvl="5"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6pPr>
            <a:lvl7pPr indent="0" lvl="6"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7pPr>
            <a:lvl8pPr indent="0" lvl="7"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8pPr>
            <a:lvl9pPr indent="0" lvl="8"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62" name="Shape 162"/>
        <p:cNvGrpSpPr/>
        <p:nvPr/>
      </p:nvGrpSpPr>
      <p:grpSpPr>
        <a:xfrm>
          <a:off x="0" y="0"/>
          <a:ext cx="0" cy="0"/>
          <a:chOff x="0" y="0"/>
          <a:chExt cx="0" cy="0"/>
        </a:xfrm>
      </p:grpSpPr>
      <p:sp>
        <p:nvSpPr>
          <p:cNvPr id="163" name="Google Shape;163;p18"/>
          <p:cNvSpPr/>
          <p:nvPr/>
        </p:nvSpPr>
        <p:spPr>
          <a:xfrm>
            <a:off x="0" y="6520896"/>
            <a:ext cx="9144000" cy="337200"/>
          </a:xfrm>
          <a:prstGeom prst="rect">
            <a:avLst/>
          </a:prstGeom>
          <a:solidFill>
            <a:srgbClr val="FFD500"/>
          </a:solidFill>
          <a:ln cap="flat" cmpd="sng" w="9525">
            <a:solidFill>
              <a:srgbClr val="FFD500"/>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65" name="Google Shape;165;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1pPr>
            <a:lvl2pPr indent="0" lvl="1" marL="0" marR="0" algn="l">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2pPr>
            <a:lvl3pPr indent="0" lvl="2" marL="0" marR="0" algn="l">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3pPr>
            <a:lvl4pPr indent="0" lvl="3" marL="0" marR="0" algn="l">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4pPr>
            <a:lvl5pPr indent="0" lvl="4" marL="0" marR="0" algn="l">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5pPr>
            <a:lvl6pPr indent="0" lvl="5" marL="0" marR="0" algn="l">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6pPr>
            <a:lvl7pPr indent="0" lvl="6" marL="0" marR="0" algn="l">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7pPr>
            <a:lvl8pPr indent="0" lvl="7" marL="0" marR="0" algn="l">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8pPr>
            <a:lvl9pPr indent="0" lvl="8" marL="0" marR="0" algn="l">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66" name="Google Shape;166;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67" name="Google Shape;167;p18"/>
          <p:cNvSpPr/>
          <p:nvPr/>
        </p:nvSpPr>
        <p:spPr>
          <a:xfrm>
            <a:off x="0" y="0"/>
            <a:ext cx="9144000" cy="1273500"/>
          </a:xfrm>
          <a:prstGeom prst="rect">
            <a:avLst/>
          </a:prstGeom>
          <a:solidFill>
            <a:srgbClr val="E03A3E"/>
          </a:solidFill>
          <a:ln cap="flat" cmpd="sng" w="9525">
            <a:solidFill>
              <a:srgbClr val="E03A3E"/>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Power-Logo_WHITE_UM-AG-LAW_2.png" id="168" name="Google Shape;168;p18"/>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End Slide">
    <p:spTree>
      <p:nvGrpSpPr>
        <p:cNvPr id="169" name="Shape 169"/>
        <p:cNvGrpSpPr/>
        <p:nvPr/>
      </p:nvGrpSpPr>
      <p:grpSpPr>
        <a:xfrm>
          <a:off x="0" y="0"/>
          <a:ext cx="0" cy="0"/>
          <a:chOff x="0" y="0"/>
          <a:chExt cx="0" cy="0"/>
        </a:xfrm>
      </p:grpSpPr>
      <p:sp>
        <p:nvSpPr>
          <p:cNvPr id="170" name="Google Shape;170;p19"/>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p:txBody>
      </p:sp>
      <p:sp>
        <p:nvSpPr>
          <p:cNvPr id="171" name="Google Shape;171;p19"/>
          <p:cNvSpPr/>
          <p:nvPr/>
        </p:nvSpPr>
        <p:spPr>
          <a:xfrm>
            <a:off x="0" y="0"/>
            <a:ext cx="9144000" cy="1812300"/>
          </a:xfrm>
          <a:prstGeom prst="rect">
            <a:avLst/>
          </a:prstGeom>
          <a:solidFill>
            <a:srgbClr val="E03A3E"/>
          </a:solidFill>
          <a:ln cap="flat" cmpd="sng" w="9525">
            <a:solidFill>
              <a:srgbClr val="E03A3E"/>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19"/>
          <p:cNvSpPr/>
          <p:nvPr/>
        </p:nvSpPr>
        <p:spPr>
          <a:xfrm>
            <a:off x="0" y="4080910"/>
            <a:ext cx="9144000" cy="2777100"/>
          </a:xfrm>
          <a:prstGeom prst="rect">
            <a:avLst/>
          </a:prstGeom>
          <a:solidFill>
            <a:srgbClr val="E03A3E"/>
          </a:solidFill>
          <a:ln cap="flat" cmpd="sng" w="9525">
            <a:solidFill>
              <a:srgbClr val="E03A3E"/>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19"/>
          <p:cNvSpPr txBox="1"/>
          <p:nvPr>
            <p:ph idx="1" type="body"/>
          </p:nvPr>
        </p:nvSpPr>
        <p:spPr>
          <a:xfrm>
            <a:off x="4495800" y="5709378"/>
            <a:ext cx="4365600" cy="9843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480"/>
              </a:spcBef>
              <a:spcAft>
                <a:spcPts val="0"/>
              </a:spcAft>
              <a:buClr>
                <a:srgbClr val="FFD500"/>
              </a:buClr>
              <a:buSzPts val="2400"/>
              <a:buFont typeface="Arial"/>
              <a:buNone/>
              <a:defRPr b="0" i="0" sz="2400" u="none" cap="none" strike="noStrike">
                <a:solidFill>
                  <a:srgbClr val="FFD500"/>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4" name="Google Shape;174;p19"/>
          <p:cNvSpPr txBox="1"/>
          <p:nvPr>
            <p:ph idx="2" type="body"/>
          </p:nvPr>
        </p:nvSpPr>
        <p:spPr>
          <a:xfrm>
            <a:off x="214312" y="4081462"/>
            <a:ext cx="4152900" cy="13986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640"/>
              </a:spcBef>
              <a:spcAft>
                <a:spcPts val="0"/>
              </a:spcAft>
              <a:buClr>
                <a:srgbClr val="FFD500"/>
              </a:buClr>
              <a:buSzPts val="3200"/>
              <a:buFont typeface="Arial"/>
              <a:buNone/>
              <a:defRPr b="0" i="0" sz="3200" u="none" cap="none" strike="noStrike">
                <a:solidFill>
                  <a:srgbClr val="FFD500"/>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MPower-Logo_WHITE_UM-AG-LAW_2.png" id="175" name="Google Shape;175;p19"/>
          <p:cNvPicPr preferRelativeResize="0"/>
          <p:nvPr/>
        </p:nvPicPr>
        <p:blipFill rotWithShape="1">
          <a:blip r:embed="rId2">
            <a:alphaModFix/>
          </a:blip>
          <a:srcRect b="0" l="0" r="0" t="0"/>
          <a:stretch/>
        </p:blipFill>
        <p:spPr>
          <a:xfrm>
            <a:off x="0" y="0"/>
            <a:ext cx="4571999" cy="1608084"/>
          </a:xfrm>
          <a:prstGeom prst="rect">
            <a:avLst/>
          </a:prstGeom>
          <a:noFill/>
          <a:ln>
            <a:noFill/>
          </a:ln>
        </p:spPr>
      </p:pic>
      <p:pic>
        <p:nvPicPr>
          <p:cNvPr id="176" name="Google Shape;176;p19"/>
          <p:cNvPicPr preferRelativeResize="0"/>
          <p:nvPr/>
        </p:nvPicPr>
        <p:blipFill rotWithShape="1">
          <a:blip r:embed="rId3">
            <a:alphaModFix/>
          </a:blip>
          <a:srcRect b="0" l="0" r="0" t="0"/>
          <a:stretch/>
        </p:blipFill>
        <p:spPr>
          <a:xfrm>
            <a:off x="4502700" y="4451485"/>
            <a:ext cx="4505810" cy="54863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77" name="Shape 177"/>
        <p:cNvGrpSpPr/>
        <p:nvPr/>
      </p:nvGrpSpPr>
      <p:grpSpPr>
        <a:xfrm>
          <a:off x="0" y="0"/>
          <a:ext cx="0" cy="0"/>
          <a:chOff x="0" y="0"/>
          <a:chExt cx="0" cy="0"/>
        </a:xfrm>
      </p:grpSpPr>
      <p:sp>
        <p:nvSpPr>
          <p:cNvPr id="178" name="Google Shape;178;p20"/>
          <p:cNvSpPr/>
          <p:nvPr/>
        </p:nvSpPr>
        <p:spPr>
          <a:xfrm>
            <a:off x="0" y="0"/>
            <a:ext cx="9144000" cy="1160700"/>
          </a:xfrm>
          <a:prstGeom prst="rect">
            <a:avLst/>
          </a:prstGeom>
          <a:solidFill>
            <a:srgbClr val="E03A3E"/>
          </a:solidFill>
          <a:ln cap="flat" cmpd="sng" w="9525">
            <a:solidFill>
              <a:srgbClr val="E03A3E"/>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p20"/>
          <p:cNvSpPr/>
          <p:nvPr/>
        </p:nvSpPr>
        <p:spPr>
          <a:xfrm>
            <a:off x="0" y="6538912"/>
            <a:ext cx="9144000" cy="313800"/>
          </a:xfrm>
          <a:prstGeom prst="rect">
            <a:avLst/>
          </a:prstGeom>
          <a:solidFill>
            <a:srgbClr val="FFD500"/>
          </a:solidFill>
          <a:ln>
            <a:noFill/>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p20"/>
          <p:cNvSpPr txBox="1"/>
          <p:nvPr>
            <p:ph type="title"/>
          </p:nvPr>
        </p:nvSpPr>
        <p:spPr>
          <a:xfrm>
            <a:off x="100430" y="17797"/>
            <a:ext cx="41094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p:txBody>
      </p:sp>
      <p:sp>
        <p:nvSpPr>
          <p:cNvPr id="181" name="Google Shape;181;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82" name="Google Shape;182;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83" name="Google Shape;183;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1pPr>
            <a:lvl2pPr indent="0" lvl="1"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2pPr>
            <a:lvl3pPr indent="0" lvl="2"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3pPr>
            <a:lvl4pPr indent="0" lvl="3"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4pPr>
            <a:lvl5pPr indent="0" lvl="4"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5pPr>
            <a:lvl6pPr indent="0" lvl="5"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6pPr>
            <a:lvl7pPr indent="0" lvl="6"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7pPr>
            <a:lvl8pPr indent="0" lvl="7"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8pPr>
            <a:lvl9pPr indent="0" lvl="8"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MPower-Logo_WHITE_UM-AG-LAW_2.png" id="184" name="Google Shape;184;p20"/>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5" name="Shape 185"/>
        <p:cNvGrpSpPr/>
        <p:nvPr/>
      </p:nvGrpSpPr>
      <p:grpSpPr>
        <a:xfrm>
          <a:off x="0" y="0"/>
          <a:ext cx="0" cy="0"/>
          <a:chOff x="0" y="0"/>
          <a:chExt cx="0" cy="0"/>
        </a:xfrm>
      </p:grpSpPr>
      <p:sp>
        <p:nvSpPr>
          <p:cNvPr id="186" name="Google Shape;186;p21"/>
          <p:cNvSpPr txBox="1"/>
          <p:nvPr>
            <p:ph type="title"/>
          </p:nvPr>
        </p:nvSpPr>
        <p:spPr>
          <a:xfrm>
            <a:off x="722312" y="4406900"/>
            <a:ext cx="7772400" cy="1362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p:txBody>
      </p:sp>
      <p:sp>
        <p:nvSpPr>
          <p:cNvPr id="187" name="Google Shape;187;p21"/>
          <p:cNvSpPr txBox="1"/>
          <p:nvPr>
            <p:ph idx="1" type="body"/>
          </p:nvPr>
        </p:nvSpPr>
        <p:spPr>
          <a:xfrm>
            <a:off x="722312"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88" name="Google Shape;188;p21"/>
          <p:cNvSpPr/>
          <p:nvPr/>
        </p:nvSpPr>
        <p:spPr>
          <a:xfrm>
            <a:off x="0" y="6564517"/>
            <a:ext cx="9144000" cy="313800"/>
          </a:xfrm>
          <a:prstGeom prst="rect">
            <a:avLst/>
          </a:prstGeom>
          <a:solidFill>
            <a:srgbClr val="FFD500"/>
          </a:solidFill>
          <a:ln>
            <a:noFill/>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9" name="Google Shape;189;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90" name="Google Shape;190;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91" name="Google Shape;191;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1pPr>
            <a:lvl2pPr indent="0" lvl="1"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2pPr>
            <a:lvl3pPr indent="0" lvl="2"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3pPr>
            <a:lvl4pPr indent="0" lvl="3"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4pPr>
            <a:lvl5pPr indent="0" lvl="4"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5pPr>
            <a:lvl6pPr indent="0" lvl="5"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6pPr>
            <a:lvl7pPr indent="0" lvl="6"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7pPr>
            <a:lvl8pPr indent="0" lvl="7"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8pPr>
            <a:lvl9pPr indent="0" lvl="8"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92" name="Google Shape;192;p21"/>
          <p:cNvSpPr/>
          <p:nvPr/>
        </p:nvSpPr>
        <p:spPr>
          <a:xfrm>
            <a:off x="0" y="0"/>
            <a:ext cx="9144000" cy="1212900"/>
          </a:xfrm>
          <a:prstGeom prst="rect">
            <a:avLst/>
          </a:prstGeom>
          <a:solidFill>
            <a:srgbClr val="E03A3E"/>
          </a:solidFill>
          <a:ln cap="flat" cmpd="sng" w="9525">
            <a:solidFill>
              <a:srgbClr val="FFFFFF"/>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Power-Logo_WHITE_UM-AG-LAW_2.png" id="193" name="Google Shape;193;p21"/>
          <p:cNvPicPr preferRelativeResize="0"/>
          <p:nvPr/>
        </p:nvPicPr>
        <p:blipFill rotWithShape="1">
          <a:blip r:embed="rId2">
            <a:alphaModFix/>
          </a:blip>
          <a:srcRect b="0" l="0" r="0" t="0"/>
          <a:stretch/>
        </p:blipFill>
        <p:spPr>
          <a:xfrm>
            <a:off x="6400800" y="124003"/>
            <a:ext cx="2743200" cy="9648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5" name="Shape 25"/>
        <p:cNvGrpSpPr/>
        <p:nvPr/>
      </p:nvGrpSpPr>
      <p:grpSpPr>
        <a:xfrm>
          <a:off x="0" y="0"/>
          <a:ext cx="0" cy="0"/>
          <a:chOff x="0" y="0"/>
          <a:chExt cx="0" cy="0"/>
        </a:xfrm>
      </p:grpSpPr>
      <p:sp>
        <p:nvSpPr>
          <p:cNvPr id="26" name="Google Shape;26;p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3"/>
          <p:cNvSpPr/>
          <p:nvPr/>
        </p:nvSpPr>
        <p:spPr>
          <a:xfrm>
            <a:off x="0" y="0"/>
            <a:ext cx="9144000" cy="1212858"/>
          </a:xfrm>
          <a:prstGeom prst="rect">
            <a:avLst/>
          </a:prstGeom>
          <a:solidFill>
            <a:srgbClr val="E03A3E"/>
          </a:solidFill>
          <a:ln cap="flat" cmpd="sng" w="9525">
            <a:solidFill>
              <a:srgbClr val="E03A3E"/>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3"/>
          <p:cNvSpPr/>
          <p:nvPr/>
        </p:nvSpPr>
        <p:spPr>
          <a:xfrm>
            <a:off x="0" y="6534696"/>
            <a:ext cx="9144000" cy="313916"/>
          </a:xfrm>
          <a:prstGeom prst="rect">
            <a:avLst/>
          </a:prstGeom>
          <a:solidFill>
            <a:srgbClr val="FFD500"/>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3"/>
          <p:cNvSpPr txBox="1"/>
          <p:nvPr>
            <p:ph type="title"/>
          </p:nvPr>
        </p:nvSpPr>
        <p:spPr>
          <a:xfrm>
            <a:off x="114701" y="69858"/>
            <a:ext cx="5165486" cy="11430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pic>
        <p:nvPicPr>
          <p:cNvPr descr="MPower-Logo_WHITE_UM-AG-LAW_2.png" id="31" name="Google Shape;31;p3"/>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
        <p:nvSpPr>
          <p:cNvPr id="32" name="Google Shape;3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94" name="Shape 194"/>
        <p:cNvGrpSpPr/>
        <p:nvPr/>
      </p:nvGrpSpPr>
      <p:grpSpPr>
        <a:xfrm>
          <a:off x="0" y="0"/>
          <a:ext cx="0" cy="0"/>
          <a:chOff x="0" y="0"/>
          <a:chExt cx="0" cy="0"/>
        </a:xfrm>
      </p:grpSpPr>
      <p:sp>
        <p:nvSpPr>
          <p:cNvPr id="195" name="Google Shape;195;p22"/>
          <p:cNvSpPr txBox="1"/>
          <p:nvPr>
            <p:ph idx="1" type="body"/>
          </p:nvPr>
        </p:nvSpPr>
        <p:spPr>
          <a:xfrm>
            <a:off x="457200" y="1535112"/>
            <a:ext cx="40401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96" name="Google Shape;196;p22"/>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97" name="Google Shape;197;p22"/>
          <p:cNvSpPr txBox="1"/>
          <p:nvPr>
            <p:ph idx="3" type="body"/>
          </p:nvPr>
        </p:nvSpPr>
        <p:spPr>
          <a:xfrm>
            <a:off x="4645025" y="1535112"/>
            <a:ext cx="40419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98" name="Google Shape;198;p22"/>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99" name="Google Shape;199;p22"/>
          <p:cNvSpPr/>
          <p:nvPr/>
        </p:nvSpPr>
        <p:spPr>
          <a:xfrm>
            <a:off x="0" y="0"/>
            <a:ext cx="9144000" cy="1216500"/>
          </a:xfrm>
          <a:prstGeom prst="rect">
            <a:avLst/>
          </a:prstGeom>
          <a:solidFill>
            <a:srgbClr val="E03A3E"/>
          </a:solidFill>
          <a:ln cap="flat" cmpd="sng" w="9525">
            <a:solidFill>
              <a:srgbClr val="E03A3E"/>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0" name="Google Shape;200;p22"/>
          <p:cNvSpPr/>
          <p:nvPr/>
        </p:nvSpPr>
        <p:spPr>
          <a:xfrm>
            <a:off x="0" y="6544083"/>
            <a:ext cx="9144000" cy="313800"/>
          </a:xfrm>
          <a:prstGeom prst="rect">
            <a:avLst/>
          </a:prstGeom>
          <a:solidFill>
            <a:srgbClr val="FFD500"/>
          </a:solidFill>
          <a:ln>
            <a:noFill/>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1" name="Google Shape;201;p22"/>
          <p:cNvSpPr txBox="1"/>
          <p:nvPr>
            <p:ph type="title"/>
          </p:nvPr>
        </p:nvSpPr>
        <p:spPr>
          <a:xfrm>
            <a:off x="100429" y="73386"/>
            <a:ext cx="45447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p:txBody>
      </p:sp>
      <p:sp>
        <p:nvSpPr>
          <p:cNvPr id="202" name="Google Shape;202;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03" name="Google Shape;203;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04" name="Google Shape;204;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1pPr>
            <a:lvl2pPr indent="0" lvl="1"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2pPr>
            <a:lvl3pPr indent="0" lvl="2"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3pPr>
            <a:lvl4pPr indent="0" lvl="3"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4pPr>
            <a:lvl5pPr indent="0" lvl="4"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5pPr>
            <a:lvl6pPr indent="0" lvl="5"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6pPr>
            <a:lvl7pPr indent="0" lvl="6"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7pPr>
            <a:lvl8pPr indent="0" lvl="7"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8pPr>
            <a:lvl9pPr indent="0" lvl="8"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MPower-Logo_WHITE_UM-AG-LAW_2.png" id="205" name="Google Shape;205;p22"/>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06" name="Shape 206"/>
        <p:cNvGrpSpPr/>
        <p:nvPr/>
      </p:nvGrpSpPr>
      <p:grpSpPr>
        <a:xfrm>
          <a:off x="0" y="0"/>
          <a:ext cx="0" cy="0"/>
          <a:chOff x="0" y="0"/>
          <a:chExt cx="0" cy="0"/>
        </a:xfrm>
      </p:grpSpPr>
      <p:sp>
        <p:nvSpPr>
          <p:cNvPr id="207" name="Google Shape;207;p23"/>
          <p:cNvSpPr txBox="1"/>
          <p:nvPr>
            <p:ph idx="1"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208" name="Google Shape;208;p23"/>
          <p:cNvSpPr/>
          <p:nvPr/>
        </p:nvSpPr>
        <p:spPr>
          <a:xfrm>
            <a:off x="0" y="0"/>
            <a:ext cx="9144000" cy="1298700"/>
          </a:xfrm>
          <a:prstGeom prst="rect">
            <a:avLst/>
          </a:prstGeom>
          <a:solidFill>
            <a:srgbClr val="E03A3E"/>
          </a:solidFill>
          <a:ln cap="flat" cmpd="sng" w="9525">
            <a:solidFill>
              <a:srgbClr val="E03A3E"/>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23"/>
          <p:cNvSpPr txBox="1"/>
          <p:nvPr>
            <p:ph idx="2"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0" name="Google Shape;210;p23"/>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p:txBody>
      </p:sp>
      <p:sp>
        <p:nvSpPr>
          <p:cNvPr id="211" name="Google Shape;211;p23"/>
          <p:cNvSpPr/>
          <p:nvPr/>
        </p:nvSpPr>
        <p:spPr>
          <a:xfrm>
            <a:off x="0" y="6520896"/>
            <a:ext cx="9144000" cy="337200"/>
          </a:xfrm>
          <a:prstGeom prst="rect">
            <a:avLst/>
          </a:prstGeom>
          <a:solidFill>
            <a:srgbClr val="FFD500"/>
          </a:solidFill>
          <a:ln cap="flat" cmpd="sng" w="9525">
            <a:solidFill>
              <a:srgbClr val="FFD500"/>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2" name="Google Shape;212;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13" name="Google Shape;213;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14" name="Google Shape;214;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1pPr>
            <a:lvl2pPr indent="0" lvl="1"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2pPr>
            <a:lvl3pPr indent="0" lvl="2"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3pPr>
            <a:lvl4pPr indent="0" lvl="3"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4pPr>
            <a:lvl5pPr indent="0" lvl="4"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5pPr>
            <a:lvl6pPr indent="0" lvl="5"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6pPr>
            <a:lvl7pPr indent="0" lvl="6"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7pPr>
            <a:lvl8pPr indent="0" lvl="7"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8pPr>
            <a:lvl9pPr indent="0" lvl="8"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MPower-Logo_WHITE_UM-AG-LAW_2.png" id="215" name="Google Shape;215;p23"/>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16" name="Shape 216"/>
        <p:cNvGrpSpPr/>
        <p:nvPr/>
      </p:nvGrpSpPr>
      <p:grpSpPr>
        <a:xfrm>
          <a:off x="0" y="0"/>
          <a:ext cx="0" cy="0"/>
          <a:chOff x="0" y="0"/>
          <a:chExt cx="0" cy="0"/>
        </a:xfrm>
      </p:grpSpPr>
      <p:sp>
        <p:nvSpPr>
          <p:cNvPr id="217" name="Google Shape;217;p24"/>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p:txBody>
      </p:sp>
      <p:sp>
        <p:nvSpPr>
          <p:cNvPr id="218" name="Google Shape;218;p24"/>
          <p:cNvSpPr txBox="1"/>
          <p:nvPr>
            <p:ph idx="1" type="body"/>
          </p:nvPr>
        </p:nvSpPr>
        <p:spPr>
          <a:xfrm>
            <a:off x="1792288" y="5367337"/>
            <a:ext cx="5486400" cy="8049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219" name="Google Shape;219;p24"/>
          <p:cNvSpPr/>
          <p:nvPr/>
        </p:nvSpPr>
        <p:spPr>
          <a:xfrm>
            <a:off x="0" y="6520896"/>
            <a:ext cx="9144000" cy="337200"/>
          </a:xfrm>
          <a:prstGeom prst="rect">
            <a:avLst/>
          </a:prstGeom>
          <a:solidFill>
            <a:srgbClr val="E03A3E"/>
          </a:solidFill>
          <a:ln cap="flat" cmpd="sng" w="9525">
            <a:solidFill>
              <a:srgbClr val="E03A3E"/>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D500"/>
              </a:buClr>
              <a:buSzPts val="1200"/>
              <a:buFont typeface="Calibri"/>
              <a:buNone/>
              <a:defRPr b="0" i="0" sz="1200" u="none" cap="none" strike="noStrike">
                <a:solidFill>
                  <a:srgbClr val="FFD500"/>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21" name="Google Shape;221;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FFD500"/>
              </a:buClr>
              <a:buSzPts val="1200"/>
              <a:buFont typeface="Calibri"/>
              <a:buNone/>
              <a:defRPr b="0" i="0" sz="1200" u="none" cap="none" strike="noStrike">
                <a:solidFill>
                  <a:srgbClr val="FFD500"/>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22" name="Google Shape;222;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D500"/>
              </a:buClr>
              <a:buSzPts val="300"/>
              <a:buFont typeface="Calibri"/>
              <a:buNone/>
              <a:defRPr b="0" i="0" sz="1200" u="none" cap="none" strike="noStrike">
                <a:solidFill>
                  <a:srgbClr val="FFD500"/>
                </a:solidFill>
                <a:latin typeface="Calibri"/>
                <a:ea typeface="Calibri"/>
                <a:cs typeface="Calibri"/>
                <a:sym typeface="Calibri"/>
              </a:defRPr>
            </a:lvl1pPr>
            <a:lvl2pPr indent="0" lvl="1" marL="0" marR="0" algn="r">
              <a:lnSpc>
                <a:spcPct val="100000"/>
              </a:lnSpc>
              <a:spcBef>
                <a:spcPts val="0"/>
              </a:spcBef>
              <a:spcAft>
                <a:spcPts val="0"/>
              </a:spcAft>
              <a:buClr>
                <a:srgbClr val="FFD500"/>
              </a:buClr>
              <a:buSzPts val="300"/>
              <a:buFont typeface="Calibri"/>
              <a:buNone/>
              <a:defRPr b="0" i="0" sz="1200" u="none" cap="none" strike="noStrike">
                <a:solidFill>
                  <a:srgbClr val="FFD500"/>
                </a:solidFill>
                <a:latin typeface="Calibri"/>
                <a:ea typeface="Calibri"/>
                <a:cs typeface="Calibri"/>
                <a:sym typeface="Calibri"/>
              </a:defRPr>
            </a:lvl2pPr>
            <a:lvl3pPr indent="0" lvl="2" marL="0" marR="0" algn="r">
              <a:lnSpc>
                <a:spcPct val="100000"/>
              </a:lnSpc>
              <a:spcBef>
                <a:spcPts val="0"/>
              </a:spcBef>
              <a:spcAft>
                <a:spcPts val="0"/>
              </a:spcAft>
              <a:buClr>
                <a:srgbClr val="FFD500"/>
              </a:buClr>
              <a:buSzPts val="300"/>
              <a:buFont typeface="Calibri"/>
              <a:buNone/>
              <a:defRPr b="0" i="0" sz="1200" u="none" cap="none" strike="noStrike">
                <a:solidFill>
                  <a:srgbClr val="FFD500"/>
                </a:solidFill>
                <a:latin typeface="Calibri"/>
                <a:ea typeface="Calibri"/>
                <a:cs typeface="Calibri"/>
                <a:sym typeface="Calibri"/>
              </a:defRPr>
            </a:lvl3pPr>
            <a:lvl4pPr indent="0" lvl="3" marL="0" marR="0" algn="r">
              <a:lnSpc>
                <a:spcPct val="100000"/>
              </a:lnSpc>
              <a:spcBef>
                <a:spcPts val="0"/>
              </a:spcBef>
              <a:spcAft>
                <a:spcPts val="0"/>
              </a:spcAft>
              <a:buClr>
                <a:srgbClr val="FFD500"/>
              </a:buClr>
              <a:buSzPts val="300"/>
              <a:buFont typeface="Calibri"/>
              <a:buNone/>
              <a:defRPr b="0" i="0" sz="1200" u="none" cap="none" strike="noStrike">
                <a:solidFill>
                  <a:srgbClr val="FFD500"/>
                </a:solidFill>
                <a:latin typeface="Calibri"/>
                <a:ea typeface="Calibri"/>
                <a:cs typeface="Calibri"/>
                <a:sym typeface="Calibri"/>
              </a:defRPr>
            </a:lvl4pPr>
            <a:lvl5pPr indent="0" lvl="4" marL="0" marR="0" algn="r">
              <a:lnSpc>
                <a:spcPct val="100000"/>
              </a:lnSpc>
              <a:spcBef>
                <a:spcPts val="0"/>
              </a:spcBef>
              <a:spcAft>
                <a:spcPts val="0"/>
              </a:spcAft>
              <a:buClr>
                <a:srgbClr val="FFD500"/>
              </a:buClr>
              <a:buSzPts val="300"/>
              <a:buFont typeface="Calibri"/>
              <a:buNone/>
              <a:defRPr b="0" i="0" sz="1200" u="none" cap="none" strike="noStrike">
                <a:solidFill>
                  <a:srgbClr val="FFD500"/>
                </a:solidFill>
                <a:latin typeface="Calibri"/>
                <a:ea typeface="Calibri"/>
                <a:cs typeface="Calibri"/>
                <a:sym typeface="Calibri"/>
              </a:defRPr>
            </a:lvl5pPr>
            <a:lvl6pPr indent="0" lvl="5" marL="0" marR="0" algn="r">
              <a:lnSpc>
                <a:spcPct val="100000"/>
              </a:lnSpc>
              <a:spcBef>
                <a:spcPts val="0"/>
              </a:spcBef>
              <a:spcAft>
                <a:spcPts val="0"/>
              </a:spcAft>
              <a:buClr>
                <a:srgbClr val="FFD500"/>
              </a:buClr>
              <a:buSzPts val="300"/>
              <a:buFont typeface="Calibri"/>
              <a:buNone/>
              <a:defRPr b="0" i="0" sz="1200" u="none" cap="none" strike="noStrike">
                <a:solidFill>
                  <a:srgbClr val="FFD500"/>
                </a:solidFill>
                <a:latin typeface="Calibri"/>
                <a:ea typeface="Calibri"/>
                <a:cs typeface="Calibri"/>
                <a:sym typeface="Calibri"/>
              </a:defRPr>
            </a:lvl6pPr>
            <a:lvl7pPr indent="0" lvl="6" marL="0" marR="0" algn="r">
              <a:lnSpc>
                <a:spcPct val="100000"/>
              </a:lnSpc>
              <a:spcBef>
                <a:spcPts val="0"/>
              </a:spcBef>
              <a:spcAft>
                <a:spcPts val="0"/>
              </a:spcAft>
              <a:buClr>
                <a:srgbClr val="FFD500"/>
              </a:buClr>
              <a:buSzPts val="300"/>
              <a:buFont typeface="Calibri"/>
              <a:buNone/>
              <a:defRPr b="0" i="0" sz="1200" u="none" cap="none" strike="noStrike">
                <a:solidFill>
                  <a:srgbClr val="FFD500"/>
                </a:solidFill>
                <a:latin typeface="Calibri"/>
                <a:ea typeface="Calibri"/>
                <a:cs typeface="Calibri"/>
                <a:sym typeface="Calibri"/>
              </a:defRPr>
            </a:lvl7pPr>
            <a:lvl8pPr indent="0" lvl="7" marL="0" marR="0" algn="r">
              <a:lnSpc>
                <a:spcPct val="100000"/>
              </a:lnSpc>
              <a:spcBef>
                <a:spcPts val="0"/>
              </a:spcBef>
              <a:spcAft>
                <a:spcPts val="0"/>
              </a:spcAft>
              <a:buClr>
                <a:srgbClr val="FFD500"/>
              </a:buClr>
              <a:buSzPts val="300"/>
              <a:buFont typeface="Calibri"/>
              <a:buNone/>
              <a:defRPr b="0" i="0" sz="1200" u="none" cap="none" strike="noStrike">
                <a:solidFill>
                  <a:srgbClr val="FFD500"/>
                </a:solidFill>
                <a:latin typeface="Calibri"/>
                <a:ea typeface="Calibri"/>
                <a:cs typeface="Calibri"/>
                <a:sym typeface="Calibri"/>
              </a:defRPr>
            </a:lvl8pPr>
            <a:lvl9pPr indent="0" lvl="8" marL="0" marR="0" algn="r">
              <a:lnSpc>
                <a:spcPct val="100000"/>
              </a:lnSpc>
              <a:spcBef>
                <a:spcPts val="0"/>
              </a:spcBef>
              <a:spcAft>
                <a:spcPts val="0"/>
              </a:spcAft>
              <a:buClr>
                <a:srgbClr val="FFD500"/>
              </a:buClr>
              <a:buSzPts val="300"/>
              <a:buFont typeface="Calibri"/>
              <a:buNone/>
              <a:defRPr b="0" i="0" sz="1200" u="none" cap="none" strike="noStrike">
                <a:solidFill>
                  <a:srgbClr val="FFD5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23" name="Google Shape;223;p24"/>
          <p:cNvSpPr/>
          <p:nvPr/>
        </p:nvSpPr>
        <p:spPr>
          <a:xfrm>
            <a:off x="0" y="898941"/>
            <a:ext cx="9144000" cy="313800"/>
          </a:xfrm>
          <a:prstGeom prst="rect">
            <a:avLst/>
          </a:prstGeom>
          <a:solidFill>
            <a:srgbClr val="FFD500"/>
          </a:solidFill>
          <a:ln>
            <a:noFill/>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 name="Google Shape;224;p24"/>
          <p:cNvSpPr/>
          <p:nvPr/>
        </p:nvSpPr>
        <p:spPr>
          <a:xfrm>
            <a:off x="0" y="0"/>
            <a:ext cx="9144000" cy="898800"/>
          </a:xfrm>
          <a:prstGeom prst="rect">
            <a:avLst/>
          </a:prstGeom>
          <a:solidFill>
            <a:srgbClr val="E03A3E"/>
          </a:solidFill>
          <a:ln cap="flat" cmpd="sng" w="9525">
            <a:solidFill>
              <a:srgbClr val="E03A3E"/>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24"/>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pic>
        <p:nvPicPr>
          <p:cNvPr descr="MPower-Logo_WHITE_UM-AG-LAW_2.png" id="226" name="Google Shape;226;p24"/>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27" name="Shape 227"/>
        <p:cNvGrpSpPr/>
        <p:nvPr/>
      </p:nvGrpSpPr>
      <p:grpSpPr>
        <a:xfrm>
          <a:off x="0" y="0"/>
          <a:ext cx="0" cy="0"/>
          <a:chOff x="0" y="0"/>
          <a:chExt cx="0" cy="0"/>
        </a:xfrm>
      </p:grpSpPr>
      <p:sp>
        <p:nvSpPr>
          <p:cNvPr id="228" name="Google Shape;228;p25"/>
          <p:cNvSpPr/>
          <p:nvPr/>
        </p:nvSpPr>
        <p:spPr>
          <a:xfrm>
            <a:off x="0" y="6520896"/>
            <a:ext cx="9144000" cy="337200"/>
          </a:xfrm>
          <a:prstGeom prst="rect">
            <a:avLst/>
          </a:prstGeom>
          <a:solidFill>
            <a:srgbClr val="FFD500"/>
          </a:solidFill>
          <a:ln cap="flat" cmpd="sng" w="9525">
            <a:solidFill>
              <a:srgbClr val="FFD500"/>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p25"/>
          <p:cNvSpPr/>
          <p:nvPr/>
        </p:nvSpPr>
        <p:spPr>
          <a:xfrm>
            <a:off x="0" y="0"/>
            <a:ext cx="9144000" cy="1216500"/>
          </a:xfrm>
          <a:prstGeom prst="rect">
            <a:avLst/>
          </a:prstGeom>
          <a:solidFill>
            <a:srgbClr val="E03A3E"/>
          </a:solidFill>
          <a:ln cap="flat" cmpd="sng" w="9525">
            <a:solidFill>
              <a:srgbClr val="E03A3E"/>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p2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31" name="Google Shape;231;p2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32" name="Google Shape;232;p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1pPr>
            <a:lvl2pPr indent="0" lvl="1"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2pPr>
            <a:lvl3pPr indent="0" lvl="2"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3pPr>
            <a:lvl4pPr indent="0" lvl="3"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4pPr>
            <a:lvl5pPr indent="0" lvl="4"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5pPr>
            <a:lvl6pPr indent="0" lvl="5"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6pPr>
            <a:lvl7pPr indent="0" lvl="6"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7pPr>
            <a:lvl8pPr indent="0" lvl="7"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8pPr>
            <a:lvl9pPr indent="0" lvl="8"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33" name="Google Shape;233;p25"/>
          <p:cNvSpPr txBox="1"/>
          <p:nvPr>
            <p:ph idx="1" type="body"/>
          </p:nvPr>
        </p:nvSpPr>
        <p:spPr>
          <a:xfrm rot="5400000">
            <a:off x="2308949"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4" name="Google Shape;234;p25"/>
          <p:cNvSpPr txBox="1"/>
          <p:nvPr>
            <p:ph type="title"/>
          </p:nvPr>
        </p:nvSpPr>
        <p:spPr>
          <a:xfrm>
            <a:off x="100429" y="73386"/>
            <a:ext cx="41094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p:txBody>
      </p:sp>
      <p:pic>
        <p:nvPicPr>
          <p:cNvPr descr="MPower-Logo_WHITE_UM-AG-LAW_2.png" id="235" name="Google Shape;235;p25"/>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36" name="Shape 236"/>
        <p:cNvGrpSpPr/>
        <p:nvPr/>
      </p:nvGrpSpPr>
      <p:grpSpPr>
        <a:xfrm>
          <a:off x="0" y="0"/>
          <a:ext cx="0" cy="0"/>
          <a:chOff x="0" y="0"/>
          <a:chExt cx="0" cy="0"/>
        </a:xfrm>
      </p:grpSpPr>
      <p:sp>
        <p:nvSpPr>
          <p:cNvPr id="237" name="Google Shape;237;p26"/>
          <p:cNvSpPr/>
          <p:nvPr/>
        </p:nvSpPr>
        <p:spPr>
          <a:xfrm>
            <a:off x="0" y="6520896"/>
            <a:ext cx="9144000" cy="337200"/>
          </a:xfrm>
          <a:prstGeom prst="rect">
            <a:avLst/>
          </a:prstGeom>
          <a:solidFill>
            <a:srgbClr val="FFD500"/>
          </a:solidFill>
          <a:ln cap="flat" cmpd="sng" w="9525">
            <a:solidFill>
              <a:srgbClr val="FFD500"/>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03A3E"/>
              </a:solidFill>
              <a:latin typeface="Calibri"/>
              <a:ea typeface="Calibri"/>
              <a:cs typeface="Calibri"/>
              <a:sym typeface="Calibri"/>
            </a:endParaRPr>
          </a:p>
        </p:txBody>
      </p:sp>
      <p:sp>
        <p:nvSpPr>
          <p:cNvPr id="238" name="Google Shape;238;p26"/>
          <p:cNvSpPr/>
          <p:nvPr/>
        </p:nvSpPr>
        <p:spPr>
          <a:xfrm>
            <a:off x="0" y="0"/>
            <a:ext cx="9144000" cy="1164900"/>
          </a:xfrm>
          <a:prstGeom prst="rect">
            <a:avLst/>
          </a:prstGeom>
          <a:solidFill>
            <a:srgbClr val="E03A3E"/>
          </a:solidFill>
          <a:ln cap="flat" cmpd="sng" w="9525">
            <a:solidFill>
              <a:srgbClr val="E03A3E"/>
            </a:solidFill>
            <a:prstDash val="solid"/>
            <a:round/>
            <a:headEnd len="sm" w="sm" type="none"/>
            <a:tailEnd len="sm" w="sm" type="none"/>
          </a:ln>
          <a:effectLst>
            <a:outerShdw blurRad="39999"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9" name="Google Shape;239;p2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40" name="Google Shape;240;p2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E03A3E"/>
              </a:buClr>
              <a:buSzPts val="1200"/>
              <a:buFont typeface="Calibri"/>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41" name="Google Shape;241;p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1pPr>
            <a:lvl2pPr indent="0" lvl="1"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2pPr>
            <a:lvl3pPr indent="0" lvl="2"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3pPr>
            <a:lvl4pPr indent="0" lvl="3"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4pPr>
            <a:lvl5pPr indent="0" lvl="4"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5pPr>
            <a:lvl6pPr indent="0" lvl="5"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6pPr>
            <a:lvl7pPr indent="0" lvl="6"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7pPr>
            <a:lvl8pPr indent="0" lvl="7"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8pPr>
            <a:lvl9pPr indent="0" lvl="8" marL="0" marR="0" algn="r">
              <a:lnSpc>
                <a:spcPct val="100000"/>
              </a:lnSpc>
              <a:spcBef>
                <a:spcPts val="0"/>
              </a:spcBef>
              <a:spcAft>
                <a:spcPts val="0"/>
              </a:spcAft>
              <a:buClr>
                <a:srgbClr val="E03A3E"/>
              </a:buClr>
              <a:buSzPts val="300"/>
              <a:buFont typeface="Calibri"/>
              <a:buNone/>
              <a:defRPr b="0" i="0" sz="1200" u="none" cap="none" strike="noStrike">
                <a:solidFill>
                  <a:srgbClr val="E03A3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42" name="Google Shape;242;p26"/>
          <p:cNvSpPr txBox="1"/>
          <p:nvPr>
            <p:ph type="title"/>
          </p:nvPr>
        </p:nvSpPr>
        <p:spPr>
          <a:xfrm rot="5400000">
            <a:off x="4732349" y="2171688"/>
            <a:ext cx="58515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p:txBody>
      </p:sp>
      <p:sp>
        <p:nvSpPr>
          <p:cNvPr id="243" name="Google Shape;243;p26"/>
          <p:cNvSpPr txBox="1"/>
          <p:nvPr>
            <p:ph idx="1" type="body"/>
          </p:nvPr>
        </p:nvSpPr>
        <p:spPr>
          <a:xfrm rot="5400000">
            <a:off x="541349" y="190487"/>
            <a:ext cx="5851500"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MPower-Logo_WHITE_UM-AG-LAW_2.png" id="244" name="Google Shape;244;p26"/>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5" name="Shape 35"/>
        <p:cNvGrpSpPr/>
        <p:nvPr/>
      </p:nvGrpSpPr>
      <p:grpSpPr>
        <a:xfrm>
          <a:off x="0" y="0"/>
          <a:ext cx="0" cy="0"/>
          <a:chOff x="0" y="0"/>
          <a:chExt cx="0" cy="0"/>
        </a:xfrm>
      </p:grpSpPr>
      <p:sp>
        <p:nvSpPr>
          <p:cNvPr id="36" name="Google Shape;36;p4"/>
          <p:cNvSpPr txBox="1"/>
          <p:nvPr>
            <p:ph idx="1" type="body"/>
          </p:nvPr>
        </p:nvSpPr>
        <p:spPr>
          <a:xfrm>
            <a:off x="457200" y="1347482"/>
            <a:ext cx="8229600" cy="4525963"/>
          </a:xfrm>
          <a:prstGeom prst="rect">
            <a:avLst/>
          </a:prstGeom>
          <a:noFill/>
          <a:ln>
            <a:noFill/>
          </a:ln>
        </p:spPr>
        <p:txBody>
          <a:bodyPr anchorCtr="0" anchor="t" bIns="45700" lIns="91425" spcFirstLastPara="1" rIns="91425" wrap="square" tIns="45700">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 name="Google Shape;37;p4"/>
          <p:cNvSpPr/>
          <p:nvPr/>
        </p:nvSpPr>
        <p:spPr>
          <a:xfrm>
            <a:off x="0" y="0"/>
            <a:ext cx="9144000" cy="1212858"/>
          </a:xfrm>
          <a:prstGeom prst="rect">
            <a:avLst/>
          </a:prstGeom>
          <a:solidFill>
            <a:srgbClr val="E03A3E"/>
          </a:solidFill>
          <a:ln cap="flat" cmpd="sng" w="9525">
            <a:solidFill>
              <a:srgbClr val="FFFFFF"/>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4"/>
          <p:cNvSpPr txBox="1"/>
          <p:nvPr>
            <p:ph type="title"/>
          </p:nvPr>
        </p:nvSpPr>
        <p:spPr>
          <a:xfrm>
            <a:off x="100430" y="69858"/>
            <a:ext cx="5450902" cy="11430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pic>
        <p:nvPicPr>
          <p:cNvPr descr="MPower-Logo_WHITE_UM-AG-LAW_2.png" id="39" name="Google Shape;39;p4"/>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
        <p:nvSpPr>
          <p:cNvPr id="40" name="Google Shape;40;p4"/>
          <p:cNvSpPr/>
          <p:nvPr/>
        </p:nvSpPr>
        <p:spPr>
          <a:xfrm>
            <a:off x="0" y="6528592"/>
            <a:ext cx="9144000" cy="313916"/>
          </a:xfrm>
          <a:prstGeom prst="rect">
            <a:avLst/>
          </a:prstGeom>
          <a:solidFill>
            <a:srgbClr val="FFD500"/>
          </a:solidFill>
          <a:ln cap="flat" cmpd="sng" w="9525">
            <a:solidFill>
              <a:srgbClr val="FFFFFF"/>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4" name="Shape 44"/>
        <p:cNvGrpSpPr/>
        <p:nvPr/>
      </p:nvGrpSpPr>
      <p:grpSpPr>
        <a:xfrm>
          <a:off x="0" y="0"/>
          <a:ext cx="0" cy="0"/>
          <a:chOff x="0" y="0"/>
          <a:chExt cx="0" cy="0"/>
        </a:xfrm>
      </p:grpSpPr>
      <p:sp>
        <p:nvSpPr>
          <p:cNvPr id="45" name="Google Shape;45;p5"/>
          <p:cNvSpPr/>
          <p:nvPr/>
        </p:nvSpPr>
        <p:spPr>
          <a:xfrm>
            <a:off x="0" y="0"/>
            <a:ext cx="9144000" cy="1160798"/>
          </a:xfrm>
          <a:prstGeom prst="rect">
            <a:avLst/>
          </a:prstGeom>
          <a:solidFill>
            <a:srgbClr val="E03A3E"/>
          </a:solidFill>
          <a:ln cap="flat" cmpd="sng" w="9525">
            <a:solidFill>
              <a:srgbClr val="E03A3E"/>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5"/>
          <p:cNvSpPr/>
          <p:nvPr/>
        </p:nvSpPr>
        <p:spPr>
          <a:xfrm>
            <a:off x="0" y="6538912"/>
            <a:ext cx="9144000" cy="313916"/>
          </a:xfrm>
          <a:prstGeom prst="rect">
            <a:avLst/>
          </a:prstGeom>
          <a:solidFill>
            <a:srgbClr val="FFD500"/>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5"/>
          <p:cNvSpPr txBox="1"/>
          <p:nvPr>
            <p:ph type="title"/>
          </p:nvPr>
        </p:nvSpPr>
        <p:spPr>
          <a:xfrm>
            <a:off x="100431" y="17798"/>
            <a:ext cx="4109448" cy="11430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8" name="Google Shape;48;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MPower-Logo_WHITE_UM-AG-LAW_2.png" id="51" name="Google Shape;51;p5"/>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End Slide">
    <p:spTree>
      <p:nvGrpSpPr>
        <p:cNvPr id="52" name="Shape 52"/>
        <p:cNvGrpSpPr/>
        <p:nvPr/>
      </p:nvGrpSpPr>
      <p:grpSpPr>
        <a:xfrm>
          <a:off x="0" y="0"/>
          <a:ext cx="0" cy="0"/>
          <a:chOff x="0" y="0"/>
          <a:chExt cx="0" cy="0"/>
        </a:xfrm>
      </p:grpSpPr>
      <p:sp>
        <p:nvSpPr>
          <p:cNvPr id="53" name="Google Shape;53;p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4" name="Google Shape;54;p6"/>
          <p:cNvSpPr/>
          <p:nvPr/>
        </p:nvSpPr>
        <p:spPr>
          <a:xfrm>
            <a:off x="0" y="0"/>
            <a:ext cx="9144000" cy="1812153"/>
          </a:xfrm>
          <a:prstGeom prst="rect">
            <a:avLst/>
          </a:prstGeom>
          <a:solidFill>
            <a:srgbClr val="E03A3E"/>
          </a:solidFill>
          <a:ln cap="flat" cmpd="sng" w="9525">
            <a:solidFill>
              <a:srgbClr val="E03A3E"/>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6"/>
          <p:cNvSpPr/>
          <p:nvPr/>
        </p:nvSpPr>
        <p:spPr>
          <a:xfrm>
            <a:off x="0" y="4080911"/>
            <a:ext cx="9144000" cy="2777089"/>
          </a:xfrm>
          <a:prstGeom prst="rect">
            <a:avLst/>
          </a:prstGeom>
          <a:solidFill>
            <a:srgbClr val="E03A3E"/>
          </a:solidFill>
          <a:ln cap="flat" cmpd="sng" w="9525">
            <a:solidFill>
              <a:srgbClr val="E03A3E"/>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6"/>
          <p:cNvSpPr txBox="1"/>
          <p:nvPr>
            <p:ph idx="1" type="body"/>
          </p:nvPr>
        </p:nvSpPr>
        <p:spPr>
          <a:xfrm>
            <a:off x="4495800" y="5709379"/>
            <a:ext cx="4365625" cy="98425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FD500"/>
              </a:buClr>
              <a:buSzPts val="2400"/>
              <a:buFont typeface="Arial"/>
              <a:buNone/>
              <a:defRPr b="0" i="0" sz="2400" u="none" cap="none" strike="noStrike">
                <a:solidFill>
                  <a:srgbClr val="FFD500"/>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6"/>
          <p:cNvSpPr txBox="1"/>
          <p:nvPr>
            <p:ph idx="2" type="body"/>
          </p:nvPr>
        </p:nvSpPr>
        <p:spPr>
          <a:xfrm>
            <a:off x="214313" y="4081463"/>
            <a:ext cx="4152900" cy="1398587"/>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rgbClr val="FFD500"/>
              </a:buClr>
              <a:buSzPts val="3200"/>
              <a:buFont typeface="Arial"/>
              <a:buNone/>
              <a:defRPr b="0" i="0" sz="3200" u="none" cap="none" strike="noStrike">
                <a:solidFill>
                  <a:srgbClr val="FFD500"/>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MPower-Logo_WHITE_UM-AG-LAW_2.png" id="58" name="Google Shape;58;p6"/>
          <p:cNvPicPr preferRelativeResize="0"/>
          <p:nvPr/>
        </p:nvPicPr>
        <p:blipFill rotWithShape="1">
          <a:blip r:embed="rId2">
            <a:alphaModFix/>
          </a:blip>
          <a:srcRect b="0" l="0" r="0" t="0"/>
          <a:stretch/>
        </p:blipFill>
        <p:spPr>
          <a:xfrm>
            <a:off x="0" y="0"/>
            <a:ext cx="4572000" cy="1608085"/>
          </a:xfrm>
          <a:prstGeom prst="rect">
            <a:avLst/>
          </a:prstGeom>
          <a:noFill/>
          <a:ln>
            <a:noFill/>
          </a:ln>
        </p:spPr>
      </p:pic>
      <p:pic>
        <p:nvPicPr>
          <p:cNvPr id="59" name="Google Shape;59;p6"/>
          <p:cNvPicPr preferRelativeResize="0"/>
          <p:nvPr/>
        </p:nvPicPr>
        <p:blipFill rotWithShape="1">
          <a:blip r:embed="rId3">
            <a:alphaModFix/>
          </a:blip>
          <a:srcRect b="0" l="0" r="0" t="0"/>
          <a:stretch/>
        </p:blipFill>
        <p:spPr>
          <a:xfrm>
            <a:off x="4502700" y="4456741"/>
            <a:ext cx="4505812" cy="53812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0" name="Shape 60"/>
        <p:cNvGrpSpPr/>
        <p:nvPr/>
      </p:nvGrpSpPr>
      <p:grpSpPr>
        <a:xfrm>
          <a:off x="0" y="0"/>
          <a:ext cx="0" cy="0"/>
          <a:chOff x="0" y="0"/>
          <a:chExt cx="0" cy="0"/>
        </a:xfrm>
      </p:grpSpPr>
      <p:sp>
        <p:nvSpPr>
          <p:cNvPr id="61" name="Google Shape;61;p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2" name="Google Shape;62;p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63" name="Google Shape;63;p7"/>
          <p:cNvSpPr/>
          <p:nvPr/>
        </p:nvSpPr>
        <p:spPr>
          <a:xfrm>
            <a:off x="0" y="6564517"/>
            <a:ext cx="9144000" cy="313916"/>
          </a:xfrm>
          <a:prstGeom prst="rect">
            <a:avLst/>
          </a:prstGeom>
          <a:solidFill>
            <a:srgbClr val="FFD500"/>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7"/>
          <p:cNvSpPr/>
          <p:nvPr/>
        </p:nvSpPr>
        <p:spPr>
          <a:xfrm>
            <a:off x="0" y="0"/>
            <a:ext cx="9144000" cy="1212858"/>
          </a:xfrm>
          <a:prstGeom prst="rect">
            <a:avLst/>
          </a:prstGeom>
          <a:solidFill>
            <a:srgbClr val="E03A3E"/>
          </a:solidFill>
          <a:ln cap="flat" cmpd="sng" w="9525">
            <a:solidFill>
              <a:srgbClr val="FFFFFF"/>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Power-Logo_WHITE_UM-AG-LAW_2.png" id="68" name="Google Shape;68;p7"/>
          <p:cNvPicPr preferRelativeResize="0"/>
          <p:nvPr/>
        </p:nvPicPr>
        <p:blipFill rotWithShape="1">
          <a:blip r:embed="rId2">
            <a:alphaModFix/>
          </a:blip>
          <a:srcRect b="0" l="0" r="0" t="0"/>
          <a:stretch/>
        </p:blipFill>
        <p:spPr>
          <a:xfrm>
            <a:off x="6400800" y="124003"/>
            <a:ext cx="2743200" cy="9648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9" name="Shape 69"/>
        <p:cNvGrpSpPr/>
        <p:nvPr/>
      </p:nvGrpSpPr>
      <p:grpSpPr>
        <a:xfrm>
          <a:off x="0" y="0"/>
          <a:ext cx="0" cy="0"/>
          <a:chOff x="0" y="0"/>
          <a:chExt cx="0" cy="0"/>
        </a:xfrm>
      </p:grpSpPr>
      <p:sp>
        <p:nvSpPr>
          <p:cNvPr id="70" name="Google Shape;70;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1" name="Google Shape;71;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72" name="Google Shape;72;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3" name="Google Shape;73;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74" name="Google Shape;74;p8"/>
          <p:cNvSpPr/>
          <p:nvPr/>
        </p:nvSpPr>
        <p:spPr>
          <a:xfrm>
            <a:off x="0" y="-1"/>
            <a:ext cx="9144000" cy="1216387"/>
          </a:xfrm>
          <a:prstGeom prst="rect">
            <a:avLst/>
          </a:prstGeom>
          <a:solidFill>
            <a:srgbClr val="E03A3E"/>
          </a:solidFill>
          <a:ln cap="flat" cmpd="sng" w="9525">
            <a:solidFill>
              <a:srgbClr val="E03A3E"/>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 name="Google Shape;75;p8"/>
          <p:cNvSpPr/>
          <p:nvPr/>
        </p:nvSpPr>
        <p:spPr>
          <a:xfrm>
            <a:off x="0" y="6544084"/>
            <a:ext cx="9144000" cy="313916"/>
          </a:xfrm>
          <a:prstGeom prst="rect">
            <a:avLst/>
          </a:prstGeom>
          <a:solidFill>
            <a:srgbClr val="FFD500"/>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p8"/>
          <p:cNvSpPr txBox="1"/>
          <p:nvPr>
            <p:ph type="title"/>
          </p:nvPr>
        </p:nvSpPr>
        <p:spPr>
          <a:xfrm>
            <a:off x="100430" y="73387"/>
            <a:ext cx="4544595" cy="11430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7" name="Google Shape;7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MPower-Logo_WHITE_UM-AG-LAW_2.png" id="80" name="Google Shape;80;p8"/>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1" name="Shape 81"/>
        <p:cNvGrpSpPr/>
        <p:nvPr/>
      </p:nvGrpSpPr>
      <p:grpSpPr>
        <a:xfrm>
          <a:off x="0" y="0"/>
          <a:ext cx="0" cy="0"/>
          <a:chOff x="0" y="0"/>
          <a:chExt cx="0" cy="0"/>
        </a:xfrm>
      </p:grpSpPr>
      <p:sp>
        <p:nvSpPr>
          <p:cNvPr id="82" name="Google Shape;82;p9"/>
          <p:cNvSpPr/>
          <p:nvPr/>
        </p:nvSpPr>
        <p:spPr>
          <a:xfrm>
            <a:off x="0" y="6520897"/>
            <a:ext cx="9144000" cy="337103"/>
          </a:xfrm>
          <a:prstGeom prst="rect">
            <a:avLst/>
          </a:prstGeom>
          <a:solidFill>
            <a:srgbClr val="FFD500"/>
          </a:solidFill>
          <a:ln cap="flat" cmpd="sng" w="9525">
            <a:solidFill>
              <a:srgbClr val="FFD5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85" name="Google Shape;85;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9"/>
          <p:cNvSpPr/>
          <p:nvPr/>
        </p:nvSpPr>
        <p:spPr>
          <a:xfrm>
            <a:off x="0" y="-1"/>
            <a:ext cx="9144000" cy="1273629"/>
          </a:xfrm>
          <a:prstGeom prst="rect">
            <a:avLst/>
          </a:prstGeom>
          <a:solidFill>
            <a:srgbClr val="E03A3E"/>
          </a:solidFill>
          <a:ln cap="flat" cmpd="sng" w="9525">
            <a:solidFill>
              <a:srgbClr val="E03A3E"/>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Power-Logo_WHITE_UM-AG-LAW_2.png" id="87" name="Google Shape;87;p9"/>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8" name="Shape 88"/>
        <p:cNvGrpSpPr/>
        <p:nvPr/>
      </p:nvGrpSpPr>
      <p:grpSpPr>
        <a:xfrm>
          <a:off x="0" y="0"/>
          <a:ext cx="0" cy="0"/>
          <a:chOff x="0" y="0"/>
          <a:chExt cx="0" cy="0"/>
        </a:xfrm>
      </p:grpSpPr>
      <p:sp>
        <p:nvSpPr>
          <p:cNvPr id="89" name="Google Shape;89;p10"/>
          <p:cNvSpPr txBox="1"/>
          <p:nvPr>
            <p:ph idx="1"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90" name="Google Shape;90;p10"/>
          <p:cNvSpPr/>
          <p:nvPr/>
        </p:nvSpPr>
        <p:spPr>
          <a:xfrm>
            <a:off x="0" y="-1"/>
            <a:ext cx="9144000" cy="1298575"/>
          </a:xfrm>
          <a:prstGeom prst="rect">
            <a:avLst/>
          </a:prstGeom>
          <a:solidFill>
            <a:srgbClr val="E03A3E"/>
          </a:solidFill>
          <a:ln cap="flat" cmpd="sng" w="9525">
            <a:solidFill>
              <a:srgbClr val="E03A3E"/>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0"/>
          <p:cNvSpPr txBox="1"/>
          <p:nvPr>
            <p:ph idx="2"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2" name="Google Shape;92;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93" name="Google Shape;93;p10"/>
          <p:cNvSpPr/>
          <p:nvPr/>
        </p:nvSpPr>
        <p:spPr>
          <a:xfrm>
            <a:off x="0" y="6520897"/>
            <a:ext cx="9144000" cy="337103"/>
          </a:xfrm>
          <a:prstGeom prst="rect">
            <a:avLst/>
          </a:prstGeom>
          <a:solidFill>
            <a:srgbClr val="FFD500"/>
          </a:solidFill>
          <a:ln cap="flat" cmpd="sng" w="9525">
            <a:solidFill>
              <a:srgbClr val="FFD5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E03A3E"/>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E03A3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MPower-Logo_WHITE_UM-AG-LAW_2.png" id="97" name="Google Shape;97;p10"/>
          <p:cNvPicPr preferRelativeResize="0"/>
          <p:nvPr/>
        </p:nvPicPr>
        <p:blipFill rotWithShape="1">
          <a:blip r:embed="rId2">
            <a:alphaModFix/>
          </a:blip>
          <a:srcRect b="0" l="0" r="0" t="0"/>
          <a:stretch/>
        </p:blipFill>
        <p:spPr>
          <a:xfrm>
            <a:off x="6400800" y="69858"/>
            <a:ext cx="2743200" cy="964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7" name="Shape 127"/>
        <p:cNvGrpSpPr/>
        <p:nvPr/>
      </p:nvGrpSpPr>
      <p:grpSpPr>
        <a:xfrm>
          <a:off x="0" y="0"/>
          <a:ext cx="0" cy="0"/>
          <a:chOff x="0" y="0"/>
          <a:chExt cx="0" cy="0"/>
        </a:xfrm>
      </p:grpSpPr>
      <p:sp>
        <p:nvSpPr>
          <p:cNvPr id="128" name="Google Shape;128;p1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29" name="Google Shape;129;p1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0" name="Google Shape;130;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31" name="Google Shape;131;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www.umaglaw.org/" TargetMode="External"/><Relationship Id="rId4" Type="http://schemas.openxmlformats.org/officeDocument/2006/relationships/hyperlink" Target="http://www.umaglaw.org/" TargetMode="External"/><Relationship Id="rId5" Type="http://schemas.openxmlformats.org/officeDocument/2006/relationships/hyperlink" Target="http://www.umaglaw.org/" TargetMode="External"/><Relationship Id="rId6" Type="http://schemas.openxmlformats.org/officeDocument/2006/relationships/hyperlink" Target="http://www.umaglaw.org/" TargetMode="External"/><Relationship Id="rId7" Type="http://schemas.openxmlformats.org/officeDocument/2006/relationships/hyperlink" Target="http://www.umaglaw.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mailto:severhart@law.umaryland.edu"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extension.umd.edu/grainmarketing" TargetMode="External"/><Relationship Id="rId4" Type="http://schemas.openxmlformats.org/officeDocument/2006/relationships/hyperlink" Target="https://extension.umd.edu/grainmarketing" TargetMode="External"/><Relationship Id="rId5" Type="http://schemas.openxmlformats.org/officeDocument/2006/relationships/hyperlink" Target="https://extension.umd.edu/grainmarket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7"/>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lang="en-US"/>
              <a:t>Agricultural Leasing Principles</a:t>
            </a:r>
            <a:endParaRPr b="0" i="0" sz="4400" u="none" cap="none" strike="noStrike">
              <a:solidFill>
                <a:schemeClr val="dk1"/>
              </a:solidFill>
              <a:latin typeface="Calibri"/>
              <a:ea typeface="Calibri"/>
              <a:cs typeface="Calibri"/>
              <a:sym typeface="Calibri"/>
            </a:endParaRPr>
          </a:p>
        </p:txBody>
      </p:sp>
      <p:sp>
        <p:nvSpPr>
          <p:cNvPr id="250" name="Google Shape;250;p27"/>
          <p:cNvSpPr txBox="1"/>
          <p:nvPr>
            <p:ph idx="1" type="body"/>
          </p:nvPr>
        </p:nvSpPr>
        <p:spPr>
          <a:xfrm>
            <a:off x="3240975" y="5515050"/>
            <a:ext cx="5801700" cy="117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Font typeface="Arial"/>
              <a:buNone/>
            </a:pPr>
            <a:r>
              <a:rPr lang="en-US" sz="1800">
                <a:solidFill>
                  <a:schemeClr val="dk1"/>
                </a:solidFill>
              </a:rPr>
              <a:t>This work is supported by the National Institute of Food and Agriculture, U.S. Department of Agriculture, through the Northeast Sustainable Agriculture Research and Education program under subaward number ENE18-151. </a:t>
            </a:r>
            <a:endParaRPr sz="1400">
              <a:solidFill>
                <a:schemeClr val="dk1"/>
              </a:solidFill>
              <a:latin typeface="Arial"/>
              <a:ea typeface="Arial"/>
              <a:cs typeface="Arial"/>
              <a:sym typeface="Arial"/>
            </a:endParaRPr>
          </a:p>
          <a:p>
            <a:pPr indent="0" lvl="0" marL="0" marR="0" rtl="0" algn="l">
              <a:lnSpc>
                <a:spcPct val="100000"/>
              </a:lnSpc>
              <a:spcBef>
                <a:spcPts val="480"/>
              </a:spcBef>
              <a:spcAft>
                <a:spcPts val="0"/>
              </a:spcAft>
              <a:buClr>
                <a:srgbClr val="FFD500"/>
              </a:buClr>
              <a:buSzPts val="2400"/>
              <a:buFont typeface="Arial"/>
              <a:buNone/>
            </a:pPr>
            <a:r>
              <a:t/>
            </a:r>
            <a:endParaRPr/>
          </a:p>
        </p:txBody>
      </p:sp>
      <p:sp>
        <p:nvSpPr>
          <p:cNvPr id="251" name="Google Shape;251;p27"/>
          <p:cNvSpPr txBox="1"/>
          <p:nvPr>
            <p:ph idx="2" type="body"/>
          </p:nvPr>
        </p:nvSpPr>
        <p:spPr>
          <a:xfrm>
            <a:off x="214313" y="4081463"/>
            <a:ext cx="4152900" cy="174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D500"/>
              </a:buClr>
              <a:buSzPts val="3200"/>
              <a:buFont typeface="Arial"/>
              <a:buNone/>
            </a:pPr>
            <a:r>
              <a:rPr b="0" i="0" lang="en-US" sz="3200" u="none" cap="none" strike="noStrike">
                <a:solidFill>
                  <a:srgbClr val="FFD500"/>
                </a:solidFill>
                <a:latin typeface="Calibri"/>
                <a:ea typeface="Calibri"/>
                <a:cs typeface="Calibri"/>
                <a:sym typeface="Calibri"/>
              </a:rPr>
              <a:t>Sarah Everhart</a:t>
            </a:r>
            <a:endParaRPr/>
          </a:p>
          <a:p>
            <a:pPr indent="0" lvl="0" marL="0" marR="0" rtl="0" algn="l">
              <a:lnSpc>
                <a:spcPct val="90000"/>
              </a:lnSpc>
              <a:spcBef>
                <a:spcPts val="640"/>
              </a:spcBef>
              <a:spcAft>
                <a:spcPts val="0"/>
              </a:spcAft>
              <a:buClr>
                <a:srgbClr val="FFD500"/>
              </a:buClr>
              <a:buSzPts val="3200"/>
              <a:buFont typeface="Arial"/>
              <a:buNone/>
            </a:pPr>
            <a:r>
              <a:rPr lang="en-US"/>
              <a:t>Managing Director</a:t>
            </a:r>
            <a:endParaRPr/>
          </a:p>
          <a:p>
            <a:pPr indent="0" lvl="0" marL="0" marR="0" rtl="0" algn="l">
              <a:lnSpc>
                <a:spcPct val="90000"/>
              </a:lnSpc>
              <a:spcBef>
                <a:spcPts val="640"/>
              </a:spcBef>
              <a:spcAft>
                <a:spcPts val="0"/>
              </a:spcAft>
              <a:buClr>
                <a:srgbClr val="FFD500"/>
              </a:buClr>
              <a:buSzPts val="3200"/>
              <a:buFont typeface="Arial"/>
              <a:buNone/>
            </a:pPr>
            <a:r>
              <a:rPr b="0" i="0" lang="en-US" sz="3200" u="none" cap="none" strike="noStrike">
                <a:solidFill>
                  <a:srgbClr val="FFD500"/>
                </a:solidFill>
                <a:latin typeface="Calibri"/>
                <a:ea typeface="Calibri"/>
                <a:cs typeface="Calibri"/>
                <a:sym typeface="Calibri"/>
              </a:rPr>
              <a:t>ALEI</a:t>
            </a:r>
            <a:endParaRPr/>
          </a:p>
          <a:p>
            <a:pPr indent="0" lvl="0" marL="0" marR="0" rtl="0" algn="l">
              <a:lnSpc>
                <a:spcPct val="90000"/>
              </a:lnSpc>
              <a:spcBef>
                <a:spcPts val="640"/>
              </a:spcBef>
              <a:spcAft>
                <a:spcPts val="0"/>
              </a:spcAft>
              <a:buClr>
                <a:srgbClr val="FFD500"/>
              </a:buClr>
              <a:buSzPts val="3200"/>
              <a:buFont typeface="Arial"/>
              <a:buNone/>
            </a:pPr>
            <a:r>
              <a:t/>
            </a:r>
            <a:endParaRPr b="0" i="0" sz="3200" u="none" cap="none" strike="noStrike">
              <a:solidFill>
                <a:srgbClr val="FFD500"/>
              </a:solidFill>
              <a:latin typeface="Calibri"/>
              <a:ea typeface="Calibri"/>
              <a:cs typeface="Calibri"/>
              <a:sym typeface="Calibri"/>
            </a:endParaRPr>
          </a:p>
        </p:txBody>
      </p:sp>
      <p:sp>
        <p:nvSpPr>
          <p:cNvPr id="252" name="Google Shape;252;p27"/>
          <p:cNvSpPr txBox="1"/>
          <p:nvPr/>
        </p:nvSpPr>
        <p:spPr>
          <a:xfrm>
            <a:off x="4476500" y="376025"/>
            <a:ext cx="2548500" cy="105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7"/>
          <p:cNvSpPr txBox="1"/>
          <p:nvPr/>
        </p:nvSpPr>
        <p:spPr>
          <a:xfrm>
            <a:off x="7108675" y="358125"/>
            <a:ext cx="1790700" cy="117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4" name="Google Shape;254;p27"/>
          <p:cNvPicPr preferRelativeResize="0"/>
          <p:nvPr/>
        </p:nvPicPr>
        <p:blipFill rotWithShape="1">
          <a:blip r:embed="rId3">
            <a:alphaModFix/>
          </a:blip>
          <a:srcRect b="0" l="0" r="0" t="0"/>
          <a:stretch/>
        </p:blipFill>
        <p:spPr>
          <a:xfrm>
            <a:off x="6509025" y="123275"/>
            <a:ext cx="2533650" cy="1562100"/>
          </a:xfrm>
          <a:prstGeom prst="rect">
            <a:avLst/>
          </a:prstGeom>
          <a:noFill/>
          <a:ln>
            <a:noFill/>
          </a:ln>
        </p:spPr>
      </p:pic>
      <p:pic>
        <p:nvPicPr>
          <p:cNvPr id="255" name="Google Shape;255;p27"/>
          <p:cNvPicPr preferRelativeResize="0"/>
          <p:nvPr/>
        </p:nvPicPr>
        <p:blipFill rotWithShape="1">
          <a:blip r:embed="rId4">
            <a:alphaModFix/>
          </a:blip>
          <a:srcRect b="0" l="0" r="0" t="0"/>
          <a:stretch/>
        </p:blipFill>
        <p:spPr>
          <a:xfrm>
            <a:off x="4646300" y="123275"/>
            <a:ext cx="1724025" cy="1562100"/>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36"/>
          <p:cNvSpPr txBox="1"/>
          <p:nvPr>
            <p:ph idx="1" type="body"/>
          </p:nvPr>
        </p:nvSpPr>
        <p:spPr>
          <a:xfrm>
            <a:off x="457200" y="1347482"/>
            <a:ext cx="8229600" cy="45261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640"/>
              </a:spcBef>
              <a:spcAft>
                <a:spcPts val="0"/>
              </a:spcAft>
              <a:buSzPts val="3200"/>
              <a:buChar char="•"/>
            </a:pPr>
            <a:r>
              <a:rPr lang="en-US"/>
              <a:t>Landlord charges the tenant an amount per acre that can fluctuate up or down per crop yield or market price</a:t>
            </a:r>
            <a:endParaRPr/>
          </a:p>
          <a:p>
            <a:pPr indent="-431800" lvl="0" marL="457200" rtl="0" algn="l">
              <a:lnSpc>
                <a:spcPct val="100000"/>
              </a:lnSpc>
              <a:spcBef>
                <a:spcPts val="0"/>
              </a:spcBef>
              <a:spcAft>
                <a:spcPts val="0"/>
              </a:spcAft>
              <a:buSzPts val="3200"/>
              <a:buChar char="•"/>
            </a:pPr>
            <a:r>
              <a:rPr lang="en-US"/>
              <a:t>Landlord gains when crop yields are high </a:t>
            </a:r>
            <a:endParaRPr/>
          </a:p>
          <a:p>
            <a:pPr indent="-431800" lvl="0" marL="457200" rtl="0" algn="l">
              <a:lnSpc>
                <a:spcPct val="100000"/>
              </a:lnSpc>
              <a:spcBef>
                <a:spcPts val="0"/>
              </a:spcBef>
              <a:spcAft>
                <a:spcPts val="0"/>
              </a:spcAft>
              <a:buSzPts val="3200"/>
              <a:buChar char="•"/>
            </a:pPr>
            <a:r>
              <a:rPr lang="en-US"/>
              <a:t>Tenant benefits from low rent when yields are low </a:t>
            </a:r>
            <a:endParaRPr/>
          </a:p>
        </p:txBody>
      </p:sp>
      <p:sp>
        <p:nvSpPr>
          <p:cNvPr id="321" name="Google Shape;321;p36"/>
          <p:cNvSpPr txBox="1"/>
          <p:nvPr>
            <p:ph type="title"/>
          </p:nvPr>
        </p:nvSpPr>
        <p:spPr>
          <a:xfrm>
            <a:off x="100430" y="69858"/>
            <a:ext cx="54510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lang="en-US"/>
              <a:t>Types of Lease: </a:t>
            </a:r>
            <a:endParaRPr/>
          </a:p>
          <a:p>
            <a:pPr indent="0" lvl="0" marL="0" rtl="0" algn="l">
              <a:lnSpc>
                <a:spcPct val="100000"/>
              </a:lnSpc>
              <a:spcBef>
                <a:spcPts val="0"/>
              </a:spcBef>
              <a:spcAft>
                <a:spcPts val="0"/>
              </a:spcAft>
              <a:buSzPts val="4400"/>
              <a:buNone/>
            </a:pPr>
            <a:r>
              <a:rPr lang="en-US"/>
              <a:t>Flex Lease</a:t>
            </a:r>
            <a:endParaRPr/>
          </a:p>
        </p:txBody>
      </p:sp>
      <p:pic>
        <p:nvPicPr>
          <p:cNvPr id="322" name="Google Shape;322;p36"/>
          <p:cNvPicPr preferRelativeResize="0"/>
          <p:nvPr/>
        </p:nvPicPr>
        <p:blipFill rotWithShape="1">
          <a:blip r:embed="rId3">
            <a:alphaModFix/>
          </a:blip>
          <a:srcRect b="0" l="0" r="0" t="0"/>
          <a:stretch/>
        </p:blipFill>
        <p:spPr>
          <a:xfrm>
            <a:off x="5040375" y="4089382"/>
            <a:ext cx="3646424" cy="24263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0" st="0"/>
                                            </p:txEl>
                                          </p:spTgt>
                                        </p:tgtEl>
                                        <p:attrNameLst>
                                          <p:attrName>style.visibility</p:attrName>
                                        </p:attrNameLst>
                                      </p:cBhvr>
                                      <p:to>
                                        <p:strVal val="visible"/>
                                      </p:to>
                                    </p:set>
                                    <p:animEffect filter="fade" transition="in">
                                      <p:cBhvr>
                                        <p:cTn dur="1000"/>
                                        <p:tgtEl>
                                          <p:spTgt spid="3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1" st="1"/>
                                            </p:txEl>
                                          </p:spTgt>
                                        </p:tgtEl>
                                        <p:attrNameLst>
                                          <p:attrName>style.visibility</p:attrName>
                                        </p:attrNameLst>
                                      </p:cBhvr>
                                      <p:to>
                                        <p:strVal val="visible"/>
                                      </p:to>
                                    </p:set>
                                    <p:animEffect filter="fade" transition="in">
                                      <p:cBhvr>
                                        <p:cTn dur="1000"/>
                                        <p:tgtEl>
                                          <p:spTgt spid="3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2" st="2"/>
                                            </p:txEl>
                                          </p:spTgt>
                                        </p:tgtEl>
                                        <p:attrNameLst>
                                          <p:attrName>style.visibility</p:attrName>
                                        </p:attrNameLst>
                                      </p:cBhvr>
                                      <p:to>
                                        <p:strVal val="visible"/>
                                      </p:to>
                                    </p:set>
                                    <p:animEffect filter="fade" transition="in">
                                      <p:cBhvr>
                                        <p:cTn dur="1000"/>
                                        <p:tgtEl>
                                          <p:spTgt spid="32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37"/>
          <p:cNvSpPr txBox="1"/>
          <p:nvPr>
            <p:ph idx="1" type="body"/>
          </p:nvPr>
        </p:nvSpPr>
        <p:spPr>
          <a:xfrm>
            <a:off x="457200" y="1347482"/>
            <a:ext cx="8229600" cy="45261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640"/>
              </a:spcBef>
              <a:spcAft>
                <a:spcPts val="0"/>
              </a:spcAft>
              <a:buSzPts val="3000"/>
              <a:buChar char="•"/>
            </a:pPr>
            <a:r>
              <a:rPr lang="en-US" sz="3000"/>
              <a:t>Landlord allows the tenant to use the land and typically pays a percentage of input costs</a:t>
            </a:r>
            <a:endParaRPr sz="3000"/>
          </a:p>
          <a:p>
            <a:pPr indent="-419100" lvl="0" marL="457200" rtl="0" algn="l">
              <a:lnSpc>
                <a:spcPct val="100000"/>
              </a:lnSpc>
              <a:spcBef>
                <a:spcPts val="0"/>
              </a:spcBef>
              <a:spcAft>
                <a:spcPts val="0"/>
              </a:spcAft>
              <a:buSzPts val="3000"/>
              <a:buChar char="•"/>
            </a:pPr>
            <a:r>
              <a:rPr lang="en-US" sz="3000"/>
              <a:t>Tenant pays the landowner a certain percentage of harvested crops</a:t>
            </a:r>
            <a:endParaRPr sz="3000"/>
          </a:p>
          <a:p>
            <a:pPr indent="-419100" lvl="0" marL="457200" rtl="0" algn="l">
              <a:lnSpc>
                <a:spcPct val="100000"/>
              </a:lnSpc>
              <a:spcBef>
                <a:spcPts val="0"/>
              </a:spcBef>
              <a:spcAft>
                <a:spcPts val="0"/>
              </a:spcAft>
              <a:buSzPts val="3000"/>
              <a:buChar char="•"/>
            </a:pPr>
            <a:r>
              <a:rPr lang="en-US" sz="3000"/>
              <a:t>Crop insurance and Federal farm programs can be divided based on crop ownership</a:t>
            </a:r>
            <a:endParaRPr sz="3000"/>
          </a:p>
          <a:p>
            <a:pPr indent="0" lvl="0" marL="457200" rtl="0" algn="l">
              <a:lnSpc>
                <a:spcPct val="100000"/>
              </a:lnSpc>
              <a:spcBef>
                <a:spcPts val="640"/>
              </a:spcBef>
              <a:spcAft>
                <a:spcPts val="0"/>
              </a:spcAft>
              <a:buSzPts val="3200"/>
              <a:buNone/>
            </a:pPr>
            <a:r>
              <a:t/>
            </a:r>
            <a:endParaRPr sz="3000"/>
          </a:p>
        </p:txBody>
      </p:sp>
      <p:sp>
        <p:nvSpPr>
          <p:cNvPr id="329" name="Google Shape;329;p37"/>
          <p:cNvSpPr txBox="1"/>
          <p:nvPr>
            <p:ph type="title"/>
          </p:nvPr>
        </p:nvSpPr>
        <p:spPr>
          <a:xfrm>
            <a:off x="100430" y="69858"/>
            <a:ext cx="54510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lang="en-US"/>
              <a:t>Types of Leases:</a:t>
            </a:r>
            <a:endParaRPr/>
          </a:p>
          <a:p>
            <a:pPr indent="0" lvl="0" marL="0" rtl="0" algn="l">
              <a:lnSpc>
                <a:spcPct val="100000"/>
              </a:lnSpc>
              <a:spcBef>
                <a:spcPts val="0"/>
              </a:spcBef>
              <a:spcAft>
                <a:spcPts val="0"/>
              </a:spcAft>
              <a:buSzPts val="4400"/>
              <a:buNone/>
            </a:pPr>
            <a:r>
              <a:rPr lang="en-US"/>
              <a:t>Crop Share Lease</a:t>
            </a:r>
            <a:endParaRPr/>
          </a:p>
        </p:txBody>
      </p:sp>
      <p:pic>
        <p:nvPicPr>
          <p:cNvPr id="330" name="Google Shape;330;p37"/>
          <p:cNvPicPr preferRelativeResize="0"/>
          <p:nvPr/>
        </p:nvPicPr>
        <p:blipFill rotWithShape="1">
          <a:blip r:embed="rId3">
            <a:alphaModFix/>
          </a:blip>
          <a:srcRect b="0" l="0" r="0" t="0"/>
          <a:stretch/>
        </p:blipFill>
        <p:spPr>
          <a:xfrm>
            <a:off x="5265675" y="4780900"/>
            <a:ext cx="3878325" cy="19964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0" st="0"/>
                                            </p:txEl>
                                          </p:spTgt>
                                        </p:tgtEl>
                                        <p:attrNameLst>
                                          <p:attrName>style.visibility</p:attrName>
                                        </p:attrNameLst>
                                      </p:cBhvr>
                                      <p:to>
                                        <p:strVal val="visible"/>
                                      </p:to>
                                    </p:set>
                                    <p:animEffect filter="fade" transition="in">
                                      <p:cBhvr>
                                        <p:cTn dur="1000"/>
                                        <p:tgtEl>
                                          <p:spTgt spid="3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1" st="1"/>
                                            </p:txEl>
                                          </p:spTgt>
                                        </p:tgtEl>
                                        <p:attrNameLst>
                                          <p:attrName>style.visibility</p:attrName>
                                        </p:attrNameLst>
                                      </p:cBhvr>
                                      <p:to>
                                        <p:strVal val="visible"/>
                                      </p:to>
                                    </p:set>
                                    <p:animEffect filter="fade" transition="in">
                                      <p:cBhvr>
                                        <p:cTn dur="1000"/>
                                        <p:tgtEl>
                                          <p:spTgt spid="3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2" st="2"/>
                                            </p:txEl>
                                          </p:spTgt>
                                        </p:tgtEl>
                                        <p:attrNameLst>
                                          <p:attrName>style.visibility</p:attrName>
                                        </p:attrNameLst>
                                      </p:cBhvr>
                                      <p:to>
                                        <p:strVal val="visible"/>
                                      </p:to>
                                    </p:set>
                                    <p:animEffect filter="fade" transition="in">
                                      <p:cBhvr>
                                        <p:cTn dur="1000"/>
                                        <p:tgtEl>
                                          <p:spTgt spid="3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3" st="3"/>
                                            </p:txEl>
                                          </p:spTgt>
                                        </p:tgtEl>
                                        <p:attrNameLst>
                                          <p:attrName>style.visibility</p:attrName>
                                        </p:attrNameLst>
                                      </p:cBhvr>
                                      <p:to>
                                        <p:strVal val="visible"/>
                                      </p:to>
                                    </p:set>
                                    <p:animEffect filter="fade" transition="in">
                                      <p:cBhvr>
                                        <p:cTn dur="1000"/>
                                        <p:tgtEl>
                                          <p:spTgt spid="32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38"/>
          <p:cNvSpPr txBox="1"/>
          <p:nvPr>
            <p:ph idx="1" type="body"/>
          </p:nvPr>
        </p:nvSpPr>
        <p:spPr>
          <a:xfrm>
            <a:off x="457200" y="1600200"/>
            <a:ext cx="7923000" cy="4526100"/>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560"/>
              </a:spcBef>
              <a:spcAft>
                <a:spcPts val="0"/>
              </a:spcAft>
              <a:buSzPts val="3000"/>
              <a:buChar char="•"/>
            </a:pPr>
            <a:r>
              <a:rPr lang="en-US" sz="3000"/>
              <a:t>Protects both parties</a:t>
            </a:r>
            <a:endParaRPr sz="3000"/>
          </a:p>
          <a:p>
            <a:pPr indent="-419100" lvl="0" marL="457200" rtl="0" algn="l">
              <a:lnSpc>
                <a:spcPct val="100000"/>
              </a:lnSpc>
              <a:spcBef>
                <a:spcPts val="0"/>
              </a:spcBef>
              <a:spcAft>
                <a:spcPts val="0"/>
              </a:spcAft>
              <a:buSzPts val="3000"/>
              <a:buChar char="•"/>
            </a:pPr>
            <a:r>
              <a:rPr lang="en-US" sz="3000"/>
              <a:t>Avoids misunderstandings </a:t>
            </a:r>
            <a:endParaRPr sz="3000"/>
          </a:p>
          <a:p>
            <a:pPr indent="-419100" lvl="0" marL="457200" rtl="0" algn="l">
              <a:lnSpc>
                <a:spcPct val="100000"/>
              </a:lnSpc>
              <a:spcBef>
                <a:spcPts val="0"/>
              </a:spcBef>
              <a:spcAft>
                <a:spcPts val="0"/>
              </a:spcAft>
              <a:buSzPts val="3000"/>
              <a:buChar char="•"/>
            </a:pPr>
            <a:r>
              <a:rPr lang="en-US" sz="3000"/>
              <a:t>Statute of Frauds-requires a written lease for a term longer than one year </a:t>
            </a:r>
            <a:endParaRPr sz="3000"/>
          </a:p>
          <a:p>
            <a:pPr indent="-419100" lvl="0" marL="457200" rtl="0" algn="l">
              <a:lnSpc>
                <a:spcPct val="100000"/>
              </a:lnSpc>
              <a:spcBef>
                <a:spcPts val="0"/>
              </a:spcBef>
              <a:spcAft>
                <a:spcPts val="0"/>
              </a:spcAft>
              <a:buSzPts val="3000"/>
              <a:buChar char="•"/>
            </a:pPr>
            <a:r>
              <a:rPr lang="en-US" sz="3000"/>
              <a:t>Needed for Federal and State conservation programs</a:t>
            </a:r>
            <a:endParaRPr sz="3000"/>
          </a:p>
        </p:txBody>
      </p:sp>
      <p:sp>
        <p:nvSpPr>
          <p:cNvPr id="337" name="Google Shape;337;p38"/>
          <p:cNvSpPr txBox="1"/>
          <p:nvPr>
            <p:ph type="title"/>
          </p:nvPr>
        </p:nvSpPr>
        <p:spPr>
          <a:xfrm>
            <a:off x="114701" y="69858"/>
            <a:ext cx="5165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t>Benefits of Written Lease</a:t>
            </a:r>
            <a:endParaRPr/>
          </a:p>
        </p:txBody>
      </p:sp>
      <p:pic>
        <p:nvPicPr>
          <p:cNvPr id="338" name="Google Shape;338;p38"/>
          <p:cNvPicPr preferRelativeResize="0"/>
          <p:nvPr/>
        </p:nvPicPr>
        <p:blipFill rotWithShape="1">
          <a:blip r:embed="rId3">
            <a:alphaModFix/>
          </a:blip>
          <a:srcRect b="0" l="0" r="0" t="0"/>
          <a:stretch/>
        </p:blipFill>
        <p:spPr>
          <a:xfrm>
            <a:off x="5280100" y="4367001"/>
            <a:ext cx="3160050" cy="20993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39"/>
          <p:cNvSpPr txBox="1"/>
          <p:nvPr>
            <p:ph idx="1" type="body"/>
          </p:nvPr>
        </p:nvSpPr>
        <p:spPr>
          <a:xfrm>
            <a:off x="457200" y="1347482"/>
            <a:ext cx="8229600" cy="45261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640"/>
              </a:spcBef>
              <a:spcAft>
                <a:spcPts val="0"/>
              </a:spcAft>
              <a:buSzPts val="2800"/>
              <a:buChar char="•"/>
            </a:pPr>
            <a:r>
              <a:rPr lang="en-US" sz="2800"/>
              <a:t>What rights does a landowner have to reentry? </a:t>
            </a:r>
            <a:endParaRPr sz="2800"/>
          </a:p>
          <a:p>
            <a:pPr indent="-406400" lvl="1" marL="1371600" rtl="0" algn="l">
              <a:lnSpc>
                <a:spcPct val="100000"/>
              </a:lnSpc>
              <a:spcBef>
                <a:spcPts val="0"/>
              </a:spcBef>
              <a:spcAft>
                <a:spcPts val="0"/>
              </a:spcAft>
              <a:buSzPts val="2800"/>
              <a:buChar char="–"/>
            </a:pPr>
            <a:r>
              <a:rPr lang="en-US"/>
              <a:t>Landlord must reserve the right of reentry in the lease to be allowed onto the leased property (recreational uses/soil samples, etc.) </a:t>
            </a:r>
            <a:endParaRPr/>
          </a:p>
          <a:p>
            <a:pPr indent="0" lvl="0" marL="1371600" rtl="0" algn="l">
              <a:lnSpc>
                <a:spcPct val="100000"/>
              </a:lnSpc>
              <a:spcBef>
                <a:spcPts val="640"/>
              </a:spcBef>
              <a:spcAft>
                <a:spcPts val="0"/>
              </a:spcAft>
              <a:buSzPts val="3200"/>
              <a:buNone/>
            </a:pPr>
            <a:r>
              <a:t/>
            </a:r>
            <a:endParaRPr/>
          </a:p>
        </p:txBody>
      </p:sp>
      <p:sp>
        <p:nvSpPr>
          <p:cNvPr id="345" name="Google Shape;345;p39"/>
          <p:cNvSpPr txBox="1"/>
          <p:nvPr>
            <p:ph type="title"/>
          </p:nvPr>
        </p:nvSpPr>
        <p:spPr>
          <a:xfrm>
            <a:off x="100430" y="69858"/>
            <a:ext cx="5451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t>Right of Reentry</a:t>
            </a:r>
            <a:endParaRPr/>
          </a:p>
        </p:txBody>
      </p:sp>
      <p:pic>
        <p:nvPicPr>
          <p:cNvPr id="346" name="Google Shape;346;p39"/>
          <p:cNvPicPr preferRelativeResize="0"/>
          <p:nvPr/>
        </p:nvPicPr>
        <p:blipFill rotWithShape="1">
          <a:blip r:embed="rId3">
            <a:alphaModFix/>
          </a:blip>
          <a:srcRect b="0" l="0" r="0" t="0"/>
          <a:stretch/>
        </p:blipFill>
        <p:spPr>
          <a:xfrm>
            <a:off x="0" y="3655275"/>
            <a:ext cx="4303073" cy="28586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xEl>
                                              <p:pRg end="0" st="0"/>
                                            </p:txEl>
                                          </p:spTgt>
                                        </p:tgtEl>
                                        <p:attrNameLst>
                                          <p:attrName>style.visibility</p:attrName>
                                        </p:attrNameLst>
                                      </p:cBhvr>
                                      <p:to>
                                        <p:strVal val="visible"/>
                                      </p:to>
                                    </p:set>
                                    <p:animEffect filter="fade" transition="in">
                                      <p:cBhvr>
                                        <p:cTn dur="1000"/>
                                        <p:tgtEl>
                                          <p:spTgt spid="3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xEl>
                                              <p:pRg end="1" st="1"/>
                                            </p:txEl>
                                          </p:spTgt>
                                        </p:tgtEl>
                                        <p:attrNameLst>
                                          <p:attrName>style.visibility</p:attrName>
                                        </p:attrNameLst>
                                      </p:cBhvr>
                                      <p:to>
                                        <p:strVal val="visible"/>
                                      </p:to>
                                    </p:set>
                                    <p:animEffect filter="fade" transition="in">
                                      <p:cBhvr>
                                        <p:cTn dur="1000"/>
                                        <p:tgtEl>
                                          <p:spTgt spid="3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xEl>
                                              <p:pRg end="2" st="2"/>
                                            </p:txEl>
                                          </p:spTgt>
                                        </p:tgtEl>
                                        <p:attrNameLst>
                                          <p:attrName>style.visibility</p:attrName>
                                        </p:attrNameLst>
                                      </p:cBhvr>
                                      <p:to>
                                        <p:strVal val="visible"/>
                                      </p:to>
                                    </p:set>
                                    <p:animEffect filter="fade" transition="in">
                                      <p:cBhvr>
                                        <p:cTn dur="1000"/>
                                        <p:tgtEl>
                                          <p:spTgt spid="34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40"/>
          <p:cNvSpPr txBox="1"/>
          <p:nvPr>
            <p:ph idx="1" type="body"/>
          </p:nvPr>
        </p:nvSpPr>
        <p:spPr>
          <a:xfrm>
            <a:off x="261100" y="1347475"/>
            <a:ext cx="47343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500"/>
              </a:spcBef>
              <a:spcAft>
                <a:spcPts val="0"/>
              </a:spcAft>
              <a:buSzPts val="3200"/>
              <a:buNone/>
            </a:pPr>
            <a:r>
              <a:rPr lang="en-US" sz="2500">
                <a:latin typeface="Arial"/>
                <a:ea typeface="Arial"/>
                <a:cs typeface="Arial"/>
                <a:sym typeface="Arial"/>
              </a:rPr>
              <a:t>–</a:t>
            </a:r>
            <a:r>
              <a:rPr lang="en-US" sz="2800">
                <a:latin typeface="Calibri"/>
                <a:ea typeface="Calibri"/>
                <a:cs typeface="Calibri"/>
                <a:sym typeface="Calibri"/>
              </a:rPr>
              <a:t>What is a farmer’s right to a growing crop? </a:t>
            </a:r>
            <a:endParaRPr sz="2800">
              <a:latin typeface="Calibri"/>
              <a:ea typeface="Calibri"/>
              <a:cs typeface="Calibri"/>
              <a:sym typeface="Calibri"/>
            </a:endParaRPr>
          </a:p>
          <a:p>
            <a:pPr indent="0" lvl="0" marL="0" rtl="0" algn="l">
              <a:lnSpc>
                <a:spcPct val="115000"/>
              </a:lnSpc>
              <a:spcBef>
                <a:spcPts val="500"/>
              </a:spcBef>
              <a:spcAft>
                <a:spcPts val="0"/>
              </a:spcAft>
              <a:buSzPts val="3200"/>
              <a:buNone/>
            </a:pPr>
            <a:r>
              <a:rPr lang="en-US" sz="2800"/>
              <a:t>-When the lease is for an uncertain term, the tenant has the right to harvest the growing crop in a reasonable amount of time, absent an agreement to the contrary. </a:t>
            </a:r>
            <a:endParaRPr sz="2800"/>
          </a:p>
        </p:txBody>
      </p:sp>
      <p:sp>
        <p:nvSpPr>
          <p:cNvPr id="353" name="Google Shape;353;p40"/>
          <p:cNvSpPr txBox="1"/>
          <p:nvPr>
            <p:ph type="title"/>
          </p:nvPr>
        </p:nvSpPr>
        <p:spPr>
          <a:xfrm>
            <a:off x="100430" y="69858"/>
            <a:ext cx="5451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t>Rights in a Growing Crop</a:t>
            </a:r>
            <a:endParaRPr/>
          </a:p>
        </p:txBody>
      </p:sp>
      <p:pic>
        <p:nvPicPr>
          <p:cNvPr id="354" name="Google Shape;354;p40"/>
          <p:cNvPicPr preferRelativeResize="0"/>
          <p:nvPr/>
        </p:nvPicPr>
        <p:blipFill rotWithShape="1">
          <a:blip r:embed="rId3">
            <a:alphaModFix/>
          </a:blip>
          <a:srcRect b="0" l="0" r="0" t="0"/>
          <a:stretch/>
        </p:blipFill>
        <p:spPr>
          <a:xfrm>
            <a:off x="4995400" y="2063775"/>
            <a:ext cx="3760875" cy="30710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0" st="0"/>
                                            </p:txEl>
                                          </p:spTgt>
                                        </p:tgtEl>
                                        <p:attrNameLst>
                                          <p:attrName>style.visibility</p:attrName>
                                        </p:attrNameLst>
                                      </p:cBhvr>
                                      <p:to>
                                        <p:strVal val="visible"/>
                                      </p:to>
                                    </p:set>
                                    <p:animEffect filter="fade" transition="in">
                                      <p:cBhvr>
                                        <p:cTn dur="1000"/>
                                        <p:tgtEl>
                                          <p:spTgt spid="3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1" st="1"/>
                                            </p:txEl>
                                          </p:spTgt>
                                        </p:tgtEl>
                                        <p:attrNameLst>
                                          <p:attrName>style.visibility</p:attrName>
                                        </p:attrNameLst>
                                      </p:cBhvr>
                                      <p:to>
                                        <p:strVal val="visible"/>
                                      </p:to>
                                    </p:set>
                                    <p:animEffect filter="fade" transition="in">
                                      <p:cBhvr>
                                        <p:cTn dur="1000"/>
                                        <p:tgtEl>
                                          <p:spTgt spid="35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41"/>
          <p:cNvSpPr txBox="1"/>
          <p:nvPr>
            <p:ph idx="1" type="body"/>
          </p:nvPr>
        </p:nvSpPr>
        <p:spPr>
          <a:xfrm>
            <a:off x="457200" y="1347482"/>
            <a:ext cx="82296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SzPts val="3200"/>
              <a:buNone/>
            </a:pPr>
            <a:r>
              <a:rPr lang="en-US" sz="3000"/>
              <a:t>When a lease is for a term of years and the tenant knows the date the lease will expire, a tenant will </a:t>
            </a:r>
            <a:r>
              <a:rPr b="1" lang="en-US" sz="3000"/>
              <a:t>not</a:t>
            </a:r>
            <a:r>
              <a:rPr lang="en-US" sz="3000"/>
              <a:t> be able to harvest crops maturing after the lease expires. </a:t>
            </a:r>
            <a:endParaRPr sz="3000"/>
          </a:p>
          <a:p>
            <a:pPr indent="0" lvl="0" marL="0" rtl="0" algn="l">
              <a:lnSpc>
                <a:spcPct val="115000"/>
              </a:lnSpc>
              <a:spcBef>
                <a:spcPts val="600"/>
              </a:spcBef>
              <a:spcAft>
                <a:spcPts val="0"/>
              </a:spcAft>
              <a:buSzPts val="3200"/>
              <a:buNone/>
            </a:pPr>
            <a:r>
              <a:rPr lang="en-US" sz="3000"/>
              <a:t>	-Specify the tenant’s right to a growing crop in the lease. </a:t>
            </a:r>
            <a:endParaRPr sz="3000"/>
          </a:p>
          <a:p>
            <a:pPr indent="0" lvl="0" marL="0" rtl="0" algn="l">
              <a:lnSpc>
                <a:spcPct val="115000"/>
              </a:lnSpc>
              <a:spcBef>
                <a:spcPts val="600"/>
              </a:spcBef>
              <a:spcAft>
                <a:spcPts val="0"/>
              </a:spcAft>
              <a:buClr>
                <a:schemeClr val="dk1"/>
              </a:buClr>
              <a:buSzPts val="1100"/>
              <a:buFont typeface="Arial"/>
              <a:buNone/>
            </a:pPr>
            <a:r>
              <a:t/>
            </a:r>
            <a:endParaRPr sz="3000"/>
          </a:p>
          <a:p>
            <a:pPr indent="0" lvl="0" marL="0" rtl="0" algn="l">
              <a:lnSpc>
                <a:spcPct val="100000"/>
              </a:lnSpc>
              <a:spcBef>
                <a:spcPts val="640"/>
              </a:spcBef>
              <a:spcAft>
                <a:spcPts val="0"/>
              </a:spcAft>
              <a:buSzPts val="3200"/>
              <a:buNone/>
            </a:pPr>
            <a:r>
              <a:t/>
            </a:r>
            <a:endParaRPr/>
          </a:p>
        </p:txBody>
      </p:sp>
      <p:sp>
        <p:nvSpPr>
          <p:cNvPr id="361" name="Google Shape;361;p41"/>
          <p:cNvSpPr txBox="1"/>
          <p:nvPr>
            <p:ph type="title"/>
          </p:nvPr>
        </p:nvSpPr>
        <p:spPr>
          <a:xfrm>
            <a:off x="100430" y="69858"/>
            <a:ext cx="5451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t>Rights in a Growing Crop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0" st="0"/>
                                            </p:txEl>
                                          </p:spTgt>
                                        </p:tgtEl>
                                        <p:attrNameLst>
                                          <p:attrName>style.visibility</p:attrName>
                                        </p:attrNameLst>
                                      </p:cBhvr>
                                      <p:to>
                                        <p:strVal val="visible"/>
                                      </p:to>
                                    </p:set>
                                    <p:animEffect filter="fade" transition="in">
                                      <p:cBhvr>
                                        <p:cTn dur="1000"/>
                                        <p:tgtEl>
                                          <p:spTgt spid="3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1" st="1"/>
                                            </p:txEl>
                                          </p:spTgt>
                                        </p:tgtEl>
                                        <p:attrNameLst>
                                          <p:attrName>style.visibility</p:attrName>
                                        </p:attrNameLst>
                                      </p:cBhvr>
                                      <p:to>
                                        <p:strVal val="visible"/>
                                      </p:to>
                                    </p:set>
                                    <p:animEffect filter="fade" transition="in">
                                      <p:cBhvr>
                                        <p:cTn dur="1000"/>
                                        <p:tgtEl>
                                          <p:spTgt spid="3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2" st="2"/>
                                            </p:txEl>
                                          </p:spTgt>
                                        </p:tgtEl>
                                        <p:attrNameLst>
                                          <p:attrName>style.visibility</p:attrName>
                                        </p:attrNameLst>
                                      </p:cBhvr>
                                      <p:to>
                                        <p:strVal val="visible"/>
                                      </p:to>
                                    </p:set>
                                    <p:animEffect filter="fade" transition="in">
                                      <p:cBhvr>
                                        <p:cTn dur="1000"/>
                                        <p:tgtEl>
                                          <p:spTgt spid="3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3" st="3"/>
                                            </p:txEl>
                                          </p:spTgt>
                                        </p:tgtEl>
                                        <p:attrNameLst>
                                          <p:attrName>style.visibility</p:attrName>
                                        </p:attrNameLst>
                                      </p:cBhvr>
                                      <p:to>
                                        <p:strVal val="visible"/>
                                      </p:to>
                                    </p:set>
                                    <p:animEffect filter="fade" transition="in">
                                      <p:cBhvr>
                                        <p:cTn dur="1000"/>
                                        <p:tgtEl>
                                          <p:spTgt spid="36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42"/>
          <p:cNvSpPr txBox="1"/>
          <p:nvPr>
            <p:ph idx="1" type="body"/>
          </p:nvPr>
        </p:nvSpPr>
        <p:spPr>
          <a:xfrm>
            <a:off x="457200" y="1347482"/>
            <a:ext cx="8229600" cy="45261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640"/>
              </a:spcBef>
              <a:spcAft>
                <a:spcPts val="0"/>
              </a:spcAft>
              <a:buSzPts val="2800"/>
              <a:buChar char="•"/>
            </a:pPr>
            <a:r>
              <a:rPr lang="en-US" sz="2800"/>
              <a:t>Noxious weed control </a:t>
            </a:r>
            <a:endParaRPr sz="2800"/>
          </a:p>
          <a:p>
            <a:pPr indent="-406400" lvl="1" marL="1371600" rtl="0" algn="l">
              <a:lnSpc>
                <a:spcPct val="100000"/>
              </a:lnSpc>
              <a:spcBef>
                <a:spcPts val="0"/>
              </a:spcBef>
              <a:spcAft>
                <a:spcPts val="0"/>
              </a:spcAft>
              <a:buSzPts val="2800"/>
              <a:buChar char="–"/>
            </a:pPr>
            <a:r>
              <a:rPr lang="en-US"/>
              <a:t>Landlords and tenants can be held liable for noxious weed control </a:t>
            </a:r>
            <a:endParaRPr/>
          </a:p>
          <a:p>
            <a:pPr indent="-406400" lvl="1" marL="1371600" rtl="0" algn="l">
              <a:lnSpc>
                <a:spcPct val="100000"/>
              </a:lnSpc>
              <a:spcBef>
                <a:spcPts val="0"/>
              </a:spcBef>
              <a:spcAft>
                <a:spcPts val="0"/>
              </a:spcAft>
              <a:buSzPts val="2800"/>
              <a:buChar char="–"/>
            </a:pPr>
            <a:r>
              <a:rPr lang="en-US"/>
              <a:t>Lease terms should clearly identify which party is responsible for noxious weed control</a:t>
            </a:r>
            <a:endParaRPr/>
          </a:p>
          <a:p>
            <a:pPr indent="-406400" lvl="1" marL="1371600" rtl="0" algn="l">
              <a:lnSpc>
                <a:spcPct val="100000"/>
              </a:lnSpc>
              <a:spcBef>
                <a:spcPts val="0"/>
              </a:spcBef>
              <a:spcAft>
                <a:spcPts val="0"/>
              </a:spcAft>
              <a:buSzPts val="2800"/>
              <a:buChar char="–"/>
            </a:pPr>
            <a:r>
              <a:rPr lang="en-US"/>
              <a:t>Include any other species of concern- ex- Palmer Amaranth</a:t>
            </a:r>
            <a:endParaRPr/>
          </a:p>
          <a:p>
            <a:pPr indent="0" lvl="0" marL="914400" marR="0" rtl="0" algn="l">
              <a:lnSpc>
                <a:spcPct val="100000"/>
              </a:lnSpc>
              <a:spcBef>
                <a:spcPts val="640"/>
              </a:spcBef>
              <a:spcAft>
                <a:spcPts val="0"/>
              </a:spcAft>
              <a:buSzPts val="3200"/>
              <a:buNone/>
            </a:pPr>
            <a:r>
              <a:t/>
            </a:r>
            <a:endParaRPr sz="2200"/>
          </a:p>
        </p:txBody>
      </p:sp>
      <p:sp>
        <p:nvSpPr>
          <p:cNvPr id="368" name="Google Shape;368;p42"/>
          <p:cNvSpPr txBox="1"/>
          <p:nvPr>
            <p:ph type="title"/>
          </p:nvPr>
        </p:nvSpPr>
        <p:spPr>
          <a:xfrm>
            <a:off x="100430" y="69858"/>
            <a:ext cx="5451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t>Noxious Weed Control</a:t>
            </a:r>
            <a:endParaRPr/>
          </a:p>
        </p:txBody>
      </p:sp>
      <p:pic>
        <p:nvPicPr>
          <p:cNvPr id="369" name="Google Shape;369;p42"/>
          <p:cNvPicPr preferRelativeResize="0"/>
          <p:nvPr/>
        </p:nvPicPr>
        <p:blipFill rotWithShape="1">
          <a:blip r:embed="rId3">
            <a:alphaModFix/>
          </a:blip>
          <a:srcRect b="0" l="0" r="0" t="0"/>
          <a:stretch/>
        </p:blipFill>
        <p:spPr>
          <a:xfrm>
            <a:off x="100425" y="4587875"/>
            <a:ext cx="4123778" cy="18978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xEl>
                                              <p:pRg end="0" st="0"/>
                                            </p:txEl>
                                          </p:spTgt>
                                        </p:tgtEl>
                                        <p:attrNameLst>
                                          <p:attrName>style.visibility</p:attrName>
                                        </p:attrNameLst>
                                      </p:cBhvr>
                                      <p:to>
                                        <p:strVal val="visible"/>
                                      </p:to>
                                    </p:set>
                                    <p:animEffect filter="fade" transition="in">
                                      <p:cBhvr>
                                        <p:cTn dur="1000"/>
                                        <p:tgtEl>
                                          <p:spTgt spid="3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xEl>
                                              <p:pRg end="1" st="1"/>
                                            </p:txEl>
                                          </p:spTgt>
                                        </p:tgtEl>
                                        <p:attrNameLst>
                                          <p:attrName>style.visibility</p:attrName>
                                        </p:attrNameLst>
                                      </p:cBhvr>
                                      <p:to>
                                        <p:strVal val="visible"/>
                                      </p:to>
                                    </p:set>
                                    <p:animEffect filter="fade" transition="in">
                                      <p:cBhvr>
                                        <p:cTn dur="1000"/>
                                        <p:tgtEl>
                                          <p:spTgt spid="3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xEl>
                                              <p:pRg end="2" st="2"/>
                                            </p:txEl>
                                          </p:spTgt>
                                        </p:tgtEl>
                                        <p:attrNameLst>
                                          <p:attrName>style.visibility</p:attrName>
                                        </p:attrNameLst>
                                      </p:cBhvr>
                                      <p:to>
                                        <p:strVal val="visible"/>
                                      </p:to>
                                    </p:set>
                                    <p:animEffect filter="fade" transition="in">
                                      <p:cBhvr>
                                        <p:cTn dur="1000"/>
                                        <p:tgtEl>
                                          <p:spTgt spid="3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xEl>
                                              <p:pRg end="3" st="3"/>
                                            </p:txEl>
                                          </p:spTgt>
                                        </p:tgtEl>
                                        <p:attrNameLst>
                                          <p:attrName>style.visibility</p:attrName>
                                        </p:attrNameLst>
                                      </p:cBhvr>
                                      <p:to>
                                        <p:strVal val="visible"/>
                                      </p:to>
                                    </p:set>
                                    <p:animEffect filter="fade" transition="in">
                                      <p:cBhvr>
                                        <p:cTn dur="1000"/>
                                        <p:tgtEl>
                                          <p:spTgt spid="3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xEl>
                                              <p:pRg end="4" st="4"/>
                                            </p:txEl>
                                          </p:spTgt>
                                        </p:tgtEl>
                                        <p:attrNameLst>
                                          <p:attrName>style.visibility</p:attrName>
                                        </p:attrNameLst>
                                      </p:cBhvr>
                                      <p:to>
                                        <p:strVal val="visible"/>
                                      </p:to>
                                    </p:set>
                                    <p:animEffect filter="fade" transition="in">
                                      <p:cBhvr>
                                        <p:cTn dur="1000"/>
                                        <p:tgtEl>
                                          <p:spTgt spid="36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43"/>
          <p:cNvSpPr txBox="1"/>
          <p:nvPr>
            <p:ph idx="1" type="body"/>
          </p:nvPr>
        </p:nvSpPr>
        <p:spPr>
          <a:xfrm>
            <a:off x="457200" y="1038550"/>
            <a:ext cx="4914600" cy="44406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640"/>
              </a:spcBef>
              <a:spcAft>
                <a:spcPts val="0"/>
              </a:spcAft>
              <a:buSzPts val="2800"/>
              <a:buChar char="•"/>
            </a:pPr>
            <a:r>
              <a:rPr lang="en-US" sz="2800"/>
              <a:t>Repairs</a:t>
            </a:r>
            <a:endParaRPr sz="2800"/>
          </a:p>
          <a:p>
            <a:pPr indent="-406400" lvl="1" marL="1371600" rtl="0" algn="l">
              <a:lnSpc>
                <a:spcPct val="100000"/>
              </a:lnSpc>
              <a:spcBef>
                <a:spcPts val="0"/>
              </a:spcBef>
              <a:spcAft>
                <a:spcPts val="0"/>
              </a:spcAft>
              <a:buSzPts val="2800"/>
              <a:buChar char="–"/>
            </a:pPr>
            <a:r>
              <a:rPr lang="en-US"/>
              <a:t>Landlord has no legal duty to make repairs to rented property</a:t>
            </a:r>
            <a:endParaRPr/>
          </a:p>
          <a:p>
            <a:pPr indent="-406400" lvl="1" marL="1371600" rtl="0" algn="l">
              <a:lnSpc>
                <a:spcPct val="100000"/>
              </a:lnSpc>
              <a:spcBef>
                <a:spcPts val="0"/>
              </a:spcBef>
              <a:spcAft>
                <a:spcPts val="0"/>
              </a:spcAft>
              <a:buSzPts val="2800"/>
              <a:buChar char="–"/>
            </a:pPr>
            <a:r>
              <a:rPr lang="en-US"/>
              <a:t>Tenant is only required to make ordinary repairs to the property </a:t>
            </a:r>
            <a:endParaRPr/>
          </a:p>
          <a:p>
            <a:pPr indent="-419100" lvl="1" marL="1371600" rtl="0" algn="l">
              <a:lnSpc>
                <a:spcPct val="100000"/>
              </a:lnSpc>
              <a:spcBef>
                <a:spcPts val="0"/>
              </a:spcBef>
              <a:spcAft>
                <a:spcPts val="0"/>
              </a:spcAft>
              <a:buSzPts val="3000"/>
              <a:buChar char="–"/>
            </a:pPr>
            <a:r>
              <a:rPr lang="en-US"/>
              <a:t>A written Lease allows the parties to determine who should be responsible for repairs</a:t>
            </a:r>
            <a:r>
              <a:rPr lang="en-US" sz="3000"/>
              <a:t> </a:t>
            </a:r>
            <a:endParaRPr sz="3000"/>
          </a:p>
        </p:txBody>
      </p:sp>
      <p:sp>
        <p:nvSpPr>
          <p:cNvPr id="376" name="Google Shape;376;p43"/>
          <p:cNvSpPr txBox="1"/>
          <p:nvPr>
            <p:ph type="title"/>
          </p:nvPr>
        </p:nvSpPr>
        <p:spPr>
          <a:xfrm>
            <a:off x="100430" y="69858"/>
            <a:ext cx="5451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t>Repairs</a:t>
            </a:r>
            <a:endParaRPr/>
          </a:p>
        </p:txBody>
      </p:sp>
      <p:pic>
        <p:nvPicPr>
          <p:cNvPr id="377" name="Google Shape;377;p43"/>
          <p:cNvPicPr preferRelativeResize="0"/>
          <p:nvPr/>
        </p:nvPicPr>
        <p:blipFill rotWithShape="1">
          <a:blip r:embed="rId3">
            <a:alphaModFix/>
          </a:blip>
          <a:srcRect b="0" l="0" r="0" t="0"/>
          <a:stretch/>
        </p:blipFill>
        <p:spPr>
          <a:xfrm>
            <a:off x="5551425" y="3272350"/>
            <a:ext cx="3493177" cy="3150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0" st="0"/>
                                            </p:txEl>
                                          </p:spTgt>
                                        </p:tgtEl>
                                        <p:attrNameLst>
                                          <p:attrName>style.visibility</p:attrName>
                                        </p:attrNameLst>
                                      </p:cBhvr>
                                      <p:to>
                                        <p:strVal val="visible"/>
                                      </p:to>
                                    </p:set>
                                    <p:animEffect filter="fade" transition="in">
                                      <p:cBhvr>
                                        <p:cTn dur="1000"/>
                                        <p:tgtEl>
                                          <p:spTgt spid="3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1" st="1"/>
                                            </p:txEl>
                                          </p:spTgt>
                                        </p:tgtEl>
                                        <p:attrNameLst>
                                          <p:attrName>style.visibility</p:attrName>
                                        </p:attrNameLst>
                                      </p:cBhvr>
                                      <p:to>
                                        <p:strVal val="visible"/>
                                      </p:to>
                                    </p:set>
                                    <p:animEffect filter="fade" transition="in">
                                      <p:cBhvr>
                                        <p:cTn dur="1000"/>
                                        <p:tgtEl>
                                          <p:spTgt spid="3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2" st="2"/>
                                            </p:txEl>
                                          </p:spTgt>
                                        </p:tgtEl>
                                        <p:attrNameLst>
                                          <p:attrName>style.visibility</p:attrName>
                                        </p:attrNameLst>
                                      </p:cBhvr>
                                      <p:to>
                                        <p:strVal val="visible"/>
                                      </p:to>
                                    </p:set>
                                    <p:animEffect filter="fade" transition="in">
                                      <p:cBhvr>
                                        <p:cTn dur="1000"/>
                                        <p:tgtEl>
                                          <p:spTgt spid="3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3" st="3"/>
                                            </p:txEl>
                                          </p:spTgt>
                                        </p:tgtEl>
                                        <p:attrNameLst>
                                          <p:attrName>style.visibility</p:attrName>
                                        </p:attrNameLst>
                                      </p:cBhvr>
                                      <p:to>
                                        <p:strVal val="visible"/>
                                      </p:to>
                                    </p:set>
                                    <p:animEffect filter="fade" transition="in">
                                      <p:cBhvr>
                                        <p:cTn dur="1000"/>
                                        <p:tgtEl>
                                          <p:spTgt spid="37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44"/>
          <p:cNvSpPr txBox="1"/>
          <p:nvPr>
            <p:ph idx="1" type="body"/>
          </p:nvPr>
        </p:nvSpPr>
        <p:spPr>
          <a:xfrm>
            <a:off x="457200" y="1347482"/>
            <a:ext cx="8229600" cy="45261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600"/>
              </a:spcBef>
              <a:spcAft>
                <a:spcPts val="0"/>
              </a:spcAft>
              <a:buSzPts val="2800"/>
              <a:buChar char="•"/>
            </a:pPr>
            <a:r>
              <a:rPr lang="en-US" sz="2800"/>
              <a:t>Who is insuring what?</a:t>
            </a:r>
            <a:endParaRPr sz="2800"/>
          </a:p>
          <a:p>
            <a:pPr indent="0" lvl="0" marL="457200" rtl="0" algn="l">
              <a:lnSpc>
                <a:spcPct val="115000"/>
              </a:lnSpc>
              <a:spcBef>
                <a:spcPts val="600"/>
              </a:spcBef>
              <a:spcAft>
                <a:spcPts val="0"/>
              </a:spcAft>
              <a:buSzPts val="3200"/>
              <a:buNone/>
            </a:pPr>
            <a:r>
              <a:rPr lang="en-US" sz="2800">
                <a:latin typeface="Arial"/>
                <a:ea typeface="Arial"/>
                <a:cs typeface="Arial"/>
                <a:sym typeface="Arial"/>
              </a:rPr>
              <a:t>–</a:t>
            </a:r>
            <a:r>
              <a:rPr lang="en-US" sz="2800"/>
              <a:t>A Landlord should maintain insurance over buildings and permanent features.</a:t>
            </a:r>
            <a:endParaRPr sz="2800"/>
          </a:p>
          <a:p>
            <a:pPr indent="0" lvl="0" marL="457200" rtl="0" algn="l">
              <a:lnSpc>
                <a:spcPct val="115000"/>
              </a:lnSpc>
              <a:spcBef>
                <a:spcPts val="500"/>
              </a:spcBef>
              <a:spcAft>
                <a:spcPts val="0"/>
              </a:spcAft>
              <a:buSzPts val="3200"/>
              <a:buNone/>
            </a:pPr>
            <a:r>
              <a:rPr lang="en-US" sz="2800">
                <a:latin typeface="Arial"/>
                <a:ea typeface="Arial"/>
                <a:cs typeface="Arial"/>
                <a:sym typeface="Arial"/>
              </a:rPr>
              <a:t>–</a:t>
            </a:r>
            <a:r>
              <a:rPr lang="en-US" sz="2800"/>
              <a:t>A tenant should carry insurance to cover loss to equipment and other personal property on farm.</a:t>
            </a:r>
            <a:endParaRPr sz="2800"/>
          </a:p>
          <a:p>
            <a:pPr indent="0" lvl="0" marL="457200" marR="0" rtl="0" algn="l">
              <a:lnSpc>
                <a:spcPct val="100000"/>
              </a:lnSpc>
              <a:spcBef>
                <a:spcPts val="640"/>
              </a:spcBef>
              <a:spcAft>
                <a:spcPts val="0"/>
              </a:spcAft>
              <a:buSzPts val="3200"/>
              <a:buNone/>
            </a:pPr>
            <a:r>
              <a:t/>
            </a:r>
            <a:endParaRPr sz="2800"/>
          </a:p>
        </p:txBody>
      </p:sp>
      <p:sp>
        <p:nvSpPr>
          <p:cNvPr id="384" name="Google Shape;384;p44"/>
          <p:cNvSpPr txBox="1"/>
          <p:nvPr>
            <p:ph type="title"/>
          </p:nvPr>
        </p:nvSpPr>
        <p:spPr>
          <a:xfrm>
            <a:off x="100430" y="69858"/>
            <a:ext cx="5451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t>Insurance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xEl>
                                              <p:pRg end="0" st="0"/>
                                            </p:txEl>
                                          </p:spTgt>
                                        </p:tgtEl>
                                        <p:attrNameLst>
                                          <p:attrName>style.visibility</p:attrName>
                                        </p:attrNameLst>
                                      </p:cBhvr>
                                      <p:to>
                                        <p:strVal val="visible"/>
                                      </p:to>
                                    </p:set>
                                    <p:animEffect filter="fade" transition="in">
                                      <p:cBhvr>
                                        <p:cTn dur="1000"/>
                                        <p:tgtEl>
                                          <p:spTgt spid="3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xEl>
                                              <p:pRg end="1" st="1"/>
                                            </p:txEl>
                                          </p:spTgt>
                                        </p:tgtEl>
                                        <p:attrNameLst>
                                          <p:attrName>style.visibility</p:attrName>
                                        </p:attrNameLst>
                                      </p:cBhvr>
                                      <p:to>
                                        <p:strVal val="visible"/>
                                      </p:to>
                                    </p:set>
                                    <p:animEffect filter="fade" transition="in">
                                      <p:cBhvr>
                                        <p:cTn dur="1000"/>
                                        <p:tgtEl>
                                          <p:spTgt spid="3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xEl>
                                              <p:pRg end="2" st="2"/>
                                            </p:txEl>
                                          </p:spTgt>
                                        </p:tgtEl>
                                        <p:attrNameLst>
                                          <p:attrName>style.visibility</p:attrName>
                                        </p:attrNameLst>
                                      </p:cBhvr>
                                      <p:to>
                                        <p:strVal val="visible"/>
                                      </p:to>
                                    </p:set>
                                    <p:animEffect filter="fade" transition="in">
                                      <p:cBhvr>
                                        <p:cTn dur="1000"/>
                                        <p:tgtEl>
                                          <p:spTgt spid="3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xEl>
                                              <p:pRg end="3" st="3"/>
                                            </p:txEl>
                                          </p:spTgt>
                                        </p:tgtEl>
                                        <p:attrNameLst>
                                          <p:attrName>style.visibility</p:attrName>
                                        </p:attrNameLst>
                                      </p:cBhvr>
                                      <p:to>
                                        <p:strVal val="visible"/>
                                      </p:to>
                                    </p:set>
                                    <p:animEffect filter="fade" transition="in">
                                      <p:cBhvr>
                                        <p:cTn dur="1000"/>
                                        <p:tgtEl>
                                          <p:spTgt spid="38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45"/>
          <p:cNvSpPr txBox="1"/>
          <p:nvPr>
            <p:ph idx="1" type="body"/>
          </p:nvPr>
        </p:nvSpPr>
        <p:spPr>
          <a:xfrm>
            <a:off x="487375" y="1347475"/>
            <a:ext cx="8199300" cy="46923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600"/>
              </a:spcBef>
              <a:spcAft>
                <a:spcPts val="0"/>
              </a:spcAft>
              <a:buSzPts val="3200"/>
              <a:buChar char="•"/>
            </a:pPr>
            <a:r>
              <a:rPr lang="en-US"/>
              <a:t>If there is no renewal section, unless proper notice to terminate is given, a periodic tenancy will automatically renew at the end of the term.</a:t>
            </a:r>
            <a:endParaRPr/>
          </a:p>
          <a:p>
            <a:pPr indent="-431800" lvl="0" marL="457200" rtl="0" algn="l">
              <a:lnSpc>
                <a:spcPct val="115000"/>
              </a:lnSpc>
              <a:spcBef>
                <a:spcPts val="0"/>
              </a:spcBef>
              <a:spcAft>
                <a:spcPts val="0"/>
              </a:spcAft>
              <a:buSzPts val="3200"/>
              <a:buChar char="•"/>
            </a:pPr>
            <a:r>
              <a:rPr lang="en-US"/>
              <a:t>The terms of the original lease will continue to apply until the parties agree to terminate the original terms or agree to a new lease. </a:t>
            </a:r>
            <a:endParaRPr/>
          </a:p>
          <a:p>
            <a:pPr indent="0" lvl="0" marL="457200" marR="0" rtl="0" algn="l">
              <a:lnSpc>
                <a:spcPct val="100000"/>
              </a:lnSpc>
              <a:spcBef>
                <a:spcPts val="640"/>
              </a:spcBef>
              <a:spcAft>
                <a:spcPts val="0"/>
              </a:spcAft>
              <a:buSzPts val="3200"/>
              <a:buNone/>
            </a:pPr>
            <a:r>
              <a:t/>
            </a:r>
            <a:endParaRPr sz="2600"/>
          </a:p>
        </p:txBody>
      </p:sp>
      <p:sp>
        <p:nvSpPr>
          <p:cNvPr id="391" name="Google Shape;391;p45"/>
          <p:cNvSpPr txBox="1"/>
          <p:nvPr>
            <p:ph type="title"/>
          </p:nvPr>
        </p:nvSpPr>
        <p:spPr>
          <a:xfrm>
            <a:off x="100430" y="69858"/>
            <a:ext cx="54510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Lease Renewal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animEffect filter="fade" transition="in">
                                      <p:cBhvr>
                                        <p:cTn dur="1000"/>
                                        <p:tgtEl>
                                          <p:spTgt spid="3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1" st="1"/>
                                            </p:txEl>
                                          </p:spTgt>
                                        </p:tgtEl>
                                        <p:attrNameLst>
                                          <p:attrName>style.visibility</p:attrName>
                                        </p:attrNameLst>
                                      </p:cBhvr>
                                      <p:to>
                                        <p:strVal val="visible"/>
                                      </p:to>
                                    </p:set>
                                    <p:animEffect filter="fade" transition="in">
                                      <p:cBhvr>
                                        <p:cTn dur="1000"/>
                                        <p:tgtEl>
                                          <p:spTgt spid="3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2" st="2"/>
                                            </p:txEl>
                                          </p:spTgt>
                                        </p:tgtEl>
                                        <p:attrNameLst>
                                          <p:attrName>style.visibility</p:attrName>
                                        </p:attrNameLst>
                                      </p:cBhvr>
                                      <p:to>
                                        <p:strVal val="visible"/>
                                      </p:to>
                                    </p:set>
                                    <p:animEffect filter="fade" transition="in">
                                      <p:cBhvr>
                                        <p:cTn dur="1000"/>
                                        <p:tgtEl>
                                          <p:spTgt spid="39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28"/>
          <p:cNvSpPr txBox="1"/>
          <p:nvPr>
            <p:ph idx="1" type="body"/>
          </p:nvPr>
        </p:nvSpPr>
        <p:spPr>
          <a:xfrm>
            <a:off x="72600" y="1013875"/>
            <a:ext cx="9144000" cy="3106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2000"/>
          </a:p>
          <a:p>
            <a:pPr indent="0" lvl="0" marL="0" rtl="0" algn="l">
              <a:lnSpc>
                <a:spcPct val="115000"/>
              </a:lnSpc>
              <a:spcBef>
                <a:spcPts val="500"/>
              </a:spcBef>
              <a:spcAft>
                <a:spcPts val="0"/>
              </a:spcAft>
              <a:buClr>
                <a:schemeClr val="dk1"/>
              </a:buClr>
              <a:buSzPts val="1100"/>
              <a:buFont typeface="Arial"/>
              <a:buNone/>
            </a:pPr>
            <a:r>
              <a:rPr lang="en-US" sz="2400"/>
              <a:t>The Agriculture Law Education Initiative (ALEI) is a partnership of the Francis King Carey School of Law at the University of Maryland, Baltimore (UMB); the College of Agriculture &amp; Natural Resources at the University of Maryland (UMCP); and the School of Agriculture and Natural Sciences at the University of Maryland Eastern Shore (UMES).   </a:t>
            </a:r>
            <a:endParaRPr sz="2400"/>
          </a:p>
          <a:p>
            <a:pPr indent="0" lvl="0" marL="0" rtl="0" algn="l">
              <a:lnSpc>
                <a:spcPct val="115000"/>
              </a:lnSpc>
              <a:spcBef>
                <a:spcPts val="500"/>
              </a:spcBef>
              <a:spcAft>
                <a:spcPts val="0"/>
              </a:spcAft>
              <a:buClr>
                <a:schemeClr val="dk1"/>
              </a:buClr>
              <a:buSzPts val="1100"/>
              <a:buFont typeface="Arial"/>
              <a:buNone/>
            </a:pPr>
            <a:r>
              <a:t/>
            </a:r>
            <a:endParaRPr sz="2400"/>
          </a:p>
          <a:p>
            <a:pPr indent="0" lvl="0" marL="0" rtl="0" algn="l">
              <a:lnSpc>
                <a:spcPct val="115000"/>
              </a:lnSpc>
              <a:spcBef>
                <a:spcPts val="500"/>
              </a:spcBef>
              <a:spcAft>
                <a:spcPts val="0"/>
              </a:spcAft>
              <a:buClr>
                <a:schemeClr val="dk1"/>
              </a:buClr>
              <a:buSzPts val="1100"/>
              <a:buFont typeface="Arial"/>
              <a:buNone/>
            </a:pPr>
            <a:r>
              <a:rPr lang="en-US" sz="2400"/>
              <a:t>ALEI is an initiative of the University of Maryland: </a:t>
            </a:r>
            <a:r>
              <a:rPr i="1" lang="en-US" sz="2400"/>
              <a:t>MPowering the State</a:t>
            </a:r>
            <a:r>
              <a:rPr lang="en-US" sz="2400"/>
              <a:t>, a strategic alliance between UMB and UMCP created in 2012 to significantly expand research collaboration, business development, and student opportunities at both universities.</a:t>
            </a:r>
            <a:endParaRPr sz="2200"/>
          </a:p>
          <a:p>
            <a:pPr indent="0" lvl="0" marL="0" rtl="0" algn="l">
              <a:lnSpc>
                <a:spcPct val="115000"/>
              </a:lnSpc>
              <a:spcBef>
                <a:spcPts val="500"/>
              </a:spcBef>
              <a:spcAft>
                <a:spcPts val="0"/>
              </a:spcAft>
              <a:buClr>
                <a:schemeClr val="dk1"/>
              </a:buClr>
              <a:buSzPts val="1100"/>
              <a:buFont typeface="Arial"/>
              <a:buNone/>
            </a:pPr>
            <a:r>
              <a:rPr lang="en-US" sz="2400"/>
              <a:t>Website:</a:t>
            </a:r>
            <a:r>
              <a:rPr lang="en-US" sz="2400">
                <a:solidFill>
                  <a:schemeClr val="hlink"/>
                </a:solidFill>
                <a:uFill>
                  <a:noFill/>
                </a:uFill>
                <a:hlinkClick r:id="rId3"/>
              </a:rPr>
              <a:t> </a:t>
            </a:r>
            <a:r>
              <a:rPr lang="en-US" sz="2400" u="sng">
                <a:solidFill>
                  <a:schemeClr val="hlink"/>
                </a:solidFill>
                <a:hlinkClick r:id="rId4"/>
              </a:rPr>
              <a:t>www.umaglaw.org</a:t>
            </a:r>
            <a:r>
              <a:rPr lang="en-US" sz="2400">
                <a:solidFill>
                  <a:schemeClr val="hlink"/>
                </a:solidFill>
              </a:rPr>
              <a:t>			</a:t>
            </a:r>
            <a:r>
              <a:rPr lang="en-US" sz="2400">
                <a:solidFill>
                  <a:schemeClr val="hlink"/>
                </a:solidFill>
                <a:uFill>
                  <a:noFill/>
                </a:uFill>
                <a:hlinkClick r:id="rId5"/>
              </a:rPr>
              <a:t>Email: umaglaw@umd.edu</a:t>
            </a:r>
            <a:endParaRPr sz="2400">
              <a:solidFill>
                <a:schemeClr val="hlink"/>
              </a:solidFill>
              <a:uFill>
                <a:noFill/>
              </a:uFill>
              <a:hlinkClick r:id="rId6"/>
            </a:endParaRPr>
          </a:p>
          <a:p>
            <a:pPr indent="0" lvl="0" marL="0" rtl="0" algn="l">
              <a:lnSpc>
                <a:spcPct val="115000"/>
              </a:lnSpc>
              <a:spcBef>
                <a:spcPts val="500"/>
              </a:spcBef>
              <a:spcAft>
                <a:spcPts val="0"/>
              </a:spcAft>
              <a:buClr>
                <a:schemeClr val="dk1"/>
              </a:buClr>
              <a:buSzPts val="1100"/>
              <a:buFont typeface="Arial"/>
              <a:buNone/>
            </a:pPr>
            <a:r>
              <a:t/>
            </a:r>
            <a:endParaRPr sz="2000" u="sng">
              <a:solidFill>
                <a:schemeClr val="hlink"/>
              </a:solidFill>
              <a:hlinkClick r:id="rId7"/>
            </a:endParaRPr>
          </a:p>
          <a:p>
            <a:pPr indent="0" lvl="0" marL="0" marR="0" rtl="0" algn="l">
              <a:lnSpc>
                <a:spcPct val="100000"/>
              </a:lnSpc>
              <a:spcBef>
                <a:spcPts val="480"/>
              </a:spcBef>
              <a:spcAft>
                <a:spcPts val="0"/>
              </a:spcAft>
              <a:buClr>
                <a:schemeClr val="dk1"/>
              </a:buClr>
              <a:buSzPts val="600"/>
              <a:buFont typeface="Arial"/>
              <a:buNone/>
            </a:pPr>
            <a:r>
              <a:t/>
            </a:r>
            <a:endParaRPr sz="2200"/>
          </a:p>
        </p:txBody>
      </p:sp>
      <p:sp>
        <p:nvSpPr>
          <p:cNvPr id="262" name="Google Shape;262;p28"/>
          <p:cNvSpPr txBox="1"/>
          <p:nvPr>
            <p:ph type="title"/>
          </p:nvPr>
        </p:nvSpPr>
        <p:spPr>
          <a:xfrm>
            <a:off x="100429" y="69858"/>
            <a:ext cx="64755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rPr lang="en-US"/>
              <a:t>ALEI</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46"/>
          <p:cNvSpPr txBox="1"/>
          <p:nvPr>
            <p:ph idx="1" type="body"/>
          </p:nvPr>
        </p:nvSpPr>
        <p:spPr>
          <a:xfrm>
            <a:off x="100425" y="1347475"/>
            <a:ext cx="36777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Clr>
                <a:schemeClr val="dk1"/>
              </a:buClr>
              <a:buSzPts val="1100"/>
              <a:buFont typeface="Arial"/>
              <a:buNone/>
            </a:pPr>
            <a:r>
              <a:rPr lang="en-US" sz="2600">
                <a:latin typeface="Arial"/>
                <a:ea typeface="Arial"/>
                <a:cs typeface="Arial"/>
                <a:sym typeface="Arial"/>
              </a:rPr>
              <a:t>•</a:t>
            </a:r>
            <a:r>
              <a:rPr lang="en-US" sz="3000"/>
              <a:t>How do you terminate an agricultural lease?</a:t>
            </a:r>
            <a:endParaRPr sz="3000"/>
          </a:p>
          <a:p>
            <a:pPr indent="0" lvl="0" marL="457200" marR="0" rtl="0" algn="l">
              <a:lnSpc>
                <a:spcPct val="100000"/>
              </a:lnSpc>
              <a:spcBef>
                <a:spcPts val="640"/>
              </a:spcBef>
              <a:spcAft>
                <a:spcPts val="0"/>
              </a:spcAft>
              <a:buSzPts val="3200"/>
              <a:buNone/>
            </a:pPr>
            <a:r>
              <a:t/>
            </a:r>
            <a:endParaRPr sz="3000"/>
          </a:p>
        </p:txBody>
      </p:sp>
      <p:sp>
        <p:nvSpPr>
          <p:cNvPr id="398" name="Google Shape;398;p46"/>
          <p:cNvSpPr txBox="1"/>
          <p:nvPr>
            <p:ph type="title"/>
          </p:nvPr>
        </p:nvSpPr>
        <p:spPr>
          <a:xfrm>
            <a:off x="100430" y="69858"/>
            <a:ext cx="5451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t>Lease Termination </a:t>
            </a:r>
            <a:endParaRPr/>
          </a:p>
        </p:txBody>
      </p:sp>
      <p:sp>
        <p:nvSpPr>
          <p:cNvPr id="399" name="Google Shape;399;p46"/>
          <p:cNvSpPr txBox="1"/>
          <p:nvPr/>
        </p:nvSpPr>
        <p:spPr>
          <a:xfrm>
            <a:off x="3634925" y="1212850"/>
            <a:ext cx="5013900" cy="464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600"/>
              </a:spcBef>
              <a:spcAft>
                <a:spcPts val="0"/>
              </a:spcAft>
              <a:buClr>
                <a:srgbClr val="000000"/>
              </a:buClr>
              <a:buSzPts val="2600"/>
              <a:buFont typeface="Arial"/>
              <a:buNone/>
            </a:pPr>
            <a:r>
              <a:rPr b="0" i="0" lang="en-US" sz="2600" u="none" cap="none" strike="noStrike">
                <a:solidFill>
                  <a:schemeClr val="dk1"/>
                </a:solidFill>
                <a:latin typeface="Arial"/>
                <a:ea typeface="Arial"/>
                <a:cs typeface="Arial"/>
                <a:sym typeface="Arial"/>
              </a:rPr>
              <a:t>•</a:t>
            </a:r>
            <a:r>
              <a:rPr b="0" i="0" lang="en-US" sz="3000" u="none" cap="none" strike="noStrike">
                <a:solidFill>
                  <a:schemeClr val="dk1"/>
                </a:solidFill>
                <a:latin typeface="Calibri"/>
                <a:ea typeface="Calibri"/>
                <a:cs typeface="Calibri"/>
                <a:sym typeface="Calibri"/>
              </a:rPr>
              <a:t>Unless stated otherwise in the lease, year to year ag leases require 6 months’ notice before end of lease to terminate.</a:t>
            </a:r>
            <a:endParaRPr b="0" i="0" sz="3000" u="none" cap="none" strike="noStrike">
              <a:solidFill>
                <a:schemeClr val="dk1"/>
              </a:solidFill>
              <a:latin typeface="Calibri"/>
              <a:ea typeface="Calibri"/>
              <a:cs typeface="Calibri"/>
              <a:sym typeface="Calibri"/>
            </a:endParaRPr>
          </a:p>
          <a:p>
            <a:pPr indent="0" lvl="0" marL="0" marR="0" rtl="0" algn="l">
              <a:lnSpc>
                <a:spcPct val="115000"/>
              </a:lnSpc>
              <a:spcBef>
                <a:spcPts val="60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a:t>
            </a:r>
            <a:r>
              <a:rPr b="0" i="0" lang="en-US" sz="3000" u="none" cap="none" strike="noStrike">
                <a:solidFill>
                  <a:schemeClr val="dk1"/>
                </a:solidFill>
                <a:latin typeface="Calibri"/>
                <a:ea typeface="Calibri"/>
                <a:cs typeface="Calibri"/>
                <a:sym typeface="Calibri"/>
              </a:rPr>
              <a:t>That means by June 30</a:t>
            </a:r>
            <a:r>
              <a:rPr b="0" baseline="30000"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if your lease ends on December 31. </a:t>
            </a:r>
            <a:endParaRPr b="0" i="0" sz="3000" u="none" cap="none" strike="noStrike">
              <a:solidFill>
                <a:schemeClr val="dk1"/>
              </a:solidFill>
              <a:latin typeface="Calibri"/>
              <a:ea typeface="Calibri"/>
              <a:cs typeface="Calibri"/>
              <a:sym typeface="Calibri"/>
            </a:endParaRPr>
          </a:p>
          <a:p>
            <a:pPr indent="0" lvl="0" marL="0" marR="0" rtl="0" algn="l">
              <a:lnSpc>
                <a:spcPct val="115000"/>
              </a:lnSpc>
              <a:spcBef>
                <a:spcPts val="60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a:p>
            <a:pPr indent="0" lvl="0" marL="0" marR="0" rtl="0" algn="l">
              <a:lnSpc>
                <a:spcPct val="115000"/>
              </a:lnSpc>
              <a:spcBef>
                <a:spcPts val="600"/>
              </a:spcBef>
              <a:spcAft>
                <a:spcPts val="0"/>
              </a:spcAft>
              <a:buClr>
                <a:srgbClr val="000000"/>
              </a:buClr>
              <a:buSzPts val="3000"/>
              <a:buFont typeface="Arial"/>
              <a:buNone/>
            </a:pPr>
            <a:r>
              <a:rPr b="0" i="0" lang="en-US" sz="3000" u="none" cap="none" strike="noStrike">
                <a:solidFill>
                  <a:schemeClr val="dk1"/>
                </a:solidFill>
                <a:latin typeface="Calibri"/>
                <a:ea typeface="Calibri"/>
                <a:cs typeface="Calibri"/>
                <a:sym typeface="Calibri"/>
              </a:rPr>
              <a:t>	</a:t>
            </a:r>
            <a:endParaRPr b="0" i="0" sz="3000" u="none" cap="none" strike="noStrike">
              <a:solidFill>
                <a:schemeClr val="dk1"/>
              </a:solidFill>
              <a:latin typeface="Calibri"/>
              <a:ea typeface="Calibri"/>
              <a:cs typeface="Calibri"/>
              <a:sym typeface="Calibri"/>
            </a:endParaRPr>
          </a:p>
          <a:p>
            <a:pPr indent="0" lvl="0" marL="0" marR="0" rtl="0" algn="l">
              <a:lnSpc>
                <a:spcPct val="115000"/>
              </a:lnSpc>
              <a:spcBef>
                <a:spcPts val="600"/>
              </a:spcBef>
              <a:spcAft>
                <a:spcPts val="0"/>
              </a:spcAft>
              <a:buClr>
                <a:schemeClr val="dk1"/>
              </a:buClr>
              <a:buSzPts val="1100"/>
              <a:buFont typeface="Arial"/>
              <a:buNone/>
            </a:pPr>
            <a:r>
              <a:t/>
            </a:r>
            <a:endParaRPr b="0" i="0" sz="2600" u="none" cap="none" strike="noStrike">
              <a:solidFill>
                <a:schemeClr val="dk1"/>
              </a:solidFill>
              <a:latin typeface="Calibri"/>
              <a:ea typeface="Calibri"/>
              <a:cs typeface="Calibri"/>
              <a:sym typeface="Calibri"/>
            </a:endParaRPr>
          </a:p>
          <a:p>
            <a:pPr indent="0" lvl="0" marL="0" marR="0" rtl="0" algn="l">
              <a:lnSpc>
                <a:spcPct val="115000"/>
              </a:lnSpc>
              <a:spcBef>
                <a:spcPts val="50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15000"/>
              </a:lnSpc>
              <a:spcBef>
                <a:spcPts val="500"/>
              </a:spcBef>
              <a:spcAft>
                <a:spcPts val="0"/>
              </a:spcAft>
              <a:buClr>
                <a:schemeClr val="dk1"/>
              </a:buClr>
              <a:buSzPts val="11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0" st="0"/>
                                            </p:txEl>
                                          </p:spTgt>
                                        </p:tgtEl>
                                        <p:attrNameLst>
                                          <p:attrName>style.visibility</p:attrName>
                                        </p:attrNameLst>
                                      </p:cBhvr>
                                      <p:to>
                                        <p:strVal val="visible"/>
                                      </p:to>
                                    </p:set>
                                    <p:animEffect filter="fade" transition="in">
                                      <p:cBhvr>
                                        <p:cTn dur="1000"/>
                                        <p:tgtEl>
                                          <p:spTgt spid="3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1" st="1"/>
                                            </p:txEl>
                                          </p:spTgt>
                                        </p:tgtEl>
                                        <p:attrNameLst>
                                          <p:attrName>style.visibility</p:attrName>
                                        </p:attrNameLst>
                                      </p:cBhvr>
                                      <p:to>
                                        <p:strVal val="visible"/>
                                      </p:to>
                                    </p:set>
                                    <p:animEffect filter="fade" transition="in">
                                      <p:cBhvr>
                                        <p:cTn dur="1000"/>
                                        <p:tgtEl>
                                          <p:spTgt spid="3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2" st="2"/>
                                            </p:txEl>
                                          </p:spTgt>
                                        </p:tgtEl>
                                        <p:attrNameLst>
                                          <p:attrName>style.visibility</p:attrName>
                                        </p:attrNameLst>
                                      </p:cBhvr>
                                      <p:to>
                                        <p:strVal val="visible"/>
                                      </p:to>
                                    </p:set>
                                    <p:animEffect filter="fade" transition="in">
                                      <p:cBhvr>
                                        <p:cTn dur="1000"/>
                                        <p:tgtEl>
                                          <p:spTgt spid="3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3" st="3"/>
                                            </p:txEl>
                                          </p:spTgt>
                                        </p:tgtEl>
                                        <p:attrNameLst>
                                          <p:attrName>style.visibility</p:attrName>
                                        </p:attrNameLst>
                                      </p:cBhvr>
                                      <p:to>
                                        <p:strVal val="visible"/>
                                      </p:to>
                                    </p:set>
                                    <p:animEffect filter="fade" transition="in">
                                      <p:cBhvr>
                                        <p:cTn dur="1000"/>
                                        <p:tgtEl>
                                          <p:spTgt spid="3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4" st="4"/>
                                            </p:txEl>
                                          </p:spTgt>
                                        </p:tgtEl>
                                        <p:attrNameLst>
                                          <p:attrName>style.visibility</p:attrName>
                                        </p:attrNameLst>
                                      </p:cBhvr>
                                      <p:to>
                                        <p:strVal val="visible"/>
                                      </p:to>
                                    </p:set>
                                    <p:animEffect filter="fade" transition="in">
                                      <p:cBhvr>
                                        <p:cTn dur="1000"/>
                                        <p:tgtEl>
                                          <p:spTgt spid="39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5" st="5"/>
                                            </p:txEl>
                                          </p:spTgt>
                                        </p:tgtEl>
                                        <p:attrNameLst>
                                          <p:attrName>style.visibility</p:attrName>
                                        </p:attrNameLst>
                                      </p:cBhvr>
                                      <p:to>
                                        <p:strVal val="visible"/>
                                      </p:to>
                                    </p:set>
                                    <p:animEffect filter="fade" transition="in">
                                      <p:cBhvr>
                                        <p:cTn dur="1000"/>
                                        <p:tgtEl>
                                          <p:spTgt spid="39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6" st="6"/>
                                            </p:txEl>
                                          </p:spTgt>
                                        </p:tgtEl>
                                        <p:attrNameLst>
                                          <p:attrName>style.visibility</p:attrName>
                                        </p:attrNameLst>
                                      </p:cBhvr>
                                      <p:to>
                                        <p:strVal val="visible"/>
                                      </p:to>
                                    </p:set>
                                    <p:animEffect filter="fade" transition="in">
                                      <p:cBhvr>
                                        <p:cTn dur="1000"/>
                                        <p:tgtEl>
                                          <p:spTgt spid="39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47"/>
          <p:cNvSpPr txBox="1"/>
          <p:nvPr>
            <p:ph idx="1" type="body"/>
          </p:nvPr>
        </p:nvSpPr>
        <p:spPr>
          <a:xfrm>
            <a:off x="457200" y="1347482"/>
            <a:ext cx="82296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Clr>
                <a:schemeClr val="dk1"/>
              </a:buClr>
              <a:buSzPts val="1100"/>
              <a:buFont typeface="Arial"/>
              <a:buNone/>
            </a:pPr>
            <a:r>
              <a:rPr lang="en-US">
                <a:latin typeface="Arial"/>
                <a:ea typeface="Arial"/>
                <a:cs typeface="Arial"/>
                <a:sym typeface="Arial"/>
              </a:rPr>
              <a:t>•</a:t>
            </a:r>
            <a:r>
              <a:rPr lang="en-US"/>
              <a:t>Notice to terminate should be given in writing with a copy retained by the sender. </a:t>
            </a:r>
            <a:endParaRPr/>
          </a:p>
          <a:p>
            <a:pPr indent="0" lvl="0" marL="0" rtl="0" algn="l">
              <a:lnSpc>
                <a:spcPct val="115000"/>
              </a:lnSpc>
              <a:spcBef>
                <a:spcPts val="600"/>
              </a:spcBef>
              <a:spcAft>
                <a:spcPts val="0"/>
              </a:spcAft>
              <a:buClr>
                <a:schemeClr val="dk1"/>
              </a:buClr>
              <a:buSzPts val="1100"/>
              <a:buFont typeface="Arial"/>
              <a:buNone/>
            </a:pPr>
            <a:r>
              <a:rPr lang="en-US">
                <a:latin typeface="Arial"/>
                <a:ea typeface="Arial"/>
                <a:cs typeface="Arial"/>
                <a:sym typeface="Arial"/>
              </a:rPr>
              <a:t>•</a:t>
            </a:r>
            <a:r>
              <a:rPr lang="en-US"/>
              <a:t>In </a:t>
            </a:r>
            <a:r>
              <a:rPr i="1" lang="en-US"/>
              <a:t>Ag Leasing in Maryland</a:t>
            </a:r>
            <a:r>
              <a:rPr lang="en-US"/>
              <a:t> there is a form termination letter that you can use to develop your own. </a:t>
            </a:r>
            <a:endParaRPr/>
          </a:p>
          <a:p>
            <a:pPr indent="0" lvl="0" marL="0" rtl="0" algn="l">
              <a:lnSpc>
                <a:spcPct val="100000"/>
              </a:lnSpc>
              <a:spcBef>
                <a:spcPts val="640"/>
              </a:spcBef>
              <a:spcAft>
                <a:spcPts val="0"/>
              </a:spcAft>
              <a:buSzPts val="3200"/>
              <a:buNone/>
            </a:pPr>
            <a:r>
              <a:t/>
            </a:r>
            <a:endParaRPr/>
          </a:p>
        </p:txBody>
      </p:sp>
      <p:sp>
        <p:nvSpPr>
          <p:cNvPr id="406" name="Google Shape;406;p47"/>
          <p:cNvSpPr txBox="1"/>
          <p:nvPr>
            <p:ph type="title"/>
          </p:nvPr>
        </p:nvSpPr>
        <p:spPr>
          <a:xfrm>
            <a:off x="100430" y="69858"/>
            <a:ext cx="5451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t>Lease Termination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0" st="0"/>
                                            </p:txEl>
                                          </p:spTgt>
                                        </p:tgtEl>
                                        <p:attrNameLst>
                                          <p:attrName>style.visibility</p:attrName>
                                        </p:attrNameLst>
                                      </p:cBhvr>
                                      <p:to>
                                        <p:strVal val="visible"/>
                                      </p:to>
                                    </p:set>
                                    <p:animEffect filter="fade" transition="in">
                                      <p:cBhvr>
                                        <p:cTn dur="1000"/>
                                        <p:tgtEl>
                                          <p:spTgt spid="4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1" st="1"/>
                                            </p:txEl>
                                          </p:spTgt>
                                        </p:tgtEl>
                                        <p:attrNameLst>
                                          <p:attrName>style.visibility</p:attrName>
                                        </p:attrNameLst>
                                      </p:cBhvr>
                                      <p:to>
                                        <p:strVal val="visible"/>
                                      </p:to>
                                    </p:set>
                                    <p:animEffect filter="fade" transition="in">
                                      <p:cBhvr>
                                        <p:cTn dur="1000"/>
                                        <p:tgtEl>
                                          <p:spTgt spid="4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2" st="2"/>
                                            </p:txEl>
                                          </p:spTgt>
                                        </p:tgtEl>
                                        <p:attrNameLst>
                                          <p:attrName>style.visibility</p:attrName>
                                        </p:attrNameLst>
                                      </p:cBhvr>
                                      <p:to>
                                        <p:strVal val="visible"/>
                                      </p:to>
                                    </p:set>
                                    <p:animEffect filter="fade" transition="in">
                                      <p:cBhvr>
                                        <p:cTn dur="1000"/>
                                        <p:tgtEl>
                                          <p:spTgt spid="4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48"/>
          <p:cNvSpPr txBox="1"/>
          <p:nvPr>
            <p:ph idx="1" type="body"/>
          </p:nvPr>
        </p:nvSpPr>
        <p:spPr>
          <a:xfrm>
            <a:off x="457200" y="1347482"/>
            <a:ext cx="8229600" cy="45261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640"/>
              </a:spcBef>
              <a:spcAft>
                <a:spcPts val="0"/>
              </a:spcAft>
              <a:buSzPts val="2800"/>
              <a:buChar char="•"/>
            </a:pPr>
            <a:r>
              <a:rPr lang="en-US" sz="2800"/>
              <a:t>Amending the lease</a:t>
            </a:r>
            <a:endParaRPr sz="2800"/>
          </a:p>
          <a:p>
            <a:pPr indent="-406400" lvl="1" marL="1371600" rtl="0" algn="l">
              <a:lnSpc>
                <a:spcPct val="100000"/>
              </a:lnSpc>
              <a:spcBef>
                <a:spcPts val="0"/>
              </a:spcBef>
              <a:spcAft>
                <a:spcPts val="0"/>
              </a:spcAft>
              <a:buSzPts val="2800"/>
              <a:buChar char="–"/>
            </a:pPr>
            <a:r>
              <a:rPr lang="en-US"/>
              <a:t>At any time the parties can agree to amend the lease </a:t>
            </a:r>
            <a:endParaRPr/>
          </a:p>
          <a:p>
            <a:pPr indent="-406400" lvl="1" marL="1371600" rtl="0" algn="l">
              <a:lnSpc>
                <a:spcPct val="100000"/>
              </a:lnSpc>
              <a:spcBef>
                <a:spcPts val="0"/>
              </a:spcBef>
              <a:spcAft>
                <a:spcPts val="0"/>
              </a:spcAft>
              <a:buSzPts val="2800"/>
              <a:buChar char="–"/>
            </a:pPr>
            <a:r>
              <a:rPr lang="en-US"/>
              <a:t>Both parties must agree and it should be in writing</a:t>
            </a:r>
            <a:endParaRPr/>
          </a:p>
        </p:txBody>
      </p:sp>
      <p:sp>
        <p:nvSpPr>
          <p:cNvPr id="413" name="Google Shape;413;p48"/>
          <p:cNvSpPr txBox="1"/>
          <p:nvPr>
            <p:ph type="title"/>
          </p:nvPr>
        </p:nvSpPr>
        <p:spPr>
          <a:xfrm>
            <a:off x="100430" y="69858"/>
            <a:ext cx="5451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t>Amending the lease</a:t>
            </a:r>
            <a:endParaRPr/>
          </a:p>
        </p:txBody>
      </p:sp>
      <p:pic>
        <p:nvPicPr>
          <p:cNvPr id="414" name="Google Shape;414;p48"/>
          <p:cNvPicPr preferRelativeResize="0"/>
          <p:nvPr/>
        </p:nvPicPr>
        <p:blipFill rotWithShape="1">
          <a:blip r:embed="rId3">
            <a:alphaModFix/>
          </a:blip>
          <a:srcRect b="0" l="0" r="0" t="0"/>
          <a:stretch/>
        </p:blipFill>
        <p:spPr>
          <a:xfrm>
            <a:off x="0" y="3649752"/>
            <a:ext cx="4347878" cy="28927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0" st="0"/>
                                            </p:txEl>
                                          </p:spTgt>
                                        </p:tgtEl>
                                        <p:attrNameLst>
                                          <p:attrName>style.visibility</p:attrName>
                                        </p:attrNameLst>
                                      </p:cBhvr>
                                      <p:to>
                                        <p:strVal val="visible"/>
                                      </p:to>
                                    </p:set>
                                    <p:animEffect filter="fade" transition="in">
                                      <p:cBhvr>
                                        <p:cTn dur="1000"/>
                                        <p:tgtEl>
                                          <p:spTgt spid="4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1" st="1"/>
                                            </p:txEl>
                                          </p:spTgt>
                                        </p:tgtEl>
                                        <p:attrNameLst>
                                          <p:attrName>style.visibility</p:attrName>
                                        </p:attrNameLst>
                                      </p:cBhvr>
                                      <p:to>
                                        <p:strVal val="visible"/>
                                      </p:to>
                                    </p:set>
                                    <p:animEffect filter="fade" transition="in">
                                      <p:cBhvr>
                                        <p:cTn dur="1000"/>
                                        <p:tgtEl>
                                          <p:spTgt spid="4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2" st="2"/>
                                            </p:txEl>
                                          </p:spTgt>
                                        </p:tgtEl>
                                        <p:attrNameLst>
                                          <p:attrName>style.visibility</p:attrName>
                                        </p:attrNameLst>
                                      </p:cBhvr>
                                      <p:to>
                                        <p:strVal val="visible"/>
                                      </p:to>
                                    </p:set>
                                    <p:animEffect filter="fade" transition="in">
                                      <p:cBhvr>
                                        <p:cTn dur="1000"/>
                                        <p:tgtEl>
                                          <p:spTgt spid="41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49"/>
          <p:cNvSpPr txBox="1"/>
          <p:nvPr>
            <p:ph idx="1" type="body"/>
          </p:nvPr>
        </p:nvSpPr>
        <p:spPr>
          <a:xfrm>
            <a:off x="457200" y="1347482"/>
            <a:ext cx="8229600" cy="45261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500"/>
              </a:spcBef>
              <a:spcAft>
                <a:spcPts val="0"/>
              </a:spcAft>
              <a:buSzPts val="3200"/>
              <a:buChar char="•"/>
            </a:pPr>
            <a:r>
              <a:rPr lang="en-US"/>
              <a:t>A good lease considers the “what ifs”.</a:t>
            </a:r>
            <a:endParaRPr>
              <a:latin typeface="Arial"/>
              <a:ea typeface="Arial"/>
              <a:cs typeface="Arial"/>
              <a:sym typeface="Arial"/>
            </a:endParaRPr>
          </a:p>
          <a:p>
            <a:pPr indent="-431800" lvl="0" marL="457200" rtl="0" algn="l">
              <a:lnSpc>
                <a:spcPct val="115000"/>
              </a:lnSpc>
              <a:spcBef>
                <a:spcPts val="0"/>
              </a:spcBef>
              <a:spcAft>
                <a:spcPts val="0"/>
              </a:spcAft>
              <a:buSzPts val="3200"/>
              <a:buChar char="•"/>
            </a:pPr>
            <a:r>
              <a:rPr lang="en-US"/>
              <a:t>What happens if the rent is late?</a:t>
            </a:r>
            <a:endParaRPr/>
          </a:p>
          <a:p>
            <a:pPr indent="0" lvl="0" marL="914400" rtl="0" algn="l">
              <a:lnSpc>
                <a:spcPct val="115000"/>
              </a:lnSpc>
              <a:spcBef>
                <a:spcPts val="500"/>
              </a:spcBef>
              <a:spcAft>
                <a:spcPts val="0"/>
              </a:spcAft>
              <a:buSzPts val="3200"/>
              <a:buNone/>
            </a:pPr>
            <a:r>
              <a:rPr lang="en-US">
                <a:latin typeface="Arial"/>
                <a:ea typeface="Arial"/>
                <a:cs typeface="Arial"/>
                <a:sym typeface="Arial"/>
              </a:rPr>
              <a:t>–</a:t>
            </a:r>
            <a:r>
              <a:rPr lang="en-US"/>
              <a:t>Is there a penalty? </a:t>
            </a:r>
            <a:endParaRPr/>
          </a:p>
          <a:p>
            <a:pPr indent="0" lvl="0" marL="914400" rtl="0" algn="l">
              <a:lnSpc>
                <a:spcPct val="115000"/>
              </a:lnSpc>
              <a:spcBef>
                <a:spcPts val="500"/>
              </a:spcBef>
              <a:spcAft>
                <a:spcPts val="0"/>
              </a:spcAft>
              <a:buSzPts val="3200"/>
              <a:buNone/>
            </a:pPr>
            <a:r>
              <a:rPr lang="en-US">
                <a:latin typeface="Arial"/>
                <a:ea typeface="Arial"/>
                <a:cs typeface="Arial"/>
                <a:sym typeface="Arial"/>
              </a:rPr>
              <a:t>–</a:t>
            </a:r>
            <a:r>
              <a:rPr lang="en-US"/>
              <a:t>Is there a grace period?</a:t>
            </a:r>
            <a:endParaRPr/>
          </a:p>
          <a:p>
            <a:pPr indent="0" lvl="0" marL="914400" rtl="0" algn="l">
              <a:lnSpc>
                <a:spcPct val="115000"/>
              </a:lnSpc>
              <a:spcBef>
                <a:spcPts val="500"/>
              </a:spcBef>
              <a:spcAft>
                <a:spcPts val="0"/>
              </a:spcAft>
              <a:buSzPts val="3200"/>
              <a:buNone/>
            </a:pPr>
            <a:r>
              <a:rPr lang="en-US">
                <a:latin typeface="Arial"/>
                <a:ea typeface="Arial"/>
                <a:cs typeface="Arial"/>
                <a:sym typeface="Arial"/>
              </a:rPr>
              <a:t>–</a:t>
            </a:r>
            <a:r>
              <a:rPr lang="en-US"/>
              <a:t>Is being late with the rent one time a breach or will it take a few late payments before the landlord can terminate the lease?</a:t>
            </a:r>
            <a:endParaRPr/>
          </a:p>
          <a:p>
            <a:pPr indent="0" lvl="0" marL="0" rtl="0" algn="l">
              <a:lnSpc>
                <a:spcPct val="100000"/>
              </a:lnSpc>
              <a:spcBef>
                <a:spcPts val="640"/>
              </a:spcBef>
              <a:spcAft>
                <a:spcPts val="0"/>
              </a:spcAft>
              <a:buSzPts val="3200"/>
              <a:buNone/>
            </a:pPr>
            <a:r>
              <a:t/>
            </a:r>
            <a:endParaRPr/>
          </a:p>
        </p:txBody>
      </p:sp>
      <p:sp>
        <p:nvSpPr>
          <p:cNvPr id="421" name="Google Shape;421;p49"/>
          <p:cNvSpPr txBox="1"/>
          <p:nvPr>
            <p:ph type="title"/>
          </p:nvPr>
        </p:nvSpPr>
        <p:spPr>
          <a:xfrm>
            <a:off x="100430" y="69858"/>
            <a:ext cx="5451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t>The “what ifs”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0" st="0"/>
                                            </p:txEl>
                                          </p:spTgt>
                                        </p:tgtEl>
                                        <p:attrNameLst>
                                          <p:attrName>style.visibility</p:attrName>
                                        </p:attrNameLst>
                                      </p:cBhvr>
                                      <p:to>
                                        <p:strVal val="visible"/>
                                      </p:to>
                                    </p:set>
                                    <p:animEffect filter="fade" transition="in">
                                      <p:cBhvr>
                                        <p:cTn dur="1000"/>
                                        <p:tgtEl>
                                          <p:spTgt spid="4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1" st="1"/>
                                            </p:txEl>
                                          </p:spTgt>
                                        </p:tgtEl>
                                        <p:attrNameLst>
                                          <p:attrName>style.visibility</p:attrName>
                                        </p:attrNameLst>
                                      </p:cBhvr>
                                      <p:to>
                                        <p:strVal val="visible"/>
                                      </p:to>
                                    </p:set>
                                    <p:animEffect filter="fade" transition="in">
                                      <p:cBhvr>
                                        <p:cTn dur="1000"/>
                                        <p:tgtEl>
                                          <p:spTgt spid="4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2" st="2"/>
                                            </p:txEl>
                                          </p:spTgt>
                                        </p:tgtEl>
                                        <p:attrNameLst>
                                          <p:attrName>style.visibility</p:attrName>
                                        </p:attrNameLst>
                                      </p:cBhvr>
                                      <p:to>
                                        <p:strVal val="visible"/>
                                      </p:to>
                                    </p:set>
                                    <p:animEffect filter="fade" transition="in">
                                      <p:cBhvr>
                                        <p:cTn dur="1000"/>
                                        <p:tgtEl>
                                          <p:spTgt spid="4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3" st="3"/>
                                            </p:txEl>
                                          </p:spTgt>
                                        </p:tgtEl>
                                        <p:attrNameLst>
                                          <p:attrName>style.visibility</p:attrName>
                                        </p:attrNameLst>
                                      </p:cBhvr>
                                      <p:to>
                                        <p:strVal val="visible"/>
                                      </p:to>
                                    </p:set>
                                    <p:animEffect filter="fade" transition="in">
                                      <p:cBhvr>
                                        <p:cTn dur="1000"/>
                                        <p:tgtEl>
                                          <p:spTgt spid="4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4" st="4"/>
                                            </p:txEl>
                                          </p:spTgt>
                                        </p:tgtEl>
                                        <p:attrNameLst>
                                          <p:attrName>style.visibility</p:attrName>
                                        </p:attrNameLst>
                                      </p:cBhvr>
                                      <p:to>
                                        <p:strVal val="visible"/>
                                      </p:to>
                                    </p:set>
                                    <p:animEffect filter="fade" transition="in">
                                      <p:cBhvr>
                                        <p:cTn dur="1000"/>
                                        <p:tgtEl>
                                          <p:spTgt spid="42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xEl>
                                              <p:pRg end="5" st="5"/>
                                            </p:txEl>
                                          </p:spTgt>
                                        </p:tgtEl>
                                        <p:attrNameLst>
                                          <p:attrName>style.visibility</p:attrName>
                                        </p:attrNameLst>
                                      </p:cBhvr>
                                      <p:to>
                                        <p:strVal val="visible"/>
                                      </p:to>
                                    </p:set>
                                    <p:animEffect filter="fade" transition="in">
                                      <p:cBhvr>
                                        <p:cTn dur="1000"/>
                                        <p:tgtEl>
                                          <p:spTgt spid="42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50"/>
          <p:cNvSpPr txBox="1"/>
          <p:nvPr>
            <p:ph idx="1" type="body"/>
          </p:nvPr>
        </p:nvSpPr>
        <p:spPr>
          <a:xfrm>
            <a:off x="457200" y="1347482"/>
            <a:ext cx="82296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500"/>
              </a:spcBef>
              <a:spcAft>
                <a:spcPts val="0"/>
              </a:spcAft>
              <a:buClr>
                <a:schemeClr val="dk1"/>
              </a:buClr>
              <a:buSzPts val="1100"/>
              <a:buFont typeface="Arial"/>
              <a:buNone/>
            </a:pPr>
            <a:r>
              <a:rPr lang="en-US" sz="2600">
                <a:latin typeface="Arial"/>
                <a:ea typeface="Arial"/>
                <a:cs typeface="Arial"/>
                <a:sym typeface="Arial"/>
              </a:rPr>
              <a:t>•</a:t>
            </a:r>
            <a:r>
              <a:rPr lang="en-US"/>
              <a:t>What happens upon a breach?</a:t>
            </a:r>
            <a:endParaRPr/>
          </a:p>
          <a:p>
            <a:pPr indent="0" lvl="0" marL="0" rtl="0" algn="l">
              <a:lnSpc>
                <a:spcPct val="115000"/>
              </a:lnSpc>
              <a:spcBef>
                <a:spcPts val="500"/>
              </a:spcBef>
              <a:spcAft>
                <a:spcPts val="0"/>
              </a:spcAft>
              <a:buClr>
                <a:schemeClr val="dk1"/>
              </a:buClr>
              <a:buSzPts val="1100"/>
              <a:buFont typeface="Arial"/>
              <a:buNone/>
            </a:pPr>
            <a:r>
              <a:rPr lang="en-US">
                <a:latin typeface="Arial"/>
                <a:ea typeface="Arial"/>
                <a:cs typeface="Arial"/>
                <a:sym typeface="Arial"/>
              </a:rPr>
              <a:t>–</a:t>
            </a:r>
            <a:r>
              <a:rPr lang="en-US"/>
              <a:t>Do the parties give notice and have time to resolve the issue?</a:t>
            </a:r>
            <a:endParaRPr/>
          </a:p>
          <a:p>
            <a:pPr indent="0" lvl="0" marL="0" rtl="0" algn="l">
              <a:lnSpc>
                <a:spcPct val="115000"/>
              </a:lnSpc>
              <a:spcBef>
                <a:spcPts val="500"/>
              </a:spcBef>
              <a:spcAft>
                <a:spcPts val="0"/>
              </a:spcAft>
              <a:buClr>
                <a:schemeClr val="dk1"/>
              </a:buClr>
              <a:buSzPts val="1100"/>
              <a:buFont typeface="Arial"/>
              <a:buNone/>
            </a:pPr>
            <a:r>
              <a:rPr lang="en-US">
                <a:latin typeface="Arial"/>
                <a:ea typeface="Arial"/>
                <a:cs typeface="Arial"/>
                <a:sym typeface="Arial"/>
              </a:rPr>
              <a:t>•</a:t>
            </a:r>
            <a:r>
              <a:rPr lang="en-US"/>
              <a:t>If there is a breach do you rush to court?</a:t>
            </a:r>
            <a:endParaRPr/>
          </a:p>
          <a:p>
            <a:pPr indent="0" lvl="0" marL="0" rtl="0" algn="l">
              <a:lnSpc>
                <a:spcPct val="115000"/>
              </a:lnSpc>
              <a:spcBef>
                <a:spcPts val="500"/>
              </a:spcBef>
              <a:spcAft>
                <a:spcPts val="0"/>
              </a:spcAft>
              <a:buClr>
                <a:schemeClr val="dk1"/>
              </a:buClr>
              <a:buSzPts val="1100"/>
              <a:buFont typeface="Arial"/>
              <a:buNone/>
            </a:pPr>
            <a:r>
              <a:rPr lang="en-US">
                <a:latin typeface="Arial"/>
                <a:ea typeface="Arial"/>
                <a:cs typeface="Arial"/>
                <a:sym typeface="Arial"/>
              </a:rPr>
              <a:t>–</a:t>
            </a:r>
            <a:r>
              <a:rPr lang="en-US"/>
              <a:t>Do you want to require mediation before litigation?</a:t>
            </a:r>
            <a:endParaRPr/>
          </a:p>
          <a:p>
            <a:pPr indent="0" lvl="0" marL="0" rtl="0" algn="l">
              <a:lnSpc>
                <a:spcPct val="115000"/>
              </a:lnSpc>
              <a:spcBef>
                <a:spcPts val="500"/>
              </a:spcBef>
              <a:spcAft>
                <a:spcPts val="0"/>
              </a:spcAft>
              <a:buClr>
                <a:schemeClr val="dk1"/>
              </a:buClr>
              <a:buSzPts val="1100"/>
              <a:buFont typeface="Arial"/>
              <a:buNone/>
            </a:pPr>
            <a:r>
              <a:rPr lang="en-US">
                <a:latin typeface="Arial"/>
                <a:ea typeface="Arial"/>
                <a:cs typeface="Arial"/>
                <a:sym typeface="Arial"/>
              </a:rPr>
              <a:t>–</a:t>
            </a:r>
            <a:r>
              <a:rPr lang="en-US"/>
              <a:t>Does the prevailing party get their attorney’s fees paid by the breaching party?</a:t>
            </a:r>
            <a:endParaRPr/>
          </a:p>
          <a:p>
            <a:pPr indent="0" lvl="0" marL="0" rtl="0" algn="l">
              <a:lnSpc>
                <a:spcPct val="100000"/>
              </a:lnSpc>
              <a:spcBef>
                <a:spcPts val="640"/>
              </a:spcBef>
              <a:spcAft>
                <a:spcPts val="0"/>
              </a:spcAft>
              <a:buClr>
                <a:schemeClr val="dk1"/>
              </a:buClr>
              <a:buSzPts val="1100"/>
              <a:buFont typeface="Arial"/>
              <a:buNone/>
            </a:pPr>
            <a:r>
              <a:t/>
            </a:r>
            <a:endParaRPr/>
          </a:p>
          <a:p>
            <a:pPr indent="0" lvl="0" marL="0" rtl="0" algn="l">
              <a:lnSpc>
                <a:spcPct val="100000"/>
              </a:lnSpc>
              <a:spcBef>
                <a:spcPts val="640"/>
              </a:spcBef>
              <a:spcAft>
                <a:spcPts val="0"/>
              </a:spcAft>
              <a:buSzPts val="3200"/>
              <a:buNone/>
            </a:pPr>
            <a:r>
              <a:t/>
            </a:r>
            <a:endParaRPr/>
          </a:p>
        </p:txBody>
      </p:sp>
      <p:sp>
        <p:nvSpPr>
          <p:cNvPr id="428" name="Google Shape;428;p50"/>
          <p:cNvSpPr txBox="1"/>
          <p:nvPr>
            <p:ph type="title"/>
          </p:nvPr>
        </p:nvSpPr>
        <p:spPr>
          <a:xfrm>
            <a:off x="100430" y="69858"/>
            <a:ext cx="5451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t>The “what ifs”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0" st="0"/>
                                            </p:txEl>
                                          </p:spTgt>
                                        </p:tgtEl>
                                        <p:attrNameLst>
                                          <p:attrName>style.visibility</p:attrName>
                                        </p:attrNameLst>
                                      </p:cBhvr>
                                      <p:to>
                                        <p:strVal val="visible"/>
                                      </p:to>
                                    </p:set>
                                    <p:animEffect filter="fade" transition="in">
                                      <p:cBhvr>
                                        <p:cTn dur="1000"/>
                                        <p:tgtEl>
                                          <p:spTgt spid="4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1" st="1"/>
                                            </p:txEl>
                                          </p:spTgt>
                                        </p:tgtEl>
                                        <p:attrNameLst>
                                          <p:attrName>style.visibility</p:attrName>
                                        </p:attrNameLst>
                                      </p:cBhvr>
                                      <p:to>
                                        <p:strVal val="visible"/>
                                      </p:to>
                                    </p:set>
                                    <p:animEffect filter="fade" transition="in">
                                      <p:cBhvr>
                                        <p:cTn dur="1000"/>
                                        <p:tgtEl>
                                          <p:spTgt spid="4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2" st="2"/>
                                            </p:txEl>
                                          </p:spTgt>
                                        </p:tgtEl>
                                        <p:attrNameLst>
                                          <p:attrName>style.visibility</p:attrName>
                                        </p:attrNameLst>
                                      </p:cBhvr>
                                      <p:to>
                                        <p:strVal val="visible"/>
                                      </p:to>
                                    </p:set>
                                    <p:animEffect filter="fade" transition="in">
                                      <p:cBhvr>
                                        <p:cTn dur="1000"/>
                                        <p:tgtEl>
                                          <p:spTgt spid="4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3" st="3"/>
                                            </p:txEl>
                                          </p:spTgt>
                                        </p:tgtEl>
                                        <p:attrNameLst>
                                          <p:attrName>style.visibility</p:attrName>
                                        </p:attrNameLst>
                                      </p:cBhvr>
                                      <p:to>
                                        <p:strVal val="visible"/>
                                      </p:to>
                                    </p:set>
                                    <p:animEffect filter="fade" transition="in">
                                      <p:cBhvr>
                                        <p:cTn dur="1000"/>
                                        <p:tgtEl>
                                          <p:spTgt spid="4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4" st="4"/>
                                            </p:txEl>
                                          </p:spTgt>
                                        </p:tgtEl>
                                        <p:attrNameLst>
                                          <p:attrName>style.visibility</p:attrName>
                                        </p:attrNameLst>
                                      </p:cBhvr>
                                      <p:to>
                                        <p:strVal val="visible"/>
                                      </p:to>
                                    </p:set>
                                    <p:animEffect filter="fade" transition="in">
                                      <p:cBhvr>
                                        <p:cTn dur="1000"/>
                                        <p:tgtEl>
                                          <p:spTgt spid="42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5" st="5"/>
                                            </p:txEl>
                                          </p:spTgt>
                                        </p:tgtEl>
                                        <p:attrNameLst>
                                          <p:attrName>style.visibility</p:attrName>
                                        </p:attrNameLst>
                                      </p:cBhvr>
                                      <p:to>
                                        <p:strVal val="visible"/>
                                      </p:to>
                                    </p:set>
                                    <p:animEffect filter="fade" transition="in">
                                      <p:cBhvr>
                                        <p:cTn dur="1000"/>
                                        <p:tgtEl>
                                          <p:spTgt spid="42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6" st="6"/>
                                            </p:txEl>
                                          </p:spTgt>
                                        </p:tgtEl>
                                        <p:attrNameLst>
                                          <p:attrName>style.visibility</p:attrName>
                                        </p:attrNameLst>
                                      </p:cBhvr>
                                      <p:to>
                                        <p:strVal val="visible"/>
                                      </p:to>
                                    </p:set>
                                    <p:animEffect filter="fade" transition="in">
                                      <p:cBhvr>
                                        <p:cTn dur="1000"/>
                                        <p:tgtEl>
                                          <p:spTgt spid="42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51"/>
          <p:cNvSpPr txBox="1"/>
          <p:nvPr>
            <p:ph idx="1" type="body"/>
          </p:nvPr>
        </p:nvSpPr>
        <p:spPr>
          <a:xfrm>
            <a:off x="238125" y="1347475"/>
            <a:ext cx="8448900" cy="516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Clr>
                <a:schemeClr val="dk1"/>
              </a:buClr>
              <a:buSzPts val="1100"/>
              <a:buFont typeface="Arial"/>
              <a:buNone/>
            </a:pPr>
            <a:r>
              <a:rPr lang="en-US">
                <a:latin typeface="Arial"/>
                <a:ea typeface="Arial"/>
                <a:cs typeface="Arial"/>
                <a:sym typeface="Arial"/>
              </a:rPr>
              <a:t>•</a:t>
            </a:r>
            <a:r>
              <a:rPr lang="en-US"/>
              <a:t>The terms of a lease can make or break an operation on rented land.</a:t>
            </a:r>
            <a:endParaRPr/>
          </a:p>
          <a:p>
            <a:pPr indent="0" lvl="0" marL="0" rtl="0" algn="l">
              <a:lnSpc>
                <a:spcPct val="115000"/>
              </a:lnSpc>
              <a:spcBef>
                <a:spcPts val="600"/>
              </a:spcBef>
              <a:spcAft>
                <a:spcPts val="0"/>
              </a:spcAft>
              <a:buClr>
                <a:schemeClr val="dk1"/>
              </a:buClr>
              <a:buSzPts val="1100"/>
              <a:buFont typeface="Arial"/>
              <a:buNone/>
            </a:pPr>
            <a:r>
              <a:rPr lang="en-US">
                <a:latin typeface="Arial"/>
                <a:ea typeface="Arial"/>
                <a:cs typeface="Arial"/>
                <a:sym typeface="Arial"/>
              </a:rPr>
              <a:t>•</a:t>
            </a:r>
            <a:r>
              <a:rPr lang="en-US"/>
              <a:t>Take the time to talk it out and put your understanding in writing.</a:t>
            </a:r>
            <a:endParaRPr/>
          </a:p>
          <a:p>
            <a:pPr indent="0" lvl="0" marL="0" rtl="0" algn="l">
              <a:lnSpc>
                <a:spcPct val="115000"/>
              </a:lnSpc>
              <a:spcBef>
                <a:spcPts val="600"/>
              </a:spcBef>
              <a:spcAft>
                <a:spcPts val="0"/>
              </a:spcAft>
              <a:buClr>
                <a:schemeClr val="dk1"/>
              </a:buClr>
              <a:buSzPts val="1100"/>
              <a:buFont typeface="Arial"/>
              <a:buNone/>
            </a:pPr>
            <a:r>
              <a:rPr lang="en-US">
                <a:latin typeface="Arial"/>
                <a:ea typeface="Arial"/>
                <a:cs typeface="Arial"/>
                <a:sym typeface="Arial"/>
              </a:rPr>
              <a:t>•</a:t>
            </a:r>
            <a:r>
              <a:rPr lang="en-US"/>
              <a:t>Don’t expect the law to resolve issues. </a:t>
            </a:r>
            <a:endParaRPr/>
          </a:p>
          <a:p>
            <a:pPr indent="0" lvl="0" marL="0" rtl="0" algn="l">
              <a:lnSpc>
                <a:spcPct val="115000"/>
              </a:lnSpc>
              <a:spcBef>
                <a:spcPts val="600"/>
              </a:spcBef>
              <a:spcAft>
                <a:spcPts val="0"/>
              </a:spcAft>
              <a:buClr>
                <a:schemeClr val="dk1"/>
              </a:buClr>
              <a:buSzPts val="1100"/>
              <a:buFont typeface="Arial"/>
              <a:buNone/>
            </a:pPr>
            <a:r>
              <a:rPr lang="en-US">
                <a:latin typeface="Arial"/>
                <a:ea typeface="Arial"/>
                <a:cs typeface="Arial"/>
                <a:sym typeface="Arial"/>
              </a:rPr>
              <a:t>•</a:t>
            </a:r>
            <a:r>
              <a:rPr lang="en-US"/>
              <a:t>Protect yourself and use a lease to safeguard your business. </a:t>
            </a:r>
            <a:endParaRPr/>
          </a:p>
          <a:p>
            <a:pPr indent="0" lvl="0" marL="0" rtl="0" algn="ctr">
              <a:lnSpc>
                <a:spcPct val="115000"/>
              </a:lnSpc>
              <a:spcBef>
                <a:spcPts val="600"/>
              </a:spcBef>
              <a:spcAft>
                <a:spcPts val="0"/>
              </a:spcAft>
              <a:buClr>
                <a:schemeClr val="dk1"/>
              </a:buClr>
              <a:buSzPts val="1100"/>
              <a:buFont typeface="Arial"/>
              <a:buNone/>
            </a:pPr>
            <a:r>
              <a:rPr b="1" lang="en-US"/>
              <a:t>Seek Legal Advice!</a:t>
            </a:r>
            <a:endParaRPr b="1"/>
          </a:p>
          <a:p>
            <a:pPr indent="0" lvl="0" marL="0" rtl="0" algn="l">
              <a:lnSpc>
                <a:spcPct val="115000"/>
              </a:lnSpc>
              <a:spcBef>
                <a:spcPts val="600"/>
              </a:spcBef>
              <a:spcAft>
                <a:spcPts val="0"/>
              </a:spcAft>
              <a:buClr>
                <a:schemeClr val="dk1"/>
              </a:buClr>
              <a:buSzPts val="1100"/>
              <a:buFont typeface="Arial"/>
              <a:buNone/>
            </a:pPr>
            <a:r>
              <a:t/>
            </a:r>
            <a:endParaRPr/>
          </a:p>
          <a:p>
            <a:pPr indent="0" lvl="0" marL="0" rtl="0" algn="l">
              <a:lnSpc>
                <a:spcPct val="100000"/>
              </a:lnSpc>
              <a:spcBef>
                <a:spcPts val="640"/>
              </a:spcBef>
              <a:spcAft>
                <a:spcPts val="0"/>
              </a:spcAft>
              <a:buSzPts val="3200"/>
              <a:buNone/>
            </a:pPr>
            <a:r>
              <a:t/>
            </a:r>
            <a:endParaRPr/>
          </a:p>
        </p:txBody>
      </p:sp>
      <p:sp>
        <p:nvSpPr>
          <p:cNvPr id="435" name="Google Shape;435;p51"/>
          <p:cNvSpPr txBox="1"/>
          <p:nvPr>
            <p:ph type="title"/>
          </p:nvPr>
        </p:nvSpPr>
        <p:spPr>
          <a:xfrm>
            <a:off x="100430" y="69858"/>
            <a:ext cx="5451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t>Conclusion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0" st="0"/>
                                            </p:txEl>
                                          </p:spTgt>
                                        </p:tgtEl>
                                        <p:attrNameLst>
                                          <p:attrName>style.visibility</p:attrName>
                                        </p:attrNameLst>
                                      </p:cBhvr>
                                      <p:to>
                                        <p:strVal val="visible"/>
                                      </p:to>
                                    </p:set>
                                    <p:animEffect filter="fade" transition="in">
                                      <p:cBhvr>
                                        <p:cTn dur="1000"/>
                                        <p:tgtEl>
                                          <p:spTgt spid="4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1" st="1"/>
                                            </p:txEl>
                                          </p:spTgt>
                                        </p:tgtEl>
                                        <p:attrNameLst>
                                          <p:attrName>style.visibility</p:attrName>
                                        </p:attrNameLst>
                                      </p:cBhvr>
                                      <p:to>
                                        <p:strVal val="visible"/>
                                      </p:to>
                                    </p:set>
                                    <p:animEffect filter="fade" transition="in">
                                      <p:cBhvr>
                                        <p:cTn dur="1000"/>
                                        <p:tgtEl>
                                          <p:spTgt spid="4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2" st="2"/>
                                            </p:txEl>
                                          </p:spTgt>
                                        </p:tgtEl>
                                        <p:attrNameLst>
                                          <p:attrName>style.visibility</p:attrName>
                                        </p:attrNameLst>
                                      </p:cBhvr>
                                      <p:to>
                                        <p:strVal val="visible"/>
                                      </p:to>
                                    </p:set>
                                    <p:animEffect filter="fade" transition="in">
                                      <p:cBhvr>
                                        <p:cTn dur="1000"/>
                                        <p:tgtEl>
                                          <p:spTgt spid="4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3" st="3"/>
                                            </p:txEl>
                                          </p:spTgt>
                                        </p:tgtEl>
                                        <p:attrNameLst>
                                          <p:attrName>style.visibility</p:attrName>
                                        </p:attrNameLst>
                                      </p:cBhvr>
                                      <p:to>
                                        <p:strVal val="visible"/>
                                      </p:to>
                                    </p:set>
                                    <p:animEffect filter="fade" transition="in">
                                      <p:cBhvr>
                                        <p:cTn dur="1000"/>
                                        <p:tgtEl>
                                          <p:spTgt spid="43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4" st="4"/>
                                            </p:txEl>
                                          </p:spTgt>
                                        </p:tgtEl>
                                        <p:attrNameLst>
                                          <p:attrName>style.visibility</p:attrName>
                                        </p:attrNameLst>
                                      </p:cBhvr>
                                      <p:to>
                                        <p:strVal val="visible"/>
                                      </p:to>
                                    </p:set>
                                    <p:animEffect filter="fade" transition="in">
                                      <p:cBhvr>
                                        <p:cTn dur="1000"/>
                                        <p:tgtEl>
                                          <p:spTgt spid="43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5" st="5"/>
                                            </p:txEl>
                                          </p:spTgt>
                                        </p:tgtEl>
                                        <p:attrNameLst>
                                          <p:attrName>style.visibility</p:attrName>
                                        </p:attrNameLst>
                                      </p:cBhvr>
                                      <p:to>
                                        <p:strVal val="visible"/>
                                      </p:to>
                                    </p:set>
                                    <p:animEffect filter="fade" transition="in">
                                      <p:cBhvr>
                                        <p:cTn dur="1000"/>
                                        <p:tgtEl>
                                          <p:spTgt spid="43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6" st="6"/>
                                            </p:txEl>
                                          </p:spTgt>
                                        </p:tgtEl>
                                        <p:attrNameLst>
                                          <p:attrName>style.visibility</p:attrName>
                                        </p:attrNameLst>
                                      </p:cBhvr>
                                      <p:to>
                                        <p:strVal val="visible"/>
                                      </p:to>
                                    </p:set>
                                    <p:animEffect filter="fade" transition="in">
                                      <p:cBhvr>
                                        <p:cTn dur="1000"/>
                                        <p:tgtEl>
                                          <p:spTgt spid="43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52"/>
          <p:cNvSpPr txBox="1"/>
          <p:nvPr>
            <p:ph idx="1" type="body"/>
          </p:nvPr>
        </p:nvSpPr>
        <p:spPr>
          <a:xfrm>
            <a:off x="179050" y="1347474"/>
            <a:ext cx="8507700" cy="5223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3200"/>
              <a:buNone/>
            </a:pPr>
            <a:r>
              <a:rPr lang="en-US"/>
              <a:t>Questions?</a:t>
            </a:r>
            <a:endParaRPr/>
          </a:p>
          <a:p>
            <a:pPr indent="0" lvl="0" marL="0" rtl="0" algn="l">
              <a:lnSpc>
                <a:spcPct val="100000"/>
              </a:lnSpc>
              <a:spcBef>
                <a:spcPts val="640"/>
              </a:spcBef>
              <a:spcAft>
                <a:spcPts val="0"/>
              </a:spcAft>
              <a:buSzPts val="3200"/>
              <a:buNone/>
            </a:pPr>
            <a:r>
              <a:t/>
            </a:r>
            <a:endParaRPr/>
          </a:p>
          <a:p>
            <a:pPr indent="0" lvl="0" marL="0" rtl="0" algn="l">
              <a:lnSpc>
                <a:spcPct val="100000"/>
              </a:lnSpc>
              <a:spcBef>
                <a:spcPts val="640"/>
              </a:spcBef>
              <a:spcAft>
                <a:spcPts val="0"/>
              </a:spcAft>
              <a:buSzPts val="3200"/>
              <a:buNone/>
            </a:pPr>
            <a:r>
              <a:t/>
            </a:r>
            <a:endParaRPr/>
          </a:p>
          <a:p>
            <a:pPr indent="0" lvl="0" marL="0" rtl="0" algn="l">
              <a:lnSpc>
                <a:spcPct val="100000"/>
              </a:lnSpc>
              <a:spcBef>
                <a:spcPts val="640"/>
              </a:spcBef>
              <a:spcAft>
                <a:spcPts val="0"/>
              </a:spcAft>
              <a:buSzPts val="3200"/>
              <a:buNone/>
            </a:pPr>
            <a:r>
              <a:t/>
            </a:r>
            <a:endParaRPr/>
          </a:p>
          <a:p>
            <a:pPr indent="0" lvl="0" marL="0" rtl="0" algn="l">
              <a:lnSpc>
                <a:spcPct val="100000"/>
              </a:lnSpc>
              <a:spcBef>
                <a:spcPts val="640"/>
              </a:spcBef>
              <a:spcAft>
                <a:spcPts val="0"/>
              </a:spcAft>
              <a:buSzPts val="3200"/>
              <a:buNone/>
            </a:pPr>
            <a:r>
              <a:t/>
            </a:r>
            <a:endParaRPr/>
          </a:p>
          <a:p>
            <a:pPr indent="0" lvl="0" marL="0" rtl="0" algn="l">
              <a:lnSpc>
                <a:spcPct val="100000"/>
              </a:lnSpc>
              <a:spcBef>
                <a:spcPts val="640"/>
              </a:spcBef>
              <a:spcAft>
                <a:spcPts val="0"/>
              </a:spcAft>
              <a:buSzPts val="3200"/>
              <a:buNone/>
            </a:pPr>
            <a:r>
              <a:t/>
            </a:r>
            <a:endParaRPr/>
          </a:p>
          <a:p>
            <a:pPr indent="0" lvl="0" marL="0" rtl="0" algn="l">
              <a:lnSpc>
                <a:spcPct val="100000"/>
              </a:lnSpc>
              <a:spcBef>
                <a:spcPts val="640"/>
              </a:spcBef>
              <a:spcAft>
                <a:spcPts val="0"/>
              </a:spcAft>
              <a:buSzPts val="3200"/>
              <a:buNone/>
            </a:pPr>
            <a:r>
              <a:t/>
            </a:r>
            <a:endParaRPr/>
          </a:p>
          <a:p>
            <a:pPr indent="0" lvl="0" marL="0" rtl="0" algn="l">
              <a:lnSpc>
                <a:spcPct val="100000"/>
              </a:lnSpc>
              <a:spcBef>
                <a:spcPts val="640"/>
              </a:spcBef>
              <a:spcAft>
                <a:spcPts val="0"/>
              </a:spcAft>
              <a:buSzPts val="3200"/>
              <a:buNone/>
            </a:pPr>
            <a:r>
              <a:rPr lang="en-US"/>
              <a:t>Sarah Everhart</a:t>
            </a:r>
            <a:endParaRPr/>
          </a:p>
          <a:p>
            <a:pPr indent="0" lvl="0" marL="0" rtl="0" algn="l">
              <a:lnSpc>
                <a:spcPct val="100000"/>
              </a:lnSpc>
              <a:spcBef>
                <a:spcPts val="640"/>
              </a:spcBef>
              <a:spcAft>
                <a:spcPts val="0"/>
              </a:spcAft>
              <a:buSzPts val="3200"/>
              <a:buNone/>
            </a:pPr>
            <a:r>
              <a:rPr lang="en-US" u="sng">
                <a:solidFill>
                  <a:schemeClr val="hlink"/>
                </a:solidFill>
                <a:hlinkClick r:id="rId3"/>
              </a:rPr>
              <a:t>severhart@law.umaryland.edu</a:t>
            </a:r>
            <a:r>
              <a:rPr lang="en-US"/>
              <a:t>/ 410-458-2475</a:t>
            </a:r>
            <a:endParaRPr/>
          </a:p>
        </p:txBody>
      </p:sp>
      <p:sp>
        <p:nvSpPr>
          <p:cNvPr id="442" name="Google Shape;442;p52"/>
          <p:cNvSpPr txBox="1"/>
          <p:nvPr>
            <p:ph type="title"/>
          </p:nvPr>
        </p:nvSpPr>
        <p:spPr>
          <a:xfrm>
            <a:off x="100430" y="69858"/>
            <a:ext cx="5451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t>Thanks</a:t>
            </a:r>
            <a:endParaRPr/>
          </a:p>
        </p:txBody>
      </p:sp>
      <p:pic>
        <p:nvPicPr>
          <p:cNvPr id="443" name="Google Shape;443;p52"/>
          <p:cNvPicPr preferRelativeResize="0"/>
          <p:nvPr/>
        </p:nvPicPr>
        <p:blipFill rotWithShape="1">
          <a:blip r:embed="rId4">
            <a:alphaModFix/>
          </a:blip>
          <a:srcRect b="0" l="0" r="0" t="0"/>
          <a:stretch/>
        </p:blipFill>
        <p:spPr>
          <a:xfrm>
            <a:off x="2743200" y="1391200"/>
            <a:ext cx="5943600" cy="4438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29"/>
          <p:cNvSpPr txBox="1"/>
          <p:nvPr>
            <p:ph idx="1" type="body"/>
          </p:nvPr>
        </p:nvSpPr>
        <p:spPr>
          <a:xfrm>
            <a:off x="100425" y="1347475"/>
            <a:ext cx="8816700" cy="465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200"/>
              <a:buNone/>
            </a:pPr>
            <a:r>
              <a:rPr lang="en-US" sz="3000"/>
              <a:t>This presentation is intended to provide general information and should not be construed as providing legal advice. It should not be cited or relied upon as legal authority. For advice about how these issues might apply to your individual situation, consult an attorney.</a:t>
            </a:r>
            <a:endParaRPr sz="3000"/>
          </a:p>
          <a:p>
            <a:pPr indent="0" lvl="0" marL="0" rtl="0" algn="l">
              <a:lnSpc>
                <a:spcPct val="100000"/>
              </a:lnSpc>
              <a:spcBef>
                <a:spcPts val="640"/>
              </a:spcBef>
              <a:spcAft>
                <a:spcPts val="0"/>
              </a:spcAft>
              <a:buSzPts val="3200"/>
              <a:buNone/>
            </a:pPr>
            <a:r>
              <a:t/>
            </a:r>
            <a:endParaRPr sz="3000"/>
          </a:p>
        </p:txBody>
      </p:sp>
      <p:sp>
        <p:nvSpPr>
          <p:cNvPr id="269" name="Google Shape;269;p29"/>
          <p:cNvSpPr txBox="1"/>
          <p:nvPr>
            <p:ph type="title"/>
          </p:nvPr>
        </p:nvSpPr>
        <p:spPr>
          <a:xfrm>
            <a:off x="100429" y="69858"/>
            <a:ext cx="5451000"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400"/>
              <a:buNone/>
            </a:pPr>
            <a:r>
              <a:rPr lang="en-US"/>
              <a:t>Disclaimer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0"/>
          <p:cNvSpPr txBox="1"/>
          <p:nvPr>
            <p:ph idx="1" type="body"/>
          </p:nvPr>
        </p:nvSpPr>
        <p:spPr>
          <a:xfrm>
            <a:off x="178725" y="1305450"/>
            <a:ext cx="4114800" cy="393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lang="en-US" sz="2800"/>
              <a:t>Agricultural Leasing in Maryland, Paul Goeringer</a:t>
            </a:r>
            <a:endParaRPr sz="2800"/>
          </a:p>
          <a:p>
            <a:pPr indent="0" lvl="0" marL="0" rtl="0" algn="l">
              <a:lnSpc>
                <a:spcPct val="100000"/>
              </a:lnSpc>
              <a:spcBef>
                <a:spcPts val="640"/>
              </a:spcBef>
              <a:spcAft>
                <a:spcPts val="0"/>
              </a:spcAft>
              <a:buSzPts val="3200"/>
              <a:buNone/>
            </a:pPr>
            <a:r>
              <a:rPr lang="en-US" sz="2800"/>
              <a:t>(in your materials) </a:t>
            </a:r>
            <a:endParaRPr sz="2800"/>
          </a:p>
          <a:p>
            <a:pPr indent="0" lvl="0" marL="0" rtl="0" algn="l">
              <a:lnSpc>
                <a:spcPct val="100000"/>
              </a:lnSpc>
              <a:spcBef>
                <a:spcPts val="640"/>
              </a:spcBef>
              <a:spcAft>
                <a:spcPts val="0"/>
              </a:spcAft>
              <a:buSzPts val="3200"/>
              <a:buNone/>
            </a:pPr>
            <a:r>
              <a:t/>
            </a:r>
            <a:endParaRPr sz="2800"/>
          </a:p>
          <a:p>
            <a:pPr indent="0" lvl="0" marL="0" rtl="0" algn="l">
              <a:lnSpc>
                <a:spcPct val="100000"/>
              </a:lnSpc>
              <a:spcBef>
                <a:spcPts val="640"/>
              </a:spcBef>
              <a:spcAft>
                <a:spcPts val="0"/>
              </a:spcAft>
              <a:buSzPts val="3200"/>
              <a:buNone/>
            </a:pPr>
            <a:r>
              <a:rPr lang="en-US" sz="2800"/>
              <a:t>Fillable versions of the leases available at umaglaw.org</a:t>
            </a:r>
            <a:endParaRPr sz="2800"/>
          </a:p>
          <a:p>
            <a:pPr indent="0" lvl="0" marL="0" rtl="0" algn="l">
              <a:lnSpc>
                <a:spcPct val="100000"/>
              </a:lnSpc>
              <a:spcBef>
                <a:spcPts val="640"/>
              </a:spcBef>
              <a:spcAft>
                <a:spcPts val="0"/>
              </a:spcAft>
              <a:buSzPts val="3200"/>
              <a:buNone/>
            </a:pPr>
            <a:r>
              <a:t/>
            </a:r>
            <a:endParaRPr sz="2800"/>
          </a:p>
          <a:p>
            <a:pPr indent="0" lvl="0" marL="0" rtl="0" algn="l">
              <a:lnSpc>
                <a:spcPct val="100000"/>
              </a:lnSpc>
              <a:spcBef>
                <a:spcPts val="640"/>
              </a:spcBef>
              <a:spcAft>
                <a:spcPts val="0"/>
              </a:spcAft>
              <a:buSzPts val="3200"/>
              <a:buNone/>
            </a:pPr>
            <a:r>
              <a:rPr lang="en-US" sz="2800"/>
              <a:t>Subscribe to the Maryland Risk Management Education Blog</a:t>
            </a:r>
            <a:endParaRPr sz="2800"/>
          </a:p>
          <a:p>
            <a:pPr indent="0" lvl="0" marL="0" rtl="0" algn="l">
              <a:lnSpc>
                <a:spcPct val="100000"/>
              </a:lnSpc>
              <a:spcBef>
                <a:spcPts val="640"/>
              </a:spcBef>
              <a:spcAft>
                <a:spcPts val="0"/>
              </a:spcAft>
              <a:buSzPts val="3200"/>
              <a:buNone/>
            </a:pPr>
            <a:r>
              <a:rPr lang="en-US" sz="2800"/>
              <a:t> </a:t>
            </a:r>
            <a:endParaRPr sz="2800"/>
          </a:p>
        </p:txBody>
      </p:sp>
      <p:sp>
        <p:nvSpPr>
          <p:cNvPr id="276" name="Google Shape;276;p30"/>
          <p:cNvSpPr txBox="1"/>
          <p:nvPr>
            <p:ph type="title"/>
          </p:nvPr>
        </p:nvSpPr>
        <p:spPr>
          <a:xfrm>
            <a:off x="100429" y="69858"/>
            <a:ext cx="5451000"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400"/>
              <a:buNone/>
            </a:pPr>
            <a:r>
              <a:rPr lang="en-US"/>
              <a:t>Leasing Resources</a:t>
            </a:r>
            <a:endParaRPr/>
          </a:p>
        </p:txBody>
      </p:sp>
      <p:pic>
        <p:nvPicPr>
          <p:cNvPr id="277" name="Google Shape;277;p30"/>
          <p:cNvPicPr preferRelativeResize="0"/>
          <p:nvPr/>
        </p:nvPicPr>
        <p:blipFill rotWithShape="1">
          <a:blip r:embed="rId3">
            <a:alphaModFix/>
          </a:blip>
          <a:srcRect b="0" l="0" r="0" t="0"/>
          <a:stretch/>
        </p:blipFill>
        <p:spPr>
          <a:xfrm>
            <a:off x="4373775" y="1142138"/>
            <a:ext cx="4191000" cy="5095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1"/>
          <p:cNvSpPr txBox="1"/>
          <p:nvPr>
            <p:ph idx="1" type="body"/>
          </p:nvPr>
        </p:nvSpPr>
        <p:spPr>
          <a:xfrm>
            <a:off x="191475" y="1340275"/>
            <a:ext cx="8495400" cy="453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US" sz="2400">
                <a:latin typeface="Arial"/>
                <a:ea typeface="Arial"/>
                <a:cs typeface="Arial"/>
                <a:sym typeface="Arial"/>
              </a:rPr>
              <a:t>•</a:t>
            </a:r>
            <a:r>
              <a:rPr lang="en-US" sz="3000"/>
              <a:t>There is very little Maryland law pertaining to ag leases.</a:t>
            </a:r>
            <a:endParaRPr sz="3000"/>
          </a:p>
          <a:p>
            <a:pPr indent="0" lvl="0" marL="0" rtl="0" algn="l">
              <a:lnSpc>
                <a:spcPct val="115000"/>
              </a:lnSpc>
              <a:spcBef>
                <a:spcPts val="600"/>
              </a:spcBef>
              <a:spcAft>
                <a:spcPts val="0"/>
              </a:spcAft>
              <a:buClr>
                <a:schemeClr val="dk1"/>
              </a:buClr>
              <a:buSzPts val="1100"/>
              <a:buFont typeface="Arial"/>
              <a:buNone/>
            </a:pPr>
            <a:r>
              <a:rPr lang="en-US" sz="3000">
                <a:latin typeface="Arial"/>
                <a:ea typeface="Arial"/>
                <a:cs typeface="Arial"/>
                <a:sym typeface="Arial"/>
              </a:rPr>
              <a:t>•</a:t>
            </a:r>
            <a:r>
              <a:rPr lang="en-US" sz="3000"/>
              <a:t>This means parties have to communicate about priorities and work together to form leases.</a:t>
            </a:r>
            <a:endParaRPr sz="3000"/>
          </a:p>
          <a:p>
            <a:pPr indent="0" lvl="0" marL="0" rtl="0" algn="l">
              <a:lnSpc>
                <a:spcPct val="115000"/>
              </a:lnSpc>
              <a:spcBef>
                <a:spcPts val="600"/>
              </a:spcBef>
              <a:spcAft>
                <a:spcPts val="0"/>
              </a:spcAft>
              <a:buClr>
                <a:schemeClr val="dk1"/>
              </a:buClr>
              <a:buSzPts val="1100"/>
              <a:buFont typeface="Arial"/>
              <a:buNone/>
            </a:pPr>
            <a:r>
              <a:rPr lang="en-US" sz="3000">
                <a:latin typeface="Arial"/>
                <a:ea typeface="Arial"/>
                <a:cs typeface="Arial"/>
                <a:sym typeface="Arial"/>
              </a:rPr>
              <a:t>•</a:t>
            </a:r>
            <a:r>
              <a:rPr lang="en-US" sz="3000"/>
              <a:t>Leases don’t have to be and should not be complicated.</a:t>
            </a:r>
            <a:endParaRPr sz="3000"/>
          </a:p>
          <a:p>
            <a:pPr indent="0" lvl="0" marL="0" rtl="0" algn="l">
              <a:lnSpc>
                <a:spcPct val="115000"/>
              </a:lnSpc>
              <a:spcBef>
                <a:spcPts val="600"/>
              </a:spcBef>
              <a:spcAft>
                <a:spcPts val="0"/>
              </a:spcAft>
              <a:buClr>
                <a:schemeClr val="dk1"/>
              </a:buClr>
              <a:buSzPts val="1100"/>
              <a:buFont typeface="Arial"/>
              <a:buNone/>
            </a:pPr>
            <a:r>
              <a:t/>
            </a:r>
            <a:endParaRPr sz="2800"/>
          </a:p>
        </p:txBody>
      </p:sp>
      <p:sp>
        <p:nvSpPr>
          <p:cNvPr id="284" name="Google Shape;284;p31"/>
          <p:cNvSpPr txBox="1"/>
          <p:nvPr>
            <p:ph type="title"/>
          </p:nvPr>
        </p:nvSpPr>
        <p:spPr>
          <a:xfrm>
            <a:off x="100429" y="69858"/>
            <a:ext cx="5451000"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400"/>
              <a:buNone/>
            </a:pPr>
            <a:r>
              <a:rPr lang="en-US"/>
              <a:t>Leasing 101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animEffect filter="fade" transition="in">
                                      <p:cBhvr>
                                        <p:cTn dur="1000"/>
                                        <p:tgtEl>
                                          <p:spTgt spid="2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1" st="1"/>
                                            </p:txEl>
                                          </p:spTgt>
                                        </p:tgtEl>
                                        <p:attrNameLst>
                                          <p:attrName>style.visibility</p:attrName>
                                        </p:attrNameLst>
                                      </p:cBhvr>
                                      <p:to>
                                        <p:strVal val="visible"/>
                                      </p:to>
                                    </p:set>
                                    <p:animEffect filter="fade" transition="in">
                                      <p:cBhvr>
                                        <p:cTn dur="1000"/>
                                        <p:tgtEl>
                                          <p:spTgt spid="2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2" st="2"/>
                                            </p:txEl>
                                          </p:spTgt>
                                        </p:tgtEl>
                                        <p:attrNameLst>
                                          <p:attrName>style.visibility</p:attrName>
                                        </p:attrNameLst>
                                      </p:cBhvr>
                                      <p:to>
                                        <p:strVal val="visible"/>
                                      </p:to>
                                    </p:set>
                                    <p:animEffect filter="fade" transition="in">
                                      <p:cBhvr>
                                        <p:cTn dur="1000"/>
                                        <p:tgtEl>
                                          <p:spTgt spid="2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3" st="3"/>
                                            </p:txEl>
                                          </p:spTgt>
                                        </p:tgtEl>
                                        <p:attrNameLst>
                                          <p:attrName>style.visibility</p:attrName>
                                        </p:attrNameLst>
                                      </p:cBhvr>
                                      <p:to>
                                        <p:strVal val="visible"/>
                                      </p:to>
                                    </p:set>
                                    <p:animEffect filter="fade" transition="in">
                                      <p:cBhvr>
                                        <p:cTn dur="1000"/>
                                        <p:tgtEl>
                                          <p:spTgt spid="2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32"/>
          <p:cNvSpPr txBox="1"/>
          <p:nvPr>
            <p:ph idx="1" type="body"/>
          </p:nvPr>
        </p:nvSpPr>
        <p:spPr>
          <a:xfrm>
            <a:off x="457200" y="1347482"/>
            <a:ext cx="8229600" cy="452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US" sz="2800">
                <a:latin typeface="Arial"/>
                <a:ea typeface="Arial"/>
                <a:cs typeface="Arial"/>
                <a:sym typeface="Arial"/>
              </a:rPr>
              <a:t>•</a:t>
            </a:r>
            <a:r>
              <a:rPr lang="en-US" sz="3000"/>
              <a:t>Don’t sign a lease you don’t understand.</a:t>
            </a:r>
            <a:endParaRPr sz="3000"/>
          </a:p>
          <a:p>
            <a:pPr indent="0" lvl="0" marL="0" rtl="0" algn="l">
              <a:lnSpc>
                <a:spcPct val="115000"/>
              </a:lnSpc>
              <a:spcBef>
                <a:spcPts val="600"/>
              </a:spcBef>
              <a:spcAft>
                <a:spcPts val="0"/>
              </a:spcAft>
              <a:buClr>
                <a:schemeClr val="dk1"/>
              </a:buClr>
              <a:buSzPts val="1100"/>
              <a:buFont typeface="Arial"/>
              <a:buNone/>
            </a:pPr>
            <a:r>
              <a:rPr lang="en-US" sz="3000">
                <a:latin typeface="Arial"/>
                <a:ea typeface="Arial"/>
                <a:cs typeface="Arial"/>
                <a:sym typeface="Arial"/>
              </a:rPr>
              <a:t>•</a:t>
            </a:r>
            <a:r>
              <a:rPr lang="en-US" sz="3000"/>
              <a:t>Do have an attorney review the lease.</a:t>
            </a:r>
            <a:endParaRPr sz="3000"/>
          </a:p>
          <a:p>
            <a:pPr indent="0" lvl="0" marL="0" rtl="0" algn="l">
              <a:lnSpc>
                <a:spcPct val="115000"/>
              </a:lnSpc>
              <a:spcBef>
                <a:spcPts val="600"/>
              </a:spcBef>
              <a:spcAft>
                <a:spcPts val="0"/>
              </a:spcAft>
              <a:buClr>
                <a:schemeClr val="dk1"/>
              </a:buClr>
              <a:buSzPts val="1100"/>
              <a:buFont typeface="Arial"/>
              <a:buNone/>
            </a:pPr>
            <a:r>
              <a:rPr lang="en-US" sz="3000">
                <a:latin typeface="Arial"/>
                <a:ea typeface="Arial"/>
                <a:cs typeface="Arial"/>
                <a:sym typeface="Arial"/>
              </a:rPr>
              <a:t>•</a:t>
            </a:r>
            <a:r>
              <a:rPr lang="en-US" sz="3000"/>
              <a:t>If it matters do put it in the lease- oral agreements and side arrangements not in the lease will not be allowed in court.</a:t>
            </a:r>
            <a:endParaRPr sz="3000"/>
          </a:p>
          <a:p>
            <a:pPr indent="0" lvl="0" marL="0" rtl="0" algn="l">
              <a:lnSpc>
                <a:spcPct val="100000"/>
              </a:lnSpc>
              <a:spcBef>
                <a:spcPts val="640"/>
              </a:spcBef>
              <a:spcAft>
                <a:spcPts val="0"/>
              </a:spcAft>
              <a:buSzPts val="3200"/>
              <a:buNone/>
            </a:pPr>
            <a:r>
              <a:t/>
            </a:r>
            <a:endParaRPr sz="3000"/>
          </a:p>
        </p:txBody>
      </p:sp>
      <p:sp>
        <p:nvSpPr>
          <p:cNvPr id="291" name="Google Shape;291;p32"/>
          <p:cNvSpPr txBox="1"/>
          <p:nvPr>
            <p:ph type="title"/>
          </p:nvPr>
        </p:nvSpPr>
        <p:spPr>
          <a:xfrm>
            <a:off x="100429" y="69858"/>
            <a:ext cx="5451000"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400"/>
              <a:buNone/>
            </a:pPr>
            <a:r>
              <a:rPr lang="en-US"/>
              <a:t>Leasing 101</a:t>
            </a:r>
            <a:endParaRPr/>
          </a:p>
        </p:txBody>
      </p:sp>
      <p:pic>
        <p:nvPicPr>
          <p:cNvPr id="292" name="Google Shape;292;p32"/>
          <p:cNvPicPr preferRelativeResize="0"/>
          <p:nvPr/>
        </p:nvPicPr>
        <p:blipFill rotWithShape="1">
          <a:blip r:embed="rId3">
            <a:alphaModFix/>
          </a:blip>
          <a:srcRect b="0" l="0" r="0" t="0"/>
          <a:stretch/>
        </p:blipFill>
        <p:spPr>
          <a:xfrm>
            <a:off x="4876800" y="4025650"/>
            <a:ext cx="3810000" cy="2534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animEffect filter="fade" transition="in">
                                      <p:cBhvr>
                                        <p:cTn dur="1000"/>
                                        <p:tgtEl>
                                          <p:spTgt spid="2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1" st="1"/>
                                            </p:txEl>
                                          </p:spTgt>
                                        </p:tgtEl>
                                        <p:attrNameLst>
                                          <p:attrName>style.visibility</p:attrName>
                                        </p:attrNameLst>
                                      </p:cBhvr>
                                      <p:to>
                                        <p:strVal val="visible"/>
                                      </p:to>
                                    </p:set>
                                    <p:animEffect filter="fade" transition="in">
                                      <p:cBhvr>
                                        <p:cTn dur="1000"/>
                                        <p:tgtEl>
                                          <p:spTgt spid="2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2" st="2"/>
                                            </p:txEl>
                                          </p:spTgt>
                                        </p:tgtEl>
                                        <p:attrNameLst>
                                          <p:attrName>style.visibility</p:attrName>
                                        </p:attrNameLst>
                                      </p:cBhvr>
                                      <p:to>
                                        <p:strVal val="visible"/>
                                      </p:to>
                                    </p:set>
                                    <p:animEffect filter="fade" transition="in">
                                      <p:cBhvr>
                                        <p:cTn dur="1000"/>
                                        <p:tgtEl>
                                          <p:spTgt spid="2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3" st="3"/>
                                            </p:txEl>
                                          </p:spTgt>
                                        </p:tgtEl>
                                        <p:attrNameLst>
                                          <p:attrName>style.visibility</p:attrName>
                                        </p:attrNameLst>
                                      </p:cBhvr>
                                      <p:to>
                                        <p:strVal val="visible"/>
                                      </p:to>
                                    </p:set>
                                    <p:animEffect filter="fade" transition="in">
                                      <p:cBhvr>
                                        <p:cTn dur="1000"/>
                                        <p:tgtEl>
                                          <p:spTgt spid="29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33"/>
          <p:cNvSpPr txBox="1"/>
          <p:nvPr>
            <p:ph idx="1" type="body"/>
          </p:nvPr>
        </p:nvSpPr>
        <p:spPr>
          <a:xfrm>
            <a:off x="261100" y="1462100"/>
            <a:ext cx="8543100" cy="4664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Clr>
                <a:schemeClr val="dk1"/>
              </a:buClr>
              <a:buSzPts val="1100"/>
              <a:buFont typeface="Arial"/>
              <a:buNone/>
            </a:pPr>
            <a:r>
              <a:rPr lang="en-US"/>
              <a:t>To be valid a lease needs to be/have:</a:t>
            </a:r>
            <a:endParaRPr/>
          </a:p>
          <a:p>
            <a:pPr indent="0" lvl="0" marL="0" rtl="0" algn="l">
              <a:lnSpc>
                <a:spcPct val="115000"/>
              </a:lnSpc>
              <a:spcBef>
                <a:spcPts val="500"/>
              </a:spcBef>
              <a:spcAft>
                <a:spcPts val="0"/>
              </a:spcAft>
              <a:buClr>
                <a:schemeClr val="dk1"/>
              </a:buClr>
              <a:buSzPts val="1100"/>
              <a:buFont typeface="Arial"/>
              <a:buNone/>
            </a:pPr>
            <a:r>
              <a:rPr lang="en-US">
                <a:latin typeface="Arial"/>
                <a:ea typeface="Arial"/>
                <a:cs typeface="Arial"/>
                <a:sym typeface="Arial"/>
              </a:rPr>
              <a:t>1.</a:t>
            </a:r>
            <a:r>
              <a:rPr lang="en-US"/>
              <a:t>Valid contract (legal parties, offer &amp; acceptance for consideration)</a:t>
            </a:r>
            <a:endParaRPr>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a:latin typeface="Arial"/>
                <a:ea typeface="Arial"/>
                <a:cs typeface="Arial"/>
                <a:sym typeface="Arial"/>
              </a:rPr>
              <a:t>2.</a:t>
            </a:r>
            <a:r>
              <a:rPr lang="en-US"/>
              <a:t>Description of the extent of the property to be leased</a:t>
            </a:r>
            <a:endParaRPr/>
          </a:p>
          <a:p>
            <a:pPr indent="0" lvl="0" marL="0" rtl="0" algn="l">
              <a:lnSpc>
                <a:spcPct val="115000"/>
              </a:lnSpc>
              <a:spcBef>
                <a:spcPts val="500"/>
              </a:spcBef>
              <a:spcAft>
                <a:spcPts val="0"/>
              </a:spcAft>
              <a:buClr>
                <a:schemeClr val="dk1"/>
              </a:buClr>
              <a:buSzPts val="1100"/>
              <a:buFont typeface="Arial"/>
              <a:buNone/>
            </a:pPr>
            <a:r>
              <a:rPr lang="en-US">
                <a:latin typeface="Arial"/>
                <a:ea typeface="Arial"/>
                <a:cs typeface="Arial"/>
                <a:sym typeface="Arial"/>
              </a:rPr>
              <a:t>3.</a:t>
            </a:r>
            <a:r>
              <a:rPr lang="en-US"/>
              <a:t>Definite lease term</a:t>
            </a:r>
            <a:endParaRPr/>
          </a:p>
          <a:p>
            <a:pPr indent="0" lvl="0" marL="0" rtl="0" algn="l">
              <a:lnSpc>
                <a:spcPct val="115000"/>
              </a:lnSpc>
              <a:spcBef>
                <a:spcPts val="500"/>
              </a:spcBef>
              <a:spcAft>
                <a:spcPts val="0"/>
              </a:spcAft>
              <a:buClr>
                <a:schemeClr val="dk1"/>
              </a:buClr>
              <a:buSzPts val="1100"/>
              <a:buFont typeface="Arial"/>
              <a:buNone/>
            </a:pPr>
            <a:r>
              <a:rPr lang="en-US">
                <a:latin typeface="Arial"/>
                <a:ea typeface="Arial"/>
                <a:cs typeface="Arial"/>
                <a:sym typeface="Arial"/>
              </a:rPr>
              <a:t>4.</a:t>
            </a:r>
            <a:r>
              <a:rPr lang="en-US"/>
              <a:t>Definite rental rate</a:t>
            </a:r>
            <a:endParaRPr/>
          </a:p>
          <a:p>
            <a:pPr indent="0" lvl="0" marL="0" rtl="0" algn="l">
              <a:lnSpc>
                <a:spcPct val="115000"/>
              </a:lnSpc>
              <a:spcBef>
                <a:spcPts val="600"/>
              </a:spcBef>
              <a:spcAft>
                <a:spcPts val="0"/>
              </a:spcAft>
              <a:buClr>
                <a:schemeClr val="dk1"/>
              </a:buClr>
              <a:buSzPts val="1100"/>
              <a:buFont typeface="Arial"/>
              <a:buNone/>
            </a:pPr>
            <a:r>
              <a:rPr lang="en-US">
                <a:latin typeface="Arial"/>
                <a:ea typeface="Arial"/>
                <a:cs typeface="Arial"/>
                <a:sym typeface="Arial"/>
              </a:rPr>
              <a:t>•</a:t>
            </a:r>
            <a:r>
              <a:rPr lang="en-US"/>
              <a:t>A good lease is specific, delineates responsibilities fairly and prevents conflict.</a:t>
            </a:r>
            <a:endParaRPr/>
          </a:p>
          <a:p>
            <a:pPr indent="0" lvl="0" marL="914400" rtl="0" algn="l">
              <a:lnSpc>
                <a:spcPct val="115000"/>
              </a:lnSpc>
              <a:spcBef>
                <a:spcPts val="0"/>
              </a:spcBef>
              <a:spcAft>
                <a:spcPts val="1600"/>
              </a:spcAft>
              <a:buSzPts val="2800"/>
              <a:buNone/>
            </a:pPr>
            <a:r>
              <a:t/>
            </a:r>
            <a:endParaRPr sz="2600">
              <a:solidFill>
                <a:srgbClr val="000000"/>
              </a:solidFill>
            </a:endParaRPr>
          </a:p>
        </p:txBody>
      </p:sp>
      <p:sp>
        <p:nvSpPr>
          <p:cNvPr id="299" name="Google Shape;299;p33"/>
          <p:cNvSpPr txBox="1"/>
          <p:nvPr>
            <p:ph type="title"/>
          </p:nvPr>
        </p:nvSpPr>
        <p:spPr>
          <a:xfrm>
            <a:off x="114701" y="69858"/>
            <a:ext cx="51654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lang="en-US"/>
              <a:t>Leasing 101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0" st="0"/>
                                            </p:txEl>
                                          </p:spTgt>
                                        </p:tgtEl>
                                        <p:attrNameLst>
                                          <p:attrName>style.visibility</p:attrName>
                                        </p:attrNameLst>
                                      </p:cBhvr>
                                      <p:to>
                                        <p:strVal val="visible"/>
                                      </p:to>
                                    </p:set>
                                    <p:animEffect filter="fade" transition="in">
                                      <p:cBhvr>
                                        <p:cTn dur="1000"/>
                                        <p:tgtEl>
                                          <p:spTgt spid="2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1" st="1"/>
                                            </p:txEl>
                                          </p:spTgt>
                                        </p:tgtEl>
                                        <p:attrNameLst>
                                          <p:attrName>style.visibility</p:attrName>
                                        </p:attrNameLst>
                                      </p:cBhvr>
                                      <p:to>
                                        <p:strVal val="visible"/>
                                      </p:to>
                                    </p:set>
                                    <p:animEffect filter="fade" transition="in">
                                      <p:cBhvr>
                                        <p:cTn dur="1000"/>
                                        <p:tgtEl>
                                          <p:spTgt spid="2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2" st="2"/>
                                            </p:txEl>
                                          </p:spTgt>
                                        </p:tgtEl>
                                        <p:attrNameLst>
                                          <p:attrName>style.visibility</p:attrName>
                                        </p:attrNameLst>
                                      </p:cBhvr>
                                      <p:to>
                                        <p:strVal val="visible"/>
                                      </p:to>
                                    </p:set>
                                    <p:animEffect filter="fade" transition="in">
                                      <p:cBhvr>
                                        <p:cTn dur="1000"/>
                                        <p:tgtEl>
                                          <p:spTgt spid="2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3" st="3"/>
                                            </p:txEl>
                                          </p:spTgt>
                                        </p:tgtEl>
                                        <p:attrNameLst>
                                          <p:attrName>style.visibility</p:attrName>
                                        </p:attrNameLst>
                                      </p:cBhvr>
                                      <p:to>
                                        <p:strVal val="visible"/>
                                      </p:to>
                                    </p:set>
                                    <p:animEffect filter="fade" transition="in">
                                      <p:cBhvr>
                                        <p:cTn dur="1000"/>
                                        <p:tgtEl>
                                          <p:spTgt spid="2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4" st="4"/>
                                            </p:txEl>
                                          </p:spTgt>
                                        </p:tgtEl>
                                        <p:attrNameLst>
                                          <p:attrName>style.visibility</p:attrName>
                                        </p:attrNameLst>
                                      </p:cBhvr>
                                      <p:to>
                                        <p:strVal val="visible"/>
                                      </p:to>
                                    </p:set>
                                    <p:animEffect filter="fade" transition="in">
                                      <p:cBhvr>
                                        <p:cTn dur="1000"/>
                                        <p:tgtEl>
                                          <p:spTgt spid="2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5" st="5"/>
                                            </p:txEl>
                                          </p:spTgt>
                                        </p:tgtEl>
                                        <p:attrNameLst>
                                          <p:attrName>style.visibility</p:attrName>
                                        </p:attrNameLst>
                                      </p:cBhvr>
                                      <p:to>
                                        <p:strVal val="visible"/>
                                      </p:to>
                                    </p:set>
                                    <p:animEffect filter="fade" transition="in">
                                      <p:cBhvr>
                                        <p:cTn dur="1000"/>
                                        <p:tgtEl>
                                          <p:spTgt spid="29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6" st="6"/>
                                            </p:txEl>
                                          </p:spTgt>
                                        </p:tgtEl>
                                        <p:attrNameLst>
                                          <p:attrName>style.visibility</p:attrName>
                                        </p:attrNameLst>
                                      </p:cBhvr>
                                      <p:to>
                                        <p:strVal val="visible"/>
                                      </p:to>
                                    </p:set>
                                    <p:animEffect filter="fade" transition="in">
                                      <p:cBhvr>
                                        <p:cTn dur="1000"/>
                                        <p:tgtEl>
                                          <p:spTgt spid="29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4"/>
          <p:cNvSpPr txBox="1"/>
          <p:nvPr>
            <p:ph idx="1" type="body"/>
          </p:nvPr>
        </p:nvSpPr>
        <p:spPr>
          <a:xfrm>
            <a:off x="457200" y="1447800"/>
            <a:ext cx="8076900" cy="45261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560"/>
              </a:spcBef>
              <a:spcAft>
                <a:spcPts val="0"/>
              </a:spcAft>
              <a:buSzPts val="2600"/>
              <a:buChar char="•"/>
            </a:pPr>
            <a:r>
              <a:rPr lang="en-US" sz="3000"/>
              <a:t>Tenant pays the landlord a cash sum per acre or lump sum for the rights to use the land and other farm resources</a:t>
            </a:r>
            <a:endParaRPr sz="3000"/>
          </a:p>
          <a:p>
            <a:pPr indent="-419100" lvl="0" marL="457200" rtl="0" algn="l">
              <a:lnSpc>
                <a:spcPct val="100000"/>
              </a:lnSpc>
              <a:spcBef>
                <a:spcPts val="0"/>
              </a:spcBef>
              <a:spcAft>
                <a:spcPts val="0"/>
              </a:spcAft>
              <a:buSzPts val="3000"/>
              <a:buChar char="•"/>
            </a:pPr>
            <a:r>
              <a:rPr lang="en-US" sz="3000"/>
              <a:t>Landlord receives a fixed income per year with little involvement</a:t>
            </a:r>
            <a:endParaRPr sz="3000"/>
          </a:p>
          <a:p>
            <a:pPr indent="-419100" lvl="0" marL="457200" rtl="0" algn="l">
              <a:lnSpc>
                <a:spcPct val="100000"/>
              </a:lnSpc>
              <a:spcBef>
                <a:spcPts val="0"/>
              </a:spcBef>
              <a:spcAft>
                <a:spcPts val="0"/>
              </a:spcAft>
              <a:buSzPts val="3000"/>
              <a:buChar char="•"/>
            </a:pPr>
            <a:r>
              <a:rPr lang="en-US" sz="3000"/>
              <a:t>Tenant makes all management decisions and retains windfall profits</a:t>
            </a:r>
            <a:endParaRPr sz="3000"/>
          </a:p>
          <a:p>
            <a:pPr indent="-419100" lvl="0" marL="457200" rtl="0" algn="l">
              <a:lnSpc>
                <a:spcPct val="100000"/>
              </a:lnSpc>
              <a:spcBef>
                <a:spcPts val="0"/>
              </a:spcBef>
              <a:spcAft>
                <a:spcPts val="0"/>
              </a:spcAft>
              <a:buSzPts val="3000"/>
              <a:buChar char="•"/>
            </a:pPr>
            <a:r>
              <a:rPr lang="en-US" sz="3000"/>
              <a:t>Challenge: Finding the appropriate cash rental rate per acre</a:t>
            </a:r>
            <a:endParaRPr sz="3000"/>
          </a:p>
        </p:txBody>
      </p:sp>
      <p:sp>
        <p:nvSpPr>
          <p:cNvPr id="306" name="Google Shape;306;p34"/>
          <p:cNvSpPr txBox="1"/>
          <p:nvPr>
            <p:ph type="title"/>
          </p:nvPr>
        </p:nvSpPr>
        <p:spPr>
          <a:xfrm>
            <a:off x="114701" y="69858"/>
            <a:ext cx="51654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lang="en-US"/>
              <a:t>Types of Leases:</a:t>
            </a:r>
            <a:endParaRPr/>
          </a:p>
          <a:p>
            <a:pPr indent="0" lvl="0" marL="0" rtl="0" algn="l">
              <a:lnSpc>
                <a:spcPct val="100000"/>
              </a:lnSpc>
              <a:spcBef>
                <a:spcPts val="0"/>
              </a:spcBef>
              <a:spcAft>
                <a:spcPts val="0"/>
              </a:spcAft>
              <a:buSzPts val="4400"/>
              <a:buNone/>
            </a:pPr>
            <a:r>
              <a:rPr lang="en-US"/>
              <a:t>Cash Lease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1000"/>
                                        <p:tgtEl>
                                          <p:spTgt spid="3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animEffect filter="fade" transition="in">
                                      <p:cBhvr>
                                        <p:cTn dur="1000"/>
                                        <p:tgtEl>
                                          <p:spTgt spid="3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2" st="2"/>
                                            </p:txEl>
                                          </p:spTgt>
                                        </p:tgtEl>
                                        <p:attrNameLst>
                                          <p:attrName>style.visibility</p:attrName>
                                        </p:attrNameLst>
                                      </p:cBhvr>
                                      <p:to>
                                        <p:strVal val="visible"/>
                                      </p:to>
                                    </p:set>
                                    <p:animEffect filter="fade" transition="in">
                                      <p:cBhvr>
                                        <p:cTn dur="1000"/>
                                        <p:tgtEl>
                                          <p:spTgt spid="3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3" st="3"/>
                                            </p:txEl>
                                          </p:spTgt>
                                        </p:tgtEl>
                                        <p:attrNameLst>
                                          <p:attrName>style.visibility</p:attrName>
                                        </p:attrNameLst>
                                      </p:cBhvr>
                                      <p:to>
                                        <p:strVal val="visible"/>
                                      </p:to>
                                    </p:set>
                                    <p:animEffect filter="fade" transition="in">
                                      <p:cBhvr>
                                        <p:cTn dur="1000"/>
                                        <p:tgtEl>
                                          <p:spTgt spid="30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35"/>
          <p:cNvSpPr txBox="1"/>
          <p:nvPr>
            <p:ph idx="1" type="body"/>
          </p:nvPr>
        </p:nvSpPr>
        <p:spPr>
          <a:xfrm>
            <a:off x="457200" y="1600200"/>
            <a:ext cx="41148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700"/>
              </a:spcBef>
              <a:spcAft>
                <a:spcPts val="0"/>
              </a:spcAft>
              <a:buClr>
                <a:schemeClr val="dk1"/>
              </a:buClr>
              <a:buSzPts val="1100"/>
              <a:buFont typeface="Arial"/>
              <a:buNone/>
            </a:pPr>
            <a:r>
              <a:rPr lang="en-US">
                <a:latin typeface="Arial"/>
                <a:ea typeface="Arial"/>
                <a:cs typeface="Arial"/>
                <a:sym typeface="Arial"/>
              </a:rPr>
              <a:t>•</a:t>
            </a:r>
            <a:r>
              <a:rPr lang="en-US"/>
              <a:t>A good resource to consult when choosing the right rental rate is the University of Maryland Extension’s Grain Marketing website:</a:t>
            </a:r>
            <a:r>
              <a:rPr lang="en-US">
                <a:solidFill>
                  <a:schemeClr val="hlink"/>
                </a:solidFill>
                <a:uFill>
                  <a:noFill/>
                </a:uFill>
                <a:hlinkClick r:id="rId3"/>
              </a:rPr>
              <a:t> </a:t>
            </a:r>
            <a:r>
              <a:rPr lang="en-US" u="sng">
                <a:solidFill>
                  <a:schemeClr val="hlink"/>
                </a:solidFill>
                <a:hlinkClick r:id="rId4"/>
              </a:rPr>
              <a:t>https://extension.umd.edu/grainmarketing</a:t>
            </a:r>
            <a:endParaRPr u="sng">
              <a:solidFill>
                <a:schemeClr val="hlink"/>
              </a:solidFill>
              <a:hlinkClick r:id="rId5"/>
            </a:endParaRPr>
          </a:p>
          <a:p>
            <a:pPr indent="0" lvl="0" marL="0" rtl="0" algn="l">
              <a:lnSpc>
                <a:spcPct val="100000"/>
              </a:lnSpc>
              <a:spcBef>
                <a:spcPts val="560"/>
              </a:spcBef>
              <a:spcAft>
                <a:spcPts val="0"/>
              </a:spcAft>
              <a:buSzPts val="2800"/>
              <a:buNone/>
            </a:pPr>
            <a:r>
              <a:t/>
            </a:r>
            <a:endParaRPr/>
          </a:p>
        </p:txBody>
      </p:sp>
      <p:sp>
        <p:nvSpPr>
          <p:cNvPr id="313" name="Google Shape;313;p35"/>
          <p:cNvSpPr txBox="1"/>
          <p:nvPr>
            <p:ph idx="2" type="body"/>
          </p:nvPr>
        </p:nvSpPr>
        <p:spPr>
          <a:xfrm>
            <a:off x="4905375" y="1600200"/>
            <a:ext cx="37815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700"/>
              </a:spcBef>
              <a:spcAft>
                <a:spcPts val="0"/>
              </a:spcAft>
              <a:buClr>
                <a:schemeClr val="dk1"/>
              </a:buClr>
              <a:buSzPts val="1100"/>
              <a:buFont typeface="Arial"/>
              <a:buNone/>
            </a:pPr>
            <a:r>
              <a:rPr lang="en-US">
                <a:latin typeface="Arial"/>
                <a:ea typeface="Arial"/>
                <a:cs typeface="Arial"/>
                <a:sym typeface="Arial"/>
              </a:rPr>
              <a:t>•</a:t>
            </a:r>
            <a:r>
              <a:rPr lang="en-US"/>
              <a:t>The Grain Marketing site has:</a:t>
            </a:r>
            <a:endParaRPr/>
          </a:p>
          <a:p>
            <a:pPr indent="0" lvl="0" marL="0" rtl="0" algn="l">
              <a:lnSpc>
                <a:spcPct val="115000"/>
              </a:lnSpc>
              <a:spcBef>
                <a:spcPts val="600"/>
              </a:spcBef>
              <a:spcAft>
                <a:spcPts val="0"/>
              </a:spcAft>
              <a:buClr>
                <a:schemeClr val="dk1"/>
              </a:buClr>
              <a:buSzPts val="1100"/>
              <a:buFont typeface="Arial"/>
              <a:buNone/>
            </a:pPr>
            <a:r>
              <a:rPr lang="en-US" sz="2400">
                <a:latin typeface="Arial"/>
                <a:ea typeface="Arial"/>
                <a:cs typeface="Arial"/>
                <a:sym typeface="Arial"/>
              </a:rPr>
              <a:t>–</a:t>
            </a:r>
            <a:r>
              <a:rPr lang="en-US" sz="2400"/>
              <a:t>custom rates</a:t>
            </a:r>
            <a:endParaRPr sz="2400"/>
          </a:p>
          <a:p>
            <a:pPr indent="0" lvl="0" marL="0" rtl="0" algn="l">
              <a:lnSpc>
                <a:spcPct val="115000"/>
              </a:lnSpc>
              <a:spcBef>
                <a:spcPts val="600"/>
              </a:spcBef>
              <a:spcAft>
                <a:spcPts val="0"/>
              </a:spcAft>
              <a:buClr>
                <a:schemeClr val="dk1"/>
              </a:buClr>
              <a:buSzPts val="1100"/>
              <a:buFont typeface="Arial"/>
              <a:buNone/>
            </a:pPr>
            <a:r>
              <a:rPr lang="en-US" sz="2400">
                <a:latin typeface="Arial"/>
                <a:ea typeface="Arial"/>
                <a:cs typeface="Arial"/>
                <a:sym typeface="Arial"/>
              </a:rPr>
              <a:t>–</a:t>
            </a:r>
            <a:r>
              <a:rPr lang="en-US" sz="2400"/>
              <a:t>crop budgets</a:t>
            </a:r>
            <a:endParaRPr sz="2400"/>
          </a:p>
          <a:p>
            <a:pPr indent="0" lvl="0" marL="0" rtl="0" algn="l">
              <a:lnSpc>
                <a:spcPct val="115000"/>
              </a:lnSpc>
              <a:spcBef>
                <a:spcPts val="600"/>
              </a:spcBef>
              <a:spcAft>
                <a:spcPts val="0"/>
              </a:spcAft>
              <a:buClr>
                <a:schemeClr val="dk1"/>
              </a:buClr>
              <a:buSzPts val="1100"/>
              <a:buFont typeface="Arial"/>
              <a:buNone/>
            </a:pPr>
            <a:r>
              <a:rPr lang="en-US" sz="2400">
                <a:latin typeface="Arial"/>
                <a:ea typeface="Arial"/>
                <a:cs typeface="Arial"/>
                <a:sym typeface="Arial"/>
              </a:rPr>
              <a:t>–</a:t>
            </a:r>
            <a:r>
              <a:rPr lang="en-US" sz="2400"/>
              <a:t>crop insurance and</a:t>
            </a:r>
            <a:endParaRPr sz="2400"/>
          </a:p>
          <a:p>
            <a:pPr indent="0" lvl="0" marL="0" rtl="0" algn="l">
              <a:lnSpc>
                <a:spcPct val="115000"/>
              </a:lnSpc>
              <a:spcBef>
                <a:spcPts val="600"/>
              </a:spcBef>
              <a:spcAft>
                <a:spcPts val="0"/>
              </a:spcAft>
              <a:buClr>
                <a:schemeClr val="dk1"/>
              </a:buClr>
              <a:buSzPts val="1100"/>
              <a:buFont typeface="Arial"/>
              <a:buNone/>
            </a:pPr>
            <a:r>
              <a:rPr lang="en-US" sz="2400">
                <a:latin typeface="Arial"/>
                <a:ea typeface="Arial"/>
                <a:cs typeface="Arial"/>
                <a:sym typeface="Arial"/>
              </a:rPr>
              <a:t>–</a:t>
            </a:r>
            <a:r>
              <a:rPr lang="en-US" sz="2400"/>
              <a:t>farm lease agreements</a:t>
            </a:r>
            <a:endParaRPr sz="2400"/>
          </a:p>
          <a:p>
            <a:pPr indent="0" lvl="0" marL="0" rtl="0" algn="l">
              <a:lnSpc>
                <a:spcPct val="100000"/>
              </a:lnSpc>
              <a:spcBef>
                <a:spcPts val="560"/>
              </a:spcBef>
              <a:spcAft>
                <a:spcPts val="0"/>
              </a:spcAft>
              <a:buSzPts val="2800"/>
              <a:buNone/>
            </a:pPr>
            <a:r>
              <a:t/>
            </a:r>
            <a:endParaRPr/>
          </a:p>
        </p:txBody>
      </p:sp>
      <p:sp>
        <p:nvSpPr>
          <p:cNvPr id="314" name="Google Shape;314;p35"/>
          <p:cNvSpPr txBox="1"/>
          <p:nvPr>
            <p:ph type="title"/>
          </p:nvPr>
        </p:nvSpPr>
        <p:spPr>
          <a:xfrm>
            <a:off x="114701" y="69858"/>
            <a:ext cx="5165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t>Setting the rate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0" st="0"/>
                                            </p:txEl>
                                          </p:spTgt>
                                        </p:tgtEl>
                                        <p:attrNameLst>
                                          <p:attrName>style.visibility</p:attrName>
                                        </p:attrNameLst>
                                      </p:cBhvr>
                                      <p:to>
                                        <p:strVal val="visible"/>
                                      </p:to>
                                    </p:set>
                                    <p:anim calcmode="lin" valueType="num">
                                      <p:cBhvr additive="base">
                                        <p:cTn dur="500"/>
                                        <p:tgtEl>
                                          <p:spTgt spid="31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1" st="1"/>
                                            </p:txEl>
                                          </p:spTgt>
                                        </p:tgtEl>
                                        <p:attrNameLst>
                                          <p:attrName>style.visibility</p:attrName>
                                        </p:attrNameLst>
                                      </p:cBhvr>
                                      <p:to>
                                        <p:strVal val="visible"/>
                                      </p:to>
                                    </p:set>
                                    <p:anim calcmode="lin" valueType="num">
                                      <p:cBhvr additive="base">
                                        <p:cTn dur="500"/>
                                        <p:tgtEl>
                                          <p:spTgt spid="31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2" st="2"/>
                                            </p:txEl>
                                          </p:spTgt>
                                        </p:tgtEl>
                                        <p:attrNameLst>
                                          <p:attrName>style.visibility</p:attrName>
                                        </p:attrNameLst>
                                      </p:cBhvr>
                                      <p:to>
                                        <p:strVal val="visible"/>
                                      </p:to>
                                    </p:set>
                                    <p:anim calcmode="lin" valueType="num">
                                      <p:cBhvr additive="base">
                                        <p:cTn dur="500"/>
                                        <p:tgtEl>
                                          <p:spTgt spid="31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3" st="3"/>
                                            </p:txEl>
                                          </p:spTgt>
                                        </p:tgtEl>
                                        <p:attrNameLst>
                                          <p:attrName>style.visibility</p:attrName>
                                        </p:attrNameLst>
                                      </p:cBhvr>
                                      <p:to>
                                        <p:strVal val="visible"/>
                                      </p:to>
                                    </p:set>
                                    <p:anim calcmode="lin" valueType="num">
                                      <p:cBhvr additive="base">
                                        <p:cTn dur="500"/>
                                        <p:tgtEl>
                                          <p:spTgt spid="31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4" st="4"/>
                                            </p:txEl>
                                          </p:spTgt>
                                        </p:tgtEl>
                                        <p:attrNameLst>
                                          <p:attrName>style.visibility</p:attrName>
                                        </p:attrNameLst>
                                      </p:cBhvr>
                                      <p:to>
                                        <p:strVal val="visible"/>
                                      </p:to>
                                    </p:set>
                                    <p:anim calcmode="lin" valueType="num">
                                      <p:cBhvr additive="base">
                                        <p:cTn dur="500"/>
                                        <p:tgtEl>
                                          <p:spTgt spid="31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5" st="5"/>
                                            </p:txEl>
                                          </p:spTgt>
                                        </p:tgtEl>
                                        <p:attrNameLst>
                                          <p:attrName>style.visibility</p:attrName>
                                        </p:attrNameLst>
                                      </p:cBhvr>
                                      <p:to>
                                        <p:strVal val="visible"/>
                                      </p:to>
                                    </p:set>
                                    <p:anim calcmode="lin" valueType="num">
                                      <p:cBhvr additive="base">
                                        <p:cTn dur="500"/>
                                        <p:tgtEl>
                                          <p:spTgt spid="31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