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32"/>
  </p:notesMasterIdLst>
  <p:sldIdLst>
    <p:sldId id="278" r:id="rId5"/>
    <p:sldId id="294" r:id="rId6"/>
    <p:sldId id="296" r:id="rId7"/>
    <p:sldId id="297" r:id="rId8"/>
    <p:sldId id="298" r:id="rId9"/>
    <p:sldId id="299" r:id="rId10"/>
    <p:sldId id="301" r:id="rId11"/>
    <p:sldId id="300" r:id="rId12"/>
    <p:sldId id="303" r:id="rId13"/>
    <p:sldId id="304" r:id="rId14"/>
    <p:sldId id="302" r:id="rId15"/>
    <p:sldId id="305" r:id="rId16"/>
    <p:sldId id="295" r:id="rId17"/>
    <p:sldId id="307" r:id="rId18"/>
    <p:sldId id="308" r:id="rId19"/>
    <p:sldId id="329" r:id="rId20"/>
    <p:sldId id="330" r:id="rId21"/>
    <p:sldId id="342" r:id="rId22"/>
    <p:sldId id="331" r:id="rId23"/>
    <p:sldId id="341" r:id="rId24"/>
    <p:sldId id="312" r:id="rId25"/>
    <p:sldId id="309" r:id="rId26"/>
    <p:sldId id="337" r:id="rId27"/>
    <p:sldId id="340" r:id="rId28"/>
    <p:sldId id="338" r:id="rId29"/>
    <p:sldId id="339" r:id="rId30"/>
    <p:sldId id="293" r:id="rId31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53A333-99EA-44EF-BE82-57E07648CE52}" v="4" dt="2022-10-27T20:57:37.66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9" autoAdjust="0"/>
  </p:normalViewPr>
  <p:slideViewPr>
    <p:cSldViewPr snapToGrid="0" snapToObjects="1">
      <p:cViewPr varScale="1">
        <p:scale>
          <a:sx n="58" d="100"/>
          <a:sy n="58" d="100"/>
        </p:scale>
        <p:origin x="45" y="261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6FC6-7F58-4C84-880A-FF2087D628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7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Turnips and beets – </a:t>
            </a:r>
            <a:r>
              <a:rPr lang="en-US" dirty="0" err="1" smtClean="0"/>
              <a:t>Mangels</a:t>
            </a:r>
            <a:r>
              <a:rPr lang="en-US" baseline="0" dirty="0" smtClean="0"/>
              <a:t> (livestock beets) – research is mixed on meat quality decreasing, same, or slightly lower. Need to feed with protein supplement to promote growth.  ~6-7% CP, 75-815 TDN</a:t>
            </a:r>
          </a:p>
          <a:p>
            <a:r>
              <a:rPr lang="en-US" baseline="0" dirty="0" smtClean="0"/>
              <a:t>1 acre turnips – feed for enough 5 sows 56 days.  40 pigs consumed in 7 days 14-22 % CP  70-80% TDN – used historically as winter fodder and pasture crop.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0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2211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600">
                <a:solidFill>
                  <a:srgbClr val="071A3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109728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705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2211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800">
                <a:solidFill>
                  <a:srgbClr val="071A3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2211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800">
                <a:solidFill>
                  <a:srgbClr val="071A3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109728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58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  <p:sldLayoutId id="2147483677" r:id="rId21"/>
    <p:sldLayoutId id="2147483678" r:id="rId22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mailto:colt.knight@maine.edu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Alternative Swine Feeds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Colt W. Knight, PhD</a:t>
            </a:r>
          </a:p>
          <a:p>
            <a:r>
              <a:rPr lang="en-US" dirty="0"/>
              <a:t>Associate Extension Professor &amp; State Livestock Specialist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4F37B-6EF9-02A8-5354-371F096C1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59" y="83667"/>
            <a:ext cx="4291682" cy="19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86" y="1355763"/>
            <a:ext cx="6766560" cy="76809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/>
              <a:t>Four chambers of ruminant stomach</a:t>
            </a:r>
            <a:br>
              <a:rPr lang="en-US" sz="2100" dirty="0"/>
            </a:br>
            <a:endParaRPr lang="en-US" sz="21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87869" y="2460614"/>
            <a:ext cx="7493838" cy="3252027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/>
              <a:t>Rumen – Fermentation and VFA absorption </a:t>
            </a:r>
          </a:p>
          <a:p>
            <a:pPr lvl="1"/>
            <a:r>
              <a:rPr lang="en-US" sz="3800" dirty="0"/>
              <a:t>Bacteria</a:t>
            </a:r>
          </a:p>
          <a:p>
            <a:pPr lvl="1"/>
            <a:r>
              <a:rPr lang="en-US" sz="3800" dirty="0"/>
              <a:t>Protozoa</a:t>
            </a:r>
          </a:p>
          <a:p>
            <a:pPr lvl="1"/>
            <a:r>
              <a:rPr lang="en-US" sz="3800" dirty="0" err="1"/>
              <a:t>Fungii</a:t>
            </a:r>
            <a:endParaRPr lang="en-US" sz="3800" dirty="0"/>
          </a:p>
          <a:p>
            <a:r>
              <a:rPr lang="en-US" sz="3800" dirty="0"/>
              <a:t>Reticulum – Pouch </a:t>
            </a:r>
          </a:p>
          <a:p>
            <a:pPr lvl="1"/>
            <a:r>
              <a:rPr lang="en-US" sz="3800" dirty="0"/>
              <a:t>Rock, nails, wire</a:t>
            </a:r>
          </a:p>
          <a:p>
            <a:r>
              <a:rPr lang="en-US" sz="3800" dirty="0"/>
              <a:t>Omasum – Water and some nutrient absorption</a:t>
            </a:r>
          </a:p>
          <a:p>
            <a:r>
              <a:rPr lang="en-US" sz="3800" dirty="0"/>
              <a:t>Abomasum – True stomach</a:t>
            </a:r>
          </a:p>
          <a:p>
            <a:pPr lvl="1"/>
            <a:r>
              <a:rPr lang="en-US" sz="3800" dirty="0"/>
              <a:t>HCL </a:t>
            </a:r>
          </a:p>
          <a:p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E2D7362-3099-E01D-3695-0B7EC4ED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2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Hind Gut Fermenters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5183188" y="1117377"/>
            <a:ext cx="6172200" cy="4613720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Rabbits</a:t>
            </a:r>
          </a:p>
          <a:p>
            <a:r>
              <a:rPr lang="en-US" sz="2800" dirty="0"/>
              <a:t>Horses</a:t>
            </a:r>
          </a:p>
          <a:p>
            <a:r>
              <a:rPr lang="en-US" sz="2800" dirty="0"/>
              <a:t>Elephants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Not a ruminant, but cecum acts as a much less efficient rumen. These animals eat more, as a percentage of their body weight, than ruminants.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DD5921-0895-BDC9-A2EE-D971D6D7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E3697E4-9E87-EBA2-148B-E3175CF1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0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dirty="0" err="1"/>
              <a:t>Monogastrics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/>
              <a:t>Animals like people, pigs, carnivores.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3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150" y="2877312"/>
            <a:ext cx="2643691" cy="368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tretch/>
        </p:blipFill>
        <p:spPr>
          <a:xfrm>
            <a:off x="7754112" y="3653157"/>
            <a:ext cx="3741928" cy="2132898"/>
          </a:xfrm>
          <a:prstGeom prst="rect">
            <a:avLst/>
          </a:prstGeo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3FEC2D8-1A1E-663B-D370-459EDBEA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725A998-B956-38A2-1A14-CDA77E8108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0652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" y="2667000"/>
            <a:ext cx="12078448" cy="2743200"/>
          </a:xfrm>
          <a:prstGeom prst="rect">
            <a:avLst/>
          </a:prstGeom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536393" y="5795726"/>
            <a:ext cx="3493008" cy="87890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lactating sow can eat up to 20 </a:t>
            </a:r>
            <a:r>
              <a:rPr lang="en-US" dirty="0" err="1">
                <a:solidFill>
                  <a:schemeClr val="bg1"/>
                </a:solidFill>
              </a:rPr>
              <a:t>lbs</a:t>
            </a:r>
            <a:r>
              <a:rPr lang="en-US" dirty="0">
                <a:solidFill>
                  <a:schemeClr val="bg1"/>
                </a:solidFill>
              </a:rPr>
              <a:t> a day. 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60932" y="23473"/>
            <a:ext cx="5385816" cy="1225296"/>
          </a:xfrm>
        </p:spPr>
        <p:txBody>
          <a:bodyPr/>
          <a:lstStyle/>
          <a:p>
            <a:r>
              <a:rPr lang="en-US" dirty="0"/>
              <a:t>How much feed does a pig eat? </a:t>
            </a:r>
          </a:p>
        </p:txBody>
      </p:sp>
    </p:spTree>
    <p:extLst>
      <p:ext uri="{BB962C8B-B14F-4D97-AF65-F5344CB8AC3E}">
        <p14:creationId xmlns:p14="http://schemas.microsoft.com/office/powerpoint/2010/main" val="193091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295400"/>
            <a:ext cx="8458200" cy="56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7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014" y="0"/>
            <a:ext cx="9207611" cy="690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133600"/>
            <a:ext cx="2857500" cy="409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133600"/>
            <a:ext cx="4248423" cy="42394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39481" y="747423"/>
            <a:ext cx="5385816" cy="1225296"/>
          </a:xfrm>
        </p:spPr>
        <p:txBody>
          <a:bodyPr/>
          <a:lstStyle/>
          <a:p>
            <a:r>
              <a:rPr lang="en-US" dirty="0"/>
              <a:t>Complete feed</a:t>
            </a:r>
          </a:p>
        </p:txBody>
      </p:sp>
    </p:spTree>
    <p:extLst>
      <p:ext uri="{BB962C8B-B14F-4D97-AF65-F5344CB8AC3E}">
        <p14:creationId xmlns:p14="http://schemas.microsoft.com/office/powerpoint/2010/main" val="765008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Slopping Hogs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69" r="17709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71341" y="2142241"/>
            <a:ext cx="4506266" cy="4362254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1980 Swine Heath Protection Act</a:t>
            </a:r>
          </a:p>
          <a:p>
            <a:pPr lvl="1"/>
            <a:r>
              <a:rPr lang="en-US" sz="2800" dirty="0"/>
              <a:t>Illegal to feed slop unless its heated to 212 degrees for 30 minutes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Certain licenses needed</a:t>
            </a:r>
          </a:p>
          <a:p>
            <a:pPr lvl="1"/>
            <a:r>
              <a:rPr lang="en-US" sz="2800" dirty="0"/>
              <a:t>2200 licenses garbage feeders in the USA, 	~ 3000 in PR. 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Decline in slopping hogs due to regulations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9E8DBC8-8604-5386-D9F2-BE8751F9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50382A6-F494-5F53-9E78-E337B26C9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80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6DD9-2805-50AD-E790-9487C120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 Waste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3CD5A4-5E92-D938-DC5B-77C9BB32A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834" y="2770188"/>
            <a:ext cx="4163482" cy="31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21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403207F-8731-7DA6-261C-8E4E90BB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D7AD504F-877A-52CF-B2EA-F89FFE567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Common things I get asked about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373" r="17627" b="1"/>
          <a:stretch/>
        </p:blipFill>
        <p:spPr>
          <a:xfrm>
            <a:off x="3685032" y="2255520"/>
            <a:ext cx="3741928" cy="4306380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3677" r="16803" b="2"/>
          <a:stretch/>
        </p:blipFill>
        <p:spPr>
          <a:xfrm>
            <a:off x="7754112" y="2255520"/>
            <a:ext cx="3741928" cy="4306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694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 anchor="t">
            <a:normAutofit/>
          </a:bodyPr>
          <a:lstStyle/>
          <a:p>
            <a:r>
              <a:rPr lang="en-US" sz="4100"/>
              <a:t>Swine Nutrition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B8B3A-7202-9136-1ED5-EEF0C263B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88" y="3050064"/>
            <a:ext cx="5692775" cy="25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73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3199A-149D-09BF-B5A2-D511A394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9205B-5DA4-1165-E58D-E5E1D5D0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609"/>
            <a:ext cx="12192000" cy="54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Forages</a:t>
            </a:r>
          </a:p>
        </p:txBody>
      </p:sp>
      <p:pic>
        <p:nvPicPr>
          <p:cNvPr id="1026" name="Picture 2" descr="Image result for hay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r="1" b="1"/>
          <a:stretch/>
        </p:blipFill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/>
              <a:t>Pasture</a:t>
            </a:r>
          </a:p>
          <a:p>
            <a:pPr lvl="1"/>
            <a:r>
              <a:rPr lang="en-US" sz="1600" dirty="0"/>
              <a:t>Great supplement for vitamins and minerals</a:t>
            </a:r>
          </a:p>
          <a:p>
            <a:r>
              <a:rPr lang="en-US" dirty="0"/>
              <a:t>Hay</a:t>
            </a:r>
          </a:p>
          <a:p>
            <a:pPr lvl="1"/>
            <a:r>
              <a:rPr lang="en-US" sz="1600" dirty="0"/>
              <a:t>Legume hay higher in nutrition</a:t>
            </a:r>
          </a:p>
          <a:p>
            <a:pPr lvl="1"/>
            <a:endParaRPr lang="en-US" sz="1600" dirty="0"/>
          </a:p>
          <a:p>
            <a:r>
              <a:rPr lang="en-US" dirty="0" err="1"/>
              <a:t>Haylage</a:t>
            </a:r>
            <a:r>
              <a:rPr lang="en-US" dirty="0"/>
              <a:t>/silage</a:t>
            </a:r>
          </a:p>
          <a:p>
            <a:pPr lvl="1"/>
            <a:r>
              <a:rPr lang="en-US" sz="1600" dirty="0"/>
              <a:t>High in moisture</a:t>
            </a:r>
          </a:p>
          <a:p>
            <a:pPr lvl="1"/>
            <a:r>
              <a:rPr lang="en-US" sz="1600" dirty="0"/>
              <a:t>Can contain dangerous mycotoxins</a:t>
            </a:r>
          </a:p>
          <a:p>
            <a:pPr lvl="1"/>
            <a:r>
              <a:rPr lang="en-US" sz="1600" dirty="0"/>
              <a:t>Dilutes complete feed nutrient density</a:t>
            </a:r>
          </a:p>
        </p:txBody>
      </p:sp>
      <p:sp>
        <p:nvSpPr>
          <p:cNvPr id="1033" name="Slide Number Placeholder 5">
            <a:extLst>
              <a:ext uri="{FF2B5EF4-FFF2-40B4-BE49-F238E27FC236}">
                <a16:creationId xmlns:a16="http://schemas.microsoft.com/office/drawing/2014/main" id="{D97B0DC8-E5BC-91FD-84C9-787C9EBA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Barley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917" r="19377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/>
              <a:t>Lower in energy than corn</a:t>
            </a:r>
          </a:p>
          <a:p>
            <a:r>
              <a:rPr lang="en-US" dirty="0"/>
              <a:t>Growing pigs can compensate by eating more</a:t>
            </a:r>
          </a:p>
          <a:p>
            <a:pPr lvl="1"/>
            <a:r>
              <a:rPr lang="en-US" sz="1600"/>
              <a:t>Doesn’t work well in a limit fed ration</a:t>
            </a:r>
          </a:p>
          <a:p>
            <a:pPr lvl="1"/>
            <a:r>
              <a:rPr lang="en-US" sz="1600"/>
              <a:t>Typically used to dilute high energy feed rations in commercial operations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3006FE1-06B1-4104-C1D9-6ADC61B9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A09B94-5944-46E1-9BC8-F1D068B3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dirty="0"/>
              <a:t>Brewers Grain</a:t>
            </a:r>
            <a:endParaRPr lang="en-US"/>
          </a:p>
        </p:txBody>
      </p:sp>
      <p:pic>
        <p:nvPicPr>
          <p:cNvPr id="1026" name="Picture 2" descr="Using Spent Grain in Your Brewpub's Kitchen | Brewers Association">
            <a:extLst>
              <a:ext uri="{FF2B5EF4-FFF2-40B4-BE49-F238E27FC236}">
                <a16:creationId xmlns:a16="http://schemas.microsoft.com/office/drawing/2014/main" id="{789E94F4-895A-4095-B861-1114BAA5C3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6" b="-2"/>
          <a:stretch/>
        </p:blipFill>
        <p:spPr bwMode="auto">
          <a:xfrm>
            <a:off x="3685032" y="2877312"/>
            <a:ext cx="3741928" cy="3684588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6714AF-E73C-4B11-BA8B-9F04A6979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Grain left over from brewing and fermenting beer</a:t>
            </a:r>
          </a:p>
          <a:p>
            <a:r>
              <a:rPr lang="en-US" sz="2800" dirty="0"/>
              <a:t>Good source of nutrition – High in Protein</a:t>
            </a:r>
          </a:p>
          <a:p>
            <a:r>
              <a:rPr lang="en-US" sz="2800" dirty="0"/>
              <a:t>Severe storage and handling issues</a:t>
            </a:r>
          </a:p>
          <a:p>
            <a:pPr lvl="1"/>
            <a:r>
              <a:rPr lang="en-US" sz="2800" dirty="0"/>
              <a:t>Spoilage</a:t>
            </a:r>
          </a:p>
          <a:p>
            <a:pPr lvl="1"/>
            <a:r>
              <a:rPr lang="en-US" sz="2800" dirty="0"/>
              <a:t>Freezes</a:t>
            </a:r>
          </a:p>
          <a:p>
            <a:pPr lvl="1"/>
            <a:endParaRPr lang="en-US" sz="1500" dirty="0"/>
          </a:p>
        </p:txBody>
      </p:sp>
      <p:sp>
        <p:nvSpPr>
          <p:cNvPr id="1035" name="Slide Number Placeholder 6">
            <a:extLst>
              <a:ext uri="{FF2B5EF4-FFF2-40B4-BE49-F238E27FC236}">
                <a16:creationId xmlns:a16="http://schemas.microsoft.com/office/drawing/2014/main" id="{BBE378E2-9526-F4C4-8068-D6A1930A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0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4B19-38E0-281E-4DE0-34253695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F38207-1D51-C417-2815-085AFE884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2032" y="2856072"/>
            <a:ext cx="3957391" cy="2700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994FB-05F0-DC7A-71D4-10EB9AB0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B541A-702F-8FA7-7C63-BA68AC60F2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2E90BC-2AF8-51E3-A246-CE5B94DE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Pumpkins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DDF94-DFD2-2F64-4751-9BA59A269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13" r="11551" b="2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018D97-9726-DEAB-86A0-AC08EF0C5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3200" dirty="0"/>
              <a:t>Mostly Water</a:t>
            </a:r>
          </a:p>
          <a:p>
            <a:endParaRPr lang="en-US" sz="3200" dirty="0"/>
          </a:p>
          <a:p>
            <a:r>
              <a:rPr lang="en-US" sz="3200" dirty="0"/>
              <a:t>Contain 10-14% CP on average</a:t>
            </a:r>
          </a:p>
          <a:p>
            <a:endParaRPr lang="en-US" sz="3200" dirty="0"/>
          </a:p>
          <a:p>
            <a:r>
              <a:rPr lang="en-US" sz="3200" dirty="0"/>
              <a:t>Not a </a:t>
            </a:r>
            <a:r>
              <a:rPr lang="en-US" sz="3200" dirty="0" err="1"/>
              <a:t>dewormer</a:t>
            </a:r>
            <a:r>
              <a:rPr lang="en-US" sz="32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48C97-74DD-097E-9CC5-1CA6491D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B6CCD9D-9BC7-4912-836A-CF261AB407A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90F9A9E-CBA3-D244-1318-9D55CD94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27" y="1115568"/>
            <a:ext cx="6766560" cy="768096"/>
          </a:xfrm>
        </p:spPr>
        <p:txBody>
          <a:bodyPr anchor="t">
            <a:normAutofit/>
          </a:bodyPr>
          <a:lstStyle/>
          <a:p>
            <a:r>
              <a:rPr lang="en-US" dirty="0"/>
              <a:t>Potatoes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0471A33-8590-13BA-A00E-340246DA3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6269" y="320731"/>
            <a:ext cx="4839462" cy="6452616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FC991-F33C-326A-BBAB-2018B4B8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B6CCD9D-9BC7-4912-836A-CF261AB407A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09" y="476242"/>
            <a:ext cx="4169664" cy="66751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7DFD8-D262-D485-B1F2-817C5A092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09" y="1318653"/>
            <a:ext cx="4169664" cy="2176272"/>
          </a:xfrm>
        </p:spPr>
        <p:txBody>
          <a:bodyPr/>
          <a:lstStyle/>
          <a:p>
            <a:r>
              <a:rPr lang="en-US" dirty="0"/>
              <a:t>Colt W. Knight, PhD</a:t>
            </a:r>
          </a:p>
          <a:p>
            <a:r>
              <a:rPr lang="en-US" dirty="0"/>
              <a:t>University of Maine Cooperative Extension</a:t>
            </a:r>
          </a:p>
          <a:p>
            <a:r>
              <a:rPr lang="en-US" dirty="0"/>
              <a:t> </a:t>
            </a:r>
            <a:r>
              <a:rPr lang="en-US" dirty="0">
                <a:hlinkClick r:id="rId2"/>
              </a:rPr>
              <a:t>colt.knight@maine.edu</a:t>
            </a:r>
            <a:endParaRPr lang="en-US" dirty="0"/>
          </a:p>
          <a:p>
            <a:r>
              <a:rPr lang="en-US" dirty="0"/>
              <a:t>207 581 2953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6E7B6-E39C-A2FF-BE07-2E24191D9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45" y="684610"/>
            <a:ext cx="6095999" cy="2744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A9CC-93C6-0930-EBF6-2B75D3683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745" y="3696864"/>
            <a:ext cx="6095999" cy="274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A0B7B6-6307-E20B-98A0-8D3962B53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47" y="3916613"/>
            <a:ext cx="5121180" cy="23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dirty="0"/>
              <a:t>Six Basic Nutrients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2E04946-FDCD-3187-F812-59A5162FB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032" y="3232189"/>
            <a:ext cx="3741928" cy="2974833"/>
          </a:xfrm>
          <a:prstGeom prst="rect">
            <a:avLst/>
          </a:prstGeom>
          <a:noFill/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49379D-949B-F0E7-AD5E-D653721EA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Water</a:t>
            </a:r>
          </a:p>
          <a:p>
            <a:r>
              <a:rPr lang="en-US" sz="3600" dirty="0"/>
              <a:t>Protein</a:t>
            </a:r>
          </a:p>
          <a:p>
            <a:r>
              <a:rPr lang="en-US" sz="3600" dirty="0"/>
              <a:t>Carbohydrate(CHO)</a:t>
            </a:r>
          </a:p>
          <a:p>
            <a:r>
              <a:rPr lang="en-US" sz="3600" dirty="0"/>
              <a:t>Lipid(fat)</a:t>
            </a:r>
          </a:p>
          <a:p>
            <a:r>
              <a:rPr lang="en-US" sz="3600" dirty="0"/>
              <a:t>Vitamin</a:t>
            </a:r>
          </a:p>
          <a:p>
            <a:r>
              <a:rPr lang="en-US" sz="3600" dirty="0"/>
              <a:t>Mineral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7332773E-2597-E22D-7CB0-57DD53CA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6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/>
              <a:t>Protein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163" y="987425"/>
            <a:ext cx="3326249" cy="487362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Animal age↑, protein requirement↓</a:t>
            </a:r>
          </a:p>
          <a:p>
            <a:r>
              <a:rPr lang="en-US" sz="2000" dirty="0"/>
              <a:t>Excess protein creates</a:t>
            </a:r>
          </a:p>
          <a:p>
            <a:pPr lvl="1"/>
            <a:r>
              <a:rPr lang="en-US" sz="2000" dirty="0"/>
              <a:t>Muscle</a:t>
            </a:r>
          </a:p>
          <a:p>
            <a:pPr lvl="1"/>
            <a:r>
              <a:rPr lang="en-US" sz="2000" dirty="0"/>
              <a:t>Fat </a:t>
            </a:r>
          </a:p>
          <a:p>
            <a:r>
              <a:rPr lang="en-US" sz="2000" dirty="0"/>
              <a:t>Made up of </a:t>
            </a:r>
            <a:r>
              <a:rPr lang="en-US" sz="2000" b="1" dirty="0"/>
              <a:t>Amino Acids(AA)</a:t>
            </a:r>
          </a:p>
          <a:p>
            <a:pPr lvl="1"/>
            <a:r>
              <a:rPr lang="en-US" sz="2000" dirty="0"/>
              <a:t>Basic structural unit</a:t>
            </a:r>
          </a:p>
          <a:p>
            <a:pPr lvl="1"/>
            <a:r>
              <a:rPr lang="en-US" sz="2000" dirty="0"/>
              <a:t>Metabolism</a:t>
            </a:r>
          </a:p>
          <a:p>
            <a:pPr lvl="1"/>
            <a:r>
              <a:rPr lang="en-US" sz="2000" dirty="0"/>
              <a:t>Hormone</a:t>
            </a:r>
          </a:p>
          <a:p>
            <a:pPr lvl="1"/>
            <a:r>
              <a:rPr lang="en-US" sz="2000" dirty="0"/>
              <a:t>Antibody</a:t>
            </a:r>
          </a:p>
          <a:p>
            <a:pPr lvl="1"/>
            <a:r>
              <a:rPr lang="en-US" sz="2000" dirty="0"/>
              <a:t>DNA production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6CC46DE-9F9E-F21E-3736-002D9ADE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7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dirty="0"/>
              <a:t>Carbohydrate(CHO)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28D7044-BDF4-4EA2-423F-44C9D8A95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Energy Source</a:t>
            </a:r>
          </a:p>
          <a:p>
            <a:r>
              <a:rPr lang="en-US" sz="2800" dirty="0"/>
              <a:t>Building block of other nutrients</a:t>
            </a:r>
          </a:p>
          <a:p>
            <a:pPr lvl="1"/>
            <a:r>
              <a:rPr lang="en-US" sz="2800" dirty="0"/>
              <a:t>Crude Fiber</a:t>
            </a:r>
          </a:p>
          <a:p>
            <a:pPr lvl="2"/>
            <a:r>
              <a:rPr lang="en-US" sz="2800" b="1" u="sng" dirty="0"/>
              <a:t>Cellulose</a:t>
            </a:r>
          </a:p>
          <a:p>
            <a:pPr lvl="1"/>
            <a:r>
              <a:rPr lang="en-US" sz="2800" dirty="0"/>
              <a:t>Nitrogen free extract</a:t>
            </a:r>
          </a:p>
          <a:p>
            <a:pPr lvl="2"/>
            <a:r>
              <a:rPr lang="en-US" sz="2800" dirty="0"/>
              <a:t>Starch and Soluble Sugar</a:t>
            </a:r>
          </a:p>
          <a:p>
            <a:r>
              <a:rPr lang="en-US" sz="2800" dirty="0"/>
              <a:t>Excess stored as FAT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5F39AE3-CAD1-F82E-4D31-FE5F1276A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112" y="3807511"/>
            <a:ext cx="3741928" cy="1824190"/>
          </a:xfrm>
          <a:prstGeom prst="rect">
            <a:avLst/>
          </a:prstGeom>
          <a:noFill/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5358E9E5-9695-8991-F2CC-B57618C69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/>
              <a:t>Lipid(fat)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46" r="14235" b="1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Energy </a:t>
            </a:r>
          </a:p>
          <a:p>
            <a:pPr lvl="1"/>
            <a:r>
              <a:rPr lang="en-US" sz="2400" dirty="0"/>
              <a:t>Stored in higher concentrations than CHO</a:t>
            </a:r>
          </a:p>
          <a:p>
            <a:r>
              <a:rPr lang="en-US" sz="2400" dirty="0"/>
              <a:t>Heat</a:t>
            </a:r>
          </a:p>
          <a:p>
            <a:r>
              <a:rPr lang="en-US" sz="2400" dirty="0"/>
              <a:t>Insulation</a:t>
            </a:r>
          </a:p>
          <a:p>
            <a:r>
              <a:rPr lang="en-US" sz="2400" dirty="0"/>
              <a:t>Body Protection</a:t>
            </a:r>
          </a:p>
          <a:p>
            <a:r>
              <a:rPr lang="en-US" sz="2400" dirty="0"/>
              <a:t>Source</a:t>
            </a:r>
          </a:p>
          <a:p>
            <a:pPr lvl="1"/>
            <a:r>
              <a:rPr lang="en-US" sz="2400" dirty="0"/>
              <a:t>Oils (soybean oil)</a:t>
            </a:r>
          </a:p>
          <a:p>
            <a:pPr lvl="1"/>
            <a:r>
              <a:rPr lang="en-US" sz="2400" dirty="0"/>
              <a:t>Animal byproducts (tallow)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F5CAEBA-991C-7A8B-61AF-6BF9BDFD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A9EE0A3-3408-6306-5E21-ED8C85AC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dirty="0"/>
              <a:t>Minerals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5F949-AE96-897D-59EE-9F253F5C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032" y="2537746"/>
            <a:ext cx="3741928" cy="3741928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Major minerals </a:t>
            </a:r>
          </a:p>
          <a:p>
            <a:pPr lvl="1"/>
            <a:r>
              <a:rPr lang="en-US" sz="2400" dirty="0"/>
              <a:t>Ca, P, Na, CL</a:t>
            </a:r>
          </a:p>
          <a:p>
            <a:r>
              <a:rPr lang="en-US" sz="2400" dirty="0"/>
              <a:t>Minor (Trace minerals) </a:t>
            </a:r>
          </a:p>
          <a:p>
            <a:pPr lvl="1"/>
            <a:r>
              <a:rPr lang="en-US" sz="2400" dirty="0"/>
              <a:t>Fe, Cu, Zn, Mg, Si, Se</a:t>
            </a:r>
          </a:p>
          <a:p>
            <a:r>
              <a:rPr lang="en-US" sz="2400" dirty="0"/>
              <a:t>Function</a:t>
            </a:r>
          </a:p>
          <a:p>
            <a:pPr lvl="1"/>
            <a:r>
              <a:rPr lang="en-US" sz="2400" dirty="0"/>
              <a:t>skeleton, </a:t>
            </a:r>
          </a:p>
          <a:p>
            <a:pPr lvl="1"/>
            <a:r>
              <a:rPr lang="en-US" sz="2400" dirty="0"/>
              <a:t>protein synthesis, </a:t>
            </a:r>
          </a:p>
          <a:p>
            <a:pPr lvl="1"/>
            <a:r>
              <a:rPr lang="en-US" sz="2400" dirty="0"/>
              <a:t>oxygen transport, </a:t>
            </a:r>
          </a:p>
          <a:p>
            <a:pPr lvl="1"/>
            <a:r>
              <a:rPr lang="en-US" sz="2400" dirty="0"/>
              <a:t>fluid and acid-base balance in body,</a:t>
            </a:r>
          </a:p>
          <a:p>
            <a:pPr lvl="1"/>
            <a:r>
              <a:rPr lang="en-US" sz="2400" dirty="0"/>
              <a:t> enzyme reactions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Vitamins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3AA2C-819F-6113-86DE-1A5EDF07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186" y="987425"/>
            <a:ext cx="5854204" cy="487362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3200" dirty="0"/>
              <a:t>Water soluble </a:t>
            </a:r>
          </a:p>
          <a:p>
            <a:pPr lvl="1"/>
            <a:r>
              <a:rPr lang="en-US" sz="3200" dirty="0"/>
              <a:t>B &amp; C </a:t>
            </a:r>
          </a:p>
          <a:p>
            <a:r>
              <a:rPr lang="en-US" sz="3200" dirty="0"/>
              <a:t>Fat soluble </a:t>
            </a:r>
          </a:p>
          <a:p>
            <a:pPr lvl="1"/>
            <a:r>
              <a:rPr lang="en-US" sz="3200" dirty="0"/>
              <a:t>A, D, E, K </a:t>
            </a:r>
          </a:p>
          <a:p>
            <a:r>
              <a:rPr lang="en-US" sz="3200" dirty="0"/>
              <a:t>Function</a:t>
            </a:r>
          </a:p>
          <a:p>
            <a:pPr lvl="1"/>
            <a:r>
              <a:rPr lang="en-US" sz="3200" dirty="0"/>
              <a:t>Metabolism</a:t>
            </a:r>
          </a:p>
          <a:p>
            <a:pPr lvl="1"/>
            <a:r>
              <a:rPr lang="en-US" sz="3200" dirty="0"/>
              <a:t>Enzyme reactions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3038AC8-2CF6-8C65-415B-4359C2F1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1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/>
          </a:bodyPr>
          <a:lstStyle/>
          <a:p>
            <a:r>
              <a:rPr lang="en-US" dirty="0"/>
              <a:t>What is a ruminant?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90956" y="2103120"/>
            <a:ext cx="5816183" cy="4434840"/>
          </a:xfrm>
          <a:prstGeom prst="rect">
            <a:avLst/>
          </a:prstGeom>
          <a:noFill/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7E65102-5A21-1088-FE39-7D5F1BCA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61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D33F8B6E22244E963674A38108B9AD" ma:contentTypeVersion="14" ma:contentTypeDescription="Create a new document." ma:contentTypeScope="" ma:versionID="db50164bb4da58f5c9114c8128984d8b">
  <xsd:schema xmlns:xsd="http://www.w3.org/2001/XMLSchema" xmlns:xs="http://www.w3.org/2001/XMLSchema" xmlns:p="http://schemas.microsoft.com/office/2006/metadata/properties" xmlns:ns3="496f1daa-6b7c-4a8d-85e6-35350e278753" xmlns:ns4="0f819563-e57e-46b1-b8cc-35eae39f383f" targetNamespace="http://schemas.microsoft.com/office/2006/metadata/properties" ma:root="true" ma:fieldsID="aa3b90f27d79e9725dce0113d3fabf08" ns3:_="" ns4:_="">
    <xsd:import namespace="496f1daa-6b7c-4a8d-85e6-35350e278753"/>
    <xsd:import namespace="0f819563-e57e-46b1-b8cc-35eae39f38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6f1daa-6b7c-4a8d-85e6-35350e2787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19563-e57e-46b1-b8cc-35eae39f383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A1922F-FBAE-47E0-BD46-50B81567FA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9A0BA5-0C2D-493E-9638-BA24FDE6CC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6f1daa-6b7c-4a8d-85e6-35350e278753"/>
    <ds:schemaRef ds:uri="0f819563-e57e-46b1-b8cc-35eae39f38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917E5C-3E12-46CB-B6E6-CB48C32EB2A0}">
  <ds:schemaRefs>
    <ds:schemaRef ds:uri="http://purl.org/dc/elements/1.1/"/>
    <ds:schemaRef ds:uri="http://schemas.microsoft.com/office/2006/metadata/properties"/>
    <ds:schemaRef ds:uri="496f1daa-6b7c-4a8d-85e6-35350e278753"/>
    <ds:schemaRef ds:uri="http://purl.org/dc/terms/"/>
    <ds:schemaRef ds:uri="http://schemas.openxmlformats.org/package/2006/metadata/core-properties"/>
    <ds:schemaRef ds:uri="0f819563-e57e-46b1-b8cc-35eae39f383f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{0396523E-A929-417D-954B-C33DA4172557}tf78438558_win32</Template>
  <TotalTime>55</TotalTime>
  <Words>548</Words>
  <Application>Microsoft Office PowerPoint</Application>
  <PresentationFormat>Widescreen</PresentationFormat>
  <Paragraphs>152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Sabon Next LT</vt:lpstr>
      <vt:lpstr>Office Theme</vt:lpstr>
      <vt:lpstr>Alternative Swine Feeds </vt:lpstr>
      <vt:lpstr>Swine Nutrition</vt:lpstr>
      <vt:lpstr>Six Basic Nutrients</vt:lpstr>
      <vt:lpstr>Protein</vt:lpstr>
      <vt:lpstr>Carbohydrate(CHO)</vt:lpstr>
      <vt:lpstr>Lipid(fat)</vt:lpstr>
      <vt:lpstr>Minerals</vt:lpstr>
      <vt:lpstr>Vitamins</vt:lpstr>
      <vt:lpstr>What is a ruminant?</vt:lpstr>
      <vt:lpstr>Four chambers of ruminant stomach </vt:lpstr>
      <vt:lpstr>Hind Gut Fermenters</vt:lpstr>
      <vt:lpstr>Monogastrics</vt:lpstr>
      <vt:lpstr>How much feed does a pig eat? </vt:lpstr>
      <vt:lpstr>PowerPoint Presentation</vt:lpstr>
      <vt:lpstr>PowerPoint Presentation</vt:lpstr>
      <vt:lpstr>Complete feed</vt:lpstr>
      <vt:lpstr>Slopping Hogs</vt:lpstr>
      <vt:lpstr>Milk Waste</vt:lpstr>
      <vt:lpstr>Common things I get asked about </vt:lpstr>
      <vt:lpstr>PowerPoint Presentation</vt:lpstr>
      <vt:lpstr>Forages</vt:lpstr>
      <vt:lpstr>Barley</vt:lpstr>
      <vt:lpstr>Brewers Grain</vt:lpstr>
      <vt:lpstr>Apples</vt:lpstr>
      <vt:lpstr>Pumpkins</vt:lpstr>
      <vt:lpstr>Potatoes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Swine Feeds</dc:title>
  <dc:subject/>
  <dc:creator>Colt W Knight</dc:creator>
  <cp:lastModifiedBy>Colt W Knight</cp:lastModifiedBy>
  <cp:revision>4</cp:revision>
  <dcterms:created xsi:type="dcterms:W3CDTF">2022-10-27T20:21:56Z</dcterms:created>
  <dcterms:modified xsi:type="dcterms:W3CDTF">2022-10-28T16:15:01Z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0x01010065D33F8B6E22244E963674A38108B9AD</vt:lpwstr>
  </property>
</Properties>
</file>