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349" r:id="rId2"/>
    <p:sldId id="309" r:id="rId3"/>
    <p:sldId id="311" r:id="rId4"/>
    <p:sldId id="312" r:id="rId5"/>
    <p:sldId id="313" r:id="rId6"/>
    <p:sldId id="314" r:id="rId7"/>
    <p:sldId id="315" r:id="rId8"/>
    <p:sldId id="317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-104" y="-16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25B1-D9A9-E649-82F4-7DD4CD335821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7114-1950-994B-A00F-6C003D806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xmlns="" id="{77ACD5C7-846B-D444-9180-BEBD913CC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08A6457-7775-0644-80C9-7B2E9FB39A60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3126151F-CEB3-214C-BE67-8FD73EF37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xmlns="" id="{EB648FA3-C6BA-4D42-B702-7AE120DC7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35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xmlns="" id="{B9FC6249-26ED-D54B-804E-2D975F2E5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F32E2FC-5150-E84A-A7CE-4A76F14703BD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xmlns="" id="{1A14FEFA-0A02-C74C-A32C-A1522CD0E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xmlns="" id="{D62B131A-B8B2-4741-889F-21E4BB307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91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xmlns="" id="{BC6E70FD-AE33-F249-B8DA-D77F6DE38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DDF2ACC-60D1-5C4F-818E-C3512FFBEC28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731790D2-366A-EB43-B81E-EFC5E17B1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xmlns="" id="{0904CA12-C29E-9D4F-ACC4-260E6EC5C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58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xmlns="" id="{0739FC76-C2D9-1846-A27A-F9F785A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8FB30CE-3F22-EF40-BAF1-38E9B6C3FD7C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xmlns="" id="{64FB08A3-87AF-E542-9FF0-88A654F6C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xmlns="" id="{9C1B518D-6954-9849-9467-86C678EFDB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925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EDB36F7E-67F7-EE46-AE2B-C8787FAAC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9B376EA-D20F-8B48-82AE-6132BC7B5E07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F4E21D0B-4B38-254C-B278-34A47F9DE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6205426A-7231-0942-B014-64C85B8FC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6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1EBDD52B-189C-924E-A4FB-156ED840B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8B336AD-DD2C-B74D-A984-2857ED91EA92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8B942AAE-0C35-1243-8B02-F35F7BBF1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xmlns="" id="{2772C585-8F3A-1349-B93C-0C2684DF9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53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808DB9BA-FF7C-1E4A-BDCE-5A4A4E92B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0BAB46F-5DB7-B64B-8126-A7C34392C9DE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8AEB0D0F-7ACD-264E-90F3-DD5E497AD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1DFBAE23-3976-024B-B32D-855F7C706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What they want? How they want it! When they want it! And what price they want it for</a:t>
            </a:r>
          </a:p>
          <a:p>
            <a:pPr eaLnBrk="1" hangingPunct="1"/>
            <a:r>
              <a:rPr lang="en-US" altLang="en-US"/>
              <a:t>Consumers are willing to pay premium price for good quality produce!</a:t>
            </a:r>
          </a:p>
          <a:p>
            <a:pPr eaLnBrk="1" hangingPunct="1"/>
            <a:r>
              <a:rPr lang="en-US" altLang="en-US"/>
              <a:t>Make up your mind are you going to treat this as a hobby or a business?  The rules are different for each  You cannot go back and forth!</a:t>
            </a:r>
          </a:p>
          <a:p>
            <a:pPr eaLnBrk="1" hangingPunct="1"/>
            <a:r>
              <a:rPr lang="en-US" altLang="en-US"/>
              <a:t>If you are the end user then what you want dictates production.</a:t>
            </a:r>
          </a:p>
        </p:txBody>
      </p:sp>
    </p:spTree>
    <p:extLst>
      <p:ext uri="{BB962C8B-B14F-4D97-AF65-F5344CB8AC3E}">
        <p14:creationId xmlns:p14="http://schemas.microsoft.com/office/powerpoint/2010/main" val="69549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12C53482-0027-A744-A78B-8E55547EB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8A2ECAF-CDE4-4C4A-92C0-D2C1B6063151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755DA054-EEC9-C34B-9C83-7C13E91AC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5AB81E40-6547-0844-939C-134200C7C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If you lack any of these… find it!</a:t>
            </a:r>
          </a:p>
        </p:txBody>
      </p:sp>
    </p:spTree>
    <p:extLst>
      <p:ext uri="{BB962C8B-B14F-4D97-AF65-F5344CB8AC3E}">
        <p14:creationId xmlns:p14="http://schemas.microsoft.com/office/powerpoint/2010/main" val="277687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CD290853-34D5-B148-929D-A80094BA7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2B654E4-F48F-7846-A5A8-18199DB2EF1D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C0902E3F-667F-DD49-B4B2-A2DDBA7E7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E0E6AC17-9B19-1D47-A957-266C45DB4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22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BCD578C6-5698-C44D-8E7D-1907151C5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50EBDB2-1800-AF46-A005-D88E3A09F184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CE66D82-7B13-C245-8C0B-920CFDC9B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DC261089-AE4E-214E-8AF7-2367CD1A4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80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3DE9F16A-C86A-5344-A592-9A586E307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339A0A9-ECFA-0D47-B6B6-B103560E8743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09B58627-43E0-BB45-9545-C7646E349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6B7B14A3-519F-5B44-90A9-58D2955AD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04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9B515196-298F-964B-8123-85D29D0560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F6D9ADA-6FD0-834E-929E-47E6521B941F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FC24C810-2F2A-6843-B03F-3579F55BA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90C2683B-C46B-054B-9E3D-7E589869C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55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C37246A4-C5BC-C04B-83CE-33EFC701A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DB853D0-F39B-1248-B175-0E327105B6D0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2F1416FA-D09C-5141-A57D-11BC4A28A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C8BCC89C-30BD-B94B-9125-E04519964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28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885DB720-FF67-844A-AB6F-FEFE73814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B01255E-96E0-DF42-9470-ACD2CF80040E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8CAE43D2-753E-7644-B11F-074672A64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19CA4DF3-A85C-DD4F-AD8A-6784B6635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3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79729-6758-9145-B5E2-90AAABE0F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3B076B-0172-1641-ADF9-C5155BB29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33C4D4-E4D7-0A4B-9D0C-771A35D7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7903A-73F3-AE4E-8B66-62A88D94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CBC412-20AE-1944-ADE1-F0B12161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963BB-F83F-8944-A886-25B95DDF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15E16F-EE56-CE47-BDE4-C50E91AF7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E1C3ED-10D6-E542-8EEF-4BBC2BEB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89ED3B-3967-0D47-A10C-B1EB59B5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CAB57-164A-DE4A-A343-C1B6848F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D8A6DF-6AB6-6544-8022-908F30951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69EAD-EB24-F54D-B01B-DB531693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4B668-14DC-4545-A8CD-D6630B3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4E66D-5A4C-9948-9C0D-7D32A9B3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1C021-9C6E-7348-9878-FA52DB66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2ABD6-A8D0-3448-947D-A7EDD373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7CAA7-352C-BD4B-8DBB-F7F248CE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EA4C27-F0AA-1947-AF80-41E6186E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A2BFD-6E19-0A4B-A4B4-F17535A2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AF4E6-1A54-4D43-A443-BE6D8A66F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03BAE-7024-AA43-821D-103A73E3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1192B7-004E-F147-9B5E-5347E1555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B2F8D0-F58B-F246-895E-E85A972D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58F48B-1608-A340-8759-530C74DA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6CEDFE-C0F2-6740-A798-47BC4A49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1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5ADDB-E188-AF48-BA70-C18F3068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C3927-6B48-4F42-A468-4CA1E602C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D78413-524F-B249-B5DF-75F4101B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B10F32-11E1-314B-B404-C441FB55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545BA-9AFD-DA49-9D5F-085F93B1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0BDBBD-6588-794A-92CD-C009F815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8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9907C-BD0D-C745-AB21-F4289964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835B4A-134D-AD4B-A0C0-4F7CA0F8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CF9D31-75DE-F342-A493-597CECF1E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3B6D61-5595-1541-9F03-E54F64A55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CAF71B-1952-BA4F-8137-49B0D2B28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ED0480-E029-AF4F-BEA0-19E602D1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92CF83-0711-614E-84D3-96CAD75A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444F10-2E21-3242-A694-628512E8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057CC-DC16-4E46-B9DC-A8CCC4DC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50C73F-8252-8E41-830D-21E153A2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B2115C-BEE0-D34B-AF8E-4EEB2941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A2224F-B0C0-544C-B6FD-7740704A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C9DF71-29CC-BE40-81CA-5526D363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7476C6-4367-914C-B070-68664BB4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2200E7-534B-0046-BEA7-8CB91CFD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EDE9E-ABA0-D848-9795-D14B0402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019AB9-09C6-3947-9775-3196AECF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AAC468-C1EC-B549-AE9D-61CC22E1A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7BEB2B-933F-3348-9564-6BA9A101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3B548-C2BA-8F4B-A317-E08846BA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1DF60F-6AE9-1A45-86D8-8BC31AFE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F656E-7934-BE48-972A-6A54BFF3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9A3C4C1-F979-F54F-8E3D-E91CEA939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1D85ED-EBD2-E049-9D27-07092CAFA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31BEB7-6DC2-A345-B0BB-39D4B06A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E096798-BF9E-B542-947D-71C879C42BE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24E48A-E60D-8C44-9633-C94599B9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B4EFC3-2E42-D64C-AB94-F22592F0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7CD86B6-0084-F84F-812D-C0AE984D6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882D90-C8B9-5449-A650-37688D62EF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0717" y="6138562"/>
            <a:ext cx="2049564" cy="529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985758-89D8-3040-91A9-F3E8C300B04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02281" y="6061911"/>
            <a:ext cx="739437" cy="682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3DB4813-F5C9-2F40-A6CF-1297C257037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25241" y="6148331"/>
            <a:ext cx="1656399" cy="5193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5BC09D0-ABB6-CD41-B35E-AB84E6103DE1}"/>
              </a:ext>
            </a:extLst>
          </p:cNvPr>
          <p:cNvCxnSpPr>
            <a:cxnSpLocks/>
          </p:cNvCxnSpPr>
          <p:nvPr userDrawn="1"/>
        </p:nvCxnSpPr>
        <p:spPr>
          <a:xfrm>
            <a:off x="-145915" y="5953328"/>
            <a:ext cx="9435830" cy="0"/>
          </a:xfrm>
          <a:prstGeom prst="line">
            <a:avLst/>
          </a:prstGeom>
          <a:ln w="38100">
            <a:solidFill>
              <a:srgbClr val="005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FAF22A-651F-F342-8BDB-640B1437B660}"/>
              </a:ext>
            </a:extLst>
          </p:cNvPr>
          <p:cNvSpPr/>
          <p:nvPr userDrawn="1"/>
        </p:nvSpPr>
        <p:spPr>
          <a:xfrm>
            <a:off x="-1" y="1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D12F33A-BD9F-534F-98BD-C1FD4FD9F12D}"/>
              </a:ext>
            </a:extLst>
          </p:cNvPr>
          <p:cNvSpPr/>
          <p:nvPr userDrawn="1"/>
        </p:nvSpPr>
        <p:spPr>
          <a:xfrm rot="10800000">
            <a:off x="0" y="5137560"/>
            <a:ext cx="9144000" cy="826850"/>
          </a:xfrm>
          <a:prstGeom prst="rect">
            <a:avLst/>
          </a:prstGeom>
          <a:gradFill flip="none" rotWithShape="1">
            <a:gsLst>
              <a:gs pos="0">
                <a:srgbClr val="C7EFD0">
                  <a:alpha val="54000"/>
                </a:srgbClr>
              </a:gs>
              <a:gs pos="100000">
                <a:srgbClr val="00B050">
                  <a:tint val="23500"/>
                  <a:satMod val="160000"/>
                  <a:lumMod val="0"/>
                  <a:lumOff val="10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2AD34278-8672-3B44-8CEC-70874D820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956"/>
            <a:ext cx="9144000" cy="2367515"/>
          </a:xfrm>
        </p:spPr>
        <p:txBody>
          <a:bodyPr/>
          <a:lstStyle/>
          <a:p>
            <a:r>
              <a:rPr lang="en-US" altLang="en-US" sz="4400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Backyard Nursery Production</a:t>
            </a:r>
            <a:endParaRPr lang="en-US" altLang="en-US" sz="4400" dirty="0">
              <a:solidFill>
                <a:srgbClr val="00542D"/>
              </a:solidFill>
              <a:latin typeface="Helvetica Neue Medium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xmlns="" id="{6A152B82-F3D9-4E11-8F5D-6F52F755B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6" y="3313113"/>
            <a:ext cx="9144000" cy="19050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en-US" sz="1800" dirty="0"/>
              <a:t>Frank Cruz, L. Robert Barber, Mark Acosta, Roland  </a:t>
            </a:r>
            <a:r>
              <a:rPr lang="en-US" altLang="en-US" sz="1800" dirty="0" err="1"/>
              <a:t>Quitugua</a:t>
            </a:r>
            <a:endParaRPr lang="en-US" altLang="en-US" sz="1800" dirty="0"/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1800" dirty="0">
                <a:solidFill>
                  <a:srgbClr val="898989"/>
                </a:solidFill>
                <a:latin typeface="Helvetica Neue" pitchFamily="-110" charset="0"/>
                <a:cs typeface="Helvetica Neue" pitchFamily="-110" charset="0"/>
              </a:rPr>
              <a:t>University of Guam Cooperative Extension Service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en-US" sz="1800" dirty="0">
                <a:solidFill>
                  <a:srgbClr val="898989"/>
                </a:solidFill>
                <a:latin typeface="Helvetica Neue" pitchFamily="-110" charset="0"/>
                <a:cs typeface="Helvetica Neue" pitchFamily="-110" charset="0"/>
              </a:rPr>
              <a:t>For More Information Contact:  735-2080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000" dirty="0">
              <a:solidFill>
                <a:srgbClr val="898989"/>
              </a:solidFill>
              <a:latin typeface="Helvetica Neue" pitchFamily="-110" charset="0"/>
              <a:cs typeface="Helvetica Neue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3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15C5B111-9968-EF4A-ACF8-B1D28E6C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5137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Sexual Reproduction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01A85B11-2FF8-D949-8BF9-BB3A41E1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7816"/>
            <a:ext cx="78867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Some plants do not produce seeds (breadfruit, banana)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Some not “true to type”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Some seeds carry disease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Seed dormancy must be broken (scarification, hot water treatment, etc.)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Seed orientation when planting is important (avocado, mango)</a:t>
            </a:r>
          </a:p>
        </p:txBody>
      </p:sp>
    </p:spTree>
    <p:extLst>
      <p:ext uri="{BB962C8B-B14F-4D97-AF65-F5344CB8AC3E}">
        <p14:creationId xmlns:p14="http://schemas.microsoft.com/office/powerpoint/2010/main" val="180966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760087FF-95D2-554C-AFDF-47FDA04D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Asexual or Vegetative Propagation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5E4A31E6-9063-9F4B-8133-F7B07A153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Division (banana, taro, lemongrass, ginger)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Cuttings (fig, citrus, mulberry, </a:t>
            </a:r>
            <a:r>
              <a:rPr lang="en-US" altLang="en-US" sz="2800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glyricidia</a:t>
            </a: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Air-layering (fig, citrus, breadfruit, avocado, mango)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Grafting &amp; budding (Art as much as a science)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Practice is critical.</a:t>
            </a:r>
          </a:p>
          <a:p>
            <a:pPr eaLnBrk="1" hangingPunct="1"/>
            <a:r>
              <a:rPr lang="en-US" altLang="en-US" sz="2800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Micropropagation</a:t>
            </a: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/tissue culture - </a:t>
            </a:r>
            <a:r>
              <a:rPr lang="en-US" altLang="en-US" sz="2800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DoAg</a:t>
            </a: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 and UOG have labs</a:t>
            </a:r>
          </a:p>
        </p:txBody>
      </p:sp>
    </p:spTree>
    <p:extLst>
      <p:ext uri="{BB962C8B-B14F-4D97-AF65-F5344CB8AC3E}">
        <p14:creationId xmlns:p14="http://schemas.microsoft.com/office/powerpoint/2010/main" val="10719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43EF8D7C-CC0A-3841-A00A-8C4E8CF2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Asexual or Vegetative Propagation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88FB27B3-CFDB-0446-BA21-F653FD82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Divisions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Plantlets or suckers removed from the mother plant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Banana, taro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Cuttings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Leaf – mother-in-law-tongue, </a:t>
            </a:r>
            <a:r>
              <a:rPr lang="en-US" altLang="en-US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kalanchoe</a:t>
            </a: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	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Root cutting and shoot – breadfruit, guava, citrus, pomegranate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Stem cutting – softwood, semi-hardwood, hardwood</a:t>
            </a:r>
          </a:p>
        </p:txBody>
      </p:sp>
    </p:spTree>
    <p:extLst>
      <p:ext uri="{BB962C8B-B14F-4D97-AF65-F5344CB8AC3E}">
        <p14:creationId xmlns:p14="http://schemas.microsoft.com/office/powerpoint/2010/main" val="32062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1F3C01DC-0710-0243-874F-91B5A940E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Asexual or Vegetative Propagation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96BE6FC7-2AC0-D14B-814B-8335B5D43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Hardwood cuttings - easiest 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</a:t>
            </a:r>
            <a:r>
              <a:rPr lang="en-US" altLang="en-US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Plumeria</a:t>
            </a:r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Fig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</a:t>
            </a:r>
            <a:r>
              <a:rPr lang="en-US" altLang="en-US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Glyricidia</a:t>
            </a:r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</a:t>
            </a:r>
            <a:r>
              <a:rPr lang="en-US" altLang="en-US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Siniguelas</a:t>
            </a:r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Semi-Hardwood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Citrus</a:t>
            </a:r>
          </a:p>
        </p:txBody>
      </p:sp>
    </p:spTree>
    <p:extLst>
      <p:ext uri="{BB962C8B-B14F-4D97-AF65-F5344CB8AC3E}">
        <p14:creationId xmlns:p14="http://schemas.microsoft.com/office/powerpoint/2010/main" val="1123886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6545BF5E-90A2-0E40-89C7-32234D49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Asexual or Vegetative Propagation: Softwood Cuttings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9B265D51-FEF8-2E46-A8B9-F81BC3E30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8288"/>
            <a:ext cx="78867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Most delicate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Desiccation – most serious problem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Prevent or minimize desiccation by reducing leaf area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Remove whole leaves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Cut leaves to reduce area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Prevent or minimize desiccation by increasing humidity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High humidity chamber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Mist propagation system</a:t>
            </a:r>
          </a:p>
        </p:txBody>
      </p:sp>
    </p:spTree>
    <p:extLst>
      <p:ext uri="{BB962C8B-B14F-4D97-AF65-F5344CB8AC3E}">
        <p14:creationId xmlns:p14="http://schemas.microsoft.com/office/powerpoint/2010/main" val="233435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onmist1">
            <a:extLst>
              <a:ext uri="{FF2B5EF4-FFF2-40B4-BE49-F238E27FC236}">
                <a16:creationId xmlns:a16="http://schemas.microsoft.com/office/drawing/2014/main" xmlns="" id="{4CBE136F-7CBD-0C4F-8F89-5E27ED96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14450"/>
            <a:ext cx="573881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C831E3EC-CD3D-5A4B-B837-FF1CB98E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Non-mist </a:t>
            </a:r>
          </a:p>
        </p:txBody>
      </p:sp>
    </p:spTree>
    <p:extLst>
      <p:ext uri="{BB962C8B-B14F-4D97-AF65-F5344CB8AC3E}">
        <p14:creationId xmlns:p14="http://schemas.microsoft.com/office/powerpoint/2010/main" val="92760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RO 7">
            <a:extLst>
              <a:ext uri="{FF2B5EF4-FFF2-40B4-BE49-F238E27FC236}">
                <a16:creationId xmlns:a16="http://schemas.microsoft.com/office/drawing/2014/main" xmlns="" id="{9853DFDF-F24B-F24A-BA18-6013C31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390650"/>
            <a:ext cx="5738812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09E1DB-1DC6-4FC5-A6E4-BAD85FFA7F05}"/>
              </a:ext>
            </a:extLst>
          </p:cNvPr>
          <p:cNvSpPr/>
          <p:nvPr/>
        </p:nvSpPr>
        <p:spPr>
          <a:xfrm>
            <a:off x="2166144" y="350838"/>
            <a:ext cx="4724400" cy="86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Non-mist </a:t>
            </a:r>
          </a:p>
        </p:txBody>
      </p:sp>
    </p:spTree>
    <p:extLst>
      <p:ext uri="{BB962C8B-B14F-4D97-AF65-F5344CB8AC3E}">
        <p14:creationId xmlns:p14="http://schemas.microsoft.com/office/powerpoint/2010/main" val="187000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SCN0345">
            <a:extLst>
              <a:ext uri="{FF2B5EF4-FFF2-40B4-BE49-F238E27FC236}">
                <a16:creationId xmlns:a16="http://schemas.microsoft.com/office/drawing/2014/main" xmlns="" id="{D2912B61-C16B-A44C-9DB1-10FDF0A7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737073"/>
            <a:ext cx="6249988" cy="468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>
            <a:extLst>
              <a:ext uri="{FF2B5EF4-FFF2-40B4-BE49-F238E27FC236}">
                <a16:creationId xmlns:a16="http://schemas.microsoft.com/office/drawing/2014/main" xmlns="" id="{47C7CCBB-6AB6-7E4E-AA94-D1683566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38300"/>
            <a:ext cx="2533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3A3A3A"/>
                </a:solidFill>
                <a:latin typeface="Helvetica Neue" panose="02000503000000020004" pitchFamily="2" charset="0"/>
                <a:ea typeface="MS PGothic" panose="020B0600070205080204" pitchFamily="34" charset="-128"/>
                <a:cs typeface="Helvetica Neue" panose="02000503000000020004" pitchFamily="2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ea typeface="Helvetica Neue" panose="02000503000000020004" pitchFamily="2" charset="0"/>
              </a:rPr>
              <a:t>Mist System</a:t>
            </a:r>
          </a:p>
        </p:txBody>
      </p:sp>
    </p:spTree>
    <p:extLst>
      <p:ext uri="{BB962C8B-B14F-4D97-AF65-F5344CB8AC3E}">
        <p14:creationId xmlns:p14="http://schemas.microsoft.com/office/powerpoint/2010/main" val="239784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9FC4D585-0DB0-3648-8514-DF869D27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Asexual or Vegetative Propagation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8E613A21-6A96-A941-A6E4-E7765229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Air-layering – make a branch root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Grafting &amp; budding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Combine parts from two plants to make one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Rootstock &amp; Scion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Top working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Micro-propagation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Aseptic culture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Seedlings (orchids)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Tissue culture (bananas, taro)</a:t>
            </a:r>
          </a:p>
        </p:txBody>
      </p:sp>
    </p:spTree>
    <p:extLst>
      <p:ext uri="{BB962C8B-B14F-4D97-AF65-F5344CB8AC3E}">
        <p14:creationId xmlns:p14="http://schemas.microsoft.com/office/powerpoint/2010/main" val="376200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C53CBA8B-616B-CB4D-8BFC-207FCF69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Things to watch out for!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744BC00E-81FA-7947-B2BC-7B9A9D5BF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Tall lanky seedlings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Timing for 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Pot bound plants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“J” rooted plants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Mislabeled plants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Sanitation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6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A032A53A-D968-9B44-A266-30B5832A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Why we need a  Nursery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3389BE4E-E8B3-EA48-A9E2-537382E2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7817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To produce high quality plants on a timely basis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A fruit based farm will require a large amount of plant materials, a nursery is the most economical and secure way of obtaining these materials 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Potential to generate income from sale of excess plant materials</a:t>
            </a:r>
          </a:p>
          <a:p>
            <a:pPr eaLnBrk="1" hangingPunct="1"/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1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23086693-C6AF-3D48-9B07-BE45BE65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Requirements for Nursery Production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4FA35458-626C-3946-B636-0AA3FFC79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Good water source – quantity &amp; quality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Protected open area to grow plants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Protected area for propagation, potting &amp; seedling production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Good growing media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Containers or production beds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Good plant material</a:t>
            </a:r>
          </a:p>
        </p:txBody>
      </p:sp>
    </p:spTree>
    <p:extLst>
      <p:ext uri="{BB962C8B-B14F-4D97-AF65-F5344CB8AC3E}">
        <p14:creationId xmlns:p14="http://schemas.microsoft.com/office/powerpoint/2010/main" val="216695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2C381D43-58C1-DC47-80CD-9AD5A526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Good growing media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A092FA77-B19B-0F4D-923A-FE6F4B34D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8668"/>
            <a:ext cx="7886700" cy="435133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Air </a:t>
            </a: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  Water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Held in spaces between soil particles </a:t>
            </a:r>
            <a:endParaRPr lang="en-US" altLang="en-US" sz="2800" dirty="0">
              <a:solidFill>
                <a:srgbClr val="FF0000"/>
              </a:solidFill>
              <a:latin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Containers restrict air and water movement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Total air and water space ~ 50%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Solids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Provide or holds nutrients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Holds roots which support the plant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Weight is important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800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3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49A4BC18-1890-AB4A-AD91-97EBB683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Good Growing Media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1FCC8413-1C78-AA4F-8372-307C7263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8547"/>
            <a:ext cx="7886700" cy="37402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Disease free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Weed seed free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Organic Materials &amp; Inert Materials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Can use soil</a:t>
            </a:r>
          </a:p>
          <a:p>
            <a:pPr lvl="2"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Soil sterilization or composting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Commercial mixes</a:t>
            </a:r>
          </a:p>
          <a:p>
            <a:pPr lvl="2"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Not all created equal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8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DBAA5990-BE60-514E-8A77-6D5ED153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Containers or Production Beds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393EDBFB-6138-2C4D-8297-18247AF4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645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Production beds can be efficient and inexpensive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Requires good soils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Containers are easy to handle</a:t>
            </a:r>
          </a:p>
          <a:p>
            <a:pPr marL="457200" lvl="1" indent="0">
              <a:buNone/>
            </a:pPr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– </a:t>
            </a: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Minimize transplant shock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Provide better control of individual plants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Too long in a container can result in root bound plants</a:t>
            </a:r>
          </a:p>
        </p:txBody>
      </p:sp>
    </p:spTree>
    <p:extLst>
      <p:ext uri="{BB962C8B-B14F-4D97-AF65-F5344CB8AC3E}">
        <p14:creationId xmlns:p14="http://schemas.microsoft.com/office/powerpoint/2010/main" val="251804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33FB5ACE-C75F-184F-BDD7-EE0E480D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Container Types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2D70D1BE-52E3-C444-8021-C6EC5ED2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2725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Pots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Bags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Tubes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Mesh bags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Recycled tins and cartons, even plastic cups with holes on the side bottom</a:t>
            </a:r>
          </a:p>
        </p:txBody>
      </p:sp>
    </p:spTree>
    <p:extLst>
      <p:ext uri="{BB962C8B-B14F-4D97-AF65-F5344CB8AC3E}">
        <p14:creationId xmlns:p14="http://schemas.microsoft.com/office/powerpoint/2010/main" val="382117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1A9B7013-016A-B740-8CA4-DBA324E9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Propagation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67540E50-77ED-0B4A-B573-E79783D4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174"/>
            <a:ext cx="8229600" cy="392595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Sexual Reproduction vs Asexual Reproduction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Sexual – combination of egg and sperm to produce a new offspring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Seeds are produced from the union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Occurs naturally ~ collect seeds</a:t>
            </a:r>
          </a:p>
          <a:p>
            <a:pPr eaLnBrk="1" hangingPunct="1"/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Asexual -  propagated from existing parent plant material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Many methods, some quite easy</a:t>
            </a:r>
          </a:p>
        </p:txBody>
      </p:sp>
    </p:spTree>
    <p:extLst>
      <p:ext uri="{BB962C8B-B14F-4D97-AF65-F5344CB8AC3E}">
        <p14:creationId xmlns:p14="http://schemas.microsoft.com/office/powerpoint/2010/main" val="247979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969DF9B9-789B-1D44-A6FB-C47BD725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altLang="en-US" sz="4000" b="1" dirty="0">
                <a:solidFill>
                  <a:srgbClr val="00542D"/>
                </a:solidFill>
                <a:latin typeface="Helvetica Neue" panose="02000503000000020004" pitchFamily="2" charset="0"/>
                <a:cs typeface="Helvetica Neue" panose="02000503000000020004" pitchFamily="2" charset="0"/>
              </a:rPr>
              <a:t>Sexual Reproduction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11AB9812-2BA9-C54E-9A6E-C1CB999D1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275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Seeds inexpensive (except hybrids)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Seeds are abundant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Many seeds are clean and disease free, easily moved between countries</a:t>
            </a:r>
          </a:p>
          <a:p>
            <a:pPr marL="457200" lvl="1" indent="0">
              <a:buNone/>
            </a:pPr>
            <a:r>
              <a:rPr lang="en-US" altLang="en-US" dirty="0">
                <a:latin typeface="Helvetica Neue" panose="02000503000000020004" pitchFamily="2" charset="0"/>
                <a:cs typeface="Helvetica Neue" panose="02000503000000020004" pitchFamily="2" charset="0"/>
              </a:rPr>
              <a:t>– 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Some seeds can carry disease (mango, </a:t>
            </a:r>
            <a:r>
              <a:rPr lang="en-US" altLang="en-US" sz="2400" dirty="0" err="1">
                <a:latin typeface="Helvetica Neue" panose="02000503000000020004" pitchFamily="2" charset="0"/>
                <a:cs typeface="Helvetica Neue" panose="02000503000000020004" pitchFamily="2" charset="0"/>
              </a:rPr>
              <a:t>betelnut</a:t>
            </a:r>
            <a:r>
              <a:rPr lang="en-US" altLang="en-US" sz="2400" dirty="0">
                <a:latin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Seedlings have strong tap roots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Some seedlings go through vegetative phase</a:t>
            </a:r>
          </a:p>
          <a:p>
            <a:pPr eaLnBrk="1" hangingPunct="1"/>
            <a:r>
              <a:rPr lang="en-US" altLang="en-US" sz="2800" dirty="0">
                <a:latin typeface="Helvetica Neue" panose="02000503000000020004" pitchFamily="2" charset="0"/>
                <a:cs typeface="Helvetica Neue" panose="02000503000000020004" pitchFamily="2" charset="0"/>
              </a:rPr>
              <a:t>Low labor cost</a:t>
            </a:r>
          </a:p>
        </p:txBody>
      </p:sp>
    </p:spTree>
    <p:extLst>
      <p:ext uri="{BB962C8B-B14F-4D97-AF65-F5344CB8AC3E}">
        <p14:creationId xmlns:p14="http://schemas.microsoft.com/office/powerpoint/2010/main" val="21078885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738</Words>
  <Application>Microsoft Macintosh PowerPoint</Application>
  <PresentationFormat>On-screen Show (4:3)</PresentationFormat>
  <Paragraphs>137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Backyard Nursery Production</vt:lpstr>
      <vt:lpstr>Why we need a  Nursery</vt:lpstr>
      <vt:lpstr>Requirements for Nursery Production</vt:lpstr>
      <vt:lpstr>Good growing media</vt:lpstr>
      <vt:lpstr>Good Growing Media</vt:lpstr>
      <vt:lpstr>Containers or Production Beds</vt:lpstr>
      <vt:lpstr>Container Types</vt:lpstr>
      <vt:lpstr>Propagation</vt:lpstr>
      <vt:lpstr>Sexual Reproduction</vt:lpstr>
      <vt:lpstr>Sexual Reproduction</vt:lpstr>
      <vt:lpstr>Asexual or Vegetative Propagation</vt:lpstr>
      <vt:lpstr>Asexual or Vegetative Propagation</vt:lpstr>
      <vt:lpstr>Asexual or Vegetative Propagation</vt:lpstr>
      <vt:lpstr>Asexual or Vegetative Propagation: Softwood Cuttings</vt:lpstr>
      <vt:lpstr>Non-mist </vt:lpstr>
      <vt:lpstr>PowerPoint Presentation</vt:lpstr>
      <vt:lpstr>PowerPoint Presentation</vt:lpstr>
      <vt:lpstr>Asexual or Vegetative Propagation</vt:lpstr>
      <vt:lpstr>Things to watch out for!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Sablan, Angelana Maria</dc:creator>
  <cp:lastModifiedBy>Mark  Acosta</cp:lastModifiedBy>
  <cp:revision>43</cp:revision>
  <dcterms:created xsi:type="dcterms:W3CDTF">2018-10-31T23:56:31Z</dcterms:created>
  <dcterms:modified xsi:type="dcterms:W3CDTF">2019-03-06T00:41:26Z</dcterms:modified>
</cp:coreProperties>
</file>