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714" r:id="rId4"/>
    <p:sldMasterId id="2147483726" r:id="rId5"/>
  </p:sldMasterIdLst>
  <p:notesMasterIdLst>
    <p:notesMasterId r:id="rId31"/>
  </p:notesMasterIdLst>
  <p:handoutMasterIdLst>
    <p:handoutMasterId r:id="rId32"/>
  </p:handoutMasterIdLst>
  <p:sldIdLst>
    <p:sldId id="645" r:id="rId6"/>
    <p:sldId id="664" r:id="rId7"/>
    <p:sldId id="663" r:id="rId8"/>
    <p:sldId id="652" r:id="rId9"/>
    <p:sldId id="360" r:id="rId10"/>
    <p:sldId id="370" r:id="rId11"/>
    <p:sldId id="650" r:id="rId12"/>
    <p:sldId id="371" r:id="rId13"/>
    <p:sldId id="651" r:id="rId14"/>
    <p:sldId id="978" r:id="rId15"/>
    <p:sldId id="979" r:id="rId16"/>
    <p:sldId id="980" r:id="rId17"/>
    <p:sldId id="981" r:id="rId18"/>
    <p:sldId id="653" r:id="rId19"/>
    <p:sldId id="660" r:id="rId20"/>
    <p:sldId id="362" r:id="rId21"/>
    <p:sldId id="654" r:id="rId22"/>
    <p:sldId id="655" r:id="rId23"/>
    <p:sldId id="662" r:id="rId24"/>
    <p:sldId id="656" r:id="rId25"/>
    <p:sldId id="657" r:id="rId26"/>
    <p:sldId id="659" r:id="rId27"/>
    <p:sldId id="661" r:id="rId28"/>
    <p:sldId id="363" r:id="rId29"/>
    <p:sldId id="977"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745"/>
    <a:srgbClr val="94B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940" autoAdjust="0"/>
  </p:normalViewPr>
  <p:slideViewPr>
    <p:cSldViewPr snapToGrid="0">
      <p:cViewPr varScale="1">
        <p:scale>
          <a:sx n="61" d="100"/>
          <a:sy n="61" d="100"/>
        </p:scale>
        <p:origin x="1416" y="31"/>
      </p:cViewPr>
      <p:guideLst>
        <p:guide pos="3840"/>
        <p:guide orient="horz" pos="2160"/>
      </p:guideLst>
    </p:cSldViewPr>
  </p:slideViewPr>
  <p:notesTextViewPr>
    <p:cViewPr>
      <p:scale>
        <a:sx n="110" d="100"/>
        <a:sy n="11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5FA2CC-51C7-4A6C-8EF3-E94C42F30CAB}" type="doc">
      <dgm:prSet loTypeId="urn:microsoft.com/office/officeart/2005/8/layout/radial6" loCatId="cycle" qsTypeId="urn:microsoft.com/office/officeart/2005/8/quickstyle/3d1" qsCatId="3D" csTypeId="urn:microsoft.com/office/officeart/2005/8/colors/colorful1" csCatId="colorful" phldr="1"/>
      <dgm:spPr/>
      <dgm:t>
        <a:bodyPr/>
        <a:lstStyle/>
        <a:p>
          <a:endParaRPr lang="en-US"/>
        </a:p>
      </dgm:t>
    </dgm:pt>
    <dgm:pt modelId="{7407316A-9311-4573-9AED-80E14D4E5228}">
      <dgm:prSet phldrT="[Text]" custT="1"/>
      <dgm:spPr/>
      <dgm:t>
        <a:bodyPr/>
        <a:lstStyle/>
        <a:p>
          <a:pPr>
            <a:spcAft>
              <a:spcPts val="0"/>
            </a:spcAft>
          </a:pPr>
          <a:r>
            <a:rPr lang="en-US" sz="1800" b="1" dirty="0">
              <a:effectLst>
                <a:outerShdw blurRad="38100" dist="38100" dir="2700000" algn="tl">
                  <a:srgbClr val="000000">
                    <a:alpha val="43137"/>
                  </a:srgbClr>
                </a:outerShdw>
              </a:effectLst>
            </a:rPr>
            <a:t>Risk </a:t>
          </a:r>
        </a:p>
        <a:p>
          <a:pPr>
            <a:spcAft>
              <a:spcPct val="35000"/>
            </a:spcAft>
          </a:pPr>
          <a:r>
            <a:rPr lang="en-US" sz="1800" b="1" dirty="0">
              <a:effectLst>
                <a:outerShdw blurRad="38100" dist="38100" dir="2700000" algn="tl">
                  <a:srgbClr val="000000">
                    <a:alpha val="43137"/>
                  </a:srgbClr>
                </a:outerShdw>
              </a:effectLst>
            </a:rPr>
            <a:t>Management for Profitability</a:t>
          </a:r>
        </a:p>
      </dgm:t>
    </dgm:pt>
    <dgm:pt modelId="{75FCE657-438F-4143-9A58-DC34A91C2FD2}" type="parTrans" cxnId="{C9E3CB4F-0FA4-40C6-BCCD-EFD6B3C88F04}">
      <dgm:prSet/>
      <dgm:spPr/>
      <dgm:t>
        <a:bodyPr/>
        <a:lstStyle/>
        <a:p>
          <a:endParaRPr lang="en-US" sz="1100"/>
        </a:p>
      </dgm:t>
    </dgm:pt>
    <dgm:pt modelId="{A7076ABC-56E9-45C9-A3DF-26F77D4F4111}" type="sibTrans" cxnId="{C9E3CB4F-0FA4-40C6-BCCD-EFD6B3C88F04}">
      <dgm:prSet/>
      <dgm:spPr/>
      <dgm:t>
        <a:bodyPr/>
        <a:lstStyle/>
        <a:p>
          <a:endParaRPr lang="en-US" sz="1100"/>
        </a:p>
      </dgm:t>
    </dgm:pt>
    <dgm:pt modelId="{1CF50947-0323-494B-9E36-7786C455F825}">
      <dgm:prSet phldrT="[Text]" custT="1"/>
      <dgm:spPr/>
      <dgm:t>
        <a:bodyPr/>
        <a:lstStyle/>
        <a:p>
          <a:r>
            <a:rPr lang="en-US" sz="1600" b="1" dirty="0">
              <a:effectLst>
                <a:outerShdw blurRad="38100" dist="38100" dir="2700000" algn="tl">
                  <a:srgbClr val="000000">
                    <a:alpha val="43137"/>
                  </a:srgbClr>
                </a:outerShdw>
              </a:effectLst>
            </a:rPr>
            <a:t>Market Risk - </a:t>
          </a:r>
          <a:r>
            <a:rPr lang="en-US" sz="1400" dirty="0">
              <a:effectLst>
                <a:outerShdw blurRad="38100" dist="38100" dir="2700000" algn="tl">
                  <a:srgbClr val="000000">
                    <a:alpha val="43137"/>
                  </a:srgbClr>
                </a:outerShdw>
              </a:effectLst>
            </a:rPr>
            <a:t>Market Analysis and Feasibility</a:t>
          </a:r>
        </a:p>
      </dgm:t>
    </dgm:pt>
    <dgm:pt modelId="{1B52E725-B644-47EC-B00F-5BB4794DDDDE}" type="parTrans" cxnId="{988B78BC-4BCF-4F01-ADE8-EE42A705981C}">
      <dgm:prSet/>
      <dgm:spPr/>
      <dgm:t>
        <a:bodyPr/>
        <a:lstStyle/>
        <a:p>
          <a:endParaRPr lang="en-US" sz="1100"/>
        </a:p>
      </dgm:t>
    </dgm:pt>
    <dgm:pt modelId="{2398C649-EE91-4528-9DA7-90798A88EC3D}" type="sibTrans" cxnId="{988B78BC-4BCF-4F01-ADE8-EE42A705981C}">
      <dgm:prSet/>
      <dgm:spPr/>
      <dgm:t>
        <a:bodyPr/>
        <a:lstStyle/>
        <a:p>
          <a:endParaRPr lang="en-US" sz="1100"/>
        </a:p>
      </dgm:t>
    </dgm:pt>
    <dgm:pt modelId="{611FA50B-FDD6-4DFF-80A8-F368E1CF768F}">
      <dgm:prSet phldrT="[Text]" custT="1"/>
      <dgm:spPr>
        <a:solidFill>
          <a:srgbClr val="92D050"/>
        </a:solidFill>
      </dgm:spPr>
      <dgm:t>
        <a:bodyPr/>
        <a:lstStyle/>
        <a:p>
          <a:r>
            <a:rPr lang="en-US" sz="1600" b="1" dirty="0">
              <a:effectLst>
                <a:outerShdw blurRad="38100" dist="38100" dir="2700000" algn="tl">
                  <a:srgbClr val="000000">
                    <a:alpha val="43137"/>
                  </a:srgbClr>
                </a:outerShdw>
              </a:effectLst>
            </a:rPr>
            <a:t>Financial Risk - </a:t>
          </a:r>
          <a:r>
            <a:rPr lang="en-US" sz="1400" dirty="0"/>
            <a:t>Financial Analysis and Feasibility</a:t>
          </a:r>
        </a:p>
      </dgm:t>
    </dgm:pt>
    <dgm:pt modelId="{05FA103F-CD49-4943-8BC6-AB3F9CC25F7E}" type="parTrans" cxnId="{A52EE063-29CF-47CF-9264-273EA276A5B1}">
      <dgm:prSet/>
      <dgm:spPr/>
      <dgm:t>
        <a:bodyPr/>
        <a:lstStyle/>
        <a:p>
          <a:endParaRPr lang="en-US" sz="1100"/>
        </a:p>
      </dgm:t>
    </dgm:pt>
    <dgm:pt modelId="{CD2EE8B9-D098-49F7-9A5E-C9AAFB061BC5}" type="sibTrans" cxnId="{A52EE063-29CF-47CF-9264-273EA276A5B1}">
      <dgm:prSet/>
      <dgm:spPr/>
      <dgm:t>
        <a:bodyPr/>
        <a:lstStyle/>
        <a:p>
          <a:endParaRPr lang="en-US" sz="1100">
            <a:effectLst/>
          </a:endParaRPr>
        </a:p>
      </dgm:t>
    </dgm:pt>
    <dgm:pt modelId="{551DA0CF-052D-462B-A7ED-77621BFA224B}">
      <dgm:prSet phldrT="[Text]" custT="1"/>
      <dgm:spPr/>
      <dgm:t>
        <a:bodyPr/>
        <a:lstStyle/>
        <a:p>
          <a:r>
            <a:rPr lang="en-US" sz="1600" b="1" dirty="0">
              <a:effectLst>
                <a:outerShdw blurRad="38100" dist="38100" dir="2700000" algn="tl">
                  <a:srgbClr val="000000">
                    <a:alpha val="43137"/>
                  </a:srgbClr>
                </a:outerShdw>
              </a:effectLst>
            </a:rPr>
            <a:t>Production Risk </a:t>
          </a:r>
          <a:r>
            <a:rPr lang="en-US" sz="1400" b="1" dirty="0">
              <a:effectLst>
                <a:outerShdw blurRad="38100" dist="38100" dir="2700000" algn="tl">
                  <a:srgbClr val="000000">
                    <a:alpha val="43137"/>
                  </a:srgbClr>
                </a:outerShdw>
              </a:effectLst>
            </a:rPr>
            <a:t>- </a:t>
          </a:r>
          <a:r>
            <a:rPr lang="en-US" sz="1400" dirty="0">
              <a:effectLst>
                <a:outerShdw blurRad="38100" dist="38100" dir="2700000" algn="tl">
                  <a:srgbClr val="000000">
                    <a:alpha val="43137"/>
                  </a:srgbClr>
                </a:outerShdw>
              </a:effectLst>
            </a:rPr>
            <a:t>Production and Management Changes</a:t>
          </a:r>
        </a:p>
      </dgm:t>
    </dgm:pt>
    <dgm:pt modelId="{BC28E66F-44D2-4C60-B1D8-55065F4B0602}" type="parTrans" cxnId="{C74FB91C-3B95-41E2-BCD3-A857DA46E8F1}">
      <dgm:prSet/>
      <dgm:spPr/>
      <dgm:t>
        <a:bodyPr/>
        <a:lstStyle/>
        <a:p>
          <a:endParaRPr lang="en-US" sz="1100"/>
        </a:p>
      </dgm:t>
    </dgm:pt>
    <dgm:pt modelId="{83735037-C844-4BD1-A737-0A93EFF38ED4}" type="sibTrans" cxnId="{C74FB91C-3B95-41E2-BCD3-A857DA46E8F1}">
      <dgm:prSet/>
      <dgm:spPr/>
      <dgm:t>
        <a:bodyPr/>
        <a:lstStyle/>
        <a:p>
          <a:endParaRPr lang="en-US" sz="1100"/>
        </a:p>
      </dgm:t>
    </dgm:pt>
    <dgm:pt modelId="{FE550EF3-3FE6-4A01-BFA3-5EA1530F5401}">
      <dgm:prSet phldrT="[Text]" custT="1"/>
      <dgm:spPr>
        <a:solidFill>
          <a:srgbClr val="18BED4"/>
        </a:solidFill>
      </dgm:spPr>
      <dgm:t>
        <a:bodyPr/>
        <a:lstStyle/>
        <a:p>
          <a:r>
            <a:rPr lang="en-US" sz="1600" b="1" dirty="0">
              <a:effectLst>
                <a:outerShdw blurRad="38100" dist="38100" dir="2700000" algn="tl">
                  <a:srgbClr val="000000">
                    <a:alpha val="43137"/>
                  </a:srgbClr>
                </a:outerShdw>
              </a:effectLst>
            </a:rPr>
            <a:t>Legal Risk - </a:t>
          </a:r>
          <a:r>
            <a:rPr lang="en-US" sz="1400" dirty="0">
              <a:effectLst>
                <a:outerShdw blurRad="38100" dist="38100" dir="2700000" algn="tl">
                  <a:srgbClr val="000000">
                    <a:alpha val="43137"/>
                  </a:srgbClr>
                </a:outerShdw>
              </a:effectLst>
            </a:rPr>
            <a:t>Managing Legal Risks</a:t>
          </a:r>
        </a:p>
      </dgm:t>
    </dgm:pt>
    <dgm:pt modelId="{00642540-985E-4ACF-A8A0-E9F0098C8690}" type="parTrans" cxnId="{0C561AA3-8976-4FD1-8D5A-D5C7780B588D}">
      <dgm:prSet/>
      <dgm:spPr/>
      <dgm:t>
        <a:bodyPr/>
        <a:lstStyle/>
        <a:p>
          <a:endParaRPr lang="en-US" sz="1100"/>
        </a:p>
      </dgm:t>
    </dgm:pt>
    <dgm:pt modelId="{77CB3241-E6E2-4637-9355-AF1C04C46B0F}" type="sibTrans" cxnId="{0C561AA3-8976-4FD1-8D5A-D5C7780B588D}">
      <dgm:prSet/>
      <dgm:spPr/>
      <dgm:t>
        <a:bodyPr/>
        <a:lstStyle/>
        <a:p>
          <a:endParaRPr lang="en-US" sz="1100"/>
        </a:p>
      </dgm:t>
    </dgm:pt>
    <dgm:pt modelId="{7CD05DBA-D96C-4D6D-8FDA-EE75687C6CBC}">
      <dgm:prSet phldrT="[Text]" custT="1"/>
      <dgm:spPr/>
      <dgm:t>
        <a:bodyPr/>
        <a:lstStyle/>
        <a:p>
          <a:r>
            <a:rPr lang="en-US" sz="1600" b="1" dirty="0">
              <a:effectLst>
                <a:outerShdw blurRad="38100" dist="38100" dir="2700000" algn="tl">
                  <a:srgbClr val="000000">
                    <a:alpha val="43137"/>
                  </a:srgbClr>
                </a:outerShdw>
              </a:effectLst>
            </a:rPr>
            <a:t>Human Resource Risk - </a:t>
          </a:r>
          <a:r>
            <a:rPr lang="en-US" sz="1400" dirty="0">
              <a:effectLst>
                <a:outerShdw blurRad="38100" dist="38100" dir="2700000" algn="tl">
                  <a:srgbClr val="000000">
                    <a:alpha val="43137"/>
                  </a:srgbClr>
                </a:outerShdw>
              </a:effectLst>
            </a:rPr>
            <a:t>Human Resource Management</a:t>
          </a:r>
        </a:p>
      </dgm:t>
    </dgm:pt>
    <dgm:pt modelId="{6027AEBD-5C95-487C-922D-4CF42A35CC8B}" type="parTrans" cxnId="{604E7A05-1E96-46EE-845E-26CEB2CE32C3}">
      <dgm:prSet/>
      <dgm:spPr/>
      <dgm:t>
        <a:bodyPr/>
        <a:lstStyle/>
        <a:p>
          <a:endParaRPr lang="en-US" sz="1100"/>
        </a:p>
      </dgm:t>
    </dgm:pt>
    <dgm:pt modelId="{61779029-83E5-4B6A-9C5D-A72DCF8F1BEF}" type="sibTrans" cxnId="{604E7A05-1E96-46EE-845E-26CEB2CE32C3}">
      <dgm:prSet/>
      <dgm:spPr/>
      <dgm:t>
        <a:bodyPr/>
        <a:lstStyle/>
        <a:p>
          <a:endParaRPr lang="en-US" sz="1100"/>
        </a:p>
      </dgm:t>
    </dgm:pt>
    <dgm:pt modelId="{EFF2870B-CD94-4815-BA83-B9385FC34303}" type="pres">
      <dgm:prSet presAssocID="{4D5FA2CC-51C7-4A6C-8EF3-E94C42F30CAB}" presName="Name0" presStyleCnt="0">
        <dgm:presLayoutVars>
          <dgm:chMax val="1"/>
          <dgm:dir/>
          <dgm:animLvl val="ctr"/>
          <dgm:resizeHandles val="exact"/>
        </dgm:presLayoutVars>
      </dgm:prSet>
      <dgm:spPr/>
    </dgm:pt>
    <dgm:pt modelId="{373511EB-2A59-44BB-B524-A2457C3639D3}" type="pres">
      <dgm:prSet presAssocID="{7407316A-9311-4573-9AED-80E14D4E5228}" presName="centerShape" presStyleLbl="node0" presStyleIdx="0" presStyleCnt="1" custScaleX="150227" custScaleY="112761" custLinFactNeighborX="3085" custLinFactNeighborY="3578"/>
      <dgm:spPr/>
    </dgm:pt>
    <dgm:pt modelId="{CD2F97A9-81C7-4EE9-B1F7-F5C09482958E}" type="pres">
      <dgm:prSet presAssocID="{1CF50947-0323-494B-9E36-7786C455F825}" presName="node" presStyleLbl="node1" presStyleIdx="0" presStyleCnt="5" custScaleX="213524" custScaleY="110063">
        <dgm:presLayoutVars>
          <dgm:bulletEnabled val="1"/>
        </dgm:presLayoutVars>
      </dgm:prSet>
      <dgm:spPr/>
    </dgm:pt>
    <dgm:pt modelId="{D4D34142-D4AF-4B36-B1B7-DCF387F495DD}" type="pres">
      <dgm:prSet presAssocID="{1CF50947-0323-494B-9E36-7786C455F825}" presName="dummy" presStyleCnt="0"/>
      <dgm:spPr/>
    </dgm:pt>
    <dgm:pt modelId="{985FB0EE-7ED8-44DA-9328-5EC69C59526B}" type="pres">
      <dgm:prSet presAssocID="{2398C649-EE91-4528-9DA7-90798A88EC3D}" presName="sibTrans" presStyleLbl="sibTrans2D1" presStyleIdx="0" presStyleCnt="5" custScaleX="108988" custScaleY="104968"/>
      <dgm:spPr/>
    </dgm:pt>
    <dgm:pt modelId="{FE3230B5-3CF0-41B3-B81D-E28050DF1529}" type="pres">
      <dgm:prSet presAssocID="{611FA50B-FDD6-4DFF-80A8-F368E1CF768F}" presName="node" presStyleLbl="node1" presStyleIdx="1" presStyleCnt="5" custScaleX="214113" custScaleY="112846" custRadScaleRad="110741" custRadScaleInc="7486">
        <dgm:presLayoutVars>
          <dgm:bulletEnabled val="1"/>
        </dgm:presLayoutVars>
      </dgm:prSet>
      <dgm:spPr/>
    </dgm:pt>
    <dgm:pt modelId="{FC243DA0-31D2-4E70-B8FE-6FC28ABF4A80}" type="pres">
      <dgm:prSet presAssocID="{611FA50B-FDD6-4DFF-80A8-F368E1CF768F}" presName="dummy" presStyleCnt="0"/>
      <dgm:spPr/>
    </dgm:pt>
    <dgm:pt modelId="{0D3CCB89-AA26-4519-90BD-3BD5298EAA73}" type="pres">
      <dgm:prSet presAssocID="{CD2EE8B9-D098-49F7-9A5E-C9AAFB061BC5}" presName="sibTrans" presStyleLbl="sibTrans2D1" presStyleIdx="1" presStyleCnt="5" custScaleX="112102" custScaleY="106780"/>
      <dgm:spPr/>
    </dgm:pt>
    <dgm:pt modelId="{55AB81AC-ADAC-4539-86B0-DA7A60697388}" type="pres">
      <dgm:prSet presAssocID="{551DA0CF-052D-462B-A7ED-77621BFA224B}" presName="node" presStyleLbl="node1" presStyleIdx="2" presStyleCnt="5" custScaleX="224293" custScaleY="122529" custRadScaleRad="121365" custRadScaleInc="-51059">
        <dgm:presLayoutVars>
          <dgm:bulletEnabled val="1"/>
        </dgm:presLayoutVars>
      </dgm:prSet>
      <dgm:spPr/>
    </dgm:pt>
    <dgm:pt modelId="{ECA37789-7A57-46A3-BED9-C07464EF45C8}" type="pres">
      <dgm:prSet presAssocID="{551DA0CF-052D-462B-A7ED-77621BFA224B}" presName="dummy" presStyleCnt="0"/>
      <dgm:spPr/>
    </dgm:pt>
    <dgm:pt modelId="{B1D87A78-1E38-4445-9C79-E087BB6F5DA9}" type="pres">
      <dgm:prSet presAssocID="{83735037-C844-4BD1-A737-0A93EFF38ED4}" presName="sibTrans" presStyleLbl="sibTrans2D1" presStyleIdx="2" presStyleCnt="5" custScaleX="137013" custScaleY="103666"/>
      <dgm:spPr/>
    </dgm:pt>
    <dgm:pt modelId="{83A6BCE9-2BDC-48F6-81C9-853C6B20251D}" type="pres">
      <dgm:prSet presAssocID="{FE550EF3-3FE6-4A01-BFA3-5EA1530F5401}" presName="node" presStyleLbl="node1" presStyleIdx="3" presStyleCnt="5" custScaleX="236016" custScaleY="119697" custRadScaleRad="105574" custRadScaleInc="8804">
        <dgm:presLayoutVars>
          <dgm:bulletEnabled val="1"/>
        </dgm:presLayoutVars>
      </dgm:prSet>
      <dgm:spPr/>
    </dgm:pt>
    <dgm:pt modelId="{35F4BAA5-E7BA-45D5-A669-F113280768D7}" type="pres">
      <dgm:prSet presAssocID="{FE550EF3-3FE6-4A01-BFA3-5EA1530F5401}" presName="dummy" presStyleCnt="0"/>
      <dgm:spPr/>
    </dgm:pt>
    <dgm:pt modelId="{BE9CF66A-C5BC-4FA3-AF8E-9212078ADDFF}" type="pres">
      <dgm:prSet presAssocID="{77CB3241-E6E2-4637-9355-AF1C04C46B0F}" presName="sibTrans" presStyleLbl="sibTrans2D1" presStyleIdx="3" presStyleCnt="5" custScaleX="108988" custScaleY="114310"/>
      <dgm:spPr/>
    </dgm:pt>
    <dgm:pt modelId="{FF66D6B6-81C9-4E77-87B3-A0D87568D1ED}" type="pres">
      <dgm:prSet presAssocID="{7CD05DBA-D96C-4D6D-8FDA-EE75687C6CBC}" presName="node" presStyleLbl="node1" presStyleIdx="4" presStyleCnt="5" custScaleX="210528" custScaleY="116168" custRadScaleRad="109962" custRadScaleInc="-9471">
        <dgm:presLayoutVars>
          <dgm:bulletEnabled val="1"/>
        </dgm:presLayoutVars>
      </dgm:prSet>
      <dgm:spPr/>
    </dgm:pt>
    <dgm:pt modelId="{CC0459B2-5280-4251-AA7E-FC8A86247050}" type="pres">
      <dgm:prSet presAssocID="{7CD05DBA-D96C-4D6D-8FDA-EE75687C6CBC}" presName="dummy" presStyleCnt="0"/>
      <dgm:spPr/>
    </dgm:pt>
    <dgm:pt modelId="{77DAA779-1842-4898-B2F9-237E622792F9}" type="pres">
      <dgm:prSet presAssocID="{61779029-83E5-4B6A-9C5D-A72DCF8F1BEF}" presName="sibTrans" presStyleLbl="sibTrans2D1" presStyleIdx="4" presStyleCnt="5" custScaleX="115216" custScaleY="108082"/>
      <dgm:spPr/>
    </dgm:pt>
  </dgm:ptLst>
  <dgm:cxnLst>
    <dgm:cxn modelId="{604E7A05-1E96-46EE-845E-26CEB2CE32C3}" srcId="{7407316A-9311-4573-9AED-80E14D4E5228}" destId="{7CD05DBA-D96C-4D6D-8FDA-EE75687C6CBC}" srcOrd="4" destOrd="0" parTransId="{6027AEBD-5C95-487C-922D-4CF42A35CC8B}" sibTransId="{61779029-83E5-4B6A-9C5D-A72DCF8F1BEF}"/>
    <dgm:cxn modelId="{3AA92908-DA4D-4577-8041-68EDDC806398}" type="presOf" srcId="{61779029-83E5-4B6A-9C5D-A72DCF8F1BEF}" destId="{77DAA779-1842-4898-B2F9-237E622792F9}" srcOrd="0" destOrd="0" presId="urn:microsoft.com/office/officeart/2005/8/layout/radial6"/>
    <dgm:cxn modelId="{C3023519-E99B-4912-BDE7-0D06080116AF}" type="presOf" srcId="{551DA0CF-052D-462B-A7ED-77621BFA224B}" destId="{55AB81AC-ADAC-4539-86B0-DA7A60697388}" srcOrd="0" destOrd="0" presId="urn:microsoft.com/office/officeart/2005/8/layout/radial6"/>
    <dgm:cxn modelId="{C74FB91C-3B95-41E2-BCD3-A857DA46E8F1}" srcId="{7407316A-9311-4573-9AED-80E14D4E5228}" destId="{551DA0CF-052D-462B-A7ED-77621BFA224B}" srcOrd="2" destOrd="0" parTransId="{BC28E66F-44D2-4C60-B1D8-55065F4B0602}" sibTransId="{83735037-C844-4BD1-A737-0A93EFF38ED4}"/>
    <dgm:cxn modelId="{F861E82D-8287-4AA2-B9C6-47C922967C45}" type="presOf" srcId="{7CD05DBA-D96C-4D6D-8FDA-EE75687C6CBC}" destId="{FF66D6B6-81C9-4E77-87B3-A0D87568D1ED}" srcOrd="0" destOrd="0" presId="urn:microsoft.com/office/officeart/2005/8/layout/radial6"/>
    <dgm:cxn modelId="{B075F52F-F031-43D7-BE33-3C1EE97924D4}" type="presOf" srcId="{1CF50947-0323-494B-9E36-7786C455F825}" destId="{CD2F97A9-81C7-4EE9-B1F7-F5C09482958E}" srcOrd="0" destOrd="0" presId="urn:microsoft.com/office/officeart/2005/8/layout/radial6"/>
    <dgm:cxn modelId="{4BDF3840-69F9-4054-9EC2-88AB44A253CE}" type="presOf" srcId="{83735037-C844-4BD1-A737-0A93EFF38ED4}" destId="{B1D87A78-1E38-4445-9C79-E087BB6F5DA9}" srcOrd="0" destOrd="0" presId="urn:microsoft.com/office/officeart/2005/8/layout/radial6"/>
    <dgm:cxn modelId="{A52EE063-29CF-47CF-9264-273EA276A5B1}" srcId="{7407316A-9311-4573-9AED-80E14D4E5228}" destId="{611FA50B-FDD6-4DFF-80A8-F368E1CF768F}" srcOrd="1" destOrd="0" parTransId="{05FA103F-CD49-4943-8BC6-AB3F9CC25F7E}" sibTransId="{CD2EE8B9-D098-49F7-9A5E-C9AAFB061BC5}"/>
    <dgm:cxn modelId="{C9E3CB4F-0FA4-40C6-BCCD-EFD6B3C88F04}" srcId="{4D5FA2CC-51C7-4A6C-8EF3-E94C42F30CAB}" destId="{7407316A-9311-4573-9AED-80E14D4E5228}" srcOrd="0" destOrd="0" parTransId="{75FCE657-438F-4143-9A58-DC34A91C2FD2}" sibTransId="{A7076ABC-56E9-45C9-A3DF-26F77D4F4111}"/>
    <dgm:cxn modelId="{D4F1E19E-C4E4-4BD0-92A3-B0725D8DE60B}" type="presOf" srcId="{2398C649-EE91-4528-9DA7-90798A88EC3D}" destId="{985FB0EE-7ED8-44DA-9328-5EC69C59526B}" srcOrd="0" destOrd="0" presId="urn:microsoft.com/office/officeart/2005/8/layout/radial6"/>
    <dgm:cxn modelId="{0C561AA3-8976-4FD1-8D5A-D5C7780B588D}" srcId="{7407316A-9311-4573-9AED-80E14D4E5228}" destId="{FE550EF3-3FE6-4A01-BFA3-5EA1530F5401}" srcOrd="3" destOrd="0" parTransId="{00642540-985E-4ACF-A8A0-E9F0098C8690}" sibTransId="{77CB3241-E6E2-4637-9355-AF1C04C46B0F}"/>
    <dgm:cxn modelId="{988B78BC-4BCF-4F01-ADE8-EE42A705981C}" srcId="{7407316A-9311-4573-9AED-80E14D4E5228}" destId="{1CF50947-0323-494B-9E36-7786C455F825}" srcOrd="0" destOrd="0" parTransId="{1B52E725-B644-47EC-B00F-5BB4794DDDDE}" sibTransId="{2398C649-EE91-4528-9DA7-90798A88EC3D}"/>
    <dgm:cxn modelId="{691A0DCC-A971-42AE-BCDA-0446056A54B5}" type="presOf" srcId="{7407316A-9311-4573-9AED-80E14D4E5228}" destId="{373511EB-2A59-44BB-B524-A2457C3639D3}" srcOrd="0" destOrd="0" presId="urn:microsoft.com/office/officeart/2005/8/layout/radial6"/>
    <dgm:cxn modelId="{974D48D4-7BA7-40B0-9E1A-04F17BDE6DF7}" type="presOf" srcId="{611FA50B-FDD6-4DFF-80A8-F368E1CF768F}" destId="{FE3230B5-3CF0-41B3-B81D-E28050DF1529}" srcOrd="0" destOrd="0" presId="urn:microsoft.com/office/officeart/2005/8/layout/radial6"/>
    <dgm:cxn modelId="{4ACB12D8-2CE3-4E27-B108-A8595ABF00F2}" type="presOf" srcId="{77CB3241-E6E2-4637-9355-AF1C04C46B0F}" destId="{BE9CF66A-C5BC-4FA3-AF8E-9212078ADDFF}" srcOrd="0" destOrd="0" presId="urn:microsoft.com/office/officeart/2005/8/layout/radial6"/>
    <dgm:cxn modelId="{E4F52FE1-9F5B-4012-8809-E7944B7D1F80}" type="presOf" srcId="{FE550EF3-3FE6-4A01-BFA3-5EA1530F5401}" destId="{83A6BCE9-2BDC-48F6-81C9-853C6B20251D}" srcOrd="0" destOrd="0" presId="urn:microsoft.com/office/officeart/2005/8/layout/radial6"/>
    <dgm:cxn modelId="{115E5AF4-FB86-4794-A1DE-749D2094E533}" type="presOf" srcId="{CD2EE8B9-D098-49F7-9A5E-C9AAFB061BC5}" destId="{0D3CCB89-AA26-4519-90BD-3BD5298EAA73}" srcOrd="0" destOrd="0" presId="urn:microsoft.com/office/officeart/2005/8/layout/radial6"/>
    <dgm:cxn modelId="{2AE660F6-D1C0-481D-867D-AD265319CA84}" type="presOf" srcId="{4D5FA2CC-51C7-4A6C-8EF3-E94C42F30CAB}" destId="{EFF2870B-CD94-4815-BA83-B9385FC34303}" srcOrd="0" destOrd="0" presId="urn:microsoft.com/office/officeart/2005/8/layout/radial6"/>
    <dgm:cxn modelId="{DF438375-388F-4C9F-AE56-EE3D373609F0}" type="presParOf" srcId="{EFF2870B-CD94-4815-BA83-B9385FC34303}" destId="{373511EB-2A59-44BB-B524-A2457C3639D3}" srcOrd="0" destOrd="0" presId="urn:microsoft.com/office/officeart/2005/8/layout/radial6"/>
    <dgm:cxn modelId="{F7A0C7F9-5054-48E7-954E-F45AF73EBA46}" type="presParOf" srcId="{EFF2870B-CD94-4815-BA83-B9385FC34303}" destId="{CD2F97A9-81C7-4EE9-B1F7-F5C09482958E}" srcOrd="1" destOrd="0" presId="urn:microsoft.com/office/officeart/2005/8/layout/radial6"/>
    <dgm:cxn modelId="{391D2A58-F145-4162-89B0-1DE14DB4CC02}" type="presParOf" srcId="{EFF2870B-CD94-4815-BA83-B9385FC34303}" destId="{D4D34142-D4AF-4B36-B1B7-DCF387F495DD}" srcOrd="2" destOrd="0" presId="urn:microsoft.com/office/officeart/2005/8/layout/radial6"/>
    <dgm:cxn modelId="{B8B29C99-6C19-451F-A7C3-708271B5923F}" type="presParOf" srcId="{EFF2870B-CD94-4815-BA83-B9385FC34303}" destId="{985FB0EE-7ED8-44DA-9328-5EC69C59526B}" srcOrd="3" destOrd="0" presId="urn:microsoft.com/office/officeart/2005/8/layout/radial6"/>
    <dgm:cxn modelId="{7F589146-D8A7-49DA-980B-6A3E5489B891}" type="presParOf" srcId="{EFF2870B-CD94-4815-BA83-B9385FC34303}" destId="{FE3230B5-3CF0-41B3-B81D-E28050DF1529}" srcOrd="4" destOrd="0" presId="urn:microsoft.com/office/officeart/2005/8/layout/radial6"/>
    <dgm:cxn modelId="{90F4F5BA-566D-4338-8CF9-551F38B7CA30}" type="presParOf" srcId="{EFF2870B-CD94-4815-BA83-B9385FC34303}" destId="{FC243DA0-31D2-4E70-B8FE-6FC28ABF4A80}" srcOrd="5" destOrd="0" presId="urn:microsoft.com/office/officeart/2005/8/layout/radial6"/>
    <dgm:cxn modelId="{1AF58968-4B52-4AE7-8E87-B813DF7E9B65}" type="presParOf" srcId="{EFF2870B-CD94-4815-BA83-B9385FC34303}" destId="{0D3CCB89-AA26-4519-90BD-3BD5298EAA73}" srcOrd="6" destOrd="0" presId="urn:microsoft.com/office/officeart/2005/8/layout/radial6"/>
    <dgm:cxn modelId="{6C1F7551-C204-4AB5-BA0B-B402208F6E85}" type="presParOf" srcId="{EFF2870B-CD94-4815-BA83-B9385FC34303}" destId="{55AB81AC-ADAC-4539-86B0-DA7A60697388}" srcOrd="7" destOrd="0" presId="urn:microsoft.com/office/officeart/2005/8/layout/radial6"/>
    <dgm:cxn modelId="{FB077823-1080-4B7F-A33C-AE5D49E3326B}" type="presParOf" srcId="{EFF2870B-CD94-4815-BA83-B9385FC34303}" destId="{ECA37789-7A57-46A3-BED9-C07464EF45C8}" srcOrd="8" destOrd="0" presId="urn:microsoft.com/office/officeart/2005/8/layout/radial6"/>
    <dgm:cxn modelId="{26072929-5F8C-474D-B8DC-E3B68C9F50EA}" type="presParOf" srcId="{EFF2870B-CD94-4815-BA83-B9385FC34303}" destId="{B1D87A78-1E38-4445-9C79-E087BB6F5DA9}" srcOrd="9" destOrd="0" presId="urn:microsoft.com/office/officeart/2005/8/layout/radial6"/>
    <dgm:cxn modelId="{679978D8-24FE-4C9C-814D-25C5B6ADB64A}" type="presParOf" srcId="{EFF2870B-CD94-4815-BA83-B9385FC34303}" destId="{83A6BCE9-2BDC-48F6-81C9-853C6B20251D}" srcOrd="10" destOrd="0" presId="urn:microsoft.com/office/officeart/2005/8/layout/radial6"/>
    <dgm:cxn modelId="{16901B69-EDF7-4509-9026-3D4FCFB38F49}" type="presParOf" srcId="{EFF2870B-CD94-4815-BA83-B9385FC34303}" destId="{35F4BAA5-E7BA-45D5-A669-F113280768D7}" srcOrd="11" destOrd="0" presId="urn:microsoft.com/office/officeart/2005/8/layout/radial6"/>
    <dgm:cxn modelId="{321CBA46-D685-4D73-805C-DD5788939A3E}" type="presParOf" srcId="{EFF2870B-CD94-4815-BA83-B9385FC34303}" destId="{BE9CF66A-C5BC-4FA3-AF8E-9212078ADDFF}" srcOrd="12" destOrd="0" presId="urn:microsoft.com/office/officeart/2005/8/layout/radial6"/>
    <dgm:cxn modelId="{B1609FAA-C6D1-4AF0-855F-B0947DA51D1B}" type="presParOf" srcId="{EFF2870B-CD94-4815-BA83-B9385FC34303}" destId="{FF66D6B6-81C9-4E77-87B3-A0D87568D1ED}" srcOrd="13" destOrd="0" presId="urn:microsoft.com/office/officeart/2005/8/layout/radial6"/>
    <dgm:cxn modelId="{1AB12025-BFD6-4FB8-8731-096C86E1A50C}" type="presParOf" srcId="{EFF2870B-CD94-4815-BA83-B9385FC34303}" destId="{CC0459B2-5280-4251-AA7E-FC8A86247050}" srcOrd="14" destOrd="0" presId="urn:microsoft.com/office/officeart/2005/8/layout/radial6"/>
    <dgm:cxn modelId="{1ACE9276-C1C4-4007-9693-08FC9585FAF7}" type="presParOf" srcId="{EFF2870B-CD94-4815-BA83-B9385FC34303}" destId="{77DAA779-1842-4898-B2F9-237E622792F9}" srcOrd="15"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5876FC-E106-4B3C-ACC3-BF352D57DEE9}"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n-US"/>
        </a:p>
      </dgm:t>
    </dgm:pt>
    <dgm:pt modelId="{E06205C6-AA78-4C8E-9CB9-2C73A4B88C5E}">
      <dgm:prSet phldrT="[Text]" custT="1"/>
      <dgm:spPr>
        <a:xfrm>
          <a:off x="335543" y="411166"/>
          <a:ext cx="1824480" cy="992110"/>
        </a:xfrm>
        <a:prstGeom prst="ellipse">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Assessing Potential</a:t>
          </a:r>
        </a:p>
      </dgm:t>
    </dgm:pt>
    <dgm:pt modelId="{27EC3B76-A37B-4D7E-824B-113FF3485A95}" type="parTrans" cxnId="{C0E1EA1F-67C7-4AE1-8E9B-42D504EE2DB5}">
      <dgm:prSet/>
      <dgm:spPr/>
      <dgm:t>
        <a:bodyPr/>
        <a:lstStyle/>
        <a:p>
          <a:endParaRPr lang="en-US" sz="1400"/>
        </a:p>
      </dgm:t>
    </dgm:pt>
    <dgm:pt modelId="{76FAE07B-289D-49BC-AA49-F62B659831C0}" type="sibTrans" cxnId="{C0E1EA1F-67C7-4AE1-8E9B-42D504EE2DB5}">
      <dgm:prSet/>
      <dgm:spPr>
        <a:xfrm rot="10800000">
          <a:off x="1002437" y="1584307"/>
          <a:ext cx="490692" cy="383784"/>
        </a:xfrm>
        <a:prstGeom prst="triangle">
          <a:avLst/>
        </a:prstGeom>
        <a:solidFill>
          <a:srgbClr val="ED7D31">
            <a:hueOff val="0"/>
            <a:satOff val="0"/>
            <a:lumOff val="0"/>
            <a:alphaOff val="0"/>
          </a:srgbClr>
        </a:solidFill>
        <a:ln>
          <a:noFill/>
        </a:ln>
        <a:effectLst/>
      </dgm:spPr>
      <dgm:t>
        <a:bodyPr/>
        <a:lstStyle/>
        <a:p>
          <a:endParaRPr lang="en-US" sz="1400"/>
        </a:p>
      </dgm:t>
    </dgm:pt>
    <dgm:pt modelId="{CB2BBB96-01F6-40FA-A4D7-48D4DDEA238B}">
      <dgm:prSet phldrT="[Text]" custT="1"/>
      <dgm:spPr>
        <a:xfrm>
          <a:off x="270708" y="2127399"/>
          <a:ext cx="1954149" cy="935120"/>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Resources and Inventory</a:t>
          </a:r>
        </a:p>
      </dgm:t>
    </dgm:pt>
    <dgm:pt modelId="{6574E691-D10E-48F1-A29A-18BDFF647888}" type="parTrans" cxnId="{ADB30D45-E03B-4AB3-A835-4B48B5F8A8D7}">
      <dgm:prSet/>
      <dgm:spPr/>
      <dgm:t>
        <a:bodyPr/>
        <a:lstStyle/>
        <a:p>
          <a:endParaRPr lang="en-US" sz="1400"/>
        </a:p>
      </dgm:t>
    </dgm:pt>
    <dgm:pt modelId="{4DF5DB1F-C5DF-4B0C-9ECB-D691FD6443A0}" type="sibTrans" cxnId="{ADB30D45-E03B-4AB3-A835-4B48B5F8A8D7}">
      <dgm:prSet/>
      <dgm:spPr>
        <a:xfrm rot="10800000">
          <a:off x="1002437" y="3360265"/>
          <a:ext cx="490692" cy="383784"/>
        </a:xfrm>
        <a:prstGeom prst="triangle">
          <a:avLst/>
        </a:prstGeom>
        <a:solidFill>
          <a:srgbClr val="A5A5A5">
            <a:hueOff val="0"/>
            <a:satOff val="0"/>
            <a:lumOff val="0"/>
            <a:alphaOff val="0"/>
          </a:srgbClr>
        </a:solidFill>
        <a:ln>
          <a:noFill/>
        </a:ln>
        <a:effectLst/>
      </dgm:spPr>
      <dgm:t>
        <a:bodyPr/>
        <a:lstStyle/>
        <a:p>
          <a:endParaRPr lang="en-US" sz="1400"/>
        </a:p>
      </dgm:t>
    </dgm:pt>
    <dgm:pt modelId="{7A55AF8D-4BAC-4B51-9B41-F6749BB9E115}">
      <dgm:prSet phldrT="[Text]" custT="1"/>
      <dgm:spPr>
        <a:xfrm>
          <a:off x="2925847" y="2127399"/>
          <a:ext cx="2131691" cy="935120"/>
        </a:xfrm>
        <a:prstGeom prst="ellipse">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Partners, Regulations, Licenses </a:t>
          </a:r>
        </a:p>
      </dgm:t>
    </dgm:pt>
    <dgm:pt modelId="{7A7E57CD-1583-42C7-B815-2D3D2713E440}" type="parTrans" cxnId="{943FEA09-5D22-4287-98DC-10302FD63135}">
      <dgm:prSet/>
      <dgm:spPr/>
      <dgm:t>
        <a:bodyPr/>
        <a:lstStyle/>
        <a:p>
          <a:endParaRPr lang="en-US" sz="1400"/>
        </a:p>
      </dgm:t>
    </dgm:pt>
    <dgm:pt modelId="{A741BDC5-D49E-49E1-BE95-7B8D20661010}" type="sibTrans" cxnId="{943FEA09-5D22-4287-98DC-10302FD63135}">
      <dgm:prSet/>
      <dgm:spPr>
        <a:xfrm rot="21538345">
          <a:off x="3730446" y="1516602"/>
          <a:ext cx="490692" cy="383784"/>
        </a:xfrm>
        <a:prstGeom prst="triangle">
          <a:avLst/>
        </a:prstGeom>
        <a:solidFill>
          <a:srgbClr val="70AD47">
            <a:hueOff val="0"/>
            <a:satOff val="0"/>
            <a:lumOff val="0"/>
            <a:alphaOff val="0"/>
          </a:srgbClr>
        </a:solidFill>
        <a:ln>
          <a:noFill/>
        </a:ln>
        <a:effectLst/>
      </dgm:spPr>
      <dgm:t>
        <a:bodyPr/>
        <a:lstStyle/>
        <a:p>
          <a:endParaRPr lang="en-US" sz="1400"/>
        </a:p>
      </dgm:t>
    </dgm:pt>
    <dgm:pt modelId="{479859A1-CECC-4D5A-8552-AA8C36F1F33D}">
      <dgm:prSet phldrT="[Text]" custT="1"/>
      <dgm:spPr>
        <a:xfrm>
          <a:off x="2941707" y="376191"/>
          <a:ext cx="2037150" cy="935120"/>
        </a:xfrm>
        <a:prstGeom prst="ellipse">
          <a:avLst/>
        </a:prstGeom>
        <a:solidFill>
          <a:srgbClr val="DE4F4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Market Feasibility</a:t>
          </a:r>
        </a:p>
      </dgm:t>
    </dgm:pt>
    <dgm:pt modelId="{2CCB6E00-F7B4-4AA9-9855-D1E895F7DFF7}" type="parTrans" cxnId="{83817B4A-378C-4F9A-926C-701FE47B9460}">
      <dgm:prSet/>
      <dgm:spPr/>
      <dgm:t>
        <a:bodyPr/>
        <a:lstStyle/>
        <a:p>
          <a:endParaRPr lang="en-US" sz="1400"/>
        </a:p>
      </dgm:t>
    </dgm:pt>
    <dgm:pt modelId="{6988F5A2-AF51-4E1E-8712-3A14CAAD8ED1}" type="sibTrans" cxnId="{83817B4A-378C-4F9A-926C-701FE47B9460}">
      <dgm:prSet/>
      <dgm:spPr>
        <a:xfrm rot="5400000">
          <a:off x="5153958" y="651859"/>
          <a:ext cx="490692" cy="383784"/>
        </a:xfrm>
        <a:prstGeom prst="triangle">
          <a:avLst/>
        </a:prstGeom>
        <a:solidFill>
          <a:srgbClr val="ED7D31">
            <a:hueOff val="0"/>
            <a:satOff val="0"/>
            <a:lumOff val="0"/>
            <a:alphaOff val="0"/>
          </a:srgbClr>
        </a:solidFill>
        <a:ln>
          <a:noFill/>
        </a:ln>
        <a:effectLst/>
      </dgm:spPr>
      <dgm:t>
        <a:bodyPr/>
        <a:lstStyle/>
        <a:p>
          <a:endParaRPr lang="en-US" sz="1400"/>
        </a:p>
      </dgm:t>
    </dgm:pt>
    <dgm:pt modelId="{CCD2A4AF-0D1C-49AA-A924-BC6A6E14DBE0}">
      <dgm:prSet phldrT="[Text]" custT="1"/>
      <dgm:spPr>
        <a:xfrm>
          <a:off x="5798028" y="376191"/>
          <a:ext cx="2099420" cy="935120"/>
        </a:xfrm>
        <a:prstGeom prst="ellipse">
          <a:avLst/>
        </a:prstGeom>
        <a:solidFill>
          <a:srgbClr val="5B9BD5"/>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Financial Feasibility</a:t>
          </a:r>
        </a:p>
      </dgm:t>
    </dgm:pt>
    <dgm:pt modelId="{84AC8A8D-6CC5-4A29-8BE5-54EEE4774F9B}" type="parTrans" cxnId="{861F56F6-2E63-4E18-8CDB-B5E55986C933}">
      <dgm:prSet/>
      <dgm:spPr/>
      <dgm:t>
        <a:bodyPr/>
        <a:lstStyle/>
        <a:p>
          <a:endParaRPr lang="en-US" sz="1400"/>
        </a:p>
      </dgm:t>
    </dgm:pt>
    <dgm:pt modelId="{9FA98FBC-4A6F-44CD-8EBC-D2625F138943}" type="sibTrans" cxnId="{861F56F6-2E63-4E18-8CDB-B5E55986C933}">
      <dgm:prSet/>
      <dgm:spPr>
        <a:xfrm rot="10877527">
          <a:off x="6582396" y="1538323"/>
          <a:ext cx="490692" cy="383784"/>
        </a:xfrm>
        <a:prstGeom prst="triangle">
          <a:avLst/>
        </a:prstGeom>
        <a:solidFill>
          <a:srgbClr val="A5A5A5">
            <a:hueOff val="0"/>
            <a:satOff val="0"/>
            <a:lumOff val="0"/>
            <a:alphaOff val="0"/>
          </a:srgbClr>
        </a:solidFill>
        <a:ln>
          <a:noFill/>
        </a:ln>
        <a:effectLst/>
      </dgm:spPr>
      <dgm:t>
        <a:bodyPr/>
        <a:lstStyle/>
        <a:p>
          <a:endParaRPr lang="en-US" sz="1400"/>
        </a:p>
      </dgm:t>
    </dgm:pt>
    <dgm:pt modelId="{9A3ECE02-9A80-463F-AA88-21CDE1168B54}">
      <dgm:prSet phldrT="[Text]" custT="1"/>
      <dgm:spPr>
        <a:xfrm>
          <a:off x="5806734" y="2127399"/>
          <a:ext cx="2003009" cy="935120"/>
        </a:xfrm>
        <a:prstGeom prst="ellipse">
          <a:avLst/>
        </a:prstGeom>
        <a:solidFill>
          <a:srgbClr val="7030A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Target Market</a:t>
          </a:r>
        </a:p>
      </dgm:t>
    </dgm:pt>
    <dgm:pt modelId="{E550F31A-590B-4D7E-986A-23F30B58714A}" type="parTrans" cxnId="{B54EF85C-02E2-4815-B0D2-546982B8E9AC}">
      <dgm:prSet/>
      <dgm:spPr/>
      <dgm:t>
        <a:bodyPr/>
        <a:lstStyle/>
        <a:p>
          <a:endParaRPr lang="en-US" sz="1400"/>
        </a:p>
      </dgm:t>
    </dgm:pt>
    <dgm:pt modelId="{3471E4FF-65E5-429C-81E7-914524E656FE}" type="sibTrans" cxnId="{B54EF85C-02E2-4815-B0D2-546982B8E9AC}">
      <dgm:prSet/>
      <dgm:spPr>
        <a:xfrm rot="10800000">
          <a:off x="6562892" y="3360265"/>
          <a:ext cx="490692" cy="383784"/>
        </a:xfrm>
        <a:prstGeom prst="triangle">
          <a:avLst/>
        </a:prstGeom>
        <a:solidFill>
          <a:srgbClr val="FFC000">
            <a:hueOff val="0"/>
            <a:satOff val="0"/>
            <a:lumOff val="0"/>
            <a:alphaOff val="0"/>
          </a:srgbClr>
        </a:solidFill>
        <a:ln>
          <a:noFill/>
        </a:ln>
        <a:effectLst/>
      </dgm:spPr>
      <dgm:t>
        <a:bodyPr/>
        <a:lstStyle/>
        <a:p>
          <a:endParaRPr lang="en-US" sz="1400"/>
        </a:p>
      </dgm:t>
    </dgm:pt>
    <dgm:pt modelId="{55D08660-F3F6-4B26-8866-23A679C4EAB6}">
      <dgm:prSet phldrT="[Text]" custT="1"/>
      <dgm:spPr>
        <a:xfrm>
          <a:off x="5906637" y="4020071"/>
          <a:ext cx="1803201" cy="935120"/>
        </a:xfrm>
        <a:prstGeom prst="ellipse">
          <a:avLst/>
        </a:prstGeom>
        <a:solidFill>
          <a:srgbClr val="D55BD5"/>
        </a:solidFill>
        <a:ln w="12700" cap="flat" cmpd="sng" algn="ctr">
          <a:solidFill>
            <a:srgbClr val="5B9BD5"/>
          </a:solidFill>
          <a:prstDash val="solid"/>
          <a:miter lim="800000"/>
        </a:ln>
        <a:effectLst/>
      </dgm:spPr>
      <dgm:t>
        <a:bodyPr/>
        <a:lstStyle/>
        <a:p>
          <a:pPr>
            <a:buNone/>
          </a:pPr>
          <a:r>
            <a:rPr lang="en-US" sz="14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Financial Plan</a:t>
          </a:r>
        </a:p>
      </dgm:t>
    </dgm:pt>
    <dgm:pt modelId="{B769DADA-0EDB-4494-B8B2-CFAE85858A41}" type="parTrans" cxnId="{4C816FCC-F2C0-45A5-89B8-47EE425139EA}">
      <dgm:prSet/>
      <dgm:spPr/>
      <dgm:t>
        <a:bodyPr/>
        <a:lstStyle/>
        <a:p>
          <a:endParaRPr lang="en-US" sz="1400"/>
        </a:p>
      </dgm:t>
    </dgm:pt>
    <dgm:pt modelId="{FB8AFE87-C23C-4765-8E64-D3657D7CEB7F}" type="sibTrans" cxnId="{4C816FCC-F2C0-45A5-89B8-47EE425139EA}">
      <dgm:prSet/>
      <dgm:spPr>
        <a:xfrm rot="5400000">
          <a:off x="7912243" y="4295739"/>
          <a:ext cx="490692" cy="383784"/>
        </a:xfrm>
        <a:prstGeom prst="triangle">
          <a:avLst/>
        </a:prstGeom>
        <a:solidFill>
          <a:srgbClr val="4472C4">
            <a:hueOff val="0"/>
            <a:satOff val="0"/>
            <a:lumOff val="0"/>
            <a:alphaOff val="0"/>
          </a:srgbClr>
        </a:solidFill>
        <a:ln>
          <a:noFill/>
        </a:ln>
        <a:effectLst/>
      </dgm:spPr>
      <dgm:t>
        <a:bodyPr/>
        <a:lstStyle/>
        <a:p>
          <a:endParaRPr lang="en-US" sz="1400"/>
        </a:p>
      </dgm:t>
    </dgm:pt>
    <dgm:pt modelId="{81CDFB8D-F718-44CB-A72B-A29644B9F84D}">
      <dgm:prSet phldrT="[Text]" custT="1"/>
      <dgm:spPr>
        <a:xfrm>
          <a:off x="8583616" y="4020071"/>
          <a:ext cx="2017596" cy="935120"/>
        </a:xfrm>
        <a:prstGeom prst="ellipse">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400" dirty="0">
            <a:solidFill>
              <a:sysClr val="window" lastClr="FFFFFF"/>
            </a:solidFill>
            <a:effectLst>
              <a:outerShdw blurRad="38100" dist="38100" dir="2700000" algn="tl">
                <a:srgbClr val="000000">
                  <a:alpha val="43137"/>
                </a:srgbClr>
              </a:outerShdw>
            </a:effectLst>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Marketing Plan</a:t>
          </a:r>
        </a:p>
        <a:p>
          <a:pPr lvl="0" defTabSz="800100">
            <a:lnSpc>
              <a:spcPct val="90000"/>
            </a:lnSpc>
            <a:spcBef>
              <a:spcPct val="0"/>
            </a:spcBef>
            <a:spcAft>
              <a:spcPct val="35000"/>
            </a:spcAft>
            <a:buNone/>
          </a:pPr>
          <a:endParaRPr lang="en-US" sz="1400" dirty="0">
            <a:solidFill>
              <a:sysClr val="window" lastClr="FFFFFF"/>
            </a:solidFill>
            <a:effectLst>
              <a:outerShdw blurRad="38100" dist="38100" dir="2700000" algn="tl">
                <a:srgbClr val="000000">
                  <a:alpha val="43137"/>
                </a:srgbClr>
              </a:outerShdw>
            </a:effectLst>
            <a:latin typeface="Calibri" panose="020F0502020204030204"/>
            <a:ea typeface="+mn-ea"/>
            <a:cs typeface="+mn-cs"/>
          </a:endParaRPr>
        </a:p>
      </dgm:t>
    </dgm:pt>
    <dgm:pt modelId="{614EB376-406E-4E3B-8E0E-45ECD1FB706D}" type="parTrans" cxnId="{5199E0EC-AB2D-4C87-9A13-6BB012FF6145}">
      <dgm:prSet/>
      <dgm:spPr/>
      <dgm:t>
        <a:bodyPr/>
        <a:lstStyle/>
        <a:p>
          <a:endParaRPr lang="en-US" sz="1400"/>
        </a:p>
      </dgm:t>
    </dgm:pt>
    <dgm:pt modelId="{5E89E054-8B0A-4A37-B952-1219672298DC}" type="sibTrans" cxnId="{5199E0EC-AB2D-4C87-9A13-6BB012FF6145}">
      <dgm:prSet/>
      <dgm:spPr>
        <a:xfrm>
          <a:off x="9347068" y="3338541"/>
          <a:ext cx="490692" cy="383784"/>
        </a:xfrm>
        <a:prstGeom prst="triangle">
          <a:avLst/>
        </a:prstGeom>
        <a:solidFill>
          <a:srgbClr val="70AD47">
            <a:hueOff val="0"/>
            <a:satOff val="0"/>
            <a:lumOff val="0"/>
            <a:alphaOff val="0"/>
          </a:srgbClr>
        </a:solidFill>
        <a:ln>
          <a:noFill/>
        </a:ln>
        <a:effectLst/>
      </dgm:spPr>
      <dgm:t>
        <a:bodyPr/>
        <a:lstStyle/>
        <a:p>
          <a:endParaRPr lang="en-US" sz="1400"/>
        </a:p>
      </dgm:t>
    </dgm:pt>
    <dgm:pt modelId="{957762D1-CCE3-4F7A-8852-32D700D031BD}">
      <dgm:prSet phldrT="[Text]" custT="1"/>
      <dgm:spPr>
        <a:xfrm>
          <a:off x="8558938" y="2127399"/>
          <a:ext cx="2066952" cy="935120"/>
        </a:xfrm>
        <a:prstGeom prst="ellipse">
          <a:avLst/>
        </a:prstGeom>
        <a:solidFill>
          <a:srgbClr val="FF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Human Resources Plan</a:t>
          </a:r>
        </a:p>
      </dgm:t>
    </dgm:pt>
    <dgm:pt modelId="{99E350A1-0E65-4476-B177-AA903894BAD6}" type="parTrans" cxnId="{86BBE534-9225-4468-ACF4-DF42AAA3B6FF}">
      <dgm:prSet/>
      <dgm:spPr/>
      <dgm:t>
        <a:bodyPr/>
        <a:lstStyle/>
        <a:p>
          <a:endParaRPr lang="en-US" sz="1400"/>
        </a:p>
      </dgm:t>
    </dgm:pt>
    <dgm:pt modelId="{9B353F7D-987A-4D57-B4E2-40DBD00657C6}" type="sibTrans" cxnId="{86BBE534-9225-4468-ACF4-DF42AAA3B6FF}">
      <dgm:prSet/>
      <dgm:spPr>
        <a:xfrm rot="48934">
          <a:off x="9359621" y="1521233"/>
          <a:ext cx="490692" cy="383784"/>
        </a:xfrm>
        <a:prstGeom prst="triangle">
          <a:avLst/>
        </a:prstGeom>
        <a:solidFill>
          <a:srgbClr val="ED7D31">
            <a:hueOff val="0"/>
            <a:satOff val="0"/>
            <a:lumOff val="0"/>
            <a:alphaOff val="0"/>
          </a:srgbClr>
        </a:solidFill>
        <a:ln>
          <a:noFill/>
        </a:ln>
        <a:effectLst/>
      </dgm:spPr>
      <dgm:t>
        <a:bodyPr/>
        <a:lstStyle/>
        <a:p>
          <a:endParaRPr lang="en-US" sz="1400"/>
        </a:p>
      </dgm:t>
    </dgm:pt>
    <dgm:pt modelId="{EBD45AEB-3AE2-4091-91DB-C3F362CAD80A}">
      <dgm:prSet phldrT="[Text]" custT="1"/>
      <dgm:spPr>
        <a:xfrm>
          <a:off x="278185" y="4020071"/>
          <a:ext cx="1939196" cy="935120"/>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Business Ideas</a:t>
          </a:r>
        </a:p>
      </dgm:t>
    </dgm:pt>
    <dgm:pt modelId="{20C31590-26ED-4945-BC53-6AA6FFCB9730}" type="parTrans" cxnId="{0EF40403-E435-4ECA-8102-C438F27E7379}">
      <dgm:prSet/>
      <dgm:spPr/>
      <dgm:t>
        <a:bodyPr/>
        <a:lstStyle/>
        <a:p>
          <a:endParaRPr lang="en-US" sz="1400"/>
        </a:p>
      </dgm:t>
    </dgm:pt>
    <dgm:pt modelId="{F0E57AFD-91AD-454C-B53B-D580055608A1}" type="sibTrans" cxnId="{0EF40403-E435-4ECA-8102-C438F27E7379}">
      <dgm:prSet/>
      <dgm:spPr>
        <a:xfrm rot="5400000">
          <a:off x="2349478" y="4295739"/>
          <a:ext cx="490692" cy="383784"/>
        </a:xfrm>
        <a:prstGeom prst="triangle">
          <a:avLst/>
        </a:prstGeom>
        <a:solidFill>
          <a:srgbClr val="FFC000">
            <a:hueOff val="0"/>
            <a:satOff val="0"/>
            <a:lumOff val="0"/>
            <a:alphaOff val="0"/>
          </a:srgbClr>
        </a:solidFill>
        <a:ln>
          <a:noFill/>
        </a:ln>
        <a:effectLst/>
      </dgm:spPr>
      <dgm:t>
        <a:bodyPr/>
        <a:lstStyle/>
        <a:p>
          <a:endParaRPr lang="en-US" sz="1400"/>
        </a:p>
      </dgm:t>
    </dgm:pt>
    <dgm:pt modelId="{B0661B38-71B4-4ED7-B00A-474E303E44FE}">
      <dgm:prSet phldrT="[Text]" custT="1"/>
      <dgm:spPr>
        <a:xfrm>
          <a:off x="8621326" y="400637"/>
          <a:ext cx="1991553" cy="919936"/>
        </a:xfrm>
        <a:prstGeom prst="ellipse">
          <a:avLst/>
        </a:prstGeom>
        <a:solidFill>
          <a:srgbClr val="E7E6E6">
            <a:lumMod val="50000"/>
          </a:srgbClr>
        </a:solidFill>
        <a:ln w="12700" cap="flat" cmpd="sng" algn="ctr">
          <a:solidFill>
            <a:sysClr val="window" lastClr="FFFFFF">
              <a:hueOff val="0"/>
              <a:satOff val="0"/>
              <a:lumOff val="0"/>
              <a:alphaOff val="0"/>
            </a:sysClr>
          </a:solidFill>
          <a:prstDash val="solid"/>
          <a:miter lim="800000"/>
        </a:ln>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400" dirty="0">
            <a:solidFill>
              <a:sysClr val="window" lastClr="FFFFFF"/>
            </a:solidFill>
            <a:effectLst>
              <a:outerShdw blurRad="38100" dist="38100" dir="2700000" algn="tl">
                <a:srgbClr val="000000">
                  <a:alpha val="43137"/>
                </a:srgbClr>
              </a:outerShdw>
            </a:effectLst>
            <a:latin typeface="Calibri" panose="020F0502020204030204"/>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Farm/Food Safety and Liability</a:t>
          </a:r>
        </a:p>
        <a:p>
          <a:pPr lvl="0" defTabSz="800100">
            <a:lnSpc>
              <a:spcPct val="90000"/>
            </a:lnSpc>
            <a:spcBef>
              <a:spcPct val="0"/>
            </a:spcBef>
            <a:spcAft>
              <a:spcPct val="35000"/>
            </a:spcAft>
            <a:buNone/>
          </a:pPr>
          <a:endParaRPr lang="en-US" sz="1400" dirty="0">
            <a:solidFill>
              <a:sysClr val="window" lastClr="FFFFFF"/>
            </a:solidFill>
            <a:effectLst>
              <a:outerShdw blurRad="38100" dist="38100" dir="2700000" algn="tl">
                <a:srgbClr val="000000">
                  <a:alpha val="43137"/>
                </a:srgbClr>
              </a:outerShdw>
            </a:effectLst>
            <a:latin typeface="Calibri" panose="020F0502020204030204"/>
            <a:ea typeface="+mn-ea"/>
            <a:cs typeface="+mn-cs"/>
          </a:endParaRPr>
        </a:p>
      </dgm:t>
    </dgm:pt>
    <dgm:pt modelId="{C63C213A-9CE1-45FD-96AD-7C592AFC5552}" type="parTrans" cxnId="{4CA32018-4D5C-4B1A-9D9A-A2B400AFEBEE}">
      <dgm:prSet/>
      <dgm:spPr/>
      <dgm:t>
        <a:bodyPr/>
        <a:lstStyle/>
        <a:p>
          <a:endParaRPr lang="en-US" sz="1400"/>
        </a:p>
      </dgm:t>
    </dgm:pt>
    <dgm:pt modelId="{423396EA-2D19-46AB-8270-C17F46F98A71}" type="sibTrans" cxnId="{4CA32018-4D5C-4B1A-9D9A-A2B400AFEBEE}">
      <dgm:prSet/>
      <dgm:spPr/>
      <dgm:t>
        <a:bodyPr/>
        <a:lstStyle/>
        <a:p>
          <a:endParaRPr lang="en-US" sz="1400"/>
        </a:p>
      </dgm:t>
    </dgm:pt>
    <dgm:pt modelId="{59277488-9780-48A6-8AF2-3DD5F7B1E227}">
      <dgm:prSet phldrT="[Text]" custT="1"/>
      <dgm:spPr>
        <a:xfrm>
          <a:off x="2950544" y="4020071"/>
          <a:ext cx="2082297" cy="935120"/>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Vision, Mission and Goals</a:t>
          </a:r>
        </a:p>
      </dgm:t>
    </dgm:pt>
    <dgm:pt modelId="{99738C86-1BC9-4387-9245-FFB43454686F}" type="parTrans" cxnId="{C1FD2025-3FAA-4E11-B3EB-129A4B93652D}">
      <dgm:prSet/>
      <dgm:spPr/>
      <dgm:t>
        <a:bodyPr/>
        <a:lstStyle/>
        <a:p>
          <a:endParaRPr lang="en-US" sz="1400"/>
        </a:p>
      </dgm:t>
    </dgm:pt>
    <dgm:pt modelId="{ECC25D23-16A6-4551-BAD7-E8637088F303}" type="sibTrans" cxnId="{C1FD2025-3FAA-4E11-B3EB-129A4B93652D}">
      <dgm:prSet/>
      <dgm:spPr>
        <a:xfrm>
          <a:off x="3746346" y="3338541"/>
          <a:ext cx="490692" cy="383784"/>
        </a:xfrm>
        <a:prstGeom prst="triangle">
          <a:avLst/>
        </a:prstGeom>
        <a:solidFill>
          <a:srgbClr val="4472C4">
            <a:hueOff val="0"/>
            <a:satOff val="0"/>
            <a:lumOff val="0"/>
            <a:alphaOff val="0"/>
          </a:srgbClr>
        </a:solidFill>
        <a:ln>
          <a:noFill/>
        </a:ln>
        <a:effectLst/>
      </dgm:spPr>
      <dgm:t>
        <a:bodyPr/>
        <a:lstStyle/>
        <a:p>
          <a:endParaRPr lang="en-US" sz="1400"/>
        </a:p>
      </dgm:t>
    </dgm:pt>
    <dgm:pt modelId="{ECF069DE-C832-4387-BD56-CCD926A7C0AF}" type="pres">
      <dgm:prSet presAssocID="{565876FC-E106-4B3C-ACC3-BF352D57DEE9}" presName="diagram" presStyleCnt="0">
        <dgm:presLayoutVars>
          <dgm:dir/>
          <dgm:resizeHandles/>
        </dgm:presLayoutVars>
      </dgm:prSet>
      <dgm:spPr/>
    </dgm:pt>
    <dgm:pt modelId="{D7E7AD46-17A9-4748-BEF3-31404A15B812}" type="pres">
      <dgm:prSet presAssocID="{E06205C6-AA78-4C8E-9CB9-2C73A4B88C5E}" presName="firstNode" presStyleLbl="node1" presStyleIdx="0" presStyleCnt="12" custScaleX="130136" custScaleY="70765">
        <dgm:presLayoutVars>
          <dgm:bulletEnabled val="1"/>
        </dgm:presLayoutVars>
      </dgm:prSet>
      <dgm:spPr/>
    </dgm:pt>
    <dgm:pt modelId="{9E7A137E-215C-4CE0-8551-75FE23261DDB}" type="pres">
      <dgm:prSet presAssocID="{76FAE07B-289D-49BC-AA49-F62B659831C0}" presName="sibTrans" presStyleLbl="sibTrans2D1" presStyleIdx="0" presStyleCnt="11"/>
      <dgm:spPr/>
    </dgm:pt>
    <dgm:pt modelId="{15315535-D166-4607-834A-DAF02E2C5D2C}" type="pres">
      <dgm:prSet presAssocID="{CB2BBB96-01F6-40FA-A4D7-48D4DDEA238B}" presName="middleNode" presStyleCnt="0"/>
      <dgm:spPr/>
    </dgm:pt>
    <dgm:pt modelId="{83CA0AA4-4518-4D31-9AC6-038F730665E4}" type="pres">
      <dgm:prSet presAssocID="{CB2BBB96-01F6-40FA-A4D7-48D4DDEA238B}" presName="padding" presStyleLbl="node1" presStyleIdx="0" presStyleCnt="12"/>
      <dgm:spPr/>
    </dgm:pt>
    <dgm:pt modelId="{69A370BE-E5F9-4907-AB66-F56DA59EA7D7}" type="pres">
      <dgm:prSet presAssocID="{CB2BBB96-01F6-40FA-A4D7-48D4DDEA238B}" presName="shape" presStyleLbl="node1" presStyleIdx="1" presStyleCnt="12" custScaleX="208973">
        <dgm:presLayoutVars>
          <dgm:bulletEnabled val="1"/>
        </dgm:presLayoutVars>
      </dgm:prSet>
      <dgm:spPr/>
    </dgm:pt>
    <dgm:pt modelId="{859BA625-1FC2-45E1-BA95-28D717F40FB3}" type="pres">
      <dgm:prSet presAssocID="{4DF5DB1F-C5DF-4B0C-9ECB-D691FD6443A0}" presName="sibTrans" presStyleLbl="sibTrans2D1" presStyleIdx="1" presStyleCnt="11"/>
      <dgm:spPr/>
    </dgm:pt>
    <dgm:pt modelId="{6241BE90-48B8-43B4-A7A9-B5971C43E84B}" type="pres">
      <dgm:prSet presAssocID="{EBD45AEB-3AE2-4091-91DB-C3F362CAD80A}" presName="middleNode" presStyleCnt="0"/>
      <dgm:spPr/>
    </dgm:pt>
    <dgm:pt modelId="{91B404FE-CD84-4A2F-A896-EB8A12CC260F}" type="pres">
      <dgm:prSet presAssocID="{EBD45AEB-3AE2-4091-91DB-C3F362CAD80A}" presName="padding" presStyleLbl="node1" presStyleIdx="1" presStyleCnt="12"/>
      <dgm:spPr/>
    </dgm:pt>
    <dgm:pt modelId="{D4264C56-1CE7-4EDF-A385-9B8E79571B81}" type="pres">
      <dgm:prSet presAssocID="{EBD45AEB-3AE2-4091-91DB-C3F362CAD80A}" presName="shape" presStyleLbl="node1" presStyleIdx="2" presStyleCnt="12" custScaleX="207374">
        <dgm:presLayoutVars>
          <dgm:bulletEnabled val="1"/>
        </dgm:presLayoutVars>
      </dgm:prSet>
      <dgm:spPr/>
    </dgm:pt>
    <dgm:pt modelId="{D6CB879E-9415-467B-913A-48D10B0DDABB}" type="pres">
      <dgm:prSet presAssocID="{F0E57AFD-91AD-454C-B53B-D580055608A1}" presName="sibTrans" presStyleLbl="sibTrans2D1" presStyleIdx="2" presStyleCnt="11"/>
      <dgm:spPr/>
    </dgm:pt>
    <dgm:pt modelId="{5E4442E3-EE5C-4CA6-866E-496178EAD999}" type="pres">
      <dgm:prSet presAssocID="{59277488-9780-48A6-8AF2-3DD5F7B1E227}" presName="middleNode" presStyleCnt="0"/>
      <dgm:spPr/>
    </dgm:pt>
    <dgm:pt modelId="{A0E842C1-040D-4502-B0B6-3BE9C9D7B09B}" type="pres">
      <dgm:prSet presAssocID="{59277488-9780-48A6-8AF2-3DD5F7B1E227}" presName="padding" presStyleLbl="node1" presStyleIdx="2" presStyleCnt="12"/>
      <dgm:spPr/>
    </dgm:pt>
    <dgm:pt modelId="{D7B7A8A3-3E68-490E-AA0F-DD66A4E371CA}" type="pres">
      <dgm:prSet presAssocID="{59277488-9780-48A6-8AF2-3DD5F7B1E227}" presName="shape" presStyleLbl="node1" presStyleIdx="3" presStyleCnt="12" custScaleX="222677">
        <dgm:presLayoutVars>
          <dgm:bulletEnabled val="1"/>
        </dgm:presLayoutVars>
      </dgm:prSet>
      <dgm:spPr/>
    </dgm:pt>
    <dgm:pt modelId="{3F065069-2449-441C-A10D-2DBE953891D2}" type="pres">
      <dgm:prSet presAssocID="{ECC25D23-16A6-4551-BAD7-E8637088F303}" presName="sibTrans" presStyleLbl="sibTrans2D1" presStyleIdx="3" presStyleCnt="11"/>
      <dgm:spPr/>
    </dgm:pt>
    <dgm:pt modelId="{FA4721CF-E5F3-45CB-9FAC-C60E0AA0F547}" type="pres">
      <dgm:prSet presAssocID="{7A55AF8D-4BAC-4B51-9B41-F6749BB9E115}" presName="middleNode" presStyleCnt="0"/>
      <dgm:spPr/>
    </dgm:pt>
    <dgm:pt modelId="{8C133C7F-83B7-4A3B-94CE-85F19AB5B0B3}" type="pres">
      <dgm:prSet presAssocID="{7A55AF8D-4BAC-4B51-9B41-F6749BB9E115}" presName="padding" presStyleLbl="node1" presStyleIdx="3" presStyleCnt="12"/>
      <dgm:spPr/>
    </dgm:pt>
    <dgm:pt modelId="{CCDFFA50-E7E6-4E9C-B762-4CFFFF826B33}" type="pres">
      <dgm:prSet presAssocID="{7A55AF8D-4BAC-4B51-9B41-F6749BB9E115}" presName="shape" presStyleLbl="node1" presStyleIdx="4" presStyleCnt="12" custScaleX="227959">
        <dgm:presLayoutVars>
          <dgm:bulletEnabled val="1"/>
        </dgm:presLayoutVars>
      </dgm:prSet>
      <dgm:spPr/>
    </dgm:pt>
    <dgm:pt modelId="{BCFB4E68-6F9B-4B36-93ED-A1315A1AB326}" type="pres">
      <dgm:prSet presAssocID="{A741BDC5-D49E-49E1-BE95-7B8D20661010}" presName="sibTrans" presStyleLbl="sibTrans2D1" presStyleIdx="4" presStyleCnt="11"/>
      <dgm:spPr/>
    </dgm:pt>
    <dgm:pt modelId="{61263920-C79B-436E-826A-CE87BE750EAE}" type="pres">
      <dgm:prSet presAssocID="{479859A1-CECC-4D5A-8552-AA8C36F1F33D}" presName="middleNode" presStyleCnt="0"/>
      <dgm:spPr/>
    </dgm:pt>
    <dgm:pt modelId="{C0391DB1-1B9D-4308-936B-EF546018E48F}" type="pres">
      <dgm:prSet presAssocID="{479859A1-CECC-4D5A-8552-AA8C36F1F33D}" presName="padding" presStyleLbl="node1" presStyleIdx="4" presStyleCnt="12"/>
      <dgm:spPr/>
    </dgm:pt>
    <dgm:pt modelId="{80EB7681-BFB9-4259-9D16-F8C04ECC740C}" type="pres">
      <dgm:prSet presAssocID="{479859A1-CECC-4D5A-8552-AA8C36F1F33D}" presName="shape" presStyleLbl="node1" presStyleIdx="5" presStyleCnt="12" custScaleX="217849" custLinFactNeighborX="-3359" custLinFactNeighborY="15128">
        <dgm:presLayoutVars>
          <dgm:bulletEnabled val="1"/>
        </dgm:presLayoutVars>
      </dgm:prSet>
      <dgm:spPr/>
    </dgm:pt>
    <dgm:pt modelId="{5785BC58-3CAA-4276-89A0-AD71628AA3A1}" type="pres">
      <dgm:prSet presAssocID="{6988F5A2-AF51-4E1E-8712-3A14CAAD8ED1}" presName="sibTrans" presStyleLbl="sibTrans2D1" presStyleIdx="5" presStyleCnt="11"/>
      <dgm:spPr/>
    </dgm:pt>
    <dgm:pt modelId="{5097E409-4B30-4F08-9088-2E51187D7EC9}" type="pres">
      <dgm:prSet presAssocID="{CCD2A4AF-0D1C-49AA-A924-BC6A6E14DBE0}" presName="middleNode" presStyleCnt="0"/>
      <dgm:spPr/>
    </dgm:pt>
    <dgm:pt modelId="{32696001-8BD2-4C03-B09B-BD4E2C0E5FF1}" type="pres">
      <dgm:prSet presAssocID="{CCD2A4AF-0D1C-49AA-A924-BC6A6E14DBE0}" presName="padding" presStyleLbl="node1" presStyleIdx="5" presStyleCnt="12"/>
      <dgm:spPr/>
    </dgm:pt>
    <dgm:pt modelId="{F70FD20D-E0CB-4DEB-9004-86862BDF9596}" type="pres">
      <dgm:prSet presAssocID="{CCD2A4AF-0D1C-49AA-A924-BC6A6E14DBE0}" presName="shape" presStyleLbl="node1" presStyleIdx="6" presStyleCnt="12" custScaleX="224508" custLinFactNeighborX="4224" custLinFactNeighborY="15128">
        <dgm:presLayoutVars>
          <dgm:bulletEnabled val="1"/>
        </dgm:presLayoutVars>
      </dgm:prSet>
      <dgm:spPr/>
    </dgm:pt>
    <dgm:pt modelId="{8F33A7A1-B107-4D71-8D95-F029398FF7EC}" type="pres">
      <dgm:prSet presAssocID="{9FA98FBC-4A6F-44CD-8EBC-D2625F138943}" presName="sibTrans" presStyleLbl="sibTrans2D1" presStyleIdx="6" presStyleCnt="11"/>
      <dgm:spPr/>
    </dgm:pt>
    <dgm:pt modelId="{5A213DA5-110A-4D33-9E45-07EB6671CA85}" type="pres">
      <dgm:prSet presAssocID="{9A3ECE02-9A80-463F-AA88-21CDE1168B54}" presName="middleNode" presStyleCnt="0"/>
      <dgm:spPr/>
    </dgm:pt>
    <dgm:pt modelId="{3D855DBD-7CCF-4E98-A530-9780A1AF35F3}" type="pres">
      <dgm:prSet presAssocID="{9A3ECE02-9A80-463F-AA88-21CDE1168B54}" presName="padding" presStyleLbl="node1" presStyleIdx="6" presStyleCnt="12"/>
      <dgm:spPr/>
    </dgm:pt>
    <dgm:pt modelId="{E0534418-3F45-4D50-88AD-F5668BEF9990}" type="pres">
      <dgm:prSet presAssocID="{9A3ECE02-9A80-463F-AA88-21CDE1168B54}" presName="shape" presStyleLbl="node1" presStyleIdx="7" presStyleCnt="12" custScaleX="214198">
        <dgm:presLayoutVars>
          <dgm:bulletEnabled val="1"/>
        </dgm:presLayoutVars>
      </dgm:prSet>
      <dgm:spPr/>
    </dgm:pt>
    <dgm:pt modelId="{3D94700D-E904-402E-9715-0EF9CB771DE7}" type="pres">
      <dgm:prSet presAssocID="{3471E4FF-65E5-429C-81E7-914524E656FE}" presName="sibTrans" presStyleLbl="sibTrans2D1" presStyleIdx="7" presStyleCnt="11"/>
      <dgm:spPr/>
    </dgm:pt>
    <dgm:pt modelId="{58908018-3FB9-44EC-A301-0A3BE5F6F5AF}" type="pres">
      <dgm:prSet presAssocID="{55D08660-F3F6-4B26-8866-23A679C4EAB6}" presName="middleNode" presStyleCnt="0"/>
      <dgm:spPr/>
    </dgm:pt>
    <dgm:pt modelId="{C08D43DC-DEE8-4587-A7B9-F2E2D5ED1370}" type="pres">
      <dgm:prSet presAssocID="{55D08660-F3F6-4B26-8866-23A679C4EAB6}" presName="padding" presStyleLbl="node1" presStyleIdx="7" presStyleCnt="12"/>
      <dgm:spPr/>
    </dgm:pt>
    <dgm:pt modelId="{CE2E669E-054B-4B6B-89F6-5761ED39A7E2}" type="pres">
      <dgm:prSet presAssocID="{55D08660-F3F6-4B26-8866-23A679C4EAB6}" presName="shape" presStyleLbl="node1" presStyleIdx="8" presStyleCnt="12" custScaleX="192831">
        <dgm:presLayoutVars>
          <dgm:bulletEnabled val="1"/>
        </dgm:presLayoutVars>
      </dgm:prSet>
      <dgm:spPr/>
    </dgm:pt>
    <dgm:pt modelId="{CE1B4A0C-8B88-42C0-B4E7-BD21C0CA1425}" type="pres">
      <dgm:prSet presAssocID="{FB8AFE87-C23C-4765-8E64-D3657D7CEB7F}" presName="sibTrans" presStyleLbl="sibTrans2D1" presStyleIdx="8" presStyleCnt="11"/>
      <dgm:spPr/>
    </dgm:pt>
    <dgm:pt modelId="{3C5D4368-416F-4C40-98FD-7AF724A8040D}" type="pres">
      <dgm:prSet presAssocID="{81CDFB8D-F718-44CB-A72B-A29644B9F84D}" presName="middleNode" presStyleCnt="0"/>
      <dgm:spPr/>
    </dgm:pt>
    <dgm:pt modelId="{4BFAD38D-C97F-4662-88B0-931250B7404D}" type="pres">
      <dgm:prSet presAssocID="{81CDFB8D-F718-44CB-A72B-A29644B9F84D}" presName="padding" presStyleLbl="node1" presStyleIdx="8" presStyleCnt="12"/>
      <dgm:spPr/>
    </dgm:pt>
    <dgm:pt modelId="{7DD830DA-40B9-436C-8258-E1879F28B1D7}" type="pres">
      <dgm:prSet presAssocID="{81CDFB8D-F718-44CB-A72B-A29644B9F84D}" presName="shape" presStyleLbl="node1" presStyleIdx="9" presStyleCnt="12" custScaleX="215758">
        <dgm:presLayoutVars>
          <dgm:bulletEnabled val="1"/>
        </dgm:presLayoutVars>
      </dgm:prSet>
      <dgm:spPr/>
    </dgm:pt>
    <dgm:pt modelId="{5E33533A-B288-4E59-AEED-0DCF92FFA11F}" type="pres">
      <dgm:prSet presAssocID="{5E89E054-8B0A-4A37-B952-1219672298DC}" presName="sibTrans" presStyleLbl="sibTrans2D1" presStyleIdx="9" presStyleCnt="11"/>
      <dgm:spPr/>
    </dgm:pt>
    <dgm:pt modelId="{453F67D4-7951-49D6-A7D1-10783FD4EF73}" type="pres">
      <dgm:prSet presAssocID="{957762D1-CCE3-4F7A-8852-32D700D031BD}" presName="middleNode" presStyleCnt="0"/>
      <dgm:spPr/>
    </dgm:pt>
    <dgm:pt modelId="{764EF4AC-B2F7-4CA5-89FB-6135438C2ECA}" type="pres">
      <dgm:prSet presAssocID="{957762D1-CCE3-4F7A-8852-32D700D031BD}" presName="padding" presStyleLbl="node1" presStyleIdx="9" presStyleCnt="12"/>
      <dgm:spPr/>
    </dgm:pt>
    <dgm:pt modelId="{ED9087D6-745C-44CA-9A70-DCE6BCE42619}" type="pres">
      <dgm:prSet presAssocID="{957762D1-CCE3-4F7A-8852-32D700D031BD}" presName="shape" presStyleLbl="node1" presStyleIdx="10" presStyleCnt="12" custScaleX="221036">
        <dgm:presLayoutVars>
          <dgm:bulletEnabled val="1"/>
        </dgm:presLayoutVars>
      </dgm:prSet>
      <dgm:spPr/>
    </dgm:pt>
    <dgm:pt modelId="{5F8D6BEE-BBD4-4667-80B6-8D8590D6D035}" type="pres">
      <dgm:prSet presAssocID="{9B353F7D-987A-4D57-B4E2-40DBD00657C6}" presName="sibTrans" presStyleLbl="sibTrans2D1" presStyleIdx="10" presStyleCnt="11"/>
      <dgm:spPr/>
    </dgm:pt>
    <dgm:pt modelId="{9134365E-FD93-4BB7-B1A6-AECBA026C472}" type="pres">
      <dgm:prSet presAssocID="{B0661B38-71B4-4ED7-B00A-474E303E44FE}" presName="lastNode" presStyleLbl="node1" presStyleIdx="11" presStyleCnt="12" custScaleX="142053" custScaleY="65617" custLinFactNeighborX="1761" custLinFactNeighborY="-5899">
        <dgm:presLayoutVars>
          <dgm:bulletEnabled val="1"/>
        </dgm:presLayoutVars>
      </dgm:prSet>
      <dgm:spPr/>
    </dgm:pt>
  </dgm:ptLst>
  <dgm:cxnLst>
    <dgm:cxn modelId="{0EF40403-E435-4ECA-8102-C438F27E7379}" srcId="{565876FC-E106-4B3C-ACC3-BF352D57DEE9}" destId="{EBD45AEB-3AE2-4091-91DB-C3F362CAD80A}" srcOrd="2" destOrd="0" parTransId="{20C31590-26ED-4945-BC53-6AA6FFCB9730}" sibTransId="{F0E57AFD-91AD-454C-B53B-D580055608A1}"/>
    <dgm:cxn modelId="{943FEA09-5D22-4287-98DC-10302FD63135}" srcId="{565876FC-E106-4B3C-ACC3-BF352D57DEE9}" destId="{7A55AF8D-4BAC-4B51-9B41-F6749BB9E115}" srcOrd="4" destOrd="0" parTransId="{7A7E57CD-1583-42C7-B815-2D3D2713E440}" sibTransId="{A741BDC5-D49E-49E1-BE95-7B8D20661010}"/>
    <dgm:cxn modelId="{4CA32018-4D5C-4B1A-9D9A-A2B400AFEBEE}" srcId="{565876FC-E106-4B3C-ACC3-BF352D57DEE9}" destId="{B0661B38-71B4-4ED7-B00A-474E303E44FE}" srcOrd="11" destOrd="0" parTransId="{C63C213A-9CE1-45FD-96AD-7C592AFC5552}" sibTransId="{423396EA-2D19-46AB-8270-C17F46F98A71}"/>
    <dgm:cxn modelId="{4F0DCA1B-2595-4384-982A-60E8CDA84A37}" type="presOf" srcId="{B0661B38-71B4-4ED7-B00A-474E303E44FE}" destId="{9134365E-FD93-4BB7-B1A6-AECBA026C472}" srcOrd="0" destOrd="0" presId="urn:microsoft.com/office/officeart/2005/8/layout/bProcess2"/>
    <dgm:cxn modelId="{18C6011E-70E9-49E0-9593-41BDA6023B11}" type="presOf" srcId="{3471E4FF-65E5-429C-81E7-914524E656FE}" destId="{3D94700D-E904-402E-9715-0EF9CB771DE7}" srcOrd="0" destOrd="0" presId="urn:microsoft.com/office/officeart/2005/8/layout/bProcess2"/>
    <dgm:cxn modelId="{C0E1EA1F-67C7-4AE1-8E9B-42D504EE2DB5}" srcId="{565876FC-E106-4B3C-ACC3-BF352D57DEE9}" destId="{E06205C6-AA78-4C8E-9CB9-2C73A4B88C5E}" srcOrd="0" destOrd="0" parTransId="{27EC3B76-A37B-4D7E-824B-113FF3485A95}" sibTransId="{76FAE07B-289D-49BC-AA49-F62B659831C0}"/>
    <dgm:cxn modelId="{C1FD2025-3FAA-4E11-B3EB-129A4B93652D}" srcId="{565876FC-E106-4B3C-ACC3-BF352D57DEE9}" destId="{59277488-9780-48A6-8AF2-3DD5F7B1E227}" srcOrd="3" destOrd="0" parTransId="{99738C86-1BC9-4387-9245-FFB43454686F}" sibTransId="{ECC25D23-16A6-4551-BAD7-E8637088F303}"/>
    <dgm:cxn modelId="{E807AD27-DCBA-471E-9C00-CFD04E4D4628}" type="presOf" srcId="{9A3ECE02-9A80-463F-AA88-21CDE1168B54}" destId="{E0534418-3F45-4D50-88AD-F5668BEF9990}" srcOrd="0" destOrd="0" presId="urn:microsoft.com/office/officeart/2005/8/layout/bProcess2"/>
    <dgm:cxn modelId="{BA39C22E-DDB4-47CD-8C63-060932F7FCF6}" type="presOf" srcId="{FB8AFE87-C23C-4765-8E64-D3657D7CEB7F}" destId="{CE1B4A0C-8B88-42C0-B4E7-BD21C0CA1425}" srcOrd="0" destOrd="0" presId="urn:microsoft.com/office/officeart/2005/8/layout/bProcess2"/>
    <dgm:cxn modelId="{86BBE534-9225-4468-ACF4-DF42AAA3B6FF}" srcId="{565876FC-E106-4B3C-ACC3-BF352D57DEE9}" destId="{957762D1-CCE3-4F7A-8852-32D700D031BD}" srcOrd="10" destOrd="0" parTransId="{99E350A1-0E65-4476-B177-AA903894BAD6}" sibTransId="{9B353F7D-987A-4D57-B4E2-40DBD00657C6}"/>
    <dgm:cxn modelId="{B54EF85C-02E2-4815-B0D2-546982B8E9AC}" srcId="{565876FC-E106-4B3C-ACC3-BF352D57DEE9}" destId="{9A3ECE02-9A80-463F-AA88-21CDE1168B54}" srcOrd="7" destOrd="0" parTransId="{E550F31A-590B-4D7E-986A-23F30B58714A}" sibTransId="{3471E4FF-65E5-429C-81E7-914524E656FE}"/>
    <dgm:cxn modelId="{5AD7AE64-0171-4569-937E-69063F0CA446}" type="presOf" srcId="{5E89E054-8B0A-4A37-B952-1219672298DC}" destId="{5E33533A-B288-4E59-AEED-0DCF92FFA11F}" srcOrd="0" destOrd="0" presId="urn:microsoft.com/office/officeart/2005/8/layout/bProcess2"/>
    <dgm:cxn modelId="{ADB30D45-E03B-4AB3-A835-4B48B5F8A8D7}" srcId="{565876FC-E106-4B3C-ACC3-BF352D57DEE9}" destId="{CB2BBB96-01F6-40FA-A4D7-48D4DDEA238B}" srcOrd="1" destOrd="0" parTransId="{6574E691-D10E-48F1-A29A-18BDFF647888}" sibTransId="{4DF5DB1F-C5DF-4B0C-9ECB-D691FD6443A0}"/>
    <dgm:cxn modelId="{A69CA547-1444-4905-A3C3-D585F6ABD5CE}" type="presOf" srcId="{CCD2A4AF-0D1C-49AA-A924-BC6A6E14DBE0}" destId="{F70FD20D-E0CB-4DEB-9004-86862BDF9596}" srcOrd="0" destOrd="0" presId="urn:microsoft.com/office/officeart/2005/8/layout/bProcess2"/>
    <dgm:cxn modelId="{8B225F48-D426-4193-8B21-6E2C0E1C34CD}" type="presOf" srcId="{55D08660-F3F6-4B26-8866-23A679C4EAB6}" destId="{CE2E669E-054B-4B6B-89F6-5761ED39A7E2}" srcOrd="0" destOrd="0" presId="urn:microsoft.com/office/officeart/2005/8/layout/bProcess2"/>
    <dgm:cxn modelId="{BB89DF69-FB6C-45DC-96B2-1F7CF110A07C}" type="presOf" srcId="{4DF5DB1F-C5DF-4B0C-9ECB-D691FD6443A0}" destId="{859BA625-1FC2-45E1-BA95-28D717F40FB3}" srcOrd="0" destOrd="0" presId="urn:microsoft.com/office/officeart/2005/8/layout/bProcess2"/>
    <dgm:cxn modelId="{83817B4A-378C-4F9A-926C-701FE47B9460}" srcId="{565876FC-E106-4B3C-ACC3-BF352D57DEE9}" destId="{479859A1-CECC-4D5A-8552-AA8C36F1F33D}" srcOrd="5" destOrd="0" parTransId="{2CCB6E00-F7B4-4AA9-9855-D1E895F7DFF7}" sibTransId="{6988F5A2-AF51-4E1E-8712-3A14CAAD8ED1}"/>
    <dgm:cxn modelId="{293CED6F-E27F-4D01-B8F2-CDAA2ABD932F}" type="presOf" srcId="{F0E57AFD-91AD-454C-B53B-D580055608A1}" destId="{D6CB879E-9415-467B-913A-48D10B0DDABB}" srcOrd="0" destOrd="0" presId="urn:microsoft.com/office/officeart/2005/8/layout/bProcess2"/>
    <dgm:cxn modelId="{24F6D451-DA71-4C9D-8203-621B484AC463}" type="presOf" srcId="{7A55AF8D-4BAC-4B51-9B41-F6749BB9E115}" destId="{CCDFFA50-E7E6-4E9C-B762-4CFFFF826B33}" srcOrd="0" destOrd="0" presId="urn:microsoft.com/office/officeart/2005/8/layout/bProcess2"/>
    <dgm:cxn modelId="{70C37474-A3B1-46EC-A357-9847AEE2936D}" type="presOf" srcId="{76FAE07B-289D-49BC-AA49-F62B659831C0}" destId="{9E7A137E-215C-4CE0-8551-75FE23261DDB}" srcOrd="0" destOrd="0" presId="urn:microsoft.com/office/officeart/2005/8/layout/bProcess2"/>
    <dgm:cxn modelId="{817C817A-18D5-49E8-AE1C-F916EB956506}" type="presOf" srcId="{ECC25D23-16A6-4551-BAD7-E8637088F303}" destId="{3F065069-2449-441C-A10D-2DBE953891D2}" srcOrd="0" destOrd="0" presId="urn:microsoft.com/office/officeart/2005/8/layout/bProcess2"/>
    <dgm:cxn modelId="{DF571781-8869-44CE-9184-14BA9EDA2D19}" type="presOf" srcId="{E06205C6-AA78-4C8E-9CB9-2C73A4B88C5E}" destId="{D7E7AD46-17A9-4748-BEF3-31404A15B812}" srcOrd="0" destOrd="0" presId="urn:microsoft.com/office/officeart/2005/8/layout/bProcess2"/>
    <dgm:cxn modelId="{BA3E9A98-5C27-430A-AD3D-2529A96453B8}" type="presOf" srcId="{957762D1-CCE3-4F7A-8852-32D700D031BD}" destId="{ED9087D6-745C-44CA-9A70-DCE6BCE42619}" srcOrd="0" destOrd="0" presId="urn:microsoft.com/office/officeart/2005/8/layout/bProcess2"/>
    <dgm:cxn modelId="{2BF2F8A4-9BAB-40CA-A2BD-AC85F53198BA}" type="presOf" srcId="{479859A1-CECC-4D5A-8552-AA8C36F1F33D}" destId="{80EB7681-BFB9-4259-9D16-F8C04ECC740C}" srcOrd="0" destOrd="0" presId="urn:microsoft.com/office/officeart/2005/8/layout/bProcess2"/>
    <dgm:cxn modelId="{236474B9-0710-4AB2-BE65-857BF8975BE7}" type="presOf" srcId="{565876FC-E106-4B3C-ACC3-BF352D57DEE9}" destId="{ECF069DE-C832-4387-BD56-CCD926A7C0AF}" srcOrd="0" destOrd="0" presId="urn:microsoft.com/office/officeart/2005/8/layout/bProcess2"/>
    <dgm:cxn modelId="{F72D9EC1-97B1-4196-8F58-39B7CFA2BC46}" type="presOf" srcId="{CB2BBB96-01F6-40FA-A4D7-48D4DDEA238B}" destId="{69A370BE-E5F9-4907-AB66-F56DA59EA7D7}" srcOrd="0" destOrd="0" presId="urn:microsoft.com/office/officeart/2005/8/layout/bProcess2"/>
    <dgm:cxn modelId="{7859FBC1-A55E-4550-ACDC-7AA3E1F8D055}" type="presOf" srcId="{59277488-9780-48A6-8AF2-3DD5F7B1E227}" destId="{D7B7A8A3-3E68-490E-AA0F-DD66A4E371CA}" srcOrd="0" destOrd="0" presId="urn:microsoft.com/office/officeart/2005/8/layout/bProcess2"/>
    <dgm:cxn modelId="{4C816FCC-F2C0-45A5-89B8-47EE425139EA}" srcId="{565876FC-E106-4B3C-ACC3-BF352D57DEE9}" destId="{55D08660-F3F6-4B26-8866-23A679C4EAB6}" srcOrd="8" destOrd="0" parTransId="{B769DADA-0EDB-4494-B8B2-CFAE85858A41}" sibTransId="{FB8AFE87-C23C-4765-8E64-D3657D7CEB7F}"/>
    <dgm:cxn modelId="{B371FCD4-F14A-4A43-824F-7DD96E7A1FA7}" type="presOf" srcId="{EBD45AEB-3AE2-4091-91DB-C3F362CAD80A}" destId="{D4264C56-1CE7-4EDF-A385-9B8E79571B81}" srcOrd="0" destOrd="0" presId="urn:microsoft.com/office/officeart/2005/8/layout/bProcess2"/>
    <dgm:cxn modelId="{2A2499DF-49BD-41E7-8B7B-554885C3B64F}" type="presOf" srcId="{9FA98FBC-4A6F-44CD-8EBC-D2625F138943}" destId="{8F33A7A1-B107-4D71-8D95-F029398FF7EC}" srcOrd="0" destOrd="0" presId="urn:microsoft.com/office/officeart/2005/8/layout/bProcess2"/>
    <dgm:cxn modelId="{C5A403E6-9FD2-4E24-A4E3-357AD6412651}" type="presOf" srcId="{81CDFB8D-F718-44CB-A72B-A29644B9F84D}" destId="{7DD830DA-40B9-436C-8258-E1879F28B1D7}" srcOrd="0" destOrd="0" presId="urn:microsoft.com/office/officeart/2005/8/layout/bProcess2"/>
    <dgm:cxn modelId="{9294A9E6-6129-4C95-BC84-5EFC141F329B}" type="presOf" srcId="{A741BDC5-D49E-49E1-BE95-7B8D20661010}" destId="{BCFB4E68-6F9B-4B36-93ED-A1315A1AB326}" srcOrd="0" destOrd="0" presId="urn:microsoft.com/office/officeart/2005/8/layout/bProcess2"/>
    <dgm:cxn modelId="{FA3568EA-FE18-4D8F-A17A-66FD767E28F6}" type="presOf" srcId="{9B353F7D-987A-4D57-B4E2-40DBD00657C6}" destId="{5F8D6BEE-BBD4-4667-80B6-8D8590D6D035}" srcOrd="0" destOrd="0" presId="urn:microsoft.com/office/officeart/2005/8/layout/bProcess2"/>
    <dgm:cxn modelId="{5199E0EC-AB2D-4C87-9A13-6BB012FF6145}" srcId="{565876FC-E106-4B3C-ACC3-BF352D57DEE9}" destId="{81CDFB8D-F718-44CB-A72B-A29644B9F84D}" srcOrd="9" destOrd="0" parTransId="{614EB376-406E-4E3B-8E0E-45ECD1FB706D}" sibTransId="{5E89E054-8B0A-4A37-B952-1219672298DC}"/>
    <dgm:cxn modelId="{861F56F6-2E63-4E18-8CDB-B5E55986C933}" srcId="{565876FC-E106-4B3C-ACC3-BF352D57DEE9}" destId="{CCD2A4AF-0D1C-49AA-A924-BC6A6E14DBE0}" srcOrd="6" destOrd="0" parTransId="{84AC8A8D-6CC5-4A29-8BE5-54EEE4774F9B}" sibTransId="{9FA98FBC-4A6F-44CD-8EBC-D2625F138943}"/>
    <dgm:cxn modelId="{A00BBBF8-E51F-48B4-98D5-EFDD6FAFCDDA}" type="presOf" srcId="{6988F5A2-AF51-4E1E-8712-3A14CAAD8ED1}" destId="{5785BC58-3CAA-4276-89A0-AD71628AA3A1}" srcOrd="0" destOrd="0" presId="urn:microsoft.com/office/officeart/2005/8/layout/bProcess2"/>
    <dgm:cxn modelId="{0E5D0122-0B25-45D4-8CFB-0F3D25FEDC8C}" type="presParOf" srcId="{ECF069DE-C832-4387-BD56-CCD926A7C0AF}" destId="{D7E7AD46-17A9-4748-BEF3-31404A15B812}" srcOrd="0" destOrd="0" presId="urn:microsoft.com/office/officeart/2005/8/layout/bProcess2"/>
    <dgm:cxn modelId="{E6025AD4-F6DD-4D21-A8BE-E86D00C66046}" type="presParOf" srcId="{ECF069DE-C832-4387-BD56-CCD926A7C0AF}" destId="{9E7A137E-215C-4CE0-8551-75FE23261DDB}" srcOrd="1" destOrd="0" presId="urn:microsoft.com/office/officeart/2005/8/layout/bProcess2"/>
    <dgm:cxn modelId="{7836C112-F60C-4D1C-A04D-A1D93A305F52}" type="presParOf" srcId="{ECF069DE-C832-4387-BD56-CCD926A7C0AF}" destId="{15315535-D166-4607-834A-DAF02E2C5D2C}" srcOrd="2" destOrd="0" presId="urn:microsoft.com/office/officeart/2005/8/layout/bProcess2"/>
    <dgm:cxn modelId="{D43D7C33-5FC1-4329-A709-C2F95F853E2C}" type="presParOf" srcId="{15315535-D166-4607-834A-DAF02E2C5D2C}" destId="{83CA0AA4-4518-4D31-9AC6-038F730665E4}" srcOrd="0" destOrd="0" presId="urn:microsoft.com/office/officeart/2005/8/layout/bProcess2"/>
    <dgm:cxn modelId="{41EFABC7-0F71-4FFE-ABAF-17AB9C12774D}" type="presParOf" srcId="{15315535-D166-4607-834A-DAF02E2C5D2C}" destId="{69A370BE-E5F9-4907-AB66-F56DA59EA7D7}" srcOrd="1" destOrd="0" presId="urn:microsoft.com/office/officeart/2005/8/layout/bProcess2"/>
    <dgm:cxn modelId="{42E244FD-D86D-4246-8D13-17D6F3FD3A38}" type="presParOf" srcId="{ECF069DE-C832-4387-BD56-CCD926A7C0AF}" destId="{859BA625-1FC2-45E1-BA95-28D717F40FB3}" srcOrd="3" destOrd="0" presId="urn:microsoft.com/office/officeart/2005/8/layout/bProcess2"/>
    <dgm:cxn modelId="{3FEC9DBF-B621-4E53-B454-61467E8A752E}" type="presParOf" srcId="{ECF069DE-C832-4387-BD56-CCD926A7C0AF}" destId="{6241BE90-48B8-43B4-A7A9-B5971C43E84B}" srcOrd="4" destOrd="0" presId="urn:microsoft.com/office/officeart/2005/8/layout/bProcess2"/>
    <dgm:cxn modelId="{1811D252-8970-4261-9F0D-2A9A10B4A5F1}" type="presParOf" srcId="{6241BE90-48B8-43B4-A7A9-B5971C43E84B}" destId="{91B404FE-CD84-4A2F-A896-EB8A12CC260F}" srcOrd="0" destOrd="0" presId="urn:microsoft.com/office/officeart/2005/8/layout/bProcess2"/>
    <dgm:cxn modelId="{ACDE4CE8-9E3E-43C4-99BD-A37A881CBE6B}" type="presParOf" srcId="{6241BE90-48B8-43B4-A7A9-B5971C43E84B}" destId="{D4264C56-1CE7-4EDF-A385-9B8E79571B81}" srcOrd="1" destOrd="0" presId="urn:microsoft.com/office/officeart/2005/8/layout/bProcess2"/>
    <dgm:cxn modelId="{61FCF1E8-A3BE-4B85-A077-5917C0DA2C72}" type="presParOf" srcId="{ECF069DE-C832-4387-BD56-CCD926A7C0AF}" destId="{D6CB879E-9415-467B-913A-48D10B0DDABB}" srcOrd="5" destOrd="0" presId="urn:microsoft.com/office/officeart/2005/8/layout/bProcess2"/>
    <dgm:cxn modelId="{51DAEFF2-383E-4388-8145-C81D25B16208}" type="presParOf" srcId="{ECF069DE-C832-4387-BD56-CCD926A7C0AF}" destId="{5E4442E3-EE5C-4CA6-866E-496178EAD999}" srcOrd="6" destOrd="0" presId="urn:microsoft.com/office/officeart/2005/8/layout/bProcess2"/>
    <dgm:cxn modelId="{AE7C2485-2A72-48D9-A605-AEC5E1266BDA}" type="presParOf" srcId="{5E4442E3-EE5C-4CA6-866E-496178EAD999}" destId="{A0E842C1-040D-4502-B0B6-3BE9C9D7B09B}" srcOrd="0" destOrd="0" presId="urn:microsoft.com/office/officeart/2005/8/layout/bProcess2"/>
    <dgm:cxn modelId="{FFF270E0-7969-4F7E-93CC-7B280D1614F8}" type="presParOf" srcId="{5E4442E3-EE5C-4CA6-866E-496178EAD999}" destId="{D7B7A8A3-3E68-490E-AA0F-DD66A4E371CA}" srcOrd="1" destOrd="0" presId="urn:microsoft.com/office/officeart/2005/8/layout/bProcess2"/>
    <dgm:cxn modelId="{A63801BD-776C-4E1B-A2DF-65D7C84DA01D}" type="presParOf" srcId="{ECF069DE-C832-4387-BD56-CCD926A7C0AF}" destId="{3F065069-2449-441C-A10D-2DBE953891D2}" srcOrd="7" destOrd="0" presId="urn:microsoft.com/office/officeart/2005/8/layout/bProcess2"/>
    <dgm:cxn modelId="{1F4927F3-0A92-46A9-A324-B3BF5A97C079}" type="presParOf" srcId="{ECF069DE-C832-4387-BD56-CCD926A7C0AF}" destId="{FA4721CF-E5F3-45CB-9FAC-C60E0AA0F547}" srcOrd="8" destOrd="0" presId="urn:microsoft.com/office/officeart/2005/8/layout/bProcess2"/>
    <dgm:cxn modelId="{B7598B53-ACAF-4F06-9F9F-E06B5C4E7FC5}" type="presParOf" srcId="{FA4721CF-E5F3-45CB-9FAC-C60E0AA0F547}" destId="{8C133C7F-83B7-4A3B-94CE-85F19AB5B0B3}" srcOrd="0" destOrd="0" presId="urn:microsoft.com/office/officeart/2005/8/layout/bProcess2"/>
    <dgm:cxn modelId="{07CBCE6F-8644-4914-9E2A-74C6F756D404}" type="presParOf" srcId="{FA4721CF-E5F3-45CB-9FAC-C60E0AA0F547}" destId="{CCDFFA50-E7E6-4E9C-B762-4CFFFF826B33}" srcOrd="1" destOrd="0" presId="urn:microsoft.com/office/officeart/2005/8/layout/bProcess2"/>
    <dgm:cxn modelId="{37FA9828-DF1E-4209-9670-59B9D94DFD78}" type="presParOf" srcId="{ECF069DE-C832-4387-BD56-CCD926A7C0AF}" destId="{BCFB4E68-6F9B-4B36-93ED-A1315A1AB326}" srcOrd="9" destOrd="0" presId="urn:microsoft.com/office/officeart/2005/8/layout/bProcess2"/>
    <dgm:cxn modelId="{A2934D75-23AA-4163-9ECB-511A9417EF49}" type="presParOf" srcId="{ECF069DE-C832-4387-BD56-CCD926A7C0AF}" destId="{61263920-C79B-436E-826A-CE87BE750EAE}" srcOrd="10" destOrd="0" presId="urn:microsoft.com/office/officeart/2005/8/layout/bProcess2"/>
    <dgm:cxn modelId="{AB97EB8D-88B0-4A34-A5E4-B4467F5DF02E}" type="presParOf" srcId="{61263920-C79B-436E-826A-CE87BE750EAE}" destId="{C0391DB1-1B9D-4308-936B-EF546018E48F}" srcOrd="0" destOrd="0" presId="urn:microsoft.com/office/officeart/2005/8/layout/bProcess2"/>
    <dgm:cxn modelId="{B1F32C68-F521-4296-9326-A8EB93C87097}" type="presParOf" srcId="{61263920-C79B-436E-826A-CE87BE750EAE}" destId="{80EB7681-BFB9-4259-9D16-F8C04ECC740C}" srcOrd="1" destOrd="0" presId="urn:microsoft.com/office/officeart/2005/8/layout/bProcess2"/>
    <dgm:cxn modelId="{AF7C69B6-7398-457B-BAE9-FBFD2A2C896B}" type="presParOf" srcId="{ECF069DE-C832-4387-BD56-CCD926A7C0AF}" destId="{5785BC58-3CAA-4276-89A0-AD71628AA3A1}" srcOrd="11" destOrd="0" presId="urn:microsoft.com/office/officeart/2005/8/layout/bProcess2"/>
    <dgm:cxn modelId="{9A40989B-B078-4C84-8F0A-C542935775F5}" type="presParOf" srcId="{ECF069DE-C832-4387-BD56-CCD926A7C0AF}" destId="{5097E409-4B30-4F08-9088-2E51187D7EC9}" srcOrd="12" destOrd="0" presId="urn:microsoft.com/office/officeart/2005/8/layout/bProcess2"/>
    <dgm:cxn modelId="{003446DF-D258-49CF-A19E-EC6462D1331E}" type="presParOf" srcId="{5097E409-4B30-4F08-9088-2E51187D7EC9}" destId="{32696001-8BD2-4C03-B09B-BD4E2C0E5FF1}" srcOrd="0" destOrd="0" presId="urn:microsoft.com/office/officeart/2005/8/layout/bProcess2"/>
    <dgm:cxn modelId="{D87A6416-E11F-46CD-8300-FEB48D4DBB20}" type="presParOf" srcId="{5097E409-4B30-4F08-9088-2E51187D7EC9}" destId="{F70FD20D-E0CB-4DEB-9004-86862BDF9596}" srcOrd="1" destOrd="0" presId="urn:microsoft.com/office/officeart/2005/8/layout/bProcess2"/>
    <dgm:cxn modelId="{BCF53501-555E-41F5-8EC8-111ED742D711}" type="presParOf" srcId="{ECF069DE-C832-4387-BD56-CCD926A7C0AF}" destId="{8F33A7A1-B107-4D71-8D95-F029398FF7EC}" srcOrd="13" destOrd="0" presId="urn:microsoft.com/office/officeart/2005/8/layout/bProcess2"/>
    <dgm:cxn modelId="{532EE5E6-C606-453C-B390-BA6647BF9ACE}" type="presParOf" srcId="{ECF069DE-C832-4387-BD56-CCD926A7C0AF}" destId="{5A213DA5-110A-4D33-9E45-07EB6671CA85}" srcOrd="14" destOrd="0" presId="urn:microsoft.com/office/officeart/2005/8/layout/bProcess2"/>
    <dgm:cxn modelId="{735D6C16-16C1-4FFC-9C9C-AE0B94518C08}" type="presParOf" srcId="{5A213DA5-110A-4D33-9E45-07EB6671CA85}" destId="{3D855DBD-7CCF-4E98-A530-9780A1AF35F3}" srcOrd="0" destOrd="0" presId="urn:microsoft.com/office/officeart/2005/8/layout/bProcess2"/>
    <dgm:cxn modelId="{CC5C733D-E84A-4824-956B-F54F003D7768}" type="presParOf" srcId="{5A213DA5-110A-4D33-9E45-07EB6671CA85}" destId="{E0534418-3F45-4D50-88AD-F5668BEF9990}" srcOrd="1" destOrd="0" presId="urn:microsoft.com/office/officeart/2005/8/layout/bProcess2"/>
    <dgm:cxn modelId="{C59711B6-5919-41C1-8309-B5E15AB44B41}" type="presParOf" srcId="{ECF069DE-C832-4387-BD56-CCD926A7C0AF}" destId="{3D94700D-E904-402E-9715-0EF9CB771DE7}" srcOrd="15" destOrd="0" presId="urn:microsoft.com/office/officeart/2005/8/layout/bProcess2"/>
    <dgm:cxn modelId="{4C828C20-C26F-49D4-BD06-4D9042FA892E}" type="presParOf" srcId="{ECF069DE-C832-4387-BD56-CCD926A7C0AF}" destId="{58908018-3FB9-44EC-A301-0A3BE5F6F5AF}" srcOrd="16" destOrd="0" presId="urn:microsoft.com/office/officeart/2005/8/layout/bProcess2"/>
    <dgm:cxn modelId="{55922ACB-9010-4A87-BDBE-275EF81E6BA9}" type="presParOf" srcId="{58908018-3FB9-44EC-A301-0A3BE5F6F5AF}" destId="{C08D43DC-DEE8-4587-A7B9-F2E2D5ED1370}" srcOrd="0" destOrd="0" presId="urn:microsoft.com/office/officeart/2005/8/layout/bProcess2"/>
    <dgm:cxn modelId="{E39E2555-808A-47EC-9A28-96B6CE06B289}" type="presParOf" srcId="{58908018-3FB9-44EC-A301-0A3BE5F6F5AF}" destId="{CE2E669E-054B-4B6B-89F6-5761ED39A7E2}" srcOrd="1" destOrd="0" presId="urn:microsoft.com/office/officeart/2005/8/layout/bProcess2"/>
    <dgm:cxn modelId="{45A8AF81-2B0E-4ADC-BBA6-652B5016F8F0}" type="presParOf" srcId="{ECF069DE-C832-4387-BD56-CCD926A7C0AF}" destId="{CE1B4A0C-8B88-42C0-B4E7-BD21C0CA1425}" srcOrd="17" destOrd="0" presId="urn:microsoft.com/office/officeart/2005/8/layout/bProcess2"/>
    <dgm:cxn modelId="{55E221B5-865E-4240-9C58-FC8C7DD7E18B}" type="presParOf" srcId="{ECF069DE-C832-4387-BD56-CCD926A7C0AF}" destId="{3C5D4368-416F-4C40-98FD-7AF724A8040D}" srcOrd="18" destOrd="0" presId="urn:microsoft.com/office/officeart/2005/8/layout/bProcess2"/>
    <dgm:cxn modelId="{CCA06852-4375-48F8-BF49-B71DCF72711D}" type="presParOf" srcId="{3C5D4368-416F-4C40-98FD-7AF724A8040D}" destId="{4BFAD38D-C97F-4662-88B0-931250B7404D}" srcOrd="0" destOrd="0" presId="urn:microsoft.com/office/officeart/2005/8/layout/bProcess2"/>
    <dgm:cxn modelId="{CA3A341C-9302-4FE4-9757-DA4FB8C59195}" type="presParOf" srcId="{3C5D4368-416F-4C40-98FD-7AF724A8040D}" destId="{7DD830DA-40B9-436C-8258-E1879F28B1D7}" srcOrd="1" destOrd="0" presId="urn:microsoft.com/office/officeart/2005/8/layout/bProcess2"/>
    <dgm:cxn modelId="{9BD82851-C3D7-4957-925D-9F5BD61F6539}" type="presParOf" srcId="{ECF069DE-C832-4387-BD56-CCD926A7C0AF}" destId="{5E33533A-B288-4E59-AEED-0DCF92FFA11F}" srcOrd="19" destOrd="0" presId="urn:microsoft.com/office/officeart/2005/8/layout/bProcess2"/>
    <dgm:cxn modelId="{4B2AA29E-3363-4022-B360-12E6C67E6794}" type="presParOf" srcId="{ECF069DE-C832-4387-BD56-CCD926A7C0AF}" destId="{453F67D4-7951-49D6-A7D1-10783FD4EF73}" srcOrd="20" destOrd="0" presId="urn:microsoft.com/office/officeart/2005/8/layout/bProcess2"/>
    <dgm:cxn modelId="{8296D8E4-31C2-4777-B0CF-773B7BC2D7CD}" type="presParOf" srcId="{453F67D4-7951-49D6-A7D1-10783FD4EF73}" destId="{764EF4AC-B2F7-4CA5-89FB-6135438C2ECA}" srcOrd="0" destOrd="0" presId="urn:microsoft.com/office/officeart/2005/8/layout/bProcess2"/>
    <dgm:cxn modelId="{5BB518CF-13DC-423C-9314-5E564706BD11}" type="presParOf" srcId="{453F67D4-7951-49D6-A7D1-10783FD4EF73}" destId="{ED9087D6-745C-44CA-9A70-DCE6BCE42619}" srcOrd="1" destOrd="0" presId="urn:microsoft.com/office/officeart/2005/8/layout/bProcess2"/>
    <dgm:cxn modelId="{CC53AEF4-95D4-4C89-8597-7F6CE218BEDA}" type="presParOf" srcId="{ECF069DE-C832-4387-BD56-CCD926A7C0AF}" destId="{5F8D6BEE-BBD4-4667-80B6-8D8590D6D035}" srcOrd="21" destOrd="0" presId="urn:microsoft.com/office/officeart/2005/8/layout/bProcess2"/>
    <dgm:cxn modelId="{8B0D6509-D9BE-442C-AF71-F41AE361FC9E}" type="presParOf" srcId="{ECF069DE-C832-4387-BD56-CCD926A7C0AF}" destId="{9134365E-FD93-4BB7-B1A6-AECBA026C472}" srcOrd="22"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AA779-1842-4898-B2F9-237E622792F9}">
      <dsp:nvSpPr>
        <dsp:cNvPr id="0" name=""/>
        <dsp:cNvSpPr/>
      </dsp:nvSpPr>
      <dsp:spPr>
        <a:xfrm>
          <a:off x="6133521" y="327781"/>
          <a:ext cx="3715995" cy="3485906"/>
        </a:xfrm>
        <a:prstGeom prst="blockArc">
          <a:avLst>
            <a:gd name="adj1" fmla="val 11821579"/>
            <a:gd name="adj2" fmla="val 16552245"/>
            <a:gd name="adj3" fmla="val 4640"/>
          </a:avLst>
        </a:prstGeom>
        <a:gradFill rotWithShape="0">
          <a:gsLst>
            <a:gs pos="0">
              <a:schemeClr val="accent6">
                <a:hueOff val="0"/>
                <a:satOff val="0"/>
                <a:lumOff val="0"/>
                <a:alphaOff val="0"/>
              </a:schemeClr>
            </a:gs>
            <a:gs pos="90000">
              <a:schemeClr val="accent6">
                <a:hueOff val="0"/>
                <a:satOff val="0"/>
                <a:lumOff val="0"/>
                <a:alphaOff val="0"/>
                <a:shade val="100000"/>
                <a:satMod val="105000"/>
              </a:schemeClr>
            </a:gs>
            <a:gs pos="100000">
              <a:schemeClr val="accent6">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E9CF66A-C5BC-4FA3-AF8E-9212078ADDFF}">
      <dsp:nvSpPr>
        <dsp:cNvPr id="0" name=""/>
        <dsp:cNvSpPr/>
      </dsp:nvSpPr>
      <dsp:spPr>
        <a:xfrm>
          <a:off x="6242278" y="199238"/>
          <a:ext cx="3515127" cy="3686774"/>
        </a:xfrm>
        <a:prstGeom prst="blockArc">
          <a:avLst>
            <a:gd name="adj1" fmla="val 7421057"/>
            <a:gd name="adj2" fmla="val 11757601"/>
            <a:gd name="adj3" fmla="val 4640"/>
          </a:avLst>
        </a:prstGeom>
        <a:gradFill rotWithShape="0">
          <a:gsLst>
            <a:gs pos="0">
              <a:schemeClr val="accent5">
                <a:hueOff val="0"/>
                <a:satOff val="0"/>
                <a:lumOff val="0"/>
                <a:alphaOff val="0"/>
              </a:schemeClr>
            </a:gs>
            <a:gs pos="90000">
              <a:schemeClr val="accent5">
                <a:hueOff val="0"/>
                <a:satOff val="0"/>
                <a:lumOff val="0"/>
                <a:alphaOff val="0"/>
                <a:shade val="100000"/>
                <a:satMod val="105000"/>
              </a:schemeClr>
            </a:gs>
            <a:gs pos="100000">
              <a:schemeClr val="accent5">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1D87A78-1E38-4445-9C79-E087BB6F5DA9}">
      <dsp:nvSpPr>
        <dsp:cNvPr id="0" name=""/>
        <dsp:cNvSpPr/>
      </dsp:nvSpPr>
      <dsp:spPr>
        <a:xfrm>
          <a:off x="6142512" y="692345"/>
          <a:ext cx="4419001" cy="3343480"/>
        </a:xfrm>
        <a:prstGeom prst="blockArc">
          <a:avLst>
            <a:gd name="adj1" fmla="val 2330175"/>
            <a:gd name="adj2" fmla="val 8465694"/>
            <a:gd name="adj3" fmla="val 4640"/>
          </a:avLst>
        </a:prstGeom>
        <a:gradFill rotWithShape="0">
          <a:gsLst>
            <a:gs pos="0">
              <a:schemeClr val="accent4">
                <a:hueOff val="0"/>
                <a:satOff val="0"/>
                <a:lumOff val="0"/>
                <a:alphaOff val="0"/>
              </a:schemeClr>
            </a:gs>
            <a:gs pos="90000">
              <a:schemeClr val="accent4">
                <a:hueOff val="0"/>
                <a:satOff val="0"/>
                <a:lumOff val="0"/>
                <a:alphaOff val="0"/>
                <a:shade val="100000"/>
                <a:satMod val="105000"/>
              </a:schemeClr>
            </a:gs>
            <a:gs pos="100000">
              <a:schemeClr val="accent4">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D3CCB89-AA26-4519-90BD-3BD5298EAA73}">
      <dsp:nvSpPr>
        <dsp:cNvPr id="0" name=""/>
        <dsp:cNvSpPr/>
      </dsp:nvSpPr>
      <dsp:spPr>
        <a:xfrm>
          <a:off x="6607745" y="568056"/>
          <a:ext cx="3615561" cy="3443914"/>
        </a:xfrm>
        <a:prstGeom prst="blockArc">
          <a:avLst>
            <a:gd name="adj1" fmla="val 20022346"/>
            <a:gd name="adj2" fmla="val 2543153"/>
            <a:gd name="adj3" fmla="val 4640"/>
          </a:avLst>
        </a:prstGeom>
        <a:gradFill rotWithShape="0">
          <a:gsLst>
            <a:gs pos="0">
              <a:schemeClr val="accent3">
                <a:hueOff val="0"/>
                <a:satOff val="0"/>
                <a:lumOff val="0"/>
                <a:alphaOff val="0"/>
              </a:schemeClr>
            </a:gs>
            <a:gs pos="90000">
              <a:schemeClr val="accent3">
                <a:hueOff val="0"/>
                <a:satOff val="0"/>
                <a:lumOff val="0"/>
                <a:alphaOff val="0"/>
                <a:shade val="100000"/>
                <a:satMod val="105000"/>
              </a:schemeClr>
            </a:gs>
            <a:gs pos="100000">
              <a:schemeClr val="accent3">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85FB0EE-7ED8-44DA-9328-5EC69C59526B}">
      <dsp:nvSpPr>
        <dsp:cNvPr id="0" name=""/>
        <dsp:cNvSpPr/>
      </dsp:nvSpPr>
      <dsp:spPr>
        <a:xfrm>
          <a:off x="6568979" y="376631"/>
          <a:ext cx="3515127" cy="3385472"/>
        </a:xfrm>
        <a:prstGeom prst="blockArc">
          <a:avLst>
            <a:gd name="adj1" fmla="val 15819695"/>
            <a:gd name="adj2" fmla="val 20542062"/>
            <a:gd name="adj3" fmla="val 4640"/>
          </a:avLst>
        </a:prstGeom>
        <a:gradFill rotWithShape="0">
          <a:gsLst>
            <a:gs pos="0">
              <a:schemeClr val="accent2">
                <a:hueOff val="0"/>
                <a:satOff val="0"/>
                <a:lumOff val="0"/>
                <a:alphaOff val="0"/>
              </a:schemeClr>
            </a:gs>
            <a:gs pos="90000">
              <a:schemeClr val="accent2">
                <a:hueOff val="0"/>
                <a:satOff val="0"/>
                <a:lumOff val="0"/>
                <a:alphaOff val="0"/>
                <a:shade val="100000"/>
                <a:satMod val="105000"/>
              </a:schemeClr>
            </a:gs>
            <a:gs pos="100000">
              <a:schemeClr val="accent2">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73511EB-2A59-44BB-B524-A2457C3639D3}">
      <dsp:nvSpPr>
        <dsp:cNvPr id="0" name=""/>
        <dsp:cNvSpPr/>
      </dsp:nvSpPr>
      <dsp:spPr>
        <a:xfrm>
          <a:off x="7134743" y="1354730"/>
          <a:ext cx="2230172" cy="1673976"/>
        </a:xfrm>
        <a:prstGeom prst="ellipse">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ts val="0"/>
            </a:spcAft>
            <a:buNone/>
          </a:pPr>
          <a:r>
            <a:rPr lang="en-US" sz="1800" b="1" kern="1200" dirty="0">
              <a:effectLst>
                <a:outerShdw blurRad="38100" dist="38100" dir="2700000" algn="tl">
                  <a:srgbClr val="000000">
                    <a:alpha val="43137"/>
                  </a:srgbClr>
                </a:outerShdw>
              </a:effectLst>
            </a:rPr>
            <a:t>Risk </a:t>
          </a:r>
        </a:p>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Management for Profitability</a:t>
          </a:r>
        </a:p>
      </dsp:txBody>
      <dsp:txXfrm>
        <a:off x="7461344" y="1599878"/>
        <a:ext cx="1576970" cy="1183680"/>
      </dsp:txXfrm>
    </dsp:sp>
    <dsp:sp modelId="{CD2F97A9-81C7-4EE9-B1F7-F5C09482958E}">
      <dsp:nvSpPr>
        <dsp:cNvPr id="0" name=""/>
        <dsp:cNvSpPr/>
      </dsp:nvSpPr>
      <dsp:spPr>
        <a:xfrm>
          <a:off x="7043195" y="-68087"/>
          <a:ext cx="2218886" cy="1143746"/>
        </a:xfrm>
        <a:prstGeom prst="ellipse">
          <a:avLst/>
        </a:prstGeom>
        <a:gradFill rotWithShape="0">
          <a:gsLst>
            <a:gs pos="0">
              <a:schemeClr val="accent2">
                <a:hueOff val="0"/>
                <a:satOff val="0"/>
                <a:lumOff val="0"/>
                <a:alphaOff val="0"/>
              </a:schemeClr>
            </a:gs>
            <a:gs pos="90000">
              <a:schemeClr val="accent2">
                <a:hueOff val="0"/>
                <a:satOff val="0"/>
                <a:lumOff val="0"/>
                <a:alphaOff val="0"/>
                <a:shade val="100000"/>
                <a:satMod val="105000"/>
              </a:schemeClr>
            </a:gs>
            <a:gs pos="100000">
              <a:schemeClr val="accent2">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Market Risk - </a:t>
          </a:r>
          <a:r>
            <a:rPr lang="en-US" sz="1400" kern="1200" dirty="0">
              <a:effectLst>
                <a:outerShdw blurRad="38100" dist="38100" dir="2700000" algn="tl">
                  <a:srgbClr val="000000">
                    <a:alpha val="43137"/>
                  </a:srgbClr>
                </a:outerShdw>
              </a:effectLst>
            </a:rPr>
            <a:t>Market Analysis and Feasibility</a:t>
          </a:r>
        </a:p>
      </dsp:txBody>
      <dsp:txXfrm>
        <a:off x="7368143" y="99411"/>
        <a:ext cx="1568990" cy="808750"/>
      </dsp:txXfrm>
    </dsp:sp>
    <dsp:sp modelId="{FE3230B5-3CF0-41B3-B81D-E28050DF1529}">
      <dsp:nvSpPr>
        <dsp:cNvPr id="0" name=""/>
        <dsp:cNvSpPr/>
      </dsp:nvSpPr>
      <dsp:spPr>
        <a:xfrm>
          <a:off x="8715247" y="1005891"/>
          <a:ext cx="2225007" cy="1172666"/>
        </a:xfrm>
        <a:prstGeom prst="ellipse">
          <a:avLst/>
        </a:prstGeom>
        <a:solidFill>
          <a:srgbClr val="92D050"/>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Financial Risk - </a:t>
          </a:r>
          <a:r>
            <a:rPr lang="en-US" sz="1400" kern="1200" dirty="0"/>
            <a:t>Financial Analysis and Feasibility</a:t>
          </a:r>
        </a:p>
      </dsp:txBody>
      <dsp:txXfrm>
        <a:off x="9041092" y="1177624"/>
        <a:ext cx="1573317" cy="829200"/>
      </dsp:txXfrm>
    </dsp:sp>
    <dsp:sp modelId="{55AB81AC-ADAC-4539-86B0-DA7A60697388}">
      <dsp:nvSpPr>
        <dsp:cNvPr id="0" name=""/>
        <dsp:cNvSpPr/>
      </dsp:nvSpPr>
      <dsp:spPr>
        <a:xfrm>
          <a:off x="8413612" y="2715250"/>
          <a:ext cx="2330795" cy="1273290"/>
        </a:xfrm>
        <a:prstGeom prst="ellipse">
          <a:avLst/>
        </a:prstGeom>
        <a:gradFill rotWithShape="0">
          <a:gsLst>
            <a:gs pos="0">
              <a:schemeClr val="accent4">
                <a:hueOff val="0"/>
                <a:satOff val="0"/>
                <a:lumOff val="0"/>
                <a:alphaOff val="0"/>
              </a:schemeClr>
            </a:gs>
            <a:gs pos="90000">
              <a:schemeClr val="accent4">
                <a:hueOff val="0"/>
                <a:satOff val="0"/>
                <a:lumOff val="0"/>
                <a:alphaOff val="0"/>
                <a:shade val="100000"/>
                <a:satMod val="105000"/>
              </a:schemeClr>
            </a:gs>
            <a:gs pos="100000">
              <a:schemeClr val="accent4">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Production Risk </a:t>
          </a:r>
          <a:r>
            <a:rPr lang="en-US" sz="1400" b="1" kern="1200" dirty="0">
              <a:effectLst>
                <a:outerShdw blurRad="38100" dist="38100" dir="2700000" algn="tl">
                  <a:srgbClr val="000000">
                    <a:alpha val="43137"/>
                  </a:srgbClr>
                </a:outerShdw>
              </a:effectLst>
            </a:rPr>
            <a:t>- </a:t>
          </a:r>
          <a:r>
            <a:rPr lang="en-US" sz="1400" kern="1200" dirty="0">
              <a:effectLst>
                <a:outerShdw blurRad="38100" dist="38100" dir="2700000" algn="tl">
                  <a:srgbClr val="000000">
                    <a:alpha val="43137"/>
                  </a:srgbClr>
                </a:outerShdw>
              </a:effectLst>
            </a:rPr>
            <a:t>Production and Management Changes</a:t>
          </a:r>
        </a:p>
      </dsp:txBody>
      <dsp:txXfrm>
        <a:off x="8754949" y="2901719"/>
        <a:ext cx="1648121" cy="900352"/>
      </dsp:txXfrm>
    </dsp:sp>
    <dsp:sp modelId="{83A6BCE9-2BDC-48F6-81C9-853C6B20251D}">
      <dsp:nvSpPr>
        <dsp:cNvPr id="0" name=""/>
        <dsp:cNvSpPr/>
      </dsp:nvSpPr>
      <dsp:spPr>
        <a:xfrm>
          <a:off x="5899895" y="2731438"/>
          <a:ext cx="2452617" cy="1243860"/>
        </a:xfrm>
        <a:prstGeom prst="ellipse">
          <a:avLst/>
        </a:prstGeom>
        <a:solidFill>
          <a:srgbClr val="18BED4"/>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Legal Risk - </a:t>
          </a:r>
          <a:r>
            <a:rPr lang="en-US" sz="1400" kern="1200" dirty="0">
              <a:effectLst>
                <a:outerShdw blurRad="38100" dist="38100" dir="2700000" algn="tl">
                  <a:srgbClr val="000000">
                    <a:alpha val="43137"/>
                  </a:srgbClr>
                </a:outerShdw>
              </a:effectLst>
            </a:rPr>
            <a:t>Managing Legal Risks</a:t>
          </a:r>
        </a:p>
      </dsp:txBody>
      <dsp:txXfrm>
        <a:off x="6259072" y="2913597"/>
        <a:ext cx="1734263" cy="879542"/>
      </dsp:txXfrm>
    </dsp:sp>
    <dsp:sp modelId="{FF66D6B6-81C9-4E77-87B3-A0D87568D1ED}">
      <dsp:nvSpPr>
        <dsp:cNvPr id="0" name=""/>
        <dsp:cNvSpPr/>
      </dsp:nvSpPr>
      <dsp:spPr>
        <a:xfrm>
          <a:off x="5391472" y="1005901"/>
          <a:ext cx="2187753" cy="1207188"/>
        </a:xfrm>
        <a:prstGeom prst="ellipse">
          <a:avLst/>
        </a:prstGeom>
        <a:gradFill rotWithShape="0">
          <a:gsLst>
            <a:gs pos="0">
              <a:schemeClr val="accent6">
                <a:hueOff val="0"/>
                <a:satOff val="0"/>
                <a:lumOff val="0"/>
                <a:alphaOff val="0"/>
              </a:schemeClr>
            </a:gs>
            <a:gs pos="90000">
              <a:schemeClr val="accent6">
                <a:hueOff val="0"/>
                <a:satOff val="0"/>
                <a:lumOff val="0"/>
                <a:alphaOff val="0"/>
                <a:shade val="100000"/>
                <a:satMod val="105000"/>
              </a:schemeClr>
            </a:gs>
            <a:gs pos="100000">
              <a:schemeClr val="accent6">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outerShdw blurRad="38100" dist="38100" dir="2700000" algn="tl">
                  <a:srgbClr val="000000">
                    <a:alpha val="43137"/>
                  </a:srgbClr>
                </a:outerShdw>
              </a:effectLst>
            </a:rPr>
            <a:t>Human Resource Risk - </a:t>
          </a:r>
          <a:r>
            <a:rPr lang="en-US" sz="1400" kern="1200" dirty="0">
              <a:effectLst>
                <a:outerShdw blurRad="38100" dist="38100" dir="2700000" algn="tl">
                  <a:srgbClr val="000000">
                    <a:alpha val="43137"/>
                  </a:srgbClr>
                </a:outerShdw>
              </a:effectLst>
            </a:rPr>
            <a:t>Human Resource Management</a:t>
          </a:r>
        </a:p>
      </dsp:txBody>
      <dsp:txXfrm>
        <a:off x="5711861" y="1182690"/>
        <a:ext cx="1546975" cy="853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7AD46-17A9-4748-BEF3-31404A15B812}">
      <dsp:nvSpPr>
        <dsp:cNvPr id="0" name=""/>
        <dsp:cNvSpPr/>
      </dsp:nvSpPr>
      <dsp:spPr>
        <a:xfrm>
          <a:off x="279016" y="341899"/>
          <a:ext cx="1517119" cy="824974"/>
        </a:xfrm>
        <a:prstGeom prst="ellipse">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Assessing Potential</a:t>
          </a:r>
        </a:p>
      </dsp:txBody>
      <dsp:txXfrm>
        <a:off x="501193" y="462714"/>
        <a:ext cx="1072765" cy="583344"/>
      </dsp:txXfrm>
    </dsp:sp>
    <dsp:sp modelId="{9E7A137E-215C-4CE0-8551-75FE23261DDB}">
      <dsp:nvSpPr>
        <dsp:cNvPr id="0" name=""/>
        <dsp:cNvSpPr/>
      </dsp:nvSpPr>
      <dsp:spPr>
        <a:xfrm rot="10800000">
          <a:off x="833561" y="1317407"/>
          <a:ext cx="408028" cy="319130"/>
        </a:xfrm>
        <a:prstGeom prst="triangle">
          <a:avLst/>
        </a:prstGeom>
        <a:solidFill>
          <a:srgbClr val="ED7D31">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9A370BE-E5F9-4907-AB66-F56DA59EA7D7}">
      <dsp:nvSpPr>
        <dsp:cNvPr id="0" name=""/>
        <dsp:cNvSpPr/>
      </dsp:nvSpPr>
      <dsp:spPr>
        <a:xfrm>
          <a:off x="225104" y="1769007"/>
          <a:ext cx="1624943" cy="777585"/>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Resources and Inventory</a:t>
          </a:r>
        </a:p>
      </dsp:txBody>
      <dsp:txXfrm>
        <a:off x="463071" y="1882882"/>
        <a:ext cx="1149009" cy="549835"/>
      </dsp:txXfrm>
    </dsp:sp>
    <dsp:sp modelId="{859BA625-1FC2-45E1-BA95-28D717F40FB3}">
      <dsp:nvSpPr>
        <dsp:cNvPr id="0" name=""/>
        <dsp:cNvSpPr/>
      </dsp:nvSpPr>
      <dsp:spPr>
        <a:xfrm rot="10800000">
          <a:off x="833561" y="2794178"/>
          <a:ext cx="408028" cy="319130"/>
        </a:xfrm>
        <a:prstGeom prst="triangle">
          <a:avLst/>
        </a:prstGeom>
        <a:solidFill>
          <a:srgbClr val="A5A5A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4264C56-1CE7-4EDF-A385-9B8E79571B81}">
      <dsp:nvSpPr>
        <dsp:cNvPr id="0" name=""/>
        <dsp:cNvSpPr/>
      </dsp:nvSpPr>
      <dsp:spPr>
        <a:xfrm>
          <a:off x="231320" y="3342830"/>
          <a:ext cx="1612509" cy="777585"/>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Business Ideas</a:t>
          </a:r>
        </a:p>
      </dsp:txBody>
      <dsp:txXfrm>
        <a:off x="467466" y="3456705"/>
        <a:ext cx="1140217" cy="549835"/>
      </dsp:txXfrm>
    </dsp:sp>
    <dsp:sp modelId="{D6CB879E-9415-467B-913A-48D10B0DDABB}">
      <dsp:nvSpPr>
        <dsp:cNvPr id="0" name=""/>
        <dsp:cNvSpPr/>
      </dsp:nvSpPr>
      <dsp:spPr>
        <a:xfrm rot="5400000">
          <a:off x="1953673" y="3572058"/>
          <a:ext cx="408028" cy="319130"/>
        </a:xfrm>
        <a:prstGeom prst="triangle">
          <a:avLst/>
        </a:prstGeom>
        <a:solidFill>
          <a:srgbClr val="FFC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7B7A8A3-3E68-490E-AA0F-DD66A4E371CA}">
      <dsp:nvSpPr>
        <dsp:cNvPr id="0" name=""/>
        <dsp:cNvSpPr/>
      </dsp:nvSpPr>
      <dsp:spPr>
        <a:xfrm>
          <a:off x="2453481" y="3342830"/>
          <a:ext cx="1731503" cy="777585"/>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Vision, Mission and Goals</a:t>
          </a:r>
        </a:p>
      </dsp:txBody>
      <dsp:txXfrm>
        <a:off x="2707054" y="3456705"/>
        <a:ext cx="1224357" cy="549835"/>
      </dsp:txXfrm>
    </dsp:sp>
    <dsp:sp modelId="{3F065069-2449-441C-A10D-2DBE953891D2}">
      <dsp:nvSpPr>
        <dsp:cNvPr id="0" name=""/>
        <dsp:cNvSpPr/>
      </dsp:nvSpPr>
      <dsp:spPr>
        <a:xfrm>
          <a:off x="3115218" y="2776114"/>
          <a:ext cx="408028" cy="319130"/>
        </a:xfrm>
        <a:prstGeom prst="triangle">
          <a:avLst/>
        </a:prstGeom>
        <a:solidFill>
          <a:srgbClr val="4472C4">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CDFFA50-E7E6-4E9C-B762-4CFFFF826B33}">
      <dsp:nvSpPr>
        <dsp:cNvPr id="0" name=""/>
        <dsp:cNvSpPr/>
      </dsp:nvSpPr>
      <dsp:spPr>
        <a:xfrm>
          <a:off x="2432945" y="1769007"/>
          <a:ext cx="1772575" cy="777585"/>
        </a:xfrm>
        <a:prstGeom prst="ellipse">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Partners, Regulations, Licenses </a:t>
          </a:r>
        </a:p>
      </dsp:txBody>
      <dsp:txXfrm>
        <a:off x="2692533" y="1882882"/>
        <a:ext cx="1253399" cy="549835"/>
      </dsp:txXfrm>
    </dsp:sp>
    <dsp:sp modelId="{BCFB4E68-6F9B-4B36-93ED-A1315A1AB326}">
      <dsp:nvSpPr>
        <dsp:cNvPr id="0" name=""/>
        <dsp:cNvSpPr/>
      </dsp:nvSpPr>
      <dsp:spPr>
        <a:xfrm rot="21538345">
          <a:off x="3101997" y="1261108"/>
          <a:ext cx="408028" cy="319130"/>
        </a:xfrm>
        <a:prstGeom prst="triangle">
          <a:avLst/>
        </a:prstGeom>
        <a:solidFill>
          <a:srgbClr val="70AD47">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0EB7681-BFB9-4259-9D16-F8C04ECC740C}">
      <dsp:nvSpPr>
        <dsp:cNvPr id="0" name=""/>
        <dsp:cNvSpPr/>
      </dsp:nvSpPr>
      <dsp:spPr>
        <a:xfrm>
          <a:off x="2446132" y="312816"/>
          <a:ext cx="1693961" cy="777585"/>
        </a:xfrm>
        <a:prstGeom prst="ellipse">
          <a:avLst/>
        </a:prstGeom>
        <a:solidFill>
          <a:srgbClr val="DE4F4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Market Feasibility</a:t>
          </a:r>
        </a:p>
      </dsp:txBody>
      <dsp:txXfrm>
        <a:off x="2694207" y="426691"/>
        <a:ext cx="1197811" cy="549835"/>
      </dsp:txXfrm>
    </dsp:sp>
    <dsp:sp modelId="{5785BC58-3CAA-4276-89A0-AD71628AA3A1}">
      <dsp:nvSpPr>
        <dsp:cNvPr id="0" name=""/>
        <dsp:cNvSpPr/>
      </dsp:nvSpPr>
      <dsp:spPr>
        <a:xfrm rot="5400000">
          <a:off x="4285697" y="542044"/>
          <a:ext cx="408028" cy="319130"/>
        </a:xfrm>
        <a:prstGeom prst="triangle">
          <a:avLst/>
        </a:prstGeom>
        <a:solidFill>
          <a:srgbClr val="ED7D31">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70FD20D-E0CB-4DEB-9004-86862BDF9596}">
      <dsp:nvSpPr>
        <dsp:cNvPr id="0" name=""/>
        <dsp:cNvSpPr/>
      </dsp:nvSpPr>
      <dsp:spPr>
        <a:xfrm>
          <a:off x="4821263" y="312816"/>
          <a:ext cx="1745741" cy="777585"/>
        </a:xfrm>
        <a:prstGeom prst="ellipse">
          <a:avLst/>
        </a:prstGeom>
        <a:solidFill>
          <a:srgbClr val="5B9BD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Financial Feasibility</a:t>
          </a:r>
        </a:p>
      </dsp:txBody>
      <dsp:txXfrm>
        <a:off x="5076921" y="426691"/>
        <a:ext cx="1234425" cy="549835"/>
      </dsp:txXfrm>
    </dsp:sp>
    <dsp:sp modelId="{8F33A7A1-B107-4D71-8D95-F029398FF7EC}">
      <dsp:nvSpPr>
        <dsp:cNvPr id="0" name=""/>
        <dsp:cNvSpPr/>
      </dsp:nvSpPr>
      <dsp:spPr>
        <a:xfrm rot="10877527">
          <a:off x="5473493" y="1279170"/>
          <a:ext cx="408028" cy="319130"/>
        </a:xfrm>
        <a:prstGeom prst="triangle">
          <a:avLst/>
        </a:prstGeom>
        <a:solidFill>
          <a:srgbClr val="A5A5A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0534418-3F45-4D50-88AD-F5668BEF9990}">
      <dsp:nvSpPr>
        <dsp:cNvPr id="0" name=""/>
        <dsp:cNvSpPr/>
      </dsp:nvSpPr>
      <dsp:spPr>
        <a:xfrm>
          <a:off x="4828502" y="1769007"/>
          <a:ext cx="1665572" cy="777585"/>
        </a:xfrm>
        <a:prstGeom prst="ellipse">
          <a:avLst/>
        </a:prstGeom>
        <a:solidFill>
          <a:srgbClr val="7030A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Target Market</a:t>
          </a:r>
        </a:p>
      </dsp:txBody>
      <dsp:txXfrm>
        <a:off x="5072419" y="1882882"/>
        <a:ext cx="1177738" cy="549835"/>
      </dsp:txXfrm>
    </dsp:sp>
    <dsp:sp modelId="{3D94700D-E904-402E-9715-0EF9CB771DE7}">
      <dsp:nvSpPr>
        <dsp:cNvPr id="0" name=""/>
        <dsp:cNvSpPr/>
      </dsp:nvSpPr>
      <dsp:spPr>
        <a:xfrm rot="10800000">
          <a:off x="5457274" y="2794178"/>
          <a:ext cx="408028" cy="319130"/>
        </a:xfrm>
        <a:prstGeom prst="triangle">
          <a:avLst/>
        </a:prstGeom>
        <a:solidFill>
          <a:srgbClr val="FFC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E2E669E-054B-4B6B-89F6-5761ED39A7E2}">
      <dsp:nvSpPr>
        <dsp:cNvPr id="0" name=""/>
        <dsp:cNvSpPr/>
      </dsp:nvSpPr>
      <dsp:spPr>
        <a:xfrm>
          <a:off x="4911576" y="3342830"/>
          <a:ext cx="1499425" cy="777585"/>
        </a:xfrm>
        <a:prstGeom prst="ellipse">
          <a:avLst/>
        </a:prstGeom>
        <a:solidFill>
          <a:srgbClr val="D55BD5"/>
        </a:solidFill>
        <a:ln w="12700" cap="flat" cmpd="sng" algn="ctr">
          <a:solidFill>
            <a:srgbClr val="5B9BD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Financial Plan</a:t>
          </a:r>
        </a:p>
      </dsp:txBody>
      <dsp:txXfrm>
        <a:off x="5131162" y="3456705"/>
        <a:ext cx="1060253" cy="549835"/>
      </dsp:txXfrm>
    </dsp:sp>
    <dsp:sp modelId="{CE1B4A0C-8B88-42C0-B4E7-BD21C0CA1425}">
      <dsp:nvSpPr>
        <dsp:cNvPr id="0" name=""/>
        <dsp:cNvSpPr/>
      </dsp:nvSpPr>
      <dsp:spPr>
        <a:xfrm rot="5400000">
          <a:off x="6579307" y="3572058"/>
          <a:ext cx="408028" cy="319130"/>
        </a:xfrm>
        <a:prstGeom prst="triangle">
          <a:avLst/>
        </a:prstGeom>
        <a:solidFill>
          <a:srgbClr val="4472C4">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DD830DA-40B9-436C-8258-E1879F28B1D7}">
      <dsp:nvSpPr>
        <dsp:cNvPr id="0" name=""/>
        <dsp:cNvSpPr/>
      </dsp:nvSpPr>
      <dsp:spPr>
        <a:xfrm>
          <a:off x="7137577" y="3342830"/>
          <a:ext cx="1677702" cy="777585"/>
        </a:xfrm>
        <a:prstGeom prst="ellipse">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400"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Marketing Plan</a:t>
          </a:r>
        </a:p>
        <a:p>
          <a:pPr lvl="0" algn="ctr" defTabSz="800100">
            <a:lnSpc>
              <a:spcPct val="90000"/>
            </a:lnSpc>
            <a:spcBef>
              <a:spcPct val="0"/>
            </a:spcBef>
            <a:spcAft>
              <a:spcPct val="35000"/>
            </a:spcAft>
            <a:buNone/>
          </a:pPr>
          <a:endParaRPr lang="en-US" sz="1400"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endParaRPr>
        </a:p>
      </dsp:txBody>
      <dsp:txXfrm>
        <a:off x="7383271" y="3456705"/>
        <a:ext cx="1186314" cy="549835"/>
      </dsp:txXfrm>
    </dsp:sp>
    <dsp:sp modelId="{5E33533A-B288-4E59-AEED-0DCF92FFA11F}">
      <dsp:nvSpPr>
        <dsp:cNvPr id="0" name=""/>
        <dsp:cNvSpPr/>
      </dsp:nvSpPr>
      <dsp:spPr>
        <a:xfrm>
          <a:off x="7772415" y="2776114"/>
          <a:ext cx="408028" cy="319130"/>
        </a:xfrm>
        <a:prstGeom prst="triangle">
          <a:avLst/>
        </a:prstGeom>
        <a:solidFill>
          <a:srgbClr val="70AD47">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D9087D6-745C-44CA-9A70-DCE6BCE42619}">
      <dsp:nvSpPr>
        <dsp:cNvPr id="0" name=""/>
        <dsp:cNvSpPr/>
      </dsp:nvSpPr>
      <dsp:spPr>
        <a:xfrm>
          <a:off x="7117057" y="1769007"/>
          <a:ext cx="1718743" cy="777585"/>
        </a:xfrm>
        <a:prstGeom prst="ellipse">
          <a:avLst/>
        </a:prstGeom>
        <a:solidFill>
          <a:srgbClr val="FF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Human Resources Plan</a:t>
          </a:r>
        </a:p>
      </dsp:txBody>
      <dsp:txXfrm>
        <a:off x="7368761" y="1882882"/>
        <a:ext cx="1215335" cy="549835"/>
      </dsp:txXfrm>
    </dsp:sp>
    <dsp:sp modelId="{5F8D6BEE-BBD4-4667-80B6-8D8590D6D035}">
      <dsp:nvSpPr>
        <dsp:cNvPr id="0" name=""/>
        <dsp:cNvSpPr/>
      </dsp:nvSpPr>
      <dsp:spPr>
        <a:xfrm rot="48934">
          <a:off x="7782853" y="1264959"/>
          <a:ext cx="408028" cy="319130"/>
        </a:xfrm>
        <a:prstGeom prst="triangle">
          <a:avLst/>
        </a:prstGeom>
        <a:solidFill>
          <a:srgbClr val="ED7D31">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134365E-FD93-4BB7-B1A6-AECBA026C472}">
      <dsp:nvSpPr>
        <dsp:cNvPr id="0" name=""/>
        <dsp:cNvSpPr/>
      </dsp:nvSpPr>
      <dsp:spPr>
        <a:xfrm>
          <a:off x="7168935" y="333144"/>
          <a:ext cx="1656046" cy="764959"/>
        </a:xfrm>
        <a:prstGeom prst="ellipse">
          <a:avLst/>
        </a:prstGeom>
        <a:solidFill>
          <a:srgbClr val="E7E6E6">
            <a:lumMod val="5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400"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rPr>
            <a:t>Farm/Food Safety and Liability</a:t>
          </a:r>
        </a:p>
        <a:p>
          <a:pPr lvl="0" algn="ctr" defTabSz="800100">
            <a:lnSpc>
              <a:spcPct val="90000"/>
            </a:lnSpc>
            <a:spcBef>
              <a:spcPct val="0"/>
            </a:spcBef>
            <a:spcAft>
              <a:spcPct val="35000"/>
            </a:spcAft>
            <a:buNone/>
          </a:pPr>
          <a:endParaRPr lang="en-US" sz="1400" kern="1200" dirty="0">
            <a:solidFill>
              <a:sysClr val="window" lastClr="FFFFFF"/>
            </a:solidFill>
            <a:effectLst>
              <a:outerShdw blurRad="38100" dist="38100" dir="2700000" algn="tl">
                <a:srgbClr val="000000">
                  <a:alpha val="43137"/>
                </a:srgbClr>
              </a:outerShdw>
            </a:effectLst>
            <a:latin typeface="Calibri" panose="020F0502020204030204"/>
            <a:ea typeface="+mn-ea"/>
            <a:cs typeface="+mn-cs"/>
          </a:endParaRPr>
        </a:p>
      </dsp:txBody>
      <dsp:txXfrm>
        <a:off x="7411457" y="445170"/>
        <a:ext cx="1171002" cy="54090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a:t>7/2/2020</a:t>
            </a:r>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2392CCB-FF08-4D29-8DA3-E1FD86044808}" type="slidenum">
              <a:rPr/>
              <a:t>‹#›</a:t>
            </a:fld>
            <a:endParaRPr/>
          </a:p>
        </p:txBody>
      </p:sp>
    </p:spTree>
    <p:extLst>
      <p:ext uri="{BB962C8B-B14F-4D97-AF65-F5344CB8AC3E}">
        <p14:creationId xmlns:p14="http://schemas.microsoft.com/office/powerpoint/2010/main" val="166215331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a:t>7/2/2020</a:t>
            </a:r>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8706C7-F2C3-48B6-8A22-C484D800B5D4}" type="slidenum">
              <a:rPr/>
              <a:t>‹#›</a:t>
            </a:fld>
            <a:endParaRPr/>
          </a:p>
        </p:txBody>
      </p:sp>
    </p:spTree>
    <p:extLst>
      <p:ext uri="{BB962C8B-B14F-4D97-AF65-F5344CB8AC3E}">
        <p14:creationId xmlns:p14="http://schemas.microsoft.com/office/powerpoint/2010/main" val="599506853"/>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the 2020 West Virginia Annie’s Project; Agribusiness Business Planning and Risk Management Training for Women.</a:t>
            </a:r>
          </a:p>
          <a:p>
            <a:endParaRPr lang="en-US" sz="1200" baseline="0" dirty="0">
              <a:solidFill>
                <a:srgbClr val="002060"/>
              </a:solidFill>
            </a:endParaRPr>
          </a:p>
          <a:p>
            <a:r>
              <a:rPr lang="en-US" sz="1200" dirty="0">
                <a:solidFill>
                  <a:srgbClr val="002060"/>
                </a:solidFill>
              </a:rPr>
              <a:t>All materials in this course are for the expressed purpose of the WV Annie’s Project. </a:t>
            </a:r>
          </a:p>
          <a:p>
            <a:endParaRPr lang="en-US" sz="1200" dirty="0">
              <a:solidFill>
                <a:srgbClr val="002060"/>
              </a:solidFill>
            </a:endParaRPr>
          </a:p>
          <a:p>
            <a:r>
              <a:rPr lang="en-US" sz="1200" dirty="0">
                <a:solidFill>
                  <a:srgbClr val="002060"/>
                </a:solidFill>
              </a:rPr>
              <a:t>Any unauthorized use or dissemination of these materials is a violation of the WVU Extension Services copyright laws. Please contact Dee Singh-Knights using</a:t>
            </a:r>
            <a:r>
              <a:rPr lang="en-US" sz="1200" baseline="0" dirty="0">
                <a:solidFill>
                  <a:srgbClr val="002060"/>
                </a:solidFill>
              </a:rPr>
              <a:t> the information above </a:t>
            </a:r>
            <a:r>
              <a:rPr lang="en-US" sz="1200" dirty="0">
                <a:solidFill>
                  <a:srgbClr val="002060"/>
                </a:solidFill>
              </a:rPr>
              <a:t>for more information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31DBC9-975B-463D-9C21-E4FBCA6A3B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2802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7/2/2020</a:t>
            </a:r>
          </a:p>
        </p:txBody>
      </p:sp>
    </p:spTree>
    <p:extLst>
      <p:ext uri="{BB962C8B-B14F-4D97-AF65-F5344CB8AC3E}">
        <p14:creationId xmlns:p14="http://schemas.microsoft.com/office/powerpoint/2010/main" val="1937702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Access to mentorship curriculum guide, program objectives, checklists, task analysis sheets and related assessment/evaluation forms, to better understand the expectations and requirements of the program</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Access to the overall Beginning Farmer Training Program to complement the mentorship program and on-farm learning</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on-farm orientations for mentees with the host farm</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Facilitate a group orientation between mentees and on-farm mentors to encourage ‘match-making’</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Facilitate networking with other local producers, where appropriate</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Facilitate on-farm evaluation sessions to help ensure successful experience for participants</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ongoing check-ins and support during the program season</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certification to participants upon program completion </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opportunities for college credits for program participants, where appropriate</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Coordinate an alumni network of beginning farmers (</a:t>
            </a:r>
            <a:r>
              <a:rPr lang="en-US" b="1" i="1" dirty="0">
                <a:latin typeface="Calibri" panose="020F0502020204030204" pitchFamily="34" charset="0"/>
                <a:cs typeface="Calibri" panose="020F0502020204030204" pitchFamily="34" charset="0"/>
              </a:rPr>
              <a:t>Beginning Farmer Success Academy</a:t>
            </a:r>
            <a:r>
              <a:rPr lang="en-US" dirty="0">
                <a:latin typeface="Calibri" panose="020F0502020204030204" pitchFamily="34" charset="0"/>
                <a:cs typeface="Calibri" panose="020F0502020204030204" pitchFamily="34" charset="0"/>
              </a:rPr>
              <a:t>)</a:t>
            </a:r>
          </a:p>
          <a:p>
            <a:endParaRPr lang="en-US" dirty="0"/>
          </a:p>
        </p:txBody>
      </p:sp>
      <p:sp>
        <p:nvSpPr>
          <p:cNvPr id="4" name="Date Placeholder 3"/>
          <p:cNvSpPr>
            <a:spLocks noGrp="1"/>
          </p:cNvSpPr>
          <p:nvPr>
            <p:ph type="dt" idx="1"/>
          </p:nvPr>
        </p:nvSpPr>
        <p:spPr/>
        <p:txBody>
          <a:bodyPr/>
          <a:lstStyle/>
          <a:p>
            <a:r>
              <a:rPr lang="en-US"/>
              <a:t>7/2/2020</a:t>
            </a:r>
          </a:p>
        </p:txBody>
      </p:sp>
    </p:spTree>
    <p:extLst>
      <p:ext uri="{BB962C8B-B14F-4D97-AF65-F5344CB8AC3E}">
        <p14:creationId xmlns:p14="http://schemas.microsoft.com/office/powerpoint/2010/main" val="2657291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Access to mentorship curriculum guide, program objectives, checklists, task analysis sheets and related assessment/evaluation forms, to better understand the expectations and requirements of the program</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Access to the overall Beginning Farmer Training Program to complement the mentorship program and on-farm learning</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on-farm orientations for mentees with the host farm</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Facilitate a group orientation between mentees and on-farm mentors to encourage ‘match-making’</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Facilitate networking with other local producers, where appropriate</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Facilitate on-farm evaluation sessions to help ensure successful experience for participants</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ongoing check-ins and support during the program season</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certification to participants upon program completion </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opportunities for college credits for program participants, where appropriate</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Coordinate an alumni network of beginning farmers (</a:t>
            </a:r>
            <a:r>
              <a:rPr lang="en-US" b="1" i="1" dirty="0">
                <a:latin typeface="Calibri" panose="020F0502020204030204" pitchFamily="34" charset="0"/>
                <a:cs typeface="Calibri" panose="020F0502020204030204" pitchFamily="34" charset="0"/>
              </a:rPr>
              <a:t>Beginning Farmer Success Academy</a:t>
            </a:r>
            <a:r>
              <a:rPr lang="en-US" dirty="0">
                <a:latin typeface="Calibri" panose="020F0502020204030204" pitchFamily="34" charset="0"/>
                <a:cs typeface="Calibri" panose="020F0502020204030204" pitchFamily="34" charset="0"/>
              </a:rPr>
              <a:t>)</a:t>
            </a:r>
          </a:p>
          <a:p>
            <a:endParaRPr lang="en-US" dirty="0"/>
          </a:p>
        </p:txBody>
      </p:sp>
      <p:sp>
        <p:nvSpPr>
          <p:cNvPr id="4" name="Date Placeholder 3"/>
          <p:cNvSpPr>
            <a:spLocks noGrp="1"/>
          </p:cNvSpPr>
          <p:nvPr>
            <p:ph type="dt" idx="1"/>
          </p:nvPr>
        </p:nvSpPr>
        <p:spPr/>
        <p:txBody>
          <a:bodyPr/>
          <a:lstStyle/>
          <a:p>
            <a:r>
              <a:rPr lang="en-US"/>
              <a:t>7/2/2020</a:t>
            </a:r>
          </a:p>
        </p:txBody>
      </p:sp>
    </p:spTree>
    <p:extLst>
      <p:ext uri="{BB962C8B-B14F-4D97-AF65-F5344CB8AC3E}">
        <p14:creationId xmlns:p14="http://schemas.microsoft.com/office/powerpoint/2010/main" val="2597284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Access to mentorship curriculum guide, program objectives, checklists, task analysis sheets and related assessment/evaluation forms, to better understand the expectations and requirements of the program</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Access to the overall Beginning Farmer Training Program to complement the mentorship program and on-farm learning</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on-farm orientations for mentees with the host farm</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Facilitate a group orientation between mentees and on-farm mentors to encourage ‘match-making’</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Facilitate networking with other local producers, where appropriate</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Facilitate on-farm evaluation sessions to help ensure successful experience for participants</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ongoing check-ins and support during the program season</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certification to participants upon program completion </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opportunities for college credits for program participants, where appropriate</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Coordinate an alumni network of beginning farmers (</a:t>
            </a:r>
            <a:r>
              <a:rPr lang="en-US" b="1" i="1" dirty="0">
                <a:latin typeface="Calibri" panose="020F0502020204030204" pitchFamily="34" charset="0"/>
                <a:cs typeface="Calibri" panose="020F0502020204030204" pitchFamily="34" charset="0"/>
              </a:rPr>
              <a:t>Beginning Farmer Success Academy</a:t>
            </a:r>
            <a:r>
              <a:rPr lang="en-US" dirty="0">
                <a:latin typeface="Calibri" panose="020F0502020204030204" pitchFamily="34" charset="0"/>
                <a:cs typeface="Calibri" panose="020F0502020204030204" pitchFamily="34" charset="0"/>
              </a:rPr>
              <a:t>)</a:t>
            </a:r>
          </a:p>
          <a:p>
            <a:endParaRPr lang="en-US" dirty="0"/>
          </a:p>
        </p:txBody>
      </p:sp>
      <p:sp>
        <p:nvSpPr>
          <p:cNvPr id="4" name="Date Placeholder 3"/>
          <p:cNvSpPr>
            <a:spLocks noGrp="1"/>
          </p:cNvSpPr>
          <p:nvPr>
            <p:ph type="dt" idx="1"/>
          </p:nvPr>
        </p:nvSpPr>
        <p:spPr/>
        <p:txBody>
          <a:bodyPr/>
          <a:lstStyle/>
          <a:p>
            <a:r>
              <a:rPr lang="en-US"/>
              <a:t>7/2/2020</a:t>
            </a:r>
          </a:p>
        </p:txBody>
      </p:sp>
    </p:spTree>
    <p:extLst>
      <p:ext uri="{BB962C8B-B14F-4D97-AF65-F5344CB8AC3E}">
        <p14:creationId xmlns:p14="http://schemas.microsoft.com/office/powerpoint/2010/main" val="3526427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team at WVU will be in touch with each mentor-mentee pair for the specific commodities to discuss the skill-sets and task analysis sheets.</a:t>
            </a:r>
          </a:p>
          <a:p>
            <a:r>
              <a:rPr lang="en-US" dirty="0"/>
              <a:t>Also to do evaluation – regular so any improvements can be made in time to benefit the experience for both parties.</a:t>
            </a:r>
          </a:p>
        </p:txBody>
      </p:sp>
      <p:sp>
        <p:nvSpPr>
          <p:cNvPr id="4" name="Date Placeholder 3"/>
          <p:cNvSpPr>
            <a:spLocks noGrp="1"/>
          </p:cNvSpPr>
          <p:nvPr>
            <p:ph type="dt" idx="1"/>
          </p:nvPr>
        </p:nvSpPr>
        <p:spPr/>
        <p:txBody>
          <a:bodyPr/>
          <a:lstStyle/>
          <a:p>
            <a:r>
              <a:rPr lang="en-US"/>
              <a:t>7/2/2020</a:t>
            </a:r>
          </a:p>
        </p:txBody>
      </p:sp>
    </p:spTree>
    <p:extLst>
      <p:ext uri="{BB962C8B-B14F-4D97-AF65-F5344CB8AC3E}">
        <p14:creationId xmlns:p14="http://schemas.microsoft.com/office/powerpoint/2010/main" val="1988620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Access to mentorship curriculum guide, program objectives, checklists, task analysis sheets and related assessment/evaluation forms, to better understand the expectations and requirements of the program</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Access to the overall Beginning Farmer Training Program to complement the mentorship program and on-farm learning</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on-farm orientations for mentees with the host farm</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Facilitate a group orientation between mentees and on-farm mentors to encourage ‘match-making’</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Facilitate networking with other local producers, where appropriate</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Facilitate on-farm evaluation sessions to help ensure successful experience for participants</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ongoing check-ins and support during the program season</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certification to participants upon program completion </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opportunities for college credits for program participants, where appropriate</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Coordinate an alumni network of beginning farmers (</a:t>
            </a:r>
            <a:r>
              <a:rPr lang="en-US" b="1" i="1" dirty="0">
                <a:latin typeface="Calibri" panose="020F0502020204030204" pitchFamily="34" charset="0"/>
                <a:cs typeface="Calibri" panose="020F0502020204030204" pitchFamily="34" charset="0"/>
              </a:rPr>
              <a:t>Beginning Farmer Success Academy</a:t>
            </a:r>
            <a:r>
              <a:rPr lang="en-US" dirty="0">
                <a:latin typeface="Calibri" panose="020F0502020204030204" pitchFamily="34" charset="0"/>
                <a:cs typeface="Calibri" panose="020F0502020204030204" pitchFamily="34" charset="0"/>
              </a:rPr>
              <a:t>)</a:t>
            </a:r>
          </a:p>
          <a:p>
            <a:endParaRPr lang="en-US" dirty="0"/>
          </a:p>
        </p:txBody>
      </p:sp>
      <p:sp>
        <p:nvSpPr>
          <p:cNvPr id="4" name="Date Placeholder 3"/>
          <p:cNvSpPr>
            <a:spLocks noGrp="1"/>
          </p:cNvSpPr>
          <p:nvPr>
            <p:ph type="dt" idx="1"/>
          </p:nvPr>
        </p:nvSpPr>
        <p:spPr/>
        <p:txBody>
          <a:bodyPr/>
          <a:lstStyle/>
          <a:p>
            <a:r>
              <a:rPr lang="en-US"/>
              <a:t>7/2/2020</a:t>
            </a:r>
          </a:p>
        </p:txBody>
      </p:sp>
    </p:spTree>
    <p:extLst>
      <p:ext uri="{BB962C8B-B14F-4D97-AF65-F5344CB8AC3E}">
        <p14:creationId xmlns:p14="http://schemas.microsoft.com/office/powerpoint/2010/main" val="1637613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Access to mentorship curriculum guide, program objectives, checklists, task analysis sheets and related assessment/evaluation forms, to better understand the expectations and requirements of the program</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Access to the overall Beginning Farmer Training Program to complement the mentorship program and on-farm learning</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on-farm orientations for mentees with the host farm</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Facilitate a group orientation between mentees and on-farm mentors to encourage ‘match-making’</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Facilitate networking with other local producers, where appropriate</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Facilitate on-farm evaluation sessions to help ensure successful experience for participants</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ongoing check-ins and support during the program season</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certification to participants upon program completion </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opportunities for college credits for program participants, where appropriate</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Coordinate an alumni network of beginning farmers (</a:t>
            </a:r>
            <a:r>
              <a:rPr lang="en-US" b="1" i="1" dirty="0">
                <a:latin typeface="Calibri" panose="020F0502020204030204" pitchFamily="34" charset="0"/>
                <a:cs typeface="Calibri" panose="020F0502020204030204" pitchFamily="34" charset="0"/>
              </a:rPr>
              <a:t>Beginning Farmer Success Academy</a:t>
            </a:r>
            <a:r>
              <a:rPr lang="en-US" dirty="0">
                <a:latin typeface="Calibri" panose="020F0502020204030204" pitchFamily="34" charset="0"/>
                <a:cs typeface="Calibri" panose="020F0502020204030204" pitchFamily="34" charset="0"/>
              </a:rPr>
              <a:t>)</a:t>
            </a:r>
          </a:p>
          <a:p>
            <a:endParaRPr lang="en-US" dirty="0"/>
          </a:p>
        </p:txBody>
      </p:sp>
      <p:sp>
        <p:nvSpPr>
          <p:cNvPr id="4" name="Date Placeholder 3"/>
          <p:cNvSpPr>
            <a:spLocks noGrp="1"/>
          </p:cNvSpPr>
          <p:nvPr>
            <p:ph type="dt" idx="1"/>
          </p:nvPr>
        </p:nvSpPr>
        <p:spPr/>
        <p:txBody>
          <a:bodyPr/>
          <a:lstStyle/>
          <a:p>
            <a:r>
              <a:rPr lang="en-US"/>
              <a:t>7/2/2020</a:t>
            </a:r>
          </a:p>
        </p:txBody>
      </p:sp>
    </p:spTree>
    <p:extLst>
      <p:ext uri="{BB962C8B-B14F-4D97-AF65-F5344CB8AC3E}">
        <p14:creationId xmlns:p14="http://schemas.microsoft.com/office/powerpoint/2010/main" val="449151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Access to mentorship curriculum guide, program objectives, checklists, task analysis sheets and related assessment/evaluation forms, to better understand the expectations and requirements of the program</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Access to the overall Beginning Farmer Training Program to complement the mentorship program and on-farm learning</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on-farm orientations for mentees with the host farm</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Facilitate a group orientation between mentees and on-farm mentors to encourage ‘match-making’</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Facilitate networking with other local producers, where appropriate</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Facilitate on-farm evaluation sessions to help ensure successful experience for participants</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ongoing check-ins and support during the program season</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certification to participants upon program completion </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opportunities for college credits for program participants, where appropriate</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Coordinate an alumni network of beginning farmers (</a:t>
            </a:r>
            <a:r>
              <a:rPr lang="en-US" b="1" i="1" dirty="0">
                <a:latin typeface="Calibri" panose="020F0502020204030204" pitchFamily="34" charset="0"/>
                <a:cs typeface="Calibri" panose="020F0502020204030204" pitchFamily="34" charset="0"/>
              </a:rPr>
              <a:t>Beginning Farmer Success Academy</a:t>
            </a:r>
            <a:r>
              <a:rPr lang="en-US" dirty="0">
                <a:latin typeface="Calibri" panose="020F0502020204030204" pitchFamily="34" charset="0"/>
                <a:cs typeface="Calibri" panose="020F0502020204030204" pitchFamily="34" charset="0"/>
              </a:rPr>
              <a:t>)</a:t>
            </a:r>
          </a:p>
          <a:p>
            <a:endParaRPr lang="en-US" dirty="0"/>
          </a:p>
        </p:txBody>
      </p:sp>
      <p:sp>
        <p:nvSpPr>
          <p:cNvPr id="4" name="Date Placeholder 3"/>
          <p:cNvSpPr>
            <a:spLocks noGrp="1"/>
          </p:cNvSpPr>
          <p:nvPr>
            <p:ph type="dt" idx="1"/>
          </p:nvPr>
        </p:nvSpPr>
        <p:spPr/>
        <p:txBody>
          <a:bodyPr/>
          <a:lstStyle/>
          <a:p>
            <a:r>
              <a:rPr lang="en-US"/>
              <a:t>7/2/2020</a:t>
            </a:r>
          </a:p>
        </p:txBody>
      </p:sp>
    </p:spTree>
    <p:extLst>
      <p:ext uri="{BB962C8B-B14F-4D97-AF65-F5344CB8AC3E}">
        <p14:creationId xmlns:p14="http://schemas.microsoft.com/office/powerpoint/2010/main" val="2234475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Access to mentorship curriculum guide, program objectives, checklists, task analysis sheets and related assessment/evaluation forms, to better understand the expectations and requirements of the program</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Access to the overall Beginning Farmer Training Program to complement the mentorship program and on-farm learning</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on-farm orientations for mentees with the host farm</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Facilitate a group orientation between mentees and on-farm mentors to encourage ‘match-making’</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Facilitate networking with other local producers, where appropriate</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Facilitate on-farm evaluation sessions to help ensure successful experience for participants</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ongoing check-ins and support during the program season</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certification to participants upon program completion </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Provide opportunities for college credits for program participants, where appropriate</a:t>
            </a:r>
          </a:p>
          <a:p>
            <a:pPr marL="285750" lvl="0" indent="-285750">
              <a:spcBef>
                <a:spcPts val="600"/>
              </a:spcBef>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Coordinate an alumni network of beginning farmers (</a:t>
            </a:r>
            <a:r>
              <a:rPr lang="en-US" b="1" i="1" dirty="0">
                <a:latin typeface="Calibri" panose="020F0502020204030204" pitchFamily="34" charset="0"/>
                <a:cs typeface="Calibri" panose="020F0502020204030204" pitchFamily="34" charset="0"/>
              </a:rPr>
              <a:t>Beginning Farmer Success Academy</a:t>
            </a:r>
            <a:r>
              <a:rPr lang="en-US" dirty="0">
                <a:latin typeface="Calibri" panose="020F0502020204030204" pitchFamily="34" charset="0"/>
                <a:cs typeface="Calibri" panose="020F0502020204030204" pitchFamily="34" charset="0"/>
              </a:rPr>
              <a:t>)</a:t>
            </a:r>
          </a:p>
          <a:p>
            <a:endParaRPr lang="en-US" dirty="0"/>
          </a:p>
        </p:txBody>
      </p:sp>
      <p:sp>
        <p:nvSpPr>
          <p:cNvPr id="4" name="Date Placeholder 3"/>
          <p:cNvSpPr>
            <a:spLocks noGrp="1"/>
          </p:cNvSpPr>
          <p:nvPr>
            <p:ph type="dt" idx="1"/>
          </p:nvPr>
        </p:nvSpPr>
        <p:spPr/>
        <p:txBody>
          <a:bodyPr/>
          <a:lstStyle/>
          <a:p>
            <a:r>
              <a:rPr lang="en-US"/>
              <a:t>7/2/2020</a:t>
            </a:r>
          </a:p>
        </p:txBody>
      </p:sp>
    </p:spTree>
    <p:extLst>
      <p:ext uri="{BB962C8B-B14F-4D97-AF65-F5344CB8AC3E}">
        <p14:creationId xmlns:p14="http://schemas.microsoft.com/office/powerpoint/2010/main" val="1251460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team at WVU will be in touch with each mentor-mentee pair for the specific commodities to discuss the skill-sets and task analysis sheets.</a:t>
            </a:r>
          </a:p>
          <a:p>
            <a:r>
              <a:rPr lang="en-US" dirty="0"/>
              <a:t>Also to do evaluation – regular so any improvements can be made in time to benefit the experience for both parties.</a:t>
            </a:r>
          </a:p>
        </p:txBody>
      </p:sp>
      <p:sp>
        <p:nvSpPr>
          <p:cNvPr id="4" name="Date Placeholder 3"/>
          <p:cNvSpPr>
            <a:spLocks noGrp="1"/>
          </p:cNvSpPr>
          <p:nvPr>
            <p:ph type="dt" idx="1"/>
          </p:nvPr>
        </p:nvSpPr>
        <p:spPr/>
        <p:txBody>
          <a:bodyPr/>
          <a:lstStyle/>
          <a:p>
            <a:r>
              <a:rPr lang="en-US"/>
              <a:t>7/2/2020</a:t>
            </a:r>
          </a:p>
        </p:txBody>
      </p:sp>
    </p:spTree>
    <p:extLst>
      <p:ext uri="{BB962C8B-B14F-4D97-AF65-F5344CB8AC3E}">
        <p14:creationId xmlns:p14="http://schemas.microsoft.com/office/powerpoint/2010/main" val="2581587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the 2020 West Virginia Annie’s Project; Agribusiness Business Planning and Risk Management Training for Women.</a:t>
            </a:r>
          </a:p>
          <a:p>
            <a:endParaRPr lang="en-US" sz="1200" baseline="0" dirty="0">
              <a:solidFill>
                <a:srgbClr val="002060"/>
              </a:solidFill>
            </a:endParaRPr>
          </a:p>
          <a:p>
            <a:r>
              <a:rPr lang="en-US" sz="1200" dirty="0">
                <a:solidFill>
                  <a:srgbClr val="002060"/>
                </a:solidFill>
              </a:rPr>
              <a:t>All materials in this course are for the expressed purpose of the WV Annie’s Project. </a:t>
            </a:r>
          </a:p>
          <a:p>
            <a:endParaRPr lang="en-US" sz="1200" dirty="0">
              <a:solidFill>
                <a:srgbClr val="002060"/>
              </a:solidFill>
            </a:endParaRPr>
          </a:p>
          <a:p>
            <a:r>
              <a:rPr lang="en-US" sz="1200" dirty="0">
                <a:solidFill>
                  <a:srgbClr val="002060"/>
                </a:solidFill>
              </a:rPr>
              <a:t>Any unauthorized use or dissemination of these materials is a violation of the WVU Extension Services copyright laws. Please contact Dee Singh-Knights using</a:t>
            </a:r>
            <a:r>
              <a:rPr lang="en-US" sz="1200" baseline="0" dirty="0">
                <a:solidFill>
                  <a:srgbClr val="002060"/>
                </a:solidFill>
              </a:rPr>
              <a:t> the information above </a:t>
            </a:r>
            <a:r>
              <a:rPr lang="en-US" sz="1200" dirty="0">
                <a:solidFill>
                  <a:srgbClr val="002060"/>
                </a:solidFill>
              </a:rPr>
              <a:t>for more information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31DBC9-975B-463D-9C21-E4FBCA6A3B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1708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contributions to this project is to help you to understand the business side of farming.</a:t>
            </a:r>
          </a:p>
          <a:p>
            <a:endParaRPr lang="en-US" dirty="0"/>
          </a:p>
          <a:p>
            <a:r>
              <a:rPr lang="en-US" dirty="0"/>
              <a:t>I know you have all hear the usual farm jokes – ‘I farm so that is why I have a fulltime day job’, or ‘that’s the nature of farming, sometimes you, win sometimes you lose’. And because of this way of thinking, managing the farm as a business is not at the top of the ‘to-do’ list for the majority of farm managers.</a:t>
            </a:r>
          </a:p>
          <a:p>
            <a:endParaRPr lang="en-US" dirty="0"/>
          </a:p>
          <a:p>
            <a:r>
              <a:rPr lang="en-US" dirty="0"/>
              <a:t>Most people would agree that ‘farming is a risky business, and yet, farm managers are among the least prepared to manage risks.</a:t>
            </a:r>
          </a:p>
          <a:p>
            <a:endParaRPr lang="en-US" dirty="0"/>
          </a:p>
          <a:p>
            <a:r>
              <a:rPr lang="en-US" sz="1200" b="1" i="0" kern="1200" dirty="0">
                <a:solidFill>
                  <a:schemeClr val="tx1"/>
                </a:solidFill>
                <a:effectLst/>
                <a:latin typeface="+mn-lt"/>
                <a:ea typeface="+mn-ea"/>
                <a:cs typeface="+mn-cs"/>
              </a:rPr>
              <a:t>So my purpose in this project is to help you to understand why you need to a</a:t>
            </a:r>
            <a:r>
              <a:rPr lang="en-US" sz="1200" b="0" i="0" kern="1200" dirty="0">
                <a:solidFill>
                  <a:schemeClr val="tx1"/>
                </a:solidFill>
                <a:effectLst/>
                <a:latin typeface="+mn-lt"/>
                <a:ea typeface="+mn-ea"/>
                <a:cs typeface="+mn-cs"/>
              </a:rPr>
              <a:t>pproach </a:t>
            </a:r>
            <a:r>
              <a:rPr lang="en-US" sz="1200" b="1" i="0" kern="1200" dirty="0">
                <a:solidFill>
                  <a:schemeClr val="tx1"/>
                </a:solidFill>
                <a:effectLst/>
                <a:latin typeface="+mn-lt"/>
                <a:ea typeface="+mn-ea"/>
                <a:cs typeface="+mn-cs"/>
              </a:rPr>
              <a:t>farming</a:t>
            </a:r>
            <a:r>
              <a:rPr lang="en-US" sz="1200" b="0" i="0" kern="1200" dirty="0">
                <a:solidFill>
                  <a:schemeClr val="tx1"/>
                </a:solidFill>
                <a:effectLst/>
                <a:latin typeface="+mn-lt"/>
                <a:ea typeface="+mn-ea"/>
                <a:cs typeface="+mn-cs"/>
              </a:rPr>
              <a:t> differently, and how to do that.</a:t>
            </a:r>
            <a:endParaRPr lang="en-US" dirty="0"/>
          </a:p>
          <a:p>
            <a:endParaRPr lang="en-US" dirty="0"/>
          </a:p>
        </p:txBody>
      </p:sp>
      <p:sp>
        <p:nvSpPr>
          <p:cNvPr id="4" name="Date Placeholder 3"/>
          <p:cNvSpPr>
            <a:spLocks noGrp="1"/>
          </p:cNvSpPr>
          <p:nvPr>
            <p:ph type="dt" idx="1"/>
          </p:nvPr>
        </p:nvSpPr>
        <p:spPr/>
        <p:txBody>
          <a:bodyPr/>
          <a:lstStyle/>
          <a:p>
            <a:r>
              <a:rPr lang="en-US"/>
              <a:t>7/2/2020</a:t>
            </a:r>
          </a:p>
        </p:txBody>
      </p:sp>
    </p:spTree>
    <p:extLst>
      <p:ext uri="{BB962C8B-B14F-4D97-AF65-F5344CB8AC3E}">
        <p14:creationId xmlns:p14="http://schemas.microsoft.com/office/powerpoint/2010/main" val="422388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mentorship guide assumes the following core values of the mentorship program and the wider beginning farmer program, which it supplements:</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Mentorship – Providing support to mentors able and willing to share their experience and expertise through on farm education to beginning farmers. </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Community – Focused on building place-based knowledge and forming community connections.</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Experiential Learning – Active and applied hands-on education in real farm and business settings.</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Whole Farm Systems – Framing all decision making for personal, farm, and business management through a whole systems lens (business planning and risk management). </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Small and Medium-Sized Operations – Geared towards smaller operations that produce high value specialty crops and/or livestock for retail and direct market.</a:t>
            </a:r>
          </a:p>
          <a:p>
            <a:endParaRPr lang="en-US" dirty="0"/>
          </a:p>
        </p:txBody>
      </p:sp>
      <p:sp>
        <p:nvSpPr>
          <p:cNvPr id="4" name="Date Placeholder 3"/>
          <p:cNvSpPr>
            <a:spLocks noGrp="1"/>
          </p:cNvSpPr>
          <p:nvPr>
            <p:ph type="dt" idx="1"/>
          </p:nvPr>
        </p:nvSpPr>
        <p:spPr/>
        <p:txBody>
          <a:bodyPr/>
          <a:lstStyle/>
          <a:p>
            <a:r>
              <a:rPr lang="en-US"/>
              <a:t>7/2/2020</a:t>
            </a:r>
          </a:p>
        </p:txBody>
      </p:sp>
    </p:spTree>
    <p:extLst>
      <p:ext uri="{BB962C8B-B14F-4D97-AF65-F5344CB8AC3E}">
        <p14:creationId xmlns:p14="http://schemas.microsoft.com/office/powerpoint/2010/main" val="791011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 I said before, farming is RISKY business. All businesses are in fact; they all face risks.</a:t>
            </a:r>
          </a:p>
          <a:p>
            <a:r>
              <a:rPr lang="en-US" b="1" dirty="0"/>
              <a:t>Risk management is focused on</a:t>
            </a:r>
            <a:r>
              <a:rPr lang="en-US" b="1" baseline="0" dirty="0"/>
              <a:t> </a:t>
            </a:r>
            <a:r>
              <a:rPr lang="en-US" b="1" dirty="0"/>
              <a:t>thinking strategically and proactively about risks that</a:t>
            </a:r>
            <a:r>
              <a:rPr lang="en-US" b="1" baseline="0" dirty="0"/>
              <a:t> the business will likely face</a:t>
            </a:r>
            <a:r>
              <a:rPr lang="en-US" b="1" dirty="0"/>
              <a:t>, and applying appropriate strategies or action by which </a:t>
            </a:r>
            <a:r>
              <a:rPr lang="en-US" b="1" baseline="0" dirty="0"/>
              <a:t>negative outcomes</a:t>
            </a:r>
            <a:r>
              <a:rPr lang="en-US" b="1" dirty="0"/>
              <a:t> can be reduced.</a:t>
            </a:r>
          </a:p>
          <a:p>
            <a:endParaRPr lang="en-US" dirty="0"/>
          </a:p>
          <a:p>
            <a:r>
              <a:rPr lang="en-US" dirty="0"/>
              <a:t>And while we want producers</a:t>
            </a:r>
            <a:r>
              <a:rPr lang="en-US" baseline="0" dirty="0"/>
              <a:t> to consider expanding, modifying or adding new enterprises to their current operations, we want you to consider all the risks, good </a:t>
            </a:r>
            <a:r>
              <a:rPr lang="en-US" u="sng" baseline="0" dirty="0"/>
              <a:t>and</a:t>
            </a:r>
            <a:r>
              <a:rPr lang="en-US" baseline="0" dirty="0"/>
              <a:t> bad, that come with those changes. </a:t>
            </a:r>
          </a:p>
          <a:p>
            <a:endParaRPr lang="en-US" baseline="0" dirty="0"/>
          </a:p>
          <a:p>
            <a:r>
              <a:rPr lang="en-US" baseline="0" dirty="0"/>
              <a:t>So what are the things that can make or break a new enterprise? You have to be aware of these, and plan for them in advance. Such as……</a:t>
            </a:r>
          </a:p>
          <a:p>
            <a:endParaRPr lang="en-US" dirty="0"/>
          </a:p>
        </p:txBody>
      </p:sp>
      <p:sp>
        <p:nvSpPr>
          <p:cNvPr id="4" name="Date Placeholder 3"/>
          <p:cNvSpPr>
            <a:spLocks noGrp="1"/>
          </p:cNvSpPr>
          <p:nvPr>
            <p:ph type="dt" idx="1"/>
          </p:nvPr>
        </p:nvSpPr>
        <p:spPr/>
        <p:txBody>
          <a:bodyPr/>
          <a:lstStyle/>
          <a:p>
            <a:r>
              <a:rPr lang="en-US"/>
              <a:t>7/2/2020</a:t>
            </a:r>
          </a:p>
        </p:txBody>
      </p:sp>
    </p:spTree>
    <p:extLst>
      <p:ext uri="{BB962C8B-B14F-4D97-AF65-F5344CB8AC3E}">
        <p14:creationId xmlns:p14="http://schemas.microsoft.com/office/powerpoint/2010/main" val="3691311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Success and Risk Management go hand in hand. Thinking through the risks affecting your business will help you avoid</a:t>
            </a:r>
            <a:r>
              <a:rPr lang="en-US" baseline="0" dirty="0"/>
              <a:t> skimming the surface, and look deeper into the </a:t>
            </a:r>
            <a:r>
              <a:rPr lang="en-US" u="sng" baseline="0" dirty="0"/>
              <a:t>actual</a:t>
            </a:r>
            <a:r>
              <a:rPr lang="en-US" baseline="0" dirty="0"/>
              <a:t> risks facing your business.</a:t>
            </a:r>
            <a:endParaRPr lang="en-US" dirty="0"/>
          </a:p>
          <a:p>
            <a:endParaRPr lang="en-US" dirty="0"/>
          </a:p>
          <a:p>
            <a:r>
              <a:rPr lang="en-US" dirty="0"/>
              <a:t>But when we think of the myriad of risks that we face in our operations, it can be daunting and overwhelming. To make it make palatable for you, we focus on the five FUNCTIONAL AREAS of your business, and the risks that come along with each area. It is important to consider</a:t>
            </a:r>
            <a:r>
              <a:rPr lang="en-US" baseline="0" dirty="0"/>
              <a:t> all the risks in your business – this ensures you are taking the ‘big-picture’ or ‘whole-farm’ or ‘holistic’ approach to managing your business. The ‘big-picture’ approach ensures you are considering everything that the business needs to be successful (Remember: the success of your business depends on more than just a good product).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this process can be applied to any business</a:t>
            </a:r>
            <a:r>
              <a:rPr lang="en-US" baseline="0" dirty="0"/>
              <a:t> - (agriculture or not; primary production or value-added; monoculture or diversified operations).</a:t>
            </a:r>
          </a:p>
          <a:p>
            <a:endParaRPr lang="en-US" dirty="0"/>
          </a:p>
          <a:p>
            <a:r>
              <a:rPr lang="en-US" dirty="0"/>
              <a:t>Managers should take </a:t>
            </a:r>
            <a:r>
              <a:rPr lang="en-US" b="1" dirty="0"/>
              <a:t>a holistic approach to risk management, and avoid focusing on a single source of risk</a:t>
            </a:r>
            <a:r>
              <a:rPr lang="en-US" dirty="0"/>
              <a:t>. </a:t>
            </a:r>
          </a:p>
          <a:p>
            <a:endParaRPr lang="en-US" dirty="0"/>
          </a:p>
          <a:p>
            <a:r>
              <a:rPr lang="en-US" dirty="0"/>
              <a:t>Holistic Farm Planning</a:t>
            </a:r>
            <a:r>
              <a:rPr lang="en-US" baseline="0" dirty="0"/>
              <a:t> or </a:t>
            </a:r>
            <a:r>
              <a:rPr lang="en-US" dirty="0"/>
              <a:t>Whole Farm Planning can be used by the farm family to balance their</a:t>
            </a:r>
            <a:r>
              <a:rPr lang="en-US" baseline="0" dirty="0"/>
              <a:t> business goals and their family goals and </a:t>
            </a:r>
            <a:r>
              <a:rPr lang="en-US" dirty="0"/>
              <a:t>quality of life; balancing production, profitability, and satisfying your consumers; and managing</a:t>
            </a:r>
            <a:r>
              <a:rPr lang="en-US" baseline="0" dirty="0"/>
              <a:t> </a:t>
            </a:r>
            <a:r>
              <a:rPr lang="en-US" dirty="0"/>
              <a:t>long-­term stewardship of your farm</a:t>
            </a:r>
            <a:r>
              <a:rPr lang="en-US" baseline="0" dirty="0"/>
              <a:t> resources</a:t>
            </a:r>
            <a:r>
              <a:rPr lang="en-US" dirty="0"/>
              <a:t>. </a:t>
            </a:r>
          </a:p>
          <a:p>
            <a:endParaRPr lang="en-US" baseline="0" dirty="0"/>
          </a:p>
          <a:p>
            <a:r>
              <a:rPr lang="en-US" baseline="0" dirty="0"/>
              <a:t>This course recognizes that Holistic Farm Planning and Risk Management in the five risk areas above is essential to improving the viability and profitability of the farming enterprise. </a:t>
            </a:r>
          </a:p>
          <a:p>
            <a:endParaRPr lang="en-US" baseline="0" dirty="0"/>
          </a:p>
        </p:txBody>
      </p:sp>
      <p:sp>
        <p:nvSpPr>
          <p:cNvPr id="4" name="Slide Number Placeholder 3"/>
          <p:cNvSpPr>
            <a:spLocks noGrp="1"/>
          </p:cNvSpPr>
          <p:nvPr>
            <p:ph type="sldNum" sz="quarter" idx="10"/>
          </p:nvPr>
        </p:nvSpPr>
        <p:spPr/>
        <p:txBody>
          <a:bodyPr/>
          <a:lstStyle/>
          <a:p>
            <a:fld id="{0DE2B086-39E0-4A8D-B447-EFD78267C3ED}" type="slidenum">
              <a:rPr lang="en-US" smtClean="0"/>
              <a:t>7</a:t>
            </a:fld>
            <a:endParaRPr lang="en-US" dirty="0"/>
          </a:p>
        </p:txBody>
      </p:sp>
    </p:spTree>
    <p:extLst>
      <p:ext uri="{BB962C8B-B14F-4D97-AF65-F5344CB8AC3E}">
        <p14:creationId xmlns:p14="http://schemas.microsoft.com/office/powerpoint/2010/main" val="219859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 I said before, farming is RISKY business. All businesses are in fact; they all face risks.</a:t>
            </a:r>
          </a:p>
          <a:p>
            <a:r>
              <a:rPr lang="en-US" b="1" dirty="0"/>
              <a:t>Risk management is focused on</a:t>
            </a:r>
            <a:r>
              <a:rPr lang="en-US" b="1" baseline="0" dirty="0"/>
              <a:t> </a:t>
            </a:r>
            <a:r>
              <a:rPr lang="en-US" b="1" dirty="0"/>
              <a:t>thinking strategically and proactively about risks that</a:t>
            </a:r>
            <a:r>
              <a:rPr lang="en-US" b="1" baseline="0" dirty="0"/>
              <a:t> the business will likely face</a:t>
            </a:r>
            <a:r>
              <a:rPr lang="en-US" b="1" dirty="0"/>
              <a:t>, and applying appropriate strategies or action by which </a:t>
            </a:r>
            <a:r>
              <a:rPr lang="en-US" b="1" baseline="0" dirty="0"/>
              <a:t>negative outcomes</a:t>
            </a:r>
            <a:r>
              <a:rPr lang="en-US" b="1" dirty="0"/>
              <a:t> can be reduced.</a:t>
            </a:r>
          </a:p>
          <a:p>
            <a:endParaRPr lang="en-US" dirty="0"/>
          </a:p>
          <a:p>
            <a:r>
              <a:rPr lang="en-US" dirty="0"/>
              <a:t>And while we want producers</a:t>
            </a:r>
            <a:r>
              <a:rPr lang="en-US" baseline="0" dirty="0"/>
              <a:t> to consider expanding, modifying or adding new enterprises to their current operations, we want you to consider all the risks, good </a:t>
            </a:r>
            <a:r>
              <a:rPr lang="en-US" u="sng" baseline="0" dirty="0"/>
              <a:t>and</a:t>
            </a:r>
            <a:r>
              <a:rPr lang="en-US" baseline="0" dirty="0"/>
              <a:t> bad, that come with those changes. </a:t>
            </a:r>
          </a:p>
          <a:p>
            <a:endParaRPr lang="en-US" baseline="0" dirty="0"/>
          </a:p>
          <a:p>
            <a:r>
              <a:rPr lang="en-US" baseline="0" dirty="0"/>
              <a:t>So what are the things that can make or break a new enterprise? You have to be aware of these, and plan for them in advance. Such as……</a:t>
            </a:r>
          </a:p>
          <a:p>
            <a:endParaRPr lang="en-US" dirty="0"/>
          </a:p>
        </p:txBody>
      </p:sp>
      <p:sp>
        <p:nvSpPr>
          <p:cNvPr id="4" name="Date Placeholder 3"/>
          <p:cNvSpPr>
            <a:spLocks noGrp="1"/>
          </p:cNvSpPr>
          <p:nvPr>
            <p:ph type="dt" idx="1"/>
          </p:nvPr>
        </p:nvSpPr>
        <p:spPr/>
        <p:txBody>
          <a:bodyPr/>
          <a:lstStyle/>
          <a:p>
            <a:r>
              <a:rPr lang="en-US"/>
              <a:t>7/2/2020</a:t>
            </a:r>
          </a:p>
        </p:txBody>
      </p:sp>
    </p:spTree>
    <p:extLst>
      <p:ext uri="{BB962C8B-B14F-4D97-AF65-F5344CB8AC3E}">
        <p14:creationId xmlns:p14="http://schemas.microsoft.com/office/powerpoint/2010/main" val="512398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7/2/2020</a:t>
            </a:r>
          </a:p>
        </p:txBody>
      </p:sp>
    </p:spTree>
    <p:extLst>
      <p:ext uri="{BB962C8B-B14F-4D97-AF65-F5344CB8AC3E}">
        <p14:creationId xmlns:p14="http://schemas.microsoft.com/office/powerpoint/2010/main" val="1591456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7/2/2020</a:t>
            </a:r>
          </a:p>
        </p:txBody>
      </p:sp>
    </p:spTree>
    <p:extLst>
      <p:ext uri="{BB962C8B-B14F-4D97-AF65-F5344CB8AC3E}">
        <p14:creationId xmlns:p14="http://schemas.microsoft.com/office/powerpoint/2010/main" val="673079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45745"/>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B9410794-78B7-4D61-B611-C37C53CAD5DB}" type="datetime1">
              <a:rPr lang="en-US" smtClean="0"/>
              <a:t>2/6/2022</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8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24574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759B8D-89BE-4661-A491-145A0EDA86D1}" type="datetime1">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63446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245745"/>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94C0C9-567B-4A6F-8A19-6B9C57FF8117}" type="datetime1">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92089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621084C7-3C91-4974-BDC4-BADE773626B7}"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C18D42-B32A-4AB1-BD9E-C102D8A2E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647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084C7-3C91-4974-BDC4-BADE773626B7}"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C18D42-B32A-4AB1-BD9E-C102D8A2E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55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1084C7-3C91-4974-BDC4-BADE773626B7}"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C18D42-B32A-4AB1-BD9E-C102D8A2E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681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1084C7-3C91-4974-BDC4-BADE773626B7}" type="datetimeFigureOut">
              <a:rPr lang="en-US" smtClean="0">
                <a:solidFill>
                  <a:prstClr val="black">
                    <a:tint val="75000"/>
                  </a:prstClr>
                </a:solidFill>
              </a:rPr>
              <a:pPr/>
              <a:t>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C18D42-B32A-4AB1-BD9E-C102D8A2E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751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1084C7-3C91-4974-BDC4-BADE773626B7}" type="datetimeFigureOut">
              <a:rPr lang="en-US" smtClean="0">
                <a:solidFill>
                  <a:prstClr val="black">
                    <a:tint val="75000"/>
                  </a:prstClr>
                </a:solidFill>
              </a:rPr>
              <a:pPr/>
              <a:t>2/6/2022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2C18D42-B32A-4AB1-BD9E-C102D8A2E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95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1084C7-3C91-4974-BDC4-BADE773626B7}" type="datetimeFigureOut">
              <a:rPr lang="en-US" smtClean="0">
                <a:solidFill>
                  <a:prstClr val="black">
                    <a:tint val="75000"/>
                  </a:prstClr>
                </a:solidFill>
              </a:rPr>
              <a:pPr/>
              <a:t>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C18D42-B32A-4AB1-BD9E-C102D8A2E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53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084C7-3C91-4974-BDC4-BADE773626B7}" type="datetimeFigureOut">
              <a:rPr lang="en-US" smtClean="0">
                <a:solidFill>
                  <a:prstClr val="black">
                    <a:tint val="75000"/>
                  </a:prstClr>
                </a:solidFill>
              </a:rPr>
              <a:pPr/>
              <a:t>2/6/2022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C18D42-B32A-4AB1-BD9E-C102D8A2E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524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621084C7-3C91-4974-BDC4-BADE773626B7}" type="datetimeFigureOut">
              <a:rPr lang="en-US" smtClean="0">
                <a:solidFill>
                  <a:prstClr val="black">
                    <a:tint val="75000"/>
                  </a:prstClr>
                </a:solidFill>
              </a:rPr>
              <a:pPr/>
              <a:t>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C18D42-B32A-4AB1-BD9E-C102D8A2E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913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24574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8A6FE5-DEFC-420A-AF76-E1B963C2BB65}" type="datetime1">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17967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621084C7-3C91-4974-BDC4-BADE773626B7}" type="datetimeFigureOut">
              <a:rPr lang="en-US" smtClean="0">
                <a:solidFill>
                  <a:prstClr val="black">
                    <a:tint val="75000"/>
                  </a:prstClr>
                </a:solidFill>
              </a:rPr>
              <a:pPr/>
              <a:t>2/6/2022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C18D42-B32A-4AB1-BD9E-C102D8A2E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115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084C7-3C91-4974-BDC4-BADE773626B7}"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C18D42-B32A-4AB1-BD9E-C102D8A2E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454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084C7-3C91-4974-BDC4-BADE773626B7}" type="datetimeFigureOut">
              <a:rPr lang="en-US" smtClean="0">
                <a:solidFill>
                  <a:prstClr val="black">
                    <a:tint val="75000"/>
                  </a:prstClr>
                </a:solidFill>
              </a:rPr>
              <a:pPr/>
              <a:t>2/6/2022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C18D42-B32A-4AB1-BD9E-C102D8A2E5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63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24574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C9425F-0764-485A-AC57-DA0280549BFE}" type="datetime1">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97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245745"/>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C4F5DD-4681-4A5F-B816-3E9236388AFB}" type="datetime1">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94808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245745"/>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505F2E-A434-4E05-A8F4-400A770FD720}" type="datetime1">
              <a:rPr lang="en-US" smtClean="0"/>
              <a:t>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25888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24574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CF1B1A-D693-47CF-B774-95B7F865B88D}" type="datetime1">
              <a:rPr lang="en-US" smtClean="0"/>
              <a:t>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98691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245745"/>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6CAD4-9FF5-4804-A957-15D12FC910B4}" type="datetime1">
              <a:rPr lang="en-US" smtClean="0"/>
              <a:t>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8337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24574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6E0C11-84F6-4971-9767-A6C83EEB2105}" type="datetime1">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64354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24574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442134-B094-42CF-BE39-745A74B47160}" type="datetime1">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11154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45745"/>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5CA0B9D7-6645-4E7B-AE1D-3F47DC04D000}" type="datetime1">
              <a:rPr lang="en-US" smtClean="0"/>
              <a:t>2/6/2022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82129068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609585"/>
            <a:fld id="{621084C7-3C91-4974-BDC4-BADE773626B7}" type="datetimeFigureOut">
              <a:rPr lang="en-US" smtClean="0">
                <a:solidFill>
                  <a:prstClr val="black">
                    <a:tint val="75000"/>
                  </a:prstClr>
                </a:solidFill>
              </a:rPr>
              <a:pPr defTabSz="609585"/>
              <a:t>2/6/2022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609585"/>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609585"/>
            <a:fld id="{22C18D42-B32A-4AB1-BD9E-C102D8A2E5DA}" type="slidenum">
              <a:rPr lang="en-US" smtClean="0">
                <a:solidFill>
                  <a:prstClr val="black">
                    <a:tint val="75000"/>
                  </a:prstClr>
                </a:solidFill>
              </a:rPr>
              <a:pPr defTabSz="609585"/>
              <a:t>‹#›</a:t>
            </a:fld>
            <a:endParaRPr lang="en-US">
              <a:solidFill>
                <a:prstClr val="black">
                  <a:tint val="75000"/>
                </a:prstClr>
              </a:solidFill>
            </a:endParaRPr>
          </a:p>
        </p:txBody>
      </p:sp>
    </p:spTree>
    <p:extLst>
      <p:ext uri="{BB962C8B-B14F-4D97-AF65-F5344CB8AC3E}">
        <p14:creationId xmlns:p14="http://schemas.microsoft.com/office/powerpoint/2010/main" val="203466151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osingh-knights@mail.wvu.ed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4.png"/><Relationship Id="rId4" Type="http://schemas.openxmlformats.org/officeDocument/2006/relationships/image" Target="../media/image13.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286" y="3959972"/>
            <a:ext cx="7910945" cy="1180588"/>
          </a:xfrm>
        </p:spPr>
        <p:txBody>
          <a:bodyPr>
            <a:normAutofit fontScale="90000"/>
          </a:bodyPr>
          <a:lstStyle/>
          <a:p>
            <a:r>
              <a:rPr lang="en-US" sz="4400" b="1" dirty="0">
                <a:solidFill>
                  <a:srgbClr val="002060"/>
                </a:solidFill>
              </a:rPr>
              <a:t>WEST VIRGINIA BEGINNING FARMER ON-FARM MENTORSHIP PROGRAM</a:t>
            </a:r>
            <a:br>
              <a:rPr lang="en-US" sz="4000" b="1" dirty="0">
                <a:solidFill>
                  <a:srgbClr val="002060"/>
                </a:solidFill>
              </a:rPr>
            </a:br>
            <a:br>
              <a:rPr lang="en-US" sz="4000" b="1" dirty="0">
                <a:solidFill>
                  <a:srgbClr val="002060"/>
                </a:solidFill>
              </a:rPr>
            </a:br>
            <a:r>
              <a:rPr lang="en-US" sz="2000" b="1" i="1" dirty="0">
                <a:solidFill>
                  <a:srgbClr val="002060"/>
                </a:solidFill>
              </a:rPr>
              <a:t>This material is based upon work supported by the National Institute of Food and Agriculture, U.S. Department of Agriculture, through the Northeast Sustainable Agriculture Research and Education program under subaward number SNE20-014-WV</a:t>
            </a:r>
            <a:br>
              <a:rPr lang="en-US" sz="2000" b="1" dirty="0">
                <a:solidFill>
                  <a:srgbClr val="002060"/>
                </a:solidFill>
              </a:rPr>
            </a:br>
            <a:r>
              <a:rPr lang="en-US" sz="4000" b="1" dirty="0">
                <a:solidFill>
                  <a:srgbClr val="002060"/>
                </a:solidFill>
              </a:rPr>
              <a:t> </a:t>
            </a:r>
            <a:br>
              <a:rPr lang="en-US" sz="4000" b="1" dirty="0">
                <a:solidFill>
                  <a:srgbClr val="002060"/>
                </a:solidFill>
              </a:rPr>
            </a:br>
            <a:r>
              <a:rPr lang="en-US" sz="2200" b="1" dirty="0">
                <a:solidFill>
                  <a:srgbClr val="0070C0"/>
                </a:solidFill>
              </a:rPr>
              <a:t>Dee Singh-Knights, Ph.D.</a:t>
            </a:r>
            <a:br>
              <a:rPr lang="en-US" sz="2200" b="1" dirty="0">
                <a:solidFill>
                  <a:srgbClr val="0070C0"/>
                </a:solidFill>
              </a:rPr>
            </a:br>
            <a:r>
              <a:rPr lang="en-US" sz="2200" b="1" dirty="0">
                <a:solidFill>
                  <a:srgbClr val="0070C0"/>
                </a:solidFill>
              </a:rPr>
              <a:t>Associate Professor and Extension Specialist, and NESARE State Coordinator</a:t>
            </a:r>
            <a:br>
              <a:rPr lang="en-US" sz="2200" b="1" dirty="0">
                <a:solidFill>
                  <a:srgbClr val="0070C0"/>
                </a:solidFill>
              </a:rPr>
            </a:br>
            <a:r>
              <a:rPr lang="en-US" sz="2200" b="1" dirty="0">
                <a:solidFill>
                  <a:srgbClr val="0070C0"/>
                </a:solidFill>
              </a:rPr>
              <a:t>Agribusiness Economics and Management, West Virginia University</a:t>
            </a:r>
            <a:br>
              <a:rPr lang="en-US" sz="2200" b="1" dirty="0">
                <a:solidFill>
                  <a:srgbClr val="0070C0"/>
                </a:solidFill>
              </a:rPr>
            </a:br>
            <a:r>
              <a:rPr lang="en-US" sz="2200" b="1" dirty="0">
                <a:solidFill>
                  <a:srgbClr val="0070C0"/>
                </a:solidFill>
                <a:hlinkClick r:id="rId3"/>
              </a:rPr>
              <a:t>dosingh-knights@mail.wvu.edu</a:t>
            </a:r>
            <a:br>
              <a:rPr lang="en-US" sz="2200" b="1" dirty="0">
                <a:solidFill>
                  <a:srgbClr val="0070C0"/>
                </a:solidFill>
              </a:rPr>
            </a:br>
            <a:r>
              <a:rPr lang="en-US" sz="2200" b="1" dirty="0">
                <a:solidFill>
                  <a:srgbClr val="0070C0"/>
                </a:solidFill>
              </a:rPr>
              <a:t>304-293-7606</a:t>
            </a:r>
            <a:endParaRPr lang="en-US" sz="3600" b="1" dirty="0">
              <a:solidFill>
                <a:srgbClr val="0070C0"/>
              </a:solidFill>
            </a:endParaRPr>
          </a:p>
        </p:txBody>
      </p:sp>
      <p:pic>
        <p:nvPicPr>
          <p:cNvPr id="5" name="Picture 4">
            <a:extLst>
              <a:ext uri="{FF2B5EF4-FFF2-40B4-BE49-F238E27FC236}">
                <a16:creationId xmlns:a16="http://schemas.microsoft.com/office/drawing/2014/main" id="{9A0ED715-D72B-464B-89B9-5C62E9672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4009" y="90234"/>
            <a:ext cx="3600450" cy="4800600"/>
          </a:xfrm>
          <a:prstGeom prst="rect">
            <a:avLst/>
          </a:prstGeom>
        </p:spPr>
      </p:pic>
      <p:pic>
        <p:nvPicPr>
          <p:cNvPr id="3" name="Picture 2">
            <a:extLst>
              <a:ext uri="{FF2B5EF4-FFF2-40B4-BE49-F238E27FC236}">
                <a16:creationId xmlns:a16="http://schemas.microsoft.com/office/drawing/2014/main" id="{EC11D25B-DCB6-4F5E-B48D-FE3B14DDCE69}"/>
              </a:ext>
            </a:extLst>
          </p:cNvPr>
          <p:cNvPicPr>
            <a:picLocks noChangeAspect="1"/>
          </p:cNvPicPr>
          <p:nvPr/>
        </p:nvPicPr>
        <p:blipFill>
          <a:blip r:embed="rId5"/>
          <a:stretch>
            <a:fillRect/>
          </a:stretch>
        </p:blipFill>
        <p:spPr>
          <a:xfrm>
            <a:off x="9331619" y="4966995"/>
            <a:ext cx="2028402" cy="1838240"/>
          </a:xfrm>
          <a:prstGeom prst="rect">
            <a:avLst/>
          </a:prstGeom>
        </p:spPr>
      </p:pic>
    </p:spTree>
    <p:extLst>
      <p:ext uri="{BB962C8B-B14F-4D97-AF65-F5344CB8AC3E}">
        <p14:creationId xmlns:p14="http://schemas.microsoft.com/office/powerpoint/2010/main" val="3862841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9391-66CF-4F70-B177-70CF85826F70}"/>
              </a:ext>
            </a:extLst>
          </p:cNvPr>
          <p:cNvSpPr>
            <a:spLocks noGrp="1"/>
          </p:cNvSpPr>
          <p:nvPr>
            <p:ph type="title"/>
          </p:nvPr>
        </p:nvSpPr>
        <p:spPr>
          <a:xfrm>
            <a:off x="494778" y="487471"/>
            <a:ext cx="11392422" cy="862208"/>
          </a:xfrm>
        </p:spPr>
        <p:txBody>
          <a:bodyPr>
            <a:normAutofit fontScale="90000"/>
          </a:bodyPr>
          <a:lstStyle/>
          <a:p>
            <a:pPr algn="ctr"/>
            <a:r>
              <a:rPr lang="en-US" sz="4000" b="1" dirty="0">
                <a:solidFill>
                  <a:srgbClr val="002060"/>
                </a:solidFill>
              </a:rPr>
              <a:t>CHALLENGES TO IMPLEMENTING EFFECTIVE MENTORING STRATEGIES</a:t>
            </a:r>
          </a:p>
        </p:txBody>
      </p:sp>
      <p:sp>
        <p:nvSpPr>
          <p:cNvPr id="3" name="Content Placeholder 2">
            <a:extLst>
              <a:ext uri="{FF2B5EF4-FFF2-40B4-BE49-F238E27FC236}">
                <a16:creationId xmlns:a16="http://schemas.microsoft.com/office/drawing/2014/main" id="{916EED1B-7C40-4BE2-8B81-92A0443700B7}"/>
              </a:ext>
            </a:extLst>
          </p:cNvPr>
          <p:cNvSpPr>
            <a:spLocks noGrp="1"/>
          </p:cNvSpPr>
          <p:nvPr>
            <p:ph idx="1"/>
          </p:nvPr>
        </p:nvSpPr>
        <p:spPr>
          <a:xfrm>
            <a:off x="695194" y="1597068"/>
            <a:ext cx="10991589" cy="5041726"/>
          </a:xfrm>
        </p:spPr>
        <p:txBody>
          <a:bodyPr>
            <a:normAutofit/>
          </a:bodyPr>
          <a:lstStyle/>
          <a:p>
            <a:r>
              <a:rPr lang="en-US" sz="2400" dirty="0"/>
              <a:t>Making a match between mentors and mentees result in a productive exchange.</a:t>
            </a:r>
          </a:p>
          <a:p>
            <a:r>
              <a:rPr lang="en-US" sz="2400" dirty="0"/>
              <a:t>Geographic distance between mentors and mentees limits in-person time and can impact the ability to start or continue relationships</a:t>
            </a:r>
          </a:p>
          <a:p>
            <a:pPr lvl="1"/>
            <a:r>
              <a:rPr lang="en-US" dirty="0"/>
              <a:t>However when producers are not competing in the same market the mentor may be more likely to share more proprietary information.</a:t>
            </a:r>
          </a:p>
          <a:p>
            <a:r>
              <a:rPr lang="en-US" sz="2400" dirty="0"/>
              <a:t>Mentor farmers need support and to have a manageable number of engagements and level of commitments in order to make it sustainable for them, their family and their farms.</a:t>
            </a:r>
          </a:p>
          <a:p>
            <a:r>
              <a:rPr lang="en-US" sz="2400" dirty="0"/>
              <a:t>Mentor farmers have on-going needs for peer-to-peer learning.</a:t>
            </a:r>
          </a:p>
          <a:p>
            <a:r>
              <a:rPr lang="en-US" sz="2400" dirty="0"/>
              <a:t>Beginning farmers that are a few years into farming need to be connected with technical assistance that can help them address issues specific to their farm, markets and families.</a:t>
            </a:r>
          </a:p>
          <a:p>
            <a:endParaRPr lang="en-US" dirty="0"/>
          </a:p>
        </p:txBody>
      </p:sp>
    </p:spTree>
    <p:extLst>
      <p:ext uri="{BB962C8B-B14F-4D97-AF65-F5344CB8AC3E}">
        <p14:creationId xmlns:p14="http://schemas.microsoft.com/office/powerpoint/2010/main" val="206277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9391-66CF-4F70-B177-70CF85826F70}"/>
              </a:ext>
            </a:extLst>
          </p:cNvPr>
          <p:cNvSpPr>
            <a:spLocks noGrp="1"/>
          </p:cNvSpPr>
          <p:nvPr>
            <p:ph type="title"/>
          </p:nvPr>
        </p:nvSpPr>
        <p:spPr>
          <a:xfrm>
            <a:off x="319414" y="487471"/>
            <a:ext cx="11567786" cy="862208"/>
          </a:xfrm>
        </p:spPr>
        <p:txBody>
          <a:bodyPr>
            <a:noAutofit/>
          </a:bodyPr>
          <a:lstStyle/>
          <a:p>
            <a:pPr algn="ctr"/>
            <a:r>
              <a:rPr lang="en-US" sz="3600" b="1" dirty="0">
                <a:solidFill>
                  <a:srgbClr val="002060"/>
                </a:solidFill>
              </a:rPr>
              <a:t>BEST PRACTICES TO CONSIDER WHEN DESIGNING MENTORING PROGRAMS </a:t>
            </a:r>
          </a:p>
        </p:txBody>
      </p:sp>
      <p:sp>
        <p:nvSpPr>
          <p:cNvPr id="3" name="Content Placeholder 2">
            <a:extLst>
              <a:ext uri="{FF2B5EF4-FFF2-40B4-BE49-F238E27FC236}">
                <a16:creationId xmlns:a16="http://schemas.microsoft.com/office/drawing/2014/main" id="{916EED1B-7C40-4BE2-8B81-92A0443700B7}"/>
              </a:ext>
            </a:extLst>
          </p:cNvPr>
          <p:cNvSpPr>
            <a:spLocks noGrp="1"/>
          </p:cNvSpPr>
          <p:nvPr>
            <p:ph idx="1"/>
          </p:nvPr>
        </p:nvSpPr>
        <p:spPr>
          <a:xfrm>
            <a:off x="688932" y="1440493"/>
            <a:ext cx="10991589" cy="5041726"/>
          </a:xfrm>
        </p:spPr>
        <p:txBody>
          <a:bodyPr>
            <a:normAutofit/>
          </a:bodyPr>
          <a:lstStyle/>
          <a:p>
            <a:r>
              <a:rPr lang="en-US" sz="2800" dirty="0"/>
              <a:t>Small groups of farmers forming mentoring pools</a:t>
            </a:r>
          </a:p>
          <a:p>
            <a:r>
              <a:rPr lang="en-US" sz="2800" dirty="0"/>
              <a:t>Asking established farmers to identify other farmers they think would be good mentors</a:t>
            </a:r>
          </a:p>
          <a:p>
            <a:r>
              <a:rPr lang="en-US" sz="2800" dirty="0"/>
              <a:t>Clarifying for others about mentoring strategies that your program uses</a:t>
            </a:r>
          </a:p>
          <a:p>
            <a:r>
              <a:rPr lang="en-US" sz="2800" dirty="0"/>
              <a:t>Farmers have a unique ability to share from their genuine experiences and this is important in building a relationship with beginning farmers</a:t>
            </a:r>
          </a:p>
          <a:p>
            <a:r>
              <a:rPr lang="en-US" sz="2800" dirty="0"/>
              <a:t>Create an identity for farmer networks</a:t>
            </a:r>
          </a:p>
          <a:p>
            <a:r>
              <a:rPr lang="en-US" sz="2800" dirty="0"/>
              <a:t>Mentors should be prepared to share their numbers with beginning farmers</a:t>
            </a:r>
          </a:p>
          <a:p>
            <a:r>
              <a:rPr lang="en-US" sz="2800" dirty="0"/>
              <a:t>Networking is a key element for a beginning farmer program</a:t>
            </a:r>
          </a:p>
          <a:p>
            <a:endParaRPr lang="en-US" dirty="0"/>
          </a:p>
        </p:txBody>
      </p:sp>
    </p:spTree>
    <p:extLst>
      <p:ext uri="{BB962C8B-B14F-4D97-AF65-F5344CB8AC3E}">
        <p14:creationId xmlns:p14="http://schemas.microsoft.com/office/powerpoint/2010/main" val="291353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9391-66CF-4F70-B177-70CF85826F70}"/>
              </a:ext>
            </a:extLst>
          </p:cNvPr>
          <p:cNvSpPr>
            <a:spLocks noGrp="1"/>
          </p:cNvSpPr>
          <p:nvPr>
            <p:ph type="title"/>
          </p:nvPr>
        </p:nvSpPr>
        <p:spPr>
          <a:xfrm>
            <a:off x="494778" y="487471"/>
            <a:ext cx="11392422" cy="862208"/>
          </a:xfrm>
        </p:spPr>
        <p:txBody>
          <a:bodyPr>
            <a:normAutofit fontScale="90000"/>
          </a:bodyPr>
          <a:lstStyle/>
          <a:p>
            <a:pPr algn="ctr"/>
            <a:r>
              <a:rPr lang="en-US" sz="4000" b="1" dirty="0">
                <a:solidFill>
                  <a:srgbClr val="002060"/>
                </a:solidFill>
              </a:rPr>
              <a:t>BEST PRACTICES TO CONSIDER WHEN DESIGNING MENTORING PROGRAMS (Continued)</a:t>
            </a:r>
          </a:p>
        </p:txBody>
      </p:sp>
      <p:sp>
        <p:nvSpPr>
          <p:cNvPr id="3" name="Content Placeholder 2">
            <a:extLst>
              <a:ext uri="{FF2B5EF4-FFF2-40B4-BE49-F238E27FC236}">
                <a16:creationId xmlns:a16="http://schemas.microsoft.com/office/drawing/2014/main" id="{916EED1B-7C40-4BE2-8B81-92A0443700B7}"/>
              </a:ext>
            </a:extLst>
          </p:cNvPr>
          <p:cNvSpPr>
            <a:spLocks noGrp="1"/>
          </p:cNvSpPr>
          <p:nvPr>
            <p:ph idx="1"/>
          </p:nvPr>
        </p:nvSpPr>
        <p:spPr>
          <a:xfrm>
            <a:off x="688932" y="1584541"/>
            <a:ext cx="10991589" cy="4897677"/>
          </a:xfrm>
        </p:spPr>
        <p:txBody>
          <a:bodyPr>
            <a:normAutofit/>
          </a:bodyPr>
          <a:lstStyle/>
          <a:p>
            <a:r>
              <a:rPr lang="en-US" sz="2800" dirty="0"/>
              <a:t>Package mentoring with beginning farmer educational pathways (like farm planning training)</a:t>
            </a:r>
          </a:p>
          <a:p>
            <a:r>
              <a:rPr lang="en-US" sz="2800" dirty="0"/>
              <a:t>Develop diverse pools of mentors including food entrepreneurs.</a:t>
            </a:r>
          </a:p>
          <a:p>
            <a:r>
              <a:rPr lang="en-US" sz="2800" dirty="0"/>
              <a:t>Paying mentors for their time.</a:t>
            </a:r>
          </a:p>
          <a:p>
            <a:r>
              <a:rPr lang="en-US" sz="2800" dirty="0"/>
              <a:t>Put responsibility for initiating mentoring relationship on mentee (require them to call mentor every week and hold them accountable).</a:t>
            </a:r>
          </a:p>
          <a:p>
            <a:r>
              <a:rPr lang="en-US" sz="2800" dirty="0"/>
              <a:t>Tours of mentor and mentee farms for those participating each year.</a:t>
            </a:r>
          </a:p>
          <a:p>
            <a:r>
              <a:rPr lang="en-US" sz="2800" dirty="0"/>
              <a:t>Mentee applications are reviewed by potential mentors and includes a professional development plan. Mentors decide which mentor can best meet the mentees PD goals.</a:t>
            </a:r>
          </a:p>
        </p:txBody>
      </p:sp>
    </p:spTree>
    <p:extLst>
      <p:ext uri="{BB962C8B-B14F-4D97-AF65-F5344CB8AC3E}">
        <p14:creationId xmlns:p14="http://schemas.microsoft.com/office/powerpoint/2010/main" val="137050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9391-66CF-4F70-B177-70CF85826F70}"/>
              </a:ext>
            </a:extLst>
          </p:cNvPr>
          <p:cNvSpPr>
            <a:spLocks noGrp="1"/>
          </p:cNvSpPr>
          <p:nvPr>
            <p:ph type="title"/>
          </p:nvPr>
        </p:nvSpPr>
        <p:spPr>
          <a:xfrm>
            <a:off x="494778" y="487471"/>
            <a:ext cx="11392422" cy="862208"/>
          </a:xfrm>
        </p:spPr>
        <p:txBody>
          <a:bodyPr>
            <a:noAutofit/>
          </a:bodyPr>
          <a:lstStyle/>
          <a:p>
            <a:pPr algn="ctr"/>
            <a:r>
              <a:rPr lang="en-US" sz="3200" b="1" dirty="0">
                <a:solidFill>
                  <a:srgbClr val="002060"/>
                </a:solidFill>
              </a:rPr>
              <a:t>CONSIDERATIONS FOR DESIGNING THE OVERALL ON-FARM MENTORSHIP PROGRAM</a:t>
            </a:r>
          </a:p>
        </p:txBody>
      </p:sp>
      <p:sp>
        <p:nvSpPr>
          <p:cNvPr id="3" name="Content Placeholder 2">
            <a:extLst>
              <a:ext uri="{FF2B5EF4-FFF2-40B4-BE49-F238E27FC236}">
                <a16:creationId xmlns:a16="http://schemas.microsoft.com/office/drawing/2014/main" id="{916EED1B-7C40-4BE2-8B81-92A0443700B7}"/>
              </a:ext>
            </a:extLst>
          </p:cNvPr>
          <p:cNvSpPr>
            <a:spLocks noGrp="1"/>
          </p:cNvSpPr>
          <p:nvPr>
            <p:ph idx="1"/>
          </p:nvPr>
        </p:nvSpPr>
        <p:spPr>
          <a:xfrm>
            <a:off x="688932" y="1584541"/>
            <a:ext cx="10991589" cy="4897677"/>
          </a:xfrm>
        </p:spPr>
        <p:txBody>
          <a:bodyPr>
            <a:normAutofit fontScale="85000" lnSpcReduction="20000"/>
          </a:bodyPr>
          <a:lstStyle/>
          <a:p>
            <a:r>
              <a:rPr lang="en-US" sz="2800" dirty="0"/>
              <a:t>It is important for the lead organization/agency to have a formal process to invite mentors and mentees to participate in the mentorship program, and for selecting the ‘best fit’ to ensure mentors and mentees are suitably matched. </a:t>
            </a:r>
          </a:p>
          <a:p>
            <a:pPr marL="688975" indent="-231775"/>
            <a:r>
              <a:rPr lang="en-US" sz="2800" dirty="0"/>
              <a:t>A written application</a:t>
            </a:r>
          </a:p>
          <a:p>
            <a:pPr marL="688975" indent="-231775"/>
            <a:r>
              <a:rPr lang="en-US" sz="2800" dirty="0"/>
              <a:t>A formal interview (see list of sample interview questions on page ---)</a:t>
            </a:r>
          </a:p>
          <a:p>
            <a:pPr marL="688975" indent="-231775"/>
            <a:r>
              <a:rPr lang="en-US" sz="2800" dirty="0"/>
              <a:t>Conversations by e-mail, in person, or on the phone</a:t>
            </a:r>
          </a:p>
          <a:p>
            <a:pPr marL="688975" indent="-231775"/>
            <a:r>
              <a:rPr lang="en-US" sz="2800" dirty="0"/>
              <a:t>Checking references</a:t>
            </a:r>
          </a:p>
          <a:p>
            <a:pPr marL="688975" indent="-231775"/>
            <a:r>
              <a:rPr lang="en-US" sz="2800" dirty="0"/>
              <a:t>An on-site visit, a working visit, and a trial-period</a:t>
            </a:r>
          </a:p>
          <a:p>
            <a:pPr marL="688975" indent="-231775"/>
            <a:r>
              <a:rPr lang="en-US" sz="2800" dirty="0"/>
              <a:t>List of participating farm and farm mentors </a:t>
            </a:r>
          </a:p>
          <a:p>
            <a:pPr marL="688975" indent="-231775"/>
            <a:r>
              <a:rPr lang="en-US" sz="2800" dirty="0"/>
              <a:t>The role of the organization/agency facilitating the mentorship program</a:t>
            </a:r>
          </a:p>
          <a:p>
            <a:pPr marL="688975" indent="-231775"/>
            <a:r>
              <a:rPr lang="en-US" sz="2800" dirty="0"/>
              <a:t>Benefits for farm mentors/host farms and mentees/aspiring or beginning farmer</a:t>
            </a:r>
          </a:p>
          <a:p>
            <a:pPr marL="688975" indent="-231775"/>
            <a:r>
              <a:rPr lang="en-US" sz="2800" dirty="0"/>
              <a:t>Supports to be provide to all participants</a:t>
            </a:r>
          </a:p>
        </p:txBody>
      </p:sp>
    </p:spTree>
    <p:extLst>
      <p:ext uri="{BB962C8B-B14F-4D97-AF65-F5344CB8AC3E}">
        <p14:creationId xmlns:p14="http://schemas.microsoft.com/office/powerpoint/2010/main" val="288890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58FB-73B8-4819-89CA-6507B710A8F8}"/>
              </a:ext>
            </a:extLst>
          </p:cNvPr>
          <p:cNvSpPr>
            <a:spLocks noGrp="1"/>
          </p:cNvSpPr>
          <p:nvPr>
            <p:ph type="title"/>
          </p:nvPr>
        </p:nvSpPr>
        <p:spPr>
          <a:xfrm>
            <a:off x="259702" y="189137"/>
            <a:ext cx="11672595" cy="1356360"/>
          </a:xfrm>
        </p:spPr>
        <p:txBody>
          <a:bodyPr>
            <a:normAutofit/>
          </a:bodyPr>
          <a:lstStyle/>
          <a:p>
            <a:pPr algn="ctr"/>
            <a:r>
              <a:rPr lang="en-US" sz="3200" b="1" dirty="0">
                <a:solidFill>
                  <a:srgbClr val="002060"/>
                </a:solidFill>
                <a:latin typeface="Calibri" panose="020F0502020204030204" pitchFamily="34" charset="0"/>
                <a:cs typeface="Calibri" panose="020F0502020204030204" pitchFamily="34" charset="0"/>
              </a:rPr>
              <a:t>ON-FARM MENTORSHIP PROGRAM</a:t>
            </a:r>
            <a:br>
              <a:rPr lang="en-US" sz="3200" b="1" dirty="0">
                <a:solidFill>
                  <a:srgbClr val="002060"/>
                </a:solidFill>
                <a:latin typeface="Calibri" panose="020F0502020204030204" pitchFamily="34" charset="0"/>
                <a:cs typeface="Calibri" panose="020F0502020204030204" pitchFamily="34" charset="0"/>
              </a:rPr>
            </a:br>
            <a:r>
              <a:rPr lang="en-US" sz="2800" b="1" dirty="0">
                <a:solidFill>
                  <a:srgbClr val="0070C0"/>
                </a:solidFill>
                <a:latin typeface="Calibri" panose="020F0502020204030204" pitchFamily="34" charset="0"/>
                <a:cs typeface="Calibri" panose="020F0502020204030204" pitchFamily="34" charset="0"/>
              </a:rPr>
              <a:t>Hallmarks of a Successful On-Farm Mentorship Program</a:t>
            </a:r>
            <a:endParaRPr lang="en-US" sz="3200" b="1" dirty="0">
              <a:solidFill>
                <a:srgbClr val="0070C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285AD7C-A861-43C2-899E-F4604EEE2A7B}"/>
              </a:ext>
            </a:extLst>
          </p:cNvPr>
          <p:cNvPicPr>
            <a:picLocks noChangeAspect="1"/>
          </p:cNvPicPr>
          <p:nvPr/>
        </p:nvPicPr>
        <p:blipFill>
          <a:blip r:embed="rId3"/>
          <a:stretch>
            <a:fillRect/>
          </a:stretch>
        </p:blipFill>
        <p:spPr>
          <a:xfrm>
            <a:off x="8798377" y="1750637"/>
            <a:ext cx="2575249" cy="3125888"/>
          </a:xfrm>
          <a:prstGeom prst="rect">
            <a:avLst/>
          </a:prstGeom>
        </p:spPr>
      </p:pic>
      <p:sp>
        <p:nvSpPr>
          <p:cNvPr id="6" name="TextBox 5">
            <a:extLst>
              <a:ext uri="{FF2B5EF4-FFF2-40B4-BE49-F238E27FC236}">
                <a16:creationId xmlns:a16="http://schemas.microsoft.com/office/drawing/2014/main" id="{71246081-994E-4666-B297-29E1D4373224}"/>
              </a:ext>
            </a:extLst>
          </p:cNvPr>
          <p:cNvSpPr txBox="1"/>
          <p:nvPr/>
        </p:nvSpPr>
        <p:spPr>
          <a:xfrm>
            <a:off x="8392496" y="5004726"/>
            <a:ext cx="3250552" cy="276999"/>
          </a:xfrm>
          <a:prstGeom prst="rect">
            <a:avLst/>
          </a:prstGeom>
          <a:noFill/>
        </p:spPr>
        <p:txBody>
          <a:bodyPr wrap="square" rtlCol="0">
            <a:spAutoFit/>
          </a:bodyPr>
          <a:lstStyle/>
          <a:p>
            <a:pPr algn="ctr"/>
            <a:r>
              <a:rPr lang="en-US" sz="1200" b="1" i="1" dirty="0">
                <a:solidFill>
                  <a:srgbClr val="0070C0"/>
                </a:solidFill>
              </a:rPr>
              <a:t>Mountain Harvest Farm, LLC, Grafton, WV</a:t>
            </a:r>
          </a:p>
        </p:txBody>
      </p:sp>
      <p:pic>
        <p:nvPicPr>
          <p:cNvPr id="7" name="Content Placeholder 4">
            <a:extLst>
              <a:ext uri="{FF2B5EF4-FFF2-40B4-BE49-F238E27FC236}">
                <a16:creationId xmlns:a16="http://schemas.microsoft.com/office/drawing/2014/main" id="{EDB3205B-245D-48ED-AA87-EF601FFE6AB9}"/>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323965" y="5770285"/>
            <a:ext cx="3329408" cy="611015"/>
          </a:xfrm>
        </p:spPr>
      </p:pic>
      <p:sp>
        <p:nvSpPr>
          <p:cNvPr id="8" name="TextBox 7">
            <a:extLst>
              <a:ext uri="{FF2B5EF4-FFF2-40B4-BE49-F238E27FC236}">
                <a16:creationId xmlns:a16="http://schemas.microsoft.com/office/drawing/2014/main" id="{685694C4-2B00-4C79-9046-D797951655D0}"/>
              </a:ext>
            </a:extLst>
          </p:cNvPr>
          <p:cNvSpPr txBox="1"/>
          <p:nvPr/>
        </p:nvSpPr>
        <p:spPr>
          <a:xfrm>
            <a:off x="691824" y="1985474"/>
            <a:ext cx="7700672" cy="4216539"/>
          </a:xfrm>
          <a:prstGeom prst="rect">
            <a:avLst/>
          </a:prstGeom>
          <a:noFill/>
        </p:spPr>
        <p:txBody>
          <a:bodyPr wrap="square" rtlCol="0">
            <a:spAutoFit/>
          </a:bodyPr>
          <a:lstStyle/>
          <a:p>
            <a:pPr marL="285750" indent="-285750">
              <a:spcBef>
                <a:spcPts val="1200"/>
              </a:spcBef>
              <a:spcAft>
                <a:spcPts val="1200"/>
              </a:spcAft>
              <a:buFont typeface="Wingdings" panose="05000000000000000000" pitchFamily="2" charset="2"/>
              <a:buChar char="§"/>
            </a:pPr>
            <a:r>
              <a:rPr lang="en-US" sz="2800" dirty="0"/>
              <a:t>Communication</a:t>
            </a:r>
          </a:p>
          <a:p>
            <a:pPr marL="285750" indent="-285750">
              <a:spcBef>
                <a:spcPts val="1200"/>
              </a:spcBef>
              <a:spcAft>
                <a:spcPts val="1200"/>
              </a:spcAft>
              <a:buFont typeface="Wingdings" panose="05000000000000000000" pitchFamily="2" charset="2"/>
              <a:buChar char="§"/>
            </a:pPr>
            <a:r>
              <a:rPr lang="en-US" sz="2800" dirty="0"/>
              <a:t>Managing Curiosity, Patience, and Consistency</a:t>
            </a:r>
          </a:p>
          <a:p>
            <a:pPr marL="285750" indent="-285750">
              <a:spcBef>
                <a:spcPts val="1200"/>
              </a:spcBef>
              <a:spcAft>
                <a:spcPts val="1200"/>
              </a:spcAft>
              <a:buFont typeface="Wingdings" panose="05000000000000000000" pitchFamily="2" charset="2"/>
              <a:buChar char="§"/>
            </a:pPr>
            <a:r>
              <a:rPr lang="en-US" sz="2800" dirty="0"/>
              <a:t>Whole-Farm Outlook</a:t>
            </a:r>
          </a:p>
          <a:p>
            <a:pPr marL="285750" indent="-285750">
              <a:spcBef>
                <a:spcPts val="1200"/>
              </a:spcBef>
              <a:spcAft>
                <a:spcPts val="1200"/>
              </a:spcAft>
              <a:buFont typeface="Wingdings" panose="05000000000000000000" pitchFamily="2" charset="2"/>
              <a:buChar char="§"/>
            </a:pPr>
            <a:r>
              <a:rPr lang="en-US" sz="2800" dirty="0"/>
              <a:t>Context – one farm</a:t>
            </a:r>
          </a:p>
          <a:p>
            <a:pPr marL="285750" indent="-285750">
              <a:spcBef>
                <a:spcPts val="1200"/>
              </a:spcBef>
              <a:spcAft>
                <a:spcPts val="1200"/>
              </a:spcAft>
              <a:buFont typeface="Wingdings" panose="05000000000000000000" pitchFamily="2" charset="2"/>
              <a:buChar char="§"/>
            </a:pPr>
            <a:r>
              <a:rPr lang="en-US" sz="2800" dirty="0"/>
              <a:t>Anticipated Needs</a:t>
            </a:r>
          </a:p>
          <a:p>
            <a:pPr marL="285750" indent="-285750">
              <a:spcBef>
                <a:spcPts val="1200"/>
              </a:spcBef>
              <a:spcAft>
                <a:spcPts val="1200"/>
              </a:spcAft>
              <a:buFont typeface="Wingdings" panose="05000000000000000000" pitchFamily="2" charset="2"/>
              <a:buChar char="§"/>
            </a:pPr>
            <a:r>
              <a:rPr lang="en-US" sz="2800" dirty="0"/>
              <a:t>Principles of Adult Education</a:t>
            </a:r>
            <a:endParaRPr lang="en-US" sz="2000" dirty="0"/>
          </a:p>
        </p:txBody>
      </p:sp>
    </p:spTree>
    <p:extLst>
      <p:ext uri="{BB962C8B-B14F-4D97-AF65-F5344CB8AC3E}">
        <p14:creationId xmlns:p14="http://schemas.microsoft.com/office/powerpoint/2010/main" val="330934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58FB-73B8-4819-89CA-6507B710A8F8}"/>
              </a:ext>
            </a:extLst>
          </p:cNvPr>
          <p:cNvSpPr>
            <a:spLocks noGrp="1"/>
          </p:cNvSpPr>
          <p:nvPr>
            <p:ph type="title"/>
          </p:nvPr>
        </p:nvSpPr>
        <p:spPr>
          <a:xfrm>
            <a:off x="259702" y="189137"/>
            <a:ext cx="11672595" cy="1356360"/>
          </a:xfrm>
        </p:spPr>
        <p:txBody>
          <a:bodyPr>
            <a:normAutofit/>
          </a:bodyPr>
          <a:lstStyle/>
          <a:p>
            <a:pPr algn="ctr"/>
            <a:r>
              <a:rPr lang="en-US" sz="3200" b="1" dirty="0">
                <a:solidFill>
                  <a:srgbClr val="002060"/>
                </a:solidFill>
                <a:latin typeface="Calibri" panose="020F0502020204030204" pitchFamily="34" charset="0"/>
                <a:cs typeface="Calibri" panose="020F0502020204030204" pitchFamily="34" charset="0"/>
              </a:rPr>
              <a:t>ON-FARM MENTORSHIP PROGRAM</a:t>
            </a:r>
            <a:br>
              <a:rPr lang="en-US" sz="3200" b="1" dirty="0">
                <a:solidFill>
                  <a:srgbClr val="002060"/>
                </a:solidFill>
                <a:latin typeface="Calibri" panose="020F0502020204030204" pitchFamily="34" charset="0"/>
                <a:cs typeface="Calibri" panose="020F0502020204030204" pitchFamily="34" charset="0"/>
              </a:rPr>
            </a:br>
            <a:r>
              <a:rPr lang="en-US" sz="2800" b="1" dirty="0">
                <a:solidFill>
                  <a:srgbClr val="0070C0"/>
                </a:solidFill>
                <a:latin typeface="Calibri" panose="020F0502020204030204" pitchFamily="34" charset="0"/>
                <a:cs typeface="Calibri" panose="020F0502020204030204" pitchFamily="34" charset="0"/>
              </a:rPr>
              <a:t>Principles of Adult Education</a:t>
            </a:r>
            <a:endParaRPr lang="en-US" sz="3200" b="1" dirty="0">
              <a:solidFill>
                <a:srgbClr val="0070C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1246081-994E-4666-B297-29E1D4373224}"/>
              </a:ext>
            </a:extLst>
          </p:cNvPr>
          <p:cNvSpPr txBox="1"/>
          <p:nvPr/>
        </p:nvSpPr>
        <p:spPr>
          <a:xfrm>
            <a:off x="8402821" y="4899244"/>
            <a:ext cx="3250552" cy="276999"/>
          </a:xfrm>
          <a:prstGeom prst="rect">
            <a:avLst/>
          </a:prstGeom>
          <a:noFill/>
        </p:spPr>
        <p:txBody>
          <a:bodyPr wrap="square" rtlCol="0">
            <a:spAutoFit/>
          </a:bodyPr>
          <a:lstStyle/>
          <a:p>
            <a:pPr algn="ctr"/>
            <a:r>
              <a:rPr lang="en-US" sz="1200" b="1" i="1" dirty="0">
                <a:solidFill>
                  <a:srgbClr val="0070C0"/>
                </a:solidFill>
              </a:rPr>
              <a:t>Pike Mountain Farm, Terra Alta, WV</a:t>
            </a:r>
          </a:p>
        </p:txBody>
      </p:sp>
      <p:pic>
        <p:nvPicPr>
          <p:cNvPr id="7" name="Content Placeholder 4">
            <a:extLst>
              <a:ext uri="{FF2B5EF4-FFF2-40B4-BE49-F238E27FC236}">
                <a16:creationId xmlns:a16="http://schemas.microsoft.com/office/drawing/2014/main" id="{EDB3205B-245D-48ED-AA87-EF601FFE6AB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23965" y="5770285"/>
            <a:ext cx="3329408" cy="611015"/>
          </a:xfrm>
        </p:spPr>
      </p:pic>
      <p:sp>
        <p:nvSpPr>
          <p:cNvPr id="8" name="TextBox 7">
            <a:extLst>
              <a:ext uri="{FF2B5EF4-FFF2-40B4-BE49-F238E27FC236}">
                <a16:creationId xmlns:a16="http://schemas.microsoft.com/office/drawing/2014/main" id="{685694C4-2B00-4C79-9046-D797951655D0}"/>
              </a:ext>
            </a:extLst>
          </p:cNvPr>
          <p:cNvSpPr txBox="1"/>
          <p:nvPr/>
        </p:nvSpPr>
        <p:spPr>
          <a:xfrm>
            <a:off x="610405" y="1603431"/>
            <a:ext cx="8239234" cy="4222374"/>
          </a:xfrm>
          <a:prstGeom prst="rect">
            <a:avLst/>
          </a:prstGeom>
          <a:noFill/>
        </p:spPr>
        <p:txBody>
          <a:bodyPr wrap="square" rtlCol="0">
            <a:spAutoFit/>
          </a:bodyPr>
          <a:lstStyle/>
          <a:p>
            <a:pPr marL="457200" marR="0" lvl="0" indent="-457200">
              <a:lnSpc>
                <a:spcPct val="107000"/>
              </a:lnSpc>
              <a:spcBef>
                <a:spcPts val="600"/>
              </a:spcBef>
              <a:spcAft>
                <a:spcPts val="600"/>
              </a:spcAft>
              <a:buFont typeface="Wingdings" panose="05000000000000000000" pitchFamily="2" charset="2"/>
              <a:buChar cha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Make Content Relatable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600"/>
              </a:spcBef>
              <a:spcAft>
                <a:spcPts val="600"/>
              </a:spcAft>
              <a:buFont typeface="Wingdings" panose="05000000000000000000" pitchFamily="2" charset="2"/>
              <a:buChar cha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Engage Positive Emotions</a:t>
            </a:r>
          </a:p>
          <a:p>
            <a:pPr marL="457200" marR="0" lvl="0" indent="-457200">
              <a:lnSpc>
                <a:spcPct val="107000"/>
              </a:lnSpc>
              <a:spcBef>
                <a:spcPts val="600"/>
              </a:spcBef>
              <a:spcAft>
                <a:spcPts val="60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Autonomous and Self-Directed</a:t>
            </a:r>
          </a:p>
          <a:p>
            <a:pPr marL="457200" marR="0" lvl="0" indent="-457200">
              <a:lnSpc>
                <a:spcPct val="107000"/>
              </a:lnSpc>
              <a:spcBef>
                <a:spcPts val="600"/>
              </a:spcBef>
              <a:spcAft>
                <a:spcPts val="60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Identify Mental Models</a:t>
            </a:r>
          </a:p>
          <a:p>
            <a:pPr marL="457200" marR="0" lvl="0" indent="-457200">
              <a:lnSpc>
                <a:spcPct val="107000"/>
              </a:lnSpc>
              <a:spcBef>
                <a:spcPts val="600"/>
              </a:spcBef>
              <a:spcAft>
                <a:spcPts val="60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Provide Opportunities for Practice and Application</a:t>
            </a:r>
          </a:p>
          <a:p>
            <a:pPr marL="457200" marR="0" lvl="0" indent="-457200">
              <a:lnSpc>
                <a:spcPct val="107000"/>
              </a:lnSpc>
              <a:spcBef>
                <a:spcPts val="600"/>
              </a:spcBef>
              <a:spcAft>
                <a:spcPts val="600"/>
              </a:spcAft>
              <a:buFont typeface="Wingdings" panose="05000000000000000000" pitchFamily="2" charset="2"/>
              <a:buChar char="§"/>
            </a:pPr>
            <a:r>
              <a:rPr lang="en-US" sz="2800" dirty="0">
                <a:latin typeface="Calibri" panose="020F0502020204030204" pitchFamily="34" charset="0"/>
                <a:cs typeface="Times New Roman" panose="02020603050405020304" pitchFamily="18" charset="0"/>
              </a:rPr>
              <a:t>Respect</a:t>
            </a:r>
          </a:p>
          <a:p>
            <a:pPr marL="457200" marR="0" lvl="0" indent="-457200">
              <a:lnSpc>
                <a:spcPct val="107000"/>
              </a:lnSpc>
              <a:spcBef>
                <a:spcPts val="600"/>
              </a:spcBef>
              <a:spcAft>
                <a:spcPts val="600"/>
              </a:spcAft>
              <a:buFont typeface="Wingdings" panose="05000000000000000000" pitchFamily="2" charset="2"/>
              <a:buChar char="§"/>
            </a:pPr>
            <a:r>
              <a:rPr lang="en-US" sz="2800" dirty="0">
                <a:latin typeface="Calibri" panose="020F0502020204030204" pitchFamily="34" charset="0"/>
                <a:cs typeface="Times New Roman" panose="02020603050405020304" pitchFamily="18" charset="0"/>
              </a:rPr>
              <a:t>Goal-Oriented</a:t>
            </a:r>
            <a:endParaRPr lang="en-US" sz="2000" dirty="0"/>
          </a:p>
        </p:txBody>
      </p:sp>
      <p:pic>
        <p:nvPicPr>
          <p:cNvPr id="3" name="Picture 2">
            <a:extLst>
              <a:ext uri="{FF2B5EF4-FFF2-40B4-BE49-F238E27FC236}">
                <a16:creationId xmlns:a16="http://schemas.microsoft.com/office/drawing/2014/main" id="{25E0F9CC-49E9-42B1-B9DF-1E41E97BB679}"/>
              </a:ext>
            </a:extLst>
          </p:cNvPr>
          <p:cNvPicPr>
            <a:picLocks noChangeAspect="1"/>
          </p:cNvPicPr>
          <p:nvPr/>
        </p:nvPicPr>
        <p:blipFill>
          <a:blip r:embed="rId4"/>
          <a:stretch>
            <a:fillRect/>
          </a:stretch>
        </p:blipFill>
        <p:spPr>
          <a:xfrm>
            <a:off x="8466161" y="1412310"/>
            <a:ext cx="3187212" cy="3429000"/>
          </a:xfrm>
          <a:prstGeom prst="rect">
            <a:avLst/>
          </a:prstGeom>
        </p:spPr>
      </p:pic>
    </p:spTree>
    <p:extLst>
      <p:ext uri="{BB962C8B-B14F-4D97-AF65-F5344CB8AC3E}">
        <p14:creationId xmlns:p14="http://schemas.microsoft.com/office/powerpoint/2010/main" val="123845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58FB-73B8-4819-89CA-6507B710A8F8}"/>
              </a:ext>
            </a:extLst>
          </p:cNvPr>
          <p:cNvSpPr>
            <a:spLocks noGrp="1"/>
          </p:cNvSpPr>
          <p:nvPr>
            <p:ph type="title"/>
          </p:nvPr>
        </p:nvSpPr>
        <p:spPr>
          <a:xfrm>
            <a:off x="271397" y="203130"/>
            <a:ext cx="11649205" cy="1356360"/>
          </a:xfrm>
        </p:spPr>
        <p:txBody>
          <a:bodyPr>
            <a:normAutofit/>
          </a:bodyPr>
          <a:lstStyle/>
          <a:p>
            <a:pPr algn="ctr"/>
            <a:r>
              <a:rPr lang="en-US" sz="3200" b="1" dirty="0">
                <a:solidFill>
                  <a:srgbClr val="002060"/>
                </a:solidFill>
                <a:latin typeface="Calibri" panose="020F0502020204030204" pitchFamily="34" charset="0"/>
                <a:cs typeface="Calibri" panose="020F0502020204030204" pitchFamily="34" charset="0"/>
              </a:rPr>
              <a:t>ON-FARM MENTORSHIP PROGRAM - (MENTEES)</a:t>
            </a:r>
            <a:br>
              <a:rPr lang="en-US" sz="3600" b="1" dirty="0">
                <a:solidFill>
                  <a:srgbClr val="002060"/>
                </a:solidFill>
                <a:latin typeface="Calibri" panose="020F0502020204030204" pitchFamily="34" charset="0"/>
                <a:cs typeface="Calibri" panose="020F0502020204030204" pitchFamily="34" charset="0"/>
              </a:rPr>
            </a:br>
            <a:r>
              <a:rPr lang="en-US" sz="2800" b="1" dirty="0">
                <a:solidFill>
                  <a:srgbClr val="0070C0"/>
                </a:solidFill>
                <a:latin typeface="Calibri" panose="020F0502020204030204" pitchFamily="34" charset="0"/>
                <a:cs typeface="Calibri" panose="020F0502020204030204" pitchFamily="34" charset="0"/>
              </a:rPr>
              <a:t>Benefits of Participation</a:t>
            </a:r>
            <a:endParaRPr lang="en-US" sz="3300" b="1" dirty="0">
              <a:solidFill>
                <a:srgbClr val="0070C0"/>
              </a:solidFill>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FAB25C9C-FF7F-4867-BF3A-5BD3011084F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48695" y="5829299"/>
            <a:ext cx="3330307" cy="611125"/>
          </a:xfrm>
        </p:spPr>
      </p:pic>
      <p:sp>
        <p:nvSpPr>
          <p:cNvPr id="4" name="TextBox 3">
            <a:extLst>
              <a:ext uri="{FF2B5EF4-FFF2-40B4-BE49-F238E27FC236}">
                <a16:creationId xmlns:a16="http://schemas.microsoft.com/office/drawing/2014/main" id="{5B108C50-59F2-4223-AEE7-279FBBD3AEF8}"/>
              </a:ext>
            </a:extLst>
          </p:cNvPr>
          <p:cNvSpPr txBox="1"/>
          <p:nvPr/>
        </p:nvSpPr>
        <p:spPr>
          <a:xfrm>
            <a:off x="507304" y="1416848"/>
            <a:ext cx="11317265" cy="4555093"/>
          </a:xfrm>
          <a:prstGeom prst="rect">
            <a:avLst/>
          </a:prstGeom>
          <a:noFill/>
        </p:spPr>
        <p:txBody>
          <a:bodyPr wrap="square" rtlCol="0">
            <a:spAutoFit/>
          </a:bodyPr>
          <a:lstStyle/>
          <a:p>
            <a:pPr marL="285750" lvl="0" indent="-285750">
              <a:spcBef>
                <a:spcPts val="600"/>
              </a:spcBef>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Mentorship curriculum guide to better understand the expectations and requirements of the program</a:t>
            </a:r>
          </a:p>
          <a:p>
            <a:pPr marL="285750" lvl="0" indent="-285750">
              <a:spcBef>
                <a:spcPts val="600"/>
              </a:spcBef>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Beginning Farmer Training Program to complement the mentorship program and on-farm learning</a:t>
            </a:r>
          </a:p>
          <a:p>
            <a:pPr marL="285750" lvl="0" indent="-285750">
              <a:spcBef>
                <a:spcPts val="600"/>
              </a:spcBef>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Provide on-farm orientations for mentees with the host farm</a:t>
            </a:r>
          </a:p>
          <a:p>
            <a:pPr marL="285750" lvl="0" indent="-285750">
              <a:spcBef>
                <a:spcPts val="600"/>
              </a:spcBef>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Facilitate a group orientation between mentees and on-farm mentors to encourage ‘match-making’</a:t>
            </a:r>
          </a:p>
          <a:p>
            <a:pPr marL="285750" lvl="0" indent="-285750">
              <a:spcBef>
                <a:spcPts val="600"/>
              </a:spcBef>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Facilitate networking with other local producers, where appropriate</a:t>
            </a:r>
          </a:p>
          <a:p>
            <a:pPr marL="285750" lvl="0" indent="-285750">
              <a:spcBef>
                <a:spcPts val="600"/>
              </a:spcBef>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Facilitate on-farm evaluation sessions to help ensure successful experience for participants</a:t>
            </a:r>
          </a:p>
          <a:p>
            <a:pPr marL="285750" lvl="0" indent="-285750">
              <a:spcBef>
                <a:spcPts val="600"/>
              </a:spcBef>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Provide ongoing check-ins and support during the program season</a:t>
            </a:r>
          </a:p>
          <a:p>
            <a:pPr marL="285750" lvl="0" indent="-285750">
              <a:spcBef>
                <a:spcPts val="600"/>
              </a:spcBef>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Provide certification to participants upon program completion </a:t>
            </a:r>
          </a:p>
          <a:p>
            <a:pPr marL="285750" lvl="0" indent="-285750">
              <a:spcBef>
                <a:spcPts val="600"/>
              </a:spcBef>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Provide opportunities for college credits for program participants, where appropriate</a:t>
            </a:r>
          </a:p>
          <a:p>
            <a:pPr marL="285750" lvl="0" indent="-285750">
              <a:spcBef>
                <a:spcPts val="600"/>
              </a:spcBef>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Coordinate an alumni network of beginning farmers (</a:t>
            </a:r>
            <a:r>
              <a:rPr lang="en-US" sz="2000" b="1" i="1" dirty="0">
                <a:latin typeface="Calibri" panose="020F0502020204030204" pitchFamily="34" charset="0"/>
                <a:cs typeface="Calibri" panose="020F0502020204030204" pitchFamily="34" charset="0"/>
              </a:rPr>
              <a:t>Beginning Farmer Success Academy</a:t>
            </a:r>
            <a:r>
              <a:rPr lang="en-US"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2091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58FB-73B8-4819-89CA-6507B710A8F8}"/>
              </a:ext>
            </a:extLst>
          </p:cNvPr>
          <p:cNvSpPr>
            <a:spLocks noGrp="1"/>
          </p:cNvSpPr>
          <p:nvPr>
            <p:ph type="title"/>
          </p:nvPr>
        </p:nvSpPr>
        <p:spPr>
          <a:xfrm>
            <a:off x="271397" y="203130"/>
            <a:ext cx="11649205" cy="1356360"/>
          </a:xfrm>
        </p:spPr>
        <p:txBody>
          <a:bodyPr>
            <a:normAutofit/>
          </a:bodyPr>
          <a:lstStyle/>
          <a:p>
            <a:pPr algn="ctr"/>
            <a:r>
              <a:rPr lang="en-US" sz="3200" b="1" dirty="0">
                <a:solidFill>
                  <a:srgbClr val="002060"/>
                </a:solidFill>
                <a:latin typeface="Calibri" panose="020F0502020204030204" pitchFamily="34" charset="0"/>
                <a:cs typeface="Calibri" panose="020F0502020204030204" pitchFamily="34" charset="0"/>
              </a:rPr>
              <a:t>ON-FARM MENTORSHIP PROGRAM - (MENTEES)</a:t>
            </a:r>
            <a:br>
              <a:rPr lang="en-US" sz="3600" b="1" dirty="0">
                <a:solidFill>
                  <a:srgbClr val="002060"/>
                </a:solidFill>
                <a:latin typeface="Calibri" panose="020F0502020204030204" pitchFamily="34" charset="0"/>
                <a:cs typeface="Calibri" panose="020F0502020204030204" pitchFamily="34" charset="0"/>
              </a:rPr>
            </a:br>
            <a:r>
              <a:rPr lang="en-US" sz="2800" b="1" dirty="0">
                <a:solidFill>
                  <a:srgbClr val="0070C0"/>
                </a:solidFill>
                <a:latin typeface="Calibri" panose="020F0502020204030204" pitchFamily="34" charset="0"/>
                <a:cs typeface="Calibri" panose="020F0502020204030204" pitchFamily="34" charset="0"/>
              </a:rPr>
              <a:t>Are you a Good Fit?</a:t>
            </a:r>
            <a:endParaRPr lang="en-US" sz="3300" b="1" dirty="0">
              <a:solidFill>
                <a:srgbClr val="0070C0"/>
              </a:solidFill>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FAB25C9C-FF7F-4867-BF3A-5BD3011084F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48695" y="5829299"/>
            <a:ext cx="3330307" cy="611125"/>
          </a:xfrm>
        </p:spPr>
      </p:pic>
      <p:sp>
        <p:nvSpPr>
          <p:cNvPr id="4" name="TextBox 3">
            <a:extLst>
              <a:ext uri="{FF2B5EF4-FFF2-40B4-BE49-F238E27FC236}">
                <a16:creationId xmlns:a16="http://schemas.microsoft.com/office/drawing/2014/main" id="{5B108C50-59F2-4223-AEE7-279FBBD3AEF8}"/>
              </a:ext>
            </a:extLst>
          </p:cNvPr>
          <p:cNvSpPr txBox="1"/>
          <p:nvPr/>
        </p:nvSpPr>
        <p:spPr>
          <a:xfrm>
            <a:off x="507304" y="1416848"/>
            <a:ext cx="11317265" cy="5416868"/>
          </a:xfrm>
          <a:prstGeom prst="rect">
            <a:avLst/>
          </a:prstGeom>
          <a:noFill/>
        </p:spPr>
        <p:txBody>
          <a:bodyPr wrap="square" rtlCol="0">
            <a:spAutoFit/>
          </a:bodyPr>
          <a:lstStyle/>
          <a:p>
            <a:pPr marL="285750" lvl="0" indent="-285750">
              <a:spcBef>
                <a:spcPts val="600"/>
              </a:spcBef>
              <a:spcAft>
                <a:spcPts val="600"/>
              </a:spcAft>
              <a:buFont typeface="Wingdings" panose="05000000000000000000" pitchFamily="2" charset="2"/>
              <a:buChar char="§"/>
            </a:pPr>
            <a:r>
              <a:rPr lang="en-US" dirty="0">
                <a:latin typeface="Calibri" panose="020F0502020204030204" pitchFamily="34" charset="0"/>
                <a:cs typeface="Calibri" panose="020F0502020204030204" pitchFamily="34" charset="0"/>
              </a:rPr>
              <a:t>How familiar are you with on-farm work (planning, management, physical labor, etc.)?</a:t>
            </a:r>
          </a:p>
          <a:p>
            <a:pPr marL="285750" lvl="0" indent="-285750">
              <a:spcBef>
                <a:spcPts val="600"/>
              </a:spcBef>
              <a:spcAft>
                <a:spcPts val="600"/>
              </a:spcAft>
              <a:buFont typeface="Wingdings" panose="05000000000000000000" pitchFamily="2" charset="2"/>
              <a:buChar char="§"/>
            </a:pPr>
            <a:r>
              <a:rPr lang="en-US" dirty="0">
                <a:latin typeface="Calibri" panose="020F0502020204030204" pitchFamily="34" charset="0"/>
                <a:cs typeface="Calibri" panose="020F0502020204030204" pitchFamily="34" charset="0"/>
              </a:rPr>
              <a:t>Describe your working style – some options may include:</a:t>
            </a:r>
          </a:p>
          <a:p>
            <a:pPr marL="742950" lvl="1" indent="-285750">
              <a:spcBef>
                <a:spcPts val="600"/>
              </a:spcBef>
              <a:spcAft>
                <a:spcPts val="600"/>
              </a:spcAft>
              <a:buFont typeface="Wingdings" panose="05000000000000000000" pitchFamily="2" charset="2"/>
              <a:buChar char="§"/>
            </a:pPr>
            <a:r>
              <a:rPr lang="en-US" dirty="0">
                <a:latin typeface="Calibri" panose="020F0502020204030204" pitchFamily="34" charset="0"/>
                <a:cs typeface="Calibri" panose="020F0502020204030204" pitchFamily="34" charset="0"/>
              </a:rPr>
              <a:t>Do you prefer to work alone or on a team? </a:t>
            </a:r>
          </a:p>
          <a:p>
            <a:pPr marL="742950" lvl="1" indent="-285750">
              <a:spcBef>
                <a:spcPts val="600"/>
              </a:spcBef>
              <a:spcAft>
                <a:spcPts val="600"/>
              </a:spcAft>
              <a:buFont typeface="Wingdings" panose="05000000000000000000" pitchFamily="2" charset="2"/>
              <a:buChar char="§"/>
            </a:pPr>
            <a:r>
              <a:rPr lang="en-US" dirty="0">
                <a:latin typeface="Calibri" panose="020F0502020204030204" pitchFamily="34" charset="0"/>
                <a:cs typeface="Calibri" panose="020F0502020204030204" pitchFamily="34" charset="0"/>
              </a:rPr>
              <a:t>Do you like a lot of instruction and guidance, or do you prefer to observe and try things on your own? </a:t>
            </a:r>
          </a:p>
          <a:p>
            <a:pPr marL="742950" lvl="1" indent="-285750">
              <a:spcBef>
                <a:spcPts val="600"/>
              </a:spcBef>
              <a:spcAft>
                <a:spcPts val="600"/>
              </a:spcAft>
              <a:buFont typeface="Wingdings" panose="05000000000000000000" pitchFamily="2" charset="2"/>
              <a:buChar char="§"/>
            </a:pPr>
            <a:r>
              <a:rPr lang="en-US" dirty="0">
                <a:latin typeface="Calibri" panose="020F0502020204030204" pitchFamily="34" charset="0"/>
                <a:cs typeface="Calibri" panose="020F0502020204030204" pitchFamily="34" charset="0"/>
              </a:rPr>
              <a:t>Do you prefer to start and end early or take frequent breaks? </a:t>
            </a:r>
          </a:p>
          <a:p>
            <a:pPr marL="742950" lvl="1" indent="-285750">
              <a:spcBef>
                <a:spcPts val="600"/>
              </a:spcBef>
              <a:spcAft>
                <a:spcPts val="600"/>
              </a:spcAft>
              <a:buFont typeface="Wingdings" panose="05000000000000000000" pitchFamily="2" charset="2"/>
              <a:buChar char="§"/>
            </a:pPr>
            <a:r>
              <a:rPr lang="en-US" dirty="0">
                <a:latin typeface="Calibri" panose="020F0502020204030204" pitchFamily="34" charset="0"/>
                <a:cs typeface="Calibri" panose="020F0502020204030204" pitchFamily="34" charset="0"/>
              </a:rPr>
              <a:t>What have been your favorite jobs?</a:t>
            </a:r>
          </a:p>
          <a:p>
            <a:pPr marL="742950" lvl="1" indent="-285750">
              <a:spcBef>
                <a:spcPts val="600"/>
              </a:spcBef>
              <a:spcAft>
                <a:spcPts val="600"/>
              </a:spcAft>
              <a:buFont typeface="Wingdings" panose="05000000000000000000" pitchFamily="2" charset="2"/>
              <a:buChar char="§"/>
            </a:pPr>
            <a:r>
              <a:rPr lang="en-US" dirty="0">
                <a:latin typeface="Calibri" panose="020F0502020204030204" pitchFamily="34" charset="0"/>
                <a:cs typeface="Calibri" panose="020F0502020204030204" pitchFamily="34" charset="0"/>
              </a:rPr>
              <a:t>How do you prefer to give and receive feedback?</a:t>
            </a:r>
          </a:p>
          <a:p>
            <a:pPr marL="285750" lvl="0" indent="-285750">
              <a:spcBef>
                <a:spcPts val="600"/>
              </a:spcBef>
              <a:spcAft>
                <a:spcPts val="600"/>
              </a:spcAft>
              <a:buFont typeface="Wingdings" panose="05000000000000000000" pitchFamily="2" charset="2"/>
              <a:buChar char="§"/>
            </a:pPr>
            <a:r>
              <a:rPr lang="en-US" dirty="0">
                <a:latin typeface="Calibri" panose="020F0502020204030204" pitchFamily="34" charset="0"/>
                <a:cs typeface="Calibri" panose="020F0502020204030204" pitchFamily="34" charset="0"/>
              </a:rPr>
              <a:t>How do you handle challenging situations? How do you learn from these experiences?</a:t>
            </a:r>
          </a:p>
          <a:p>
            <a:pPr marL="285750" lvl="0" indent="-285750">
              <a:spcBef>
                <a:spcPts val="600"/>
              </a:spcBef>
              <a:spcAft>
                <a:spcPts val="600"/>
              </a:spcAft>
              <a:buFont typeface="Wingdings" panose="05000000000000000000" pitchFamily="2" charset="2"/>
              <a:buChar char="§"/>
            </a:pPr>
            <a:r>
              <a:rPr lang="en-US" dirty="0">
                <a:latin typeface="Calibri" panose="020F0502020204030204" pitchFamily="34" charset="0"/>
                <a:cs typeface="Calibri" panose="020F0502020204030204" pitchFamily="34" charset="0"/>
              </a:rPr>
              <a:t>Are you able to commit to the time requirements of the program and the expectation of the host farm? What challenges do you see in this area? Are there any limitations we should be aware of?</a:t>
            </a:r>
          </a:p>
          <a:p>
            <a:pPr marL="285750" lvl="0" indent="-285750">
              <a:spcBef>
                <a:spcPts val="600"/>
              </a:spcBef>
              <a:spcAft>
                <a:spcPts val="600"/>
              </a:spcAft>
              <a:buFont typeface="Wingdings" panose="05000000000000000000" pitchFamily="2" charset="2"/>
              <a:buChar char="§"/>
            </a:pPr>
            <a:r>
              <a:rPr lang="en-US" dirty="0">
                <a:latin typeface="Calibri" panose="020F0502020204030204" pitchFamily="34" charset="0"/>
                <a:cs typeface="Calibri" panose="020F0502020204030204" pitchFamily="34" charset="0"/>
              </a:rPr>
              <a:t>What are you short, medium and long-term agriculture business goals?</a:t>
            </a:r>
          </a:p>
          <a:p>
            <a:pPr marL="285750" lvl="0" indent="-285750">
              <a:spcBef>
                <a:spcPts val="600"/>
              </a:spcBef>
              <a:spcAft>
                <a:spcPts val="600"/>
              </a:spcAft>
              <a:buFont typeface="Wingdings" panose="05000000000000000000" pitchFamily="2" charset="2"/>
              <a:buChar char="§"/>
            </a:pPr>
            <a:r>
              <a:rPr lang="en-US" dirty="0">
                <a:latin typeface="Calibri" panose="020F0502020204030204" pitchFamily="34" charset="0"/>
                <a:cs typeface="Calibri" panose="020F0502020204030204" pitchFamily="34" charset="0"/>
              </a:rPr>
              <a:t>What type of interaction are you expecting with the host farmer prior to the program?</a:t>
            </a:r>
          </a:p>
          <a:p>
            <a:pPr marL="285750" lvl="0" indent="-285750">
              <a:spcBef>
                <a:spcPts val="600"/>
              </a:spcBef>
              <a:spcAft>
                <a:spcPts val="600"/>
              </a:spcAft>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945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58FB-73B8-4819-89CA-6507B710A8F8}"/>
              </a:ext>
            </a:extLst>
          </p:cNvPr>
          <p:cNvSpPr>
            <a:spLocks noGrp="1"/>
          </p:cNvSpPr>
          <p:nvPr>
            <p:ph type="title"/>
          </p:nvPr>
        </p:nvSpPr>
        <p:spPr>
          <a:xfrm>
            <a:off x="1086633" y="415447"/>
            <a:ext cx="9875520" cy="1356360"/>
          </a:xfrm>
        </p:spPr>
        <p:txBody>
          <a:bodyPr>
            <a:normAutofit/>
          </a:bodyPr>
          <a:lstStyle/>
          <a:p>
            <a:pPr algn="ctr"/>
            <a:r>
              <a:rPr lang="en-US" sz="3200" b="1" dirty="0">
                <a:solidFill>
                  <a:srgbClr val="002060"/>
                </a:solidFill>
                <a:latin typeface="Calibri" panose="020F0502020204030204" pitchFamily="34" charset="0"/>
                <a:cs typeface="Calibri" panose="020F0502020204030204" pitchFamily="34" charset="0"/>
              </a:rPr>
              <a:t>ON-FARM MENTORSHIP PROGRAM - (MENTEES)</a:t>
            </a:r>
            <a:br>
              <a:rPr lang="en-US" sz="3600" b="1" dirty="0">
                <a:solidFill>
                  <a:srgbClr val="002060"/>
                </a:solidFill>
                <a:latin typeface="Calibri" panose="020F0502020204030204" pitchFamily="34" charset="0"/>
                <a:cs typeface="Calibri" panose="020F0502020204030204" pitchFamily="34" charset="0"/>
              </a:rPr>
            </a:br>
            <a:r>
              <a:rPr lang="en-US" sz="2800" b="1" dirty="0">
                <a:solidFill>
                  <a:srgbClr val="0070C0"/>
                </a:solidFill>
                <a:latin typeface="Calibri" panose="020F0502020204030204" pitchFamily="34" charset="0"/>
                <a:cs typeface="Calibri" panose="020F0502020204030204" pitchFamily="34" charset="0"/>
              </a:rPr>
              <a:t>Other Considerations for Both Mentors and Mentees</a:t>
            </a:r>
            <a:endParaRPr lang="en-US" sz="3300" b="1" dirty="0">
              <a:solidFill>
                <a:srgbClr val="0070C0"/>
              </a:solidFill>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FAB25C9C-FF7F-4867-BF3A-5BD3011084F2}"/>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438004" y="5930258"/>
            <a:ext cx="3329408" cy="611015"/>
          </a:xfrm>
        </p:spPr>
      </p:pic>
      <p:sp>
        <p:nvSpPr>
          <p:cNvPr id="7" name="Content Placeholder 6">
            <a:extLst>
              <a:ext uri="{FF2B5EF4-FFF2-40B4-BE49-F238E27FC236}">
                <a16:creationId xmlns:a16="http://schemas.microsoft.com/office/drawing/2014/main" id="{133AEF7D-85F0-419E-9F9A-5922FB5FE186}"/>
              </a:ext>
            </a:extLst>
          </p:cNvPr>
          <p:cNvSpPr>
            <a:spLocks noGrp="1"/>
          </p:cNvSpPr>
          <p:nvPr>
            <p:ph sz="half" idx="2"/>
          </p:nvPr>
        </p:nvSpPr>
        <p:spPr>
          <a:xfrm>
            <a:off x="593322" y="1839352"/>
            <a:ext cx="4754880" cy="4023360"/>
          </a:xfrm>
        </p:spPr>
        <p:txBody>
          <a:bodyPr>
            <a:normAutofit fontScale="92500" lnSpcReduction="10000"/>
          </a:bodyPr>
          <a:lstStyle/>
          <a:p>
            <a:r>
              <a:rPr lang="en-US" sz="2800" dirty="0"/>
              <a:t>Time Management</a:t>
            </a:r>
          </a:p>
          <a:p>
            <a:r>
              <a:rPr lang="en-US" sz="2800" dirty="0"/>
              <a:t>Meals and Consumables</a:t>
            </a:r>
          </a:p>
          <a:p>
            <a:r>
              <a:rPr lang="en-US" sz="2800" dirty="0"/>
              <a:t>Schedule </a:t>
            </a:r>
          </a:p>
          <a:p>
            <a:r>
              <a:rPr lang="en-US" sz="2800" dirty="0"/>
              <a:t>Meetings</a:t>
            </a:r>
          </a:p>
          <a:p>
            <a:r>
              <a:rPr lang="en-US" sz="2800" dirty="0"/>
              <a:t>Questions and Feedback</a:t>
            </a:r>
          </a:p>
          <a:p>
            <a:r>
              <a:rPr lang="en-US" sz="2800" dirty="0"/>
              <a:t>Education</a:t>
            </a:r>
          </a:p>
          <a:p>
            <a:r>
              <a:rPr lang="en-US" sz="2800" dirty="0"/>
              <a:t>Dress Code – clothing, jewelry </a:t>
            </a:r>
          </a:p>
          <a:p>
            <a:r>
              <a:rPr lang="en-US" sz="2800" dirty="0"/>
              <a:t>Cell Phone Use, Photos, Videos</a:t>
            </a:r>
          </a:p>
        </p:txBody>
      </p:sp>
      <p:sp>
        <p:nvSpPr>
          <p:cNvPr id="8" name="Content Placeholder 6">
            <a:extLst>
              <a:ext uri="{FF2B5EF4-FFF2-40B4-BE49-F238E27FC236}">
                <a16:creationId xmlns:a16="http://schemas.microsoft.com/office/drawing/2014/main" id="{4D95860E-A61B-451A-9385-AECEE3D74D02}"/>
              </a:ext>
            </a:extLst>
          </p:cNvPr>
          <p:cNvSpPr txBox="1">
            <a:spLocks/>
          </p:cNvSpPr>
          <p:nvPr/>
        </p:nvSpPr>
        <p:spPr>
          <a:xfrm>
            <a:off x="5876795" y="1839352"/>
            <a:ext cx="5698919" cy="4023360"/>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r>
              <a:rPr lang="en-US" sz="2600" dirty="0"/>
              <a:t>Visitors</a:t>
            </a:r>
          </a:p>
          <a:p>
            <a:r>
              <a:rPr lang="en-US" sz="2600" dirty="0"/>
              <a:t>Smoking, Vaping, Alcohol, Drug Policy </a:t>
            </a:r>
          </a:p>
          <a:p>
            <a:r>
              <a:rPr lang="en-US" sz="2600" dirty="0"/>
              <a:t>Privacy</a:t>
            </a:r>
          </a:p>
          <a:p>
            <a:r>
              <a:rPr lang="en-US" sz="2600" dirty="0"/>
              <a:t>Confidentiality</a:t>
            </a:r>
          </a:p>
          <a:p>
            <a:r>
              <a:rPr lang="en-US" sz="2600" dirty="0"/>
              <a:t>Farm Etiquette and Behavior</a:t>
            </a:r>
          </a:p>
          <a:p>
            <a:r>
              <a:rPr lang="en-US" sz="2600" dirty="0"/>
              <a:t>Independence vs Hand-Holding</a:t>
            </a:r>
          </a:p>
          <a:p>
            <a:r>
              <a:rPr lang="en-US" sz="2600" dirty="0"/>
              <a:t>Communication beyond Program</a:t>
            </a:r>
          </a:p>
          <a:p>
            <a:r>
              <a:rPr lang="en-US" sz="2600" dirty="0"/>
              <a:t>Other?</a:t>
            </a:r>
          </a:p>
          <a:p>
            <a:r>
              <a:rPr lang="en-US" sz="2600" dirty="0"/>
              <a:t>Other?</a:t>
            </a:r>
          </a:p>
          <a:p>
            <a:endParaRPr lang="en-US" dirty="0"/>
          </a:p>
        </p:txBody>
      </p:sp>
    </p:spTree>
    <p:extLst>
      <p:ext uri="{BB962C8B-B14F-4D97-AF65-F5344CB8AC3E}">
        <p14:creationId xmlns:p14="http://schemas.microsoft.com/office/powerpoint/2010/main" val="305245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58FB-73B8-4819-89CA-6507B710A8F8}"/>
              </a:ext>
            </a:extLst>
          </p:cNvPr>
          <p:cNvSpPr>
            <a:spLocks noGrp="1"/>
          </p:cNvSpPr>
          <p:nvPr>
            <p:ph type="title"/>
          </p:nvPr>
        </p:nvSpPr>
        <p:spPr>
          <a:xfrm>
            <a:off x="363894" y="417576"/>
            <a:ext cx="11415108" cy="1356360"/>
          </a:xfrm>
        </p:spPr>
        <p:txBody>
          <a:bodyPr>
            <a:normAutofit/>
          </a:bodyPr>
          <a:lstStyle/>
          <a:p>
            <a:pPr algn="ctr"/>
            <a:r>
              <a:rPr lang="en-US" sz="3200" b="1" dirty="0">
                <a:solidFill>
                  <a:srgbClr val="002060"/>
                </a:solidFill>
                <a:latin typeface="Calibri" panose="020F0502020204030204" pitchFamily="34" charset="0"/>
                <a:cs typeface="Calibri" panose="020F0502020204030204" pitchFamily="34" charset="0"/>
              </a:rPr>
              <a:t>ON-FARM MENTORSHIP PROGRAM (MENTORS AND MENTEES)</a:t>
            </a:r>
            <a:endParaRPr lang="en-US" sz="3300" b="1" dirty="0">
              <a:solidFill>
                <a:srgbClr val="245745"/>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FAB25C9C-FF7F-4867-BF3A-5BD3011084F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48695" y="5829299"/>
            <a:ext cx="3330307" cy="611125"/>
          </a:xfrm>
        </p:spPr>
      </p:pic>
      <p:sp>
        <p:nvSpPr>
          <p:cNvPr id="3" name="TextBox 2">
            <a:extLst>
              <a:ext uri="{FF2B5EF4-FFF2-40B4-BE49-F238E27FC236}">
                <a16:creationId xmlns:a16="http://schemas.microsoft.com/office/drawing/2014/main" id="{8B8207B6-C1D1-43F6-BFFD-5F14A7AD1FF7}"/>
              </a:ext>
            </a:extLst>
          </p:cNvPr>
          <p:cNvSpPr txBox="1"/>
          <p:nvPr/>
        </p:nvSpPr>
        <p:spPr>
          <a:xfrm>
            <a:off x="632563" y="1446755"/>
            <a:ext cx="10979063" cy="4328621"/>
          </a:xfrm>
          <a:prstGeom prst="rect">
            <a:avLst/>
          </a:prstGeom>
          <a:noFill/>
        </p:spPr>
        <p:txBody>
          <a:bodyPr wrap="square" rtlCol="0">
            <a:spAutoFit/>
          </a:bodyPr>
          <a:lstStyle/>
          <a:p>
            <a:pPr algn="just">
              <a:lnSpc>
                <a:spcPct val="107000"/>
              </a:lnSpc>
              <a:spcAft>
                <a:spcPts val="800"/>
              </a:spcAft>
            </a:pPr>
            <a:r>
              <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To Be Provided as Part of Mentorship Program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Worksheet 1: To determine whether person is good candidate for BF Mentorship Program.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Worksheet 2: Questions for Mentor Interview Process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Worksheet 3: Questions for Mentee Interview Process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Worksheet 4: Developing a Farm Policy – A Checklist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Worksheet 5: DACUM Task Analysis Checklists – Entrepreneurship and Business Management Skills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Worksheets 6-15: DACUM Task Analysis Checklists – Specific Commodity Areas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Worksheet 16: Evaluations Form – Farm Mentor (In Progress)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Worksheet 17: Evaluation Form – Farm Mentee (In Progress)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Worksheet 18: Evaluation Form – Partner Agency/Organization and Host Organization (In Progress)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621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3E1F9E-499B-491D-A874-6B0BEF801E78}"/>
              </a:ext>
            </a:extLst>
          </p:cNvPr>
          <p:cNvSpPr/>
          <p:nvPr/>
        </p:nvSpPr>
        <p:spPr>
          <a:xfrm>
            <a:off x="205274" y="74590"/>
            <a:ext cx="11812556" cy="993926"/>
          </a:xfrm>
          <a:prstGeom prst="rect">
            <a:avLst/>
          </a:prstGeom>
        </p:spPr>
        <p:txBody>
          <a:bodyPr wrap="square">
            <a:spAutoFit/>
          </a:bodyPr>
          <a:lstStyle/>
          <a:p>
            <a:pPr algn="ctr">
              <a:lnSpc>
                <a:spcPct val="107000"/>
              </a:lnSpc>
              <a:spcAft>
                <a:spcPts val="800"/>
              </a:spcAft>
            </a:pPr>
            <a:r>
              <a:rPr lang="en-US" sz="2800" b="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WEST VIRGINIA BEGINNING FARMER ON-FARM MENTORSHIP PROGRAM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479A2CA-CD35-4BFB-A387-F791FE8270F7}"/>
              </a:ext>
            </a:extLst>
          </p:cNvPr>
          <p:cNvPicPr>
            <a:picLocks noChangeAspect="1"/>
          </p:cNvPicPr>
          <p:nvPr/>
        </p:nvPicPr>
        <p:blipFill>
          <a:blip r:embed="rId2"/>
          <a:stretch>
            <a:fillRect/>
          </a:stretch>
        </p:blipFill>
        <p:spPr>
          <a:xfrm>
            <a:off x="3804016" y="1152363"/>
            <a:ext cx="4615072" cy="3468925"/>
          </a:xfrm>
          <a:prstGeom prst="rect">
            <a:avLst/>
          </a:prstGeom>
        </p:spPr>
      </p:pic>
      <p:sp>
        <p:nvSpPr>
          <p:cNvPr id="8" name="Rectangle 7">
            <a:extLst>
              <a:ext uri="{FF2B5EF4-FFF2-40B4-BE49-F238E27FC236}">
                <a16:creationId xmlns:a16="http://schemas.microsoft.com/office/drawing/2014/main" id="{1CEA5A40-580B-4032-9295-7FBC742963D9}"/>
              </a:ext>
            </a:extLst>
          </p:cNvPr>
          <p:cNvSpPr/>
          <p:nvPr/>
        </p:nvSpPr>
        <p:spPr>
          <a:xfrm>
            <a:off x="4099815" y="4658738"/>
            <a:ext cx="4023473" cy="369332"/>
          </a:xfrm>
          <a:prstGeom prst="rect">
            <a:avLst/>
          </a:prstGeom>
        </p:spPr>
        <p:txBody>
          <a:bodyPr wrap="none">
            <a:spAutoFit/>
          </a:bodyPr>
          <a:lstStyle/>
          <a:p>
            <a:pPr algn="ctr">
              <a:spcAft>
                <a:spcPts val="1000"/>
              </a:spcAft>
            </a:pPr>
            <a:r>
              <a:rPr lang="en-US"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Pike Mountain Farm, Preston County, WV</a:t>
            </a:r>
          </a:p>
        </p:txBody>
      </p:sp>
      <p:sp>
        <p:nvSpPr>
          <p:cNvPr id="9" name="Rectangle 8">
            <a:extLst>
              <a:ext uri="{FF2B5EF4-FFF2-40B4-BE49-F238E27FC236}">
                <a16:creationId xmlns:a16="http://schemas.microsoft.com/office/drawing/2014/main" id="{30CBB031-9667-4DEC-8A06-75830C7A5626}"/>
              </a:ext>
            </a:extLst>
          </p:cNvPr>
          <p:cNvSpPr/>
          <p:nvPr/>
        </p:nvSpPr>
        <p:spPr>
          <a:xfrm>
            <a:off x="205274" y="5102585"/>
            <a:ext cx="12073812" cy="461665"/>
          </a:xfrm>
          <a:prstGeom prst="rect">
            <a:avLst/>
          </a:prstGeom>
        </p:spPr>
        <p:txBody>
          <a:bodyPr wrap="square">
            <a:spAutoFit/>
          </a:bodyPr>
          <a:lstStyle/>
          <a:p>
            <a:r>
              <a:rPr lang="en-US" sz="2400" b="1" dirty="0">
                <a:solidFill>
                  <a:srgbClr val="0070C0"/>
                </a:solidFill>
              </a:rPr>
              <a:t>A CURRICULUM GUIDE TO DEVELOPING OR IMPROVING ON-FARM MENTORSHIP PROGRAMS </a:t>
            </a:r>
          </a:p>
        </p:txBody>
      </p:sp>
      <p:pic>
        <p:nvPicPr>
          <p:cNvPr id="10" name="Picture 9">
            <a:extLst>
              <a:ext uri="{FF2B5EF4-FFF2-40B4-BE49-F238E27FC236}">
                <a16:creationId xmlns:a16="http://schemas.microsoft.com/office/drawing/2014/main" id="{0ED2A2FC-F10B-46F2-911A-6483643B0C9F}"/>
              </a:ext>
            </a:extLst>
          </p:cNvPr>
          <p:cNvPicPr>
            <a:picLocks noChangeAspect="1"/>
          </p:cNvPicPr>
          <p:nvPr/>
        </p:nvPicPr>
        <p:blipFill>
          <a:blip r:embed="rId3"/>
          <a:stretch>
            <a:fillRect/>
          </a:stretch>
        </p:blipFill>
        <p:spPr>
          <a:xfrm>
            <a:off x="9290615" y="1960057"/>
            <a:ext cx="2235161" cy="2024115"/>
          </a:xfrm>
          <a:prstGeom prst="rect">
            <a:avLst/>
          </a:prstGeom>
        </p:spPr>
      </p:pic>
      <p:pic>
        <p:nvPicPr>
          <p:cNvPr id="12" name="Picture 11">
            <a:extLst>
              <a:ext uri="{FF2B5EF4-FFF2-40B4-BE49-F238E27FC236}">
                <a16:creationId xmlns:a16="http://schemas.microsoft.com/office/drawing/2014/main" id="{DAC2167D-8E0A-4D2E-B126-CE18698C96F4}"/>
              </a:ext>
            </a:extLst>
          </p:cNvPr>
          <p:cNvPicPr>
            <a:picLocks noChangeAspect="1"/>
          </p:cNvPicPr>
          <p:nvPr/>
        </p:nvPicPr>
        <p:blipFill>
          <a:blip r:embed="rId4"/>
          <a:stretch>
            <a:fillRect/>
          </a:stretch>
        </p:blipFill>
        <p:spPr>
          <a:xfrm>
            <a:off x="764516" y="1960057"/>
            <a:ext cx="2237426" cy="2024047"/>
          </a:xfrm>
          <a:prstGeom prst="rect">
            <a:avLst/>
          </a:prstGeom>
        </p:spPr>
      </p:pic>
    </p:spTree>
    <p:extLst>
      <p:ext uri="{BB962C8B-B14F-4D97-AF65-F5344CB8AC3E}">
        <p14:creationId xmlns:p14="http://schemas.microsoft.com/office/powerpoint/2010/main" val="669883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58FB-73B8-4819-89CA-6507B710A8F8}"/>
              </a:ext>
            </a:extLst>
          </p:cNvPr>
          <p:cNvSpPr>
            <a:spLocks noGrp="1"/>
          </p:cNvSpPr>
          <p:nvPr>
            <p:ph type="title"/>
          </p:nvPr>
        </p:nvSpPr>
        <p:spPr>
          <a:xfrm>
            <a:off x="271397" y="203130"/>
            <a:ext cx="11649205" cy="1356360"/>
          </a:xfrm>
        </p:spPr>
        <p:txBody>
          <a:bodyPr>
            <a:normAutofit/>
          </a:bodyPr>
          <a:lstStyle/>
          <a:p>
            <a:pPr algn="ctr"/>
            <a:r>
              <a:rPr lang="en-US" sz="3200" b="1" dirty="0">
                <a:solidFill>
                  <a:srgbClr val="002060"/>
                </a:solidFill>
                <a:latin typeface="Calibri" panose="020F0502020204030204" pitchFamily="34" charset="0"/>
                <a:cs typeface="Calibri" panose="020F0502020204030204" pitchFamily="34" charset="0"/>
              </a:rPr>
              <a:t>ON-FARM MENTORSHIP PROGRAM - (MENTORS)</a:t>
            </a:r>
            <a:br>
              <a:rPr lang="en-US" sz="3600" b="1" dirty="0">
                <a:solidFill>
                  <a:srgbClr val="002060"/>
                </a:solidFill>
                <a:latin typeface="Calibri" panose="020F0502020204030204" pitchFamily="34" charset="0"/>
                <a:cs typeface="Calibri" panose="020F0502020204030204" pitchFamily="34" charset="0"/>
              </a:rPr>
            </a:br>
            <a:r>
              <a:rPr lang="en-US" sz="2800" b="1" dirty="0">
                <a:solidFill>
                  <a:srgbClr val="0070C0"/>
                </a:solidFill>
                <a:latin typeface="Calibri" panose="020F0502020204030204" pitchFamily="34" charset="0"/>
                <a:cs typeface="Calibri" panose="020F0502020204030204" pitchFamily="34" charset="0"/>
              </a:rPr>
              <a:t>Benefits of Participation</a:t>
            </a:r>
            <a:endParaRPr lang="en-US" sz="3300" b="1" dirty="0">
              <a:solidFill>
                <a:srgbClr val="0070C0"/>
              </a:solidFill>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FAB25C9C-FF7F-4867-BF3A-5BD3011084F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48695" y="5829299"/>
            <a:ext cx="3330307" cy="611125"/>
          </a:xfrm>
        </p:spPr>
      </p:pic>
      <p:sp>
        <p:nvSpPr>
          <p:cNvPr id="4" name="TextBox 3">
            <a:extLst>
              <a:ext uri="{FF2B5EF4-FFF2-40B4-BE49-F238E27FC236}">
                <a16:creationId xmlns:a16="http://schemas.microsoft.com/office/drawing/2014/main" id="{5B108C50-59F2-4223-AEE7-279FBBD3AEF8}"/>
              </a:ext>
            </a:extLst>
          </p:cNvPr>
          <p:cNvSpPr txBox="1"/>
          <p:nvPr/>
        </p:nvSpPr>
        <p:spPr>
          <a:xfrm>
            <a:off x="507304" y="1470324"/>
            <a:ext cx="11317265" cy="4448141"/>
          </a:xfrm>
          <a:prstGeom prst="rect">
            <a:avLst/>
          </a:prstGeom>
          <a:noFill/>
        </p:spPr>
        <p:txBody>
          <a:bodyPr wrap="square" rtlCol="0">
            <a:spAutoFit/>
          </a:bodyPr>
          <a:lstStyle/>
          <a:p>
            <a:pPr marL="342900" marR="0" lvl="0" indent="-342900">
              <a:lnSpc>
                <a:spcPct val="107000"/>
              </a:lnSpc>
              <a:spcBef>
                <a:spcPts val="600"/>
              </a:spcBef>
              <a:spcAft>
                <a:spcPts val="600"/>
              </a:spcAft>
              <a:buSzPts val="1000"/>
              <a:buFont typeface="Symbol" panose="05050102010706020507" pitchFamily="18" charset="2"/>
              <a:buChar char=""/>
              <a:tabLst>
                <a:tab pos="457200" algn="l"/>
              </a:tabLst>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Access to highly motivated aspiring and beginning farmers, with or without experience </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SzPts val="1000"/>
              <a:buFont typeface="Symbol" panose="05050102010706020507" pitchFamily="18" charset="2"/>
              <a:buChar char=""/>
              <a:tabLst>
                <a:tab pos="457200" algn="l"/>
              </a:tabLst>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Willing mentees that will learn while contributing with farm tasks</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SzPts val="1000"/>
              <a:buFont typeface="Symbol" panose="05050102010706020507" pitchFamily="18" charset="2"/>
              <a:buChar char=""/>
              <a:tabLst>
                <a:tab pos="457200" algn="l"/>
              </a:tabLst>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Logistical and administrative support from lead organization/agency</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SzPts val="1000"/>
              <a:buFont typeface="Symbol" panose="05050102010706020507" pitchFamily="18" charset="2"/>
              <a:buChar char=""/>
              <a:tabLst>
                <a:tab pos="457200" algn="l"/>
              </a:tabLst>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Training for farm mentors in mentorship, communication, equity &amp; inclusion</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SzPts val="1000"/>
              <a:buFont typeface="Symbol" panose="05050102010706020507" pitchFamily="18" charset="2"/>
              <a:buChar char=""/>
              <a:tabLst>
                <a:tab pos="457200" algn="l"/>
              </a:tabLst>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Access to mentorship curriculum guide, program objectives, checklists, task analysis sheets and related assessment/evaluation forms to use to enhance the effectiveness of the mentorship experience, for mentors and mentees.</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SzPts val="1000"/>
              <a:buFont typeface="Symbol" panose="05050102010706020507" pitchFamily="18" charset="2"/>
              <a:buChar char=""/>
              <a:tabLst>
                <a:tab pos="457200" algn="l"/>
              </a:tabLst>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 supportive network of peer farmer mentors to share experiences, best practices, and lessons learned.</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SzPts val="1000"/>
              <a:buFont typeface="Symbol" panose="05050102010706020507" pitchFamily="18" charset="2"/>
              <a:buChar char=""/>
              <a:tabLst>
                <a:tab pos="457200" algn="l"/>
              </a:tabLst>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Access to educational events that are part of the overall Beginning Farmer Training Program</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600"/>
              </a:spcAft>
              <a:buSzPts val="1000"/>
              <a:buFont typeface="Symbol" panose="05050102010706020507" pitchFamily="18" charset="2"/>
              <a:buChar char=""/>
              <a:tabLst>
                <a:tab pos="457200" algn="l"/>
              </a:tabLst>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Assistance with interpretation of applicable labor and employment laws</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39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58FB-73B8-4819-89CA-6507B710A8F8}"/>
              </a:ext>
            </a:extLst>
          </p:cNvPr>
          <p:cNvSpPr>
            <a:spLocks noGrp="1"/>
          </p:cNvSpPr>
          <p:nvPr>
            <p:ph type="title"/>
          </p:nvPr>
        </p:nvSpPr>
        <p:spPr>
          <a:xfrm>
            <a:off x="271397" y="203130"/>
            <a:ext cx="11649205" cy="1356360"/>
          </a:xfrm>
        </p:spPr>
        <p:txBody>
          <a:bodyPr>
            <a:normAutofit/>
          </a:bodyPr>
          <a:lstStyle/>
          <a:p>
            <a:pPr algn="ctr"/>
            <a:r>
              <a:rPr lang="en-US" sz="3200" b="1" dirty="0">
                <a:solidFill>
                  <a:srgbClr val="002060"/>
                </a:solidFill>
                <a:latin typeface="Calibri" panose="020F0502020204030204" pitchFamily="34" charset="0"/>
                <a:cs typeface="Calibri" panose="020F0502020204030204" pitchFamily="34" charset="0"/>
              </a:rPr>
              <a:t>ON-FARM MENTORSHIP PROGRAM - (MENTORS)</a:t>
            </a:r>
            <a:br>
              <a:rPr lang="en-US" sz="3600" b="1" dirty="0">
                <a:solidFill>
                  <a:srgbClr val="002060"/>
                </a:solidFill>
                <a:latin typeface="Calibri" panose="020F0502020204030204" pitchFamily="34" charset="0"/>
                <a:cs typeface="Calibri" panose="020F0502020204030204" pitchFamily="34" charset="0"/>
              </a:rPr>
            </a:br>
            <a:r>
              <a:rPr lang="en-US" sz="2800" b="1" dirty="0">
                <a:solidFill>
                  <a:srgbClr val="0070C0"/>
                </a:solidFill>
                <a:latin typeface="Calibri" panose="020F0502020204030204" pitchFamily="34" charset="0"/>
                <a:cs typeface="Calibri" panose="020F0502020204030204" pitchFamily="34" charset="0"/>
              </a:rPr>
              <a:t>Qualities of Good Mentors</a:t>
            </a:r>
            <a:endParaRPr lang="en-US" sz="3300" b="1" dirty="0">
              <a:solidFill>
                <a:srgbClr val="0070C0"/>
              </a:solidFill>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FAB25C9C-FF7F-4867-BF3A-5BD3011084F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48695" y="5829299"/>
            <a:ext cx="3330307" cy="611125"/>
          </a:xfrm>
        </p:spPr>
      </p:pic>
      <p:sp>
        <p:nvSpPr>
          <p:cNvPr id="4" name="TextBox 3">
            <a:extLst>
              <a:ext uri="{FF2B5EF4-FFF2-40B4-BE49-F238E27FC236}">
                <a16:creationId xmlns:a16="http://schemas.microsoft.com/office/drawing/2014/main" id="{5B108C50-59F2-4223-AEE7-279FBBD3AEF8}"/>
              </a:ext>
            </a:extLst>
          </p:cNvPr>
          <p:cNvSpPr txBox="1"/>
          <p:nvPr/>
        </p:nvSpPr>
        <p:spPr>
          <a:xfrm>
            <a:off x="461737" y="1511288"/>
            <a:ext cx="11317265" cy="4623573"/>
          </a:xfrm>
          <a:prstGeom prst="rect">
            <a:avLst/>
          </a:prstGeom>
          <a:noFill/>
        </p:spPr>
        <p:txBody>
          <a:bodyPr wrap="square" rtlCol="0">
            <a:spAutoFit/>
          </a:bodyPr>
          <a:lstStyle/>
          <a:p>
            <a:pPr marL="342900" marR="0" lvl="0" indent="-342900" algn="just">
              <a:lnSpc>
                <a:spcPct val="107000"/>
              </a:lnSpc>
              <a:spcBef>
                <a:spcPts val="600"/>
              </a:spcBef>
              <a:spcAft>
                <a:spcPts val="600"/>
              </a:spcAft>
              <a:buFont typeface="Symbol" panose="05050102010706020507" pitchFamily="18"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They encourage respect and realism for what it takes to make farming a career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They are upfront about the benefits and challenges of small-scale, “sustainable” farming/entrepreneurship as a vocation or career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They encourage respect for the three pillars of sustainability – profitability, environmental stewardship, and community connections and cooperation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They model and teach others to work efficiently and effectively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They work to develop mentoring relationships based on mutual trust and respect, with clearly defined boundaries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They nurture trainee self-development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They help create and maintain a positive, equitable, and healthy learning environment, setting a respectful tone, and addressing conflicts.</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972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58FB-73B8-4819-89CA-6507B710A8F8}"/>
              </a:ext>
            </a:extLst>
          </p:cNvPr>
          <p:cNvSpPr>
            <a:spLocks noGrp="1"/>
          </p:cNvSpPr>
          <p:nvPr>
            <p:ph type="title"/>
          </p:nvPr>
        </p:nvSpPr>
        <p:spPr>
          <a:xfrm>
            <a:off x="271397" y="203130"/>
            <a:ext cx="11649205" cy="1356360"/>
          </a:xfrm>
        </p:spPr>
        <p:txBody>
          <a:bodyPr>
            <a:normAutofit/>
          </a:bodyPr>
          <a:lstStyle/>
          <a:p>
            <a:pPr algn="ctr"/>
            <a:r>
              <a:rPr lang="en-US" sz="3200" b="1" dirty="0">
                <a:solidFill>
                  <a:srgbClr val="002060"/>
                </a:solidFill>
                <a:latin typeface="Calibri" panose="020F0502020204030204" pitchFamily="34" charset="0"/>
                <a:cs typeface="Calibri" panose="020F0502020204030204" pitchFamily="34" charset="0"/>
              </a:rPr>
              <a:t>ON-FARM MENTORSHIP PROGRAM - (MENTORS)</a:t>
            </a:r>
            <a:br>
              <a:rPr lang="en-US" sz="3600" b="1" dirty="0">
                <a:solidFill>
                  <a:srgbClr val="002060"/>
                </a:solidFill>
                <a:latin typeface="Calibri" panose="020F0502020204030204" pitchFamily="34" charset="0"/>
                <a:cs typeface="Calibri" panose="020F0502020204030204" pitchFamily="34" charset="0"/>
              </a:rPr>
            </a:br>
            <a:r>
              <a:rPr lang="en-US" sz="2800" b="1" dirty="0">
                <a:solidFill>
                  <a:srgbClr val="0070C0"/>
                </a:solidFill>
                <a:latin typeface="Calibri" panose="020F0502020204030204" pitchFamily="34" charset="0"/>
                <a:cs typeface="Calibri" panose="020F0502020204030204" pitchFamily="34" charset="0"/>
              </a:rPr>
              <a:t>Are you a Good Fit – Questions for Self-Assessment?</a:t>
            </a:r>
            <a:endParaRPr lang="en-US" sz="3300" b="1" dirty="0">
              <a:solidFill>
                <a:srgbClr val="0070C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B108C50-59F2-4223-AEE7-279FBBD3AEF8}"/>
              </a:ext>
            </a:extLst>
          </p:cNvPr>
          <p:cNvSpPr txBox="1"/>
          <p:nvPr/>
        </p:nvSpPr>
        <p:spPr>
          <a:xfrm>
            <a:off x="412998" y="1417343"/>
            <a:ext cx="11405309" cy="5174430"/>
          </a:xfrm>
          <a:prstGeom prst="rect">
            <a:avLst/>
          </a:prstGeom>
          <a:noFill/>
        </p:spPr>
        <p:txBody>
          <a:bodyPr wrap="square" rtlCol="0">
            <a:spAutoFit/>
          </a:bodyPr>
          <a:lstStyle/>
          <a:p>
            <a:pPr marL="342900" marR="0" lvl="0" indent="-342900" algn="just">
              <a:lnSpc>
                <a:spcPct val="107000"/>
              </a:lnSpc>
              <a:spcBef>
                <a:spcPts val="600"/>
              </a:spcBef>
              <a:spcAft>
                <a:spcPts val="600"/>
              </a:spcAft>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Who were the mentors who helped you throughout your life? How and why were they mentors to you?</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What prior experience do you have as an educator or mentor?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Why do you want to personally mentor a beginning rancher or farmer?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What skills and personal qualities will best serve as strengths in your role as a mentor?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What aspects of your personality will be challenged by the role of mentor?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Mentor/apprentice relationships provide mutual learning opportunities. What are you excited to learn from a mentee? </a:t>
            </a:r>
          </a:p>
          <a:p>
            <a:pPr marL="342900" marR="0" lvl="0" indent="-342900" algn="just">
              <a:lnSpc>
                <a:spcPct val="107000"/>
              </a:lnSpc>
              <a:spcBef>
                <a:spcPts val="600"/>
              </a:spcBef>
              <a:spcAft>
                <a:spcPts val="600"/>
              </a:spcAft>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How comfortable will you be accepting critique, criticism, or suggestions from an apprentice?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How flexible are you in adapting your daily routine, work schedule, and operation to include a mentee?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600"/>
              </a:spcBef>
              <a:spcAft>
                <a:spcPts val="600"/>
              </a:spcAft>
              <a:buFont typeface="Symbol" panose="05050102010706020507" pitchFamily="18" charset="2"/>
              <a:buChar cha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How will you check in with the intern/apprentice to assess their learning?</a:t>
            </a:r>
          </a:p>
          <a:p>
            <a:pPr marL="342900" marR="0" lvl="0" indent="-342900" algn="just">
              <a:lnSpc>
                <a:spcPct val="107000"/>
              </a:lnSpc>
              <a:spcBef>
                <a:spcPts val="600"/>
              </a:spcBef>
              <a:spcAft>
                <a:spcPts val="6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Do you have the experience and expertise to provide a valuable education to an intern/apprentice? </a:t>
            </a:r>
          </a:p>
          <a:p>
            <a:pPr marL="342900" marR="0" lvl="0" indent="-342900" algn="just">
              <a:lnSpc>
                <a:spcPct val="107000"/>
              </a:lnSpc>
              <a:spcBef>
                <a:spcPts val="600"/>
              </a:spcBef>
              <a:spcAft>
                <a:spcPts val="6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Can you serve as an advisor/mediator as well as educator? </a:t>
            </a:r>
          </a:p>
        </p:txBody>
      </p:sp>
    </p:spTree>
    <p:extLst>
      <p:ext uri="{BB962C8B-B14F-4D97-AF65-F5344CB8AC3E}">
        <p14:creationId xmlns:p14="http://schemas.microsoft.com/office/powerpoint/2010/main" val="101398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58FB-73B8-4819-89CA-6507B710A8F8}"/>
              </a:ext>
            </a:extLst>
          </p:cNvPr>
          <p:cNvSpPr>
            <a:spLocks noGrp="1"/>
          </p:cNvSpPr>
          <p:nvPr>
            <p:ph type="title"/>
          </p:nvPr>
        </p:nvSpPr>
        <p:spPr>
          <a:xfrm>
            <a:off x="1086633" y="415447"/>
            <a:ext cx="9875520" cy="1356360"/>
          </a:xfrm>
        </p:spPr>
        <p:txBody>
          <a:bodyPr>
            <a:normAutofit/>
          </a:bodyPr>
          <a:lstStyle/>
          <a:p>
            <a:pPr algn="ctr"/>
            <a:r>
              <a:rPr lang="en-US" sz="3200" b="1" dirty="0">
                <a:solidFill>
                  <a:srgbClr val="002060"/>
                </a:solidFill>
                <a:latin typeface="Calibri" panose="020F0502020204030204" pitchFamily="34" charset="0"/>
                <a:cs typeface="Calibri" panose="020F0502020204030204" pitchFamily="34" charset="0"/>
              </a:rPr>
              <a:t>ON-FARM MENTORSHIP PROGRAM - (MENTORS)</a:t>
            </a:r>
            <a:br>
              <a:rPr lang="en-US" sz="3600" b="1" dirty="0">
                <a:solidFill>
                  <a:srgbClr val="002060"/>
                </a:solidFill>
                <a:latin typeface="Calibri" panose="020F0502020204030204" pitchFamily="34" charset="0"/>
                <a:cs typeface="Calibri" panose="020F0502020204030204" pitchFamily="34" charset="0"/>
              </a:rPr>
            </a:br>
            <a:r>
              <a:rPr lang="en-US" sz="2800" b="1" dirty="0">
                <a:solidFill>
                  <a:srgbClr val="0070C0"/>
                </a:solidFill>
                <a:latin typeface="Calibri" panose="020F0502020204030204" pitchFamily="34" charset="0"/>
                <a:cs typeface="Calibri" panose="020F0502020204030204" pitchFamily="34" charset="0"/>
              </a:rPr>
              <a:t>Other Considerations for Both Mentors and Mentees</a:t>
            </a:r>
            <a:endParaRPr lang="en-US" sz="3300" b="1" dirty="0">
              <a:solidFill>
                <a:srgbClr val="0070C0"/>
              </a:solidFill>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FAB25C9C-FF7F-4867-BF3A-5BD3011084F2}"/>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438004" y="5930258"/>
            <a:ext cx="3329408" cy="611015"/>
          </a:xfrm>
        </p:spPr>
      </p:pic>
      <p:sp>
        <p:nvSpPr>
          <p:cNvPr id="7" name="Content Placeholder 6">
            <a:extLst>
              <a:ext uri="{FF2B5EF4-FFF2-40B4-BE49-F238E27FC236}">
                <a16:creationId xmlns:a16="http://schemas.microsoft.com/office/drawing/2014/main" id="{133AEF7D-85F0-419E-9F9A-5922FB5FE186}"/>
              </a:ext>
            </a:extLst>
          </p:cNvPr>
          <p:cNvSpPr>
            <a:spLocks noGrp="1"/>
          </p:cNvSpPr>
          <p:nvPr>
            <p:ph sz="half" idx="2"/>
          </p:nvPr>
        </p:nvSpPr>
        <p:spPr>
          <a:xfrm>
            <a:off x="593322" y="1839352"/>
            <a:ext cx="4754880" cy="4023360"/>
          </a:xfrm>
        </p:spPr>
        <p:txBody>
          <a:bodyPr>
            <a:normAutofit fontScale="92500" lnSpcReduction="10000"/>
          </a:bodyPr>
          <a:lstStyle/>
          <a:p>
            <a:r>
              <a:rPr lang="en-US" sz="2800" dirty="0"/>
              <a:t>Time Management</a:t>
            </a:r>
          </a:p>
          <a:p>
            <a:r>
              <a:rPr lang="en-US" sz="2800" dirty="0"/>
              <a:t>Meals and Consumables</a:t>
            </a:r>
          </a:p>
          <a:p>
            <a:r>
              <a:rPr lang="en-US" sz="2800" dirty="0"/>
              <a:t>Schedule </a:t>
            </a:r>
          </a:p>
          <a:p>
            <a:r>
              <a:rPr lang="en-US" sz="2800" dirty="0"/>
              <a:t>Meetings</a:t>
            </a:r>
          </a:p>
          <a:p>
            <a:r>
              <a:rPr lang="en-US" sz="2800" dirty="0"/>
              <a:t>Questions and Feedback</a:t>
            </a:r>
          </a:p>
          <a:p>
            <a:r>
              <a:rPr lang="en-US" sz="2800" dirty="0"/>
              <a:t>Education</a:t>
            </a:r>
          </a:p>
          <a:p>
            <a:r>
              <a:rPr lang="en-US" sz="2800" dirty="0"/>
              <a:t>Dress Code – clothing, jewelry </a:t>
            </a:r>
          </a:p>
          <a:p>
            <a:r>
              <a:rPr lang="en-US" sz="2800" dirty="0"/>
              <a:t>Cell Phone Use, Photos, Videos</a:t>
            </a:r>
          </a:p>
        </p:txBody>
      </p:sp>
      <p:sp>
        <p:nvSpPr>
          <p:cNvPr id="8" name="Content Placeholder 6">
            <a:extLst>
              <a:ext uri="{FF2B5EF4-FFF2-40B4-BE49-F238E27FC236}">
                <a16:creationId xmlns:a16="http://schemas.microsoft.com/office/drawing/2014/main" id="{4D95860E-A61B-451A-9385-AECEE3D74D02}"/>
              </a:ext>
            </a:extLst>
          </p:cNvPr>
          <p:cNvSpPr txBox="1">
            <a:spLocks/>
          </p:cNvSpPr>
          <p:nvPr/>
        </p:nvSpPr>
        <p:spPr>
          <a:xfrm>
            <a:off x="5876795" y="1839352"/>
            <a:ext cx="5698919" cy="4023360"/>
          </a:xfrm>
          <a:prstGeom prst="rect">
            <a:avLst/>
          </a:prstGeom>
        </p:spPr>
        <p:txBody>
          <a:bodyPr vert="horz" lIns="91440" tIns="45720" rIns="91440" bIns="45720" rtlCol="0">
            <a:normAutofit fontScale="92500" lnSpcReduction="20000"/>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r>
              <a:rPr lang="en-US" sz="2600" dirty="0"/>
              <a:t>Visitors</a:t>
            </a:r>
          </a:p>
          <a:p>
            <a:r>
              <a:rPr lang="en-US" sz="2600" dirty="0"/>
              <a:t>Smoking, Vaping, Alcohol, Drug Policy </a:t>
            </a:r>
          </a:p>
          <a:p>
            <a:r>
              <a:rPr lang="en-US" sz="2600" dirty="0"/>
              <a:t>Privacy</a:t>
            </a:r>
          </a:p>
          <a:p>
            <a:r>
              <a:rPr lang="en-US" sz="2600" dirty="0"/>
              <a:t>Confidentiality</a:t>
            </a:r>
          </a:p>
          <a:p>
            <a:r>
              <a:rPr lang="en-US" sz="2600" dirty="0"/>
              <a:t>Farm Etiquette and Behavior</a:t>
            </a:r>
          </a:p>
          <a:p>
            <a:r>
              <a:rPr lang="en-US" sz="2600" dirty="0"/>
              <a:t>Independence vs Hand-Holding</a:t>
            </a:r>
          </a:p>
          <a:p>
            <a:r>
              <a:rPr lang="en-US" sz="2600" dirty="0"/>
              <a:t>Communication beyond Program</a:t>
            </a:r>
          </a:p>
          <a:p>
            <a:r>
              <a:rPr lang="en-US" sz="2600" dirty="0"/>
              <a:t>Other?</a:t>
            </a:r>
          </a:p>
          <a:p>
            <a:r>
              <a:rPr lang="en-US" sz="2600" dirty="0"/>
              <a:t>Other?</a:t>
            </a:r>
          </a:p>
          <a:p>
            <a:endParaRPr lang="en-US" dirty="0"/>
          </a:p>
        </p:txBody>
      </p:sp>
    </p:spTree>
    <p:extLst>
      <p:ext uri="{BB962C8B-B14F-4D97-AF65-F5344CB8AC3E}">
        <p14:creationId xmlns:p14="http://schemas.microsoft.com/office/powerpoint/2010/main" val="14752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58FB-73B8-4819-89CA-6507B710A8F8}"/>
              </a:ext>
            </a:extLst>
          </p:cNvPr>
          <p:cNvSpPr>
            <a:spLocks noGrp="1"/>
          </p:cNvSpPr>
          <p:nvPr>
            <p:ph type="title"/>
          </p:nvPr>
        </p:nvSpPr>
        <p:spPr>
          <a:xfrm>
            <a:off x="1143000" y="417576"/>
            <a:ext cx="9875520" cy="1356360"/>
          </a:xfrm>
        </p:spPr>
        <p:txBody>
          <a:bodyPr>
            <a:normAutofit/>
          </a:bodyPr>
          <a:lstStyle/>
          <a:p>
            <a:pPr algn="ctr"/>
            <a:r>
              <a:rPr lang="en-US" sz="3200" b="1" dirty="0">
                <a:solidFill>
                  <a:srgbClr val="002060"/>
                </a:solidFill>
                <a:latin typeface="Calibri" panose="020F0502020204030204" pitchFamily="34" charset="0"/>
                <a:cs typeface="Calibri" panose="020F0502020204030204" pitchFamily="34" charset="0"/>
              </a:rPr>
              <a:t>ON-FARM MENTORSHIP PROGRAM (MENTORS AND MENTEES)</a:t>
            </a:r>
            <a:endParaRPr lang="en-US" sz="3300" b="1" dirty="0">
              <a:solidFill>
                <a:srgbClr val="245745"/>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FAB25C9C-FF7F-4867-BF3A-5BD3011084F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48695" y="5829299"/>
            <a:ext cx="3330307" cy="611125"/>
          </a:xfrm>
        </p:spPr>
      </p:pic>
      <p:sp>
        <p:nvSpPr>
          <p:cNvPr id="3" name="TextBox 2">
            <a:extLst>
              <a:ext uri="{FF2B5EF4-FFF2-40B4-BE49-F238E27FC236}">
                <a16:creationId xmlns:a16="http://schemas.microsoft.com/office/drawing/2014/main" id="{8B8207B6-C1D1-43F6-BFFD-5F14A7AD1FF7}"/>
              </a:ext>
            </a:extLst>
          </p:cNvPr>
          <p:cNvSpPr txBox="1"/>
          <p:nvPr/>
        </p:nvSpPr>
        <p:spPr>
          <a:xfrm>
            <a:off x="606468" y="1565992"/>
            <a:ext cx="10979063" cy="4328621"/>
          </a:xfrm>
          <a:prstGeom prst="rect">
            <a:avLst/>
          </a:prstGeom>
          <a:noFill/>
        </p:spPr>
        <p:txBody>
          <a:bodyPr wrap="square" rtlCol="0">
            <a:spAutoFit/>
          </a:bodyPr>
          <a:lstStyle/>
          <a:p>
            <a:pPr algn="just">
              <a:lnSpc>
                <a:spcPct val="107000"/>
              </a:lnSpc>
              <a:spcAft>
                <a:spcPts val="800"/>
              </a:spcAft>
            </a:pPr>
            <a:r>
              <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To Be Provided as Part of Mentorship Program</a:t>
            </a:r>
          </a:p>
          <a:p>
            <a:pPr marL="285750" indent="-285750" algn="just">
              <a:lnSpc>
                <a:spcPct val="107000"/>
              </a:lnSpc>
              <a:spcAft>
                <a:spcPts val="800"/>
              </a:spcAft>
              <a:buFont typeface="Wingdings" panose="05000000000000000000" pitchFamily="2"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Worksheet 1: To determine whether person is good candidate for BF Mentorship Program.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Worksheet 2: Questions for Mentor Interview Process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Worksheet 3: Questions for Mentee Interview Process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Worksheet 4: Developing a Farm Policy – A Checklist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Worksheet 5: DACUM Task Analysis Checklists – Entrepreneurship and Business Management Skills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Worksheets 6-15: DACUM Task Analysis Checklists – Specific Commodity Areas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Worksheet 16: Evaluations Form – Farm Mentor (In Progress)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Worksheet 17: Evaluation Form – Farm Mentee (In Progress)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Worksheet 18: Evaluation Form – Partner Agency/Organization and Host Organization (In Progress)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497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25CDFA-6869-4AE4-9400-813C6F69ECB4}"/>
              </a:ext>
            </a:extLst>
          </p:cNvPr>
          <p:cNvPicPr>
            <a:picLocks noChangeAspect="1"/>
          </p:cNvPicPr>
          <p:nvPr/>
        </p:nvPicPr>
        <p:blipFill>
          <a:blip r:embed="rId2"/>
          <a:stretch>
            <a:fillRect/>
          </a:stretch>
        </p:blipFill>
        <p:spPr>
          <a:xfrm>
            <a:off x="779396" y="76200"/>
            <a:ext cx="10272834" cy="5646071"/>
          </a:xfrm>
          <a:prstGeom prst="rect">
            <a:avLst/>
          </a:prstGeom>
        </p:spPr>
      </p:pic>
      <p:sp>
        <p:nvSpPr>
          <p:cNvPr id="4" name="Rectangle 3">
            <a:extLst>
              <a:ext uri="{FF2B5EF4-FFF2-40B4-BE49-F238E27FC236}">
                <a16:creationId xmlns:a16="http://schemas.microsoft.com/office/drawing/2014/main" id="{FEF26530-F770-4986-AE58-48479E0F1BDC}"/>
              </a:ext>
            </a:extLst>
          </p:cNvPr>
          <p:cNvSpPr/>
          <p:nvPr/>
        </p:nvSpPr>
        <p:spPr>
          <a:xfrm>
            <a:off x="1186423" y="4279759"/>
            <a:ext cx="7411736"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Calibri" panose="020F0502020204030204"/>
                <a:ea typeface="+mn-ea"/>
                <a:cs typeface="+mn-cs"/>
              </a:rPr>
              <a:t>Dee Singh-Knights, Ph.D.,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Calibri" panose="020F0502020204030204"/>
                <a:ea typeface="+mn-ea"/>
                <a:cs typeface="+mn-cs"/>
              </a:rPr>
              <a:t>Associate Professor and Extension Specialist, </a:t>
            </a:r>
            <a:r>
              <a:rPr lang="en-US" sz="1600" b="1" dirty="0">
                <a:solidFill>
                  <a:srgbClr val="FFC000"/>
                </a:solidFill>
                <a:latin typeface="Calibri" panose="020F0502020204030204"/>
              </a:rPr>
              <a:t>and NESARE State Coordinator</a:t>
            </a:r>
            <a:endParaRPr kumimoji="0" lang="en-US" sz="1600" b="1" i="0" u="none" strike="noStrike" kern="1200" cap="none" spc="0" normalizeH="0" baseline="0" noProof="0" dirty="0">
              <a:ln>
                <a:noFill/>
              </a:ln>
              <a:solidFill>
                <a:srgbClr val="FFC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Calibri" panose="020F0502020204030204"/>
                <a:ea typeface="+mn-ea"/>
                <a:cs typeface="+mn-cs"/>
              </a:rPr>
              <a:t>Agribusiness Economics &amp;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Calibri" panose="020F0502020204030204"/>
                <a:ea typeface="+mn-ea"/>
                <a:cs typeface="+mn-cs"/>
              </a:rPr>
              <a:t>West Virginia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Calibri" panose="020F0502020204030204"/>
                <a:ea typeface="+mn-ea"/>
                <a:cs typeface="+mn-cs"/>
              </a:rPr>
              <a:t>304-293-7606, Dosingh-knights@mail.wvu.edu</a:t>
            </a:r>
            <a:endParaRPr kumimoji="0" lang="en-US" sz="18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21BCFF2F-5CC3-4D9A-A01C-D1ABB6BD365F}"/>
              </a:ext>
            </a:extLst>
          </p:cNvPr>
          <p:cNvSpPr txBox="1">
            <a:spLocks/>
          </p:cNvSpPr>
          <p:nvPr/>
        </p:nvSpPr>
        <p:spPr>
          <a:xfrm>
            <a:off x="959582" y="1135729"/>
            <a:ext cx="10272835" cy="1398070"/>
          </a:xfrm>
          <a:prstGeom prst="rect">
            <a:avLst/>
          </a:prstGeom>
        </p:spPr>
        <p:txBody>
          <a:bodyPr>
            <a:no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endParaRPr kumimoji="0" lang="en-US" sz="3733"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Light" panose="020F0302020204030204"/>
              <a:ea typeface="+mj-ea"/>
              <a:cs typeface="+mj-cs"/>
            </a:endParaRPr>
          </a:p>
        </p:txBody>
      </p:sp>
      <p:sp>
        <p:nvSpPr>
          <p:cNvPr id="6" name="Rectangle 5">
            <a:extLst>
              <a:ext uri="{FF2B5EF4-FFF2-40B4-BE49-F238E27FC236}">
                <a16:creationId xmlns:a16="http://schemas.microsoft.com/office/drawing/2014/main" id="{C8B7F88E-9A30-4CD7-B8DB-EC248A42F86F}"/>
              </a:ext>
            </a:extLst>
          </p:cNvPr>
          <p:cNvSpPr/>
          <p:nvPr/>
        </p:nvSpPr>
        <p:spPr>
          <a:xfrm>
            <a:off x="1371599" y="525625"/>
            <a:ext cx="9448800" cy="2185214"/>
          </a:xfrm>
          <a:prstGeom prst="rect">
            <a:avLst/>
          </a:prstGeom>
        </p:spPr>
        <p:txBody>
          <a:bodyPr wrap="square">
            <a:spAutoFit/>
          </a:bodyPr>
          <a:lstStyle/>
          <a:p>
            <a:pPr lvl="0" algn="ctr"/>
            <a:r>
              <a:rPr lang="en-US" sz="2800" b="1" dirty="0">
                <a:solidFill>
                  <a:srgbClr val="FFC000"/>
                </a:solidFill>
              </a:rPr>
              <a:t>WEST VIRGINIA BEGINNING FARMER ON-FARM MENTORSHIP PROGRAM </a:t>
            </a:r>
          </a:p>
          <a:p>
            <a:pPr lvl="0" algn="ctr"/>
            <a:endParaRPr kumimoji="0" lang="en-US" sz="2800" b="1" i="0" u="none" strike="noStrike" kern="1200" cap="none" spc="0" normalizeH="0" baseline="0" noProof="0" dirty="0">
              <a:ln>
                <a:noFill/>
              </a:ln>
              <a:solidFill>
                <a:srgbClr val="FFC000"/>
              </a:solidFill>
              <a:effectLst/>
              <a:uLnTx/>
              <a:uFillTx/>
              <a:latin typeface="Calibri" panose="020F0502020204030204"/>
              <a:ea typeface="+mn-ea"/>
              <a:cs typeface="+mn-cs"/>
            </a:endParaRPr>
          </a:p>
          <a:p>
            <a:pPr lvl="0" algn="ctr"/>
            <a:r>
              <a:rPr kumimoji="0" lang="en-US" sz="2800" b="1" i="0" u="none" strike="noStrike" kern="1200" cap="none" spc="0" normalizeH="0" baseline="0" noProof="0" dirty="0">
                <a:ln>
                  <a:noFill/>
                </a:ln>
                <a:solidFill>
                  <a:srgbClr val="FFC000"/>
                </a:solidFill>
                <a:effectLst/>
                <a:uLnTx/>
                <a:uFillTx/>
                <a:latin typeface="Calibri" panose="020F0502020204030204"/>
                <a:ea typeface="+mn-ea"/>
                <a:cs typeface="+mn-cs"/>
              </a:rPr>
              <a:t> </a:t>
            </a:r>
            <a:r>
              <a:rPr lang="en-US" sz="2400" b="1" dirty="0">
                <a:solidFill>
                  <a:srgbClr val="FFC000"/>
                </a:solidFill>
              </a:rPr>
              <a:t>Overall Beginning Farmer Program Goals: Enhancing agribusiness sustainability through business planning and risk management</a:t>
            </a:r>
            <a:endParaRPr kumimoji="0" lang="en-US" sz="2800" b="1" i="0" u="none" strike="noStrike" kern="1200" cap="none" spc="0" normalizeH="0" baseline="0" noProof="0" dirty="0">
              <a:ln>
                <a:noFill/>
              </a:ln>
              <a:solidFill>
                <a:srgbClr val="FFC000"/>
              </a:solidFill>
              <a:effectLst/>
              <a:uLnTx/>
              <a:uFillTx/>
              <a:latin typeface="Calibri" panose="020F0502020204030204"/>
            </a:endParaRPr>
          </a:p>
        </p:txBody>
      </p:sp>
    </p:spTree>
    <p:extLst>
      <p:ext uri="{BB962C8B-B14F-4D97-AF65-F5344CB8AC3E}">
        <p14:creationId xmlns:p14="http://schemas.microsoft.com/office/powerpoint/2010/main" val="2069378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050" y="2601382"/>
            <a:ext cx="6806049" cy="1180588"/>
          </a:xfrm>
        </p:spPr>
        <p:txBody>
          <a:bodyPr>
            <a:noAutofit/>
          </a:bodyPr>
          <a:lstStyle/>
          <a:p>
            <a:r>
              <a:rPr lang="en-US" sz="3600" b="1" dirty="0">
                <a:solidFill>
                  <a:srgbClr val="002060"/>
                </a:solidFill>
              </a:rPr>
              <a:t>WEST VIRGINIA BEGINNING FARMER ON-FARM MENTORSHIP PROGRAM</a:t>
            </a:r>
            <a:br>
              <a:rPr lang="en-US" sz="3600" b="1" dirty="0">
                <a:solidFill>
                  <a:srgbClr val="002060"/>
                </a:solidFill>
              </a:rPr>
            </a:br>
            <a:br>
              <a:rPr lang="en-US" sz="3200" b="1" dirty="0">
                <a:solidFill>
                  <a:srgbClr val="002060"/>
                </a:solidFill>
              </a:rPr>
            </a:br>
            <a:br>
              <a:rPr lang="en-US" sz="3200" b="1" dirty="0">
                <a:solidFill>
                  <a:srgbClr val="002060"/>
                </a:solidFill>
              </a:rPr>
            </a:br>
            <a:r>
              <a:rPr lang="en-US" sz="3200" b="1" dirty="0">
                <a:solidFill>
                  <a:srgbClr val="002060"/>
                </a:solidFill>
              </a:rPr>
              <a:t>Introductory Presentation to Accompany WV Beginning Farmer On-Farm Mentorship Program</a:t>
            </a:r>
            <a:endParaRPr lang="en-US" sz="2800" b="1" dirty="0">
              <a:solidFill>
                <a:srgbClr val="0070C0"/>
              </a:solidFill>
            </a:endParaRPr>
          </a:p>
        </p:txBody>
      </p:sp>
      <p:pic>
        <p:nvPicPr>
          <p:cNvPr id="3" name="Picture 2">
            <a:extLst>
              <a:ext uri="{FF2B5EF4-FFF2-40B4-BE49-F238E27FC236}">
                <a16:creationId xmlns:a16="http://schemas.microsoft.com/office/drawing/2014/main" id="{EC11D25B-DCB6-4F5E-B48D-FE3B14DDCE69}"/>
              </a:ext>
            </a:extLst>
          </p:cNvPr>
          <p:cNvPicPr>
            <a:picLocks noChangeAspect="1"/>
          </p:cNvPicPr>
          <p:nvPr/>
        </p:nvPicPr>
        <p:blipFill>
          <a:blip r:embed="rId3"/>
          <a:stretch>
            <a:fillRect/>
          </a:stretch>
        </p:blipFill>
        <p:spPr>
          <a:xfrm>
            <a:off x="3164084" y="3865982"/>
            <a:ext cx="2028402" cy="1838240"/>
          </a:xfrm>
          <a:prstGeom prst="rect">
            <a:avLst/>
          </a:prstGeom>
        </p:spPr>
      </p:pic>
      <p:pic>
        <p:nvPicPr>
          <p:cNvPr id="4" name="Picture 3">
            <a:extLst>
              <a:ext uri="{FF2B5EF4-FFF2-40B4-BE49-F238E27FC236}">
                <a16:creationId xmlns:a16="http://schemas.microsoft.com/office/drawing/2014/main" id="{EBB24C13-740E-4FC4-930B-7F8131DD2218}"/>
              </a:ext>
            </a:extLst>
          </p:cNvPr>
          <p:cNvPicPr>
            <a:picLocks noChangeAspect="1"/>
          </p:cNvPicPr>
          <p:nvPr/>
        </p:nvPicPr>
        <p:blipFill>
          <a:blip r:embed="rId4"/>
          <a:stretch>
            <a:fillRect/>
          </a:stretch>
        </p:blipFill>
        <p:spPr>
          <a:xfrm>
            <a:off x="7380703" y="1139867"/>
            <a:ext cx="4567243" cy="3427213"/>
          </a:xfrm>
          <a:prstGeom prst="rect">
            <a:avLst/>
          </a:prstGeom>
        </p:spPr>
      </p:pic>
      <p:sp>
        <p:nvSpPr>
          <p:cNvPr id="6" name="TextBox 5">
            <a:extLst>
              <a:ext uri="{FF2B5EF4-FFF2-40B4-BE49-F238E27FC236}">
                <a16:creationId xmlns:a16="http://schemas.microsoft.com/office/drawing/2014/main" id="{387249A2-D46E-480B-99F7-631305F45089}"/>
              </a:ext>
            </a:extLst>
          </p:cNvPr>
          <p:cNvSpPr txBox="1"/>
          <p:nvPr/>
        </p:nvSpPr>
        <p:spPr>
          <a:xfrm>
            <a:off x="7380702" y="4690997"/>
            <a:ext cx="4567243" cy="276999"/>
          </a:xfrm>
          <a:prstGeom prst="rect">
            <a:avLst/>
          </a:prstGeom>
          <a:noFill/>
        </p:spPr>
        <p:txBody>
          <a:bodyPr wrap="square" rtlCol="0">
            <a:spAutoFit/>
          </a:bodyPr>
          <a:lstStyle/>
          <a:p>
            <a:pPr algn="ctr"/>
            <a:r>
              <a:rPr lang="en-US" sz="1200" b="1" i="1" dirty="0">
                <a:solidFill>
                  <a:srgbClr val="0070C0"/>
                </a:solidFill>
                <a:latin typeface="Corbel" panose="020B0503020204020204" pitchFamily="34" charset="0"/>
              </a:rPr>
              <a:t>Mark Teets, Owner, Snowy Creek </a:t>
            </a:r>
            <a:r>
              <a:rPr lang="en-US" sz="1200" b="1" i="1" dirty="0" err="1">
                <a:solidFill>
                  <a:srgbClr val="0070C0"/>
                </a:solidFill>
                <a:latin typeface="Corbel" panose="020B0503020204020204" pitchFamily="34" charset="0"/>
              </a:rPr>
              <a:t>Dorsets</a:t>
            </a:r>
            <a:r>
              <a:rPr lang="en-US" sz="1200" b="1" i="1" dirty="0">
                <a:solidFill>
                  <a:srgbClr val="0070C0"/>
                </a:solidFill>
                <a:latin typeface="Corbel" panose="020B0503020204020204" pitchFamily="34" charset="0"/>
              </a:rPr>
              <a:t>, Preston County, WV</a:t>
            </a:r>
          </a:p>
        </p:txBody>
      </p:sp>
    </p:spTree>
    <p:extLst>
      <p:ext uri="{BB962C8B-B14F-4D97-AF65-F5344CB8AC3E}">
        <p14:creationId xmlns:p14="http://schemas.microsoft.com/office/powerpoint/2010/main" val="2324576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58FB-73B8-4819-89CA-6507B710A8F8}"/>
              </a:ext>
            </a:extLst>
          </p:cNvPr>
          <p:cNvSpPr>
            <a:spLocks noGrp="1"/>
          </p:cNvSpPr>
          <p:nvPr>
            <p:ph type="title"/>
          </p:nvPr>
        </p:nvSpPr>
        <p:spPr>
          <a:xfrm>
            <a:off x="306887" y="474844"/>
            <a:ext cx="11523945" cy="929951"/>
          </a:xfrm>
        </p:spPr>
        <p:txBody>
          <a:bodyPr>
            <a:normAutofit fontScale="90000"/>
          </a:bodyPr>
          <a:lstStyle/>
          <a:p>
            <a:pPr algn="ctr">
              <a:spcBef>
                <a:spcPts val="1200"/>
              </a:spcBef>
              <a:spcAft>
                <a:spcPts val="1200"/>
              </a:spcAft>
            </a:pPr>
            <a:r>
              <a:rPr lang="en-US" sz="3600" b="1" dirty="0">
                <a:solidFill>
                  <a:srgbClr val="002060"/>
                </a:solidFill>
                <a:latin typeface="Calibri" panose="020F0502020204030204" pitchFamily="34" charset="0"/>
                <a:cs typeface="Calibri" panose="020F0502020204030204" pitchFamily="34" charset="0"/>
              </a:rPr>
              <a:t>BEGINNING FARMER AND ON-FARM MENTORSHIP PROGRAM</a:t>
            </a:r>
            <a:br>
              <a:rPr lang="en-US" sz="3600" b="1" dirty="0">
                <a:solidFill>
                  <a:srgbClr val="002060"/>
                </a:solidFill>
                <a:latin typeface="Calibri" panose="020F0502020204030204" pitchFamily="34" charset="0"/>
                <a:cs typeface="Calibri" panose="020F0502020204030204" pitchFamily="34" charset="0"/>
              </a:rPr>
            </a:br>
            <a:r>
              <a:rPr lang="en-US" sz="3100" b="1" dirty="0">
                <a:solidFill>
                  <a:srgbClr val="0070C0"/>
                </a:solidFill>
                <a:latin typeface="Calibri" panose="020F0502020204030204" pitchFamily="34" charset="0"/>
                <a:cs typeface="Calibri" panose="020F0502020204030204" pitchFamily="34" charset="0"/>
              </a:rPr>
              <a:t>WHY a Beginning Farmer and Mentorship Program in WV?</a:t>
            </a:r>
            <a:endParaRPr lang="en-US" sz="3200" b="1" dirty="0">
              <a:solidFill>
                <a:srgbClr val="0070C0"/>
              </a:solidFill>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FAB25C9C-FF7F-4867-BF3A-5BD3011084F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52145" y="5753947"/>
            <a:ext cx="3329408" cy="611015"/>
          </a:xfrm>
        </p:spPr>
      </p:pic>
      <p:sp>
        <p:nvSpPr>
          <p:cNvPr id="9" name="TextBox 8">
            <a:extLst>
              <a:ext uri="{FF2B5EF4-FFF2-40B4-BE49-F238E27FC236}">
                <a16:creationId xmlns:a16="http://schemas.microsoft.com/office/drawing/2014/main" id="{0A106D98-C81B-4A17-8C2A-181BAABD4EAE}"/>
              </a:ext>
            </a:extLst>
          </p:cNvPr>
          <p:cNvSpPr txBox="1"/>
          <p:nvPr/>
        </p:nvSpPr>
        <p:spPr>
          <a:xfrm>
            <a:off x="441478" y="1775273"/>
            <a:ext cx="7842380" cy="4447371"/>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
            </a:pPr>
            <a:r>
              <a:rPr lang="en-US" sz="2000" dirty="0">
                <a:latin typeface="Calibri" panose="020F0502020204030204" pitchFamily="34" charset="0"/>
                <a:cs typeface="Calibri" panose="020F0502020204030204" pitchFamily="34" charset="0"/>
              </a:rPr>
              <a:t>Over the last decade, WV farmland has declined by 72% and agriculture’s contribution to GDP fell by 25%, with WV experiencing high levels of unemployment (7.3%). </a:t>
            </a:r>
          </a:p>
          <a:p>
            <a:pPr marL="285750" indent="-285750">
              <a:spcBef>
                <a:spcPts val="600"/>
              </a:spcBef>
              <a:spcAft>
                <a:spcPts val="600"/>
              </a:spcAft>
              <a:buFont typeface="Wingdings" panose="05000000000000000000" pitchFamily="2" charset="2"/>
              <a:buChar char="§"/>
            </a:pPr>
            <a:r>
              <a:rPr lang="en-US" sz="2000" dirty="0">
                <a:latin typeface="Calibri" panose="020F0502020204030204" pitchFamily="34" charset="0"/>
                <a:cs typeface="Calibri" panose="020F0502020204030204" pitchFamily="34" charset="0"/>
              </a:rPr>
              <a:t>Beginning farmers can play a catalytic role in strengthening WV’s agribusinesses. </a:t>
            </a:r>
          </a:p>
          <a:p>
            <a:pPr marL="285750" indent="-285750">
              <a:spcBef>
                <a:spcPts val="600"/>
              </a:spcBef>
              <a:spcAft>
                <a:spcPts val="600"/>
              </a:spcAft>
              <a:buFont typeface="Wingdings" panose="05000000000000000000" pitchFamily="2" charset="2"/>
              <a:buChar char="§"/>
            </a:pPr>
            <a:r>
              <a:rPr lang="en-US" sz="2000" dirty="0">
                <a:latin typeface="Calibri" panose="020F0502020204030204" pitchFamily="34" charset="0"/>
                <a:cs typeface="Calibri" panose="020F0502020204030204" pitchFamily="34" charset="0"/>
              </a:rPr>
              <a:t>WV has experienced a significant decline in the number of producers (10% between 2012 and 2017) </a:t>
            </a:r>
          </a:p>
          <a:p>
            <a:pPr marL="285750" indent="-285750">
              <a:spcBef>
                <a:spcPts val="600"/>
              </a:spcBef>
              <a:spcAft>
                <a:spcPts val="600"/>
              </a:spcAft>
              <a:buFont typeface="Wingdings" panose="05000000000000000000" pitchFamily="2" charset="2"/>
              <a:buChar char="§"/>
            </a:pPr>
            <a:r>
              <a:rPr lang="en-US" sz="2000" dirty="0">
                <a:latin typeface="Calibri" panose="020F0502020204030204" pitchFamily="34" charset="0"/>
                <a:cs typeface="Calibri" panose="020F0502020204030204" pitchFamily="34" charset="0"/>
              </a:rPr>
              <a:t>Currently, for each principal operator under 35 years old, there are 7 over 65 (USDA, 2017). </a:t>
            </a:r>
          </a:p>
          <a:p>
            <a:pPr marL="285750" indent="-285750">
              <a:spcBef>
                <a:spcPts val="600"/>
              </a:spcBef>
              <a:spcAft>
                <a:spcPts val="600"/>
              </a:spcAft>
              <a:buFont typeface="Wingdings" panose="05000000000000000000" pitchFamily="2" charset="2"/>
              <a:buChar char="§"/>
            </a:pPr>
            <a:r>
              <a:rPr lang="en-US" sz="2000" dirty="0">
                <a:latin typeface="Calibri" panose="020F0502020204030204" pitchFamily="34" charset="0"/>
                <a:cs typeface="Calibri" panose="020F0502020204030204" pitchFamily="34" charset="0"/>
              </a:rPr>
              <a:t>With almost half of WV farmers projected to retire in the next 10 years, WV urgently needs to grow new farmers. </a:t>
            </a:r>
          </a:p>
          <a:p>
            <a:pPr marL="285750" indent="-285750">
              <a:buFont typeface="Wingdings" panose="05000000000000000000" pitchFamily="2" charset="2"/>
              <a:buChar char="§"/>
            </a:pPr>
            <a:endParaRPr lang="en-US" dirty="0"/>
          </a:p>
        </p:txBody>
      </p:sp>
      <p:pic>
        <p:nvPicPr>
          <p:cNvPr id="10" name="Picture 9">
            <a:extLst>
              <a:ext uri="{FF2B5EF4-FFF2-40B4-BE49-F238E27FC236}">
                <a16:creationId xmlns:a16="http://schemas.microsoft.com/office/drawing/2014/main" id="{634147EE-A9E6-4B8B-909F-587B7E242A61}"/>
              </a:ext>
            </a:extLst>
          </p:cNvPr>
          <p:cNvPicPr>
            <a:picLocks noChangeAspect="1"/>
          </p:cNvPicPr>
          <p:nvPr/>
        </p:nvPicPr>
        <p:blipFill>
          <a:blip r:embed="rId4"/>
          <a:stretch>
            <a:fillRect/>
          </a:stretch>
        </p:blipFill>
        <p:spPr>
          <a:xfrm>
            <a:off x="8924731" y="1900595"/>
            <a:ext cx="2561252" cy="3421519"/>
          </a:xfrm>
          <a:prstGeom prst="rect">
            <a:avLst/>
          </a:prstGeom>
        </p:spPr>
      </p:pic>
      <p:sp>
        <p:nvSpPr>
          <p:cNvPr id="11" name="TextBox 10">
            <a:extLst>
              <a:ext uri="{FF2B5EF4-FFF2-40B4-BE49-F238E27FC236}">
                <a16:creationId xmlns:a16="http://schemas.microsoft.com/office/drawing/2014/main" id="{65E6AC57-6C4E-46B4-A142-D42AD3EA63CA}"/>
              </a:ext>
            </a:extLst>
          </p:cNvPr>
          <p:cNvSpPr txBox="1"/>
          <p:nvPr/>
        </p:nvSpPr>
        <p:spPr>
          <a:xfrm>
            <a:off x="8924731" y="5383763"/>
            <a:ext cx="2542591" cy="276999"/>
          </a:xfrm>
          <a:prstGeom prst="rect">
            <a:avLst/>
          </a:prstGeom>
          <a:noFill/>
        </p:spPr>
        <p:txBody>
          <a:bodyPr wrap="square" rtlCol="0">
            <a:spAutoFit/>
          </a:bodyPr>
          <a:lstStyle/>
          <a:p>
            <a:pPr algn="ctr"/>
            <a:r>
              <a:rPr lang="en-US" sz="1200" b="1" i="1" dirty="0">
                <a:solidFill>
                  <a:srgbClr val="0070C0"/>
                </a:solidFill>
              </a:rPr>
              <a:t>Vested Heirs Farm, Terra Alta, WV</a:t>
            </a:r>
          </a:p>
        </p:txBody>
      </p:sp>
    </p:spTree>
    <p:extLst>
      <p:ext uri="{BB962C8B-B14F-4D97-AF65-F5344CB8AC3E}">
        <p14:creationId xmlns:p14="http://schemas.microsoft.com/office/powerpoint/2010/main" val="92794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58FB-73B8-4819-89CA-6507B710A8F8}"/>
              </a:ext>
            </a:extLst>
          </p:cNvPr>
          <p:cNvSpPr>
            <a:spLocks noGrp="1"/>
          </p:cNvSpPr>
          <p:nvPr>
            <p:ph type="title"/>
          </p:nvPr>
        </p:nvSpPr>
        <p:spPr>
          <a:xfrm>
            <a:off x="417791" y="109827"/>
            <a:ext cx="11403071" cy="1356360"/>
          </a:xfrm>
        </p:spPr>
        <p:txBody>
          <a:bodyPr>
            <a:normAutofit/>
          </a:bodyPr>
          <a:lstStyle/>
          <a:p>
            <a:pPr algn="ctr"/>
            <a:r>
              <a:rPr lang="en-US" sz="3200" b="1" dirty="0">
                <a:solidFill>
                  <a:srgbClr val="002060"/>
                </a:solidFill>
                <a:latin typeface="Calibri" panose="020F0502020204030204" pitchFamily="34" charset="0"/>
                <a:cs typeface="Calibri" panose="020F0502020204030204" pitchFamily="34" charset="0"/>
              </a:rPr>
              <a:t>BEGINNING FARMER AND ON-FARM MENTORSHIP PROGRAM</a:t>
            </a:r>
          </a:p>
        </p:txBody>
      </p:sp>
      <p:pic>
        <p:nvPicPr>
          <p:cNvPr id="5" name="Content Placeholder 4">
            <a:extLst>
              <a:ext uri="{FF2B5EF4-FFF2-40B4-BE49-F238E27FC236}">
                <a16:creationId xmlns:a16="http://schemas.microsoft.com/office/drawing/2014/main" id="{FAB25C9C-FF7F-4867-BF3A-5BD3011084F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23965" y="5770285"/>
            <a:ext cx="3329408" cy="611015"/>
          </a:xfrm>
        </p:spPr>
      </p:pic>
      <p:pic>
        <p:nvPicPr>
          <p:cNvPr id="4" name="Picture 2">
            <a:extLst>
              <a:ext uri="{FF2B5EF4-FFF2-40B4-BE49-F238E27FC236}">
                <a16:creationId xmlns:a16="http://schemas.microsoft.com/office/drawing/2014/main" id="{C65BC154-C987-4E8C-9D22-F6B0CEBE80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1334" y="1358183"/>
            <a:ext cx="5752875" cy="414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71898E04-89F9-419D-96A5-7104AA6FF623}"/>
              </a:ext>
            </a:extLst>
          </p:cNvPr>
          <p:cNvSpPr txBox="1"/>
          <p:nvPr/>
        </p:nvSpPr>
        <p:spPr>
          <a:xfrm>
            <a:off x="294254" y="1342252"/>
            <a:ext cx="5546709" cy="5693866"/>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
            </a:pPr>
            <a:r>
              <a:rPr lang="en-US" sz="2400" b="1" dirty="0">
                <a:latin typeface="Calibri" panose="020F0502020204030204" pitchFamily="34" charset="0"/>
                <a:cs typeface="Calibri" panose="020F0502020204030204" pitchFamily="34" charset="0"/>
              </a:rPr>
              <a:t>Overall Beginning Farmer Program Goals</a:t>
            </a:r>
            <a:r>
              <a:rPr lang="en-US" sz="24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Enhancing agribusiness </a:t>
            </a:r>
            <a:r>
              <a:rPr lang="en-US" sz="2000" i="1" dirty="0">
                <a:solidFill>
                  <a:srgbClr val="0070C0"/>
                </a:solidFill>
                <a:latin typeface="Calibri" panose="020F0502020204030204" pitchFamily="34" charset="0"/>
                <a:cs typeface="Calibri" panose="020F0502020204030204" pitchFamily="34" charset="0"/>
              </a:rPr>
              <a:t>sustainability</a:t>
            </a:r>
            <a:r>
              <a:rPr lang="en-US" sz="2000" dirty="0">
                <a:latin typeface="Calibri" panose="020F0502020204030204" pitchFamily="34" charset="0"/>
                <a:cs typeface="Calibri" panose="020F0502020204030204" pitchFamily="34" charset="0"/>
              </a:rPr>
              <a:t> through </a:t>
            </a:r>
            <a:r>
              <a:rPr lang="en-US" sz="2000" i="1" dirty="0">
                <a:solidFill>
                  <a:srgbClr val="0070C0"/>
                </a:solidFill>
                <a:latin typeface="Calibri" panose="020F0502020204030204" pitchFamily="34" charset="0"/>
                <a:cs typeface="Calibri" panose="020F0502020204030204" pitchFamily="34" charset="0"/>
              </a:rPr>
              <a:t>business planning </a:t>
            </a:r>
            <a:r>
              <a:rPr lang="en-US" sz="2000" dirty="0">
                <a:latin typeface="Calibri" panose="020F0502020204030204" pitchFamily="34" charset="0"/>
                <a:cs typeface="Calibri" panose="020F0502020204030204" pitchFamily="34" charset="0"/>
              </a:rPr>
              <a:t>and </a:t>
            </a:r>
            <a:r>
              <a:rPr lang="en-US" sz="2000" i="1" dirty="0">
                <a:solidFill>
                  <a:srgbClr val="0070C0"/>
                </a:solidFill>
                <a:latin typeface="Calibri" panose="020F0502020204030204" pitchFamily="34" charset="0"/>
                <a:cs typeface="Calibri" panose="020F0502020204030204" pitchFamily="34" charset="0"/>
              </a:rPr>
              <a:t>risk management.</a:t>
            </a:r>
          </a:p>
          <a:p>
            <a:pPr marL="285750" indent="-285750">
              <a:spcBef>
                <a:spcPts val="600"/>
              </a:spcBef>
              <a:spcAft>
                <a:spcPts val="600"/>
              </a:spcAft>
              <a:buFont typeface="Wingdings" panose="05000000000000000000" pitchFamily="2" charset="2"/>
              <a:buChar char="§"/>
            </a:pPr>
            <a:r>
              <a:rPr lang="en-US" sz="2000" b="1" dirty="0">
                <a:latin typeface="Calibri" panose="020F0502020204030204" pitchFamily="34" charset="0"/>
                <a:cs typeface="Calibri" panose="020F0502020204030204" pitchFamily="34" charset="0"/>
              </a:rPr>
              <a:t>Core Values:</a:t>
            </a:r>
          </a:p>
          <a:p>
            <a:pPr marL="742950" lvl="1" indent="-285750">
              <a:spcBef>
                <a:spcPts val="600"/>
              </a:spcBef>
              <a:spcAft>
                <a:spcPts val="600"/>
              </a:spcAft>
              <a:buFont typeface="Wingdings" panose="05000000000000000000" pitchFamily="2" charset="2"/>
              <a:buChar char="§"/>
            </a:pPr>
            <a:r>
              <a:rPr lang="en-US" sz="2000" dirty="0">
                <a:latin typeface="Calibri" panose="020F0502020204030204" pitchFamily="34" charset="0"/>
                <a:cs typeface="Calibri" panose="020F0502020204030204" pitchFamily="34" charset="0"/>
              </a:rPr>
              <a:t>The</a:t>
            </a:r>
            <a:r>
              <a:rPr lang="en-US" sz="2000" i="1" dirty="0">
                <a:solidFill>
                  <a:srgbClr val="0070C0"/>
                </a:solidFill>
                <a:latin typeface="Calibri" panose="020F0502020204030204" pitchFamily="34" charset="0"/>
                <a:cs typeface="Calibri" panose="020F0502020204030204" pitchFamily="34" charset="0"/>
              </a:rPr>
              <a:t> business side </a:t>
            </a:r>
            <a:r>
              <a:rPr lang="en-US" sz="2000" dirty="0">
                <a:latin typeface="Calibri" panose="020F0502020204030204" pitchFamily="34" charset="0"/>
                <a:cs typeface="Calibri" panose="020F0502020204030204" pitchFamily="34" charset="0"/>
              </a:rPr>
              <a:t>of agribusinesses</a:t>
            </a:r>
          </a:p>
          <a:p>
            <a:pPr marL="742950" lvl="1" indent="-285750">
              <a:spcBef>
                <a:spcPts val="600"/>
              </a:spcBef>
              <a:spcAft>
                <a:spcPts val="600"/>
              </a:spcAft>
              <a:buFont typeface="Wingdings" panose="05000000000000000000" pitchFamily="2" charset="2"/>
              <a:buChar char="§"/>
            </a:pPr>
            <a:r>
              <a:rPr lang="en-US" sz="2000" dirty="0">
                <a:latin typeface="Calibri" panose="020F0502020204030204" pitchFamily="34" charset="0"/>
                <a:cs typeface="Calibri" panose="020F0502020204030204" pitchFamily="34" charset="0"/>
              </a:rPr>
              <a:t>The</a:t>
            </a:r>
            <a:r>
              <a:rPr lang="en-US" sz="2000" i="1" dirty="0">
                <a:solidFill>
                  <a:srgbClr val="0070C0"/>
                </a:solidFill>
                <a:latin typeface="Calibri" panose="020F0502020204030204" pitchFamily="34" charset="0"/>
                <a:cs typeface="Calibri" panose="020F0502020204030204" pitchFamily="34" charset="0"/>
              </a:rPr>
              <a:t> big picture - </a:t>
            </a:r>
            <a:r>
              <a:rPr lang="en-US" sz="1600" dirty="0">
                <a:latin typeface="Calibri" panose="020F0502020204030204" pitchFamily="34" charset="0"/>
                <a:cs typeface="Calibri" panose="020F0502020204030204" pitchFamily="34" charset="0"/>
              </a:rPr>
              <a:t>holistic or whole-farm perspective</a:t>
            </a:r>
          </a:p>
          <a:p>
            <a:pPr marL="742950" lvl="1" indent="-285750">
              <a:spcBef>
                <a:spcPts val="600"/>
              </a:spcBef>
              <a:spcAft>
                <a:spcPts val="600"/>
              </a:spcAft>
              <a:buFont typeface="Wingdings" panose="05000000000000000000" pitchFamily="2" charset="2"/>
              <a:buChar char="§"/>
            </a:pPr>
            <a:r>
              <a:rPr lang="en-US" sz="2000" i="1" dirty="0">
                <a:solidFill>
                  <a:srgbClr val="0070C0"/>
                </a:solidFill>
                <a:latin typeface="Calibri" panose="020F0502020204030204" pitchFamily="34" charset="0"/>
                <a:cs typeface="Calibri" panose="020F0502020204030204" pitchFamily="34" charset="0"/>
              </a:rPr>
              <a:t>Sustainability in agribusinesses</a:t>
            </a:r>
            <a:r>
              <a:rPr lang="en-US" sz="2000" dirty="0">
                <a:latin typeface="Calibri" panose="020F0502020204030204" pitchFamily="34" charset="0"/>
                <a:cs typeface="Calibri" panose="020F0502020204030204" pitchFamily="34" charset="0"/>
              </a:rPr>
              <a:t>:</a:t>
            </a:r>
          </a:p>
          <a:p>
            <a:pPr marL="1200150" lvl="2" indent="-285750">
              <a:spcBef>
                <a:spcPts val="600"/>
              </a:spcBef>
              <a:spcAft>
                <a:spcPts val="600"/>
              </a:spcAft>
              <a:buFont typeface="Wingdings" panose="05000000000000000000" pitchFamily="2" charset="2"/>
              <a:buChar char="§"/>
            </a:pPr>
            <a:r>
              <a:rPr lang="en-US" sz="1600" dirty="0">
                <a:latin typeface="Calibri" panose="020F0502020204030204" pitchFamily="34" charset="0"/>
                <a:cs typeface="Calibri" panose="020F0502020204030204" pitchFamily="34" charset="0"/>
              </a:rPr>
              <a:t>Profits, People, Planet </a:t>
            </a:r>
          </a:p>
          <a:p>
            <a:pPr marL="800100" lvl="1" indent="-342900">
              <a:spcBef>
                <a:spcPts val="600"/>
              </a:spcBef>
              <a:spcAft>
                <a:spcPts val="600"/>
              </a:spcAft>
              <a:buFont typeface="Wingdings" panose="05000000000000000000" pitchFamily="2" charset="2"/>
              <a:buChar char="§"/>
            </a:pPr>
            <a:r>
              <a:rPr lang="en-US" sz="2000" i="1" dirty="0">
                <a:solidFill>
                  <a:srgbClr val="0070C0"/>
                </a:solidFill>
                <a:latin typeface="Calibri" panose="020F0502020204030204" pitchFamily="34" charset="0"/>
                <a:cs typeface="Calibri" panose="020F0502020204030204" pitchFamily="34" charset="0"/>
              </a:rPr>
              <a:t>Experiential Learning </a:t>
            </a:r>
            <a:r>
              <a:rPr lang="en-US" sz="20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Active and applied hands-on education in real farm/business settings.</a:t>
            </a:r>
          </a:p>
          <a:p>
            <a:pPr marL="800100" lvl="1" indent="-342900">
              <a:spcBef>
                <a:spcPts val="600"/>
              </a:spcBef>
              <a:spcAft>
                <a:spcPts val="600"/>
              </a:spcAft>
              <a:buFont typeface="Wingdings" panose="05000000000000000000" pitchFamily="2" charset="2"/>
              <a:buChar char="§"/>
            </a:pPr>
            <a:r>
              <a:rPr lang="en-US" sz="2000" i="1" dirty="0">
                <a:solidFill>
                  <a:srgbClr val="0070C0"/>
                </a:solidFill>
                <a:latin typeface="Calibri" panose="020F0502020204030204" pitchFamily="34" charset="0"/>
                <a:cs typeface="Calibri" panose="020F0502020204030204" pitchFamily="34" charset="0"/>
              </a:rPr>
              <a:t>Small and Medium-Sized Operations</a:t>
            </a:r>
            <a:r>
              <a:rPr lang="en-US" sz="2000" b="1" i="1" dirty="0">
                <a:solidFill>
                  <a:srgbClr val="0070C0"/>
                </a:solidFill>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Geared towards smaller operations that produce high value specialty crops and/or livestock for retail and direct market.</a:t>
            </a:r>
          </a:p>
          <a:p>
            <a:pPr marL="742950" lvl="1" indent="-285750">
              <a:spcBef>
                <a:spcPts val="600"/>
              </a:spcBef>
              <a:spcAft>
                <a:spcPts val="600"/>
              </a:spcAft>
              <a:buFont typeface="Wingdings" panose="05000000000000000000" pitchFamily="2" charset="2"/>
              <a:buChar char="§"/>
            </a:pPr>
            <a:endParaRPr lang="en-US" sz="16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FBB9112-3C6D-4FE9-9BD4-9039D829BF9D}"/>
              </a:ext>
            </a:extLst>
          </p:cNvPr>
          <p:cNvSpPr txBox="1"/>
          <p:nvPr/>
        </p:nvSpPr>
        <p:spPr>
          <a:xfrm>
            <a:off x="6067988" y="1564277"/>
            <a:ext cx="5752874" cy="400110"/>
          </a:xfrm>
          <a:prstGeom prst="rect">
            <a:avLst/>
          </a:prstGeom>
          <a:noFill/>
        </p:spPr>
        <p:txBody>
          <a:bodyPr wrap="square" rtlCol="0">
            <a:spAutoFit/>
          </a:bodyPr>
          <a:lstStyle/>
          <a:p>
            <a:pPr algn="ctr"/>
            <a:r>
              <a:rPr lang="en-US" sz="2000" b="1" dirty="0">
                <a:solidFill>
                  <a:srgbClr val="FFC000"/>
                </a:solidFill>
              </a:rPr>
              <a:t>Beginning with the End in Mind!</a:t>
            </a:r>
          </a:p>
        </p:txBody>
      </p:sp>
      <p:sp>
        <p:nvSpPr>
          <p:cNvPr id="8" name="TextBox 7">
            <a:extLst>
              <a:ext uri="{FF2B5EF4-FFF2-40B4-BE49-F238E27FC236}">
                <a16:creationId xmlns:a16="http://schemas.microsoft.com/office/drawing/2014/main" id="{0800B4B8-307B-4CAA-B7D4-70A11CC8D2C1}"/>
              </a:ext>
            </a:extLst>
          </p:cNvPr>
          <p:cNvSpPr txBox="1"/>
          <p:nvPr/>
        </p:nvSpPr>
        <p:spPr>
          <a:xfrm>
            <a:off x="6067988" y="4401095"/>
            <a:ext cx="5752874" cy="923330"/>
          </a:xfrm>
          <a:prstGeom prst="rect">
            <a:avLst/>
          </a:prstGeom>
          <a:noFill/>
        </p:spPr>
        <p:txBody>
          <a:bodyPr wrap="square" rtlCol="0">
            <a:spAutoFit/>
          </a:bodyPr>
          <a:lstStyle/>
          <a:p>
            <a:pPr algn="ctr"/>
            <a:r>
              <a:rPr lang="en-US" b="1" dirty="0">
                <a:solidFill>
                  <a:srgbClr val="FFC000"/>
                </a:solidFill>
                <a:effectLst>
                  <a:outerShdw blurRad="38100" dist="38100" dir="2700000" algn="tl">
                    <a:srgbClr val="000000">
                      <a:alpha val="43137"/>
                    </a:srgbClr>
                  </a:outerShdw>
                </a:effectLst>
                <a:latin typeface="Calibri" panose="020F0502020204030204" pitchFamily="34" charset="0"/>
              </a:rPr>
              <a:t>Dwight Eisenhower: “In preparing for battle I have always found that plans are useless, but planning is indispensable.”</a:t>
            </a:r>
          </a:p>
        </p:txBody>
      </p:sp>
    </p:spTree>
    <p:extLst>
      <p:ext uri="{BB962C8B-B14F-4D97-AF65-F5344CB8AC3E}">
        <p14:creationId xmlns:p14="http://schemas.microsoft.com/office/powerpoint/2010/main" val="94888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58FB-73B8-4819-89CA-6507B710A8F8}"/>
              </a:ext>
            </a:extLst>
          </p:cNvPr>
          <p:cNvSpPr>
            <a:spLocks noGrp="1"/>
          </p:cNvSpPr>
          <p:nvPr>
            <p:ph type="title"/>
          </p:nvPr>
        </p:nvSpPr>
        <p:spPr>
          <a:xfrm>
            <a:off x="306888" y="109827"/>
            <a:ext cx="11567786" cy="1356360"/>
          </a:xfrm>
        </p:spPr>
        <p:txBody>
          <a:bodyPr>
            <a:normAutofit/>
          </a:bodyPr>
          <a:lstStyle/>
          <a:p>
            <a:pPr algn="ctr"/>
            <a:r>
              <a:rPr lang="en-US" sz="3200" b="1" dirty="0">
                <a:solidFill>
                  <a:srgbClr val="002060"/>
                </a:solidFill>
                <a:latin typeface="Calibri" panose="020F0502020204030204" pitchFamily="34" charset="0"/>
                <a:cs typeface="Calibri" panose="020F0502020204030204" pitchFamily="34" charset="0"/>
              </a:rPr>
              <a:t>BEGINNING FARMER AND ON-FARM MENTORSHIP PROGRAM</a:t>
            </a:r>
          </a:p>
        </p:txBody>
      </p:sp>
      <p:pic>
        <p:nvPicPr>
          <p:cNvPr id="5" name="Content Placeholder 4">
            <a:extLst>
              <a:ext uri="{FF2B5EF4-FFF2-40B4-BE49-F238E27FC236}">
                <a16:creationId xmlns:a16="http://schemas.microsoft.com/office/drawing/2014/main" id="{FAB25C9C-FF7F-4867-BF3A-5BD3011084F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23965" y="5770285"/>
            <a:ext cx="3329408" cy="611015"/>
          </a:xfrm>
        </p:spPr>
      </p:pic>
      <p:pic>
        <p:nvPicPr>
          <p:cNvPr id="6" name="Picture 5">
            <a:extLst>
              <a:ext uri="{FF2B5EF4-FFF2-40B4-BE49-F238E27FC236}">
                <a16:creationId xmlns:a16="http://schemas.microsoft.com/office/drawing/2014/main" id="{ADDC4916-528B-4B6E-9B6C-63ABCBEB4ED6}"/>
              </a:ext>
            </a:extLst>
          </p:cNvPr>
          <p:cNvPicPr>
            <a:picLocks noChangeAspect="1"/>
          </p:cNvPicPr>
          <p:nvPr/>
        </p:nvPicPr>
        <p:blipFill>
          <a:blip r:embed="rId4"/>
          <a:stretch>
            <a:fillRect/>
          </a:stretch>
        </p:blipFill>
        <p:spPr>
          <a:xfrm>
            <a:off x="3806890" y="1162210"/>
            <a:ext cx="6797351" cy="5044319"/>
          </a:xfrm>
          <a:prstGeom prst="rect">
            <a:avLst/>
          </a:prstGeom>
        </p:spPr>
      </p:pic>
      <p:sp>
        <p:nvSpPr>
          <p:cNvPr id="10" name="TextBox 9">
            <a:extLst>
              <a:ext uri="{FF2B5EF4-FFF2-40B4-BE49-F238E27FC236}">
                <a16:creationId xmlns:a16="http://schemas.microsoft.com/office/drawing/2014/main" id="{2203C047-B6D4-4FFF-9DEF-8C0D33A0DDEF}"/>
              </a:ext>
            </a:extLst>
          </p:cNvPr>
          <p:cNvSpPr txBox="1"/>
          <p:nvPr/>
        </p:nvSpPr>
        <p:spPr>
          <a:xfrm>
            <a:off x="606490" y="3004458"/>
            <a:ext cx="3447662" cy="1908215"/>
          </a:xfrm>
          <a:prstGeom prst="rect">
            <a:avLst/>
          </a:prstGeom>
          <a:noFill/>
        </p:spPr>
        <p:txBody>
          <a:bodyPr wrap="square" rtlCol="0">
            <a:spAutoFit/>
          </a:bodyPr>
          <a:lstStyle/>
          <a:p>
            <a:pPr algn="ctr"/>
            <a:r>
              <a:rPr lang="en-US" sz="2800" b="1" dirty="0">
                <a:solidFill>
                  <a:srgbClr val="0070C0"/>
                </a:solidFill>
              </a:rPr>
              <a:t>Risk Management</a:t>
            </a:r>
          </a:p>
          <a:p>
            <a:pPr algn="ctr"/>
            <a:r>
              <a:rPr lang="en-US" sz="2800" b="1" dirty="0">
                <a:solidFill>
                  <a:srgbClr val="0070C0"/>
                </a:solidFill>
              </a:rPr>
              <a:t>Look before you leap!!</a:t>
            </a:r>
          </a:p>
          <a:p>
            <a:pPr algn="ctr"/>
            <a:endParaRPr lang="en-US" sz="1600" dirty="0">
              <a:solidFill>
                <a:prstClr val="black"/>
              </a:solidFill>
            </a:endParaRPr>
          </a:p>
          <a:p>
            <a:pPr algn="ctr"/>
            <a:endParaRPr lang="en-US" dirty="0">
              <a:solidFill>
                <a:prstClr val="black"/>
              </a:solidFill>
            </a:endParaRPr>
          </a:p>
        </p:txBody>
      </p:sp>
    </p:spTree>
    <p:extLst>
      <p:ext uri="{BB962C8B-B14F-4D97-AF65-F5344CB8AC3E}">
        <p14:creationId xmlns:p14="http://schemas.microsoft.com/office/powerpoint/2010/main" val="409138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5366" y="1583064"/>
            <a:ext cx="3542852" cy="1789751"/>
          </a:xfrm>
          <a:prstGeom prst="rect">
            <a:avLst/>
          </a:prstGeom>
        </p:spPr>
      </p:pic>
      <p:pic>
        <p:nvPicPr>
          <p:cNvPr id="7" name="Picture 6"/>
          <p:cNvPicPr>
            <a:picLocks noChangeAspect="1"/>
          </p:cNvPicPr>
          <p:nvPr/>
        </p:nvPicPr>
        <p:blipFill>
          <a:blip r:embed="rId4"/>
          <a:stretch>
            <a:fillRect/>
          </a:stretch>
        </p:blipFill>
        <p:spPr>
          <a:xfrm>
            <a:off x="525366" y="3372815"/>
            <a:ext cx="3518468" cy="2125615"/>
          </a:xfrm>
          <a:prstGeom prst="rect">
            <a:avLst/>
          </a:prstGeom>
        </p:spPr>
      </p:pic>
      <p:sp>
        <p:nvSpPr>
          <p:cNvPr id="2" name="Title 1"/>
          <p:cNvSpPr>
            <a:spLocks noGrp="1"/>
          </p:cNvSpPr>
          <p:nvPr>
            <p:ph type="title"/>
          </p:nvPr>
        </p:nvSpPr>
        <p:spPr>
          <a:xfrm>
            <a:off x="369517" y="304684"/>
            <a:ext cx="11498893" cy="1325033"/>
          </a:xfrm>
        </p:spPr>
        <p:txBody>
          <a:bodyPr>
            <a:normAutofit/>
          </a:bodyPr>
          <a:lstStyle/>
          <a:p>
            <a:pPr algn="ctr"/>
            <a:r>
              <a:rPr lang="en-US" sz="3200" b="1" dirty="0">
                <a:solidFill>
                  <a:srgbClr val="002060"/>
                </a:solidFill>
                <a:latin typeface="Calibri" panose="020F0502020204030204" pitchFamily="34" charset="0"/>
                <a:cs typeface="Calibri" panose="020F0502020204030204" pitchFamily="34" charset="0"/>
              </a:rPr>
              <a:t>BEGINNING FARMER AND ON-FARM MENTORSHIP PROGRAM</a:t>
            </a:r>
            <a:br>
              <a:rPr lang="en-US" sz="3200" b="1" dirty="0">
                <a:solidFill>
                  <a:srgbClr val="0070C0"/>
                </a:solidFill>
                <a:latin typeface="Calibri" panose="020F0502020204030204" pitchFamily="34" charset="0"/>
                <a:cs typeface="Calibri" panose="020F0502020204030204" pitchFamily="34" charset="0"/>
              </a:rPr>
            </a:br>
            <a:r>
              <a:rPr lang="en-US" sz="2800" b="1" dirty="0">
                <a:solidFill>
                  <a:srgbClr val="0070C0"/>
                </a:solidFill>
                <a:latin typeface="Calibri" panose="020F0502020204030204" pitchFamily="34" charset="0"/>
                <a:cs typeface="Calibri" panose="020F0502020204030204" pitchFamily="34" charset="0"/>
              </a:rPr>
              <a:t>Business Goals and Risk Management </a:t>
            </a:r>
            <a:endParaRPr lang="en-US" sz="3200" b="1" dirty="0">
              <a:solidFill>
                <a:srgbClr val="0070C0"/>
              </a:solidFill>
              <a:latin typeface="Calibri" panose="020F0502020204030204" pitchFamily="34" charset="0"/>
              <a:cs typeface="Calibri" panose="020F0502020204030204" pitchFamily="34" charset="0"/>
            </a:endParaRPr>
          </a:p>
        </p:txBody>
      </p:sp>
      <p:graphicFrame>
        <p:nvGraphicFramePr>
          <p:cNvPr id="8" name="Content Placeholder 3"/>
          <p:cNvGraphicFramePr>
            <a:graphicFrameLocks noGrp="1"/>
          </p:cNvGraphicFramePr>
          <p:nvPr>
            <p:ph idx="4294967295"/>
            <p:extLst>
              <p:ext uri="{D42A27DB-BD31-4B8C-83A1-F6EECF244321}">
                <p14:modId xmlns:p14="http://schemas.microsoft.com/office/powerpoint/2010/main" val="474248556"/>
              </p:ext>
            </p:extLst>
          </p:nvPr>
        </p:nvGraphicFramePr>
        <p:xfrm>
          <a:off x="-359228" y="1595590"/>
          <a:ext cx="16323906" cy="39219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a:extLst>
              <a:ext uri="{FF2B5EF4-FFF2-40B4-BE49-F238E27FC236}">
                <a16:creationId xmlns:a16="http://schemas.microsoft.com/office/drawing/2014/main" id="{B1F1F0A1-6F1E-4497-A357-1A5C4CC30ABF}"/>
              </a:ext>
            </a:extLst>
          </p:cNvPr>
          <p:cNvPicPr>
            <a:picLocks noChangeAspect="1"/>
          </p:cNvPicPr>
          <p:nvPr/>
        </p:nvPicPr>
        <p:blipFill>
          <a:blip r:embed="rId10"/>
          <a:stretch>
            <a:fillRect/>
          </a:stretch>
        </p:blipFill>
        <p:spPr>
          <a:xfrm>
            <a:off x="8459423" y="5867373"/>
            <a:ext cx="3334801" cy="609653"/>
          </a:xfrm>
          <a:prstGeom prst="rect">
            <a:avLst/>
          </a:prstGeom>
        </p:spPr>
      </p:pic>
    </p:spTree>
    <p:extLst>
      <p:ext uri="{BB962C8B-B14F-4D97-AF65-F5344CB8AC3E}">
        <p14:creationId xmlns:p14="http://schemas.microsoft.com/office/powerpoint/2010/main" val="343848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58FB-73B8-4819-89CA-6507B710A8F8}"/>
              </a:ext>
            </a:extLst>
          </p:cNvPr>
          <p:cNvSpPr>
            <a:spLocks noGrp="1"/>
          </p:cNvSpPr>
          <p:nvPr>
            <p:ph type="title"/>
          </p:nvPr>
        </p:nvSpPr>
        <p:spPr>
          <a:xfrm>
            <a:off x="251927" y="352423"/>
            <a:ext cx="11672595" cy="1356360"/>
          </a:xfrm>
        </p:spPr>
        <p:txBody>
          <a:bodyPr>
            <a:normAutofit/>
          </a:bodyPr>
          <a:lstStyle/>
          <a:p>
            <a:pPr algn="ctr"/>
            <a:r>
              <a:rPr lang="en-US" sz="3200" b="1" dirty="0">
                <a:solidFill>
                  <a:srgbClr val="002060"/>
                </a:solidFill>
                <a:latin typeface="Calibri" panose="020F0502020204030204" pitchFamily="34" charset="0"/>
                <a:cs typeface="Calibri" panose="020F0502020204030204" pitchFamily="34" charset="0"/>
              </a:rPr>
              <a:t>BEGINNING FARMER AND ON-FARM MENTORSHIP PROGRAM</a:t>
            </a:r>
            <a:br>
              <a:rPr lang="en-US" sz="3200" b="1" dirty="0">
                <a:solidFill>
                  <a:srgbClr val="002060"/>
                </a:solidFill>
                <a:latin typeface="Calibri" panose="020F0502020204030204" pitchFamily="34" charset="0"/>
                <a:cs typeface="Calibri" panose="020F0502020204030204" pitchFamily="34" charset="0"/>
              </a:rPr>
            </a:br>
            <a:r>
              <a:rPr lang="en-US" sz="2800" b="1" dirty="0">
                <a:solidFill>
                  <a:srgbClr val="0070C0"/>
                </a:solidFill>
                <a:latin typeface="Calibri" panose="020F0502020204030204" pitchFamily="34" charset="0"/>
                <a:cs typeface="Calibri" panose="020F0502020204030204" pitchFamily="34" charset="0"/>
              </a:rPr>
              <a:t>Agribusiness Performance Drivers - Understanding the BIG PICTURE</a:t>
            </a:r>
          </a:p>
        </p:txBody>
      </p:sp>
      <p:pic>
        <p:nvPicPr>
          <p:cNvPr id="5" name="Content Placeholder 4">
            <a:extLst>
              <a:ext uri="{FF2B5EF4-FFF2-40B4-BE49-F238E27FC236}">
                <a16:creationId xmlns:a16="http://schemas.microsoft.com/office/drawing/2014/main" id="{FAB25C9C-FF7F-4867-BF3A-5BD3011084F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23965" y="5770285"/>
            <a:ext cx="3329408" cy="611015"/>
          </a:xfrm>
        </p:spPr>
      </p:pic>
      <p:graphicFrame>
        <p:nvGraphicFramePr>
          <p:cNvPr id="9" name="Diagram 8">
            <a:extLst>
              <a:ext uri="{FF2B5EF4-FFF2-40B4-BE49-F238E27FC236}">
                <a16:creationId xmlns:a16="http://schemas.microsoft.com/office/drawing/2014/main" id="{EFE95674-549D-4AFC-9379-F86765805763}"/>
              </a:ext>
            </a:extLst>
          </p:cNvPr>
          <p:cNvGraphicFramePr>
            <a:graphicFrameLocks noChangeAspect="1"/>
          </p:cNvGraphicFramePr>
          <p:nvPr>
            <p:extLst>
              <p:ext uri="{D42A27DB-BD31-4B8C-83A1-F6EECF244321}">
                <p14:modId xmlns:p14="http://schemas.microsoft.com/office/powerpoint/2010/main" val="2723019672"/>
              </p:ext>
            </p:extLst>
          </p:nvPr>
        </p:nvGraphicFramePr>
        <p:xfrm>
          <a:off x="1496763" y="1454685"/>
          <a:ext cx="9060905" cy="431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5317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58FB-73B8-4819-89CA-6507B710A8F8}"/>
              </a:ext>
            </a:extLst>
          </p:cNvPr>
          <p:cNvSpPr>
            <a:spLocks noGrp="1"/>
          </p:cNvSpPr>
          <p:nvPr>
            <p:ph type="title"/>
          </p:nvPr>
        </p:nvSpPr>
        <p:spPr>
          <a:xfrm>
            <a:off x="259702" y="189137"/>
            <a:ext cx="11672595" cy="1356360"/>
          </a:xfrm>
        </p:spPr>
        <p:txBody>
          <a:bodyPr>
            <a:normAutofit/>
          </a:bodyPr>
          <a:lstStyle/>
          <a:p>
            <a:pPr algn="ctr"/>
            <a:r>
              <a:rPr lang="en-US" sz="3200" b="1" dirty="0">
                <a:solidFill>
                  <a:srgbClr val="002060"/>
                </a:solidFill>
                <a:latin typeface="Calibri" panose="020F0502020204030204" pitchFamily="34" charset="0"/>
                <a:cs typeface="Calibri" panose="020F0502020204030204" pitchFamily="34" charset="0"/>
              </a:rPr>
              <a:t>BEGINNING FARMER AND ON-FARM MENTORSHIP PROGRAM</a:t>
            </a:r>
            <a:br>
              <a:rPr lang="en-US" sz="3200" b="1" dirty="0">
                <a:solidFill>
                  <a:srgbClr val="002060"/>
                </a:solidFill>
                <a:latin typeface="Calibri" panose="020F0502020204030204" pitchFamily="34" charset="0"/>
                <a:cs typeface="Calibri" panose="020F0502020204030204" pitchFamily="34" charset="0"/>
              </a:rPr>
            </a:br>
            <a:r>
              <a:rPr lang="en-US" sz="2800" b="1" dirty="0">
                <a:solidFill>
                  <a:srgbClr val="0070C0"/>
                </a:solidFill>
                <a:latin typeface="Calibri" panose="020F0502020204030204" pitchFamily="34" charset="0"/>
                <a:cs typeface="Calibri" panose="020F0502020204030204" pitchFamily="34" charset="0"/>
              </a:rPr>
              <a:t>Training, Coaching, Mentoring – What’s the Difference?</a:t>
            </a:r>
            <a:endParaRPr lang="en-US" sz="3200" b="1" dirty="0">
              <a:solidFill>
                <a:srgbClr val="0070C0"/>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46995D76-7712-4060-8A74-A889247F0027}"/>
              </a:ext>
            </a:extLst>
          </p:cNvPr>
          <p:cNvGraphicFramePr>
            <a:graphicFrameLocks noGrp="1"/>
          </p:cNvGraphicFramePr>
          <p:nvPr>
            <p:extLst>
              <p:ext uri="{D42A27DB-BD31-4B8C-83A1-F6EECF244321}">
                <p14:modId xmlns:p14="http://schemas.microsoft.com/office/powerpoint/2010/main" val="3711927437"/>
              </p:ext>
            </p:extLst>
          </p:nvPr>
        </p:nvGraphicFramePr>
        <p:xfrm>
          <a:off x="329681" y="1545497"/>
          <a:ext cx="11532636" cy="4574921"/>
        </p:xfrm>
        <a:graphic>
          <a:graphicData uri="http://schemas.openxmlformats.org/drawingml/2006/table">
            <a:tbl>
              <a:tblPr firstRow="1" firstCol="1" bandRow="1">
                <a:tableStyleId>{BC89EF96-8CEA-46FF-86C4-4CE0E7609802}</a:tableStyleId>
              </a:tblPr>
              <a:tblGrid>
                <a:gridCol w="1062653">
                  <a:extLst>
                    <a:ext uri="{9D8B030D-6E8A-4147-A177-3AD203B41FA5}">
                      <a16:colId xmlns:a16="http://schemas.microsoft.com/office/drawing/2014/main" val="3135570594"/>
                    </a:ext>
                  </a:extLst>
                </a:gridCol>
                <a:gridCol w="2149027">
                  <a:extLst>
                    <a:ext uri="{9D8B030D-6E8A-4147-A177-3AD203B41FA5}">
                      <a16:colId xmlns:a16="http://schemas.microsoft.com/office/drawing/2014/main" val="1201162109"/>
                    </a:ext>
                  </a:extLst>
                </a:gridCol>
                <a:gridCol w="2087355">
                  <a:extLst>
                    <a:ext uri="{9D8B030D-6E8A-4147-A177-3AD203B41FA5}">
                      <a16:colId xmlns:a16="http://schemas.microsoft.com/office/drawing/2014/main" val="1114003401"/>
                    </a:ext>
                  </a:extLst>
                </a:gridCol>
                <a:gridCol w="3832671">
                  <a:extLst>
                    <a:ext uri="{9D8B030D-6E8A-4147-A177-3AD203B41FA5}">
                      <a16:colId xmlns:a16="http://schemas.microsoft.com/office/drawing/2014/main" val="835477475"/>
                    </a:ext>
                  </a:extLst>
                </a:gridCol>
                <a:gridCol w="2400930">
                  <a:extLst>
                    <a:ext uri="{9D8B030D-6E8A-4147-A177-3AD203B41FA5}">
                      <a16:colId xmlns:a16="http://schemas.microsoft.com/office/drawing/2014/main" val="2481876240"/>
                    </a:ext>
                  </a:extLst>
                </a:gridCol>
              </a:tblGrid>
              <a:tr h="234190">
                <a:tc>
                  <a:txBody>
                    <a:bodyPr/>
                    <a:lstStyle/>
                    <a:p>
                      <a:pPr marL="0" marR="0" algn="ctr">
                        <a:lnSpc>
                          <a:spcPct val="107000"/>
                        </a:lnSpc>
                        <a:spcBef>
                          <a:spcPts val="0"/>
                        </a:spcBef>
                        <a:spcAft>
                          <a:spcPts val="0"/>
                        </a:spcAft>
                      </a:pPr>
                      <a:r>
                        <a:rPr lang="en-US" sz="1600" dirty="0">
                          <a:effectLst/>
                        </a:rPr>
                        <a:t>METHOD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45" marR="45145" marT="0" marB="0"/>
                </a:tc>
                <a:tc>
                  <a:txBody>
                    <a:bodyPr/>
                    <a:lstStyle/>
                    <a:p>
                      <a:pPr marL="0" marR="0" algn="ctr">
                        <a:lnSpc>
                          <a:spcPct val="107000"/>
                        </a:lnSpc>
                        <a:spcBef>
                          <a:spcPts val="0"/>
                        </a:spcBef>
                        <a:spcAft>
                          <a:spcPts val="0"/>
                        </a:spcAft>
                      </a:pPr>
                      <a:r>
                        <a:rPr lang="en-US" sz="1600" dirty="0">
                          <a:effectLst/>
                        </a:rPr>
                        <a:t>Emphasis / Focus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45" marR="45145" marT="0" marB="0"/>
                </a:tc>
                <a:tc>
                  <a:txBody>
                    <a:bodyPr/>
                    <a:lstStyle/>
                    <a:p>
                      <a:pPr marL="0" marR="0" algn="ctr">
                        <a:lnSpc>
                          <a:spcPct val="107000"/>
                        </a:lnSpc>
                        <a:spcBef>
                          <a:spcPts val="0"/>
                        </a:spcBef>
                        <a:spcAft>
                          <a:spcPts val="0"/>
                        </a:spcAft>
                      </a:pPr>
                      <a:r>
                        <a:rPr lang="en-US" sz="1600" dirty="0">
                          <a:effectLst/>
                        </a:rPr>
                        <a:t>Relationship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45" marR="45145" marT="0" marB="0"/>
                </a:tc>
                <a:tc>
                  <a:txBody>
                    <a:bodyPr/>
                    <a:lstStyle/>
                    <a:p>
                      <a:pPr marL="0" marR="0" algn="ctr">
                        <a:lnSpc>
                          <a:spcPct val="107000"/>
                        </a:lnSpc>
                        <a:spcBef>
                          <a:spcPts val="0"/>
                        </a:spcBef>
                        <a:spcAft>
                          <a:spcPts val="0"/>
                        </a:spcAft>
                      </a:pPr>
                      <a:r>
                        <a:rPr lang="en-US" sz="1600" dirty="0">
                          <a:effectLst/>
                        </a:rPr>
                        <a:t>Approaches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45" marR="45145" marT="0" marB="0"/>
                </a:tc>
                <a:tc>
                  <a:txBody>
                    <a:bodyPr/>
                    <a:lstStyle/>
                    <a:p>
                      <a:pPr marL="0" marR="0" algn="ctr">
                        <a:lnSpc>
                          <a:spcPct val="107000"/>
                        </a:lnSpc>
                        <a:spcBef>
                          <a:spcPts val="0"/>
                        </a:spcBef>
                        <a:spcAft>
                          <a:spcPts val="0"/>
                        </a:spcAft>
                      </a:pPr>
                      <a:r>
                        <a:rPr lang="en-US" sz="1600" dirty="0">
                          <a:effectLst/>
                        </a:rPr>
                        <a:t>Outcomes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145" marR="45145" marT="0" marB="0"/>
                </a:tc>
                <a:extLst>
                  <a:ext uri="{0D108BD9-81ED-4DB2-BD59-A6C34878D82A}">
                    <a16:rowId xmlns:a16="http://schemas.microsoft.com/office/drawing/2014/main" val="3325752231"/>
                  </a:ext>
                </a:extLst>
              </a:tr>
              <a:tr h="1324229">
                <a:tc>
                  <a:txBody>
                    <a:bodyPr/>
                    <a:lstStyle/>
                    <a:p>
                      <a:pPr marL="0" marR="0" algn="ctr">
                        <a:lnSpc>
                          <a:spcPct val="107000"/>
                        </a:lnSpc>
                        <a:spcBef>
                          <a:spcPts val="0"/>
                        </a:spcBef>
                        <a:spcAft>
                          <a:spcPts val="0"/>
                        </a:spcAft>
                      </a:pPr>
                      <a:r>
                        <a:rPr lang="en-US" sz="1400" dirty="0">
                          <a:effectLst/>
                        </a:rPr>
                        <a:t>Training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145" marR="45145" marT="0" marB="0" anchor="ctr"/>
                </a:tc>
                <a:tc>
                  <a:txBody>
                    <a:bodyPr/>
                    <a:lstStyle/>
                    <a:p>
                      <a:pPr marL="342900" marR="0" lvl="0" indent="-342900">
                        <a:spcBef>
                          <a:spcPts val="0"/>
                        </a:spcBef>
                        <a:spcAft>
                          <a:spcPts val="500"/>
                        </a:spcAft>
                        <a:buFont typeface="Symbol" panose="05050102010706020507" pitchFamily="18" charset="2"/>
                        <a:buChar char=""/>
                      </a:pPr>
                      <a:r>
                        <a:rPr lang="en-US" sz="1200" dirty="0">
                          <a:effectLst/>
                        </a:rPr>
                        <a:t>Development of new skills</a:t>
                      </a:r>
                    </a:p>
                    <a:p>
                      <a:pPr marL="342900" marR="0" lvl="0" indent="-342900">
                        <a:spcBef>
                          <a:spcPts val="0"/>
                        </a:spcBef>
                        <a:spcAft>
                          <a:spcPts val="500"/>
                        </a:spcAft>
                        <a:buFont typeface="Symbol" panose="05050102010706020507" pitchFamily="18" charset="2"/>
                        <a:buChar char=""/>
                      </a:pPr>
                      <a:r>
                        <a:rPr lang="en-US" sz="1200" dirty="0">
                          <a:effectLst/>
                        </a:rPr>
                        <a:t>Short term focus and input</a:t>
                      </a:r>
                    </a:p>
                    <a:p>
                      <a:pPr marL="342900" marR="0" lvl="0" indent="-342900">
                        <a:spcBef>
                          <a:spcPts val="0"/>
                        </a:spcBef>
                        <a:spcAft>
                          <a:spcPts val="500"/>
                        </a:spcAft>
                        <a:buFont typeface="Symbol" panose="05050102010706020507" pitchFamily="18" charset="2"/>
                        <a:buChar char=""/>
                      </a:pPr>
                      <a:r>
                        <a:rPr lang="en-US" sz="1200" dirty="0">
                          <a:effectLst/>
                        </a:rPr>
                        <a:t>Refreshing old skills</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Technical or ‘soft’ focus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145" marR="45145" marT="0" marB="0" anchor="ctr"/>
                </a:tc>
                <a:tc>
                  <a:txBody>
                    <a:bodyPr/>
                    <a:lstStyle/>
                    <a:p>
                      <a:pPr marL="342900" marR="0" lvl="0" indent="-342900">
                        <a:spcBef>
                          <a:spcPts val="0"/>
                        </a:spcBef>
                        <a:spcAft>
                          <a:spcPts val="500"/>
                        </a:spcAft>
                        <a:buFont typeface="Symbol" panose="05050102010706020507" pitchFamily="18" charset="2"/>
                        <a:buChar char=""/>
                      </a:pPr>
                      <a:r>
                        <a:rPr lang="en-US" sz="1200" dirty="0">
                          <a:effectLst/>
                        </a:rPr>
                        <a:t>Highly transactional</a:t>
                      </a:r>
                    </a:p>
                    <a:p>
                      <a:pPr marL="342900" marR="0" lvl="0" indent="-342900">
                        <a:spcBef>
                          <a:spcPts val="0"/>
                        </a:spcBef>
                        <a:spcAft>
                          <a:spcPts val="500"/>
                        </a:spcAft>
                        <a:buFont typeface="Symbol" panose="05050102010706020507" pitchFamily="18" charset="2"/>
                        <a:buChar char=""/>
                      </a:pPr>
                      <a:r>
                        <a:rPr lang="en-US" sz="1200" dirty="0">
                          <a:effectLst/>
                        </a:rPr>
                        <a:t>Short term few days</a:t>
                      </a:r>
                    </a:p>
                    <a:p>
                      <a:pPr marL="342900" marR="0" lvl="0" indent="-342900">
                        <a:spcBef>
                          <a:spcPts val="0"/>
                        </a:spcBef>
                        <a:spcAft>
                          <a:spcPts val="500"/>
                        </a:spcAft>
                        <a:buFont typeface="Symbol" panose="05050102010706020507" pitchFamily="18" charset="2"/>
                        <a:buChar char=""/>
                      </a:pPr>
                      <a:r>
                        <a:rPr lang="en-US" sz="1200" dirty="0">
                          <a:effectLst/>
                        </a:rPr>
                        <a:t>‘Teacher and pupils’ scenario</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Ownership is with trainer to impart skills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145" marR="45145" marT="0" marB="0" anchor="ctr"/>
                </a:tc>
                <a:tc>
                  <a:txBody>
                    <a:bodyPr/>
                    <a:lstStyle/>
                    <a:p>
                      <a:pPr marL="342900" marR="0" lvl="0" indent="-342900">
                        <a:spcBef>
                          <a:spcPts val="0"/>
                        </a:spcBef>
                        <a:spcAft>
                          <a:spcPts val="500"/>
                        </a:spcAft>
                        <a:buFont typeface="Symbol" panose="05050102010706020507" pitchFamily="18" charset="2"/>
                        <a:buChar char=""/>
                      </a:pPr>
                      <a:r>
                        <a:rPr lang="en-US" sz="1200" dirty="0">
                          <a:effectLst/>
                        </a:rPr>
                        <a:t>Trainer as expert</a:t>
                      </a:r>
                    </a:p>
                    <a:p>
                      <a:pPr marL="342900" marR="0" lvl="0" indent="-342900">
                        <a:spcBef>
                          <a:spcPts val="0"/>
                        </a:spcBef>
                        <a:spcAft>
                          <a:spcPts val="500"/>
                        </a:spcAft>
                        <a:buFont typeface="Symbol" panose="05050102010706020507" pitchFamily="18" charset="2"/>
                        <a:buChar char=""/>
                      </a:pPr>
                      <a:r>
                        <a:rPr lang="en-US" sz="1200" dirty="0">
                          <a:effectLst/>
                        </a:rPr>
                        <a:t>Expert knowledge</a:t>
                      </a:r>
                    </a:p>
                    <a:p>
                      <a:pPr marL="342900" marR="0" lvl="0" indent="-342900">
                        <a:spcBef>
                          <a:spcPts val="0"/>
                        </a:spcBef>
                        <a:spcAft>
                          <a:spcPts val="500"/>
                        </a:spcAft>
                        <a:buFont typeface="Symbol" panose="05050102010706020507" pitchFamily="18" charset="2"/>
                        <a:buChar char=""/>
                      </a:pPr>
                      <a:r>
                        <a:rPr lang="en-US" sz="1200" dirty="0">
                          <a:effectLst/>
                        </a:rPr>
                        <a:t>Trainer led</a:t>
                      </a:r>
                    </a:p>
                    <a:p>
                      <a:pPr marL="342900" marR="0" lvl="0" indent="-342900">
                        <a:spcBef>
                          <a:spcPts val="0"/>
                        </a:spcBef>
                        <a:spcAft>
                          <a:spcPts val="500"/>
                        </a:spcAft>
                        <a:buFont typeface="Symbol" panose="05050102010706020507" pitchFamily="18" charset="2"/>
                        <a:buChar char=""/>
                      </a:pPr>
                      <a:r>
                        <a:rPr lang="en-US" sz="1200" dirty="0">
                          <a:effectLst/>
                        </a:rPr>
                        <a:t>Activities, discussions, role play, exercises</a:t>
                      </a:r>
                    </a:p>
                    <a:p>
                      <a:pPr marL="342900" marR="0" lvl="0" indent="-342900">
                        <a:spcBef>
                          <a:spcPts val="0"/>
                        </a:spcBef>
                        <a:spcAft>
                          <a:spcPts val="500"/>
                        </a:spcAft>
                        <a:buFont typeface="Symbol" panose="05050102010706020507" pitchFamily="18" charset="2"/>
                        <a:buChar char=""/>
                      </a:pPr>
                      <a:r>
                        <a:rPr lang="en-US" sz="1200" dirty="0">
                          <a:effectLst/>
                        </a:rPr>
                        <a:t>Support primarily at time</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Goals identified as start of session and coaching intervention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145" marR="45145" marT="0" marB="0" anchor="ctr"/>
                </a:tc>
                <a:tc>
                  <a:txBody>
                    <a:bodyPr/>
                    <a:lstStyle/>
                    <a:p>
                      <a:pPr marL="342900" marR="0" lvl="0" indent="-342900">
                        <a:spcBef>
                          <a:spcPts val="0"/>
                        </a:spcBef>
                        <a:spcAft>
                          <a:spcPts val="500"/>
                        </a:spcAft>
                        <a:buFont typeface="Symbol" panose="05050102010706020507" pitchFamily="18" charset="2"/>
                        <a:buChar char=""/>
                      </a:pPr>
                      <a:r>
                        <a:rPr lang="en-US" sz="1200">
                          <a:effectLst/>
                        </a:rPr>
                        <a:t>Increased skill set</a:t>
                      </a:r>
                    </a:p>
                    <a:p>
                      <a:pPr marL="342900" marR="0" lvl="0" indent="-342900">
                        <a:spcBef>
                          <a:spcPts val="0"/>
                        </a:spcBef>
                        <a:spcAft>
                          <a:spcPts val="500"/>
                        </a:spcAft>
                        <a:buFont typeface="Symbol" panose="05050102010706020507" pitchFamily="18" charset="2"/>
                        <a:buChar char=""/>
                      </a:pPr>
                      <a:r>
                        <a:rPr lang="en-US" sz="1200">
                          <a:effectLst/>
                        </a:rPr>
                        <a:t>Increased confidence in using skills</a:t>
                      </a:r>
                    </a:p>
                    <a:p>
                      <a:pPr marL="342900" marR="0" lvl="0" indent="-342900">
                        <a:lnSpc>
                          <a:spcPct val="107000"/>
                        </a:lnSpc>
                        <a:spcBef>
                          <a:spcPts val="0"/>
                        </a:spcBef>
                        <a:spcAft>
                          <a:spcPts val="0"/>
                        </a:spcAft>
                        <a:buFont typeface="Symbol" panose="05050102010706020507" pitchFamily="18" charset="2"/>
                        <a:buChar char=""/>
                      </a:pPr>
                      <a:r>
                        <a:rPr lang="en-US" sz="1200">
                          <a:effectLst/>
                        </a:rPr>
                        <a:t>Not always a plan of how to apply skills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145" marR="45145" marT="0" marB="0" anchor="ctr"/>
                </a:tc>
                <a:extLst>
                  <a:ext uri="{0D108BD9-81ED-4DB2-BD59-A6C34878D82A}">
                    <a16:rowId xmlns:a16="http://schemas.microsoft.com/office/drawing/2014/main" val="163926611"/>
                  </a:ext>
                </a:extLst>
              </a:tr>
              <a:tr h="1409735">
                <a:tc>
                  <a:txBody>
                    <a:bodyPr/>
                    <a:lstStyle/>
                    <a:p>
                      <a:pPr marL="0" marR="0" algn="ctr">
                        <a:lnSpc>
                          <a:spcPct val="107000"/>
                        </a:lnSpc>
                        <a:spcBef>
                          <a:spcPts val="0"/>
                        </a:spcBef>
                        <a:spcAft>
                          <a:spcPts val="0"/>
                        </a:spcAft>
                      </a:pPr>
                      <a:r>
                        <a:rPr lang="en-US" sz="1400" dirty="0">
                          <a:effectLst/>
                        </a:rPr>
                        <a:t>Coaching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145" marR="45145" marT="0" marB="0" anchor="ctr"/>
                </a:tc>
                <a:tc>
                  <a:txBody>
                    <a:bodyPr/>
                    <a:lstStyle/>
                    <a:p>
                      <a:pPr marL="342900" marR="0" lvl="0" indent="-342900">
                        <a:spcBef>
                          <a:spcPts val="0"/>
                        </a:spcBef>
                        <a:spcAft>
                          <a:spcPts val="500"/>
                        </a:spcAft>
                        <a:buFont typeface="Symbol" panose="05050102010706020507" pitchFamily="18" charset="2"/>
                        <a:buChar char=""/>
                      </a:pPr>
                      <a:r>
                        <a:rPr lang="en-US" sz="1200" dirty="0">
                          <a:effectLst/>
                        </a:rPr>
                        <a:t>Develops existing skills</a:t>
                      </a:r>
                    </a:p>
                    <a:p>
                      <a:pPr marL="342900" marR="0" lvl="0" indent="-342900">
                        <a:spcBef>
                          <a:spcPts val="0"/>
                        </a:spcBef>
                        <a:spcAft>
                          <a:spcPts val="500"/>
                        </a:spcAft>
                        <a:buFont typeface="Symbol" panose="05050102010706020507" pitchFamily="18" charset="2"/>
                        <a:buChar char=""/>
                      </a:pPr>
                      <a:r>
                        <a:rPr lang="en-US" sz="1200" dirty="0">
                          <a:effectLst/>
                        </a:rPr>
                        <a:t>Develop confidence</a:t>
                      </a:r>
                    </a:p>
                    <a:p>
                      <a:pPr marL="342900" marR="0" lvl="0" indent="-342900">
                        <a:spcBef>
                          <a:spcPts val="0"/>
                        </a:spcBef>
                        <a:spcAft>
                          <a:spcPts val="500"/>
                        </a:spcAft>
                        <a:buFont typeface="Symbol" panose="05050102010706020507" pitchFamily="18" charset="2"/>
                        <a:buChar char=""/>
                      </a:pPr>
                      <a:r>
                        <a:rPr lang="en-US" sz="1200" dirty="0">
                          <a:effectLst/>
                        </a:rPr>
                        <a:t>Longer term focus and input</a:t>
                      </a:r>
                    </a:p>
                    <a:p>
                      <a:pPr marL="342900" marR="0" lvl="0" indent="-342900">
                        <a:spcBef>
                          <a:spcPts val="0"/>
                        </a:spcBef>
                        <a:spcAft>
                          <a:spcPts val="500"/>
                        </a:spcAft>
                        <a:buFont typeface="Symbol" panose="05050102010706020507" pitchFamily="18" charset="2"/>
                        <a:buChar char=""/>
                      </a:pPr>
                      <a:r>
                        <a:rPr lang="en-US" sz="1200" dirty="0">
                          <a:effectLst/>
                        </a:rPr>
                        <a:t>Considers ‘how’ to achieve something</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Developing person not skill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145" marR="45145" marT="0" marB="0" anchor="ctr"/>
                </a:tc>
                <a:tc>
                  <a:txBody>
                    <a:bodyPr/>
                    <a:lstStyle/>
                    <a:p>
                      <a:pPr marL="342900" marR="0" lvl="0" indent="-342900">
                        <a:spcBef>
                          <a:spcPts val="0"/>
                        </a:spcBef>
                        <a:spcAft>
                          <a:spcPts val="500"/>
                        </a:spcAft>
                        <a:buFont typeface="Symbol" panose="05050102010706020507" pitchFamily="18" charset="2"/>
                        <a:buChar char=""/>
                      </a:pPr>
                      <a:r>
                        <a:rPr lang="en-US" sz="1200">
                          <a:effectLst/>
                        </a:rPr>
                        <a:t>Longer term, more transformational</a:t>
                      </a:r>
                    </a:p>
                    <a:p>
                      <a:pPr marL="342900" marR="0" lvl="0" indent="-342900">
                        <a:spcBef>
                          <a:spcPts val="0"/>
                        </a:spcBef>
                        <a:spcAft>
                          <a:spcPts val="500"/>
                        </a:spcAft>
                        <a:buFont typeface="Symbol" panose="05050102010706020507" pitchFamily="18" charset="2"/>
                        <a:buChar char=""/>
                      </a:pPr>
                      <a:r>
                        <a:rPr lang="en-US" sz="1200">
                          <a:effectLst/>
                        </a:rPr>
                        <a:t>4-6 sessions for 1-2 hours</a:t>
                      </a:r>
                    </a:p>
                    <a:p>
                      <a:pPr marL="342900" marR="0" lvl="0" indent="-342900">
                        <a:lnSpc>
                          <a:spcPct val="107000"/>
                        </a:lnSpc>
                        <a:spcBef>
                          <a:spcPts val="0"/>
                        </a:spcBef>
                        <a:spcAft>
                          <a:spcPts val="0"/>
                        </a:spcAft>
                        <a:buFont typeface="Symbol" panose="05050102010706020507" pitchFamily="18" charset="2"/>
                        <a:buChar char=""/>
                      </a:pPr>
                      <a:r>
                        <a:rPr lang="en-US" sz="1200">
                          <a:effectLst/>
                        </a:rPr>
                        <a:t>Ownership of actions is with learner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145" marR="45145" marT="0" marB="0" anchor="ctr"/>
                </a:tc>
                <a:tc>
                  <a:txBody>
                    <a:bodyPr/>
                    <a:lstStyle/>
                    <a:p>
                      <a:pPr marL="342900" marR="0" lvl="0" indent="-342900">
                        <a:spcBef>
                          <a:spcPts val="0"/>
                        </a:spcBef>
                        <a:spcAft>
                          <a:spcPts val="500"/>
                        </a:spcAft>
                        <a:buFont typeface="Symbol" panose="05050102010706020507" pitchFamily="18" charset="2"/>
                        <a:buChar char=""/>
                      </a:pPr>
                      <a:r>
                        <a:rPr lang="en-US" sz="1200" dirty="0">
                          <a:effectLst/>
                        </a:rPr>
                        <a:t>Learner as expert</a:t>
                      </a:r>
                    </a:p>
                    <a:p>
                      <a:pPr marL="342900" marR="0" lvl="0" indent="-342900">
                        <a:spcBef>
                          <a:spcPts val="0"/>
                        </a:spcBef>
                        <a:spcAft>
                          <a:spcPts val="500"/>
                        </a:spcAft>
                        <a:buFont typeface="Symbol" panose="05050102010706020507" pitchFamily="18" charset="2"/>
                        <a:buChar char=""/>
                      </a:pPr>
                      <a:r>
                        <a:rPr lang="en-US" sz="1200" dirty="0">
                          <a:effectLst/>
                        </a:rPr>
                        <a:t>Learner with expert knowledge</a:t>
                      </a:r>
                    </a:p>
                    <a:p>
                      <a:pPr marL="342900" marR="0" lvl="0" indent="-342900">
                        <a:spcBef>
                          <a:spcPts val="0"/>
                        </a:spcBef>
                        <a:spcAft>
                          <a:spcPts val="500"/>
                        </a:spcAft>
                        <a:buFont typeface="Symbol" panose="05050102010706020507" pitchFamily="18" charset="2"/>
                        <a:buChar char=""/>
                      </a:pPr>
                      <a:r>
                        <a:rPr lang="en-US" sz="1200" dirty="0">
                          <a:effectLst/>
                        </a:rPr>
                        <a:t>Questions and exploration by coach</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Experience, scenario, options and metaphor based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145" marR="45145" marT="0" marB="0" anchor="ctr"/>
                </a:tc>
                <a:tc>
                  <a:txBody>
                    <a:bodyPr/>
                    <a:lstStyle/>
                    <a:p>
                      <a:pPr marL="342900" marR="0" lvl="0" indent="-342900">
                        <a:spcBef>
                          <a:spcPts val="0"/>
                        </a:spcBef>
                        <a:spcAft>
                          <a:spcPts val="500"/>
                        </a:spcAft>
                        <a:buFont typeface="Symbol" panose="05050102010706020507" pitchFamily="18" charset="2"/>
                        <a:buChar char=""/>
                      </a:pPr>
                      <a:r>
                        <a:rPr lang="en-US" sz="1200" dirty="0">
                          <a:effectLst/>
                        </a:rPr>
                        <a:t>Increased application of skills</a:t>
                      </a:r>
                    </a:p>
                    <a:p>
                      <a:pPr marL="342900" marR="0" lvl="0" indent="-342900">
                        <a:spcBef>
                          <a:spcPts val="0"/>
                        </a:spcBef>
                        <a:spcAft>
                          <a:spcPts val="500"/>
                        </a:spcAft>
                        <a:buFont typeface="Symbol" panose="05050102010706020507" pitchFamily="18" charset="2"/>
                        <a:buChar char=""/>
                      </a:pPr>
                      <a:r>
                        <a:rPr lang="en-US" sz="1200" dirty="0">
                          <a:effectLst/>
                        </a:rPr>
                        <a:t>Increased awareness of behaviors and impact</a:t>
                      </a:r>
                    </a:p>
                    <a:p>
                      <a:pPr marL="342900" marR="0" lvl="0" indent="-342900">
                        <a:spcBef>
                          <a:spcPts val="0"/>
                        </a:spcBef>
                        <a:spcAft>
                          <a:spcPts val="500"/>
                        </a:spcAft>
                        <a:buFont typeface="Symbol" panose="05050102010706020507" pitchFamily="18" charset="2"/>
                        <a:buChar char=""/>
                      </a:pPr>
                      <a:r>
                        <a:rPr lang="en-US" sz="1200" dirty="0">
                          <a:effectLst/>
                        </a:rPr>
                        <a:t>Increased options of approaches</a:t>
                      </a:r>
                    </a:p>
                    <a:p>
                      <a:pPr marL="342900" marR="0" lvl="0" indent="-342900">
                        <a:spcBef>
                          <a:spcPts val="0"/>
                        </a:spcBef>
                        <a:spcAft>
                          <a:spcPts val="500"/>
                        </a:spcAft>
                        <a:buFont typeface="Symbol" panose="05050102010706020507" pitchFamily="18" charset="2"/>
                        <a:buChar char=""/>
                      </a:pPr>
                      <a:r>
                        <a:rPr lang="en-US" sz="1200" dirty="0">
                          <a:effectLst/>
                        </a:rPr>
                        <a:t>Plan of approach often present</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Increased confidence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145" marR="45145" marT="0" marB="0" anchor="ctr"/>
                </a:tc>
                <a:extLst>
                  <a:ext uri="{0D108BD9-81ED-4DB2-BD59-A6C34878D82A}">
                    <a16:rowId xmlns:a16="http://schemas.microsoft.com/office/drawing/2014/main" val="1781028108"/>
                  </a:ext>
                </a:extLst>
              </a:tr>
              <a:tr h="1093849">
                <a:tc>
                  <a:txBody>
                    <a:bodyPr/>
                    <a:lstStyle/>
                    <a:p>
                      <a:pPr marL="0" marR="0" algn="ctr">
                        <a:lnSpc>
                          <a:spcPct val="107000"/>
                        </a:lnSpc>
                        <a:spcBef>
                          <a:spcPts val="0"/>
                        </a:spcBef>
                        <a:spcAft>
                          <a:spcPts val="0"/>
                        </a:spcAft>
                      </a:pPr>
                      <a:r>
                        <a:rPr lang="en-US" sz="1400" dirty="0">
                          <a:effectLst/>
                        </a:rPr>
                        <a:t>Mentoring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145" marR="45145" marT="0" marB="0" anchor="ctr"/>
                </a:tc>
                <a:tc>
                  <a:txBody>
                    <a:bodyPr/>
                    <a:lstStyle/>
                    <a:p>
                      <a:pPr marL="342900" marR="0" lvl="0" indent="-342900">
                        <a:spcBef>
                          <a:spcPts val="0"/>
                        </a:spcBef>
                        <a:spcAft>
                          <a:spcPts val="500"/>
                        </a:spcAft>
                        <a:buFont typeface="Symbol" panose="05050102010706020507" pitchFamily="18" charset="2"/>
                        <a:buChar char=""/>
                      </a:pPr>
                      <a:r>
                        <a:rPr lang="en-US" sz="1200">
                          <a:effectLst/>
                        </a:rPr>
                        <a:t>Mentor sharing their experience with learner</a:t>
                      </a:r>
                    </a:p>
                    <a:p>
                      <a:pPr marL="342900" marR="0" lvl="0" indent="-342900">
                        <a:spcBef>
                          <a:spcPts val="0"/>
                        </a:spcBef>
                        <a:spcAft>
                          <a:spcPts val="500"/>
                        </a:spcAft>
                        <a:buFont typeface="Symbol" panose="05050102010706020507" pitchFamily="18" charset="2"/>
                        <a:buChar char=""/>
                      </a:pPr>
                      <a:r>
                        <a:rPr lang="en-US" sz="1200">
                          <a:effectLst/>
                        </a:rPr>
                        <a:t>Longer term development focus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5145" marR="45145" marT="0" marB="0" anchor="ctr"/>
                </a:tc>
                <a:tc>
                  <a:txBody>
                    <a:bodyPr/>
                    <a:lstStyle/>
                    <a:p>
                      <a:pPr marL="342900" marR="0" lvl="0" indent="-342900">
                        <a:spcBef>
                          <a:spcPts val="0"/>
                        </a:spcBef>
                        <a:spcAft>
                          <a:spcPts val="500"/>
                        </a:spcAft>
                        <a:buFont typeface="Symbol" panose="05050102010706020507" pitchFamily="18" charset="2"/>
                        <a:buChar char=""/>
                      </a:pPr>
                      <a:r>
                        <a:rPr lang="en-US" sz="1200">
                          <a:effectLst/>
                        </a:rPr>
                        <a:t>Long term relationship</a:t>
                      </a:r>
                    </a:p>
                    <a:p>
                      <a:pPr marL="342900" marR="0" lvl="0" indent="-342900">
                        <a:spcBef>
                          <a:spcPts val="0"/>
                        </a:spcBef>
                        <a:spcAft>
                          <a:spcPts val="500"/>
                        </a:spcAft>
                        <a:buFont typeface="Symbol" panose="05050102010706020507" pitchFamily="18" charset="2"/>
                        <a:buChar char=""/>
                      </a:pPr>
                      <a:r>
                        <a:rPr lang="en-US" sz="1200">
                          <a:effectLst/>
                        </a:rPr>
                        <a:t>Can be lifetime relationship</a:t>
                      </a:r>
                    </a:p>
                    <a:p>
                      <a:pPr marL="342900" marR="0" lvl="0" indent="-342900">
                        <a:spcBef>
                          <a:spcPts val="0"/>
                        </a:spcBef>
                        <a:spcAft>
                          <a:spcPts val="500"/>
                        </a:spcAft>
                        <a:buFont typeface="Symbol" panose="05050102010706020507" pitchFamily="18" charset="2"/>
                        <a:buChar char=""/>
                      </a:pPr>
                      <a:r>
                        <a:rPr lang="en-US" sz="1200">
                          <a:effectLst/>
                        </a:rPr>
                        <a:t>Transformational</a:t>
                      </a:r>
                    </a:p>
                    <a:p>
                      <a:pPr marL="342900" marR="0" lvl="0" indent="-342900">
                        <a:lnSpc>
                          <a:spcPct val="107000"/>
                        </a:lnSpc>
                        <a:spcBef>
                          <a:spcPts val="0"/>
                        </a:spcBef>
                        <a:spcAft>
                          <a:spcPts val="0"/>
                        </a:spcAft>
                        <a:buFont typeface="Symbol" panose="05050102010706020507" pitchFamily="18" charset="2"/>
                        <a:buChar char=""/>
                      </a:pPr>
                      <a:r>
                        <a:rPr lang="en-US" sz="1200">
                          <a:effectLst/>
                        </a:rPr>
                        <a:t>Ownership with learner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145" marR="45145" marT="0" marB="0" anchor="ctr"/>
                </a:tc>
                <a:tc>
                  <a:txBody>
                    <a:bodyPr/>
                    <a:lstStyle/>
                    <a:p>
                      <a:pPr marL="342900" marR="0" lvl="0" indent="-342900">
                        <a:spcBef>
                          <a:spcPts val="0"/>
                        </a:spcBef>
                        <a:spcAft>
                          <a:spcPts val="500"/>
                        </a:spcAft>
                        <a:buFont typeface="Symbol" panose="05050102010706020507" pitchFamily="18" charset="2"/>
                        <a:buChar char=""/>
                      </a:pPr>
                      <a:r>
                        <a:rPr lang="en-US" sz="1200" dirty="0">
                          <a:effectLst/>
                        </a:rPr>
                        <a:t>Mentor as expert</a:t>
                      </a:r>
                    </a:p>
                    <a:p>
                      <a:pPr marL="342900" marR="0" lvl="0" indent="-342900">
                        <a:spcBef>
                          <a:spcPts val="0"/>
                        </a:spcBef>
                        <a:spcAft>
                          <a:spcPts val="500"/>
                        </a:spcAft>
                        <a:buFont typeface="Symbol" panose="05050102010706020507" pitchFamily="18" charset="2"/>
                        <a:buChar char=""/>
                      </a:pPr>
                      <a:r>
                        <a:rPr lang="en-US" sz="1200" dirty="0">
                          <a:effectLst/>
                        </a:rPr>
                        <a:t>Mentor led</a:t>
                      </a:r>
                    </a:p>
                    <a:p>
                      <a:pPr marL="342900" marR="0" lvl="0" indent="-342900">
                        <a:spcBef>
                          <a:spcPts val="0"/>
                        </a:spcBef>
                        <a:spcAft>
                          <a:spcPts val="500"/>
                        </a:spcAft>
                        <a:buFont typeface="Symbol" panose="05050102010706020507" pitchFamily="18" charset="2"/>
                        <a:buChar char=""/>
                      </a:pPr>
                      <a:r>
                        <a:rPr lang="en-US" sz="1200" dirty="0">
                          <a:effectLst/>
                        </a:rPr>
                        <a:t>Questions and exploration by mentor</a:t>
                      </a:r>
                    </a:p>
                    <a:p>
                      <a:pPr marL="342900" marR="0" lvl="0" indent="-342900">
                        <a:spcBef>
                          <a:spcPts val="0"/>
                        </a:spcBef>
                        <a:spcAft>
                          <a:spcPts val="500"/>
                        </a:spcAft>
                        <a:buFont typeface="Symbol" panose="05050102010706020507" pitchFamily="18" charset="2"/>
                        <a:buChar char=""/>
                      </a:pPr>
                      <a:r>
                        <a:rPr lang="en-US" sz="1200" dirty="0">
                          <a:effectLst/>
                        </a:rPr>
                        <a:t>Experience based</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Evolving agenda over time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145" marR="45145" marT="0" marB="0" anchor="ctr"/>
                </a:tc>
                <a:tc>
                  <a:txBody>
                    <a:bodyPr/>
                    <a:lstStyle/>
                    <a:p>
                      <a:pPr marL="342900" marR="0" lvl="0" indent="-342900">
                        <a:spcBef>
                          <a:spcPts val="0"/>
                        </a:spcBef>
                        <a:spcAft>
                          <a:spcPts val="500"/>
                        </a:spcAft>
                        <a:buFont typeface="Symbol" panose="05050102010706020507" pitchFamily="18" charset="2"/>
                        <a:buChar char=""/>
                      </a:pPr>
                      <a:r>
                        <a:rPr lang="en-US" sz="1200" dirty="0">
                          <a:effectLst/>
                        </a:rPr>
                        <a:t>Increased clarity on direction, career, role or life</a:t>
                      </a:r>
                    </a:p>
                    <a:p>
                      <a:pPr marL="342900" marR="0" lvl="0" indent="-342900">
                        <a:spcBef>
                          <a:spcPts val="0"/>
                        </a:spcBef>
                        <a:spcAft>
                          <a:spcPts val="500"/>
                        </a:spcAft>
                        <a:buFont typeface="Symbol" panose="05050102010706020507" pitchFamily="18" charset="2"/>
                        <a:buChar char=""/>
                      </a:pPr>
                      <a:r>
                        <a:rPr lang="en-US" sz="1200" dirty="0">
                          <a:effectLst/>
                        </a:rPr>
                        <a:t>Increased awareness</a:t>
                      </a:r>
                    </a:p>
                    <a:p>
                      <a:pPr marL="342900" marR="0" lvl="0" indent="-342900">
                        <a:spcBef>
                          <a:spcPts val="0"/>
                        </a:spcBef>
                        <a:spcAft>
                          <a:spcPts val="500"/>
                        </a:spcAft>
                        <a:buFont typeface="Symbol" panose="05050102010706020507" pitchFamily="18" charset="2"/>
                        <a:buChar char=""/>
                      </a:pPr>
                      <a:r>
                        <a:rPr lang="en-US" sz="1200" dirty="0">
                          <a:effectLst/>
                        </a:rPr>
                        <a:t>Mentee led plan</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Increased confidence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145" marR="45145" marT="0" marB="0" anchor="ctr"/>
                </a:tc>
                <a:extLst>
                  <a:ext uri="{0D108BD9-81ED-4DB2-BD59-A6C34878D82A}">
                    <a16:rowId xmlns:a16="http://schemas.microsoft.com/office/drawing/2014/main" val="507268223"/>
                  </a:ext>
                </a:extLst>
              </a:tr>
            </a:tbl>
          </a:graphicData>
        </a:graphic>
      </p:graphicFrame>
    </p:spTree>
    <p:extLst>
      <p:ext uri="{BB962C8B-B14F-4D97-AF65-F5344CB8AC3E}">
        <p14:creationId xmlns:p14="http://schemas.microsoft.com/office/powerpoint/2010/main" val="45135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U-ES 16x9 PowerPoint.pptx" id="{D92A4503-7A0E-4542-8667-54D4126CBDCD}" vid="{625B4DC1-82E1-4262-AEC2-B6799091CDED}"/>
    </a:ext>
  </a:extLst>
</a:theme>
</file>

<file path=ppt/theme/theme3.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6D39FA5382CC47BC728DC755AEFC3A" ma:contentTypeVersion="14" ma:contentTypeDescription="Create a new document." ma:contentTypeScope="" ma:versionID="290c3cf9828db4a54d2a315df504041e">
  <xsd:schema xmlns:xsd="http://www.w3.org/2001/XMLSchema" xmlns:xs="http://www.w3.org/2001/XMLSchema" xmlns:p="http://schemas.microsoft.com/office/2006/metadata/properties" xmlns:ns3="0c41cfd3-bd9e-4358-833e-a5f0ca9009d3" xmlns:ns4="ce9859bd-475a-48ce-a11b-6f28b31e9abf" targetNamespace="http://schemas.microsoft.com/office/2006/metadata/properties" ma:root="true" ma:fieldsID="e0e48e93867c93de5cf605d451038350" ns3:_="" ns4:_="">
    <xsd:import namespace="0c41cfd3-bd9e-4358-833e-a5f0ca9009d3"/>
    <xsd:import namespace="ce9859bd-475a-48ce-a11b-6f28b31e9ab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41cfd3-bd9e-4358-833e-a5f0ca9009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9859bd-475a-48ce-a11b-6f28b31e9ab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695C8A-0197-4B9C-A4A6-8EBC4BE0303B}">
  <ds:schemaRefs>
    <ds:schemaRef ds:uri="http://schemas.microsoft.com/sharepoint/v3/contenttype/forms"/>
  </ds:schemaRefs>
</ds:datastoreItem>
</file>

<file path=customXml/itemProps2.xml><?xml version="1.0" encoding="utf-8"?>
<ds:datastoreItem xmlns:ds="http://schemas.openxmlformats.org/officeDocument/2006/customXml" ds:itemID="{1C0D9108-A6A1-4DBF-9D20-86E53897C7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41cfd3-bd9e-4358-833e-a5f0ca9009d3"/>
    <ds:schemaRef ds:uri="ce9859bd-475a-48ce-a11b-6f28b31e9a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101BF-D127-47CC-B636-CCF4092669AF}">
  <ds:schemaRefs>
    <ds:schemaRef ds:uri="http://schemas.microsoft.com/office/2006/documentManagement/types"/>
    <ds:schemaRef ds:uri="http://purl.org/dc/terms/"/>
    <ds:schemaRef ds:uri="http://schemas.microsoft.com/office/infopath/2007/PartnerControls"/>
    <ds:schemaRef ds:uri="http://purl.org/dc/dcmitype/"/>
    <ds:schemaRef ds:uri="http://schemas.microsoft.com/office/2006/metadata/properties"/>
    <ds:schemaRef ds:uri="http://purl.org/dc/elements/1.1/"/>
    <ds:schemaRef ds:uri="http://schemas.openxmlformats.org/package/2006/metadata/core-properties"/>
    <ds:schemaRef ds:uri="0c41cfd3-bd9e-4358-833e-a5f0ca9009d3"/>
    <ds:schemaRef ds:uri="ce9859bd-475a-48ce-a11b-6f28b31e9ab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4202</Words>
  <Application>Microsoft Office PowerPoint</Application>
  <PresentationFormat>Widescreen</PresentationFormat>
  <Paragraphs>415</Paragraphs>
  <Slides>25</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Arial Black</vt:lpstr>
      <vt:lpstr>Book Antiqua</vt:lpstr>
      <vt:lpstr>Calibri</vt:lpstr>
      <vt:lpstr>Calibri Light</vt:lpstr>
      <vt:lpstr>Corbel</vt:lpstr>
      <vt:lpstr>Symbol</vt:lpstr>
      <vt:lpstr>Times New Roman</vt:lpstr>
      <vt:lpstr>Wingdings</vt:lpstr>
      <vt:lpstr>Basis</vt:lpstr>
      <vt:lpstr>8_Custom Design</vt:lpstr>
      <vt:lpstr>WEST VIRGINIA BEGINNING FARMER ON-FARM MENTORSHIP PROGRAM  This material is based upon work supported by the National Institute of Food and Agriculture, U.S. Department of Agriculture, through the Northeast Sustainable Agriculture Research and Education program under subaward number SNE20-014-WV   Dee Singh-Knights, Ph.D. Associate Professor and Extension Specialist, and NESARE State Coordinator Agribusiness Economics and Management, West Virginia University dosingh-knights@mail.wvu.edu 304-293-7606</vt:lpstr>
      <vt:lpstr>PowerPoint Presentation</vt:lpstr>
      <vt:lpstr>WEST VIRGINIA BEGINNING FARMER ON-FARM MENTORSHIP PROGRAM   Introductory Presentation to Accompany WV Beginning Farmer On-Farm Mentorship Program</vt:lpstr>
      <vt:lpstr>BEGINNING FARMER AND ON-FARM MENTORSHIP PROGRAM WHY a Beginning Farmer and Mentorship Program in WV?</vt:lpstr>
      <vt:lpstr>BEGINNING FARMER AND ON-FARM MENTORSHIP PROGRAM</vt:lpstr>
      <vt:lpstr>BEGINNING FARMER AND ON-FARM MENTORSHIP PROGRAM</vt:lpstr>
      <vt:lpstr>BEGINNING FARMER AND ON-FARM MENTORSHIP PROGRAM Business Goals and Risk Management </vt:lpstr>
      <vt:lpstr>BEGINNING FARMER AND ON-FARM MENTORSHIP PROGRAM Agribusiness Performance Drivers - Understanding the BIG PICTURE</vt:lpstr>
      <vt:lpstr>BEGINNING FARMER AND ON-FARM MENTORSHIP PROGRAM Training, Coaching, Mentoring – What’s the Difference?</vt:lpstr>
      <vt:lpstr>CHALLENGES TO IMPLEMENTING EFFECTIVE MENTORING STRATEGIES</vt:lpstr>
      <vt:lpstr>BEST PRACTICES TO CONSIDER WHEN DESIGNING MENTORING PROGRAMS </vt:lpstr>
      <vt:lpstr>BEST PRACTICES TO CONSIDER WHEN DESIGNING MENTORING PROGRAMS (Continued)</vt:lpstr>
      <vt:lpstr>CONSIDERATIONS FOR DESIGNING THE OVERALL ON-FARM MENTORSHIP PROGRAM</vt:lpstr>
      <vt:lpstr>ON-FARM MENTORSHIP PROGRAM Hallmarks of a Successful On-Farm Mentorship Program</vt:lpstr>
      <vt:lpstr>ON-FARM MENTORSHIP PROGRAM Principles of Adult Education</vt:lpstr>
      <vt:lpstr>ON-FARM MENTORSHIP PROGRAM - (MENTEES) Benefits of Participation</vt:lpstr>
      <vt:lpstr>ON-FARM MENTORSHIP PROGRAM - (MENTEES) Are you a Good Fit?</vt:lpstr>
      <vt:lpstr>ON-FARM MENTORSHIP PROGRAM - (MENTEES) Other Considerations for Both Mentors and Mentees</vt:lpstr>
      <vt:lpstr>ON-FARM MENTORSHIP PROGRAM (MENTORS AND MENTEES)</vt:lpstr>
      <vt:lpstr>ON-FARM MENTORSHIP PROGRAM - (MENTORS) Benefits of Participation</vt:lpstr>
      <vt:lpstr>ON-FARM MENTORSHIP PROGRAM - (MENTORS) Qualities of Good Mentors</vt:lpstr>
      <vt:lpstr>ON-FARM MENTORSHIP PROGRAM - (MENTORS) Are you a Good Fit – Questions for Self-Assessment?</vt:lpstr>
      <vt:lpstr>ON-FARM MENTORSHIP PROGRAM - (MENTORS) Other Considerations for Both Mentors and Mentees</vt:lpstr>
      <vt:lpstr>ON-FARM MENTORSHIP PROGRAM (MENTORS AND MENTEES)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West Virginia</dc:title>
  <dc:creator/>
  <cp:lastModifiedBy/>
  <cp:revision>540</cp:revision>
  <dcterms:created xsi:type="dcterms:W3CDTF">2020-08-06T13:48:41Z</dcterms:created>
  <dcterms:modified xsi:type="dcterms:W3CDTF">2022-02-06T16:37:44Z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0x010100AC6D39FA5382CC47BC728DC755AEFC3A</vt:lpwstr>
  </property>
</Properties>
</file>