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Lst>
  <p:sldSz cx="43891200" cy="32918400"/>
  <p:notesSz cx="7010400" cy="9296400"/>
  <p:defaultTextStyle>
    <a:defPPr>
      <a:defRPr lang="en-US"/>
    </a:defPPr>
    <a:lvl1pPr algn="l" rtl="0" fontAlgn="base">
      <a:spcBef>
        <a:spcPct val="0"/>
      </a:spcBef>
      <a:spcAft>
        <a:spcPct val="0"/>
      </a:spcAft>
      <a:defRPr sz="8600" kern="1200">
        <a:solidFill>
          <a:schemeClr val="tx1"/>
        </a:solidFill>
        <a:latin typeface="Arial" charset="0"/>
        <a:ea typeface="+mn-ea"/>
        <a:cs typeface="+mn-cs"/>
      </a:defRPr>
    </a:lvl1pPr>
    <a:lvl2pPr marL="457200" algn="l" rtl="0" fontAlgn="base">
      <a:spcBef>
        <a:spcPct val="0"/>
      </a:spcBef>
      <a:spcAft>
        <a:spcPct val="0"/>
      </a:spcAft>
      <a:defRPr sz="8600" kern="1200">
        <a:solidFill>
          <a:schemeClr val="tx1"/>
        </a:solidFill>
        <a:latin typeface="Arial" charset="0"/>
        <a:ea typeface="+mn-ea"/>
        <a:cs typeface="+mn-cs"/>
      </a:defRPr>
    </a:lvl2pPr>
    <a:lvl3pPr marL="914400" algn="l" rtl="0" fontAlgn="base">
      <a:spcBef>
        <a:spcPct val="0"/>
      </a:spcBef>
      <a:spcAft>
        <a:spcPct val="0"/>
      </a:spcAft>
      <a:defRPr sz="8600" kern="1200">
        <a:solidFill>
          <a:schemeClr val="tx1"/>
        </a:solidFill>
        <a:latin typeface="Arial" charset="0"/>
        <a:ea typeface="+mn-ea"/>
        <a:cs typeface="+mn-cs"/>
      </a:defRPr>
    </a:lvl3pPr>
    <a:lvl4pPr marL="1371600" algn="l" rtl="0" fontAlgn="base">
      <a:spcBef>
        <a:spcPct val="0"/>
      </a:spcBef>
      <a:spcAft>
        <a:spcPct val="0"/>
      </a:spcAft>
      <a:defRPr sz="8600" kern="1200">
        <a:solidFill>
          <a:schemeClr val="tx1"/>
        </a:solidFill>
        <a:latin typeface="Arial" charset="0"/>
        <a:ea typeface="+mn-ea"/>
        <a:cs typeface="+mn-cs"/>
      </a:defRPr>
    </a:lvl4pPr>
    <a:lvl5pPr marL="1828800" algn="l" rtl="0" fontAlgn="base">
      <a:spcBef>
        <a:spcPct val="0"/>
      </a:spcBef>
      <a:spcAft>
        <a:spcPct val="0"/>
      </a:spcAft>
      <a:defRPr sz="8600" kern="1200">
        <a:solidFill>
          <a:schemeClr val="tx1"/>
        </a:solidFill>
        <a:latin typeface="Arial" charset="0"/>
        <a:ea typeface="+mn-ea"/>
        <a:cs typeface="+mn-cs"/>
      </a:defRPr>
    </a:lvl5pPr>
    <a:lvl6pPr marL="2286000" algn="l" defTabSz="914400" rtl="0" eaLnBrk="1" latinLnBrk="0" hangingPunct="1">
      <a:defRPr sz="8600" kern="1200">
        <a:solidFill>
          <a:schemeClr val="tx1"/>
        </a:solidFill>
        <a:latin typeface="Arial" charset="0"/>
        <a:ea typeface="+mn-ea"/>
        <a:cs typeface="+mn-cs"/>
      </a:defRPr>
    </a:lvl6pPr>
    <a:lvl7pPr marL="2743200" algn="l" defTabSz="914400" rtl="0" eaLnBrk="1" latinLnBrk="0" hangingPunct="1">
      <a:defRPr sz="8600" kern="1200">
        <a:solidFill>
          <a:schemeClr val="tx1"/>
        </a:solidFill>
        <a:latin typeface="Arial" charset="0"/>
        <a:ea typeface="+mn-ea"/>
        <a:cs typeface="+mn-cs"/>
      </a:defRPr>
    </a:lvl7pPr>
    <a:lvl8pPr marL="3200400" algn="l" defTabSz="914400" rtl="0" eaLnBrk="1" latinLnBrk="0" hangingPunct="1">
      <a:defRPr sz="8600" kern="1200">
        <a:solidFill>
          <a:schemeClr val="tx1"/>
        </a:solidFill>
        <a:latin typeface="Arial" charset="0"/>
        <a:ea typeface="+mn-ea"/>
        <a:cs typeface="+mn-cs"/>
      </a:defRPr>
    </a:lvl8pPr>
    <a:lvl9pPr marL="3657600" algn="l" defTabSz="914400" rtl="0" eaLnBrk="1" latinLnBrk="0" hangingPunct="1">
      <a:defRPr sz="8600"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10320">
          <p15:clr>
            <a:srgbClr val="A4A3A4"/>
          </p15:clr>
        </p15:guide>
        <p15:guide id="2" pos="13872">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New User" initials="" lastIdx="4" clrIdx="0"/>
  <p:cmAuthor id="1" name="MED" initials="MED" lastIdx="3" clrIdx="1"/>
  <p:cmAuthor id="2" name="Dornbush, Mathew" initials="DM" lastIdx="3" clrIdx="2"/>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383ED"/>
    <a:srgbClr val="F2E6DE"/>
    <a:srgbClr val="E6CDBC"/>
    <a:srgbClr val="E5CBB9"/>
    <a:srgbClr val="D5AB8F"/>
    <a:srgbClr val="BA7546"/>
    <a:srgbClr val="74482A"/>
    <a:srgbClr val="5F391F"/>
    <a:srgbClr val="006600"/>
    <a:srgbClr val="30159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8FD4443E-F989-4FC4-A0C8-D5A2AF1F390B}" styleName="Dark Style 1 - Accent 5">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5"/>
          </a:solidFill>
        </a:fill>
      </a:tcStyle>
    </a:wholeTbl>
    <a:band1H>
      <a:tcStyle>
        <a:tcBdr/>
        <a:fill>
          <a:solidFill>
            <a:schemeClr val="accent5">
              <a:shade val="60000"/>
            </a:schemeClr>
          </a:solidFill>
        </a:fill>
      </a:tcStyle>
    </a:band1H>
    <a:band1V>
      <a:tcStyle>
        <a:tcBdr/>
        <a:fill>
          <a:solidFill>
            <a:schemeClr val="accent5">
              <a:shade val="60000"/>
            </a:schemeClr>
          </a:solidFill>
        </a:fill>
      </a:tcStyle>
    </a:band1V>
    <a:lastCol>
      <a:tcTxStyle b="on"/>
      <a:tcStyle>
        <a:tcBdr>
          <a:left>
            <a:ln w="25400" cmpd="sng">
              <a:solidFill>
                <a:schemeClr val="lt1"/>
              </a:solidFill>
            </a:ln>
          </a:left>
        </a:tcBdr>
        <a:fill>
          <a:solidFill>
            <a:schemeClr val="accent5">
              <a:shade val="60000"/>
            </a:schemeClr>
          </a:solidFill>
        </a:fill>
      </a:tcStyle>
    </a:lastCol>
    <a:firstCol>
      <a:tcTxStyle b="on"/>
      <a:tcStyle>
        <a:tcBdr>
          <a:right>
            <a:ln w="25400" cmpd="sng">
              <a:solidFill>
                <a:schemeClr val="lt1"/>
              </a:solidFill>
            </a:ln>
          </a:right>
        </a:tcBdr>
        <a:fill>
          <a:solidFill>
            <a:schemeClr val="accent5">
              <a:shade val="60000"/>
            </a:schemeClr>
          </a:solidFill>
        </a:fill>
      </a:tcStyle>
    </a:firstCol>
    <a:lastRow>
      <a:tcTxStyle b="on"/>
      <a:tcStyle>
        <a:tcBdr>
          <a:top>
            <a:ln w="25400" cmpd="sng">
              <a:solidFill>
                <a:schemeClr val="lt1"/>
              </a:solidFill>
            </a:ln>
          </a:top>
        </a:tcBdr>
        <a:fill>
          <a:solidFill>
            <a:schemeClr val="accent5">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22838BEF-8BB2-4498-84A7-C5851F593DF1}" styleName="Medium Style 4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 styleId="{74C1A8A3-306A-4EB7-A6B1-4F7E0EB9C5D6}" styleName="Medium Style 3 - Accent 5">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5"/>
          </a:solidFill>
        </a:fill>
      </a:tcStyle>
    </a:lastCol>
    <a:firstCol>
      <a:tcTxStyle b="on">
        <a:fontRef idx="minor">
          <a:scrgbClr r="0" g="0" b="0"/>
        </a:fontRef>
        <a:schemeClr val="lt1"/>
      </a:tcTxStyle>
      <a:tcStyle>
        <a:tcBdr/>
        <a:fill>
          <a:solidFill>
            <a:schemeClr val="accent5"/>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5"/>
          </a:solidFill>
        </a:fill>
      </a:tcStyle>
    </a:firstRow>
  </a:tblStyle>
  <a:tblStyle styleId="{FABFCF23-3B69-468F-B69F-88F6DE6A72F2}" styleName="Medium Style 1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2A488322-F2BA-4B5B-9748-0D474271808F}" styleName="Medium Style 3 - Accent 6">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6"/>
          </a:solidFill>
        </a:fill>
      </a:tcStyle>
    </a:lastCol>
    <a:firstCol>
      <a:tcTxStyle b="on">
        <a:fontRef idx="minor">
          <a:scrgbClr r="0" g="0" b="0"/>
        </a:fontRef>
        <a:schemeClr val="lt1"/>
      </a:tcTxStyle>
      <a:tcStyle>
        <a:tcBdr/>
        <a:fill>
          <a:solidFill>
            <a:schemeClr val="accent6"/>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6"/>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vertBarState="minimized">
    <p:restoredLeft sz="55370" autoAdjust="0"/>
    <p:restoredTop sz="98426" autoAdjust="0"/>
  </p:normalViewPr>
  <p:slideViewPr>
    <p:cSldViewPr>
      <p:cViewPr varScale="1">
        <p:scale>
          <a:sx n="24" d="100"/>
          <a:sy n="24" d="100"/>
        </p:scale>
        <p:origin x="2262" y="30"/>
      </p:cViewPr>
      <p:guideLst>
        <p:guide orient="horz" pos="10320"/>
        <p:guide pos="13872"/>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commentAuthors" Target="commentAuthors.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3291569" y="10226675"/>
            <a:ext cx="37308064" cy="7054850"/>
          </a:xfrm>
        </p:spPr>
        <p:txBody>
          <a:bodyPr/>
          <a:lstStyle/>
          <a:p>
            <a:r>
              <a:rPr lang="en-US" smtClean="0"/>
              <a:t>Click to edit Master title style</a:t>
            </a:r>
            <a:endParaRPr lang="en-US"/>
          </a:p>
        </p:txBody>
      </p:sp>
      <p:sp>
        <p:nvSpPr>
          <p:cNvPr id="3" name="Subtitle 2"/>
          <p:cNvSpPr>
            <a:spLocks noGrp="1"/>
          </p:cNvSpPr>
          <p:nvPr>
            <p:ph type="subTitle" idx="1"/>
          </p:nvPr>
        </p:nvSpPr>
        <p:spPr>
          <a:xfrm>
            <a:off x="6583136" y="18653125"/>
            <a:ext cx="30724929" cy="841375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01DA6A14-DFC7-45A2-8992-74E2D3053340}" type="slidenum">
              <a:rPr lang="en-US"/>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54CA60C4-ED3C-41DC-BCF2-3D839E6E5827}" type="slidenum">
              <a:rPr lang="en-US"/>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31821665" y="1317625"/>
            <a:ext cx="9876064" cy="280876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193472" y="1317625"/>
            <a:ext cx="29497564" cy="280876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93C4D0EB-C9BA-4B75-900C-1C4527AD8FCC}" type="slidenum">
              <a:rPr lang="en-US"/>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23FF5986-DFC9-4FEB-B433-7638DDF2087A}" type="slidenum">
              <a:rPr lang="en-US"/>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3467101" y="21153439"/>
            <a:ext cx="37308064" cy="653732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3467101" y="13952538"/>
            <a:ext cx="37308064" cy="720090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D6276228-420F-4D6D-BF60-FACC64AD5DCD}" type="slidenum">
              <a:rPr lang="en-US"/>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193472" y="7680325"/>
            <a:ext cx="19686814" cy="2172493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22010914" y="7680325"/>
            <a:ext cx="19686814" cy="2172493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82CE23F5-AF61-4E70-9503-9D72BD2B4724}" type="slidenum">
              <a:rPr lang="en-US"/>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2194833" y="1317625"/>
            <a:ext cx="39501536" cy="54864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2194833" y="7369176"/>
            <a:ext cx="19392900" cy="307022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2194833" y="10439401"/>
            <a:ext cx="19392900" cy="1896586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22296664" y="7369176"/>
            <a:ext cx="19399704" cy="307022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22296664" y="10439401"/>
            <a:ext cx="19399704" cy="1896586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n-US"/>
          </a:p>
        </p:txBody>
      </p:sp>
      <p:sp>
        <p:nvSpPr>
          <p:cNvPr id="8" name="Footer Placeholder 7"/>
          <p:cNvSpPr>
            <a:spLocks noGrp="1"/>
          </p:cNvSpPr>
          <p:nvPr>
            <p:ph type="ftr" sz="quarter" idx="11"/>
          </p:nvPr>
        </p:nvSpPr>
        <p:spPr/>
        <p:txBody>
          <a:bodyPr/>
          <a:lstStyle>
            <a:lvl1pPr>
              <a:defRPr/>
            </a:lvl1pPr>
          </a:lstStyle>
          <a:p>
            <a:endParaRPr lang="en-US"/>
          </a:p>
        </p:txBody>
      </p:sp>
      <p:sp>
        <p:nvSpPr>
          <p:cNvPr id="9" name="Slide Number Placeholder 8"/>
          <p:cNvSpPr>
            <a:spLocks noGrp="1"/>
          </p:cNvSpPr>
          <p:nvPr>
            <p:ph type="sldNum" sz="quarter" idx="12"/>
          </p:nvPr>
        </p:nvSpPr>
        <p:spPr/>
        <p:txBody>
          <a:bodyPr/>
          <a:lstStyle>
            <a:lvl1pPr>
              <a:defRPr/>
            </a:lvl1pPr>
          </a:lstStyle>
          <a:p>
            <a:fld id="{095CD309-7CEF-4FEA-AF0F-607C6F805287}" type="slidenum">
              <a:rPr lang="en-US"/>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a:p>
        </p:txBody>
      </p:sp>
      <p:sp>
        <p:nvSpPr>
          <p:cNvPr id="4" name="Footer Placeholder 3"/>
          <p:cNvSpPr>
            <a:spLocks noGrp="1"/>
          </p:cNvSpPr>
          <p:nvPr>
            <p:ph type="ftr" sz="quarter" idx="11"/>
          </p:nvPr>
        </p:nvSpPr>
        <p:spPr/>
        <p:txBody>
          <a:bodyPr/>
          <a:lstStyle>
            <a:lvl1pPr>
              <a:defRPr/>
            </a:lvl1pPr>
          </a:lstStyle>
          <a:p>
            <a:endParaRPr lang="en-US"/>
          </a:p>
        </p:txBody>
      </p:sp>
      <p:sp>
        <p:nvSpPr>
          <p:cNvPr id="5" name="Slide Number Placeholder 4"/>
          <p:cNvSpPr>
            <a:spLocks noGrp="1"/>
          </p:cNvSpPr>
          <p:nvPr>
            <p:ph type="sldNum" sz="quarter" idx="12"/>
          </p:nvPr>
        </p:nvSpPr>
        <p:spPr/>
        <p:txBody>
          <a:bodyPr/>
          <a:lstStyle>
            <a:lvl1pPr>
              <a:defRPr/>
            </a:lvl1pPr>
          </a:lstStyle>
          <a:p>
            <a:fld id="{02BF2A79-2F4C-4F6E-9573-0D933C653849}" type="slidenum">
              <a:rPr lang="en-US"/>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p>
        </p:txBody>
      </p:sp>
      <p:sp>
        <p:nvSpPr>
          <p:cNvPr id="3" name="Footer Placeholder 2"/>
          <p:cNvSpPr>
            <a:spLocks noGrp="1"/>
          </p:cNvSpPr>
          <p:nvPr>
            <p:ph type="ftr" sz="quarter" idx="11"/>
          </p:nvPr>
        </p:nvSpPr>
        <p:spPr/>
        <p:txBody>
          <a:bodyPr/>
          <a:lstStyle>
            <a:lvl1pPr>
              <a:defRPr/>
            </a:lvl1pPr>
          </a:lstStyle>
          <a:p>
            <a:endParaRPr lang="en-US"/>
          </a:p>
        </p:txBody>
      </p:sp>
      <p:sp>
        <p:nvSpPr>
          <p:cNvPr id="4" name="Slide Number Placeholder 3"/>
          <p:cNvSpPr>
            <a:spLocks noGrp="1"/>
          </p:cNvSpPr>
          <p:nvPr>
            <p:ph type="sldNum" sz="quarter" idx="12"/>
          </p:nvPr>
        </p:nvSpPr>
        <p:spPr/>
        <p:txBody>
          <a:bodyPr/>
          <a:lstStyle>
            <a:lvl1pPr>
              <a:defRPr/>
            </a:lvl1pPr>
          </a:lstStyle>
          <a:p>
            <a:fld id="{556185E6-5DF8-4392-B08A-BDD05B0959CF}" type="slidenum">
              <a:rPr lang="en-US"/>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194833" y="1311275"/>
            <a:ext cx="14439900" cy="557688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17159968" y="1311275"/>
            <a:ext cx="24536400" cy="28093988"/>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2194833" y="6888163"/>
            <a:ext cx="14439900" cy="225171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38472751-F8D0-48F9-9CF3-8D1B074A6E28}" type="slidenum">
              <a:rPr lang="en-US"/>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602436" y="23042564"/>
            <a:ext cx="26335264" cy="2720975"/>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8602436" y="2941639"/>
            <a:ext cx="26335264" cy="19750087"/>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602436" y="25763539"/>
            <a:ext cx="26335264" cy="386238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5B6DDA4E-35D8-479D-B6FC-9495B3B8F272}" type="slidenum">
              <a:rPr lang="en-US"/>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193472" y="1317625"/>
            <a:ext cx="39504257" cy="5486400"/>
          </a:xfrm>
          <a:prstGeom prst="rect">
            <a:avLst/>
          </a:prstGeom>
          <a:noFill/>
          <a:ln w="9525">
            <a:noFill/>
            <a:miter lim="800000"/>
            <a:headEnd/>
            <a:tailEnd/>
          </a:ln>
          <a:effectLst/>
        </p:spPr>
        <p:txBody>
          <a:bodyPr vert="horz" wrap="square" lIns="438912" tIns="219456" rIns="438912" bIns="219456"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2193472" y="7680325"/>
            <a:ext cx="39504257" cy="21724938"/>
          </a:xfrm>
          <a:prstGeom prst="rect">
            <a:avLst/>
          </a:prstGeom>
          <a:noFill/>
          <a:ln w="9525">
            <a:noFill/>
            <a:miter lim="800000"/>
            <a:headEnd/>
            <a:tailEnd/>
          </a:ln>
          <a:effectLst/>
        </p:spPr>
        <p:txBody>
          <a:bodyPr vert="horz" wrap="square" lIns="438912" tIns="219456" rIns="438912" bIns="219456"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2193472" y="29976763"/>
            <a:ext cx="10243457" cy="2286000"/>
          </a:xfrm>
          <a:prstGeom prst="rect">
            <a:avLst/>
          </a:prstGeom>
          <a:noFill/>
          <a:ln w="9525">
            <a:noFill/>
            <a:miter lim="800000"/>
            <a:headEnd/>
            <a:tailEnd/>
          </a:ln>
          <a:effectLst/>
        </p:spPr>
        <p:txBody>
          <a:bodyPr vert="horz" wrap="square" lIns="438912" tIns="219456" rIns="438912" bIns="219456" numCol="1" anchor="t" anchorCtr="0" compatLnSpc="1">
            <a:prstTxWarp prst="textNoShape">
              <a:avLst/>
            </a:prstTxWarp>
          </a:bodyPr>
          <a:lstStyle>
            <a:lvl1pPr defTabSz="4389438">
              <a:defRPr sz="6700"/>
            </a:lvl1pPr>
          </a:lstStyle>
          <a:p>
            <a:endParaRPr lang="en-US"/>
          </a:p>
        </p:txBody>
      </p:sp>
      <p:sp>
        <p:nvSpPr>
          <p:cNvPr id="1029" name="Rectangle 5"/>
          <p:cNvSpPr>
            <a:spLocks noGrp="1" noChangeArrowheads="1"/>
          </p:cNvSpPr>
          <p:nvPr>
            <p:ph type="ftr" sz="quarter" idx="3"/>
          </p:nvPr>
        </p:nvSpPr>
        <p:spPr bwMode="auto">
          <a:xfrm>
            <a:off x="14995072" y="29976763"/>
            <a:ext cx="13901057" cy="2286000"/>
          </a:xfrm>
          <a:prstGeom prst="rect">
            <a:avLst/>
          </a:prstGeom>
          <a:noFill/>
          <a:ln w="9525">
            <a:noFill/>
            <a:miter lim="800000"/>
            <a:headEnd/>
            <a:tailEnd/>
          </a:ln>
          <a:effectLst/>
        </p:spPr>
        <p:txBody>
          <a:bodyPr vert="horz" wrap="square" lIns="438912" tIns="219456" rIns="438912" bIns="219456" numCol="1" anchor="t" anchorCtr="0" compatLnSpc="1">
            <a:prstTxWarp prst="textNoShape">
              <a:avLst/>
            </a:prstTxWarp>
          </a:bodyPr>
          <a:lstStyle>
            <a:lvl1pPr algn="ctr" defTabSz="4389438">
              <a:defRPr sz="6700"/>
            </a:lvl1pPr>
          </a:lstStyle>
          <a:p>
            <a:endParaRPr lang="en-US"/>
          </a:p>
        </p:txBody>
      </p:sp>
      <p:sp>
        <p:nvSpPr>
          <p:cNvPr id="1030" name="Rectangle 6"/>
          <p:cNvSpPr>
            <a:spLocks noGrp="1" noChangeArrowheads="1"/>
          </p:cNvSpPr>
          <p:nvPr>
            <p:ph type="sldNum" sz="quarter" idx="4"/>
          </p:nvPr>
        </p:nvSpPr>
        <p:spPr bwMode="auto">
          <a:xfrm>
            <a:off x="31454272" y="29976763"/>
            <a:ext cx="10243457" cy="2286000"/>
          </a:xfrm>
          <a:prstGeom prst="rect">
            <a:avLst/>
          </a:prstGeom>
          <a:noFill/>
          <a:ln w="9525">
            <a:noFill/>
            <a:miter lim="800000"/>
            <a:headEnd/>
            <a:tailEnd/>
          </a:ln>
          <a:effectLst/>
        </p:spPr>
        <p:txBody>
          <a:bodyPr vert="horz" wrap="square" lIns="438912" tIns="219456" rIns="438912" bIns="219456" numCol="1" anchor="t" anchorCtr="0" compatLnSpc="1">
            <a:prstTxWarp prst="textNoShape">
              <a:avLst/>
            </a:prstTxWarp>
          </a:bodyPr>
          <a:lstStyle>
            <a:lvl1pPr algn="r" defTabSz="4389438">
              <a:defRPr sz="6700"/>
            </a:lvl1pPr>
          </a:lstStyle>
          <a:p>
            <a:fld id="{ADF75FA6-FE62-46C7-B367-183F1C6108C8}" type="slidenum">
              <a:rPr lang="en-US"/>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389438" rtl="0" fontAlgn="base">
        <a:spcBef>
          <a:spcPct val="0"/>
        </a:spcBef>
        <a:spcAft>
          <a:spcPct val="0"/>
        </a:spcAft>
        <a:defRPr sz="21100">
          <a:solidFill>
            <a:schemeClr val="tx2"/>
          </a:solidFill>
          <a:latin typeface="+mj-lt"/>
          <a:ea typeface="+mj-ea"/>
          <a:cs typeface="+mj-cs"/>
        </a:defRPr>
      </a:lvl1pPr>
      <a:lvl2pPr algn="ctr" defTabSz="4389438" rtl="0" fontAlgn="base">
        <a:spcBef>
          <a:spcPct val="0"/>
        </a:spcBef>
        <a:spcAft>
          <a:spcPct val="0"/>
        </a:spcAft>
        <a:defRPr sz="21100">
          <a:solidFill>
            <a:schemeClr val="tx2"/>
          </a:solidFill>
          <a:latin typeface="Arial" charset="0"/>
        </a:defRPr>
      </a:lvl2pPr>
      <a:lvl3pPr algn="ctr" defTabSz="4389438" rtl="0" fontAlgn="base">
        <a:spcBef>
          <a:spcPct val="0"/>
        </a:spcBef>
        <a:spcAft>
          <a:spcPct val="0"/>
        </a:spcAft>
        <a:defRPr sz="21100">
          <a:solidFill>
            <a:schemeClr val="tx2"/>
          </a:solidFill>
          <a:latin typeface="Arial" charset="0"/>
        </a:defRPr>
      </a:lvl3pPr>
      <a:lvl4pPr algn="ctr" defTabSz="4389438" rtl="0" fontAlgn="base">
        <a:spcBef>
          <a:spcPct val="0"/>
        </a:spcBef>
        <a:spcAft>
          <a:spcPct val="0"/>
        </a:spcAft>
        <a:defRPr sz="21100">
          <a:solidFill>
            <a:schemeClr val="tx2"/>
          </a:solidFill>
          <a:latin typeface="Arial" charset="0"/>
        </a:defRPr>
      </a:lvl4pPr>
      <a:lvl5pPr algn="ctr" defTabSz="4389438" rtl="0" fontAlgn="base">
        <a:spcBef>
          <a:spcPct val="0"/>
        </a:spcBef>
        <a:spcAft>
          <a:spcPct val="0"/>
        </a:spcAft>
        <a:defRPr sz="21100">
          <a:solidFill>
            <a:schemeClr val="tx2"/>
          </a:solidFill>
          <a:latin typeface="Arial" charset="0"/>
        </a:defRPr>
      </a:lvl5pPr>
      <a:lvl6pPr marL="457200" algn="ctr" defTabSz="4389438" rtl="0" fontAlgn="base">
        <a:spcBef>
          <a:spcPct val="0"/>
        </a:spcBef>
        <a:spcAft>
          <a:spcPct val="0"/>
        </a:spcAft>
        <a:defRPr sz="21100">
          <a:solidFill>
            <a:schemeClr val="tx2"/>
          </a:solidFill>
          <a:latin typeface="Arial" charset="0"/>
        </a:defRPr>
      </a:lvl6pPr>
      <a:lvl7pPr marL="914400" algn="ctr" defTabSz="4389438" rtl="0" fontAlgn="base">
        <a:spcBef>
          <a:spcPct val="0"/>
        </a:spcBef>
        <a:spcAft>
          <a:spcPct val="0"/>
        </a:spcAft>
        <a:defRPr sz="21100">
          <a:solidFill>
            <a:schemeClr val="tx2"/>
          </a:solidFill>
          <a:latin typeface="Arial" charset="0"/>
        </a:defRPr>
      </a:lvl7pPr>
      <a:lvl8pPr marL="1371600" algn="ctr" defTabSz="4389438" rtl="0" fontAlgn="base">
        <a:spcBef>
          <a:spcPct val="0"/>
        </a:spcBef>
        <a:spcAft>
          <a:spcPct val="0"/>
        </a:spcAft>
        <a:defRPr sz="21100">
          <a:solidFill>
            <a:schemeClr val="tx2"/>
          </a:solidFill>
          <a:latin typeface="Arial" charset="0"/>
        </a:defRPr>
      </a:lvl8pPr>
      <a:lvl9pPr marL="1828800" algn="ctr" defTabSz="4389438" rtl="0" fontAlgn="base">
        <a:spcBef>
          <a:spcPct val="0"/>
        </a:spcBef>
        <a:spcAft>
          <a:spcPct val="0"/>
        </a:spcAft>
        <a:defRPr sz="21100">
          <a:solidFill>
            <a:schemeClr val="tx2"/>
          </a:solidFill>
          <a:latin typeface="Arial" charset="0"/>
        </a:defRPr>
      </a:lvl9pPr>
    </p:titleStyle>
    <p:bodyStyle>
      <a:lvl1pPr marL="1646238" indent="-1646238" algn="l" defTabSz="4389438" rtl="0" fontAlgn="base">
        <a:spcBef>
          <a:spcPct val="20000"/>
        </a:spcBef>
        <a:spcAft>
          <a:spcPct val="0"/>
        </a:spcAft>
        <a:buChar char="•"/>
        <a:defRPr sz="15400">
          <a:solidFill>
            <a:schemeClr val="tx1"/>
          </a:solidFill>
          <a:latin typeface="+mn-lt"/>
          <a:ea typeface="+mn-ea"/>
          <a:cs typeface="+mn-cs"/>
        </a:defRPr>
      </a:lvl1pPr>
      <a:lvl2pPr marL="3565525" indent="-1371600" algn="l" defTabSz="4389438" rtl="0" fontAlgn="base">
        <a:spcBef>
          <a:spcPct val="20000"/>
        </a:spcBef>
        <a:spcAft>
          <a:spcPct val="0"/>
        </a:spcAft>
        <a:buChar char="–"/>
        <a:defRPr sz="13400">
          <a:solidFill>
            <a:schemeClr val="tx1"/>
          </a:solidFill>
          <a:latin typeface="+mn-lt"/>
        </a:defRPr>
      </a:lvl2pPr>
      <a:lvl3pPr marL="5486400" indent="-1096963" algn="l" defTabSz="4389438" rtl="0" fontAlgn="base">
        <a:spcBef>
          <a:spcPct val="20000"/>
        </a:spcBef>
        <a:spcAft>
          <a:spcPct val="0"/>
        </a:spcAft>
        <a:buChar char="•"/>
        <a:defRPr sz="11500">
          <a:solidFill>
            <a:schemeClr val="tx1"/>
          </a:solidFill>
          <a:latin typeface="+mn-lt"/>
        </a:defRPr>
      </a:lvl3pPr>
      <a:lvl4pPr marL="7680325" indent="-1096963" algn="l" defTabSz="4389438" rtl="0" fontAlgn="base">
        <a:spcBef>
          <a:spcPct val="20000"/>
        </a:spcBef>
        <a:spcAft>
          <a:spcPct val="0"/>
        </a:spcAft>
        <a:buChar char="–"/>
        <a:defRPr sz="9600">
          <a:solidFill>
            <a:schemeClr val="tx1"/>
          </a:solidFill>
          <a:latin typeface="+mn-lt"/>
        </a:defRPr>
      </a:lvl4pPr>
      <a:lvl5pPr marL="9875838" indent="-1096963" algn="l" defTabSz="4389438" rtl="0" fontAlgn="base">
        <a:spcBef>
          <a:spcPct val="20000"/>
        </a:spcBef>
        <a:spcAft>
          <a:spcPct val="0"/>
        </a:spcAft>
        <a:buChar char="»"/>
        <a:defRPr sz="9600">
          <a:solidFill>
            <a:schemeClr val="tx1"/>
          </a:solidFill>
          <a:latin typeface="+mn-lt"/>
        </a:defRPr>
      </a:lvl5pPr>
      <a:lvl6pPr marL="10333038" indent="-1096963" algn="l" defTabSz="4389438" rtl="0" fontAlgn="base">
        <a:spcBef>
          <a:spcPct val="20000"/>
        </a:spcBef>
        <a:spcAft>
          <a:spcPct val="0"/>
        </a:spcAft>
        <a:buChar char="»"/>
        <a:defRPr sz="9600">
          <a:solidFill>
            <a:schemeClr val="tx1"/>
          </a:solidFill>
          <a:latin typeface="+mn-lt"/>
        </a:defRPr>
      </a:lvl6pPr>
      <a:lvl7pPr marL="10790238" indent="-1096963" algn="l" defTabSz="4389438" rtl="0" fontAlgn="base">
        <a:spcBef>
          <a:spcPct val="20000"/>
        </a:spcBef>
        <a:spcAft>
          <a:spcPct val="0"/>
        </a:spcAft>
        <a:buChar char="»"/>
        <a:defRPr sz="9600">
          <a:solidFill>
            <a:schemeClr val="tx1"/>
          </a:solidFill>
          <a:latin typeface="+mn-lt"/>
        </a:defRPr>
      </a:lvl7pPr>
      <a:lvl8pPr marL="11247438" indent="-1096963" algn="l" defTabSz="4389438" rtl="0" fontAlgn="base">
        <a:spcBef>
          <a:spcPct val="20000"/>
        </a:spcBef>
        <a:spcAft>
          <a:spcPct val="0"/>
        </a:spcAft>
        <a:buChar char="»"/>
        <a:defRPr sz="9600">
          <a:solidFill>
            <a:schemeClr val="tx1"/>
          </a:solidFill>
          <a:latin typeface="+mn-lt"/>
        </a:defRPr>
      </a:lvl8pPr>
      <a:lvl9pPr marL="11704638" indent="-1096963" algn="l" defTabSz="4389438" rtl="0" fontAlgn="base">
        <a:spcBef>
          <a:spcPct val="20000"/>
        </a:spcBef>
        <a:spcAft>
          <a:spcPct val="0"/>
        </a:spcAft>
        <a:buChar char="»"/>
        <a:defRPr sz="9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JPG"/><Relationship Id="rId1" Type="http://schemas.openxmlformats.org/officeDocument/2006/relationships/slideLayout" Target="../slideLayouts/slideLayout1.xml"/><Relationship Id="rId6" Type="http://schemas.openxmlformats.org/officeDocument/2006/relationships/image" Target="../media/image5.jpeg"/><Relationship Id="rId5" Type="http://schemas.openxmlformats.org/officeDocument/2006/relationships/image" Target="../media/image4.png"/><Relationship Id="rId10" Type="http://schemas.openxmlformats.org/officeDocument/2006/relationships/image" Target="../media/image9.png"/><Relationship Id="rId4" Type="http://schemas.openxmlformats.org/officeDocument/2006/relationships/image" Target="../media/image3.jpg"/><Relationship Id="rId9"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p:cSld>
    <p:bg>
      <p:bgPr>
        <a:gradFill>
          <a:gsLst>
            <a:gs pos="0">
              <a:srgbClr val="FFEFD1"/>
            </a:gs>
            <a:gs pos="50000">
              <a:srgbClr val="F0EBD5">
                <a:lumMod val="0"/>
                <a:lumOff val="100000"/>
              </a:srgbClr>
            </a:gs>
            <a:gs pos="100000">
              <a:srgbClr val="D1C39F"/>
            </a:gs>
          </a:gsLst>
          <a:lin ang="5400000" scaled="0"/>
        </a:gradFill>
        <a:effectLst/>
      </p:bgPr>
    </p:bg>
    <p:spTree>
      <p:nvGrpSpPr>
        <p:cNvPr id="1" name=""/>
        <p:cNvGrpSpPr/>
        <p:nvPr/>
      </p:nvGrpSpPr>
      <p:grpSpPr>
        <a:xfrm>
          <a:off x="0" y="0"/>
          <a:ext cx="0" cy="0"/>
          <a:chOff x="0" y="0"/>
          <a:chExt cx="0" cy="0"/>
        </a:xfrm>
      </p:grpSpPr>
      <p:sp>
        <p:nvSpPr>
          <p:cNvPr id="73" name="Rounded Rectangle 72"/>
          <p:cNvSpPr/>
          <p:nvPr/>
        </p:nvSpPr>
        <p:spPr bwMode="auto">
          <a:xfrm>
            <a:off x="1219200" y="534650"/>
            <a:ext cx="41224200" cy="6206462"/>
          </a:xfrm>
          <a:prstGeom prst="roundRect">
            <a:avLst/>
          </a:prstGeom>
          <a:gradFill flip="none" rotWithShape="1">
            <a:gsLst>
              <a:gs pos="50000">
                <a:srgbClr val="5F391F"/>
              </a:gs>
              <a:gs pos="69000">
                <a:srgbClr val="74482A"/>
              </a:gs>
              <a:gs pos="100000">
                <a:srgbClr val="BA7546"/>
              </a:gs>
            </a:gsLst>
            <a:lin ang="5400000" scaled="1"/>
            <a:tileRect/>
          </a:gradFill>
          <a:ln w="2857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a:r>
              <a:rPr lang="en-US" sz="8800" b="1" dirty="0">
                <a:solidFill>
                  <a:schemeClr val="bg1">
                    <a:lumMod val="95000"/>
                  </a:schemeClr>
                </a:solidFill>
              </a:rPr>
              <a:t>Cultivating the Wine Cap Mushroom while building soil health </a:t>
            </a:r>
            <a:r>
              <a:rPr lang="en-US" sz="8800" b="1" dirty="0" smtClean="0">
                <a:solidFill>
                  <a:schemeClr val="bg1">
                    <a:lumMod val="95000"/>
                  </a:schemeClr>
                </a:solidFill>
              </a:rPr>
              <a:t>and suppressing plant disease </a:t>
            </a:r>
            <a:r>
              <a:rPr lang="en-US" sz="8800" b="1" dirty="0">
                <a:solidFill>
                  <a:schemeClr val="bg1">
                    <a:lumMod val="95000"/>
                  </a:schemeClr>
                </a:solidFill>
              </a:rPr>
              <a:t>– an innovative and economical approach to two common agricultural problems</a:t>
            </a:r>
            <a:endParaRPr kumimoji="0" lang="en-US" sz="8000" b="1" i="0" u="none" strike="noStrike" cap="none" normalizeH="0" baseline="0" dirty="0" smtClean="0">
              <a:ln>
                <a:noFill/>
              </a:ln>
              <a:solidFill>
                <a:schemeClr val="bg1">
                  <a:lumMod val="95000"/>
                </a:schemeClr>
              </a:solidFill>
              <a:effectLst/>
              <a:latin typeface="Berlin Sans FB Demi" pitchFamily="34" charset="0"/>
            </a:endParaRPr>
          </a:p>
        </p:txBody>
      </p:sp>
      <p:sp>
        <p:nvSpPr>
          <p:cNvPr id="74" name="TextBox 73"/>
          <p:cNvSpPr txBox="1"/>
          <p:nvPr/>
        </p:nvSpPr>
        <p:spPr>
          <a:xfrm>
            <a:off x="17591742" y="4769181"/>
            <a:ext cx="8860118" cy="1938992"/>
          </a:xfrm>
          <a:prstGeom prst="rect">
            <a:avLst/>
          </a:prstGeom>
          <a:noFill/>
        </p:spPr>
        <p:txBody>
          <a:bodyPr wrap="none" rtlCol="0">
            <a:spAutoFit/>
          </a:bodyPr>
          <a:lstStyle/>
          <a:p>
            <a:pPr algn="ctr"/>
            <a:r>
              <a:rPr lang="en-US" sz="6000" b="1" dirty="0" smtClean="0">
                <a:solidFill>
                  <a:srgbClr val="F2E6DE"/>
                </a:solidFill>
                <a:latin typeface="Berlin Sans FB" pitchFamily="34" charset="0"/>
              </a:rPr>
              <a:t>Lindsey Bender</a:t>
            </a:r>
          </a:p>
          <a:p>
            <a:pPr algn="ctr"/>
            <a:r>
              <a:rPr lang="en-US" sz="6000" b="1" dirty="0" smtClean="0">
                <a:solidFill>
                  <a:srgbClr val="F2E6DE"/>
                </a:solidFill>
                <a:latin typeface="Berlin Sans FB" pitchFamily="34" charset="0"/>
              </a:rPr>
              <a:t>Field &amp; Forest Products</a:t>
            </a:r>
            <a:endParaRPr lang="en-US" sz="6000" b="1" dirty="0">
              <a:solidFill>
                <a:srgbClr val="F2E6DE"/>
              </a:solidFill>
              <a:latin typeface="Berlin Sans FB" pitchFamily="34" charset="0"/>
            </a:endParaRPr>
          </a:p>
        </p:txBody>
      </p:sp>
      <p:sp>
        <p:nvSpPr>
          <p:cNvPr id="75" name="TextBox 74"/>
          <p:cNvSpPr txBox="1"/>
          <p:nvPr/>
        </p:nvSpPr>
        <p:spPr>
          <a:xfrm>
            <a:off x="31410442" y="6889355"/>
            <a:ext cx="12420600" cy="1323439"/>
          </a:xfrm>
          <a:prstGeom prst="rect">
            <a:avLst/>
          </a:prstGeom>
          <a:noFill/>
        </p:spPr>
        <p:txBody>
          <a:bodyPr wrap="square" rtlCol="0">
            <a:spAutoFit/>
          </a:bodyPr>
          <a:lstStyle/>
          <a:p>
            <a:r>
              <a:rPr lang="en-US" sz="8000" dirty="0">
                <a:latin typeface="Berlin Sans FB Demi" pitchFamily="34" charset="0"/>
              </a:rPr>
              <a:t>Preliminary Results:</a:t>
            </a:r>
          </a:p>
        </p:txBody>
      </p:sp>
      <p:grpSp>
        <p:nvGrpSpPr>
          <p:cNvPr id="4" name="Group 3"/>
          <p:cNvGrpSpPr/>
          <p:nvPr/>
        </p:nvGrpSpPr>
        <p:grpSpPr>
          <a:xfrm>
            <a:off x="751397" y="6889355"/>
            <a:ext cx="12355003" cy="25724245"/>
            <a:chOff x="751397" y="6889355"/>
            <a:chExt cx="12355003" cy="25724245"/>
          </a:xfrm>
        </p:grpSpPr>
        <p:sp>
          <p:nvSpPr>
            <p:cNvPr id="96" name="TextBox 95"/>
            <p:cNvSpPr txBox="1"/>
            <p:nvPr/>
          </p:nvSpPr>
          <p:spPr>
            <a:xfrm>
              <a:off x="751397" y="8063767"/>
              <a:ext cx="11691797" cy="9140964"/>
            </a:xfrm>
            <a:prstGeom prst="rect">
              <a:avLst/>
            </a:prstGeom>
            <a:noFill/>
          </p:spPr>
          <p:txBody>
            <a:bodyPr wrap="square" rtlCol="0">
              <a:spAutoFit/>
            </a:bodyPr>
            <a:lstStyle/>
            <a:p>
              <a:r>
                <a:rPr lang="en-US" sz="2800" dirty="0" smtClean="0"/>
                <a:t>Plant </a:t>
              </a:r>
              <a:r>
                <a:rPr lang="en-US" sz="2800" dirty="0"/>
                <a:t>productivity and growing success is highly dependable on soil health. </a:t>
              </a:r>
              <a:r>
                <a:rPr lang="en-US" sz="2800" dirty="0" smtClean="0"/>
                <a:t>Much </a:t>
              </a:r>
              <a:r>
                <a:rPr lang="en-US" sz="2800" dirty="0"/>
                <a:t>of the North Central region is covered by sandy soils that </a:t>
              </a:r>
              <a:r>
                <a:rPr lang="en-US" sz="2800" dirty="0" smtClean="0"/>
                <a:t>have inherently </a:t>
              </a:r>
              <a:r>
                <a:rPr lang="en-US" sz="2800" dirty="0"/>
                <a:t>low agricultural value due to both low organic matter and microbial </a:t>
              </a:r>
              <a:r>
                <a:rPr lang="en-US" sz="2800" dirty="0" smtClean="0"/>
                <a:t>activity.  Options </a:t>
              </a:r>
              <a:r>
                <a:rPr lang="en-US" sz="2800" dirty="0"/>
                <a:t>for amending soil organic </a:t>
              </a:r>
              <a:r>
                <a:rPr lang="en-US" sz="2800" dirty="0" smtClean="0"/>
                <a:t>matter include </a:t>
              </a:r>
              <a:r>
                <a:rPr lang="en-US" sz="2800" dirty="0"/>
                <a:t>adding a variety of materials from finished compost to raw </a:t>
              </a:r>
              <a:r>
                <a:rPr lang="en-US" sz="2800" dirty="0" smtClean="0"/>
                <a:t>organic amendments, but these options can be costly, labor intensive, or slow to cause a measurable increase. </a:t>
              </a:r>
              <a:r>
                <a:rPr lang="en-US" sz="2800" dirty="0"/>
                <a:t> </a:t>
              </a:r>
              <a:r>
                <a:rPr lang="en-US" sz="2800" dirty="0" smtClean="0"/>
                <a:t>Plant </a:t>
              </a:r>
              <a:r>
                <a:rPr lang="en-US" sz="2800" dirty="0"/>
                <a:t>disease has a direct negative impact on grower economics and is especially problematic in </a:t>
              </a:r>
              <a:r>
                <a:rPr lang="en-US" sz="2800" dirty="0" smtClean="0"/>
                <a:t>low-quality sandy </a:t>
              </a:r>
              <a:r>
                <a:rPr lang="en-US" sz="2800" dirty="0"/>
                <a:t>soils. </a:t>
              </a:r>
              <a:r>
                <a:rPr lang="en-US" sz="2800" dirty="0" smtClean="0"/>
                <a:t>Biological </a:t>
              </a:r>
              <a:r>
                <a:rPr lang="en-US" sz="2800" dirty="0"/>
                <a:t>control of soil-borne plant pathogens is a potential alternative to the </a:t>
              </a:r>
              <a:r>
                <a:rPr lang="en-US" sz="2800" dirty="0" smtClean="0"/>
                <a:t>traditional use of sometimes unfavorable </a:t>
              </a:r>
              <a:r>
                <a:rPr lang="en-US" sz="2800" dirty="0"/>
                <a:t>chemical </a:t>
              </a:r>
              <a:r>
                <a:rPr lang="en-US" sz="2800" dirty="0" smtClean="0"/>
                <a:t>pesticides, but </a:t>
              </a:r>
              <a:r>
                <a:rPr lang="en-US" sz="2800" dirty="0"/>
                <a:t>criticisms of </a:t>
              </a:r>
              <a:r>
                <a:rPr lang="en-US" sz="2800" dirty="0" err="1"/>
                <a:t>biopesticides</a:t>
              </a:r>
              <a:r>
                <a:rPr lang="en-US" sz="2800" dirty="0"/>
                <a:t> include the organism’s speed of </a:t>
              </a:r>
              <a:r>
                <a:rPr lang="en-US" sz="2800" dirty="0" smtClean="0"/>
                <a:t>action, ecological fitness and persistence </a:t>
              </a:r>
              <a:r>
                <a:rPr lang="en-US" sz="2800" dirty="0"/>
                <a:t>in the environment, and application (Butt and Copping 2000</a:t>
              </a:r>
              <a:r>
                <a:rPr lang="en-US" sz="2800" dirty="0" smtClean="0"/>
                <a:t>). The </a:t>
              </a:r>
              <a:r>
                <a:rPr lang="en-US" sz="2800" dirty="0"/>
                <a:t>Wine Cap fungus, </a:t>
              </a:r>
              <a:r>
                <a:rPr lang="en-US" sz="2800" dirty="0" err="1"/>
                <a:t>Stropharia</a:t>
              </a:r>
              <a:r>
                <a:rPr lang="en-US" sz="2800" dirty="0"/>
                <a:t> </a:t>
              </a:r>
              <a:r>
                <a:rPr lang="en-US" sz="2800" dirty="0" err="1" smtClean="0"/>
                <a:t>rugoso-annulata</a:t>
              </a:r>
              <a:r>
                <a:rPr lang="en-US" sz="2800" dirty="0" smtClean="0"/>
                <a:t> </a:t>
              </a:r>
              <a:r>
                <a:rPr lang="en-US" sz="2800" dirty="0"/>
                <a:t>(SRA), is an edible specialty mushroom that excels at rapid decomposition of straw and woodchips (</a:t>
              </a:r>
              <a:r>
                <a:rPr lang="en-US" sz="2800" dirty="0" err="1"/>
                <a:t>Ukoima</a:t>
              </a:r>
              <a:r>
                <a:rPr lang="en-US" sz="2800" dirty="0"/>
                <a:t> et al. 2009, Bruhn et al. 2010</a:t>
              </a:r>
              <a:r>
                <a:rPr lang="en-US" sz="2800" dirty="0" smtClean="0"/>
                <a:t>). It </a:t>
              </a:r>
              <a:r>
                <a:rPr lang="en-US" sz="2800" dirty="0"/>
                <a:t>is </a:t>
              </a:r>
              <a:r>
                <a:rPr lang="en-US" sz="2800" dirty="0" smtClean="0"/>
                <a:t>also an </a:t>
              </a:r>
              <a:r>
                <a:rPr lang="en-US" sz="2800" dirty="0"/>
                <a:t>ideal </a:t>
              </a:r>
              <a:r>
                <a:rPr lang="en-US" sz="2800" dirty="0" err="1"/>
                <a:t>biopesticide</a:t>
              </a:r>
              <a:r>
                <a:rPr lang="en-US" sz="2800" dirty="0"/>
                <a:t> </a:t>
              </a:r>
              <a:r>
                <a:rPr lang="en-US" sz="2800" dirty="0" smtClean="0"/>
                <a:t>candidate because </a:t>
              </a:r>
              <a:r>
                <a:rPr lang="en-US" sz="2800" dirty="0"/>
                <a:t>it is nonpathogenic, conditioned for vigorous outdoor cultivation</a:t>
              </a:r>
              <a:r>
                <a:rPr lang="en-US" sz="2800" dirty="0" smtClean="0"/>
                <a:t>, and </a:t>
              </a:r>
              <a:r>
                <a:rPr lang="en-US" sz="2800" dirty="0"/>
                <a:t>easy to </a:t>
              </a:r>
              <a:r>
                <a:rPr lang="en-US" sz="2800" dirty="0" smtClean="0"/>
                <a:t>grow. This </a:t>
              </a:r>
              <a:r>
                <a:rPr lang="en-US" sz="2800" dirty="0"/>
                <a:t>research evaluates an innovative, accelerated </a:t>
              </a:r>
              <a:r>
                <a:rPr lang="en-US" sz="2800" dirty="0" smtClean="0"/>
                <a:t>strategy using Wine Cap mushroom beds to improve soil health, suppress </a:t>
              </a:r>
              <a:r>
                <a:rPr lang="en-US" sz="2800" dirty="0"/>
                <a:t>plant </a:t>
              </a:r>
              <a:r>
                <a:rPr lang="en-US" sz="2800" dirty="0" smtClean="0"/>
                <a:t>disease, and supplement grower income </a:t>
              </a:r>
              <a:r>
                <a:rPr lang="en-US" sz="2800" dirty="0"/>
                <a:t>by providing a unique </a:t>
              </a:r>
              <a:r>
                <a:rPr lang="en-US" sz="2800" dirty="0" smtClean="0"/>
                <a:t>mushroom cash </a:t>
              </a:r>
              <a:r>
                <a:rPr lang="en-US" sz="2800" dirty="0"/>
                <a:t>crop (Figures 1 &amp; 2).</a:t>
              </a:r>
              <a:endParaRPr lang="en-US" sz="2800" dirty="0" smtClean="0"/>
            </a:p>
          </p:txBody>
        </p:sp>
        <p:sp>
          <p:nvSpPr>
            <p:cNvPr id="69" name="TextBox 68"/>
            <p:cNvSpPr txBox="1"/>
            <p:nvPr/>
          </p:nvSpPr>
          <p:spPr>
            <a:xfrm>
              <a:off x="914400" y="6889355"/>
              <a:ext cx="6072496" cy="1323439"/>
            </a:xfrm>
            <a:prstGeom prst="rect">
              <a:avLst/>
            </a:prstGeom>
            <a:noFill/>
          </p:spPr>
          <p:txBody>
            <a:bodyPr wrap="none" rtlCol="0">
              <a:spAutoFit/>
            </a:bodyPr>
            <a:lstStyle/>
            <a:p>
              <a:r>
                <a:rPr lang="en-US" sz="8000" dirty="0" smtClean="0">
                  <a:latin typeface="Berlin Sans FB Demi" pitchFamily="34" charset="0"/>
                </a:rPr>
                <a:t>Introduction:</a:t>
              </a:r>
              <a:endParaRPr lang="en-US" sz="8000" dirty="0">
                <a:latin typeface="Berlin Sans FB Demi" pitchFamily="34" charset="0"/>
              </a:endParaRPr>
            </a:p>
          </p:txBody>
        </p:sp>
        <p:sp>
          <p:nvSpPr>
            <p:cNvPr id="82" name="TextBox 81"/>
            <p:cNvSpPr txBox="1"/>
            <p:nvPr/>
          </p:nvSpPr>
          <p:spPr>
            <a:xfrm>
              <a:off x="914400" y="20944297"/>
              <a:ext cx="4277133" cy="1323439"/>
            </a:xfrm>
            <a:prstGeom prst="rect">
              <a:avLst/>
            </a:prstGeom>
            <a:noFill/>
          </p:spPr>
          <p:txBody>
            <a:bodyPr wrap="none" rtlCol="0">
              <a:spAutoFit/>
            </a:bodyPr>
            <a:lstStyle/>
            <a:p>
              <a:r>
                <a:rPr lang="en-US" sz="8000" dirty="0" smtClean="0">
                  <a:latin typeface="Berlin Sans FB Demi" pitchFamily="34" charset="0"/>
                </a:rPr>
                <a:t>Methods:</a:t>
              </a:r>
              <a:endParaRPr lang="en-US" sz="8000" dirty="0">
                <a:latin typeface="Berlin Sans FB Demi" pitchFamily="34" charset="0"/>
              </a:endParaRPr>
            </a:p>
          </p:txBody>
        </p:sp>
        <p:sp>
          <p:nvSpPr>
            <p:cNvPr id="92" name="TextBox 91"/>
            <p:cNvSpPr txBox="1"/>
            <p:nvPr/>
          </p:nvSpPr>
          <p:spPr>
            <a:xfrm>
              <a:off x="751398" y="18538257"/>
              <a:ext cx="7167482" cy="2246769"/>
            </a:xfrm>
            <a:prstGeom prst="rect">
              <a:avLst/>
            </a:prstGeom>
            <a:noFill/>
          </p:spPr>
          <p:txBody>
            <a:bodyPr wrap="square" rtlCol="0">
              <a:spAutoFit/>
            </a:bodyPr>
            <a:lstStyle/>
            <a:p>
              <a:r>
                <a:rPr lang="en-US" sz="2800" dirty="0" smtClean="0"/>
                <a:t>1) There will be </a:t>
              </a:r>
              <a:r>
                <a:rPr lang="en-US" sz="2800" dirty="0"/>
                <a:t>changes in soil health in response </a:t>
              </a:r>
              <a:r>
                <a:rPr lang="en-US" sz="2800" dirty="0" smtClean="0"/>
                <a:t>to organic </a:t>
              </a:r>
              <a:r>
                <a:rPr lang="en-US" sz="2800" dirty="0"/>
                <a:t>additions and the addition of Wine </a:t>
              </a:r>
              <a:r>
                <a:rPr lang="en-US" sz="2800" dirty="0" smtClean="0"/>
                <a:t>Cap </a:t>
              </a:r>
            </a:p>
            <a:p>
              <a:r>
                <a:rPr lang="en-US" sz="2800" dirty="0" smtClean="0"/>
                <a:t>2) The presence of Wine Cap will decrease disease prevalence in tomato plants</a:t>
              </a:r>
              <a:r>
                <a:rPr lang="en-US" sz="2800" dirty="0"/>
                <a:t> </a:t>
              </a:r>
            </a:p>
          </p:txBody>
        </p:sp>
        <p:pic>
          <p:nvPicPr>
            <p:cNvPr id="9" name="Picture 8"/>
            <p:cNvPicPr>
              <a:picLocks noChangeAspect="1"/>
            </p:cNvPicPr>
            <p:nvPr/>
          </p:nvPicPr>
          <p:blipFill rotWithShape="1">
            <a:blip r:embed="rId2" cstate="print">
              <a:extLst>
                <a:ext uri="{28A0092B-C50C-407E-A947-70E740481C1C}">
                  <a14:useLocalDpi xmlns:a14="http://schemas.microsoft.com/office/drawing/2010/main" val="0"/>
                </a:ext>
              </a:extLst>
            </a:blip>
            <a:srcRect t="8625" r="10708" b="15719"/>
            <a:stretch/>
          </p:blipFill>
          <p:spPr>
            <a:xfrm>
              <a:off x="772800" y="25758218"/>
              <a:ext cx="11572188" cy="5911498"/>
            </a:xfrm>
            <a:prstGeom prst="rect">
              <a:avLst/>
            </a:prstGeom>
            <a:ln>
              <a:noFill/>
            </a:ln>
            <a:effectLst>
              <a:softEdge rad="112500"/>
            </a:effectLst>
          </p:spPr>
        </p:pic>
        <p:sp>
          <p:nvSpPr>
            <p:cNvPr id="70" name="TextBox 69"/>
            <p:cNvSpPr txBox="1"/>
            <p:nvPr/>
          </p:nvSpPr>
          <p:spPr>
            <a:xfrm>
              <a:off x="914400" y="17221200"/>
              <a:ext cx="5644494" cy="1323439"/>
            </a:xfrm>
            <a:prstGeom prst="rect">
              <a:avLst/>
            </a:prstGeom>
            <a:noFill/>
          </p:spPr>
          <p:txBody>
            <a:bodyPr wrap="none" rtlCol="0">
              <a:spAutoFit/>
            </a:bodyPr>
            <a:lstStyle/>
            <a:p>
              <a:r>
                <a:rPr lang="en-US" sz="8000" dirty="0" smtClean="0">
                  <a:latin typeface="Berlin Sans FB Demi" pitchFamily="34" charset="0"/>
                </a:rPr>
                <a:t>Hypotheses:</a:t>
              </a:r>
              <a:endParaRPr lang="en-US" sz="8000" dirty="0">
                <a:latin typeface="Berlin Sans FB Demi" pitchFamily="34" charset="0"/>
              </a:endParaRPr>
            </a:p>
          </p:txBody>
        </p:sp>
        <p:sp>
          <p:nvSpPr>
            <p:cNvPr id="49" name="TextBox 48"/>
            <p:cNvSpPr txBox="1"/>
            <p:nvPr/>
          </p:nvSpPr>
          <p:spPr>
            <a:xfrm>
              <a:off x="751397" y="22139970"/>
              <a:ext cx="12355003" cy="3539430"/>
            </a:xfrm>
            <a:prstGeom prst="rect">
              <a:avLst/>
            </a:prstGeom>
            <a:noFill/>
          </p:spPr>
          <p:txBody>
            <a:bodyPr wrap="square" rtlCol="0">
              <a:spAutoFit/>
            </a:bodyPr>
            <a:lstStyle/>
            <a:p>
              <a:r>
                <a:rPr lang="en-US" sz="2800" dirty="0" smtClean="0"/>
                <a:t>The field was prepared and plots (2m </a:t>
              </a:r>
              <a:r>
                <a:rPr lang="en-US" sz="2800" dirty="0"/>
                <a:t>x </a:t>
              </a:r>
              <a:r>
                <a:rPr lang="en-US" sz="2800" dirty="0" smtClean="0"/>
                <a:t>2m, </a:t>
              </a:r>
              <a:r>
                <a:rPr lang="en-US" sz="2800" dirty="0"/>
                <a:t>7 treatments x 3 </a:t>
              </a:r>
              <a:r>
                <a:rPr lang="en-US" sz="2800" dirty="0" smtClean="0"/>
                <a:t>replicates, Figure </a:t>
              </a:r>
              <a:r>
                <a:rPr lang="en-US" sz="2800" dirty="0"/>
                <a:t>3</a:t>
              </a:r>
              <a:r>
                <a:rPr lang="en-US" sz="2800" dirty="0" smtClean="0"/>
                <a:t>) delineated with 2m buffers. Soil sampled from inner plot (Figure </a:t>
              </a:r>
              <a:r>
                <a:rPr lang="en-US" sz="2800" dirty="0"/>
                <a:t>4</a:t>
              </a:r>
              <a:r>
                <a:rPr lang="en-US" sz="2800" dirty="0" smtClean="0"/>
                <a:t>) seasonally and tested (Spectrum Analytic) for microbial </a:t>
              </a:r>
              <a:r>
                <a:rPr lang="en-US" sz="2800" dirty="0"/>
                <a:t>activity (</a:t>
              </a:r>
              <a:r>
                <a:rPr lang="en-US" sz="2800" dirty="0" err="1"/>
                <a:t>Solvita</a:t>
              </a:r>
              <a:r>
                <a:rPr lang="en-US" sz="2800" dirty="0"/>
                <a:t>), SOM, </a:t>
              </a:r>
              <a:r>
                <a:rPr lang="en-US" sz="2800" dirty="0" smtClean="0"/>
                <a:t>nutrients and micronutrients.</a:t>
              </a:r>
              <a:r>
                <a:rPr lang="en-US" sz="2800" dirty="0"/>
                <a:t> </a:t>
              </a:r>
              <a:r>
                <a:rPr lang="en-US" sz="2800" dirty="0" smtClean="0"/>
                <a:t> Treatment plots planted by spreading </a:t>
              </a:r>
              <a:r>
                <a:rPr lang="en-US" sz="2800" dirty="0"/>
                <a:t>organic material (straw, wood chips, or combination of both based on treatment) onto the plot </a:t>
              </a:r>
              <a:r>
                <a:rPr lang="en-US" sz="2800" dirty="0" smtClean="0"/>
                <a:t>surface and planted with Wine Cap mushroom spawn.  Control plots receive organic material only or no additions.  Four tomato plants placed per plot.  All yields and data collected.</a:t>
              </a:r>
              <a:endParaRPr lang="en-US" sz="2800" dirty="0"/>
            </a:p>
          </p:txBody>
        </p:sp>
        <p:pic>
          <p:nvPicPr>
            <p:cNvPr id="26" name="Picture 25"/>
            <p:cNvPicPr>
              <a:picLocks noChangeAspect="1"/>
            </p:cNvPicPr>
            <p:nvPr/>
          </p:nvPicPr>
          <p:blipFill rotWithShape="1">
            <a:blip r:embed="rId3"/>
            <a:srcRect l="2174" t="2195"/>
            <a:stretch/>
          </p:blipFill>
          <p:spPr>
            <a:xfrm>
              <a:off x="8153400" y="17145000"/>
              <a:ext cx="3751343" cy="3577611"/>
            </a:xfrm>
            <a:prstGeom prst="rect">
              <a:avLst/>
            </a:prstGeom>
            <a:ln>
              <a:noFill/>
            </a:ln>
            <a:effectLst>
              <a:softEdge rad="112500"/>
            </a:effectLst>
          </p:spPr>
        </p:pic>
        <p:sp>
          <p:nvSpPr>
            <p:cNvPr id="67" name="TextBox 66"/>
            <p:cNvSpPr txBox="1"/>
            <p:nvPr/>
          </p:nvSpPr>
          <p:spPr>
            <a:xfrm>
              <a:off x="7263703" y="20632626"/>
              <a:ext cx="5557775" cy="954107"/>
            </a:xfrm>
            <a:prstGeom prst="rect">
              <a:avLst/>
            </a:prstGeom>
            <a:noFill/>
          </p:spPr>
          <p:txBody>
            <a:bodyPr wrap="square" rtlCol="0">
              <a:spAutoFit/>
            </a:bodyPr>
            <a:lstStyle/>
            <a:p>
              <a:r>
                <a:rPr lang="en-US" sz="2800" dirty="0" smtClean="0">
                  <a:latin typeface="Arial" panose="020B0604020202020204" pitchFamily="34" charset="0"/>
                  <a:cs typeface="Arial" panose="020B0604020202020204" pitchFamily="34" charset="0"/>
                </a:rPr>
                <a:t>Figure </a:t>
              </a:r>
              <a:r>
                <a:rPr lang="en-US" sz="2800" dirty="0">
                  <a:latin typeface="Arial" panose="020B0604020202020204" pitchFamily="34" charset="0"/>
                  <a:cs typeface="Arial" panose="020B0604020202020204" pitchFamily="34" charset="0"/>
                </a:rPr>
                <a:t>4</a:t>
              </a:r>
              <a:r>
                <a:rPr lang="en-US" sz="2800" dirty="0" smtClean="0">
                  <a:latin typeface="Arial" panose="020B0604020202020204" pitchFamily="34" charset="0"/>
                  <a:cs typeface="Arial" panose="020B0604020202020204" pitchFamily="34" charset="0"/>
                </a:rPr>
                <a:t>. Soil samples taken from inner 1m</a:t>
              </a:r>
              <a:r>
                <a:rPr lang="en-US" sz="2800" baseline="30000" dirty="0" smtClean="0">
                  <a:latin typeface="Arial" panose="020B0604020202020204" pitchFamily="34" charset="0"/>
                  <a:cs typeface="Arial" panose="020B0604020202020204" pitchFamily="34" charset="0"/>
                </a:rPr>
                <a:t>2</a:t>
              </a:r>
              <a:r>
                <a:rPr lang="en-US" sz="2800" dirty="0">
                  <a:latin typeface="Arial" panose="020B0604020202020204" pitchFamily="34" charset="0"/>
                  <a:cs typeface="Arial" panose="020B0604020202020204" pitchFamily="34" charset="0"/>
                </a:rPr>
                <a:t> </a:t>
              </a:r>
              <a:r>
                <a:rPr lang="en-US" sz="2800" dirty="0" smtClean="0">
                  <a:latin typeface="Arial" panose="020B0604020202020204" pitchFamily="34" charset="0"/>
                  <a:cs typeface="Arial" panose="020B0604020202020204" pitchFamily="34" charset="0"/>
                </a:rPr>
                <a:t>to reduce edge effects.</a:t>
              </a:r>
            </a:p>
          </p:txBody>
        </p:sp>
        <p:sp>
          <p:nvSpPr>
            <p:cNvPr id="71" name="TextBox 70"/>
            <p:cNvSpPr txBox="1"/>
            <p:nvPr/>
          </p:nvSpPr>
          <p:spPr>
            <a:xfrm>
              <a:off x="772801" y="31659493"/>
              <a:ext cx="12125466" cy="954107"/>
            </a:xfrm>
            <a:prstGeom prst="rect">
              <a:avLst/>
            </a:prstGeom>
            <a:noFill/>
          </p:spPr>
          <p:txBody>
            <a:bodyPr wrap="square" rtlCol="0">
              <a:spAutoFit/>
            </a:bodyPr>
            <a:lstStyle/>
            <a:p>
              <a:r>
                <a:rPr lang="en-US" sz="2800" dirty="0" smtClean="0">
                  <a:latin typeface="Arial" panose="020B0604020202020204" pitchFamily="34" charset="0"/>
                  <a:cs typeface="Arial" panose="020B0604020202020204" pitchFamily="34" charset="0"/>
                </a:rPr>
                <a:t>Figure </a:t>
              </a:r>
              <a:r>
                <a:rPr lang="en-US" sz="2800" dirty="0">
                  <a:latin typeface="Arial" panose="020B0604020202020204" pitchFamily="34" charset="0"/>
                  <a:cs typeface="Arial" panose="020B0604020202020204" pitchFamily="34" charset="0"/>
                </a:rPr>
                <a:t>3</a:t>
              </a:r>
              <a:r>
                <a:rPr lang="en-US" sz="2800" dirty="0" smtClean="0">
                  <a:latin typeface="Arial" panose="020B0604020202020204" pitchFamily="34" charset="0"/>
                  <a:cs typeface="Arial" panose="020B0604020202020204" pitchFamily="34" charset="0"/>
                </a:rPr>
                <a:t>. Experimental plot in spring 2016 examining the benefits of companion planting Wine Cap mushrooms with tomato plants.</a:t>
              </a:r>
            </a:p>
          </p:txBody>
        </p:sp>
      </p:grpSp>
      <p:grpSp>
        <p:nvGrpSpPr>
          <p:cNvPr id="10" name="Group 9"/>
          <p:cNvGrpSpPr/>
          <p:nvPr/>
        </p:nvGrpSpPr>
        <p:grpSpPr>
          <a:xfrm>
            <a:off x="1752600" y="7284929"/>
            <a:ext cx="41986200" cy="25279259"/>
            <a:chOff x="1752600" y="7284929"/>
            <a:chExt cx="41986200" cy="25279259"/>
          </a:xfrm>
        </p:grpSpPr>
        <p:sp>
          <p:nvSpPr>
            <p:cNvPr id="140" name="Rounded Rectangle 139"/>
            <p:cNvSpPr/>
            <p:nvPr/>
          </p:nvSpPr>
          <p:spPr bwMode="auto">
            <a:xfrm>
              <a:off x="12877800" y="7284929"/>
              <a:ext cx="18135600" cy="25237440"/>
            </a:xfrm>
            <a:prstGeom prst="roundRect">
              <a:avLst/>
            </a:prstGeom>
            <a:gradFill flip="none" rotWithShape="1">
              <a:gsLst>
                <a:gs pos="0">
                  <a:schemeClr val="accent5">
                    <a:lumMod val="75000"/>
                    <a:shade val="30000"/>
                    <a:satMod val="115000"/>
                  </a:schemeClr>
                </a:gs>
                <a:gs pos="50000">
                  <a:schemeClr val="accent5">
                    <a:lumMod val="75000"/>
                    <a:shade val="67500"/>
                    <a:satMod val="115000"/>
                  </a:schemeClr>
                </a:gs>
                <a:gs pos="100000">
                  <a:schemeClr val="accent5">
                    <a:lumMod val="75000"/>
                    <a:shade val="100000"/>
                    <a:satMod val="115000"/>
                  </a:schemeClr>
                </a:gs>
              </a:gsLst>
              <a:lin ang="2700000" scaled="1"/>
              <a:tileRect/>
            </a:gradFill>
            <a:ln w="2857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389438" rtl="0" eaLnBrk="1" fontAlgn="base" latinLnBrk="0" hangingPunct="1">
                <a:lnSpc>
                  <a:spcPct val="100000"/>
                </a:lnSpc>
                <a:spcBef>
                  <a:spcPct val="0"/>
                </a:spcBef>
                <a:spcAft>
                  <a:spcPct val="0"/>
                </a:spcAft>
                <a:buClrTx/>
                <a:buSzTx/>
                <a:buFontTx/>
                <a:buNone/>
                <a:tabLst/>
              </a:pPr>
              <a:endParaRPr kumimoji="0" lang="en-US" sz="8600" b="0" i="0" u="none" strike="noStrike" cap="none" normalizeH="0" baseline="0" smtClean="0">
                <a:ln>
                  <a:noFill/>
                </a:ln>
                <a:solidFill>
                  <a:schemeClr val="tx1"/>
                </a:solidFill>
                <a:effectLst/>
                <a:latin typeface="Arial" charset="0"/>
              </a:endParaRPr>
            </a:p>
          </p:txBody>
        </p:sp>
        <p:sp>
          <p:nvSpPr>
            <p:cNvPr id="135" name="TextBox 134"/>
            <p:cNvSpPr txBox="1"/>
            <p:nvPr/>
          </p:nvSpPr>
          <p:spPr>
            <a:xfrm>
              <a:off x="13411200" y="7970729"/>
              <a:ext cx="17297400" cy="1415772"/>
            </a:xfrm>
            <a:prstGeom prst="rect">
              <a:avLst/>
            </a:prstGeom>
            <a:noFill/>
          </p:spPr>
          <p:txBody>
            <a:bodyPr wrap="square" rtlCol="0">
              <a:spAutoFit/>
            </a:bodyPr>
            <a:lstStyle/>
            <a:p>
              <a:pPr algn="ctr"/>
              <a:r>
                <a:rPr lang="en-US" dirty="0" smtClean="0">
                  <a:solidFill>
                    <a:schemeClr val="bg1">
                      <a:lumMod val="95000"/>
                    </a:schemeClr>
                  </a:solidFill>
                  <a:latin typeface="Berlin Sans FB Demi" pitchFamily="34" charset="0"/>
                </a:rPr>
                <a:t>Benefits of Wine Cap Mushroom:</a:t>
              </a:r>
              <a:endParaRPr lang="en-US" dirty="0">
                <a:solidFill>
                  <a:schemeClr val="bg1">
                    <a:lumMod val="95000"/>
                  </a:schemeClr>
                </a:solidFill>
                <a:latin typeface="Berlin Sans FB Demi" pitchFamily="34" charset="0"/>
              </a:endParaRPr>
            </a:p>
          </p:txBody>
        </p:sp>
        <p:sp>
          <p:nvSpPr>
            <p:cNvPr id="139" name="Rectangle 138"/>
            <p:cNvSpPr/>
            <p:nvPr/>
          </p:nvSpPr>
          <p:spPr bwMode="auto">
            <a:xfrm>
              <a:off x="12877800" y="9906000"/>
              <a:ext cx="18135600" cy="22631400"/>
            </a:xfrm>
            <a:prstGeom prst="rect">
              <a:avLst/>
            </a:prstGeom>
            <a:solidFill>
              <a:schemeClr val="bg1"/>
            </a:solidFill>
            <a:ln w="2857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389438" rtl="0" eaLnBrk="1" fontAlgn="base" latinLnBrk="0" hangingPunct="1">
                <a:lnSpc>
                  <a:spcPct val="100000"/>
                </a:lnSpc>
                <a:spcBef>
                  <a:spcPct val="0"/>
                </a:spcBef>
                <a:spcAft>
                  <a:spcPct val="0"/>
                </a:spcAft>
                <a:buClrTx/>
                <a:buSzTx/>
                <a:buFontTx/>
                <a:buNone/>
                <a:tabLst/>
              </a:pPr>
              <a:endParaRPr kumimoji="0" lang="en-US" sz="8600" b="0" i="0" u="none" strike="noStrike" cap="none" normalizeH="0" baseline="0" dirty="0" smtClean="0">
                <a:ln>
                  <a:noFill/>
                </a:ln>
                <a:solidFill>
                  <a:schemeClr val="tx1"/>
                </a:solidFill>
                <a:effectLst/>
                <a:latin typeface="Arial" charset="0"/>
              </a:endParaRPr>
            </a:p>
          </p:txBody>
        </p:sp>
        <p:sp>
          <p:nvSpPr>
            <p:cNvPr id="57" name="TextBox 56"/>
            <p:cNvSpPr txBox="1"/>
            <p:nvPr/>
          </p:nvSpPr>
          <p:spPr>
            <a:xfrm>
              <a:off x="1752600" y="27584400"/>
              <a:ext cx="184731" cy="584775"/>
            </a:xfrm>
            <a:prstGeom prst="rect">
              <a:avLst/>
            </a:prstGeom>
            <a:noFill/>
          </p:spPr>
          <p:txBody>
            <a:bodyPr wrap="none" rtlCol="0">
              <a:spAutoFit/>
            </a:bodyPr>
            <a:lstStyle/>
            <a:p>
              <a:endParaRPr lang="en-US" sz="3200" dirty="0"/>
            </a:p>
          </p:txBody>
        </p:sp>
        <p:sp>
          <p:nvSpPr>
            <p:cNvPr id="63" name="TextBox 62"/>
            <p:cNvSpPr txBox="1"/>
            <p:nvPr/>
          </p:nvSpPr>
          <p:spPr>
            <a:xfrm>
              <a:off x="22098000" y="29794200"/>
              <a:ext cx="184731" cy="584775"/>
            </a:xfrm>
            <a:prstGeom prst="rect">
              <a:avLst/>
            </a:prstGeom>
            <a:noFill/>
          </p:spPr>
          <p:txBody>
            <a:bodyPr wrap="none" rtlCol="0">
              <a:spAutoFit/>
            </a:bodyPr>
            <a:lstStyle/>
            <a:p>
              <a:endParaRPr lang="en-US" sz="3200" dirty="0">
                <a:latin typeface="Berlin Sans FB" pitchFamily="34" charset="0"/>
              </a:endParaRPr>
            </a:p>
          </p:txBody>
        </p:sp>
        <p:sp>
          <p:nvSpPr>
            <p:cNvPr id="76" name="TextBox 75"/>
            <p:cNvSpPr txBox="1"/>
            <p:nvPr/>
          </p:nvSpPr>
          <p:spPr>
            <a:xfrm>
              <a:off x="31394400" y="17030164"/>
              <a:ext cx="5793733" cy="13449836"/>
            </a:xfrm>
            <a:prstGeom prst="rect">
              <a:avLst/>
            </a:prstGeom>
            <a:noFill/>
          </p:spPr>
          <p:txBody>
            <a:bodyPr wrap="square" rtlCol="0">
              <a:spAutoFit/>
            </a:bodyPr>
            <a:lstStyle/>
            <a:p>
              <a:r>
                <a:rPr lang="en-US" sz="2800" dirty="0"/>
                <a:t>This research evaluates an innovative, accelerated strategy using Wine Cap mushroom beds to improve soil health, suppress plant disease, and supplement grower income by providing a unique mushroom cash crop.</a:t>
              </a:r>
            </a:p>
            <a:p>
              <a:pPr marL="457200" indent="-457200">
                <a:buFont typeface="Arial" pitchFamily="34" charset="0"/>
                <a:buChar char="•"/>
              </a:pPr>
              <a:endParaRPr lang="en-US" sz="2800" dirty="0" smtClean="0"/>
            </a:p>
            <a:p>
              <a:pPr marL="457200" indent="-457200">
                <a:buFont typeface="Arial" pitchFamily="34" charset="0"/>
                <a:buChar char="•"/>
              </a:pPr>
              <a:r>
                <a:rPr lang="en-US" sz="2800" dirty="0" smtClean="0"/>
                <a:t>Economically grown on readily available organic materials and agricultural byproducts </a:t>
              </a:r>
            </a:p>
            <a:p>
              <a:pPr marL="457200" indent="-457200">
                <a:buFont typeface="Arial" pitchFamily="34" charset="0"/>
                <a:buChar char="•"/>
              </a:pPr>
              <a:r>
                <a:rPr lang="en-US" sz="2800" dirty="0" smtClean="0"/>
                <a:t>Easily companion planted in areas already being utilized or for preparing new beds</a:t>
              </a:r>
            </a:p>
            <a:p>
              <a:pPr marL="457200" indent="-457200">
                <a:buFont typeface="Arial" pitchFamily="34" charset="0"/>
                <a:buChar char="•"/>
              </a:pPr>
              <a:r>
                <a:rPr lang="en-US" sz="2800" dirty="0" smtClean="0"/>
                <a:t>Enhancement of soil</a:t>
              </a:r>
              <a:r>
                <a:rPr lang="en-US" sz="2800" dirty="0"/>
                <a:t> </a:t>
              </a:r>
              <a:r>
                <a:rPr lang="en-US" sz="2800" dirty="0" smtClean="0"/>
                <a:t>organic matter, water holding capacity, and microbial activity</a:t>
              </a:r>
            </a:p>
            <a:p>
              <a:pPr marL="457200" indent="-457200">
                <a:buFont typeface="Arial" pitchFamily="34" charset="0"/>
                <a:buChar char="•"/>
              </a:pPr>
              <a:r>
                <a:rPr lang="en-US" sz="2800" dirty="0" smtClean="0"/>
                <a:t>Reduction of plant disease, need for watering, soil compaction and erosion</a:t>
              </a:r>
            </a:p>
            <a:p>
              <a:pPr marL="457200" indent="-457200">
                <a:buFont typeface="Arial" pitchFamily="34" charset="0"/>
                <a:buChar char="•"/>
              </a:pPr>
              <a:r>
                <a:rPr lang="en-US" sz="2800" dirty="0" smtClean="0"/>
                <a:t>Weed suppression</a:t>
              </a:r>
            </a:p>
            <a:p>
              <a:pPr marL="457200" indent="-457200">
                <a:buFont typeface="Arial" pitchFamily="34" charset="0"/>
                <a:buChar char="•"/>
              </a:pPr>
              <a:r>
                <a:rPr lang="en-US" sz="2800" dirty="0" smtClean="0"/>
                <a:t>Increased nutrient density in companion plant </a:t>
              </a:r>
            </a:p>
            <a:p>
              <a:pPr marL="457200" indent="-457200">
                <a:buFont typeface="Arial" pitchFamily="34" charset="0"/>
                <a:buChar char="•"/>
              </a:pPr>
              <a:endParaRPr lang="en-US" sz="2800" dirty="0" smtClean="0"/>
            </a:p>
            <a:p>
              <a:pPr marL="457200" indent="-457200">
                <a:buFont typeface="Arial" pitchFamily="34" charset="0"/>
                <a:buChar char="•"/>
              </a:pPr>
              <a:endParaRPr lang="en-US" sz="2800" dirty="0"/>
            </a:p>
            <a:p>
              <a:endParaRPr lang="en-US" sz="2800" dirty="0"/>
            </a:p>
            <a:p>
              <a:pPr marL="457200" indent="-457200">
                <a:buFont typeface="Arial" pitchFamily="34" charset="0"/>
                <a:buChar char="•"/>
              </a:pPr>
              <a:endParaRPr lang="en-US" sz="2800" dirty="0" smtClean="0"/>
            </a:p>
            <a:p>
              <a:endParaRPr lang="en-US" sz="2800" dirty="0"/>
            </a:p>
            <a:p>
              <a:endParaRPr lang="en-US" sz="2800" b="1" dirty="0" smtClean="0"/>
            </a:p>
            <a:p>
              <a:endParaRPr lang="en-US" sz="2800" b="1" dirty="0"/>
            </a:p>
          </p:txBody>
        </p:sp>
        <p:sp>
          <p:nvSpPr>
            <p:cNvPr id="85" name="Rectangle 84"/>
            <p:cNvSpPr/>
            <p:nvPr/>
          </p:nvSpPr>
          <p:spPr>
            <a:xfrm>
              <a:off x="31623000" y="28101429"/>
              <a:ext cx="12115800" cy="1692771"/>
            </a:xfrm>
            <a:prstGeom prst="rect">
              <a:avLst/>
            </a:prstGeom>
          </p:spPr>
          <p:txBody>
            <a:bodyPr wrap="square">
              <a:spAutoFit/>
            </a:bodyPr>
            <a:lstStyle/>
            <a:p>
              <a:r>
                <a:rPr lang="en-US" sz="1600" dirty="0">
                  <a:latin typeface="Gill Sans MT" pitchFamily="34" charset="0"/>
                </a:rPr>
                <a:t>This project is supported by the National Institute of Food and Agriculture, U.S. Department of Agriculture, under award number 2016-38640-25381 through the North Central Region Sustainable Agriculture Research and Education program under </a:t>
              </a:r>
              <a:r>
                <a:rPr lang="en-US" sz="1600" dirty="0" err="1">
                  <a:latin typeface="Gill Sans MT" pitchFamily="34" charset="0"/>
                </a:rPr>
                <a:t>subaward</a:t>
              </a:r>
              <a:r>
                <a:rPr lang="en-US" sz="1600" dirty="0">
                  <a:latin typeface="Gill Sans MT" pitchFamily="34" charset="0"/>
                </a:rPr>
                <a:t> number FNC17-1070.  Any opinions, findings, conclusions, or recommendations expressed in this publication are those of the author(s) and do not necessarily reflect the view of the U.S. Department of Agriculture or SARE. USDA is an equal opportunity employer and service provider.</a:t>
              </a:r>
            </a:p>
            <a:p>
              <a:endParaRPr lang="en-US" sz="2400" dirty="0" smtClean="0">
                <a:latin typeface="Berlin Sans FB" pitchFamily="34" charset="0"/>
              </a:endParaRPr>
            </a:p>
          </p:txBody>
        </p:sp>
        <p:sp>
          <p:nvSpPr>
            <p:cNvPr id="59" name="TextBox 58"/>
            <p:cNvSpPr txBox="1"/>
            <p:nvPr/>
          </p:nvSpPr>
          <p:spPr>
            <a:xfrm>
              <a:off x="31394400" y="15810964"/>
              <a:ext cx="7529963" cy="1323439"/>
            </a:xfrm>
            <a:prstGeom prst="rect">
              <a:avLst/>
            </a:prstGeom>
            <a:noFill/>
          </p:spPr>
          <p:txBody>
            <a:bodyPr wrap="square" rtlCol="0">
              <a:spAutoFit/>
            </a:bodyPr>
            <a:lstStyle/>
            <a:p>
              <a:r>
                <a:rPr lang="en-US" sz="8000" dirty="0" smtClean="0">
                  <a:latin typeface="Berlin Sans FB Demi" pitchFamily="34" charset="0"/>
                </a:rPr>
                <a:t>Discussion:</a:t>
              </a:r>
              <a:endParaRPr lang="en-US" sz="8000" dirty="0">
                <a:latin typeface="Berlin Sans FB Demi" pitchFamily="34" charset="0"/>
              </a:endParaRPr>
            </a:p>
          </p:txBody>
        </p:sp>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9798798" y="29529621"/>
              <a:ext cx="3254202" cy="2998254"/>
            </a:xfrm>
            <a:prstGeom prst="rect">
              <a:avLst/>
            </a:prstGeom>
            <a:ln>
              <a:noFill/>
            </a:ln>
            <a:effectLst>
              <a:softEdge rad="112500"/>
            </a:effectLst>
          </p:spPr>
        </p:pic>
        <p:pic>
          <p:nvPicPr>
            <p:cNvPr id="5" name="Picture 4"/>
            <p:cNvPicPr>
              <a:picLocks noChangeAspect="1"/>
            </p:cNvPicPr>
            <p:nvPr/>
          </p:nvPicPr>
          <p:blipFill rotWithShape="1">
            <a:blip r:embed="rId5"/>
            <a:srcRect l="23750" t="48518" r="49166" b="17408"/>
            <a:stretch/>
          </p:blipFill>
          <p:spPr>
            <a:xfrm>
              <a:off x="31623000" y="29529621"/>
              <a:ext cx="4224992" cy="2989994"/>
            </a:xfrm>
            <a:prstGeom prst="rect">
              <a:avLst/>
            </a:prstGeom>
            <a:ln>
              <a:noFill/>
            </a:ln>
            <a:effectLst>
              <a:softEdge rad="112500"/>
            </a:effectLst>
          </p:spPr>
        </p:pic>
        <p:sp>
          <p:nvSpPr>
            <p:cNvPr id="80" name="TextBox 79"/>
            <p:cNvSpPr txBox="1"/>
            <p:nvPr/>
          </p:nvSpPr>
          <p:spPr>
            <a:xfrm>
              <a:off x="36211974" y="30994528"/>
              <a:ext cx="3304571" cy="1569660"/>
            </a:xfrm>
            <a:prstGeom prst="rect">
              <a:avLst/>
            </a:prstGeom>
            <a:noFill/>
          </p:spPr>
          <p:txBody>
            <a:bodyPr wrap="square" rtlCol="0">
              <a:spAutoFit/>
            </a:bodyPr>
            <a:lstStyle/>
            <a:p>
              <a:r>
                <a:rPr lang="en-US" sz="3200" b="1" dirty="0" smtClean="0">
                  <a:latin typeface="Berlin Sans FB" pitchFamily="34" charset="0"/>
                </a:rPr>
                <a:t>United States Department of Agriculture</a:t>
              </a:r>
            </a:p>
          </p:txBody>
        </p:sp>
        <p:sp>
          <p:nvSpPr>
            <p:cNvPr id="89" name="TextBox 88"/>
            <p:cNvSpPr txBox="1"/>
            <p:nvPr/>
          </p:nvSpPr>
          <p:spPr>
            <a:xfrm>
              <a:off x="36182795" y="29301757"/>
              <a:ext cx="3365005" cy="1569660"/>
            </a:xfrm>
            <a:prstGeom prst="rect">
              <a:avLst/>
            </a:prstGeom>
            <a:noFill/>
          </p:spPr>
          <p:txBody>
            <a:bodyPr wrap="square" rtlCol="0">
              <a:spAutoFit/>
            </a:bodyPr>
            <a:lstStyle/>
            <a:p>
              <a:r>
                <a:rPr lang="en-US" sz="3200" b="1" dirty="0" smtClean="0">
                  <a:latin typeface="Berlin Sans FB" pitchFamily="34" charset="0"/>
                </a:rPr>
                <a:t>National Institute of Food and Agriculture</a:t>
              </a:r>
            </a:p>
          </p:txBody>
        </p:sp>
        <p:grpSp>
          <p:nvGrpSpPr>
            <p:cNvPr id="7" name="Group 6"/>
            <p:cNvGrpSpPr/>
            <p:nvPr/>
          </p:nvGrpSpPr>
          <p:grpSpPr>
            <a:xfrm>
              <a:off x="13077245" y="10287000"/>
              <a:ext cx="17992477" cy="21717000"/>
              <a:chOff x="13077245" y="10287000"/>
              <a:chExt cx="17992477" cy="21717000"/>
            </a:xfrm>
          </p:grpSpPr>
          <p:pic>
            <p:nvPicPr>
              <p:cNvPr id="20" name="Picture 19"/>
              <p:cNvPicPr>
                <a:picLocks noChangeAspect="1"/>
              </p:cNvPicPr>
              <p:nvPr/>
            </p:nvPicPr>
            <p:blipFill rotWithShape="1">
              <a:blip r:embed="rId6" cstate="print">
                <a:extLst>
                  <a:ext uri="{28A0092B-C50C-407E-A947-70E740481C1C}">
                    <a14:useLocalDpi xmlns:a14="http://schemas.microsoft.com/office/drawing/2010/main" val="0"/>
                  </a:ext>
                </a:extLst>
              </a:blip>
              <a:srcRect l="5487" t="19565" r="2788" b="18494"/>
              <a:stretch/>
            </p:blipFill>
            <p:spPr>
              <a:xfrm>
                <a:off x="13258800" y="10287000"/>
                <a:ext cx="17526000" cy="5867401"/>
              </a:xfrm>
              <a:prstGeom prst="rect">
                <a:avLst/>
              </a:prstGeom>
            </p:spPr>
          </p:pic>
          <p:sp>
            <p:nvSpPr>
              <p:cNvPr id="64" name="TextBox 63"/>
              <p:cNvSpPr txBox="1"/>
              <p:nvPr/>
            </p:nvSpPr>
            <p:spPr>
              <a:xfrm>
                <a:off x="13962224" y="30619005"/>
                <a:ext cx="16222518" cy="1384995"/>
              </a:xfrm>
              <a:prstGeom prst="rect">
                <a:avLst/>
              </a:prstGeom>
              <a:noFill/>
            </p:spPr>
            <p:txBody>
              <a:bodyPr wrap="square" rtlCol="0">
                <a:spAutoFit/>
              </a:bodyPr>
              <a:lstStyle/>
              <a:p>
                <a:r>
                  <a:rPr lang="en-US" sz="2800" dirty="0" smtClean="0">
                    <a:latin typeface="Arial" panose="020B0604020202020204" pitchFamily="34" charset="0"/>
                    <a:cs typeface="Arial" panose="020B0604020202020204" pitchFamily="34" charset="0"/>
                  </a:rPr>
                  <a:t>Figure 2. Companion planting Wine Cap mushrooms under vegetable plants has to potential to increase soil organic matter, water holding capacity, microbial activity, and plant nutrient concentration while reducing soil erosion, plant disease, and weeds.</a:t>
                </a:r>
              </a:p>
            </p:txBody>
          </p:sp>
          <p:pic>
            <p:nvPicPr>
              <p:cNvPr id="21" name="Picture 20"/>
              <p:cNvPicPr>
                <a:picLocks noChangeAspect="1"/>
              </p:cNvPicPr>
              <p:nvPr/>
            </p:nvPicPr>
            <p:blipFill>
              <a:blip r:embed="rId7"/>
              <a:stretch>
                <a:fillRect/>
              </a:stretch>
            </p:blipFill>
            <p:spPr>
              <a:xfrm>
                <a:off x="13077245" y="18288000"/>
                <a:ext cx="17992477" cy="12117383"/>
              </a:xfrm>
              <a:prstGeom prst="rect">
                <a:avLst/>
              </a:prstGeom>
            </p:spPr>
          </p:pic>
          <p:sp>
            <p:nvSpPr>
              <p:cNvPr id="65" name="TextBox 64"/>
              <p:cNvSpPr txBox="1"/>
              <p:nvPr/>
            </p:nvSpPr>
            <p:spPr>
              <a:xfrm>
                <a:off x="13962224" y="16294115"/>
                <a:ext cx="16222518" cy="2246769"/>
              </a:xfrm>
              <a:prstGeom prst="rect">
                <a:avLst/>
              </a:prstGeom>
              <a:noFill/>
            </p:spPr>
            <p:txBody>
              <a:bodyPr wrap="square" rtlCol="0">
                <a:spAutoFit/>
              </a:bodyPr>
              <a:lstStyle/>
              <a:p>
                <a:r>
                  <a:rPr lang="en-US" sz="2800" dirty="0" smtClean="0">
                    <a:latin typeface="Arial" panose="020B0604020202020204" pitchFamily="34" charset="0"/>
                    <a:cs typeface="Arial" panose="020B0604020202020204" pitchFamily="34" charset="0"/>
                  </a:rPr>
                  <a:t>Figure 1. Background soil organic matter levels are due to native microorganisms decomposing existing organic material (A).  Increasing soil organic matter is typically done by adding organic material to the soil for decomposition by native soil microorganisms (B).  This long-term process can be expedited and amplified by adding a decomposition specialist fungus, </a:t>
                </a:r>
                <a:r>
                  <a:rPr lang="en-US" sz="2800" i="1" dirty="0" err="1" smtClean="0">
                    <a:latin typeface="Arial" panose="020B0604020202020204" pitchFamily="34" charset="0"/>
                    <a:cs typeface="Arial" panose="020B0604020202020204" pitchFamily="34" charset="0"/>
                  </a:rPr>
                  <a:t>Stropharia</a:t>
                </a:r>
                <a:r>
                  <a:rPr lang="en-US" sz="2800" i="1" dirty="0" smtClean="0">
                    <a:latin typeface="Arial" panose="020B0604020202020204" pitchFamily="34" charset="0"/>
                    <a:cs typeface="Arial" panose="020B0604020202020204" pitchFamily="34" charset="0"/>
                  </a:rPr>
                  <a:t> </a:t>
                </a:r>
                <a:r>
                  <a:rPr lang="en-US" sz="2800" i="1" dirty="0" err="1" smtClean="0">
                    <a:latin typeface="Arial" panose="020B0604020202020204" pitchFamily="34" charset="0"/>
                    <a:cs typeface="Arial" panose="020B0604020202020204" pitchFamily="34" charset="0"/>
                  </a:rPr>
                  <a:t>rugoso-annulata</a:t>
                </a:r>
                <a:r>
                  <a:rPr lang="en-US" sz="2800" dirty="0" smtClean="0">
                    <a:latin typeface="Arial" panose="020B0604020202020204" pitchFamily="34" charset="0"/>
                    <a:cs typeface="Arial" panose="020B0604020202020204" pitchFamily="34" charset="0"/>
                  </a:rPr>
                  <a:t>, to the organic material addition (C).</a:t>
                </a:r>
              </a:p>
            </p:txBody>
          </p:sp>
        </p:grpSp>
        <p:grpSp>
          <p:nvGrpSpPr>
            <p:cNvPr id="12" name="Group 11"/>
            <p:cNvGrpSpPr/>
            <p:nvPr/>
          </p:nvGrpSpPr>
          <p:grpSpPr>
            <a:xfrm>
              <a:off x="37066327" y="16295587"/>
              <a:ext cx="6520073" cy="10222013"/>
              <a:chOff x="7096530" y="19114397"/>
              <a:chExt cx="6520073" cy="10222013"/>
            </a:xfrm>
          </p:grpSpPr>
          <p:sp>
            <p:nvSpPr>
              <p:cNvPr id="60" name="TextBox 59"/>
              <p:cNvSpPr txBox="1"/>
              <p:nvPr/>
            </p:nvSpPr>
            <p:spPr>
              <a:xfrm>
                <a:off x="7096530" y="27089641"/>
                <a:ext cx="6520073" cy="2246769"/>
              </a:xfrm>
              <a:prstGeom prst="rect">
                <a:avLst/>
              </a:prstGeom>
              <a:noFill/>
            </p:spPr>
            <p:txBody>
              <a:bodyPr wrap="square" rtlCol="0">
                <a:spAutoFit/>
              </a:bodyPr>
              <a:lstStyle/>
              <a:p>
                <a:r>
                  <a:rPr lang="en-US" sz="2800" dirty="0" smtClean="0">
                    <a:latin typeface="Arial" panose="020B0604020202020204" pitchFamily="34" charset="0"/>
                    <a:cs typeface="Arial" panose="020B0604020202020204" pitchFamily="34" charset="0"/>
                  </a:rPr>
                  <a:t>Figure 6. The Wine Cap mushroom is a decomposition specialist that vigorously processes straw and woodchips into soil organic matter with it’s extensive network of root-like mycelium.</a:t>
                </a:r>
              </a:p>
            </p:txBody>
          </p:sp>
          <p:pic>
            <p:nvPicPr>
              <p:cNvPr id="66" name="Picture 65"/>
              <p:cNvPicPr>
                <a:picLocks noChangeAspect="1"/>
              </p:cNvPicPr>
              <p:nvPr/>
            </p:nvPicPr>
            <p:blipFill rotWithShape="1">
              <a:blip r:embed="rId8"/>
              <a:srcRect l="-649" t="12453" r="8348" b="20683"/>
              <a:stretch/>
            </p:blipFill>
            <p:spPr>
              <a:xfrm>
                <a:off x="7469334" y="19114397"/>
                <a:ext cx="5920015" cy="7802623"/>
              </a:xfrm>
              <a:prstGeom prst="rect">
                <a:avLst/>
              </a:prstGeom>
              <a:ln>
                <a:noFill/>
              </a:ln>
              <a:effectLst>
                <a:softEdge rad="112500"/>
              </a:effectLst>
            </p:spPr>
          </p:pic>
        </p:grpSp>
        <p:sp>
          <p:nvSpPr>
            <p:cNvPr id="46" name="TextBox 45"/>
            <p:cNvSpPr txBox="1"/>
            <p:nvPr/>
          </p:nvSpPr>
          <p:spPr>
            <a:xfrm>
              <a:off x="31410785" y="14008389"/>
              <a:ext cx="11993841" cy="1815882"/>
            </a:xfrm>
            <a:prstGeom prst="rect">
              <a:avLst/>
            </a:prstGeom>
            <a:noFill/>
          </p:spPr>
          <p:txBody>
            <a:bodyPr wrap="square" rtlCol="0">
              <a:spAutoFit/>
            </a:bodyPr>
            <a:lstStyle/>
            <a:p>
              <a:r>
                <a:rPr lang="en-US" sz="2800" dirty="0" smtClean="0">
                  <a:latin typeface="Arial" panose="020B0604020202020204" pitchFamily="34" charset="0"/>
                  <a:cs typeface="Arial" panose="020B0604020202020204" pitchFamily="34" charset="0"/>
                </a:rPr>
                <a:t>Figure 5. Data from a preliminary study in 2014-2016 demonstrated that the greatest increase in microbial activity and soil organic matter was measured </a:t>
              </a:r>
              <a:r>
                <a:rPr lang="en-US" sz="2800" dirty="0">
                  <a:latin typeface="Arial" panose="020B0604020202020204" pitchFamily="34" charset="0"/>
                  <a:cs typeface="Arial" panose="020B0604020202020204" pitchFamily="34" charset="0"/>
                </a:rPr>
                <a:t>in treatment plots planted with the Wine Cap </a:t>
              </a:r>
              <a:r>
                <a:rPr lang="en-US" sz="2800" dirty="0" smtClean="0">
                  <a:latin typeface="Arial" panose="020B0604020202020204" pitchFamily="34" charset="0"/>
                  <a:cs typeface="Arial" panose="020B0604020202020204" pitchFamily="34" charset="0"/>
                </a:rPr>
                <a:t>fungus compared </a:t>
              </a:r>
              <a:r>
                <a:rPr lang="en-US" sz="2800" dirty="0">
                  <a:latin typeface="Arial" panose="020B0604020202020204" pitchFamily="34" charset="0"/>
                  <a:cs typeface="Arial" panose="020B0604020202020204" pitchFamily="34" charset="0"/>
                </a:rPr>
                <a:t>to control plots</a:t>
              </a:r>
              <a:r>
                <a:rPr lang="en-US" sz="2800" dirty="0" smtClean="0">
                  <a:latin typeface="Arial" panose="020B0604020202020204" pitchFamily="34" charset="0"/>
                  <a:cs typeface="Arial" panose="020B0604020202020204" pitchFamily="34" charset="0"/>
                </a:rPr>
                <a:t>.</a:t>
              </a:r>
            </a:p>
          </p:txBody>
        </p:sp>
        <p:pic>
          <p:nvPicPr>
            <p:cNvPr id="17" name="Picture 16"/>
            <p:cNvPicPr>
              <a:picLocks noChangeAspect="1"/>
            </p:cNvPicPr>
            <p:nvPr/>
          </p:nvPicPr>
          <p:blipFill>
            <a:blip r:embed="rId9"/>
            <a:stretch>
              <a:fillRect/>
            </a:stretch>
          </p:blipFill>
          <p:spPr>
            <a:xfrm>
              <a:off x="31410442" y="9677400"/>
              <a:ext cx="5943669" cy="4268791"/>
            </a:xfrm>
            <a:prstGeom prst="rect">
              <a:avLst/>
            </a:prstGeom>
          </p:spPr>
        </p:pic>
        <p:pic>
          <p:nvPicPr>
            <p:cNvPr id="18" name="Picture 17"/>
            <p:cNvPicPr>
              <a:picLocks noChangeAspect="1"/>
            </p:cNvPicPr>
            <p:nvPr/>
          </p:nvPicPr>
          <p:blipFill>
            <a:blip r:embed="rId10"/>
            <a:stretch>
              <a:fillRect/>
            </a:stretch>
          </p:blipFill>
          <p:spPr>
            <a:xfrm>
              <a:off x="37354110" y="9677400"/>
              <a:ext cx="5940305" cy="4268791"/>
            </a:xfrm>
            <a:prstGeom prst="rect">
              <a:avLst/>
            </a:prstGeom>
          </p:spPr>
        </p:pic>
        <p:sp>
          <p:nvSpPr>
            <p:cNvPr id="53" name="TextBox 52"/>
            <p:cNvSpPr txBox="1"/>
            <p:nvPr/>
          </p:nvSpPr>
          <p:spPr>
            <a:xfrm>
              <a:off x="31376279" y="8114717"/>
              <a:ext cx="11918135" cy="1384995"/>
            </a:xfrm>
            <a:prstGeom prst="rect">
              <a:avLst/>
            </a:prstGeom>
            <a:noFill/>
          </p:spPr>
          <p:txBody>
            <a:bodyPr wrap="square" rtlCol="0">
              <a:spAutoFit/>
            </a:bodyPr>
            <a:lstStyle/>
            <a:p>
              <a:r>
                <a:rPr lang="en-US" sz="2800" dirty="0" smtClean="0"/>
                <a:t>This grant is still in progress through Fall 2018 so final results are not available.  A pilot study carried out 2014-2016 yielded preliminary data which supports the hypothesis 1 of this study (Figure 5).  </a:t>
              </a:r>
              <a:endParaRPr lang="en-US" sz="2800" dirty="0"/>
            </a:p>
          </p:txBody>
        </p:sp>
        <p:sp>
          <p:nvSpPr>
            <p:cNvPr id="54" name="TextBox 53"/>
            <p:cNvSpPr txBox="1"/>
            <p:nvPr/>
          </p:nvSpPr>
          <p:spPr>
            <a:xfrm>
              <a:off x="31470600" y="26898600"/>
              <a:ext cx="12268200" cy="1200329"/>
            </a:xfrm>
            <a:prstGeom prst="rect">
              <a:avLst/>
            </a:prstGeom>
            <a:noFill/>
          </p:spPr>
          <p:txBody>
            <a:bodyPr wrap="square" rtlCol="0">
              <a:spAutoFit/>
            </a:bodyPr>
            <a:lstStyle/>
            <a:p>
              <a:r>
                <a:rPr lang="en-US" sz="7200" dirty="0" smtClean="0">
                  <a:latin typeface="Berlin Sans FB Demi" pitchFamily="34" charset="0"/>
                </a:rPr>
                <a:t>Acknowledgments:</a:t>
              </a:r>
              <a:endParaRPr lang="en-US" sz="7200" dirty="0">
                <a:latin typeface="Berlin Sans FB Demi" pitchFamily="34" charset="0"/>
              </a:endParaRPr>
            </a:p>
          </p:txBody>
        </p:sp>
      </p:grpSp>
    </p:spTree>
  </p:cSld>
  <p:clrMapOvr>
    <a:masterClrMapping/>
  </p:clrMapOvr>
  <p:timing>
    <p:tnLst>
      <p:par>
        <p:cTn id="1" dur="indefinite" restart="never" nodeType="tmRoot"/>
      </p:par>
    </p:tnLst>
  </p:timing>
</p:sld>
</file>

<file path=ppt/theme/theme1.xml><?xml version="1.0" encoding="utf-8"?>
<a:theme xmlns:a="http://schemas.openxmlformats.org/drawingml/2006/main" name="Default Design">
  <a:themeElements>
    <a:clrScheme name="Urban">
      <a:dk1>
        <a:sysClr val="windowText" lastClr="000000"/>
      </a:dk1>
      <a:lt1>
        <a:sysClr val="window" lastClr="FFFFFF"/>
      </a:lt1>
      <a:dk2>
        <a:srgbClr val="424456"/>
      </a:dk2>
      <a:lt2>
        <a:srgbClr val="DEDEDE"/>
      </a:lt2>
      <a:accent1>
        <a:srgbClr val="53548A"/>
      </a:accent1>
      <a:accent2>
        <a:srgbClr val="438086"/>
      </a:accent2>
      <a:accent3>
        <a:srgbClr val="A04DA3"/>
      </a:accent3>
      <a:accent4>
        <a:srgbClr val="C4652D"/>
      </a:accent4>
      <a:accent5>
        <a:srgbClr val="8B5D3D"/>
      </a:accent5>
      <a:accent6>
        <a:srgbClr val="5C92B5"/>
      </a:accent6>
      <a:hlink>
        <a:srgbClr val="67AFBD"/>
      </a:hlink>
      <a:folHlink>
        <a:srgbClr val="C2A874"/>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389438" rtl="0" eaLnBrk="1" fontAlgn="base" latinLnBrk="0" hangingPunct="1">
          <a:lnSpc>
            <a:spcPct val="100000"/>
          </a:lnSpc>
          <a:spcBef>
            <a:spcPct val="0"/>
          </a:spcBef>
          <a:spcAft>
            <a:spcPct val="0"/>
          </a:spcAft>
          <a:buClrTx/>
          <a:buSzTx/>
          <a:buFontTx/>
          <a:buNone/>
          <a:tabLst/>
          <a:defRPr kumimoji="0" lang="en-US" sz="86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389438" rtl="0" eaLnBrk="1" fontAlgn="base" latinLnBrk="0" hangingPunct="1">
          <a:lnSpc>
            <a:spcPct val="100000"/>
          </a:lnSpc>
          <a:spcBef>
            <a:spcPct val="0"/>
          </a:spcBef>
          <a:spcAft>
            <a:spcPct val="0"/>
          </a:spcAft>
          <a:buClrTx/>
          <a:buSzTx/>
          <a:buFontTx/>
          <a:buNone/>
          <a:tabLst/>
          <a:defRPr kumimoji="0" lang="en-US" sz="8600" b="0" i="0" u="none" strike="noStrike" cap="none" normalizeH="0" baseline="0" smtClean="0">
            <a:ln>
              <a:noFill/>
            </a:ln>
            <a:solidFill>
              <a:schemeClr val="tx1"/>
            </a:solidFill>
            <a:effectLst/>
            <a:latin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otalTime>7173</TotalTime>
  <Words>840</Words>
  <Application>Microsoft Office PowerPoint</Application>
  <PresentationFormat>Custom</PresentationFormat>
  <Paragraphs>37</Paragraphs>
  <Slides>1</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vt:i4>
      </vt:variant>
    </vt:vector>
  </HeadingPairs>
  <TitlesOfParts>
    <vt:vector size="6" baseType="lpstr">
      <vt:lpstr>Arial</vt:lpstr>
      <vt:lpstr>Berlin Sans FB</vt:lpstr>
      <vt:lpstr>Berlin Sans FB Demi</vt:lpstr>
      <vt:lpstr>Gill Sans MT</vt:lpstr>
      <vt:lpstr>Default Design</vt:lpstr>
      <vt:lpstr>PowerPoint Presentation</vt:lpstr>
    </vt:vector>
  </TitlesOfParts>
  <Company>Student</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Lindsey Bender</dc:creator>
  <cp:lastModifiedBy>Lindsey Bender</cp:lastModifiedBy>
  <cp:revision>549</cp:revision>
  <dcterms:created xsi:type="dcterms:W3CDTF">2007-04-07T17:01:11Z</dcterms:created>
  <dcterms:modified xsi:type="dcterms:W3CDTF">2018-03-19T22:10:03Z</dcterms:modified>
  <cp:contentStatus/>
</cp:coreProperties>
</file>