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695" r:id="rId2"/>
    <p:sldMasterId id="2147483660" r:id="rId3"/>
    <p:sldMasterId id="2147483710" r:id="rId4"/>
    <p:sldMasterId id="2147483706" r:id="rId5"/>
    <p:sldMasterId id="2147483708" r:id="rId6"/>
    <p:sldMasterId id="2147483712" r:id="rId7"/>
  </p:sldMasterIdLst>
  <p:notesMasterIdLst>
    <p:notesMasterId r:id="rId49"/>
  </p:notesMasterIdLst>
  <p:handoutMasterIdLst>
    <p:handoutMasterId r:id="rId50"/>
  </p:handoutMasterIdLst>
  <p:sldIdLst>
    <p:sldId id="264" r:id="rId8"/>
    <p:sldId id="294" r:id="rId9"/>
    <p:sldId id="299" r:id="rId10"/>
    <p:sldId id="300" r:id="rId11"/>
    <p:sldId id="315" r:id="rId12"/>
    <p:sldId id="306" r:id="rId13"/>
    <p:sldId id="311" r:id="rId14"/>
    <p:sldId id="301" r:id="rId15"/>
    <p:sldId id="305" r:id="rId16"/>
    <p:sldId id="625" r:id="rId17"/>
    <p:sldId id="629" r:id="rId18"/>
    <p:sldId id="630" r:id="rId19"/>
    <p:sldId id="308" r:id="rId20"/>
    <p:sldId id="313" r:id="rId21"/>
    <p:sldId id="278" r:id="rId22"/>
    <p:sldId id="314" r:id="rId23"/>
    <p:sldId id="279" r:id="rId24"/>
    <p:sldId id="295" r:id="rId25"/>
    <p:sldId id="296" r:id="rId26"/>
    <p:sldId id="297" r:id="rId27"/>
    <p:sldId id="307" r:id="rId28"/>
    <p:sldId id="316" r:id="rId29"/>
    <p:sldId id="319" r:id="rId30"/>
    <p:sldId id="320" r:id="rId31"/>
    <p:sldId id="321" r:id="rId32"/>
    <p:sldId id="322" r:id="rId33"/>
    <p:sldId id="323" r:id="rId34"/>
    <p:sldId id="324" r:id="rId35"/>
    <p:sldId id="309" r:id="rId36"/>
    <p:sldId id="325" r:id="rId37"/>
    <p:sldId id="280" r:id="rId38"/>
    <p:sldId id="312" r:id="rId39"/>
    <p:sldId id="281" r:id="rId40"/>
    <p:sldId id="290" r:id="rId41"/>
    <p:sldId id="287" r:id="rId42"/>
    <p:sldId id="298" r:id="rId43"/>
    <p:sldId id="283" r:id="rId44"/>
    <p:sldId id="282" r:id="rId45"/>
    <p:sldId id="284" r:id="rId46"/>
    <p:sldId id="285" r:id="rId47"/>
    <p:sldId id="28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000"/>
    <a:srgbClr val="666666"/>
    <a:srgbClr val="6666A3"/>
    <a:srgbClr val="BB0000"/>
    <a:srgbClr val="292929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77" autoAdjust="0"/>
  </p:normalViewPr>
  <p:slideViewPr>
    <p:cSldViewPr snapToGrid="0" showGuides="1">
      <p:cViewPr varScale="1">
        <p:scale>
          <a:sx n="112" d="100"/>
          <a:sy n="112" d="100"/>
        </p:scale>
        <p:origin x="1544" y="184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DF862-694B-E74D-BFBE-60FBA9F6EC5B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697BF-91E9-9448-9FE6-590085B44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09FC-A241-2544-97D8-50942BB5A136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F99AE-4306-F649-A89C-92935A52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1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9F731-B46F-E745-95C4-1F4D0A84C6A1}" type="slidenum">
              <a:rPr lang="en-US"/>
              <a:pPr/>
              <a:t>12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2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105819" y="1426853"/>
            <a:ext cx="6926498" cy="14700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i="0">
                <a:solidFill>
                  <a:schemeClr val="bg1"/>
                </a:solidFill>
                <a:latin typeface="+mj-lt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52952" y="3194050"/>
            <a:ext cx="6240708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37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9E81-B90A-4267-87BB-DC60763C0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560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CEC6-067D-4EAB-B2B3-D98779A0F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3803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163" y="1317625"/>
            <a:ext cx="4208462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317625"/>
            <a:ext cx="4210050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F3042-DF22-4E6F-88C3-B88F91411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5A81C-809F-45A8-91D2-6D757803E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807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B3F2-B5D5-41ED-B077-4BA5F37C5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282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BAF2D-A5FE-4CD6-AF48-291EB10E3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882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C54E5-6B76-48AB-A356-53742A353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706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B405D-0895-4577-866F-96451790E4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11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6002B-5E26-4E45-8E52-76F818D50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819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3538" y="142875"/>
            <a:ext cx="2141537" cy="6145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142875"/>
            <a:ext cx="6276975" cy="6145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CB1D3-0493-46CC-8496-D1B892FE0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370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ayout - 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546100" y="1354803"/>
            <a:ext cx="8140700" cy="4479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00">
                <a:solidFill>
                  <a:srgbClr val="666666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66666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C93AF4C-7DD3-1449-BD89-B28DC2D73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370" y="812165"/>
            <a:ext cx="7886700" cy="5289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599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1476" y="140736"/>
            <a:ext cx="6402025" cy="875264"/>
          </a:xfrm>
        </p:spPr>
        <p:txBody>
          <a:bodyPr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1475" y="1067168"/>
            <a:ext cx="6400800" cy="365125"/>
          </a:xfrm>
        </p:spPr>
        <p:txBody>
          <a:bodyPr tIns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13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546100" y="1354803"/>
            <a:ext cx="8140700" cy="4479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00">
                <a:solidFill>
                  <a:srgbClr val="666666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66666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54BA203-5BEF-2245-9E9C-3603E5AB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370" y="812165"/>
            <a:ext cx="7886700" cy="5289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52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546100" y="1354803"/>
            <a:ext cx="8140700" cy="4479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00">
                <a:solidFill>
                  <a:srgbClr val="666666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66666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54BA203-5BEF-2245-9E9C-3603E5AB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370" y="812165"/>
            <a:ext cx="7886700" cy="5289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59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32E5-7B62-453F-9DDA-686D18A0E028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D246-B88F-46D4-83AC-C732C4162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3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32E5-7B62-453F-9DDA-686D18A0E028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D246-B88F-46D4-83AC-C732C4162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ayout - 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546100" y="1354803"/>
            <a:ext cx="8140700" cy="4479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00">
                <a:solidFill>
                  <a:srgbClr val="666666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66666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AA8D164-C46F-BC4C-B30B-432A83059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370" y="812165"/>
            <a:ext cx="7886700" cy="5289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709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546100" y="1354803"/>
            <a:ext cx="8140700" cy="4479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00">
                <a:solidFill>
                  <a:srgbClr val="666666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66666"/>
                </a:solidFill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66666"/>
                </a:solidFill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7732086-E23A-8E49-AC64-960BDB8DC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370" y="812165"/>
            <a:ext cx="7886700" cy="52895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33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750888"/>
            <a:ext cx="9144000" cy="0"/>
          </a:xfrm>
          <a:prstGeom prst="line">
            <a:avLst/>
          </a:prstGeom>
          <a:noFill/>
          <a:ln w="34925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" name="Picture 5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6569075"/>
            <a:ext cx="12192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35875" y="6542088"/>
            <a:ext cx="1200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en-US" sz="900" b="1">
                <a:solidFill>
                  <a:srgbClr val="FFFFFF"/>
                </a:solidFill>
                <a:latin typeface="Arial" charset="0"/>
              </a:rPr>
              <a:t>www.eurofins.com</a:t>
            </a:r>
            <a:endParaRPr lang="en-US" alt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24600" y="67627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686800" y="67627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9" descr="europ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4988"/>
            <a:ext cx="2209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31750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11" descr="b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0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95275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00">
              <a:solidFill>
                <a:srgbClr val="29527B"/>
              </a:solidFill>
              <a:latin typeface="Arial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0" y="750888"/>
            <a:ext cx="9144000" cy="0"/>
          </a:xfrm>
          <a:prstGeom prst="line">
            <a:avLst/>
          </a:prstGeom>
          <a:noFill/>
          <a:ln w="34925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" name="Picture 16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6569075"/>
            <a:ext cx="12192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635875" y="6542088"/>
            <a:ext cx="1200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en-US" sz="900" b="1">
                <a:solidFill>
                  <a:srgbClr val="FFFFFF"/>
                </a:solidFill>
                <a:latin typeface="Arial" charset="0"/>
              </a:rPr>
              <a:t>www.eurofins.com</a:t>
            </a:r>
            <a:endParaRPr lang="en-US" alt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324600" y="67627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8686800" y="67627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" name="Picture 20" descr="europ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4988"/>
            <a:ext cx="2209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31750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1" name="Picture 22" descr="b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0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9175" y="1749425"/>
            <a:ext cx="7108825" cy="1981200"/>
          </a:xfrm>
        </p:spPr>
        <p:txBody>
          <a:bodyPr/>
          <a:lstStyle>
            <a:lvl1pPr algn="ctr">
              <a:defRPr sz="3000">
                <a:solidFill>
                  <a:srgbClr val="29527B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54463"/>
            <a:ext cx="6400800" cy="1676400"/>
          </a:xfrm>
        </p:spPr>
        <p:txBody>
          <a:bodyPr/>
          <a:lstStyle>
            <a:lvl1pPr algn="ctr">
              <a:lnSpc>
                <a:spcPct val="150000"/>
              </a:lnSpc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203200" y="6584950"/>
            <a:ext cx="7480300" cy="1714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295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636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215900"/>
            <a:ext cx="8686800" cy="641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32" y="4893735"/>
            <a:ext cx="2948258" cy="12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237610" y="204839"/>
            <a:ext cx="8677658" cy="6419088"/>
            <a:chOff x="213029" y="204839"/>
            <a:chExt cx="8677658" cy="6419088"/>
          </a:xfrm>
          <a:solidFill>
            <a:srgbClr val="830000"/>
          </a:solidFill>
        </p:grpSpPr>
        <p:sp>
          <p:nvSpPr>
            <p:cNvPr id="6" name="Snip Single Corner Rectangle 5"/>
            <p:cNvSpPr/>
            <p:nvPr userDrawn="1"/>
          </p:nvSpPr>
          <p:spPr>
            <a:xfrm>
              <a:off x="213033" y="204839"/>
              <a:ext cx="8677654" cy="2007419"/>
            </a:xfrm>
            <a:prstGeom prst="snip1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213029" y="204839"/>
              <a:ext cx="8677657" cy="6419088"/>
              <a:chOff x="213029" y="204839"/>
              <a:chExt cx="8677657" cy="6419088"/>
            </a:xfrm>
            <a:grpFill/>
          </p:grpSpPr>
          <p:sp>
            <p:nvSpPr>
              <p:cNvPr id="2" name="Snip Diagonal Corner Rectangle 1"/>
              <p:cNvSpPr/>
              <p:nvPr userDrawn="1"/>
            </p:nvSpPr>
            <p:spPr>
              <a:xfrm>
                <a:off x="213030" y="204839"/>
                <a:ext cx="8677656" cy="6419088"/>
              </a:xfrm>
              <a:prstGeom prst="snip2Diag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Snip Single Corner Rectangle 6"/>
              <p:cNvSpPr/>
              <p:nvPr userDrawn="1"/>
            </p:nvSpPr>
            <p:spPr>
              <a:xfrm flipH="1" flipV="1">
                <a:off x="213029" y="4616507"/>
                <a:ext cx="8660583" cy="2007419"/>
              </a:xfrm>
              <a:prstGeom prst="snip1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700" y="6430433"/>
            <a:ext cx="4826000" cy="10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0" y="0"/>
            <a:ext cx="1133208" cy="5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21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215900"/>
            <a:ext cx="8686800" cy="641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9154" y="6430434"/>
            <a:ext cx="4826000" cy="10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000" y="0"/>
            <a:ext cx="1133208" cy="5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5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8600" y="215900"/>
            <a:ext cx="8686800" cy="641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9154" y="6430434"/>
            <a:ext cx="4826000" cy="10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89800" y="0"/>
            <a:ext cx="1133208" cy="5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3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6" r:id="rId2"/>
    <p:sldLayoutId id="214748372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215900"/>
            <a:ext cx="8686800" cy="641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9154" y="6430434"/>
            <a:ext cx="4826000" cy="10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9355" y="6294011"/>
            <a:ext cx="1147097" cy="5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215900"/>
            <a:ext cx="8686800" cy="641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354" y="6430434"/>
            <a:ext cx="4826000" cy="10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7655" y="6294011"/>
            <a:ext cx="1147097" cy="5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163" y="142875"/>
            <a:ext cx="6515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4163" y="1317625"/>
            <a:ext cx="8570912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9246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53200"/>
            <a:ext cx="33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29527B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F5FF192-CE99-47D6-8445-2B5897B75D9D}" type="slidenum">
              <a:rPr lang="en-US" altLang="en-US">
                <a:latin typeface="Calibri" pitchFamily="34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Calibri" pitchFamily="34" charset="0"/>
              <a:cs typeface="Arial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0" y="971550"/>
            <a:ext cx="9144000" cy="0"/>
          </a:xfrm>
          <a:prstGeom prst="line">
            <a:avLst/>
          </a:prstGeom>
          <a:noFill/>
          <a:ln w="34925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31750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19088"/>
            <a:ext cx="1955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6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9400" y="6562725"/>
            <a:ext cx="8305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5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971550"/>
            <a:ext cx="9144000" cy="0"/>
          </a:xfrm>
          <a:prstGeom prst="line">
            <a:avLst/>
          </a:prstGeom>
          <a:noFill/>
          <a:ln w="34925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31750">
            <a:solidFill>
              <a:srgbClr val="2952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19088"/>
            <a:ext cx="1955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25000"/>
        </a:spcAft>
        <a:buClr>
          <a:srgbClr val="CC6600"/>
        </a:buClr>
        <a:buSzPct val="110000"/>
        <a:buFont typeface="Wingdings" pitchFamily="2" charset="2"/>
        <a:defRPr sz="2000" b="1">
          <a:solidFill>
            <a:srgbClr val="29527B"/>
          </a:solidFill>
          <a:latin typeface="+mn-lt"/>
          <a:ea typeface="+mn-ea"/>
          <a:cs typeface="+mn-cs"/>
        </a:defRPr>
      </a:lvl1pPr>
      <a:lvl2pPr marL="571500" indent="-279400" algn="l" rtl="0" eaLnBrk="0" fontAlgn="base" hangingPunct="0">
        <a:lnSpc>
          <a:spcPct val="110000"/>
        </a:lnSpc>
        <a:spcBef>
          <a:spcPct val="0"/>
        </a:spcBef>
        <a:spcAft>
          <a:spcPct val="25000"/>
        </a:spcAft>
        <a:buClr>
          <a:srgbClr val="CC6600"/>
        </a:buClr>
        <a:buSzPct val="110000"/>
        <a:buFont typeface="Wingdings" pitchFamily="2" charset="2"/>
        <a:buChar char="§"/>
        <a:defRPr sz="2000" b="1">
          <a:solidFill>
            <a:srgbClr val="29527B"/>
          </a:solidFill>
          <a:latin typeface="+mn-lt"/>
        </a:defRPr>
      </a:lvl2pPr>
      <a:lvl3pPr marL="1028700" indent="-228600" algn="l" rtl="0" eaLnBrk="0" fontAlgn="base" hangingPunct="0">
        <a:lnSpc>
          <a:spcPct val="110000"/>
        </a:lnSpc>
        <a:spcBef>
          <a:spcPct val="0"/>
        </a:spcBef>
        <a:spcAft>
          <a:spcPct val="25000"/>
        </a:spcAft>
        <a:buClr>
          <a:srgbClr val="CC6600"/>
        </a:buClr>
        <a:buSzPct val="110000"/>
        <a:buChar char="•"/>
        <a:defRPr b="1">
          <a:solidFill>
            <a:srgbClr val="29527B"/>
          </a:solidFill>
          <a:latin typeface="+mn-lt"/>
        </a:defRPr>
      </a:lvl3pPr>
      <a:lvl4pPr marL="1485900" indent="-228600" algn="l" rtl="0" eaLnBrk="0" fontAlgn="base" hangingPunct="0">
        <a:lnSpc>
          <a:spcPct val="110000"/>
        </a:lnSpc>
        <a:spcBef>
          <a:spcPct val="0"/>
        </a:spcBef>
        <a:spcAft>
          <a:spcPct val="25000"/>
        </a:spcAft>
        <a:buClr>
          <a:srgbClr val="CC6600"/>
        </a:buClr>
        <a:buSzPct val="110000"/>
        <a:buChar char="–"/>
        <a:defRPr sz="1600" b="1">
          <a:solidFill>
            <a:srgbClr val="29527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vm.edu/extension/cropsoil/hop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0049" y="984893"/>
            <a:ext cx="8355331" cy="14700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1" i="0">
                <a:solidFill>
                  <a:srgbClr val="FFFFFF"/>
                </a:solidFill>
                <a:latin typeface="+mj-lt"/>
                <a:cs typeface="Helvetica"/>
              </a:defRPr>
            </a:lvl1pPr>
          </a:lstStyle>
          <a:p>
            <a:pPr algn="ctr"/>
            <a:r>
              <a:rPr lang="en-US" dirty="0">
                <a:solidFill>
                  <a:srgbClr val="FFFFFE"/>
                </a:solidFill>
              </a:rPr>
              <a:t>Nutrient Management in Hops: Research Results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2941" y="3585209"/>
            <a:ext cx="8046720" cy="17868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b="0" i="0">
                <a:solidFill>
                  <a:srgbClr val="FFFFFF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Steve Culman, Brad </a:t>
            </a:r>
            <a:r>
              <a:rPr lang="en-US" dirty="0" err="1">
                <a:solidFill>
                  <a:schemeClr val="bg1"/>
                </a:solidFill>
              </a:rPr>
              <a:t>Bergefurd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Nicole Hoekstra, Thom Harker, Bethany Fortune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Ohio State University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768599" y="3153833"/>
            <a:ext cx="3615267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6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1524000"/>
            <a:ext cx="13716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2.5 g soil + 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20 ml KMnO</a:t>
            </a:r>
            <a:r>
              <a:rPr lang="en-US" sz="1600" b="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00" y="1600200"/>
            <a:ext cx="1295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Shake for 2 minutes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81600" y="1408093"/>
            <a:ext cx="129540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0.5 ml of solution + 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49.5 ml H</a:t>
            </a:r>
            <a:r>
              <a:rPr lang="en-US" sz="1600" b="0" baseline="-25000" dirty="0">
                <a:latin typeface="Calibri"/>
                <a:cs typeface="Calibri"/>
              </a:rPr>
              <a:t>2</a:t>
            </a:r>
            <a:r>
              <a:rPr lang="en-US" sz="1600" b="0" dirty="0">
                <a:latin typeface="Calibri"/>
                <a:cs typeface="Calibri"/>
              </a:rPr>
              <a:t>O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05200" y="1600200"/>
            <a:ext cx="1295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Settle for 10 minutes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600200" y="1798638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124200" y="1798637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4724400" y="1798637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553200" y="1798638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010400" y="1524000"/>
            <a:ext cx="2105991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Read color intensity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(on spectrophotometer)</a:t>
            </a:r>
          </a:p>
        </p:txBody>
      </p:sp>
      <p:pic>
        <p:nvPicPr>
          <p:cNvPr id="4" name="Picture 3" descr="POXC tubes-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3048000"/>
            <a:ext cx="5792414" cy="3456128"/>
          </a:xfrm>
          <a:prstGeom prst="rect">
            <a:avLst/>
          </a:prstGeom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sz="3600" dirty="0"/>
              <a:t>Active C = Permanganate oxidizable C</a:t>
            </a:r>
          </a:p>
        </p:txBody>
      </p:sp>
    </p:spTree>
    <p:extLst>
      <p:ext uri="{BB962C8B-B14F-4D97-AF65-F5344CB8AC3E}">
        <p14:creationId xmlns:p14="http://schemas.microsoft.com/office/powerpoint/2010/main" val="380168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4400" y="1524000"/>
            <a:ext cx="13716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Dried soil + 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water</a:t>
            </a:r>
            <a:endParaRPr lang="en-US" sz="1600" b="0" baseline="-25000" dirty="0">
              <a:latin typeface="Calibri"/>
              <a:cs typeface="Calibri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67000" y="1718846"/>
            <a:ext cx="1295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Seal in jar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67200" y="1600200"/>
            <a:ext cx="1295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Incubate for 24 hours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362200" y="1798638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886200" y="1798637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578475" y="1798637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019800" y="1524000"/>
            <a:ext cx="2105991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Measure concentration of CO</a:t>
            </a:r>
            <a:r>
              <a:rPr lang="en-US" sz="1600" b="0" baseline="-25000" dirty="0">
                <a:latin typeface="Calibri"/>
                <a:cs typeface="Calibri"/>
              </a:rPr>
              <a:t>2</a:t>
            </a:r>
            <a:r>
              <a:rPr lang="en-US" sz="1600" b="0" dirty="0">
                <a:latin typeface="Calibri"/>
                <a:cs typeface="Calibri"/>
              </a:rPr>
              <a:t> in jar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via GC or IRGA</a:t>
            </a:r>
          </a:p>
        </p:txBody>
      </p:sp>
      <p:pic>
        <p:nvPicPr>
          <p:cNvPr id="2" name="Picture 1" descr="IMG_43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6424" r="5621"/>
          <a:stretch/>
        </p:blipFill>
        <p:spPr>
          <a:xfrm rot="5400000">
            <a:off x="317000" y="2486781"/>
            <a:ext cx="4395198" cy="4114800"/>
          </a:xfrm>
          <a:prstGeom prst="rect">
            <a:avLst/>
          </a:prstGeom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 rot="1850870">
            <a:off x="5186261" y="2370955"/>
            <a:ext cx="685800" cy="207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019800" y="2539424"/>
            <a:ext cx="2105991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>
                <a:latin typeface="Calibri"/>
                <a:cs typeface="Calibri"/>
              </a:rPr>
              <a:t>Measure color change in </a:t>
            </a:r>
            <a:r>
              <a:rPr lang="en-US" sz="1600" b="0" dirty="0" err="1">
                <a:latin typeface="Calibri"/>
                <a:cs typeface="Calibri"/>
              </a:rPr>
              <a:t>Solvita</a:t>
            </a:r>
            <a:r>
              <a:rPr lang="en-US" sz="1600" b="0" dirty="0">
                <a:latin typeface="Calibri"/>
                <a:cs typeface="Calibri"/>
              </a:rPr>
              <a:t> paddle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450850" y="12088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Soil Respiration</a:t>
            </a:r>
          </a:p>
        </p:txBody>
      </p:sp>
    </p:spTree>
    <p:extLst>
      <p:ext uri="{BB962C8B-B14F-4D97-AF65-F5344CB8AC3E}">
        <p14:creationId xmlns:p14="http://schemas.microsoft.com/office/powerpoint/2010/main" val="232362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685800" y="1295400"/>
            <a:ext cx="8077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cs typeface="Andale Mono"/>
              </a:rPr>
              <a:t>Abundant in both plant- and microbial-derived biomass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cs typeface="Andale Mono"/>
              </a:rPr>
              <a:t>Represents the largest pool of organic N in soil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cs typeface="Andale Mono"/>
              </a:rPr>
              <a:t>Protein </a:t>
            </a:r>
            <a:r>
              <a:rPr lang="en-US" sz="2400" dirty="0">
                <a:solidFill>
                  <a:srgbClr val="FF0000"/>
                </a:solidFill>
                <a:cs typeface="Andale Mono"/>
                <a:sym typeface="Wingdings" pitchFamily="2" charset="2"/>
              </a:rPr>
              <a:t></a:t>
            </a:r>
            <a:r>
              <a:rPr lang="en-US" sz="2400" dirty="0">
                <a:cs typeface="Andale Mono"/>
                <a:sym typeface="Wingdings" pitchFamily="2" charset="2"/>
              </a:rPr>
              <a:t> Amino Acids  NH</a:t>
            </a:r>
            <a:r>
              <a:rPr lang="en-US" sz="2400" baseline="-25000" dirty="0">
                <a:cs typeface="Andale Mono"/>
                <a:sym typeface="Wingdings" pitchFamily="2" charset="2"/>
              </a:rPr>
              <a:t>4</a:t>
            </a:r>
            <a:r>
              <a:rPr lang="en-US" sz="2400" baseline="30000" dirty="0">
                <a:cs typeface="Andale Mono"/>
                <a:sym typeface="Wingdings" pitchFamily="2" charset="2"/>
              </a:rPr>
              <a:t>+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cs typeface="Andale Mono"/>
              </a:rPr>
              <a:t>Rate limiting step to soil N cycling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400" b="0" dirty="0">
              <a:cs typeface="Andale Mon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81000"/>
            <a:ext cx="91440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600" dirty="0"/>
              <a:t>Soil Protein</a:t>
            </a:r>
          </a:p>
        </p:txBody>
      </p:sp>
      <p:pic>
        <p:nvPicPr>
          <p:cNvPr id="2" name="Picture 1" descr="Screen Shot 2017-03-07 at 4.46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34" y="3200400"/>
            <a:ext cx="4997332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754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708252"/>
            <a:ext cx="6379029" cy="576262"/>
          </a:xfrm>
        </p:spPr>
        <p:txBody>
          <a:bodyPr/>
          <a:lstStyle/>
          <a:p>
            <a:r>
              <a:rPr lang="en-US" dirty="0"/>
              <a:t>Soil Data – Soil Health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9B830-0ED1-9F4C-85AF-FC237BCE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2393950"/>
            <a:ext cx="3073400" cy="207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691F4B-117E-674B-8D88-C4876C0A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" y="1435369"/>
            <a:ext cx="8138160" cy="3340184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457A89F9-325E-924A-8A98-CEE607B84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184208"/>
              </p:ext>
            </p:extLst>
          </p:nvPr>
        </p:nvGraphicFramePr>
        <p:xfrm>
          <a:off x="483870" y="5051791"/>
          <a:ext cx="7905752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10790">
                  <a:extLst>
                    <a:ext uri="{9D8B030D-6E8A-4147-A177-3AD203B41FA5}">
                      <a16:colId xmlns:a16="http://schemas.microsoft.com/office/drawing/2014/main" val="2393993652"/>
                    </a:ext>
                  </a:extLst>
                </a:gridCol>
                <a:gridCol w="1760220">
                  <a:extLst>
                    <a:ext uri="{9D8B030D-6E8A-4147-A177-3AD203B41FA5}">
                      <a16:colId xmlns:a16="http://schemas.microsoft.com/office/drawing/2014/main" val="1716344146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1697485718"/>
                    </a:ext>
                  </a:extLst>
                </a:gridCol>
                <a:gridCol w="1463042">
                  <a:extLst>
                    <a:ext uri="{9D8B030D-6E8A-4147-A177-3AD203B41FA5}">
                      <a16:colId xmlns:a16="http://schemas.microsoft.com/office/drawing/2014/main" val="3669217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‘Average’ OH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97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82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Many hopyards have low soil pH levels. Major limiting factor in nutrient availability.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 and K fertility for most hopyards looks good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Soil biological health indicators (Active C, Respiration, Protein) are above Ohio farmer averages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812165"/>
            <a:ext cx="7886700" cy="528955"/>
          </a:xfrm>
        </p:spPr>
        <p:txBody>
          <a:bodyPr/>
          <a:lstStyle/>
          <a:p>
            <a:r>
              <a:rPr lang="en-US" dirty="0"/>
              <a:t>Soil Findings</a:t>
            </a:r>
          </a:p>
        </p:txBody>
      </p:sp>
    </p:spTree>
    <p:extLst>
      <p:ext uri="{BB962C8B-B14F-4D97-AF65-F5344CB8AC3E}">
        <p14:creationId xmlns:p14="http://schemas.microsoft.com/office/powerpoint/2010/main" val="8429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370" y="1253197"/>
            <a:ext cx="3898684" cy="46090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DFF74B-D456-4B49-A61A-D63B7621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Petiole Sap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69" y="1253197"/>
            <a:ext cx="3988016" cy="2140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20" y="3552092"/>
            <a:ext cx="1969080" cy="2310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077" y="3552092"/>
            <a:ext cx="1946774" cy="2310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9C89A-C8C3-5040-AF89-1B60AF7005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6" y="0"/>
            <a:ext cx="1522404" cy="16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6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27A27-A944-CC44-8615-0DCCFBAA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354802"/>
            <a:ext cx="8140700" cy="49431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By Year:</a:t>
            </a:r>
          </a:p>
          <a:p>
            <a:pPr lvl="1"/>
            <a:r>
              <a:rPr lang="en-US" dirty="0"/>
              <a:t>2019: 124 readings</a:t>
            </a:r>
          </a:p>
          <a:p>
            <a:pPr lvl="1"/>
            <a:r>
              <a:rPr lang="en-US" dirty="0"/>
              <a:t>2021: 70 readings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By stand age</a:t>
            </a:r>
          </a:p>
          <a:p>
            <a:pPr lvl="1"/>
            <a:r>
              <a:rPr lang="en-US" dirty="0"/>
              <a:t>0-3: 96</a:t>
            </a:r>
          </a:p>
          <a:p>
            <a:pPr lvl="1"/>
            <a:r>
              <a:rPr lang="en-US" dirty="0"/>
              <a:t>4+: 98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By Variety</a:t>
            </a:r>
          </a:p>
          <a:p>
            <a:pPr lvl="1"/>
            <a:r>
              <a:rPr lang="en-US" dirty="0"/>
              <a:t>Cascade: 69</a:t>
            </a:r>
          </a:p>
          <a:p>
            <a:pPr lvl="1"/>
            <a:r>
              <a:rPr lang="en-US" dirty="0"/>
              <a:t>Centennial: 30</a:t>
            </a:r>
          </a:p>
          <a:p>
            <a:pPr lvl="1"/>
            <a:r>
              <a:rPr lang="en-US" dirty="0"/>
              <a:t>Chinook: 62</a:t>
            </a:r>
          </a:p>
          <a:p>
            <a:pPr lvl="1"/>
            <a:r>
              <a:rPr lang="en-US" dirty="0"/>
              <a:t>Columbus: 18</a:t>
            </a:r>
          </a:p>
          <a:p>
            <a:pPr lvl="1"/>
            <a:r>
              <a:rPr lang="en-US" dirty="0"/>
              <a:t>Mt. Hood: 3</a:t>
            </a:r>
          </a:p>
          <a:p>
            <a:pPr lvl="1"/>
            <a:r>
              <a:rPr lang="en-US" dirty="0"/>
              <a:t>Nugget: 4</a:t>
            </a:r>
          </a:p>
          <a:p>
            <a:pPr lvl="1"/>
            <a:r>
              <a:rPr lang="en-US" dirty="0"/>
              <a:t>Zeus: 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DA22C-8F07-944B-81C9-A331168E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Petiole Nitrate Readings (194 readings)</a:t>
            </a:r>
          </a:p>
        </p:txBody>
      </p:sp>
    </p:spTree>
    <p:extLst>
      <p:ext uri="{BB962C8B-B14F-4D97-AF65-F5344CB8AC3E}">
        <p14:creationId xmlns:p14="http://schemas.microsoft.com/office/powerpoint/2010/main" val="238854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41121"/>
            <a:ext cx="8669215" cy="45059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7886700" cy="528955"/>
          </a:xfrm>
        </p:spPr>
        <p:txBody>
          <a:bodyPr/>
          <a:lstStyle/>
          <a:p>
            <a:r>
              <a:rPr lang="en-US" dirty="0"/>
              <a:t>Petiole Sap Nitrate Levels </a:t>
            </a:r>
            <a:br>
              <a:rPr lang="en-US" dirty="0"/>
            </a:br>
            <a:r>
              <a:rPr lang="en-US" sz="1400" dirty="0"/>
              <a:t>(compiled by Rob </a:t>
            </a:r>
            <a:r>
              <a:rPr lang="en-US" sz="1400" dirty="0" err="1"/>
              <a:t>Sirrine</a:t>
            </a:r>
            <a:r>
              <a:rPr lang="en-US" sz="1400" dirty="0"/>
              <a:t>, Michigan State University)  </a:t>
            </a:r>
          </a:p>
        </p:txBody>
      </p:sp>
    </p:spTree>
    <p:extLst>
      <p:ext uri="{BB962C8B-B14F-4D97-AF65-F5344CB8AC3E}">
        <p14:creationId xmlns:p14="http://schemas.microsoft.com/office/powerpoint/2010/main" val="230511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7886700" cy="528955"/>
          </a:xfrm>
        </p:spPr>
        <p:txBody>
          <a:bodyPr/>
          <a:lstStyle/>
          <a:p>
            <a:r>
              <a:rPr lang="en-US" dirty="0"/>
              <a:t>Petiole Sap Nitrate Levels </a:t>
            </a:r>
            <a:br>
              <a:rPr lang="en-US" dirty="0"/>
            </a:br>
            <a:r>
              <a:rPr lang="en-US" sz="1400" dirty="0"/>
              <a:t>Rosalie Madden &amp; Dr. Heather Darby, UVM Extension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www.uvm.edu/extension/cropsoil/hops</a:t>
            </a:r>
            <a:br>
              <a:rPr lang="en-US" sz="1400" dirty="0"/>
            </a:br>
            <a:r>
              <a:rPr lang="en-US" sz="1400" dirty="0"/>
              <a:t>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913334-BCF4-3C4D-B74A-647CAE935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7334"/>
              </p:ext>
            </p:extLst>
          </p:nvPr>
        </p:nvGraphicFramePr>
        <p:xfrm>
          <a:off x="1234620" y="2238184"/>
          <a:ext cx="5231494" cy="90195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07767">
                  <a:extLst>
                    <a:ext uri="{9D8B030D-6E8A-4147-A177-3AD203B41FA5}">
                      <a16:colId xmlns:a16="http://schemas.microsoft.com/office/drawing/2014/main" val="1260305981"/>
                    </a:ext>
                  </a:extLst>
                </a:gridCol>
                <a:gridCol w="2215960">
                  <a:extLst>
                    <a:ext uri="{9D8B030D-6E8A-4147-A177-3AD203B41FA5}">
                      <a16:colId xmlns:a16="http://schemas.microsoft.com/office/drawing/2014/main" val="2587909038"/>
                    </a:ext>
                  </a:extLst>
                </a:gridCol>
                <a:gridCol w="1507767">
                  <a:extLst>
                    <a:ext uri="{9D8B030D-6E8A-4147-A177-3AD203B41FA5}">
                      <a16:colId xmlns:a16="http://schemas.microsoft.com/office/drawing/2014/main" val="1537967071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Nitrates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% 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083151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0-6,000 ppm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0-2.66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903045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normal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6,000-10,000 ppm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2.66-4.43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369533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plenty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10,000+ ppm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4.43 +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0850453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038C5A34-F54C-A942-B394-2F65C4612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508" y="1925166"/>
            <a:ext cx="772432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1. N fertility requirements for var. Nugget.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0A780A6-759A-3A42-9D92-010DE891D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08881"/>
              </p:ext>
            </p:extLst>
          </p:nvPr>
        </p:nvGraphicFramePr>
        <p:xfrm>
          <a:off x="628650" y="4056414"/>
          <a:ext cx="7886700" cy="180378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416699465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5739787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67174530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44323351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Cascade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Chinook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8079939"/>
                  </a:ext>
                </a:extLst>
              </a:tr>
              <a:tr h="200025">
                <a:tc rowSpan="3"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Nitrate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Early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10,000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5 - 7000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002456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Mid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15,000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7 - 9000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97507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Late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20,000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9000 ppm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12908904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Early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4.43%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2.22 - 3.10%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6191267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Mid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6.65%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3.10 - 3.99%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676572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Late June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 8.86%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 3.99%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4736933"/>
                  </a:ext>
                </a:extLst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4D3052C6-127E-2147-BA6F-9F034FEE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653611"/>
            <a:ext cx="74594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2. Fertility requirements for var. Cascade and var. Chinook.</a:t>
            </a:r>
          </a:p>
        </p:txBody>
      </p:sp>
    </p:spTree>
    <p:extLst>
      <p:ext uri="{BB962C8B-B14F-4D97-AF65-F5344CB8AC3E}">
        <p14:creationId xmlns:p14="http://schemas.microsoft.com/office/powerpoint/2010/main" val="92925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7886700" cy="528955"/>
          </a:xfrm>
        </p:spPr>
        <p:txBody>
          <a:bodyPr/>
          <a:lstStyle/>
          <a:p>
            <a:r>
              <a:rPr lang="en-US" dirty="0"/>
              <a:t>Petiole Sap Nitrate Levels – 53 hopyards</a:t>
            </a:r>
            <a:br>
              <a:rPr lang="en-US" sz="1400" dirty="0"/>
            </a:br>
            <a:r>
              <a:rPr lang="en-US" sz="1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5AAC4-26C0-1A41-903A-7AE099A58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35" y="1433349"/>
            <a:ext cx="7328393" cy="43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7370" y="453225"/>
            <a:ext cx="7886700" cy="887896"/>
          </a:xfrm>
        </p:spPr>
        <p:txBody>
          <a:bodyPr/>
          <a:lstStyle/>
          <a:p>
            <a:pPr algn="ctr"/>
            <a:r>
              <a:rPr lang="en-US" dirty="0"/>
              <a:t>Thanks to </a:t>
            </a:r>
            <a:r>
              <a:rPr lang="en-US" u="sng" dirty="0"/>
              <a:t>you</a:t>
            </a:r>
            <a:r>
              <a:rPr lang="en-US" dirty="0"/>
              <a:t> Hop Farmers for gathering data for this research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83B6935E-A09C-1647-AF61-B4D20399D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675" y="1354138"/>
            <a:ext cx="4515550" cy="447992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47ADFF-2518-444B-8DF5-90761E922C41}"/>
              </a:ext>
            </a:extLst>
          </p:cNvPr>
          <p:cNvSpPr/>
          <p:nvPr/>
        </p:nvSpPr>
        <p:spPr>
          <a:xfrm>
            <a:off x="590278" y="5787352"/>
            <a:ext cx="805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**THANKS to North Central Region SARE (NCR-SARE) Research and Education (R&amp;E) Grant Program for Funding**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7886700" cy="528955"/>
          </a:xfrm>
        </p:spPr>
        <p:txBody>
          <a:bodyPr/>
          <a:lstStyle/>
          <a:p>
            <a:r>
              <a:rPr lang="en-US" dirty="0"/>
              <a:t>Petiole Sap Nitrate Levels – 53 hopyards</a:t>
            </a:r>
            <a:br>
              <a:rPr lang="en-US" sz="1400" dirty="0"/>
            </a:br>
            <a:r>
              <a:rPr lang="en-US" sz="14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75F20-2493-1B4F-861B-0560DDB9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337536"/>
            <a:ext cx="7663544" cy="46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3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Petiole nitrate levels variable – need to strive for more uniform N management at critical times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Variety and stand age likely impacts crop N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Challenges and opportunities with meter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812165"/>
            <a:ext cx="7886700" cy="528955"/>
          </a:xfrm>
        </p:spPr>
        <p:txBody>
          <a:bodyPr/>
          <a:lstStyle/>
          <a:p>
            <a:r>
              <a:rPr lang="en-US" dirty="0"/>
              <a:t>Petiole Nitrate Findings</a:t>
            </a:r>
          </a:p>
        </p:txBody>
      </p:sp>
    </p:spTree>
    <p:extLst>
      <p:ext uri="{BB962C8B-B14F-4D97-AF65-F5344CB8AC3E}">
        <p14:creationId xmlns:p14="http://schemas.microsoft.com/office/powerpoint/2010/main" val="83426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2836909"/>
            <a:ext cx="6662057" cy="505006"/>
          </a:xfrm>
        </p:spPr>
        <p:txBody>
          <a:bodyPr/>
          <a:lstStyle/>
          <a:p>
            <a:pPr algn="ctr"/>
            <a:r>
              <a:rPr lang="en-US" sz="3200" i="1" dirty="0"/>
              <a:t>Leaf Nutrient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1492524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165B4-6323-824C-AA4D-8C892A74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 Leaf Nutrient Concentrations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7E49C-10B9-3C4A-9E24-DFE62132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2385107"/>
            <a:ext cx="8606790" cy="2251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5B052-6957-4D40-87AE-A64BDA8056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66" y="366513"/>
            <a:ext cx="1522404" cy="16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6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41121"/>
            <a:ext cx="8669215" cy="45059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7886700" cy="528955"/>
          </a:xfrm>
        </p:spPr>
        <p:txBody>
          <a:bodyPr/>
          <a:lstStyle/>
          <a:p>
            <a:r>
              <a:rPr lang="en-US" dirty="0"/>
              <a:t>Petiole Sap Nitrate Levels </a:t>
            </a:r>
            <a:br>
              <a:rPr lang="en-US" dirty="0"/>
            </a:br>
            <a:r>
              <a:rPr lang="en-US" sz="1400" dirty="0"/>
              <a:t>(compiled by Rob </a:t>
            </a:r>
            <a:r>
              <a:rPr lang="en-US" sz="1400" dirty="0" err="1"/>
              <a:t>Sirrine</a:t>
            </a:r>
            <a:r>
              <a:rPr lang="en-US" sz="1400" dirty="0"/>
              <a:t>, Michigan State University)  </a:t>
            </a:r>
          </a:p>
        </p:txBody>
      </p:sp>
    </p:spTree>
    <p:extLst>
      <p:ext uri="{BB962C8B-B14F-4D97-AF65-F5344CB8AC3E}">
        <p14:creationId xmlns:p14="http://schemas.microsoft.com/office/powerpoint/2010/main" val="416866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165B4-6323-824C-AA4D-8C892A74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 Leaf N vs. Petiole Nitrate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5B052-6957-4D40-87AE-A64BDA8056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66513"/>
            <a:ext cx="1522404" cy="16945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84C0B-9694-0B41-9705-58966965B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10" y="1600303"/>
            <a:ext cx="5749290" cy="46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2836909"/>
            <a:ext cx="6662057" cy="505006"/>
          </a:xfrm>
        </p:spPr>
        <p:txBody>
          <a:bodyPr/>
          <a:lstStyle/>
          <a:p>
            <a:pPr algn="ctr"/>
            <a:r>
              <a:rPr lang="en-US" sz="3200" i="1" dirty="0"/>
              <a:t>Hop Cone Quality</a:t>
            </a:r>
          </a:p>
        </p:txBody>
      </p:sp>
    </p:spTree>
    <p:extLst>
      <p:ext uri="{BB962C8B-B14F-4D97-AF65-F5344CB8AC3E}">
        <p14:creationId xmlns:p14="http://schemas.microsoft.com/office/powerpoint/2010/main" val="2156214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753E1-6A99-B14C-B3DB-B394C37B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Acids – by Hopyard Age and Variety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72EE19-F453-A941-BD27-6EFCEF7F4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70" y="1680210"/>
            <a:ext cx="8529229" cy="38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6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802FF1D-934A-4D4F-B661-D9D64A68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Acids – by Hopyard Age and Variety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42704-E2CA-3143-8BF6-54CA31706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647013"/>
            <a:ext cx="8403650" cy="359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13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Baseline understanding of nutrient management and soil fertility in hopyards</a:t>
            </a:r>
          </a:p>
          <a:p>
            <a:endParaRPr lang="en-US" dirty="0"/>
          </a:p>
          <a:p>
            <a:r>
              <a:rPr lang="en-US" dirty="0"/>
              <a:t>Factsheets on hop fertility management and soil health relationships</a:t>
            </a:r>
          </a:p>
          <a:p>
            <a:endParaRPr lang="en-US" dirty="0"/>
          </a:p>
          <a:p>
            <a:r>
              <a:rPr lang="en-US" dirty="0"/>
              <a:t>Farmer training information on utilizing and incorporating nitrate meters for hops</a:t>
            </a:r>
          </a:p>
          <a:p>
            <a:pPr lvl="1"/>
            <a:r>
              <a:rPr lang="en-US" dirty="0"/>
              <a:t>Develop range of what ‘low’, ‘optimal’ and ‘high’ values are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Envisioned Outcomes</a:t>
            </a:r>
          </a:p>
        </p:txBody>
      </p:sp>
    </p:spTree>
    <p:extLst>
      <p:ext uri="{BB962C8B-B14F-4D97-AF65-F5344CB8AC3E}">
        <p14:creationId xmlns:p14="http://schemas.microsoft.com/office/powerpoint/2010/main" val="104133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Relationships between soil fertility and soil health with hop cone quality and yield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sufficiency level values for leaf petiole nitrate for Midwest hops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educational materials focused on soil health and nutrient management for Midwest hopyards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 Soil Fertility and Soil Health Objectives</a:t>
            </a:r>
          </a:p>
        </p:txBody>
      </p:sp>
    </p:spTree>
    <p:extLst>
      <p:ext uri="{BB962C8B-B14F-4D97-AF65-F5344CB8AC3E}">
        <p14:creationId xmlns:p14="http://schemas.microsoft.com/office/powerpoint/2010/main" val="938340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2836909"/>
            <a:ext cx="6662057" cy="505006"/>
          </a:xfrm>
        </p:spPr>
        <p:txBody>
          <a:bodyPr/>
          <a:lstStyle/>
          <a:p>
            <a:pPr algn="ctr"/>
            <a:r>
              <a:rPr lang="en-US" sz="3200" i="1" dirty="0"/>
              <a:t>Hop Nutrient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154990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5723" y="1521070"/>
            <a:ext cx="3376245" cy="3771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C324DB-A719-8F44-83EE-1355F106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Nitrate Injection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1" y="1521070"/>
            <a:ext cx="4803084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59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7230" y="1350653"/>
            <a:ext cx="7749540" cy="14700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1" i="0">
                <a:solidFill>
                  <a:srgbClr val="FFFFFF"/>
                </a:solidFill>
                <a:latin typeface="+mj-lt"/>
                <a:cs typeface="Helvetica"/>
              </a:defRPr>
            </a:lvl1pPr>
          </a:lstStyle>
          <a:p>
            <a:pPr algn="ctr"/>
            <a:r>
              <a:rPr lang="en-US" dirty="0">
                <a:solidFill>
                  <a:srgbClr val="FFFFFE"/>
                </a:solidFill>
              </a:rPr>
              <a:t>Hop Fertility Research Study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05819" y="3600450"/>
            <a:ext cx="6926499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b="0" i="0">
                <a:solidFill>
                  <a:srgbClr val="FFFFFF"/>
                </a:solidFill>
                <a:latin typeface="+mj-lt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Steve Culman: culman.2@osu.edu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Brad </a:t>
            </a:r>
            <a:r>
              <a:rPr lang="en-US" dirty="0" err="1">
                <a:solidFill>
                  <a:schemeClr val="bg1"/>
                </a:solidFill>
              </a:rPr>
              <a:t>Bergefurd</a:t>
            </a:r>
            <a:r>
              <a:rPr lang="en-US" dirty="0">
                <a:solidFill>
                  <a:schemeClr val="bg1"/>
                </a:solidFill>
              </a:rPr>
              <a:t>: bergefurd.1@osu.edu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768599" y="3153833"/>
            <a:ext cx="3615267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60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5198" y="2325813"/>
            <a:ext cx="4751994" cy="25668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9DFB73-3B6A-FD41-AFFF-284FD6BA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 Testing for Quality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30" y="1233245"/>
            <a:ext cx="2590964" cy="4751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96" y="1233245"/>
            <a:ext cx="2580476" cy="47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3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System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26778" r="4733" b="12927"/>
          <a:stretch>
            <a:fillRect/>
          </a:stretch>
        </p:blipFill>
        <p:spPr bwMode="auto">
          <a:xfrm>
            <a:off x="0" y="1066800"/>
            <a:ext cx="9132888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410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/>
              <a:t>Infrared Method- Chemical Bonds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68352CED-0E2B-4586-A7D2-F1C8B184ADE7}" type="slidenum">
              <a:rPr lang="en-GB" altLang="en-US" sz="900" b="0">
                <a:latin typeface="Calibri" pitchFamily="34" charset="0"/>
              </a:rPr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35</a:t>
            </a:fld>
            <a:endParaRPr lang="en-GB" altLang="en-US" sz="900" b="0">
              <a:latin typeface="Calibri" pitchFamily="34" charset="0"/>
            </a:endParaRPr>
          </a:p>
        </p:txBody>
      </p:sp>
      <p:sp>
        <p:nvSpPr>
          <p:cNvPr id="12292" name="Oval 2"/>
          <p:cNvSpPr>
            <a:spLocks noChangeArrowheads="1"/>
          </p:cNvSpPr>
          <p:nvPr/>
        </p:nvSpPr>
        <p:spPr bwMode="auto">
          <a:xfrm>
            <a:off x="515938" y="1852613"/>
            <a:ext cx="685800" cy="609600"/>
          </a:xfrm>
          <a:prstGeom prst="ellipse">
            <a:avLst/>
          </a:prstGeom>
          <a:gradFill rotWithShape="1">
            <a:gsLst>
              <a:gs pos="0">
                <a:srgbClr val="3D0000"/>
              </a:gs>
              <a:gs pos="100000">
                <a:srgbClr val="FF00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Calibri" pitchFamily="34" charset="0"/>
              <a:cs typeface="Arial" charset="0"/>
            </a:endParaRPr>
          </a:p>
        </p:txBody>
      </p:sp>
      <p:sp>
        <p:nvSpPr>
          <p:cNvPr id="12293" name="AutoShape 3"/>
          <p:cNvSpPr>
            <a:spLocks noChangeArrowheads="1"/>
          </p:cNvSpPr>
          <p:nvPr/>
        </p:nvSpPr>
        <p:spPr bwMode="auto">
          <a:xfrm>
            <a:off x="1577975" y="1863725"/>
            <a:ext cx="1524000" cy="619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C166"/>
              </a:gs>
              <a:gs pos="50000">
                <a:srgbClr val="FF0000"/>
              </a:gs>
              <a:gs pos="100000">
                <a:srgbClr val="FFC166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2294" name="Picture 5" descr="C:\Users\ukkr\AppData\Local\Microsoft\Windows\Temporary Internet Files\Content.IE5\FQYAHK7O\MC90044171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63264" b="6244"/>
          <a:stretch>
            <a:fillRect/>
          </a:stretch>
        </p:blipFill>
        <p:spPr bwMode="auto">
          <a:xfrm>
            <a:off x="3057525" y="1066800"/>
            <a:ext cx="438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AutoShape 6"/>
          <p:cNvSpPr>
            <a:spLocks noChangeArrowheads="1"/>
          </p:cNvSpPr>
          <p:nvPr/>
        </p:nvSpPr>
        <p:spPr bwMode="auto">
          <a:xfrm>
            <a:off x="3554413" y="1852613"/>
            <a:ext cx="1803400" cy="6175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B7B7"/>
              </a:gs>
              <a:gs pos="50000">
                <a:srgbClr val="B8400C"/>
              </a:gs>
              <a:gs pos="100000">
                <a:srgbClr val="FFB7B7"/>
              </a:gs>
            </a:gsLst>
            <a:lin ang="5400000" scaled="1"/>
          </a:gra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9527B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5337175" y="1250950"/>
            <a:ext cx="38115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495675" y="2463800"/>
            <a:ext cx="231933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Light after exposed to sample (specific wavelengths have been absorbed)</a:t>
            </a:r>
            <a:endParaRPr lang="en-US" altLang="en-US" sz="1800" b="0">
              <a:cs typeface="Arial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725738" y="1338263"/>
            <a:ext cx="1539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Sample</a:t>
            </a:r>
            <a:endParaRPr lang="en-US" altLang="en-US" sz="1800" b="0">
              <a:cs typeface="Arial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04800" y="2470150"/>
            <a:ext cx="14160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sz="2200" b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IR/NIR Light Source</a:t>
            </a:r>
            <a:endParaRPr lang="en-US" altLang="en-US" sz="1800" b="0">
              <a:cs typeface="Arial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577975" y="2463800"/>
            <a:ext cx="17557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Light before exposed to sample</a:t>
            </a:r>
            <a:endParaRPr lang="en-US" altLang="en-US" sz="1800" b="0">
              <a:cs typeface="Arial" charset="0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15938" y="5029200"/>
            <a:ext cx="5181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FC6E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Measurement mechanism of an Infrared Spectrometer</a:t>
            </a:r>
            <a:endParaRPr lang="en-US" altLang="en-US" sz="1800" b="0">
              <a:cs typeface="Arial" charset="0"/>
            </a:endParaRP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6111875" y="3587750"/>
            <a:ext cx="26638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defRPr sz="2000" b="1">
                <a:solidFill>
                  <a:srgbClr val="29527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Font typeface="Wingdings" pitchFamily="2" charset="2"/>
              <a:buChar char="§"/>
              <a:defRPr sz="2000" b="1">
                <a:solidFill>
                  <a:srgbClr val="29527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•"/>
              <a:defRPr b="1">
                <a:solidFill>
                  <a:srgbClr val="29527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25000"/>
              </a:spcAft>
              <a:buClr>
                <a:srgbClr val="CC6600"/>
              </a:buClr>
              <a:buSzPct val="110000"/>
              <a:buChar char="–"/>
              <a:defRPr sz="1600" b="1">
                <a:solidFill>
                  <a:srgbClr val="29527B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Infrared Spectrum</a:t>
            </a:r>
            <a:endParaRPr lang="en-US" altLang="en-US" sz="1800" b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692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12295" grpId="0" animBg="1"/>
      <p:bldP spid="12297" grpId="0"/>
      <p:bldP spid="12298" grpId="0"/>
      <p:bldP spid="12299" grpId="0"/>
      <p:bldP spid="12300" grpId="0"/>
      <p:bldP spid="1230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EE7F2-91B3-9E4C-AE5B-77F692D8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" y="812165"/>
            <a:ext cx="8150316" cy="528955"/>
          </a:xfrm>
        </p:spPr>
        <p:txBody>
          <a:bodyPr/>
          <a:lstStyle/>
          <a:p>
            <a:r>
              <a:rPr lang="en-US" sz="2400" dirty="0"/>
              <a:t>Comparison of Lab Analysis (Alliance) vs. IR (Eurofins)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661BB-A4C6-244B-BAD0-965F4E8C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2" y="1341119"/>
            <a:ext cx="5575845" cy="487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164DC-62E7-3D45-9876-4D7E9FD9A1F5}"/>
              </a:ext>
            </a:extLst>
          </p:cNvPr>
          <p:cNvSpPr txBox="1"/>
          <p:nvPr/>
        </p:nvSpPr>
        <p:spPr>
          <a:xfrm>
            <a:off x="6755495" y="5461060"/>
            <a:ext cx="190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Blue line = best fit </a:t>
            </a:r>
          </a:p>
          <a:p>
            <a:r>
              <a:rPr lang="en-US" sz="1600" dirty="0"/>
              <a:t>Dotted line = 1:1</a:t>
            </a:r>
          </a:p>
        </p:txBody>
      </p:sp>
    </p:spTree>
    <p:extLst>
      <p:ext uri="{BB962C8B-B14F-4D97-AF65-F5344CB8AC3E}">
        <p14:creationId xmlns:p14="http://schemas.microsoft.com/office/powerpoint/2010/main" val="3715309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5" y="852855"/>
            <a:ext cx="4694114" cy="51610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13" y="3481755"/>
            <a:ext cx="2576972" cy="2532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13" y="852855"/>
            <a:ext cx="2576972" cy="25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9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4" y="1354138"/>
            <a:ext cx="7405052" cy="44799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QTA Testing</a:t>
            </a:r>
          </a:p>
        </p:txBody>
      </p:sp>
    </p:spTree>
    <p:extLst>
      <p:ext uri="{BB962C8B-B14F-4D97-AF65-F5344CB8AC3E}">
        <p14:creationId xmlns:p14="http://schemas.microsoft.com/office/powerpoint/2010/main" val="1864145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6" y="1354138"/>
            <a:ext cx="7675467" cy="44799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Results</a:t>
            </a:r>
          </a:p>
        </p:txBody>
      </p:sp>
    </p:spTree>
    <p:extLst>
      <p:ext uri="{BB962C8B-B14F-4D97-AF65-F5344CB8AC3E}">
        <p14:creationId xmlns:p14="http://schemas.microsoft.com/office/powerpoint/2010/main" val="264900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>
            <a:normAutofit/>
          </a:bodyPr>
          <a:lstStyle/>
          <a:p>
            <a:r>
              <a:rPr lang="en-US" dirty="0"/>
              <a:t>Variety: </a:t>
            </a:r>
          </a:p>
          <a:p>
            <a:pPr lvl="1"/>
            <a:r>
              <a:rPr lang="en-US" dirty="0"/>
              <a:t>5 requests: Cascade, Chinook, Centennial, Columbus, Nugget</a:t>
            </a:r>
          </a:p>
          <a:p>
            <a:pPr lvl="1"/>
            <a:r>
              <a:rPr lang="en-US" dirty="0"/>
              <a:t>Zeus, Mt Hood, </a:t>
            </a:r>
            <a:r>
              <a:rPr lang="en-US" dirty="0" err="1"/>
              <a:t>Perle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Stand Age:</a:t>
            </a:r>
          </a:p>
          <a:p>
            <a:pPr lvl="1"/>
            <a:r>
              <a:rPr lang="en-US" dirty="0"/>
              <a:t>0-3 years</a:t>
            </a:r>
          </a:p>
          <a:p>
            <a:pPr lvl="1"/>
            <a:r>
              <a:rPr lang="en-US" dirty="0"/>
              <a:t>+4 years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12165"/>
            <a:ext cx="8053070" cy="528955"/>
          </a:xfrm>
        </p:spPr>
        <p:txBody>
          <a:bodyPr/>
          <a:lstStyle/>
          <a:p>
            <a:r>
              <a:rPr lang="en-US" dirty="0"/>
              <a:t>Experimental Design – Hopyards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57005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6" y="1341120"/>
            <a:ext cx="6964484" cy="47693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HPLC</a:t>
            </a:r>
          </a:p>
        </p:txBody>
      </p:sp>
    </p:spTree>
    <p:extLst>
      <p:ext uri="{BB962C8B-B14F-4D97-AF65-F5344CB8AC3E}">
        <p14:creationId xmlns:p14="http://schemas.microsoft.com/office/powerpoint/2010/main" val="1038567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554268"/>
            <a:ext cx="8140700" cy="40796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HPLC Analysis</a:t>
            </a:r>
          </a:p>
        </p:txBody>
      </p:sp>
    </p:spTree>
    <p:extLst>
      <p:ext uri="{BB962C8B-B14F-4D97-AF65-F5344CB8AC3E}">
        <p14:creationId xmlns:p14="http://schemas.microsoft.com/office/powerpoint/2010/main" val="117150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>
            <a:normAutofit/>
          </a:bodyPr>
          <a:lstStyle/>
          <a:p>
            <a:r>
              <a:rPr lang="en-US" dirty="0"/>
              <a:t>2019</a:t>
            </a:r>
          </a:p>
          <a:p>
            <a:pPr lvl="1"/>
            <a:r>
              <a:rPr lang="en-US" dirty="0"/>
              <a:t>30 Farmers</a:t>
            </a:r>
          </a:p>
          <a:p>
            <a:pPr lvl="1"/>
            <a:r>
              <a:rPr lang="en-US" dirty="0"/>
              <a:t>75 Hopyards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2021</a:t>
            </a:r>
          </a:p>
          <a:p>
            <a:pPr lvl="1"/>
            <a:r>
              <a:rPr lang="en-US" dirty="0"/>
              <a:t>12 (of original 30) Farmers</a:t>
            </a:r>
          </a:p>
          <a:p>
            <a:pPr lvl="1"/>
            <a:r>
              <a:rPr lang="en-US" dirty="0"/>
              <a:t>29 Hopyards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844823"/>
            <a:ext cx="6662057" cy="505006"/>
          </a:xfrm>
        </p:spPr>
        <p:txBody>
          <a:bodyPr/>
          <a:lstStyle/>
          <a:p>
            <a:r>
              <a:rPr lang="en-US" sz="3200" dirty="0"/>
              <a:t>Farmer Cooperators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4FFDC-B5DC-784E-8B49-E9634A2CFE34}"/>
              </a:ext>
            </a:extLst>
          </p:cNvPr>
          <p:cNvSpPr txBox="1"/>
          <p:nvPr/>
        </p:nvSpPr>
        <p:spPr>
          <a:xfrm>
            <a:off x="6297930" y="4011930"/>
            <a:ext cx="238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75% 2 acres or less</a:t>
            </a:r>
          </a:p>
          <a:p>
            <a:r>
              <a:rPr lang="en-US" dirty="0"/>
              <a:t>67% 5 years or less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4D9F3-1339-2E41-9C04-4DDC86C2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20" y="1107568"/>
            <a:ext cx="3524250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2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C42AC-2796-8942-BCA7-CB8F73ED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70488"/>
            <a:ext cx="8140700" cy="4479260"/>
          </a:xfrm>
        </p:spPr>
        <p:txBody>
          <a:bodyPr>
            <a:normAutofit/>
          </a:bodyPr>
          <a:lstStyle/>
          <a:p>
            <a:r>
              <a:rPr lang="en-US" dirty="0"/>
              <a:t>Spring Soil Sample </a:t>
            </a:r>
          </a:p>
          <a:p>
            <a:pPr lvl="1"/>
            <a:r>
              <a:rPr lang="en-US" dirty="0"/>
              <a:t>Routine soil test</a:t>
            </a:r>
          </a:p>
          <a:p>
            <a:pPr lvl="1"/>
            <a:r>
              <a:rPr lang="en-US" dirty="0"/>
              <a:t>Soil Biological Health</a:t>
            </a:r>
          </a:p>
          <a:p>
            <a:r>
              <a:rPr lang="en-US" dirty="0"/>
              <a:t>Petiole Nitrate (~4 times, every 2 weeks)</a:t>
            </a:r>
          </a:p>
          <a:p>
            <a:r>
              <a:rPr lang="en-US" dirty="0"/>
              <a:t>Leaf Nutrient Analysis</a:t>
            </a:r>
          </a:p>
          <a:p>
            <a:r>
              <a:rPr lang="en-US" dirty="0"/>
              <a:t>Hop Yield</a:t>
            </a:r>
          </a:p>
          <a:p>
            <a:r>
              <a:rPr lang="en-US" dirty="0"/>
              <a:t>Hop Cone Quality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844823"/>
            <a:ext cx="6662057" cy="505006"/>
          </a:xfrm>
        </p:spPr>
        <p:txBody>
          <a:bodyPr/>
          <a:lstStyle/>
          <a:p>
            <a:r>
              <a:rPr lang="en-US" sz="3200" dirty="0"/>
              <a:t>Measurements Taken</a:t>
            </a:r>
          </a:p>
        </p:txBody>
      </p:sp>
    </p:spTree>
    <p:extLst>
      <p:ext uri="{BB962C8B-B14F-4D97-AF65-F5344CB8AC3E}">
        <p14:creationId xmlns:p14="http://schemas.microsoft.com/office/powerpoint/2010/main" val="294679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2836909"/>
            <a:ext cx="6662057" cy="505006"/>
          </a:xfrm>
        </p:spPr>
        <p:txBody>
          <a:bodyPr/>
          <a:lstStyle/>
          <a:p>
            <a:pPr algn="ctr"/>
            <a:r>
              <a:rPr lang="en-US" sz="3200" i="1" dirty="0"/>
              <a:t>Soil Data</a:t>
            </a:r>
          </a:p>
        </p:txBody>
      </p:sp>
    </p:spTree>
    <p:extLst>
      <p:ext uri="{BB962C8B-B14F-4D97-AF65-F5344CB8AC3E}">
        <p14:creationId xmlns:p14="http://schemas.microsoft.com/office/powerpoint/2010/main" val="257488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947738"/>
            <a:ext cx="6313714" cy="554491"/>
          </a:xfrm>
        </p:spPr>
        <p:txBody>
          <a:bodyPr/>
          <a:lstStyle/>
          <a:p>
            <a:r>
              <a:rPr lang="en-US" dirty="0"/>
              <a:t>Soil Data – 87 hopyards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9B830-0ED1-9F4C-85AF-FC237BCE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2393950"/>
            <a:ext cx="3073400" cy="207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DCCFD-2975-B144-B081-FE5E7FB2A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1717509"/>
            <a:ext cx="8561070" cy="2111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2CEE03-CA3B-7F45-B44D-675CDBBDCDB4}"/>
              </a:ext>
            </a:extLst>
          </p:cNvPr>
          <p:cNvSpPr/>
          <p:nvPr/>
        </p:nvSpPr>
        <p:spPr>
          <a:xfrm>
            <a:off x="320040" y="3999215"/>
            <a:ext cx="8503920" cy="215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Optimal pH = 6.0 – 7.0. Many of the hopyards had low pH values</a:t>
            </a: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Nitrogen fertilizers acidify soil, so soil testing in established hopyards is still necessary. </a:t>
            </a: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Easiest to manage pH </a:t>
            </a:r>
            <a:r>
              <a:rPr lang="en-US" u="sng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hopyard establishment, but lime applications can still be made in established hopyards.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itchFamily="2" charset="2"/>
              <a:buChar char=""/>
            </a:pP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 hopyard soils had sufficient P fertility (&gt;25-40 ppm), but K fertility may be somewhat low (150-200 ppm) </a:t>
            </a:r>
          </a:p>
        </p:txBody>
      </p:sp>
    </p:spTree>
    <p:extLst>
      <p:ext uri="{BB962C8B-B14F-4D97-AF65-F5344CB8AC3E}">
        <p14:creationId xmlns:p14="http://schemas.microsoft.com/office/powerpoint/2010/main" val="3877169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1A05D-DCC8-524D-9E05-6240178D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708252"/>
            <a:ext cx="6379029" cy="576262"/>
          </a:xfrm>
        </p:spPr>
        <p:txBody>
          <a:bodyPr/>
          <a:lstStyle/>
          <a:p>
            <a:r>
              <a:rPr lang="en-US" dirty="0"/>
              <a:t>Soil Data – Soil Health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9B830-0ED1-9F4C-85AF-FC237BCE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2393950"/>
            <a:ext cx="3073400" cy="20701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64E255-DD9D-D24C-8D3F-B7D60E18A0DC}"/>
              </a:ext>
            </a:extLst>
          </p:cNvPr>
          <p:cNvGrpSpPr/>
          <p:nvPr/>
        </p:nvGrpSpPr>
        <p:grpSpPr>
          <a:xfrm>
            <a:off x="1970314" y="1162936"/>
            <a:ext cx="4315037" cy="4986812"/>
            <a:chOff x="3219309" y="0"/>
            <a:chExt cx="5753382" cy="66490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968F3-BA27-A747-92FF-83C9FD896FF6}"/>
                </a:ext>
              </a:extLst>
            </p:cNvPr>
            <p:cNvGrpSpPr/>
            <p:nvPr/>
          </p:nvGrpSpPr>
          <p:grpSpPr>
            <a:xfrm>
              <a:off x="3219309" y="3715100"/>
              <a:ext cx="2933982" cy="2933982"/>
              <a:chOff x="3100690" y="3629756"/>
              <a:chExt cx="2933982" cy="293398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6E58807-A997-F740-BBF0-A5AF3A682AD6}"/>
                  </a:ext>
                </a:extLst>
              </p:cNvPr>
              <p:cNvSpPr/>
              <p:nvPr/>
            </p:nvSpPr>
            <p:spPr>
              <a:xfrm>
                <a:off x="3100690" y="3629756"/>
                <a:ext cx="2933982" cy="2933982"/>
              </a:xfrm>
              <a:prstGeom prst="ellipse">
                <a:avLst/>
              </a:prstGeom>
              <a:solidFill>
                <a:srgbClr val="0092B3"/>
              </a:solidFill>
              <a:ln w="1270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b="1" dirty="0">
                  <a:solidFill>
                    <a:schemeClr val="tx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E0A1A4-B060-524E-8FC9-EAFC86181B4F}"/>
                  </a:ext>
                </a:extLst>
              </p:cNvPr>
              <p:cNvSpPr txBox="1"/>
              <p:nvPr/>
            </p:nvSpPr>
            <p:spPr>
              <a:xfrm>
                <a:off x="3573606" y="4742804"/>
                <a:ext cx="198815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rgbClr val="8DF4F6"/>
                    </a:solidFill>
                    <a:latin typeface="Century Gothic" panose="020B0502020202020204" pitchFamily="34" charset="0"/>
                  </a:rPr>
                  <a:t>Active C</a:t>
                </a:r>
              </a:p>
              <a:p>
                <a:pPr algn="ctr"/>
                <a:r>
                  <a:rPr lang="en-US" sz="1500" b="1" dirty="0">
                    <a:solidFill>
                      <a:srgbClr val="8DF4F6"/>
                    </a:solidFill>
                    <a:latin typeface="Century Gothic" panose="020B0502020202020204" pitchFamily="34" charset="0"/>
                  </a:rPr>
                  <a:t>(Carbon Pool)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DA7E2B-D715-C446-97C8-E343BA7F6A3A}"/>
                </a:ext>
              </a:extLst>
            </p:cNvPr>
            <p:cNvGrpSpPr/>
            <p:nvPr/>
          </p:nvGrpSpPr>
          <p:grpSpPr>
            <a:xfrm>
              <a:off x="6038709" y="3715100"/>
              <a:ext cx="2933982" cy="2933982"/>
              <a:chOff x="5920090" y="3629756"/>
              <a:chExt cx="2933982" cy="29339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F59BDB3-2368-9E48-A3F6-54744EDCB752}"/>
                  </a:ext>
                </a:extLst>
              </p:cNvPr>
              <p:cNvSpPr/>
              <p:nvPr/>
            </p:nvSpPr>
            <p:spPr>
              <a:xfrm>
                <a:off x="5920090" y="3629756"/>
                <a:ext cx="2933982" cy="2933982"/>
              </a:xfrm>
              <a:prstGeom prst="ellipse">
                <a:avLst/>
              </a:prstGeom>
              <a:solidFill>
                <a:srgbClr val="859F39"/>
              </a:solidFill>
              <a:ln w="1270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b="1" dirty="0">
                  <a:solidFill>
                    <a:schemeClr val="tx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6F5E1D-90C8-784C-B64B-0EA66F4583A0}"/>
                  </a:ext>
                </a:extLst>
              </p:cNvPr>
              <p:cNvSpPr txBox="1"/>
              <p:nvPr/>
            </p:nvSpPr>
            <p:spPr>
              <a:xfrm>
                <a:off x="6331023" y="4742804"/>
                <a:ext cx="211211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rgbClr val="E7FBA7"/>
                    </a:solidFill>
                    <a:latin typeface="Century Gothic" panose="020B0502020202020204" pitchFamily="34" charset="0"/>
                  </a:rPr>
                  <a:t>Soil Protein</a:t>
                </a:r>
              </a:p>
              <a:p>
                <a:pPr algn="ctr"/>
                <a:r>
                  <a:rPr lang="en-US" sz="1500" b="1" dirty="0">
                    <a:solidFill>
                      <a:srgbClr val="E7FBA7"/>
                    </a:solidFill>
                    <a:latin typeface="Century Gothic" panose="020B0502020202020204" pitchFamily="34" charset="0"/>
                  </a:rPr>
                  <a:t>(Nitrogen Pool)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490694-37F3-0A40-BCA7-E051F9B67D52}"/>
                </a:ext>
              </a:extLst>
            </p:cNvPr>
            <p:cNvGrpSpPr/>
            <p:nvPr/>
          </p:nvGrpSpPr>
          <p:grpSpPr>
            <a:xfrm>
              <a:off x="4604126" y="1737120"/>
              <a:ext cx="2933982" cy="2933982"/>
              <a:chOff x="4604126" y="1737120"/>
              <a:chExt cx="2933982" cy="293398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FB28018-3372-7846-A6FB-83D5DB782843}"/>
                  </a:ext>
                </a:extLst>
              </p:cNvPr>
              <p:cNvSpPr/>
              <p:nvPr/>
            </p:nvSpPr>
            <p:spPr>
              <a:xfrm>
                <a:off x="4604126" y="1737120"/>
                <a:ext cx="2933982" cy="2933982"/>
              </a:xfrm>
              <a:prstGeom prst="ellipse">
                <a:avLst/>
              </a:prstGeom>
              <a:solidFill>
                <a:srgbClr val="765D46">
                  <a:alpha val="83000"/>
                </a:srgbClr>
              </a:solidFill>
              <a:ln w="1270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b="1" dirty="0">
                  <a:solidFill>
                    <a:schemeClr val="tx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7D448D-4149-F54F-850A-9FA900BD78A2}"/>
                  </a:ext>
                </a:extLst>
              </p:cNvPr>
              <p:cNvSpPr txBox="1"/>
              <p:nvPr/>
            </p:nvSpPr>
            <p:spPr>
              <a:xfrm>
                <a:off x="4768197" y="2789208"/>
                <a:ext cx="260584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rgbClr val="F9E8D0"/>
                    </a:solidFill>
                    <a:latin typeface="Century Gothic" panose="020B0502020202020204" pitchFamily="34" charset="0"/>
                  </a:rPr>
                  <a:t>Respiration</a:t>
                </a:r>
              </a:p>
              <a:p>
                <a:pPr algn="ctr"/>
                <a:r>
                  <a:rPr lang="en-US" sz="1500" b="1" dirty="0">
                    <a:solidFill>
                      <a:srgbClr val="F9E8D0"/>
                    </a:solidFill>
                    <a:latin typeface="Century Gothic" panose="020B0502020202020204" pitchFamily="34" charset="0"/>
                  </a:rPr>
                  <a:t>(Microbial Activity)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2CE741-BBB9-7844-8B54-FA4C1A2A7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22"/>
            <a:stretch/>
          </p:blipFill>
          <p:spPr>
            <a:xfrm>
              <a:off x="4492021" y="0"/>
              <a:ext cx="3674470" cy="2694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46759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Impact Slide">
  <a:themeElements>
    <a:clrScheme name="OHIO STATE COLORS">
      <a:dk1>
        <a:srgbClr val="830000"/>
      </a:dk1>
      <a:lt1>
        <a:sysClr val="window" lastClr="FFFFFF"/>
      </a:lt1>
      <a:dk2>
        <a:srgbClr val="666666"/>
      </a:dk2>
      <a:lt2>
        <a:srgbClr val="E0E0E1"/>
      </a:lt2>
      <a:accent1>
        <a:srgbClr val="BB0000"/>
      </a:accent1>
      <a:accent2>
        <a:srgbClr val="700000"/>
      </a:accent2>
      <a:accent3>
        <a:srgbClr val="B3B3B3"/>
      </a:accent3>
      <a:accent4>
        <a:srgbClr val="292929"/>
      </a:accent4>
      <a:accent5>
        <a:srgbClr val="47474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 Slide - ULT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tent Slide Layout - U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tent Slide - L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ontent Slide Layout - L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Powerpoint template">
  <a:themeElements>
    <a:clrScheme name="">
      <a:dk1>
        <a:srgbClr val="29527B"/>
      </a:dk1>
      <a:lt1>
        <a:srgbClr val="FFFFFF"/>
      </a:lt1>
      <a:dk2>
        <a:srgbClr val="29527B"/>
      </a:dk2>
      <a:lt2>
        <a:srgbClr val="808080"/>
      </a:lt2>
      <a:accent1>
        <a:srgbClr val="CC6600"/>
      </a:accent1>
      <a:accent2>
        <a:srgbClr val="3333CC"/>
      </a:accent2>
      <a:accent3>
        <a:srgbClr val="FFFFFF"/>
      </a:accent3>
      <a:accent4>
        <a:srgbClr val="214568"/>
      </a:accent4>
      <a:accent5>
        <a:srgbClr val="E2B8A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8">
        <a:dk1>
          <a:srgbClr val="29527B"/>
        </a:dk1>
        <a:lt1>
          <a:srgbClr val="FFFFFF"/>
        </a:lt1>
        <a:dk2>
          <a:srgbClr val="29527B"/>
        </a:dk2>
        <a:lt2>
          <a:srgbClr val="808080"/>
        </a:lt2>
        <a:accent1>
          <a:srgbClr val="FF9900"/>
        </a:accent1>
        <a:accent2>
          <a:srgbClr val="3333CC"/>
        </a:accent2>
        <a:accent3>
          <a:srgbClr val="FFFFFF"/>
        </a:accent3>
        <a:accent4>
          <a:srgbClr val="214568"/>
        </a:accent4>
        <a:accent5>
          <a:srgbClr val="FFCAA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900</Words>
  <Application>Microsoft Macintosh PowerPoint</Application>
  <PresentationFormat>On-screen Show (4:3)</PresentationFormat>
  <Paragraphs>181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Century Gothic</vt:lpstr>
      <vt:lpstr>Garamond</vt:lpstr>
      <vt:lpstr>Symbol</vt:lpstr>
      <vt:lpstr>Times New Roman</vt:lpstr>
      <vt:lpstr>Wingdings</vt:lpstr>
      <vt:lpstr>Title Slide</vt:lpstr>
      <vt:lpstr>Impact Slide</vt:lpstr>
      <vt:lpstr>Content Slide - ULT</vt:lpstr>
      <vt:lpstr>Content Slide Layout - URT</vt:lpstr>
      <vt:lpstr>Content Slide - LLT</vt:lpstr>
      <vt:lpstr>Content Slide Layout - LRT</vt:lpstr>
      <vt:lpstr>Powerpoint template</vt:lpstr>
      <vt:lpstr>Nutrient Management in Hops: Research Results</vt:lpstr>
      <vt:lpstr>Thanks to you Hop Farmers for gathering data for this research</vt:lpstr>
      <vt:lpstr>Hop Soil Fertility and Soil Health Objectives</vt:lpstr>
      <vt:lpstr>Experimental Design – Hopyards Classification</vt:lpstr>
      <vt:lpstr>Farmer Cooperators</vt:lpstr>
      <vt:lpstr>Measurements Taken</vt:lpstr>
      <vt:lpstr>Soil Data</vt:lpstr>
      <vt:lpstr>Soil Data – 87 hopyards</vt:lpstr>
      <vt:lpstr>Soil Data – Soil Health Measurements</vt:lpstr>
      <vt:lpstr>Active C = Permanganate oxidizable C</vt:lpstr>
      <vt:lpstr>Soil Respiration</vt:lpstr>
      <vt:lpstr>PowerPoint Presentation</vt:lpstr>
      <vt:lpstr>Soil Data – Soil Health Measurements</vt:lpstr>
      <vt:lpstr>Soil Findings</vt:lpstr>
      <vt:lpstr>Petiole Sap Testing</vt:lpstr>
      <vt:lpstr>Petiole Nitrate Readings (194 readings)</vt:lpstr>
      <vt:lpstr>Petiole Sap Nitrate Levels  (compiled by Rob Sirrine, Michigan State University)  </vt:lpstr>
      <vt:lpstr>Petiole Sap Nitrate Levels  Rosalie Madden &amp; Dr. Heather Darby, UVM Extension www.uvm.edu/extension/cropsoil/hops   </vt:lpstr>
      <vt:lpstr>Petiole Sap Nitrate Levels – 53 hopyards   </vt:lpstr>
      <vt:lpstr>Petiole Sap Nitrate Levels – 53 hopyards   </vt:lpstr>
      <vt:lpstr>Petiole Nitrate Findings</vt:lpstr>
      <vt:lpstr>Leaf Nutrient Concentrations</vt:lpstr>
      <vt:lpstr>Hop Leaf Nutrient Concentrations</vt:lpstr>
      <vt:lpstr>Petiole Sap Nitrate Levels  (compiled by Rob Sirrine, Michigan State University)  </vt:lpstr>
      <vt:lpstr>Hop Leaf N vs. Petiole Nitrate</vt:lpstr>
      <vt:lpstr>Hop Cone Quality</vt:lpstr>
      <vt:lpstr>Alpha Acids – by Hopyard Age and Variety</vt:lpstr>
      <vt:lpstr>Beta Acids – by Hopyard Age and Variety</vt:lpstr>
      <vt:lpstr>Envisioned Outcomes</vt:lpstr>
      <vt:lpstr>Hop Nutrient Management</vt:lpstr>
      <vt:lpstr>Nitrate Injection</vt:lpstr>
      <vt:lpstr>Hop Fertility Research Study</vt:lpstr>
      <vt:lpstr>Hop Testing for Quality Analysis</vt:lpstr>
      <vt:lpstr>The System</vt:lpstr>
      <vt:lpstr>Infrared Method- Chemical Bonds</vt:lpstr>
      <vt:lpstr>Comparison of Lab Analysis (Alliance) vs. IR (Eurofins)</vt:lpstr>
      <vt:lpstr>PowerPoint Presentation</vt:lpstr>
      <vt:lpstr>QTA Testing</vt:lpstr>
      <vt:lpstr>Analysis Results</vt:lpstr>
      <vt:lpstr>HPLC</vt:lpstr>
      <vt:lpstr>HPLC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Nitrogen Management for Hops</dc:title>
  <dc:creator>Culman, Steve</dc:creator>
  <cp:lastModifiedBy>Culman, Steve</cp:lastModifiedBy>
  <cp:revision>23</cp:revision>
  <dcterms:created xsi:type="dcterms:W3CDTF">2020-02-21T02:17:34Z</dcterms:created>
  <dcterms:modified xsi:type="dcterms:W3CDTF">2022-05-24T20:14:06Z</dcterms:modified>
</cp:coreProperties>
</file>