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66" r:id="rId4"/>
    <p:sldId id="267" r:id="rId5"/>
    <p:sldId id="271" r:id="rId6"/>
    <p:sldId id="258" r:id="rId7"/>
    <p:sldId id="262" r:id="rId8"/>
    <p:sldId id="263" r:id="rId9"/>
    <p:sldId id="264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Post-Partum Interval (Days</a:t>
            </a:r>
            <a:r>
              <a:rPr lang="en-US" dirty="0" smtClean="0"/>
              <a:t>)*</a:t>
            </a:r>
            <a:endParaRPr lang="en-US" dirty="0"/>
          </a:p>
        </c:rich>
      </c:tx>
      <c:layout>
        <c:manualLayout>
          <c:xMode val="edge"/>
          <c:yMode val="edge"/>
          <c:x val="0.27322391732283463"/>
          <c:y val="1.874999999999999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Post-Partum Interval (Days)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89</c:v>
                </c:pt>
                <c:pt idx="1">
                  <c:v>70</c:v>
                </c:pt>
                <c:pt idx="2">
                  <c:v>59</c:v>
                </c:pt>
                <c:pt idx="3">
                  <c:v>52</c:v>
                </c:pt>
                <c:pt idx="4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141760"/>
        <c:axId val="239432064"/>
      </c:barChart>
      <c:catAx>
        <c:axId val="213141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Body Condition Score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39432064"/>
        <c:crosses val="autoZero"/>
        <c:auto val="1"/>
        <c:lblAlgn val="ctr"/>
        <c:lblOffset val="100"/>
        <c:noMultiLvlLbl val="0"/>
      </c:catAx>
      <c:valAx>
        <c:axId val="2394320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Post-Partum Interval (Days)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141760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bg1">
        <a:lumMod val="85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'[Chart in Microsoft PowerPoint]Sheet1'!$C$1</c:f>
              <c:strCache>
                <c:ptCount val="1"/>
                <c:pt idx="0">
                  <c:v>1,200 lb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 w="38100">
                <a:solidFill>
                  <a:schemeClr val="tx1"/>
                </a:solidFill>
              </a:ln>
            </c:spPr>
          </c:marker>
          <c:val>
            <c:numRef>
              <c:f>'[Chart in Microsoft PowerPoint]Sheet1'!$C$2:$C$13</c:f>
              <c:numCache>
                <c:formatCode>General</c:formatCode>
                <c:ptCount val="12"/>
                <c:pt idx="0">
                  <c:v>15.73</c:v>
                </c:pt>
                <c:pt idx="1">
                  <c:v>16.649999999999999</c:v>
                </c:pt>
                <c:pt idx="2">
                  <c:v>16.36</c:v>
                </c:pt>
                <c:pt idx="3">
                  <c:v>15.4</c:v>
                </c:pt>
                <c:pt idx="4">
                  <c:v>14.5</c:v>
                </c:pt>
                <c:pt idx="5">
                  <c:v>13.72</c:v>
                </c:pt>
                <c:pt idx="6">
                  <c:v>10.87</c:v>
                </c:pt>
                <c:pt idx="7">
                  <c:v>11.04</c:v>
                </c:pt>
                <c:pt idx="8">
                  <c:v>11.3</c:v>
                </c:pt>
                <c:pt idx="9">
                  <c:v>11.78</c:v>
                </c:pt>
                <c:pt idx="10">
                  <c:v>11.19</c:v>
                </c:pt>
                <c:pt idx="11">
                  <c:v>13.83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7426432"/>
        <c:axId val="249586432"/>
      </c:lineChart>
      <c:catAx>
        <c:axId val="24742643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49586432"/>
        <c:crosses val="autoZero"/>
        <c:auto val="1"/>
        <c:lblAlgn val="ctr"/>
        <c:lblOffset val="100"/>
        <c:noMultiLvlLbl val="0"/>
      </c:catAx>
      <c:valAx>
        <c:axId val="2495864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Pounds of TDN per day (lb/day)</a:t>
                </a:r>
              </a:p>
            </c:rich>
          </c:tx>
          <c:layout>
            <c:manualLayout>
              <c:xMode val="edge"/>
              <c:yMode val="edge"/>
              <c:x val="1.8518518518518517E-2"/>
              <c:y val="0.1575493301005240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7426432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zero"/>
    <c:showDLblsOverMax val="0"/>
  </c:chart>
  <c:spPr>
    <a:solidFill>
      <a:sysClr val="window" lastClr="FFFFFF"/>
    </a:solidFill>
  </c:spPr>
  <c:txPr>
    <a:bodyPr/>
    <a:lstStyle/>
    <a:p>
      <a:pPr>
        <a:defRPr sz="200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0.55238</cdr:x>
      <cdr:y>0.4192</cdr:y>
    </cdr:from>
    <cdr:to>
      <cdr:x>0.64712</cdr:x>
      <cdr:y>0.61617</cdr:y>
    </cdr:to>
    <cdr:sp macro="" textlink="">
      <cdr:nvSpPr>
        <cdr:cNvPr id="2" name="Up Arrow 1"/>
        <cdr:cNvSpPr/>
      </cdr:nvSpPr>
      <cdr:spPr>
        <a:xfrm xmlns:a="http://schemas.openxmlformats.org/drawingml/2006/main">
          <a:off x="4419600" y="1948543"/>
          <a:ext cx="758015" cy="915556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0.28723</cdr:x>
      <cdr:y>0.16129</cdr:y>
    </cdr:from>
    <cdr:to>
      <cdr:x>0.38723</cdr:x>
      <cdr:y>0.37097</cdr:y>
    </cdr:to>
    <cdr:sp macro="" textlink="">
      <cdr:nvSpPr>
        <cdr:cNvPr id="3" name="Up Arrow 2"/>
        <cdr:cNvSpPr/>
      </cdr:nvSpPr>
      <cdr:spPr>
        <a:xfrm xmlns:a="http://schemas.openxmlformats.org/drawingml/2006/main">
          <a:off x="2057400" y="762000"/>
          <a:ext cx="716280" cy="99060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0.23404</cdr:x>
      <cdr:y>0.41935</cdr:y>
    </cdr:from>
    <cdr:to>
      <cdr:x>0.47849</cdr:x>
      <cdr:y>0.55616</cdr:y>
    </cdr:to>
    <cdr:sp macro="" textlink="">
      <cdr:nvSpPr>
        <cdr:cNvPr id="4" name="TextBox 8"/>
        <cdr:cNvSpPr txBox="1"/>
      </cdr:nvSpPr>
      <cdr:spPr>
        <a:xfrm xmlns:a="http://schemas.openxmlformats.org/drawingml/2006/main">
          <a:off x="1676400" y="1981200"/>
          <a:ext cx="1750907" cy="64633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 smtClean="0"/>
            <a:t>Peak milk production</a:t>
          </a:r>
          <a:endParaRPr lang="en-US" dirty="0"/>
        </a:p>
      </cdr:txBody>
    </cdr:sp>
  </cdr:relSizeAnchor>
  <cdr:relSizeAnchor xmlns:cdr="http://schemas.openxmlformats.org/drawingml/2006/chartDrawing">
    <cdr:from>
      <cdr:x>0.49524</cdr:x>
      <cdr:y>0.66511</cdr:y>
    </cdr:from>
    <cdr:to>
      <cdr:x>0.71747</cdr:x>
      <cdr:y>0.74329</cdr:y>
    </cdr:to>
    <cdr:sp macro="" textlink="">
      <cdr:nvSpPr>
        <cdr:cNvPr id="5" name="TextBox 9"/>
        <cdr:cNvSpPr txBox="1"/>
      </cdr:nvSpPr>
      <cdr:spPr>
        <a:xfrm xmlns:a="http://schemas.openxmlformats.org/drawingml/2006/main">
          <a:off x="3962400" y="3091543"/>
          <a:ext cx="1778063" cy="36339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 smtClean="0"/>
            <a:t>Weaning</a:t>
          </a:r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3E318-2195-4629-9975-9317419F7A1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86524-0615-4829-A914-91AFC94AE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92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86524-0615-4829-A914-91AFC94AE9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1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7D2A5-666C-422F-A7D1-888FC16414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5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7D2A5-666C-422F-A7D1-888FC16414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24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7D2A5-666C-422F-A7D1-888FC16414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92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7D2A5-666C-422F-A7D1-888FC16414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05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7D2A5-666C-422F-A7D1-888FC16414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18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7D2A5-666C-422F-A7D1-888FC16414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4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7D2A5-666C-422F-A7D1-888FC16414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8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7D2A5-666C-422F-A7D1-888FC16414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2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86524-0615-4829-A914-91AFC94AE9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71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86524-0615-4829-A914-91AFC94AE9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29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86524-0615-4829-A914-91AFC94AE9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89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7D2A5-666C-422F-A7D1-888FC16414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61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86524-0615-4829-A914-91AFC94AE9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9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86524-0615-4829-A914-91AFC94AE9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83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86524-0615-4829-A914-91AFC94AE9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88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86524-0615-4829-A914-91AFC94AE9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1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8016"/>
            <a:ext cx="9143998" cy="812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2582" y="1496695"/>
            <a:ext cx="6088220" cy="1084469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2582" y="2590898"/>
            <a:ext cx="6088220" cy="1702585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DEC5-BAC6-4E4F-BB44-07C33D4C0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05100" y="6474929"/>
            <a:ext cx="1756861" cy="246547"/>
          </a:xfrm>
        </p:spPr>
        <p:txBody>
          <a:bodyPr/>
          <a:lstStyle/>
          <a:p>
            <a:fld id="{CAA8BAF6-4328-4DBB-8009-F2D84DA750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487826" y="608825"/>
            <a:ext cx="0" cy="3519769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5" y="820694"/>
            <a:ext cx="1837024" cy="3203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88" y="6012134"/>
            <a:ext cx="1313415" cy="46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lete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2" r="905"/>
          <a:stretch/>
        </p:blipFill>
        <p:spPr>
          <a:xfrm>
            <a:off x="-1" y="0"/>
            <a:ext cx="9144001" cy="68699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229" y="3513940"/>
            <a:ext cx="1521228" cy="53602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754602"/>
            <a:ext cx="6088220" cy="1084469"/>
          </a:xfrm>
        </p:spPr>
        <p:txBody>
          <a:bodyPr anchor="t">
            <a:normAutofit/>
          </a:bodyPr>
          <a:lstStyle>
            <a:lvl1pPr algn="l">
              <a:defRPr sz="3600" baseline="0"/>
            </a:lvl1pPr>
          </a:lstStyle>
          <a:p>
            <a:r>
              <a:rPr lang="en-US" dirty="0" smtClean="0"/>
              <a:t>This Completes Section XX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90800" y="1848806"/>
            <a:ext cx="6088220" cy="10982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Of Beef Systems Management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4929"/>
            <a:ext cx="2133600" cy="246547"/>
          </a:xfrm>
        </p:spPr>
        <p:txBody>
          <a:bodyPr/>
          <a:lstStyle/>
          <a:p>
            <a:fld id="{F644DEC5-BAC6-4E4F-BB44-07C33D4C0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05100" y="6474929"/>
            <a:ext cx="1756861" cy="246547"/>
          </a:xfrm>
        </p:spPr>
        <p:txBody>
          <a:bodyPr/>
          <a:lstStyle/>
          <a:p>
            <a:fld id="{CAA8BAF6-4328-4DBB-8009-F2D84DA750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87826" y="608825"/>
            <a:ext cx="0" cy="3519769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10" y="3094671"/>
            <a:ext cx="1118674" cy="13810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853557"/>
            <a:ext cx="914400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00" b="0" i="0" dirty="0" smtClean="0">
                <a:solidFill>
                  <a:srgbClr val="000000"/>
                </a:solidFill>
                <a:effectLst/>
                <a:latin typeface="+mn-lt"/>
              </a:rPr>
              <a:t>The Alabama Cooperative Extension System (Alabama A&amp;M University and Auburn University) is an equal opportunity educator and employer.  Everyone is welcome! © 2017 Alabama Cooperative Extension System. All rights reserved.</a:t>
            </a:r>
            <a:endParaRPr lang="en-US" sz="500" b="0" dirty="0"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5" y="820694"/>
            <a:ext cx="1837024" cy="320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5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53481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44DEC5-BAC6-4E4F-BB44-07C33D4C0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2" y="6356352"/>
            <a:ext cx="175686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A8BAF6-4328-4DBB-8009-F2D84DA750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644DEC5-BAC6-4E4F-BB44-07C33D4C0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2" y="6356352"/>
            <a:ext cx="1756861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AA8BAF6-4328-4DBB-8009-F2D84DA750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8"/>
          <a:stretch/>
        </p:blipFill>
        <p:spPr>
          <a:xfrm>
            <a:off x="1" y="1"/>
            <a:ext cx="9143999" cy="6869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800" y="274639"/>
            <a:ext cx="7875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474929"/>
            <a:ext cx="812768" cy="246547"/>
          </a:xfrm>
        </p:spPr>
        <p:txBody>
          <a:bodyPr/>
          <a:lstStyle/>
          <a:p>
            <a:fld id="{F644DEC5-BAC6-4E4F-BB44-07C33D4C0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67030" y="6474929"/>
            <a:ext cx="900501" cy="246547"/>
          </a:xfrm>
        </p:spPr>
        <p:txBody>
          <a:bodyPr/>
          <a:lstStyle/>
          <a:p>
            <a:fld id="{CAA8BAF6-4328-4DBB-8009-F2D84DA750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71429" y="6356352"/>
            <a:ext cx="2895600" cy="365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i="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88" y="6012134"/>
            <a:ext cx="1313415" cy="4627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9" y="291064"/>
            <a:ext cx="645798" cy="112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8"/>
          <a:stretch/>
        </p:blipFill>
        <p:spPr>
          <a:xfrm>
            <a:off x="1" y="1"/>
            <a:ext cx="9143999" cy="6869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25835" y="2146216"/>
            <a:ext cx="5447018" cy="1805072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en-US" dirty="0" smtClean="0"/>
              <a:t>Click to edit Master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5835" y="1300095"/>
            <a:ext cx="5447018" cy="84612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567837" y="608825"/>
            <a:ext cx="0" cy="3519769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474929"/>
            <a:ext cx="812768" cy="246547"/>
          </a:xfrm>
        </p:spPr>
        <p:txBody>
          <a:bodyPr/>
          <a:lstStyle/>
          <a:p>
            <a:fld id="{F644DEC5-BAC6-4E4F-BB44-07C33D4C0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67030" y="6474929"/>
            <a:ext cx="900501" cy="246547"/>
          </a:xfrm>
        </p:spPr>
        <p:txBody>
          <a:bodyPr/>
          <a:lstStyle/>
          <a:p>
            <a:fld id="{CAA8BAF6-4328-4DBB-8009-F2D84DA750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71429" y="6356352"/>
            <a:ext cx="2895600" cy="365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i="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88" y="6012134"/>
            <a:ext cx="1313415" cy="4627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5" y="820694"/>
            <a:ext cx="1837024" cy="320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8"/>
          <a:stretch/>
        </p:blipFill>
        <p:spPr>
          <a:xfrm>
            <a:off x="1" y="1"/>
            <a:ext cx="9143999" cy="68699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88" y="6012134"/>
            <a:ext cx="1313415" cy="462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800" y="274639"/>
            <a:ext cx="7875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474929"/>
            <a:ext cx="812768" cy="246547"/>
          </a:xfrm>
        </p:spPr>
        <p:txBody>
          <a:bodyPr/>
          <a:lstStyle/>
          <a:p>
            <a:fld id="{F644DEC5-BAC6-4E4F-BB44-07C33D4C0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67030" y="6474929"/>
            <a:ext cx="900501" cy="246547"/>
          </a:xfrm>
        </p:spPr>
        <p:txBody>
          <a:bodyPr/>
          <a:lstStyle/>
          <a:p>
            <a:fld id="{CAA8BAF6-4328-4DBB-8009-F2D84DA750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71429" y="6356352"/>
            <a:ext cx="2895600" cy="365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i="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9" y="291064"/>
            <a:ext cx="645798" cy="112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8"/>
          <a:stretch/>
        </p:blipFill>
        <p:spPr>
          <a:xfrm>
            <a:off x="1" y="1"/>
            <a:ext cx="9143999" cy="68699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88" y="6012134"/>
            <a:ext cx="1313415" cy="462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800" y="274639"/>
            <a:ext cx="7875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474929"/>
            <a:ext cx="812768" cy="246547"/>
          </a:xfrm>
        </p:spPr>
        <p:txBody>
          <a:bodyPr/>
          <a:lstStyle/>
          <a:p>
            <a:fld id="{F644DEC5-BAC6-4E4F-BB44-07C33D4C0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67030" y="6474929"/>
            <a:ext cx="900501" cy="246547"/>
          </a:xfrm>
        </p:spPr>
        <p:txBody>
          <a:bodyPr/>
          <a:lstStyle/>
          <a:p>
            <a:fld id="{CAA8BAF6-4328-4DBB-8009-F2D84DA750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71429" y="6356352"/>
            <a:ext cx="2895600" cy="365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i="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9" y="291064"/>
            <a:ext cx="645798" cy="112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8"/>
          <a:stretch/>
        </p:blipFill>
        <p:spPr>
          <a:xfrm>
            <a:off x="1" y="1"/>
            <a:ext cx="9143999" cy="68699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88" y="6012134"/>
            <a:ext cx="1313415" cy="462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800" y="274639"/>
            <a:ext cx="7875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474929"/>
            <a:ext cx="812768" cy="246547"/>
          </a:xfrm>
        </p:spPr>
        <p:txBody>
          <a:bodyPr/>
          <a:lstStyle/>
          <a:p>
            <a:fld id="{F644DEC5-BAC6-4E4F-BB44-07C33D4C0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67030" y="6474929"/>
            <a:ext cx="900501" cy="246547"/>
          </a:xfrm>
        </p:spPr>
        <p:txBody>
          <a:bodyPr/>
          <a:lstStyle/>
          <a:p>
            <a:fld id="{CAA8BAF6-4328-4DBB-8009-F2D84DA750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71429" y="6356352"/>
            <a:ext cx="2895600" cy="365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i="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9" y="291064"/>
            <a:ext cx="645798" cy="112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644DEC5-BAC6-4E4F-BB44-07C33D4C0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2" y="6356352"/>
            <a:ext cx="1756861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AA8BAF6-4328-4DBB-8009-F2D84DA750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8"/>
          <a:stretch/>
        </p:blipFill>
        <p:spPr>
          <a:xfrm>
            <a:off x="1" y="1"/>
            <a:ext cx="9143999" cy="68699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88" y="6012134"/>
            <a:ext cx="1313415" cy="462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801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9648" y="273053"/>
            <a:ext cx="493252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8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474929"/>
            <a:ext cx="812768" cy="246547"/>
          </a:xfrm>
        </p:spPr>
        <p:txBody>
          <a:bodyPr/>
          <a:lstStyle/>
          <a:p>
            <a:fld id="{F644DEC5-BAC6-4E4F-BB44-07C33D4C0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67030" y="6474929"/>
            <a:ext cx="900501" cy="246547"/>
          </a:xfrm>
        </p:spPr>
        <p:txBody>
          <a:bodyPr/>
          <a:lstStyle/>
          <a:p>
            <a:fld id="{CAA8BAF6-4328-4DBB-8009-F2D84DA750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71429" y="6356352"/>
            <a:ext cx="2895600" cy="365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i="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9" y="291064"/>
            <a:ext cx="645798" cy="112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8"/>
          <a:stretch/>
        </p:blipFill>
        <p:spPr>
          <a:xfrm>
            <a:off x="1" y="1"/>
            <a:ext cx="9143999" cy="68699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88" y="6012134"/>
            <a:ext cx="1313415" cy="462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2611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64315"/>
            <a:ext cx="5486400" cy="35366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39285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474929"/>
            <a:ext cx="812768" cy="246547"/>
          </a:xfrm>
        </p:spPr>
        <p:txBody>
          <a:bodyPr/>
          <a:lstStyle/>
          <a:p>
            <a:fld id="{F644DEC5-BAC6-4E4F-BB44-07C33D4C0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67030" y="6474929"/>
            <a:ext cx="900501" cy="246547"/>
          </a:xfrm>
        </p:spPr>
        <p:txBody>
          <a:bodyPr/>
          <a:lstStyle/>
          <a:p>
            <a:fld id="{CAA8BAF6-4328-4DBB-8009-F2D84DA750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71429" y="6356352"/>
            <a:ext cx="2895600" cy="365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i="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9" y="291064"/>
            <a:ext cx="645798" cy="112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4929"/>
            <a:ext cx="2133600" cy="246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F5EFD309-C6FD-424C-9D65-06E9D31A408D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2" y="6474929"/>
            <a:ext cx="1756861" cy="246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6586C012-50E7-47BA-865C-85AF44AAA72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647"/>
            <a:ext cx="1981200" cy="710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91200"/>
            <a:ext cx="1066800" cy="98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43200" y="762000"/>
            <a:ext cx="4876800" cy="1524000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Body Condition Scoring 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Beef Cattle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solidFill>
            <a:schemeClr val="bg1">
              <a:lumMod val="95000"/>
              <a:alpha val="78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Kim Mullenix, Ph.D.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Extension Specialist/Assistant Professor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Auburn University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3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 – Body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86200" cy="29717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When to Score</a:t>
            </a:r>
          </a:p>
          <a:p>
            <a:pPr lvl="1"/>
            <a:r>
              <a:rPr lang="en-US" dirty="0" smtClean="0"/>
              <a:t>Weaning</a:t>
            </a:r>
          </a:p>
          <a:p>
            <a:pPr lvl="1"/>
            <a:r>
              <a:rPr lang="en-US" dirty="0" smtClean="0"/>
              <a:t>45 days after weaning</a:t>
            </a:r>
          </a:p>
          <a:p>
            <a:pPr lvl="1"/>
            <a:r>
              <a:rPr lang="en-US" dirty="0" smtClean="0"/>
              <a:t>90 days before calving</a:t>
            </a:r>
          </a:p>
          <a:p>
            <a:pPr lvl="1"/>
            <a:r>
              <a:rPr lang="en-US" dirty="0" smtClean="0"/>
              <a:t>Calving</a:t>
            </a:r>
          </a:p>
          <a:p>
            <a:pPr lvl="1"/>
            <a:r>
              <a:rPr lang="en-US" dirty="0" smtClean="0"/>
              <a:t>Breeding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886200" cy="297179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What to Expect</a:t>
            </a:r>
          </a:p>
          <a:p>
            <a:pPr lvl="1"/>
            <a:r>
              <a:rPr lang="en-US" dirty="0" smtClean="0"/>
              <a:t>5+ for cows</a:t>
            </a:r>
          </a:p>
          <a:p>
            <a:pPr lvl="1"/>
            <a:r>
              <a:rPr lang="en-US" dirty="0" smtClean="0"/>
              <a:t>6+ for heifers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59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BCS – Keys to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- Better to maintain than gain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032329"/>
              </p:ext>
            </p:extLst>
          </p:nvPr>
        </p:nvGraphicFramePr>
        <p:xfrm>
          <a:off x="685800" y="2819400"/>
          <a:ext cx="7620000" cy="25146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5029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Cow Weight at BCS 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BCS</a:t>
                      </a:r>
                      <a:endParaRPr lang="en-US" sz="2400" dirty="0"/>
                    </a:p>
                  </a:txBody>
                  <a:tcPr>
                    <a:lnT w="254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1,000</a:t>
                      </a:r>
                      <a:endParaRPr lang="en-US" sz="24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1,200</a:t>
                      </a:r>
                      <a:endParaRPr lang="en-US" sz="24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1,400</a:t>
                      </a:r>
                      <a:endParaRPr lang="en-US" sz="24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1.9</a:t>
                      </a:r>
                      <a:endParaRPr lang="en-US" sz="2400" dirty="0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2.2</a:t>
                      </a:r>
                      <a:endParaRPr lang="en-US" sz="2400" dirty="0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2.4</a:t>
                      </a:r>
                      <a:endParaRPr lang="en-US" sz="2400" dirty="0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2.6</a:t>
                      </a:r>
                      <a:endParaRPr lang="en-US" sz="2400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2.8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2133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A. Pounds of additional TDN required per day for 60 days to increase cow body condition score by 1 unit.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5380672"/>
            <a:ext cx="5905500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Equivalent to:</a:t>
            </a:r>
          </a:p>
          <a:p>
            <a:pPr algn="ctr"/>
            <a:r>
              <a:rPr lang="en-US" dirty="0" smtClean="0"/>
              <a:t>15 pounds of annual ryegrass pasture</a:t>
            </a:r>
          </a:p>
          <a:p>
            <a:pPr algn="ctr"/>
            <a:r>
              <a:rPr lang="en-US" dirty="0" smtClean="0"/>
              <a:t>6 pounds of mid-quality </a:t>
            </a:r>
            <a:r>
              <a:rPr lang="en-US" dirty="0" err="1" smtClean="0"/>
              <a:t>bermudagrass</a:t>
            </a:r>
            <a:r>
              <a:rPr lang="en-US" dirty="0" smtClean="0"/>
              <a:t> hay</a:t>
            </a:r>
            <a:endParaRPr lang="en-US" dirty="0"/>
          </a:p>
          <a:p>
            <a:pPr algn="ctr"/>
            <a:r>
              <a:rPr lang="en-US" dirty="0" smtClean="0"/>
              <a:t>4 pounds </a:t>
            </a:r>
            <a:r>
              <a:rPr lang="en-US" dirty="0" err="1" smtClean="0"/>
              <a:t>soyhulls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76800" y="3276600"/>
            <a:ext cx="1219200" cy="2057400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5473005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Source: NRC,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0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Cow Herd Nutrient Needs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Pre-Partum Nutrition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848600" cy="35051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Based on cattle BCS and forage quality:</a:t>
            </a:r>
          </a:p>
          <a:p>
            <a:pPr lvl="1"/>
            <a:r>
              <a:rPr lang="en-US" dirty="0" smtClean="0"/>
              <a:t>Mid gestation – shortly after weaning, a time where nutrient requirements are fairly low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Additional TDN and CP may be needed entering into late gestation</a:t>
            </a:r>
          </a:p>
          <a:p>
            <a:pPr lvl="2"/>
            <a:r>
              <a:rPr lang="en-US" dirty="0" smtClean="0"/>
              <a:t>Reducing energy pre-partum is not a good idea – majority of studies indicate calf BW and dystocia not impacted by energy supplementation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6172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Funston,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4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Pre-Partum Nutrition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334000"/>
            <a:ext cx="2362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Fall Calving</a:t>
            </a:r>
          </a:p>
          <a:p>
            <a:pPr algn="ctr"/>
            <a:r>
              <a:rPr lang="en-US" dirty="0" smtClean="0"/>
              <a:t>(Sept – Nov)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5343236"/>
            <a:ext cx="23622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Winter Calving</a:t>
            </a:r>
          </a:p>
          <a:p>
            <a:pPr algn="ctr"/>
            <a:r>
              <a:rPr lang="en-US" dirty="0" smtClean="0"/>
              <a:t>(Dec - Feb)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09145" y="5333999"/>
            <a:ext cx="23622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Spring Calving</a:t>
            </a:r>
          </a:p>
          <a:p>
            <a:pPr algn="ctr"/>
            <a:r>
              <a:rPr lang="en-US" dirty="0" smtClean="0"/>
              <a:t>(Mar - May)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195782" y="1219200"/>
            <a:ext cx="0" cy="5181600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19800" y="1219200"/>
            <a:ext cx="0" cy="5181600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200" y="5105400"/>
            <a:ext cx="85344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600" y="4114800"/>
            <a:ext cx="23622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Warm-season forage quality/quantity declining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3131403"/>
            <a:ext cx="23622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Begin stockpiling perennials, planting cool-season annuals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2133600"/>
            <a:ext cx="23622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Provide high-quality hay, digestible energy and protein supplement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429000" y="4139625"/>
            <a:ext cx="23622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Limit-grazing winter annuals</a:t>
            </a:r>
          </a:p>
          <a:p>
            <a:pPr algn="ctr"/>
            <a:endParaRPr lang="en-US" sz="16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429000" y="3131403"/>
            <a:ext cx="23622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Utilize stockpiled forage – supplement </a:t>
            </a:r>
          </a:p>
          <a:p>
            <a:pPr algn="ctr"/>
            <a:r>
              <a:rPr lang="en-US" sz="1600" dirty="0" smtClean="0"/>
              <a:t>warm-seasons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24382" y="2120021"/>
            <a:ext cx="23622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Provide high-quality hay, digestible energy and protein supplement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09145" y="4122003"/>
            <a:ext cx="23622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Use cool-season forages in active growth</a:t>
            </a:r>
          </a:p>
          <a:p>
            <a:pPr algn="ctr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60283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Nutrient Needs – Key Times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0" y="1556657"/>
            <a:ext cx="8001000" cy="4648200"/>
            <a:chOff x="457200" y="1556657"/>
            <a:chExt cx="8001000" cy="4648200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68477731"/>
                </p:ext>
              </p:extLst>
            </p:nvPr>
          </p:nvGraphicFramePr>
          <p:xfrm>
            <a:off x="457200" y="1556657"/>
            <a:ext cx="8001000" cy="4648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1676400" y="5833646"/>
              <a:ext cx="6629400" cy="338554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 kern="0" dirty="0" smtClean="0">
                  <a:solidFill>
                    <a:prstClr val="black"/>
                  </a:solidFill>
                </a:rPr>
                <a:t>Oct     Nov    Dec     Jan      Feb      Mar     Apr      May    Jun     Jul      Aug     Sept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33600" y="6324600"/>
            <a:ext cx="4648200" cy="369332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kern="0" dirty="0" smtClean="0">
                <a:solidFill>
                  <a:prstClr val="white"/>
                </a:solidFill>
              </a:rPr>
              <a:t>Months Since Calving</a:t>
            </a:r>
          </a:p>
        </p:txBody>
      </p:sp>
      <p:sp>
        <p:nvSpPr>
          <p:cNvPr id="3" name="Down Arrow 2"/>
          <p:cNvSpPr/>
          <p:nvPr/>
        </p:nvSpPr>
        <p:spPr>
          <a:xfrm>
            <a:off x="6858000" y="1828800"/>
            <a:ext cx="6858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1295400"/>
            <a:ext cx="1600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Late Gestation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105400" y="2514600"/>
            <a:ext cx="1981200" cy="1371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635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4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Post-Partum 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From calving up to 80 - 90 days </a:t>
            </a:r>
            <a:r>
              <a:rPr lang="en-US" sz="2800" dirty="0" smtClean="0"/>
              <a:t>after</a:t>
            </a:r>
            <a:endParaRPr lang="en-US" sz="2800" dirty="0" smtClean="0"/>
          </a:p>
          <a:p>
            <a:r>
              <a:rPr lang="en-US" sz="2800" dirty="0" smtClean="0"/>
              <a:t>Increasing nutrition following calving can increase pregnancy rates and conception in beef </a:t>
            </a:r>
            <a:r>
              <a:rPr lang="en-US" sz="2800" dirty="0" smtClean="0"/>
              <a:t>cows</a:t>
            </a:r>
            <a:endParaRPr lang="en-US" sz="2800" dirty="0" smtClean="0"/>
          </a:p>
          <a:p>
            <a:r>
              <a:rPr lang="en-US" sz="2800" dirty="0" smtClean="0"/>
              <a:t>Dietary energy (additional TDN) is important*</a:t>
            </a:r>
          </a:p>
          <a:p>
            <a:pPr lvl="1"/>
            <a:r>
              <a:rPr lang="en-US" sz="2400" dirty="0" smtClean="0"/>
              <a:t>Increases weight</a:t>
            </a:r>
          </a:p>
          <a:p>
            <a:pPr lvl="1"/>
            <a:r>
              <a:rPr lang="en-US" sz="2400" dirty="0" smtClean="0"/>
              <a:t>Increasing body condition</a:t>
            </a:r>
          </a:p>
        </p:txBody>
      </p:sp>
    </p:spTree>
    <p:extLst>
      <p:ext uri="{BB962C8B-B14F-4D97-AF65-F5344CB8AC3E}">
        <p14:creationId xmlns:p14="http://schemas.microsoft.com/office/powerpoint/2010/main" val="364716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Breeding Season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quality forage and supplement as </a:t>
            </a:r>
            <a:r>
              <a:rPr lang="en-US" dirty="0" smtClean="0"/>
              <a:t>needed</a:t>
            </a:r>
            <a:endParaRPr lang="en-US" dirty="0" smtClean="0"/>
          </a:p>
          <a:p>
            <a:r>
              <a:rPr lang="en-US" dirty="0" smtClean="0"/>
              <a:t>Now isn’t the time to make up </a:t>
            </a:r>
            <a:r>
              <a:rPr lang="en-US" dirty="0" smtClean="0"/>
              <a:t>losses</a:t>
            </a:r>
            <a:endParaRPr lang="en-US" dirty="0" smtClean="0"/>
          </a:p>
          <a:p>
            <a:r>
              <a:rPr lang="en-US" dirty="0" smtClean="0"/>
              <a:t>Excessive protein and energy supplementation can negatively impact reproduction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92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Production Goals</a:t>
            </a:r>
          </a:p>
          <a:p>
            <a:pPr lvl="1"/>
            <a:r>
              <a:rPr lang="en-US" sz="2400" dirty="0" smtClean="0"/>
              <a:t>A live calf </a:t>
            </a:r>
            <a:r>
              <a:rPr lang="en-US" sz="2400" dirty="0" smtClean="0"/>
              <a:t>every year and cows to rebreed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Management </a:t>
            </a:r>
            <a:r>
              <a:rPr lang="en-US" sz="2800" dirty="0" smtClean="0"/>
              <a:t>Tools for Reproduction</a:t>
            </a:r>
          </a:p>
          <a:p>
            <a:pPr lvl="1"/>
            <a:r>
              <a:rPr lang="en-US" sz="2400" dirty="0" smtClean="0"/>
              <a:t>Body condition scoring</a:t>
            </a:r>
          </a:p>
          <a:p>
            <a:pPr lvl="1"/>
            <a:r>
              <a:rPr lang="en-US" sz="2400" dirty="0" smtClean="0"/>
              <a:t>Resources available – when to provide </a:t>
            </a:r>
            <a:r>
              <a:rPr lang="en-US" sz="2400" dirty="0" smtClean="0"/>
              <a:t>them</a:t>
            </a:r>
          </a:p>
          <a:p>
            <a:pPr lvl="1"/>
            <a:r>
              <a:rPr lang="en-US" sz="2400" dirty="0" smtClean="0"/>
              <a:t>Nutrition is a moving target – adjust pre- and post-partum nutrition to maintain body condition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379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Visit www.aces.edu/beefsystems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9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82"/>
          <a:stretch/>
        </p:blipFill>
        <p:spPr bwMode="auto">
          <a:xfrm>
            <a:off x="3657600" y="467032"/>
            <a:ext cx="5400675" cy="613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81400" y="2105332"/>
            <a:ext cx="2700337" cy="338554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condition score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36289" y="2095500"/>
            <a:ext cx="2700337" cy="338554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condition score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599" y="4191000"/>
            <a:ext cx="2700337" cy="338554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condition score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85755" y="4191000"/>
            <a:ext cx="2700337" cy="338554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condition score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5200" y="6221361"/>
            <a:ext cx="2700337" cy="338554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condition score 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52724" y="6223819"/>
            <a:ext cx="2700337" cy="338554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condition score 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4037" y="914400"/>
            <a:ext cx="31819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 scoring system 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1-9</a:t>
            </a:r>
          </a:p>
          <a:p>
            <a:pPr algn="ctr"/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estimation of body energy reserves</a:t>
            </a:r>
          </a:p>
          <a:p>
            <a:pPr algn="ctr"/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affects: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reproduction, feed efficiency, $$$$</a:t>
            </a:r>
          </a:p>
        </p:txBody>
      </p:sp>
    </p:spTree>
    <p:extLst>
      <p:ext uri="{BB962C8B-B14F-4D97-AF65-F5344CB8AC3E}">
        <p14:creationId xmlns:p14="http://schemas.microsoft.com/office/powerpoint/2010/main" val="6598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Goals and Considerations for BCS in the Cow Herd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Mature cows – Minimum BCS 5 is recommended at calving</a:t>
            </a:r>
          </a:p>
          <a:p>
            <a:r>
              <a:rPr lang="en-US" sz="2800" dirty="0" smtClean="0"/>
              <a:t>Heifers are still growing and have slightly higher nutrient requirements</a:t>
            </a:r>
          </a:p>
          <a:p>
            <a:pPr lvl="1"/>
            <a:r>
              <a:rPr lang="en-US" sz="2400" dirty="0"/>
              <a:t>Calve at BCS </a:t>
            </a:r>
            <a:r>
              <a:rPr lang="en-US" sz="2400" dirty="0" smtClean="0"/>
              <a:t>6</a:t>
            </a:r>
          </a:p>
          <a:p>
            <a:r>
              <a:rPr lang="en-US" sz="2800" dirty="0" smtClean="0"/>
              <a:t>Realistically – cattle will lose one BCS after calving during peak lactation</a:t>
            </a:r>
          </a:p>
        </p:txBody>
      </p:sp>
    </p:spTree>
    <p:extLst>
      <p:ext uri="{BB962C8B-B14F-4D97-AF65-F5344CB8AC3E}">
        <p14:creationId xmlns:p14="http://schemas.microsoft.com/office/powerpoint/2010/main" val="116380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Why is BCS Important After Calving?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Energy Reserves</a:t>
            </a:r>
          </a:p>
          <a:p>
            <a:pPr lvl="1"/>
            <a:r>
              <a:rPr lang="en-US" sz="2400" dirty="0"/>
              <a:t>Recovery from calving </a:t>
            </a:r>
          </a:p>
          <a:p>
            <a:pPr lvl="1"/>
            <a:r>
              <a:rPr lang="en-US" sz="2400" dirty="0"/>
              <a:t>Lactation </a:t>
            </a:r>
          </a:p>
          <a:p>
            <a:pPr lvl="1"/>
            <a:r>
              <a:rPr lang="en-US" sz="2400" dirty="0"/>
              <a:t>Daily maintenance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dirty="0" smtClean="0"/>
              <a:t>Breeding occurs in the months shortly after calving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474228"/>
              </p:ext>
            </p:extLst>
          </p:nvPr>
        </p:nvGraphicFramePr>
        <p:xfrm>
          <a:off x="4953000" y="2438400"/>
          <a:ext cx="3886200" cy="23977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95400"/>
                <a:gridCol w="1295400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BCS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Preg</a:t>
                      </a:r>
                      <a:r>
                        <a:rPr lang="en-US" dirty="0" smtClean="0"/>
                        <a:t>. Rate (%)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Calving Interval (days)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414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364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364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29200" y="1828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Table 1. Relationship of body condition score to beef cow performance.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4876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Source: </a:t>
            </a:r>
            <a:r>
              <a:rPr lang="en-US" sz="1400" dirty="0" err="1" smtClean="0"/>
              <a:t>Kunkle</a:t>
            </a:r>
            <a:r>
              <a:rPr lang="en-US" sz="1400" dirty="0" smtClean="0"/>
              <a:t> et al., 1998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011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 cows become pregnant later in the breeding season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66659917"/>
              </p:ext>
            </p:extLst>
          </p:nvPr>
        </p:nvGraphicFramePr>
        <p:xfrm>
          <a:off x="1524000" y="1447800"/>
          <a:ext cx="6096000" cy="429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25337" y="6518005"/>
            <a:ext cx="327660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Source: Houghton </a:t>
            </a:r>
            <a:r>
              <a:rPr lang="en-US" sz="1600" b="1" dirty="0" smtClean="0"/>
              <a:t>et al., 1990 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47442" y="1721446"/>
            <a:ext cx="139337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*Time from calving to estrus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2362200"/>
            <a:ext cx="762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80 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49636" y="2359830"/>
            <a:ext cx="7620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 d</a:t>
            </a:r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 rot="16838280">
            <a:off x="3307010" y="2531657"/>
            <a:ext cx="609600" cy="12192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 rot="16838280">
            <a:off x="5830604" y="2143724"/>
            <a:ext cx="621998" cy="2039876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1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Body Condition Score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15836"/>
            <a:ext cx="2824587" cy="261978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15835"/>
            <a:ext cx="3043180" cy="261978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153" y="1981200"/>
            <a:ext cx="3200847" cy="26673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6254752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Image Source: MSUES Publ. 2508 – Parish and Rhinehart, 2008</a:t>
            </a:r>
          </a:p>
        </p:txBody>
      </p:sp>
    </p:spTree>
    <p:extLst>
      <p:ext uri="{BB962C8B-B14F-4D97-AF65-F5344CB8AC3E}">
        <p14:creationId xmlns:p14="http://schemas.microsoft.com/office/powerpoint/2010/main" val="13547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Description of body condition scores</a:t>
            </a:r>
            <a:endParaRPr lang="en-US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203521"/>
              </p:ext>
            </p:extLst>
          </p:nvPr>
        </p:nvGraphicFramePr>
        <p:xfrm>
          <a:off x="2057400" y="1371600"/>
          <a:ext cx="54864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</a:tblGrid>
              <a:tr h="4559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BCS</a:t>
                      </a:r>
                      <a:endParaRPr lang="en-US" sz="28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% Body Fat</a:t>
                      </a:r>
                      <a:endParaRPr lang="en-US" sz="28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218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</a:t>
                      </a:r>
                      <a:endParaRPr lang="en-US" dirty="0"/>
                    </a:p>
                  </a:txBody>
                  <a:tcPr>
                    <a:solidFill>
                      <a:srgbClr val="FF5D5D"/>
                    </a:solidFill>
                  </a:tcPr>
                </a:tc>
              </a:tr>
              <a:tr h="3218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7.5</a:t>
                      </a:r>
                      <a:endParaRPr lang="en-US" dirty="0"/>
                    </a:p>
                  </a:txBody>
                  <a:tcPr>
                    <a:solidFill>
                      <a:srgbClr val="FF5D5D"/>
                    </a:solidFill>
                  </a:tcPr>
                </a:tc>
              </a:tr>
              <a:tr h="3218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11.3</a:t>
                      </a:r>
                      <a:endParaRPr lang="en-US" dirty="0"/>
                    </a:p>
                  </a:txBody>
                  <a:tcPr>
                    <a:solidFill>
                      <a:srgbClr val="FF5D5D"/>
                    </a:solidFill>
                  </a:tcPr>
                </a:tc>
              </a:tr>
              <a:tr h="3218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15.1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218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18.9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218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22.6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218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26.4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218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30.2</a:t>
                      </a:r>
                      <a:endParaRPr lang="en-US" dirty="0"/>
                    </a:p>
                  </a:txBody>
                  <a:tcPr>
                    <a:solidFill>
                      <a:srgbClr val="FF5D5D"/>
                    </a:solidFill>
                  </a:tcPr>
                </a:tc>
              </a:tr>
              <a:tr h="3218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33.9</a:t>
                      </a:r>
                      <a:endParaRPr lang="en-US" dirty="0"/>
                    </a:p>
                  </a:txBody>
                  <a:tcPr>
                    <a:solidFill>
                      <a:srgbClr val="FF5D5D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76200" y="2743200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Adapted from NRC, 2016; Herd and </a:t>
            </a:r>
            <a:r>
              <a:rPr lang="en-US" sz="1400" dirty="0" err="1" smtClean="0"/>
              <a:t>Sprott</a:t>
            </a:r>
            <a:r>
              <a:rPr lang="en-US" sz="1400" dirty="0" smtClean="0"/>
              <a:t>, 1986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469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Steps to Evaluating Body Condition Score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Evaluate</a:t>
            </a:r>
            <a:r>
              <a:rPr lang="en-US" dirty="0" smtClean="0"/>
              <a:t> from the front, side and rear</a:t>
            </a:r>
          </a:p>
          <a:p>
            <a:endParaRPr lang="en-US" dirty="0"/>
          </a:p>
          <a:p>
            <a:r>
              <a:rPr lang="en-US" b="1" dirty="0" smtClean="0"/>
              <a:t>Ask</a:t>
            </a:r>
            <a:r>
              <a:rPr lang="en-US" dirty="0" smtClean="0"/>
              <a:t> – is skeletal structure visible or does the animal have a smooth appearance?</a:t>
            </a:r>
          </a:p>
          <a:p>
            <a:endParaRPr lang="en-US" dirty="0"/>
          </a:p>
          <a:p>
            <a:r>
              <a:rPr lang="en-US" b="1" dirty="0" smtClean="0"/>
              <a:t>Look</a:t>
            </a:r>
            <a:r>
              <a:rPr lang="en-US" dirty="0" smtClean="0"/>
              <a:t> for fat deposition from front to rear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4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Steps to Evaluating Body Condition Score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447800"/>
            <a:ext cx="5101063" cy="3352800"/>
          </a:xfrm>
        </p:spPr>
      </p:pic>
      <p:sp>
        <p:nvSpPr>
          <p:cNvPr id="5" name="TextBox 4"/>
          <p:cNvSpPr txBox="1"/>
          <p:nvPr/>
        </p:nvSpPr>
        <p:spPr>
          <a:xfrm>
            <a:off x="457200" y="1676400"/>
            <a:ext cx="2362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Visually appraise the brisket for fat</a:t>
            </a:r>
          </a:p>
          <a:p>
            <a:endParaRPr lang="en-US" dirty="0"/>
          </a:p>
          <a:p>
            <a:r>
              <a:rPr lang="en-US" dirty="0" smtClean="0"/>
              <a:t>Move over shoulder and ribs looking for bone structure</a:t>
            </a:r>
          </a:p>
          <a:p>
            <a:endParaRPr lang="en-US" dirty="0"/>
          </a:p>
          <a:p>
            <a:r>
              <a:rPr lang="en-US" dirty="0" smtClean="0"/>
              <a:t>Back – spinous process and vertebrae leading to </a:t>
            </a:r>
            <a:r>
              <a:rPr lang="en-US" dirty="0" err="1" smtClean="0"/>
              <a:t>tailhead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Hooks and pins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32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 BEEF SYSTEMS TEMPLATE-6">
  <a:themeElements>
    <a:clrScheme name="AL Extension Them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sential">
    <a:majorFont>
      <a:latin typeface="Arial Black"/>
      <a:ea typeface=""/>
      <a:cs typeface=""/>
      <a:font script="Jpan" typeface="ＭＳ Ｐゴシック"/>
      <a:font script="Hang" typeface="HY견고딕"/>
      <a:font script="Hans" typeface="微软雅黑"/>
      <a:font script="Hant" typeface="微軟正黑體"/>
      <a:font script="Arab" typeface="Tahoma"/>
      <a:font script="Hebr" typeface="Tahoma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733</Words>
  <Application>Microsoft Office PowerPoint</Application>
  <PresentationFormat>On-screen Show (4:3)</PresentationFormat>
  <Paragraphs>194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AL BEEF SYSTEMS TEMPLATE-6</vt:lpstr>
      <vt:lpstr>Body Condition Scoring  Beef Cattle</vt:lpstr>
      <vt:lpstr>PowerPoint Presentation</vt:lpstr>
      <vt:lpstr>Goals and Considerations for BCS in the Cow Herd</vt:lpstr>
      <vt:lpstr>Why is BCS Important After Calving?</vt:lpstr>
      <vt:lpstr>Thin cows become pregnant later in the breeding season</vt:lpstr>
      <vt:lpstr>Body Condition Score</vt:lpstr>
      <vt:lpstr>Description of body condition scores</vt:lpstr>
      <vt:lpstr>Steps to Evaluating Body Condition Score</vt:lpstr>
      <vt:lpstr>Steps to Evaluating Body Condition Score</vt:lpstr>
      <vt:lpstr>Best Practices – Body Condition</vt:lpstr>
      <vt:lpstr>BCS – Keys to Success</vt:lpstr>
      <vt:lpstr>Meeting Cow Herd Nutrient Needs</vt:lpstr>
      <vt:lpstr>Pre-Partum Nutrition </vt:lpstr>
      <vt:lpstr>Pre-Partum Nutrition </vt:lpstr>
      <vt:lpstr>Nutrient Needs – Key Times</vt:lpstr>
      <vt:lpstr>Post-Partum Nutrition</vt:lpstr>
      <vt:lpstr>Breeding Season</vt:lpstr>
      <vt:lpstr>Take Home Points</vt:lpstr>
      <vt:lpstr>Questions?</vt:lpstr>
    </vt:vector>
  </TitlesOfParts>
  <Company>ACES/CoAg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Condition Scoring  Beef Cattle</dc:title>
  <dc:creator>Kim Mullenix</dc:creator>
  <cp:lastModifiedBy>Kim Mullenix</cp:lastModifiedBy>
  <cp:revision>6</cp:revision>
  <dcterms:created xsi:type="dcterms:W3CDTF">2017-09-07T14:22:13Z</dcterms:created>
  <dcterms:modified xsi:type="dcterms:W3CDTF">2018-01-04T19:47:46Z</dcterms:modified>
</cp:coreProperties>
</file>