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79" r:id="rId3"/>
    <p:sldId id="319" r:id="rId4"/>
    <p:sldId id="260" r:id="rId5"/>
    <p:sldId id="372" r:id="rId6"/>
    <p:sldId id="329" r:id="rId7"/>
    <p:sldId id="258" r:id="rId8"/>
    <p:sldId id="356" r:id="rId9"/>
    <p:sldId id="358" r:id="rId10"/>
    <p:sldId id="378" r:id="rId11"/>
    <p:sldId id="313" r:id="rId12"/>
    <p:sldId id="270" r:id="rId13"/>
    <p:sldId id="364" r:id="rId14"/>
    <p:sldId id="355" r:id="rId15"/>
    <p:sldId id="354" r:id="rId16"/>
    <p:sldId id="340" r:id="rId17"/>
    <p:sldId id="341" r:id="rId18"/>
    <p:sldId id="349" r:id="rId19"/>
    <p:sldId id="373" r:id="rId20"/>
    <p:sldId id="360" r:id="rId21"/>
    <p:sldId id="342" r:id="rId22"/>
    <p:sldId id="343" r:id="rId23"/>
    <p:sldId id="344" r:id="rId24"/>
    <p:sldId id="345" r:id="rId25"/>
    <p:sldId id="346" r:id="rId26"/>
    <p:sldId id="347" r:id="rId27"/>
    <p:sldId id="348" r:id="rId28"/>
    <p:sldId id="350" r:id="rId29"/>
    <p:sldId id="351" r:id="rId30"/>
    <p:sldId id="352" r:id="rId31"/>
    <p:sldId id="353" r:id="rId32"/>
    <p:sldId id="375" r:id="rId33"/>
    <p:sldId id="377" r:id="rId34"/>
    <p:sldId id="376" r:id="rId35"/>
    <p:sldId id="36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BF376B-732A-73E6-B870-965DCC91CAFB}" name="Sushil Paudyal" initials="SP" userId="S::sushil.paudyal@agnet.tamu.edu::13cfd6a5-8d74-425f-ba6a-327fe057a6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43"/>
  </p:normalViewPr>
  <p:slideViewPr>
    <p:cSldViewPr snapToGrid="0" snapToObjects="1">
      <p:cViewPr varScale="1">
        <p:scale>
          <a:sx n="101" d="100"/>
          <a:sy n="101" d="100"/>
        </p:scale>
        <p:origin x="132" y="102"/>
      </p:cViewPr>
      <p:guideLst>
        <p:guide orient="horz" pos="2088"/>
        <p:guide pos="3816"/>
      </p:guideLst>
    </p:cSldViewPr>
  </p:slideViewPr>
  <p:notesTextViewPr>
    <p:cViewPr>
      <p:scale>
        <a:sx n="100" d="100"/>
        <a:sy n="100" d="100"/>
      </p:scale>
      <p:origin x="0" y="0"/>
    </p:cViewPr>
  </p:notesTextViewPr>
  <p:notesViewPr>
    <p:cSldViewPr snapToGrid="0" snapToObjects="1">
      <p:cViewPr varScale="1">
        <p:scale>
          <a:sx n="123" d="100"/>
          <a:sy n="123" d="100"/>
        </p:scale>
        <p:origin x="-28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Late Lactation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3292825896762903"/>
          <c:y val="0.11485276669183475"/>
          <c:w val="0.81502121609798772"/>
          <c:h val="0.74350320793234181"/>
        </c:manualLayout>
      </c:layout>
      <c:lineChart>
        <c:grouping val="standard"/>
        <c:varyColors val="0"/>
        <c:ser>
          <c:idx val="0"/>
          <c:order val="0"/>
          <c:tx>
            <c:strRef>
              <c:f>Rumminwithcovariate!$B$199</c:f>
              <c:strCache>
                <c:ptCount val="1"/>
                <c:pt idx="0">
                  <c:v>CON</c:v>
                </c:pt>
              </c:strCache>
            </c:strRef>
          </c:tx>
          <c:spPr>
            <a:ln w="28575" cap="rnd">
              <a:solidFill>
                <a:schemeClr val="accent1"/>
              </a:solidFill>
              <a:round/>
            </a:ln>
            <a:effectLst/>
          </c:spPr>
          <c:marker>
            <c:symbol val="none"/>
          </c:marker>
          <c:errBars>
            <c:errDir val="y"/>
            <c:errBarType val="plus"/>
            <c:errValType val="cust"/>
            <c:noEndCap val="0"/>
            <c:plus>
              <c:numRef>
                <c:f>Rumminwithcovariate!$E$199:$E$228</c:f>
                <c:numCache>
                  <c:formatCode>General</c:formatCode>
                  <c:ptCount val="30"/>
                  <c:pt idx="0">
                    <c:v>9.8066999999999993</c:v>
                  </c:pt>
                  <c:pt idx="1">
                    <c:v>9.8066999999999993</c:v>
                  </c:pt>
                  <c:pt idx="2">
                    <c:v>9.8066999999999993</c:v>
                  </c:pt>
                  <c:pt idx="3">
                    <c:v>9.8066999999999993</c:v>
                  </c:pt>
                  <c:pt idx="4">
                    <c:v>9.8066999999999993</c:v>
                  </c:pt>
                  <c:pt idx="5">
                    <c:v>9.8066999999999993</c:v>
                  </c:pt>
                  <c:pt idx="6">
                    <c:v>9.8066999999999993</c:v>
                  </c:pt>
                  <c:pt idx="7">
                    <c:v>9.8066999999999993</c:v>
                  </c:pt>
                  <c:pt idx="8">
                    <c:v>9.8066999999999993</c:v>
                  </c:pt>
                  <c:pt idx="9">
                    <c:v>9.8066999999999993</c:v>
                  </c:pt>
                  <c:pt idx="10">
                    <c:v>9.8066999999999993</c:v>
                  </c:pt>
                  <c:pt idx="11">
                    <c:v>9.8066999999999993</c:v>
                  </c:pt>
                  <c:pt idx="12">
                    <c:v>9.8066999999999993</c:v>
                  </c:pt>
                  <c:pt idx="13">
                    <c:v>9.8066999999999993</c:v>
                  </c:pt>
                  <c:pt idx="14">
                    <c:v>9.8066999999999993</c:v>
                  </c:pt>
                  <c:pt idx="15">
                    <c:v>9.8066999999999993</c:v>
                  </c:pt>
                  <c:pt idx="16">
                    <c:v>9.8066999999999993</c:v>
                  </c:pt>
                  <c:pt idx="17">
                    <c:v>9.8066999999999993</c:v>
                  </c:pt>
                  <c:pt idx="18">
                    <c:v>9.8066999999999993</c:v>
                  </c:pt>
                  <c:pt idx="19">
                    <c:v>9.8066999999999993</c:v>
                  </c:pt>
                  <c:pt idx="20">
                    <c:v>9.8066999999999993</c:v>
                  </c:pt>
                  <c:pt idx="21">
                    <c:v>9.8066999999999993</c:v>
                  </c:pt>
                  <c:pt idx="22">
                    <c:v>9.8066999999999993</c:v>
                  </c:pt>
                  <c:pt idx="23">
                    <c:v>9.8066999999999993</c:v>
                  </c:pt>
                  <c:pt idx="24">
                    <c:v>9.8066999999999993</c:v>
                  </c:pt>
                  <c:pt idx="25">
                    <c:v>9.8066999999999993</c:v>
                  </c:pt>
                  <c:pt idx="26">
                    <c:v>9.8066999999999993</c:v>
                  </c:pt>
                  <c:pt idx="27">
                    <c:v>9.8066999999999993</c:v>
                  </c:pt>
                  <c:pt idx="28">
                    <c:v>9.8066999999999993</c:v>
                  </c:pt>
                  <c:pt idx="29">
                    <c:v>9.8066999999999993</c:v>
                  </c:pt>
                </c:numCache>
              </c:numRef>
            </c:plus>
            <c:minus>
              <c:numRef>
                <c:f>Rumminwithcovariate!$E$199:$E$228</c:f>
                <c:numCache>
                  <c:formatCode>General</c:formatCode>
                  <c:ptCount val="30"/>
                  <c:pt idx="0">
                    <c:v>9.8066999999999993</c:v>
                  </c:pt>
                  <c:pt idx="1">
                    <c:v>9.8066999999999993</c:v>
                  </c:pt>
                  <c:pt idx="2">
                    <c:v>9.8066999999999993</c:v>
                  </c:pt>
                  <c:pt idx="3">
                    <c:v>9.8066999999999993</c:v>
                  </c:pt>
                  <c:pt idx="4">
                    <c:v>9.8066999999999993</c:v>
                  </c:pt>
                  <c:pt idx="5">
                    <c:v>9.8066999999999993</c:v>
                  </c:pt>
                  <c:pt idx="6">
                    <c:v>9.8066999999999993</c:v>
                  </c:pt>
                  <c:pt idx="7">
                    <c:v>9.8066999999999993</c:v>
                  </c:pt>
                  <c:pt idx="8">
                    <c:v>9.8066999999999993</c:v>
                  </c:pt>
                  <c:pt idx="9">
                    <c:v>9.8066999999999993</c:v>
                  </c:pt>
                  <c:pt idx="10">
                    <c:v>9.8066999999999993</c:v>
                  </c:pt>
                  <c:pt idx="11">
                    <c:v>9.8066999999999993</c:v>
                  </c:pt>
                  <c:pt idx="12">
                    <c:v>9.8066999999999993</c:v>
                  </c:pt>
                  <c:pt idx="13">
                    <c:v>9.8066999999999993</c:v>
                  </c:pt>
                  <c:pt idx="14">
                    <c:v>9.8066999999999993</c:v>
                  </c:pt>
                  <c:pt idx="15">
                    <c:v>9.8066999999999993</c:v>
                  </c:pt>
                  <c:pt idx="16">
                    <c:v>9.8066999999999993</c:v>
                  </c:pt>
                  <c:pt idx="17">
                    <c:v>9.8066999999999993</c:v>
                  </c:pt>
                  <c:pt idx="18">
                    <c:v>9.8066999999999993</c:v>
                  </c:pt>
                  <c:pt idx="19">
                    <c:v>9.8066999999999993</c:v>
                  </c:pt>
                  <c:pt idx="20">
                    <c:v>9.8066999999999993</c:v>
                  </c:pt>
                  <c:pt idx="21">
                    <c:v>9.8066999999999993</c:v>
                  </c:pt>
                  <c:pt idx="22">
                    <c:v>9.8066999999999993</c:v>
                  </c:pt>
                  <c:pt idx="23">
                    <c:v>9.8066999999999993</c:v>
                  </c:pt>
                  <c:pt idx="24">
                    <c:v>9.8066999999999993</c:v>
                  </c:pt>
                  <c:pt idx="25">
                    <c:v>9.8066999999999993</c:v>
                  </c:pt>
                  <c:pt idx="26">
                    <c:v>9.8066999999999993</c:v>
                  </c:pt>
                  <c:pt idx="27">
                    <c:v>9.8066999999999993</c:v>
                  </c:pt>
                  <c:pt idx="28">
                    <c:v>9.8066999999999993</c:v>
                  </c:pt>
                  <c:pt idx="29">
                    <c:v>9.8066999999999993</c:v>
                  </c:pt>
                </c:numCache>
              </c:numRef>
            </c:minus>
            <c:spPr>
              <a:noFill/>
              <a:ln w="9525" cap="flat" cmpd="sng" algn="ctr">
                <a:solidFill>
                  <a:schemeClr val="tx1">
                    <a:lumMod val="65000"/>
                    <a:lumOff val="35000"/>
                  </a:schemeClr>
                </a:solidFill>
                <a:round/>
              </a:ln>
              <a:effectLst/>
            </c:spPr>
          </c:errBars>
          <c:cat>
            <c:numRef>
              <c:f>Rumminwithcovariate!$C$199:$C$228</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Rumminwithcovariate!$D$199:$D$228</c:f>
              <c:numCache>
                <c:formatCode>General</c:formatCode>
                <c:ptCount val="30"/>
                <c:pt idx="0">
                  <c:v>462.99</c:v>
                </c:pt>
                <c:pt idx="1">
                  <c:v>509.92</c:v>
                </c:pt>
                <c:pt idx="2">
                  <c:v>478.37</c:v>
                </c:pt>
                <c:pt idx="3">
                  <c:v>480.78</c:v>
                </c:pt>
                <c:pt idx="4">
                  <c:v>457.37</c:v>
                </c:pt>
                <c:pt idx="5">
                  <c:v>481.78</c:v>
                </c:pt>
                <c:pt idx="6">
                  <c:v>486.3</c:v>
                </c:pt>
                <c:pt idx="7">
                  <c:v>489.34</c:v>
                </c:pt>
                <c:pt idx="8">
                  <c:v>504.72</c:v>
                </c:pt>
                <c:pt idx="9">
                  <c:v>490.75</c:v>
                </c:pt>
                <c:pt idx="10">
                  <c:v>485.27</c:v>
                </c:pt>
                <c:pt idx="11">
                  <c:v>472.72</c:v>
                </c:pt>
                <c:pt idx="12">
                  <c:v>474.41</c:v>
                </c:pt>
                <c:pt idx="13">
                  <c:v>476.89</c:v>
                </c:pt>
                <c:pt idx="14">
                  <c:v>465.89</c:v>
                </c:pt>
                <c:pt idx="15">
                  <c:v>503.68</c:v>
                </c:pt>
                <c:pt idx="16">
                  <c:v>479.23</c:v>
                </c:pt>
                <c:pt idx="17">
                  <c:v>471.68</c:v>
                </c:pt>
                <c:pt idx="18">
                  <c:v>454.85</c:v>
                </c:pt>
                <c:pt idx="19">
                  <c:v>484.03</c:v>
                </c:pt>
                <c:pt idx="20">
                  <c:v>479.65</c:v>
                </c:pt>
                <c:pt idx="21">
                  <c:v>485.47</c:v>
                </c:pt>
                <c:pt idx="22">
                  <c:v>494.41</c:v>
                </c:pt>
                <c:pt idx="23">
                  <c:v>481.58</c:v>
                </c:pt>
                <c:pt idx="24">
                  <c:v>464.06</c:v>
                </c:pt>
                <c:pt idx="25">
                  <c:v>431.72</c:v>
                </c:pt>
                <c:pt idx="26">
                  <c:v>430.72</c:v>
                </c:pt>
                <c:pt idx="27">
                  <c:v>433.75</c:v>
                </c:pt>
                <c:pt idx="28">
                  <c:v>443.23</c:v>
                </c:pt>
                <c:pt idx="29">
                  <c:v>437.99</c:v>
                </c:pt>
              </c:numCache>
            </c:numRef>
          </c:val>
          <c:smooth val="0"/>
          <c:extLst>
            <c:ext xmlns:c16="http://schemas.microsoft.com/office/drawing/2014/chart" uri="{C3380CC4-5D6E-409C-BE32-E72D297353CC}">
              <c16:uniqueId val="{00000000-7D1F-4516-B480-A010FE0C99DE}"/>
            </c:ext>
          </c:extLst>
        </c:ser>
        <c:ser>
          <c:idx val="1"/>
          <c:order val="1"/>
          <c:tx>
            <c:strRef>
              <c:f>Rumminwithcovariate!$B$229</c:f>
              <c:strCache>
                <c:ptCount val="1"/>
                <c:pt idx="0">
                  <c:v>TRT</c:v>
                </c:pt>
              </c:strCache>
            </c:strRef>
          </c:tx>
          <c:spPr>
            <a:ln w="28575" cap="rnd">
              <a:solidFill>
                <a:schemeClr val="accent2"/>
              </a:solidFill>
              <a:round/>
            </a:ln>
            <a:effectLst/>
          </c:spPr>
          <c:marker>
            <c:symbol val="none"/>
          </c:marker>
          <c:errBars>
            <c:errDir val="y"/>
            <c:errBarType val="plus"/>
            <c:errValType val="cust"/>
            <c:noEndCap val="0"/>
            <c:plus>
              <c:numRef>
                <c:f>Rumminwithcovariate!$E$229:$E$258</c:f>
                <c:numCache>
                  <c:formatCode>General</c:formatCode>
                  <c:ptCount val="30"/>
                  <c:pt idx="0">
                    <c:v>14.7468</c:v>
                  </c:pt>
                  <c:pt idx="1">
                    <c:v>14.7468</c:v>
                  </c:pt>
                  <c:pt idx="2">
                    <c:v>14.7468</c:v>
                  </c:pt>
                  <c:pt idx="3">
                    <c:v>14.7468</c:v>
                  </c:pt>
                  <c:pt idx="4">
                    <c:v>14.7468</c:v>
                  </c:pt>
                  <c:pt idx="5">
                    <c:v>14.7468</c:v>
                  </c:pt>
                  <c:pt idx="6">
                    <c:v>14.7468</c:v>
                  </c:pt>
                  <c:pt idx="7">
                    <c:v>14.7468</c:v>
                  </c:pt>
                  <c:pt idx="8">
                    <c:v>14.7468</c:v>
                  </c:pt>
                  <c:pt idx="9">
                    <c:v>14.7468</c:v>
                  </c:pt>
                  <c:pt idx="10">
                    <c:v>14.7468</c:v>
                  </c:pt>
                  <c:pt idx="11">
                    <c:v>14.7468</c:v>
                  </c:pt>
                  <c:pt idx="12">
                    <c:v>14.7468</c:v>
                  </c:pt>
                  <c:pt idx="13">
                    <c:v>14.7468</c:v>
                  </c:pt>
                  <c:pt idx="14">
                    <c:v>14.7468</c:v>
                  </c:pt>
                  <c:pt idx="15">
                    <c:v>14.7468</c:v>
                  </c:pt>
                  <c:pt idx="16">
                    <c:v>14.7468</c:v>
                  </c:pt>
                  <c:pt idx="17">
                    <c:v>14.7468</c:v>
                  </c:pt>
                  <c:pt idx="18">
                    <c:v>14.7468</c:v>
                  </c:pt>
                  <c:pt idx="19">
                    <c:v>14.7468</c:v>
                  </c:pt>
                  <c:pt idx="20">
                    <c:v>14.7468</c:v>
                  </c:pt>
                  <c:pt idx="21">
                    <c:v>14.7468</c:v>
                  </c:pt>
                  <c:pt idx="22">
                    <c:v>14.7468</c:v>
                  </c:pt>
                  <c:pt idx="23">
                    <c:v>14.7468</c:v>
                  </c:pt>
                  <c:pt idx="24">
                    <c:v>14.7468</c:v>
                  </c:pt>
                  <c:pt idx="25">
                    <c:v>14.7468</c:v>
                  </c:pt>
                  <c:pt idx="26">
                    <c:v>14.7468</c:v>
                  </c:pt>
                  <c:pt idx="27">
                    <c:v>14.7468</c:v>
                  </c:pt>
                  <c:pt idx="28">
                    <c:v>14.7468</c:v>
                  </c:pt>
                  <c:pt idx="29">
                    <c:v>14.7468</c:v>
                  </c:pt>
                </c:numCache>
              </c:numRef>
            </c:plus>
            <c:minus>
              <c:numRef>
                <c:f>Rumminwithcovariate!$E$229:$E$258</c:f>
                <c:numCache>
                  <c:formatCode>General</c:formatCode>
                  <c:ptCount val="30"/>
                  <c:pt idx="0">
                    <c:v>14.7468</c:v>
                  </c:pt>
                  <c:pt idx="1">
                    <c:v>14.7468</c:v>
                  </c:pt>
                  <c:pt idx="2">
                    <c:v>14.7468</c:v>
                  </c:pt>
                  <c:pt idx="3">
                    <c:v>14.7468</c:v>
                  </c:pt>
                  <c:pt idx="4">
                    <c:v>14.7468</c:v>
                  </c:pt>
                  <c:pt idx="5">
                    <c:v>14.7468</c:v>
                  </c:pt>
                  <c:pt idx="6">
                    <c:v>14.7468</c:v>
                  </c:pt>
                  <c:pt idx="7">
                    <c:v>14.7468</c:v>
                  </c:pt>
                  <c:pt idx="8">
                    <c:v>14.7468</c:v>
                  </c:pt>
                  <c:pt idx="9">
                    <c:v>14.7468</c:v>
                  </c:pt>
                  <c:pt idx="10">
                    <c:v>14.7468</c:v>
                  </c:pt>
                  <c:pt idx="11">
                    <c:v>14.7468</c:v>
                  </c:pt>
                  <c:pt idx="12">
                    <c:v>14.7468</c:v>
                  </c:pt>
                  <c:pt idx="13">
                    <c:v>14.7468</c:v>
                  </c:pt>
                  <c:pt idx="14">
                    <c:v>14.7468</c:v>
                  </c:pt>
                  <c:pt idx="15">
                    <c:v>14.7468</c:v>
                  </c:pt>
                  <c:pt idx="16">
                    <c:v>14.7468</c:v>
                  </c:pt>
                  <c:pt idx="17">
                    <c:v>14.7468</c:v>
                  </c:pt>
                  <c:pt idx="18">
                    <c:v>14.7468</c:v>
                  </c:pt>
                  <c:pt idx="19">
                    <c:v>14.7468</c:v>
                  </c:pt>
                  <c:pt idx="20">
                    <c:v>14.7468</c:v>
                  </c:pt>
                  <c:pt idx="21">
                    <c:v>14.7468</c:v>
                  </c:pt>
                  <c:pt idx="22">
                    <c:v>14.7468</c:v>
                  </c:pt>
                  <c:pt idx="23">
                    <c:v>14.7468</c:v>
                  </c:pt>
                  <c:pt idx="24">
                    <c:v>14.7468</c:v>
                  </c:pt>
                  <c:pt idx="25">
                    <c:v>14.7468</c:v>
                  </c:pt>
                  <c:pt idx="26">
                    <c:v>14.7468</c:v>
                  </c:pt>
                  <c:pt idx="27">
                    <c:v>14.7468</c:v>
                  </c:pt>
                  <c:pt idx="28">
                    <c:v>14.7468</c:v>
                  </c:pt>
                  <c:pt idx="29">
                    <c:v>14.7468</c:v>
                  </c:pt>
                </c:numCache>
              </c:numRef>
            </c:minus>
            <c:spPr>
              <a:noFill/>
              <a:ln w="9525" cap="flat" cmpd="sng" algn="ctr">
                <a:solidFill>
                  <a:schemeClr val="tx1">
                    <a:lumMod val="65000"/>
                    <a:lumOff val="35000"/>
                  </a:schemeClr>
                </a:solidFill>
                <a:round/>
              </a:ln>
              <a:effectLst/>
            </c:spPr>
          </c:errBars>
          <c:cat>
            <c:numRef>
              <c:f>Rumminwithcovariate!$C$199:$C$228</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Rumminwithcovariate!$D$229:$D$258</c:f>
              <c:numCache>
                <c:formatCode>General</c:formatCode>
                <c:ptCount val="30"/>
                <c:pt idx="0">
                  <c:v>473.63</c:v>
                </c:pt>
                <c:pt idx="1">
                  <c:v>513.63</c:v>
                </c:pt>
                <c:pt idx="2">
                  <c:v>474.4</c:v>
                </c:pt>
                <c:pt idx="3">
                  <c:v>470.1</c:v>
                </c:pt>
                <c:pt idx="4">
                  <c:v>444.33</c:v>
                </c:pt>
                <c:pt idx="5">
                  <c:v>474.1</c:v>
                </c:pt>
                <c:pt idx="6">
                  <c:v>447.33</c:v>
                </c:pt>
                <c:pt idx="7">
                  <c:v>487.4</c:v>
                </c:pt>
                <c:pt idx="8">
                  <c:v>472.4</c:v>
                </c:pt>
                <c:pt idx="9">
                  <c:v>485.33</c:v>
                </c:pt>
                <c:pt idx="10">
                  <c:v>473.1</c:v>
                </c:pt>
                <c:pt idx="11">
                  <c:v>469.33</c:v>
                </c:pt>
                <c:pt idx="12">
                  <c:v>475.56</c:v>
                </c:pt>
                <c:pt idx="13">
                  <c:v>422.94</c:v>
                </c:pt>
                <c:pt idx="14">
                  <c:v>457.56</c:v>
                </c:pt>
                <c:pt idx="15">
                  <c:v>478.63</c:v>
                </c:pt>
                <c:pt idx="16">
                  <c:v>479.25</c:v>
                </c:pt>
                <c:pt idx="17">
                  <c:v>457.1</c:v>
                </c:pt>
                <c:pt idx="18">
                  <c:v>466.17</c:v>
                </c:pt>
                <c:pt idx="19">
                  <c:v>478.4</c:v>
                </c:pt>
                <c:pt idx="20">
                  <c:v>460.63</c:v>
                </c:pt>
                <c:pt idx="21">
                  <c:v>483.25</c:v>
                </c:pt>
                <c:pt idx="22">
                  <c:v>506.63</c:v>
                </c:pt>
                <c:pt idx="23">
                  <c:v>478.33</c:v>
                </c:pt>
                <c:pt idx="24">
                  <c:v>468.71</c:v>
                </c:pt>
                <c:pt idx="25">
                  <c:v>406.33</c:v>
                </c:pt>
                <c:pt idx="26">
                  <c:v>426.33</c:v>
                </c:pt>
                <c:pt idx="27">
                  <c:v>419.17</c:v>
                </c:pt>
                <c:pt idx="28">
                  <c:v>413.4</c:v>
                </c:pt>
                <c:pt idx="29">
                  <c:v>429.17</c:v>
                </c:pt>
              </c:numCache>
            </c:numRef>
          </c:val>
          <c:smooth val="0"/>
          <c:extLst>
            <c:ext xmlns:c16="http://schemas.microsoft.com/office/drawing/2014/chart" uri="{C3380CC4-5D6E-409C-BE32-E72D297353CC}">
              <c16:uniqueId val="{00000001-7D1F-4516-B480-A010FE0C99DE}"/>
            </c:ext>
          </c:extLst>
        </c:ser>
        <c:dLbls>
          <c:showLegendKey val="0"/>
          <c:showVal val="0"/>
          <c:showCatName val="0"/>
          <c:showSerName val="0"/>
          <c:showPercent val="0"/>
          <c:showBubbleSize val="0"/>
        </c:dLbls>
        <c:smooth val="0"/>
        <c:axId val="978496832"/>
        <c:axId val="978497816"/>
      </c:lineChart>
      <c:catAx>
        <c:axId val="9784968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Days of enrollment</a:t>
                </a:r>
              </a:p>
            </c:rich>
          </c:tx>
          <c:layout>
            <c:manualLayout>
              <c:xMode val="edge"/>
              <c:yMode val="edge"/>
              <c:x val="0.40659164479440069"/>
              <c:y val="0.9249766695829687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78497816"/>
        <c:crosses val="autoZero"/>
        <c:auto val="1"/>
        <c:lblAlgn val="ctr"/>
        <c:lblOffset val="100"/>
        <c:tickLblSkip val="2"/>
        <c:noMultiLvlLbl val="0"/>
      </c:catAx>
      <c:valAx>
        <c:axId val="978497816"/>
        <c:scaling>
          <c:orientation val="minMax"/>
          <c:min val="40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 Rumination (min/d)</a:t>
                </a:r>
              </a:p>
            </c:rich>
          </c:tx>
          <c:layout>
            <c:manualLayout>
              <c:xMode val="edge"/>
              <c:yMode val="edge"/>
              <c:x val="5.5555555555555558E-3"/>
              <c:y val="0.287561606882473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78496832"/>
        <c:crosses val="autoZero"/>
        <c:crossBetween val="between"/>
        <c:majorUnit val="20"/>
      </c:valAx>
      <c:spPr>
        <a:noFill/>
        <a:ln w="25400">
          <a:noFill/>
        </a:ln>
        <a:effectLst/>
      </c:spPr>
    </c:plotArea>
    <c:legend>
      <c:legendPos val="r"/>
      <c:layout>
        <c:manualLayout>
          <c:xMode val="edge"/>
          <c:yMode val="edge"/>
          <c:x val="0.70348578302712161"/>
          <c:y val="5.0661561140473876E-2"/>
          <c:w val="0.29373643919510062"/>
          <c:h val="0.1778772516449142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0.27153</cdr:x>
      <cdr:y>0.62785</cdr:y>
    </cdr:from>
    <cdr:to>
      <cdr:x>0.56111</cdr:x>
      <cdr:y>0.85045</cdr:y>
    </cdr:to>
    <cdr:sp macro="" textlink="">
      <cdr:nvSpPr>
        <cdr:cNvPr id="3" name="TextBox 1">
          <a:extLst xmlns:a="http://schemas.openxmlformats.org/drawingml/2006/main">
            <a:ext uri="{FF2B5EF4-FFF2-40B4-BE49-F238E27FC236}">
              <a16:creationId xmlns:a16="http://schemas.microsoft.com/office/drawing/2014/main" id="{4803D9E9-09C1-6D27-B9F9-68F9233FE9CD}"/>
            </a:ext>
          </a:extLst>
        </cdr:cNvPr>
        <cdr:cNvSpPr txBox="1"/>
      </cdr:nvSpPr>
      <cdr:spPr>
        <a:xfrm xmlns:a="http://schemas.openxmlformats.org/drawingml/2006/main">
          <a:off x="1241420" y="1746250"/>
          <a:ext cx="1323960" cy="61911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latin typeface="Times New Roman" panose="02020603050405020304" pitchFamily="18" charset="0"/>
              <a:cs typeface="Times New Roman" panose="02020603050405020304" pitchFamily="18" charset="0"/>
            </a:rPr>
            <a:t>Trt:</a:t>
          </a:r>
          <a:r>
            <a:rPr lang="en-US" sz="1100" baseline="0">
              <a:latin typeface="Times New Roman" panose="02020603050405020304" pitchFamily="18" charset="0"/>
              <a:cs typeface="Times New Roman" panose="02020603050405020304" pitchFamily="18" charset="0"/>
            </a:rPr>
            <a:t> </a:t>
          </a:r>
          <a:r>
            <a:rPr lang="en-US" sz="1100" i="1" baseline="0">
              <a:solidFill>
                <a:schemeClr val="dk1"/>
              </a:solidFill>
              <a:latin typeface="Times New Roman" panose="02020603050405020304" pitchFamily="18" charset="0"/>
              <a:ea typeface="+mn-ea"/>
              <a:cs typeface="Times New Roman" panose="02020603050405020304" pitchFamily="18" charset="0"/>
            </a:rPr>
            <a:t>P</a:t>
          </a:r>
          <a:r>
            <a:rPr lang="en-US" sz="1100" baseline="0">
              <a:solidFill>
                <a:schemeClr val="dk1"/>
              </a:solidFill>
              <a:latin typeface="Times New Roman" panose="02020603050405020304" pitchFamily="18" charset="0"/>
              <a:ea typeface="+mn-ea"/>
              <a:cs typeface="Times New Roman" panose="02020603050405020304" pitchFamily="18" charset="0"/>
            </a:rPr>
            <a:t>=</a:t>
          </a:r>
          <a:r>
            <a:rPr lang="en-US" sz="1100" baseline="0">
              <a:latin typeface="Times New Roman" panose="02020603050405020304" pitchFamily="18" charset="0"/>
              <a:cs typeface="Times New Roman" panose="02020603050405020304" pitchFamily="18" charset="0"/>
            </a:rPr>
            <a:t>0.32</a:t>
          </a:r>
        </a:p>
        <a:p xmlns:a="http://schemas.openxmlformats.org/drawingml/2006/main">
          <a:r>
            <a:rPr lang="en-US" sz="1100" baseline="0">
              <a:latin typeface="Times New Roman" panose="02020603050405020304" pitchFamily="18" charset="0"/>
              <a:cs typeface="Times New Roman" panose="02020603050405020304" pitchFamily="18" charset="0"/>
            </a:rPr>
            <a:t>Day: </a:t>
          </a:r>
          <a:r>
            <a:rPr lang="en-US" sz="1100" i="1" baseline="0">
              <a:solidFill>
                <a:schemeClr val="dk1"/>
              </a:solidFill>
              <a:latin typeface="Times New Roman" panose="02020603050405020304" pitchFamily="18" charset="0"/>
              <a:ea typeface="+mn-ea"/>
              <a:cs typeface="Times New Roman" panose="02020603050405020304" pitchFamily="18" charset="0"/>
            </a:rPr>
            <a:t>P</a:t>
          </a:r>
          <a:r>
            <a:rPr lang="en-US" sz="1100" baseline="0">
              <a:solidFill>
                <a:schemeClr val="dk1"/>
              </a:solidFill>
              <a:latin typeface="Times New Roman" panose="02020603050405020304" pitchFamily="18" charset="0"/>
              <a:ea typeface="+mn-ea"/>
              <a:cs typeface="Times New Roman" panose="02020603050405020304" pitchFamily="18" charset="0"/>
            </a:rPr>
            <a:t>&lt;</a:t>
          </a:r>
          <a:r>
            <a:rPr lang="en-US" sz="1100" baseline="0">
              <a:latin typeface="Times New Roman" panose="02020603050405020304" pitchFamily="18" charset="0"/>
              <a:cs typeface="Times New Roman" panose="02020603050405020304" pitchFamily="18" charset="0"/>
            </a:rPr>
            <a:t>0.0001</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baseline="0">
              <a:latin typeface="Times New Roman" panose="02020603050405020304" pitchFamily="18" charset="0"/>
              <a:cs typeface="Times New Roman" panose="02020603050405020304" pitchFamily="18" charset="0"/>
            </a:rPr>
            <a:t>Trt×Day: </a:t>
          </a:r>
          <a:r>
            <a:rPr lang="en-US" sz="1100" i="1" baseline="0">
              <a:solidFill>
                <a:schemeClr val="dk1"/>
              </a:solidFill>
              <a:latin typeface="Times New Roman" panose="02020603050405020304" pitchFamily="18" charset="0"/>
              <a:ea typeface="+mn-ea"/>
              <a:cs typeface="Times New Roman" panose="02020603050405020304" pitchFamily="18" charset="0"/>
            </a:rPr>
            <a:t>P</a:t>
          </a:r>
          <a:r>
            <a:rPr lang="en-US" sz="1100" baseline="0">
              <a:solidFill>
                <a:schemeClr val="dk1"/>
              </a:solidFill>
              <a:latin typeface="Times New Roman" panose="02020603050405020304" pitchFamily="18" charset="0"/>
              <a:ea typeface="+mn-ea"/>
              <a:cs typeface="Times New Roman" panose="02020603050405020304" pitchFamily="18" charset="0"/>
            </a:rPr>
            <a:t>=</a:t>
          </a:r>
          <a:r>
            <a:rPr lang="en-US" sz="1100" baseline="0">
              <a:latin typeface="Times New Roman" panose="02020603050405020304" pitchFamily="18" charset="0"/>
              <a:cs typeface="Times New Roman" panose="02020603050405020304" pitchFamily="18" charset="0"/>
            </a:rPr>
            <a:t>0.451</a:t>
          </a:r>
          <a:endParaRPr lang="en-US">
            <a:effectLst/>
            <a:latin typeface="Times New Roman" panose="02020603050405020304" pitchFamily="18" charset="0"/>
            <a:cs typeface="Times New Roman" panose="02020603050405020304" pitchFamily="18" charset="0"/>
          </a:endParaRPr>
        </a:p>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F3E31-9781-B24F-87A9-F98653FBF465}" type="datetimeFigureOut">
              <a:rPr lang="en-US" smtClean="0"/>
              <a:t>4/16/2026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F4F8C-1785-AC43-97F9-C9301BD933C9}" type="slidenum">
              <a:rPr lang="en-US" smtClean="0"/>
              <a:t>‹#›</a:t>
            </a:fld>
            <a:endParaRPr lang="en-US"/>
          </a:p>
        </p:txBody>
      </p:sp>
    </p:spTree>
    <p:extLst>
      <p:ext uri="{BB962C8B-B14F-4D97-AF65-F5344CB8AC3E}">
        <p14:creationId xmlns:p14="http://schemas.microsoft.com/office/powerpoint/2010/main" val="1818476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1</a:t>
            </a:fld>
            <a:endParaRPr lang="en-US"/>
          </a:p>
        </p:txBody>
      </p:sp>
    </p:spTree>
    <p:extLst>
      <p:ext uri="{BB962C8B-B14F-4D97-AF65-F5344CB8AC3E}">
        <p14:creationId xmlns:p14="http://schemas.microsoft.com/office/powerpoint/2010/main" val="254823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F4F8C-1785-AC43-97F9-C9301BD933C9}" type="slidenum">
              <a:rPr lang="en-US" smtClean="0"/>
              <a:t>3</a:t>
            </a:fld>
            <a:endParaRPr lang="en-US"/>
          </a:p>
        </p:txBody>
      </p:sp>
    </p:spTree>
    <p:extLst>
      <p:ext uri="{BB962C8B-B14F-4D97-AF65-F5344CB8AC3E}">
        <p14:creationId xmlns:p14="http://schemas.microsoft.com/office/powerpoint/2010/main" val="49285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BF is one of the method of developing resistance by microorganisms against the antibiotics. </a:t>
            </a:r>
          </a:p>
          <a:p>
            <a:endParaRPr lang="en-US" dirty="0"/>
          </a:p>
          <a:p>
            <a:r>
              <a:rPr lang="en-US" dirty="0"/>
              <a:t>Production of biofilm is influenced by communication system between the cells by releasing chemical autoinducer or signaling molecules.</a:t>
            </a:r>
          </a:p>
        </p:txBody>
      </p:sp>
      <p:sp>
        <p:nvSpPr>
          <p:cNvPr id="4" name="Slide Number Placeholder 3"/>
          <p:cNvSpPr>
            <a:spLocks noGrp="1"/>
          </p:cNvSpPr>
          <p:nvPr>
            <p:ph type="sldNum" sz="quarter" idx="5"/>
          </p:nvPr>
        </p:nvSpPr>
        <p:spPr/>
        <p:txBody>
          <a:bodyPr/>
          <a:lstStyle/>
          <a:p>
            <a:fld id="{A41F4F8C-1785-AC43-97F9-C9301BD933C9}" type="slidenum">
              <a:rPr lang="en-US" smtClean="0"/>
              <a:t>5</a:t>
            </a:fld>
            <a:endParaRPr lang="en-US"/>
          </a:p>
        </p:txBody>
      </p:sp>
    </p:spTree>
    <p:extLst>
      <p:ext uri="{BB962C8B-B14F-4D97-AF65-F5344CB8AC3E}">
        <p14:creationId xmlns:p14="http://schemas.microsoft.com/office/powerpoint/2010/main" val="133022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cademicBdl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4459" y="207095"/>
            <a:ext cx="11663082" cy="6453660"/>
          </a:xfrm>
          <a:prstGeom prst="rect">
            <a:avLst/>
          </a:prstGeom>
        </p:spPr>
      </p:pic>
      <p:sp>
        <p:nvSpPr>
          <p:cNvPr id="12" name="Rectangle 11"/>
          <p:cNvSpPr/>
          <p:nvPr userDrawn="1"/>
        </p:nvSpPr>
        <p:spPr>
          <a:xfrm>
            <a:off x="26445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1808669" y="2705301"/>
            <a:ext cx="118872"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0" y="2693989"/>
            <a:ext cx="10363200" cy="1470025"/>
          </a:xfrm>
        </p:spPr>
        <p:txBody>
          <a:bodyPr>
            <a:normAutofit/>
          </a:bodyPr>
          <a:lstStyle>
            <a:lvl1pPr>
              <a:defRPr sz="4200"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828800" y="4235390"/>
            <a:ext cx="8534400" cy="1189892"/>
          </a:xfrm>
        </p:spPr>
        <p:txBody>
          <a:bodyPr>
            <a:normAutofit/>
          </a:bodyPr>
          <a:lstStyle>
            <a:lvl1pPr marL="0" indent="0" algn="ctr">
              <a:buNone/>
              <a:defRPr sz="2800"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ABDAC9E-5615-41C8-B773-D997B58642C9}" type="datetime1">
              <a:rPr lang="en-US" smtClean="0"/>
              <a:t>4/16/2026</a:t>
            </a:fld>
            <a:endParaRPr lang="en-US"/>
          </a:p>
        </p:txBody>
      </p:sp>
      <p:sp>
        <p:nvSpPr>
          <p:cNvPr id="5" name="Footer Placeholder 4"/>
          <p:cNvSpPr>
            <a:spLocks noGrp="1"/>
          </p:cNvSpPr>
          <p:nvPr>
            <p:ph type="ftr" sz="quarter" idx="11"/>
          </p:nvPr>
        </p:nvSpPr>
        <p:spPr>
          <a:xfrm>
            <a:off x="264459" y="6208296"/>
            <a:ext cx="10785343" cy="366812"/>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pic>
        <p:nvPicPr>
          <p:cNvPr id="14" name="Picture 13"/>
          <p:cNvPicPr>
            <a:picLocks noChangeAspect="1"/>
          </p:cNvPicPr>
          <p:nvPr userDrawn="1"/>
        </p:nvPicPr>
        <p:blipFill>
          <a:blip r:embed="rId3"/>
          <a:stretch>
            <a:fillRect/>
          </a:stretch>
        </p:blipFill>
        <p:spPr>
          <a:xfrm>
            <a:off x="5647776" y="819398"/>
            <a:ext cx="896448" cy="736558"/>
          </a:xfrm>
          <a:prstGeom prst="rect">
            <a:avLst/>
          </a:prstGeom>
        </p:spPr>
      </p:pic>
    </p:spTree>
    <p:extLst>
      <p:ext uri="{BB962C8B-B14F-4D97-AF65-F5344CB8AC3E}">
        <p14:creationId xmlns:p14="http://schemas.microsoft.com/office/powerpoint/2010/main" val="36516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466" y="101601"/>
            <a:ext cx="7687733" cy="1143000"/>
          </a:xfrm>
        </p:spPr>
        <p:txBody>
          <a:bodyPr>
            <a:normAutofit/>
          </a:bodyPr>
          <a:lstStyle>
            <a:lvl1pPr algn="l">
              <a:defRPr sz="3600" b="1">
                <a:solidFill>
                  <a:schemeClr val="bg1"/>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09600" y="1478844"/>
            <a:ext cx="10972799" cy="4647321"/>
          </a:xfrm>
        </p:spPr>
        <p:txBody>
          <a:bodyPr/>
          <a:lstStyle>
            <a:lvl1pPr marL="0" indent="0">
              <a:buNone/>
              <a:defRPr>
                <a:solidFill>
                  <a:schemeClr val="tx1">
                    <a:lumMod val="50000"/>
                    <a:lumOff val="50000"/>
                  </a:schemeClr>
                </a:solidFill>
                <a:latin typeface="Arial" charset="0"/>
                <a:ea typeface="Arial" charset="0"/>
                <a:cs typeface="Arial" charset="0"/>
              </a:defRPr>
            </a:lvl1pPr>
            <a:lvl2pPr marL="457200" indent="0">
              <a:buNone/>
              <a:defRPr>
                <a:solidFill>
                  <a:schemeClr val="tx1">
                    <a:lumMod val="50000"/>
                    <a:lumOff val="50000"/>
                  </a:schemeClr>
                </a:solidFill>
                <a:latin typeface="Arial" charset="0"/>
                <a:ea typeface="Arial" charset="0"/>
                <a:cs typeface="Arial" charset="0"/>
              </a:defRPr>
            </a:lvl2pPr>
            <a:lvl3pPr marL="914400" indent="0">
              <a:buNone/>
              <a:defRPr>
                <a:solidFill>
                  <a:schemeClr val="tx1">
                    <a:lumMod val="50000"/>
                    <a:lumOff val="50000"/>
                  </a:schemeClr>
                </a:solidFill>
                <a:latin typeface="Arial" charset="0"/>
                <a:ea typeface="Arial" charset="0"/>
                <a:cs typeface="Arial" charset="0"/>
              </a:defRPr>
            </a:lvl3pPr>
            <a:lvl4pPr marL="1371600" indent="0">
              <a:buNone/>
              <a:defRPr>
                <a:solidFill>
                  <a:schemeClr val="tx1">
                    <a:lumMod val="50000"/>
                    <a:lumOff val="50000"/>
                  </a:schemeClr>
                </a:solidFill>
                <a:latin typeface="Arial" charset="0"/>
                <a:ea typeface="Arial" charset="0"/>
                <a:cs typeface="Arial" charset="0"/>
              </a:defRPr>
            </a:lvl4pPr>
            <a:lvl5pPr marL="1828800" indent="0">
              <a:buNone/>
              <a:defRPr>
                <a:solidFill>
                  <a:schemeClr val="tx1">
                    <a:lumMod val="50000"/>
                    <a:lumOff val="50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2BEDE9-FA7E-4112-966B-D9A3D0E86A1A}" type="datetime1">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57527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A2F59-35A6-47BA-ACFD-593F2D25DE3E}" type="datetime1">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334069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76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294022"/>
            <a:ext cx="5384800" cy="3832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F129DB3-D337-4A76-B865-79B61FD17FAB}" type="datetime1">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3295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04"/>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307098"/>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46861"/>
            <a:ext cx="5386917"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230709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8" y="2946861"/>
            <a:ext cx="5389033" cy="3179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CF2D5-1A30-4710-81BC-D0477860BAF3}" type="datetime1">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20305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PSCwall.psd"/>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9938" y="208038"/>
            <a:ext cx="11672125" cy="6441925"/>
          </a:xfrm>
          <a:prstGeom prst="rect">
            <a:avLst/>
          </a:prstGeom>
        </p:spPr>
      </p:pic>
      <p:sp>
        <p:nvSpPr>
          <p:cNvPr id="12" name="Rectangle 11"/>
          <p:cNvSpPr/>
          <p:nvPr userDrawn="1"/>
        </p:nvSpPr>
        <p:spPr>
          <a:xfrm>
            <a:off x="1060470" y="2093434"/>
            <a:ext cx="10071060" cy="2671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060470" y="2742924"/>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11003514" y="2758222"/>
            <a:ext cx="128016" cy="1371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1862E67-DCEA-4E08-9C1A-57246CF00F53}" type="datetime1">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FB8FF-E84C-EC49-87A9-5C830135652C}" type="slidenum">
              <a:rPr lang="en-US" smtClean="0"/>
              <a:t>‹#›</a:t>
            </a:fld>
            <a:endParaRPr lang="en-US"/>
          </a:p>
        </p:txBody>
      </p:sp>
      <p:sp>
        <p:nvSpPr>
          <p:cNvPr id="2" name="Title 1"/>
          <p:cNvSpPr>
            <a:spLocks noGrp="1"/>
          </p:cNvSpPr>
          <p:nvPr>
            <p:ph type="title"/>
          </p:nvPr>
        </p:nvSpPr>
        <p:spPr>
          <a:xfrm>
            <a:off x="1499616" y="2872522"/>
            <a:ext cx="9192768" cy="1143000"/>
          </a:xfrm>
        </p:spPr>
        <p:txBody>
          <a:bodyPr>
            <a:normAutofit/>
          </a:bodyPr>
          <a:lstStyle>
            <a:lvl1pPr>
              <a:defRPr sz="3400" b="1">
                <a:solidFill>
                  <a:srgbClr val="500000"/>
                </a:solidFill>
                <a:latin typeface="Arial" charset="0"/>
                <a:ea typeface="Arial" charset="0"/>
                <a:cs typeface="Arial" charset="0"/>
              </a:defRPr>
            </a:lvl1pPr>
          </a:lstStyle>
          <a:p>
            <a:r>
              <a:rPr lang="en-US" dirty="0"/>
              <a:t>Click to edit Master title style</a:t>
            </a:r>
          </a:p>
        </p:txBody>
      </p:sp>
      <p:pic>
        <p:nvPicPr>
          <p:cNvPr id="16" name="Picture 15" descr="TAM-LogoBo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4468" y="1424596"/>
            <a:ext cx="1303064" cy="1303064"/>
          </a:xfrm>
          <a:prstGeom prst="rect">
            <a:avLst/>
          </a:prstGeom>
        </p:spPr>
      </p:pic>
    </p:spTree>
    <p:extLst>
      <p:ext uri="{BB962C8B-B14F-4D97-AF65-F5344CB8AC3E}">
        <p14:creationId xmlns:p14="http://schemas.microsoft.com/office/powerpoint/2010/main" val="171542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B53B7-BEBF-41DE-A65F-80FCB010783B}" type="datetime1">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18211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1171075"/>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171075"/>
            <a:ext cx="6815667" cy="49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2406317"/>
            <a:ext cx="4011084" cy="3719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2A899-073F-42C7-9AAC-4F2A5205D914}" type="datetime1">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4570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106905"/>
            <a:ext cx="7315200" cy="36206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5A34F-6A3A-45A7-BA14-C8D840A27903}" type="datetime1">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FB8FF-E84C-EC49-87A9-5C830135652C}" type="slidenum">
              <a:rPr lang="en-US" smtClean="0"/>
              <a:t>‹#›</a:t>
            </a:fld>
            <a:endParaRPr lang="en-US"/>
          </a:p>
        </p:txBody>
      </p:sp>
    </p:spTree>
    <p:extLst>
      <p:ext uri="{BB962C8B-B14F-4D97-AF65-F5344CB8AC3E}">
        <p14:creationId xmlns:p14="http://schemas.microsoft.com/office/powerpoint/2010/main" val="855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79834"/>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22834"/>
            <a:ext cx="10972800" cy="40033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3F34E-4BC9-4B2E-98B4-2BAC13875438}" type="datetime1">
              <a:rPr lang="en-US" smtClean="0"/>
              <a:t>4/16/2026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788FB8FF-E84C-EC49-87A9-5C830135652C}" type="slidenum">
              <a:rPr lang="en-US" smtClean="0"/>
              <a:pPr/>
              <a:t>‹#›</a:t>
            </a:fld>
            <a:endParaRPr lang="en-US" dirty="0"/>
          </a:p>
        </p:txBody>
      </p:sp>
      <p:sp>
        <p:nvSpPr>
          <p:cNvPr id="8" name="Shape 461"/>
          <p:cNvSpPr/>
          <p:nvPr userDrawn="1"/>
        </p:nvSpPr>
        <p:spPr>
          <a:xfrm>
            <a:off x="203205" y="6575107"/>
            <a:ext cx="9400417" cy="0"/>
          </a:xfrm>
          <a:prstGeom prst="line">
            <a:avLst/>
          </a:prstGeom>
          <a:ln w="12700">
            <a:solidFill>
              <a:srgbClr val="E4002B"/>
            </a:solidFill>
            <a:miter lim="400000"/>
          </a:ln>
        </p:spPr>
        <p:txBody>
          <a:bodyPr lIns="50800" tIns="50800" rIns="50800" bIns="50800" anchor="ctr"/>
          <a:lstStyle/>
          <a:p>
            <a:pPr>
              <a:defRPr sz="3200"/>
            </a:pPr>
            <a:endParaRPr sz="3200">
              <a:ln w="3175" cmpd="sng">
                <a:solidFill>
                  <a:srgbClr val="000000"/>
                </a:solidFill>
              </a:ln>
            </a:endParaRPr>
          </a:p>
        </p:txBody>
      </p:sp>
      <p:pic>
        <p:nvPicPr>
          <p:cNvPr id="13" name="Picture 1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3823" y="231831"/>
            <a:ext cx="11424356" cy="926298"/>
          </a:xfrm>
          <a:prstGeom prst="rect">
            <a:avLst/>
          </a:prstGeom>
        </p:spPr>
      </p:pic>
      <p:sp>
        <p:nvSpPr>
          <p:cNvPr id="15" name="Rectangle 14"/>
          <p:cNvSpPr/>
          <p:nvPr userDrawn="1"/>
        </p:nvSpPr>
        <p:spPr>
          <a:xfrm>
            <a:off x="383823" y="383114"/>
            <a:ext cx="120848" cy="58240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68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392" y="2154460"/>
            <a:ext cx="10671208" cy="1470025"/>
          </a:xfrm>
        </p:spPr>
        <p:txBody>
          <a:bodyPr>
            <a:normAutofit fontScale="90000"/>
          </a:bodyPr>
          <a:lstStyle/>
          <a:p>
            <a:br>
              <a:rPr lang="en-US" dirty="0"/>
            </a:br>
            <a:br>
              <a:rPr lang="en-US" dirty="0"/>
            </a:br>
            <a:r>
              <a:rPr lang="en-US" dirty="0"/>
              <a:t>Effectiveness of a Plant-Derived Product to Improve Udder Health in Organic Dairy Cows</a:t>
            </a:r>
          </a:p>
        </p:txBody>
      </p:sp>
      <p:cxnSp>
        <p:nvCxnSpPr>
          <p:cNvPr id="5" name="Straight Connector 4"/>
          <p:cNvCxnSpPr>
            <a:cxnSpLocks/>
          </p:cNvCxnSpPr>
          <p:nvPr/>
        </p:nvCxnSpPr>
        <p:spPr>
          <a:xfrm>
            <a:off x="2377440" y="4442282"/>
            <a:ext cx="7026442" cy="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788FB8FF-E84C-EC49-87A9-5C830135652C}" type="slidenum">
              <a:rPr lang="en-US" smtClean="0"/>
              <a:t>1</a:t>
            </a:fld>
            <a:endParaRPr lang="en-US" dirty="0"/>
          </a:p>
        </p:txBody>
      </p:sp>
      <p:sp>
        <p:nvSpPr>
          <p:cNvPr id="8" name="TextBox 7">
            <a:extLst>
              <a:ext uri="{FF2B5EF4-FFF2-40B4-BE49-F238E27FC236}">
                <a16:creationId xmlns:a16="http://schemas.microsoft.com/office/drawing/2014/main" id="{00A04999-3BCA-0B2D-BDEB-B75417F871E9}"/>
              </a:ext>
            </a:extLst>
          </p:cNvPr>
          <p:cNvSpPr txBox="1"/>
          <p:nvPr/>
        </p:nvSpPr>
        <p:spPr>
          <a:xfrm>
            <a:off x="3010830" y="4752986"/>
            <a:ext cx="7026442" cy="861774"/>
          </a:xfrm>
          <a:prstGeom prst="rect">
            <a:avLst/>
          </a:prstGeom>
          <a:noFill/>
        </p:spPr>
        <p:txBody>
          <a:bodyPr wrap="square">
            <a:spAutoFit/>
          </a:bodyPr>
          <a:lstStyle/>
          <a:p>
            <a:pPr algn="ctr"/>
            <a:r>
              <a:rPr lang="en-US" sz="2500" i="1" dirty="0">
                <a:solidFill>
                  <a:schemeClr val="bg1"/>
                </a:solidFill>
                <a:latin typeface="Arial" panose="020B0604020202020204" pitchFamily="34" charset="0"/>
                <a:cs typeface="Arial" panose="020B0604020202020204" pitchFamily="34" charset="0"/>
              </a:rPr>
              <a:t>Bhuwan Shrestha, Rajesh Neupane, Bob Whitney, Narayanan Paul, Sushil Paudyal</a:t>
            </a:r>
          </a:p>
        </p:txBody>
      </p:sp>
      <p:pic>
        <p:nvPicPr>
          <p:cNvPr id="1026" name="Picture 2" descr="Southern SARE Logo - SARE Southern">
            <a:extLst>
              <a:ext uri="{FF2B5EF4-FFF2-40B4-BE49-F238E27FC236}">
                <a16:creationId xmlns:a16="http://schemas.microsoft.com/office/drawing/2014/main" id="{5E8CCEB6-4B42-BD6C-A6CD-46BE1F7C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 y="97060"/>
            <a:ext cx="1556385" cy="144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504F-5A3F-F96F-155F-097CC7813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BEEB1-C6DE-8021-3EA0-4385E9716492}"/>
              </a:ext>
            </a:extLst>
          </p:cNvPr>
          <p:cNvSpPr>
            <a:spLocks noGrp="1"/>
          </p:cNvSpPr>
          <p:nvPr>
            <p:ph type="title"/>
          </p:nvPr>
        </p:nvSpPr>
        <p:spPr/>
        <p:txBody>
          <a:bodyPr>
            <a:normAutofit/>
          </a:bodyPr>
          <a:lstStyle/>
          <a:p>
            <a:r>
              <a:rPr lang="en-US" sz="4000" dirty="0"/>
              <a:t>Methods..</a:t>
            </a:r>
          </a:p>
        </p:txBody>
      </p:sp>
      <p:sp>
        <p:nvSpPr>
          <p:cNvPr id="3" name="Content Placeholder 2">
            <a:extLst>
              <a:ext uri="{FF2B5EF4-FFF2-40B4-BE49-F238E27FC236}">
                <a16:creationId xmlns:a16="http://schemas.microsoft.com/office/drawing/2014/main" id="{6CF719DA-19FD-8DE3-341D-D2ED734E742F}"/>
              </a:ext>
            </a:extLst>
          </p:cNvPr>
          <p:cNvSpPr>
            <a:spLocks noGrp="1"/>
          </p:cNvSpPr>
          <p:nvPr>
            <p:ph idx="1"/>
          </p:nvPr>
        </p:nvSpPr>
        <p:spPr>
          <a:xfrm>
            <a:off x="546539" y="1397876"/>
            <a:ext cx="11393214" cy="5297214"/>
          </a:xfrm>
        </p:spPr>
        <p:txBody>
          <a:bodyPr>
            <a:normAutofit/>
          </a:bodyPr>
          <a:lstStyle/>
          <a:p>
            <a:pPr lvl="1">
              <a:spcBef>
                <a:spcPts val="0"/>
              </a:spcBef>
              <a:spcAft>
                <a:spcPts val="1800"/>
              </a:spcAft>
            </a:pPr>
            <a:endParaRPr lang="en-US" dirty="0">
              <a:solidFill>
                <a:schemeClr val="tx1"/>
              </a:solidFill>
            </a:endParaRPr>
          </a:p>
          <a:p>
            <a:pPr lvl="1">
              <a:spcBef>
                <a:spcPts val="0"/>
              </a:spcBef>
              <a:spcAft>
                <a:spcPts val="1800"/>
              </a:spcAft>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grpSp>
        <p:nvGrpSpPr>
          <p:cNvPr id="15" name="Group 14">
            <a:extLst>
              <a:ext uri="{FF2B5EF4-FFF2-40B4-BE49-F238E27FC236}">
                <a16:creationId xmlns:a16="http://schemas.microsoft.com/office/drawing/2014/main" id="{C1692DA1-7E35-B0FE-89CE-451C38703AD0}"/>
              </a:ext>
            </a:extLst>
          </p:cNvPr>
          <p:cNvGrpSpPr/>
          <p:nvPr/>
        </p:nvGrpSpPr>
        <p:grpSpPr>
          <a:xfrm>
            <a:off x="1161893" y="1617669"/>
            <a:ext cx="2216927" cy="598998"/>
            <a:chOff x="8241562" y="2982751"/>
            <a:chExt cx="4597815" cy="1548399"/>
          </a:xfrm>
        </p:grpSpPr>
        <p:sp>
          <p:nvSpPr>
            <p:cNvPr id="16" name="TextBox 15">
              <a:extLst>
                <a:ext uri="{FF2B5EF4-FFF2-40B4-BE49-F238E27FC236}">
                  <a16:creationId xmlns:a16="http://schemas.microsoft.com/office/drawing/2014/main" id="{AA46AE73-621D-2BAC-8173-E29B3526676C}"/>
                </a:ext>
              </a:extLst>
            </p:cNvPr>
            <p:cNvSpPr txBox="1"/>
            <p:nvPr/>
          </p:nvSpPr>
          <p:spPr>
            <a:xfrm>
              <a:off x="8241562" y="3185336"/>
              <a:ext cx="4597815" cy="1272956"/>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Milk yield </a:t>
              </a:r>
              <a:endParaRPr lang="en-US" sz="2600" dirty="0">
                <a:latin typeface="Arial" panose="020B0604020202020204" pitchFamily="34" charset="0"/>
                <a:cs typeface="Arial" panose="020B0604020202020204" pitchFamily="34" charset="0"/>
              </a:endParaRPr>
            </a:p>
          </p:txBody>
        </p:sp>
        <p:sp>
          <p:nvSpPr>
            <p:cNvPr id="17" name="Rounded Rectangle 25">
              <a:extLst>
                <a:ext uri="{FF2B5EF4-FFF2-40B4-BE49-F238E27FC236}">
                  <a16:creationId xmlns:a16="http://schemas.microsoft.com/office/drawing/2014/main" id="{E3FEE751-E0C3-B40B-C1F9-725B1982DC11}"/>
                </a:ext>
              </a:extLst>
            </p:cNvPr>
            <p:cNvSpPr/>
            <p:nvPr/>
          </p:nvSpPr>
          <p:spPr>
            <a:xfrm>
              <a:off x="8290808" y="2982751"/>
              <a:ext cx="4091541" cy="1548399"/>
            </a:xfrm>
            <a:prstGeom prst="roundRect">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7B1195D-CC76-18BC-33FE-25C12474D202}"/>
              </a:ext>
            </a:extLst>
          </p:cNvPr>
          <p:cNvGrpSpPr/>
          <p:nvPr/>
        </p:nvGrpSpPr>
        <p:grpSpPr>
          <a:xfrm>
            <a:off x="5973407" y="2108295"/>
            <a:ext cx="6645828" cy="598998"/>
            <a:chOff x="8241562" y="3020843"/>
            <a:chExt cx="4597815" cy="1548399"/>
          </a:xfrm>
        </p:grpSpPr>
        <p:sp>
          <p:nvSpPr>
            <p:cNvPr id="19" name="TextBox 18">
              <a:extLst>
                <a:ext uri="{FF2B5EF4-FFF2-40B4-BE49-F238E27FC236}">
                  <a16:creationId xmlns:a16="http://schemas.microsoft.com/office/drawing/2014/main" id="{ACFA2AF2-2AFF-CBA6-21BD-6D299F38DFF1}"/>
                </a:ext>
              </a:extLst>
            </p:cNvPr>
            <p:cNvSpPr txBox="1"/>
            <p:nvPr/>
          </p:nvSpPr>
          <p:spPr>
            <a:xfrm>
              <a:off x="8241562" y="3185336"/>
              <a:ext cx="4597815" cy="1272956"/>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Rumination time and Water intake </a:t>
              </a:r>
              <a:endParaRPr lang="en-US" sz="2600" dirty="0">
                <a:latin typeface="Arial" panose="020B0604020202020204" pitchFamily="34" charset="0"/>
                <a:cs typeface="Arial" panose="020B0604020202020204" pitchFamily="34" charset="0"/>
              </a:endParaRPr>
            </a:p>
          </p:txBody>
        </p:sp>
        <p:sp>
          <p:nvSpPr>
            <p:cNvPr id="20" name="Rounded Rectangle 25">
              <a:extLst>
                <a:ext uri="{FF2B5EF4-FFF2-40B4-BE49-F238E27FC236}">
                  <a16:creationId xmlns:a16="http://schemas.microsoft.com/office/drawing/2014/main" id="{A5292A93-5392-BACB-C09D-CC3D7CFB72A2}"/>
                </a:ext>
              </a:extLst>
            </p:cNvPr>
            <p:cNvSpPr/>
            <p:nvPr/>
          </p:nvSpPr>
          <p:spPr>
            <a:xfrm>
              <a:off x="8243503" y="3020843"/>
              <a:ext cx="4091541" cy="1548399"/>
            </a:xfrm>
            <a:prstGeom prst="roundRect">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0A1D4B4-7F37-5D22-E098-DD34A0F4D04C}"/>
              </a:ext>
            </a:extLst>
          </p:cNvPr>
          <p:cNvPicPr>
            <a:picLocks noChangeAspect="1"/>
          </p:cNvPicPr>
          <p:nvPr/>
        </p:nvPicPr>
        <p:blipFill>
          <a:blip r:embed="rId2"/>
          <a:stretch>
            <a:fillRect/>
          </a:stretch>
        </p:blipFill>
        <p:spPr>
          <a:xfrm>
            <a:off x="1608913" y="3099571"/>
            <a:ext cx="9118054" cy="2562665"/>
          </a:xfrm>
          <a:prstGeom prst="rect">
            <a:avLst/>
          </a:prstGeom>
        </p:spPr>
      </p:pic>
    </p:spTree>
    <p:extLst>
      <p:ext uri="{BB962C8B-B14F-4D97-AF65-F5344CB8AC3E}">
        <p14:creationId xmlns:p14="http://schemas.microsoft.com/office/powerpoint/2010/main" val="35308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Methods..</a:t>
            </a:r>
          </a:p>
        </p:txBody>
      </p:sp>
      <p:sp>
        <p:nvSpPr>
          <p:cNvPr id="3" name="Content Placeholder 2"/>
          <p:cNvSpPr>
            <a:spLocks noGrp="1"/>
          </p:cNvSpPr>
          <p:nvPr>
            <p:ph idx="1"/>
          </p:nvPr>
        </p:nvSpPr>
        <p:spPr>
          <a:xfrm>
            <a:off x="609600" y="1597794"/>
            <a:ext cx="11582400" cy="4941121"/>
          </a:xfrm>
        </p:spPr>
        <p:txBody>
          <a:bodyPr>
            <a:normAutofit/>
          </a:bodyPr>
          <a:lstStyle/>
          <a:p>
            <a:pPr marL="457200" indent="-457200">
              <a:spcBef>
                <a:spcPts val="0"/>
              </a:spcBef>
              <a:spcAft>
                <a:spcPts val="1800"/>
              </a:spcAft>
              <a:buFont typeface="Wingdings" panose="05000000000000000000" pitchFamily="2" charset="2"/>
              <a:buChar char="§"/>
            </a:pPr>
            <a:endParaRPr lang="en-US" sz="3000" dirty="0">
              <a:solidFill>
                <a:schemeClr val="tx1"/>
              </a:solidFill>
            </a:endParaRPr>
          </a:p>
          <a:p>
            <a:pPr marL="914400" lvl="1" indent="-457200">
              <a:spcBef>
                <a:spcPts val="0"/>
              </a:spcBef>
              <a:spcAft>
                <a:spcPts val="1800"/>
              </a:spcAft>
              <a:buFont typeface="Arial" panose="020B0604020202020204" pitchFamily="34" charset="0"/>
              <a:buChar char="•"/>
            </a:pPr>
            <a:endParaRPr lang="en-US" dirty="0">
              <a:solidFill>
                <a:schemeClr val="tx1"/>
              </a:solidFill>
            </a:endParaRPr>
          </a:p>
        </p:txBody>
      </p:sp>
      <p:sp>
        <p:nvSpPr>
          <p:cNvPr id="8" name="Slide Number Placeholder 7"/>
          <p:cNvSpPr>
            <a:spLocks noGrp="1"/>
          </p:cNvSpPr>
          <p:nvPr>
            <p:ph type="sldNum" sz="quarter" idx="12"/>
          </p:nvPr>
        </p:nvSpPr>
        <p:spPr/>
        <p:txBody>
          <a:bodyPr/>
          <a:lstStyle/>
          <a:p>
            <a:fld id="{788FB8FF-E84C-EC49-87A9-5C830135652C}" type="slidenum">
              <a:rPr lang="en-US" smtClean="0"/>
              <a:t>11</a:t>
            </a:fld>
            <a:endParaRPr lang="en-US"/>
          </a:p>
        </p:txBody>
      </p:sp>
      <p:sp>
        <p:nvSpPr>
          <p:cNvPr id="4" name="TextBox 3">
            <a:extLst>
              <a:ext uri="{FF2B5EF4-FFF2-40B4-BE49-F238E27FC236}">
                <a16:creationId xmlns:a16="http://schemas.microsoft.com/office/drawing/2014/main" id="{340CE1D2-889A-D2C9-2859-B690E693B825}"/>
              </a:ext>
            </a:extLst>
          </p:cNvPr>
          <p:cNvSpPr txBox="1"/>
          <p:nvPr/>
        </p:nvSpPr>
        <p:spPr>
          <a:xfrm>
            <a:off x="609600" y="1024489"/>
            <a:ext cx="11347740" cy="7402026"/>
          </a:xfrm>
          <a:prstGeom prst="rect">
            <a:avLst/>
          </a:prstGeom>
          <a:noFill/>
        </p:spPr>
        <p:txBody>
          <a:bodyPr wrap="square" rtlCol="0">
            <a:spAutoFit/>
          </a:bodyPr>
          <a:lstStyle/>
          <a:p>
            <a:endParaRPr lang="en-US" sz="2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b="1" dirty="0">
                <a:latin typeface="Arial" panose="020B0604020202020204" pitchFamily="34" charset="0"/>
                <a:cs typeface="Arial" panose="020B0604020202020204" pitchFamily="34" charset="0"/>
              </a:rPr>
              <a:t>Bacteriological cure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analysis</a:t>
            </a:r>
          </a:p>
          <a:p>
            <a:endParaRPr lang="en-US" sz="2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400" b="1" dirty="0">
                <a:latin typeface="Arial" panose="020B0604020202020204" pitchFamily="34" charset="0"/>
                <a:cs typeface="Arial" panose="020B0604020202020204" pitchFamily="34" charset="0"/>
              </a:rPr>
              <a:t>Survival analysis</a:t>
            </a:r>
          </a:p>
          <a:p>
            <a:endParaRPr lang="en-US" sz="2400" dirty="0">
              <a:latin typeface="Arial" panose="020B0604020202020204" pitchFamily="34" charset="0"/>
              <a:cs typeface="Arial" panose="020B0604020202020204" pitchFamily="34" charset="0"/>
            </a:endParaRPr>
          </a:p>
          <a:p>
            <a:pPr marL="290513" indent="-290513">
              <a:spcBef>
                <a:spcPts val="0"/>
              </a:spcBef>
              <a:spcAft>
                <a:spcPts val="18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Statistical analysis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SAS 9.4</a:t>
            </a:r>
          </a:p>
          <a:p>
            <a:pPr marL="914400" lvl="1" indent="-457200">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Linear score of SCC (LSSCC) = </a:t>
            </a:r>
            <a:r>
              <a:rPr lang="da-DK" sz="2400" dirty="0">
                <a:latin typeface="Arial" panose="020B0604020202020204" pitchFamily="34" charset="0"/>
                <a:cs typeface="Arial" panose="020B0604020202020204" pitchFamily="34" charset="0"/>
              </a:rPr>
              <a:t>log</a:t>
            </a:r>
            <a:r>
              <a:rPr lang="da-DK" sz="2400" baseline="-25000" dirty="0">
                <a:latin typeface="Arial" panose="020B0604020202020204" pitchFamily="34" charset="0"/>
                <a:cs typeface="Arial" panose="020B0604020202020204" pitchFamily="34" charset="0"/>
              </a:rPr>
              <a:t>2</a:t>
            </a:r>
            <a:r>
              <a:rPr lang="da-DK" sz="2400" dirty="0">
                <a:latin typeface="Arial" panose="020B0604020202020204" pitchFamily="34" charset="0"/>
                <a:cs typeface="Arial" panose="020B0604020202020204" pitchFamily="34" charset="0"/>
              </a:rPr>
              <a:t>(SCC/100)+3 </a:t>
            </a:r>
            <a:r>
              <a:rPr lang="da-DK" sz="2200" dirty="0">
                <a:latin typeface="Arial" panose="020B0604020202020204" pitchFamily="34" charset="0"/>
                <a:cs typeface="Arial" panose="020B0604020202020204" pitchFamily="34" charset="0"/>
              </a:rPr>
              <a:t>(Schukken et al., 2003)</a:t>
            </a:r>
          </a:p>
          <a:p>
            <a:pPr marL="914400" lvl="1" indent="-457200">
              <a:spcBef>
                <a:spcPts val="0"/>
              </a:spcBef>
              <a:spcAft>
                <a:spcPts val="1800"/>
              </a:spcAft>
              <a:buFont typeface="Wingdings" panose="05000000000000000000" pitchFamily="2" charset="2"/>
              <a:buChar char="§"/>
            </a:pPr>
            <a:r>
              <a:rPr lang="en-US" sz="2400" dirty="0" err="1">
                <a:latin typeface="Arial" panose="020B0604020202020204" pitchFamily="34" charset="0"/>
                <a:cs typeface="Arial" panose="020B0604020202020204" pitchFamily="34" charset="0"/>
              </a:rPr>
              <a:t>LogCFU</a:t>
            </a:r>
            <a:r>
              <a:rPr lang="en-US" sz="2400" dirty="0">
                <a:latin typeface="Arial" panose="020B0604020202020204" pitchFamily="34" charset="0"/>
                <a:cs typeface="Arial" panose="020B0604020202020204" pitchFamily="34" charset="0"/>
              </a:rPr>
              <a:t>= log</a:t>
            </a:r>
            <a:r>
              <a:rPr lang="en-US" sz="2400"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(cfu+1)</a:t>
            </a:r>
          </a:p>
          <a:p>
            <a:pPr marL="914400" lvl="1" indent="-457200">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Samples with ≥ 3 isolates (contaminated) were not included </a:t>
            </a:r>
          </a:p>
          <a:p>
            <a:pPr marL="914400" lvl="1" indent="-457200">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Pre-treatment data used as covariate</a:t>
            </a:r>
          </a:p>
          <a:p>
            <a:pPr marL="914400" lvl="1" indent="-457200">
              <a:spcBef>
                <a:spcPts val="0"/>
              </a:spcBef>
              <a:spcAft>
                <a:spcPts val="18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Mixed procedure: Continuous outcome variable</a:t>
            </a:r>
          </a:p>
          <a:p>
            <a:pPr marL="914400" lvl="1" indent="-457200">
              <a:spcBef>
                <a:spcPts val="0"/>
              </a:spcBef>
              <a:spcAft>
                <a:spcPts val="1800"/>
              </a:spcAft>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60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Methods..</a:t>
            </a:r>
          </a:p>
        </p:txBody>
      </p:sp>
      <p:sp>
        <p:nvSpPr>
          <p:cNvPr id="3" name="Content Placeholder 2"/>
          <p:cNvSpPr>
            <a:spLocks noGrp="1"/>
          </p:cNvSpPr>
          <p:nvPr>
            <p:ph idx="1"/>
          </p:nvPr>
        </p:nvSpPr>
        <p:spPr>
          <a:xfrm>
            <a:off x="341972" y="1675372"/>
            <a:ext cx="10972799" cy="5193770"/>
          </a:xfrm>
        </p:spPr>
        <p:txBody>
          <a:bodyPr>
            <a:normAutofit/>
          </a:bodyPr>
          <a:lstStyle/>
          <a:p>
            <a:pPr marL="914400" lvl="1" indent="-457200">
              <a:spcBef>
                <a:spcPts val="0"/>
              </a:spcBef>
              <a:spcAft>
                <a:spcPts val="1800"/>
              </a:spcAft>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PROC GLIMMIX: Bacteriological cure and its odds</a:t>
            </a:r>
            <a:endParaRPr lang="en-US" sz="2600" dirty="0">
              <a:solidFill>
                <a:schemeClr val="tx1"/>
              </a:solidFill>
            </a:endParaRPr>
          </a:p>
          <a:p>
            <a:pPr marL="914400" lvl="1" indent="-457200">
              <a:spcBef>
                <a:spcPts val="0"/>
              </a:spcBef>
              <a:spcAft>
                <a:spcPts val="1800"/>
              </a:spcAft>
              <a:buFont typeface="Wingdings" panose="05000000000000000000" pitchFamily="2" charset="2"/>
              <a:buChar char="§"/>
            </a:pPr>
            <a:r>
              <a:rPr lang="en-US" sz="2600" dirty="0">
                <a:solidFill>
                  <a:schemeClr val="tx1"/>
                </a:solidFill>
              </a:rPr>
              <a:t>Survival analysis: </a:t>
            </a:r>
          </a:p>
          <a:p>
            <a:pPr marL="1371600" lvl="2" indent="-457200">
              <a:spcBef>
                <a:spcPts val="0"/>
              </a:spcBef>
              <a:spcAft>
                <a:spcPts val="1800"/>
              </a:spcAft>
              <a:buFont typeface="Wingdings" panose="05000000000000000000" pitchFamily="2" charset="2"/>
              <a:buChar char="§"/>
            </a:pPr>
            <a:r>
              <a:rPr lang="en-US" sz="2600" dirty="0">
                <a:solidFill>
                  <a:schemeClr val="tx1"/>
                </a:solidFill>
              </a:rPr>
              <a:t>Cox’s proportional hazard using PHREG procedure</a:t>
            </a:r>
          </a:p>
          <a:p>
            <a:pPr marL="1371600" lvl="2" indent="-457200">
              <a:spcBef>
                <a:spcPts val="0"/>
              </a:spcBef>
              <a:spcAft>
                <a:spcPts val="1800"/>
              </a:spcAft>
              <a:buFont typeface="Wingdings" panose="05000000000000000000" pitchFamily="2" charset="2"/>
              <a:buChar char="§"/>
            </a:pPr>
            <a:r>
              <a:rPr lang="en-US" sz="2600" dirty="0">
                <a:solidFill>
                  <a:schemeClr val="tx1"/>
                </a:solidFill>
              </a:rPr>
              <a:t>Kaplan-Meier curves using LIFETEST procedure</a:t>
            </a:r>
          </a:p>
          <a:p>
            <a:pPr marL="914400" lvl="1" indent="-457200">
              <a:spcBef>
                <a:spcPts val="0"/>
              </a:spcBef>
              <a:spcAft>
                <a:spcPts val="1800"/>
              </a:spcAft>
              <a:buFont typeface="Wingdings" panose="05000000000000000000" pitchFamily="2" charset="2"/>
              <a:buChar char="§"/>
            </a:pPr>
            <a:r>
              <a:rPr lang="en-US" sz="2600" dirty="0">
                <a:solidFill>
                  <a:schemeClr val="tx1"/>
                </a:solidFill>
              </a:rPr>
              <a:t>Significance was set at P &lt; 0.05 and tendencies at P &lt; 0.1</a:t>
            </a:r>
          </a:p>
        </p:txBody>
      </p:sp>
      <p:sp>
        <p:nvSpPr>
          <p:cNvPr id="6" name="Slide Number Placeholder 5"/>
          <p:cNvSpPr>
            <a:spLocks noGrp="1"/>
          </p:cNvSpPr>
          <p:nvPr>
            <p:ph type="sldNum" sz="quarter" idx="12"/>
          </p:nvPr>
        </p:nvSpPr>
        <p:spPr/>
        <p:txBody>
          <a:bodyPr/>
          <a:lstStyle/>
          <a:p>
            <a:fld id="{788FB8FF-E84C-EC49-87A9-5C830135652C}" type="slidenum">
              <a:rPr lang="en-US" smtClean="0"/>
              <a:t>12</a:t>
            </a:fld>
            <a:endParaRPr lang="en-US"/>
          </a:p>
        </p:txBody>
      </p:sp>
    </p:spTree>
    <p:extLst>
      <p:ext uri="{BB962C8B-B14F-4D97-AF65-F5344CB8AC3E}">
        <p14:creationId xmlns:p14="http://schemas.microsoft.com/office/powerpoint/2010/main" val="202750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Results</a:t>
            </a:r>
          </a:p>
        </p:txBody>
      </p:sp>
      <p:sp>
        <p:nvSpPr>
          <p:cNvPr id="5" name="Slide Number Placeholder 4"/>
          <p:cNvSpPr>
            <a:spLocks noGrp="1"/>
          </p:cNvSpPr>
          <p:nvPr>
            <p:ph type="sldNum" sz="quarter" idx="12"/>
          </p:nvPr>
        </p:nvSpPr>
        <p:spPr/>
        <p:txBody>
          <a:bodyPr/>
          <a:lstStyle/>
          <a:p>
            <a:fld id="{788FB8FF-E84C-EC49-87A9-5C830135652C}" type="slidenum">
              <a:rPr lang="en-US" smtClean="0"/>
              <a:t>13</a:t>
            </a:fld>
            <a:endParaRPr lang="en-US"/>
          </a:p>
        </p:txBody>
      </p:sp>
    </p:spTree>
    <p:extLst>
      <p:ext uri="{BB962C8B-B14F-4D97-AF65-F5344CB8AC3E}">
        <p14:creationId xmlns:p14="http://schemas.microsoft.com/office/powerpoint/2010/main" val="121292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141099907"/>
              </p:ext>
            </p:extLst>
          </p:nvPr>
        </p:nvGraphicFramePr>
        <p:xfrm>
          <a:off x="810228" y="1203364"/>
          <a:ext cx="10586318" cy="5289285"/>
        </p:xfrm>
        <a:graphic>
          <a:graphicData uri="http://schemas.openxmlformats.org/drawingml/2006/table">
            <a:tbl>
              <a:tblPr firstRow="1" firstCol="1" bandRow="1">
                <a:tableStyleId>{5C22544A-7EE6-4342-B048-85BDC9FD1C3A}</a:tableStyleId>
              </a:tblPr>
              <a:tblGrid>
                <a:gridCol w="3458915">
                  <a:extLst>
                    <a:ext uri="{9D8B030D-6E8A-4147-A177-3AD203B41FA5}">
                      <a16:colId xmlns:a16="http://schemas.microsoft.com/office/drawing/2014/main" val="3386945480"/>
                    </a:ext>
                  </a:extLst>
                </a:gridCol>
                <a:gridCol w="771544">
                  <a:extLst>
                    <a:ext uri="{9D8B030D-6E8A-4147-A177-3AD203B41FA5}">
                      <a16:colId xmlns:a16="http://schemas.microsoft.com/office/drawing/2014/main" val="433124340"/>
                    </a:ext>
                  </a:extLst>
                </a:gridCol>
                <a:gridCol w="717193">
                  <a:extLst>
                    <a:ext uri="{9D8B030D-6E8A-4147-A177-3AD203B41FA5}">
                      <a16:colId xmlns:a16="http://schemas.microsoft.com/office/drawing/2014/main" val="1287446044"/>
                    </a:ext>
                  </a:extLst>
                </a:gridCol>
                <a:gridCol w="950316">
                  <a:extLst>
                    <a:ext uri="{9D8B030D-6E8A-4147-A177-3AD203B41FA5}">
                      <a16:colId xmlns:a16="http://schemas.microsoft.com/office/drawing/2014/main" val="3679680570"/>
                    </a:ext>
                  </a:extLst>
                </a:gridCol>
                <a:gridCol w="887226">
                  <a:extLst>
                    <a:ext uri="{9D8B030D-6E8A-4147-A177-3AD203B41FA5}">
                      <a16:colId xmlns:a16="http://schemas.microsoft.com/office/drawing/2014/main" val="2009013489"/>
                    </a:ext>
                  </a:extLst>
                </a:gridCol>
                <a:gridCol w="717193">
                  <a:extLst>
                    <a:ext uri="{9D8B030D-6E8A-4147-A177-3AD203B41FA5}">
                      <a16:colId xmlns:a16="http://schemas.microsoft.com/office/drawing/2014/main" val="35842796"/>
                    </a:ext>
                  </a:extLst>
                </a:gridCol>
                <a:gridCol w="950316">
                  <a:extLst>
                    <a:ext uri="{9D8B030D-6E8A-4147-A177-3AD203B41FA5}">
                      <a16:colId xmlns:a16="http://schemas.microsoft.com/office/drawing/2014/main" val="520793492"/>
                    </a:ext>
                  </a:extLst>
                </a:gridCol>
                <a:gridCol w="466106">
                  <a:extLst>
                    <a:ext uri="{9D8B030D-6E8A-4147-A177-3AD203B41FA5}">
                      <a16:colId xmlns:a16="http://schemas.microsoft.com/office/drawing/2014/main" val="300559945"/>
                    </a:ext>
                  </a:extLst>
                </a:gridCol>
                <a:gridCol w="717193">
                  <a:extLst>
                    <a:ext uri="{9D8B030D-6E8A-4147-A177-3AD203B41FA5}">
                      <a16:colId xmlns:a16="http://schemas.microsoft.com/office/drawing/2014/main" val="4099746562"/>
                    </a:ext>
                  </a:extLst>
                </a:gridCol>
                <a:gridCol w="950316">
                  <a:extLst>
                    <a:ext uri="{9D8B030D-6E8A-4147-A177-3AD203B41FA5}">
                      <a16:colId xmlns:a16="http://schemas.microsoft.com/office/drawing/2014/main" val="592037824"/>
                    </a:ext>
                  </a:extLst>
                </a:gridCol>
              </a:tblGrid>
              <a:tr h="248472">
                <a:tc>
                  <a:txBody>
                    <a:bodyPr/>
                    <a:lstStyle/>
                    <a:p>
                      <a:pPr marL="0" marR="0" algn="l">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Bacteria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gridSpan="3">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Overall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hMerge="1">
                  <a:txBody>
                    <a:bodyPr/>
                    <a:lstStyle/>
                    <a:p>
                      <a:endParaRPr lang="en-US"/>
                    </a:p>
                  </a:txBody>
                  <a:tcPr/>
                </a:tc>
                <a:tc hMerge="1">
                  <a:txBody>
                    <a:bodyPr/>
                    <a:lstStyle/>
                    <a:p>
                      <a:endParaRPr lang="en-US"/>
                    </a:p>
                  </a:txBody>
                  <a:tcPr/>
                </a:tc>
                <a:tc gridSpan="3">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Control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hMerge="1">
                  <a:txBody>
                    <a:bodyPr/>
                    <a:lstStyle/>
                    <a:p>
                      <a:endParaRPr lang="en-US"/>
                    </a:p>
                  </a:txBody>
                  <a:tcPr/>
                </a:tc>
                <a:tc hMerge="1">
                  <a:txBody>
                    <a:bodyPr/>
                    <a:lstStyle/>
                    <a:p>
                      <a:endParaRPr lang="en-US"/>
                    </a:p>
                  </a:txBody>
                  <a:tcPr/>
                </a:tc>
                <a:tc gridSpan="3">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Treatment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6649346"/>
                  </a:ext>
                </a:extLst>
              </a:tr>
              <a:tr h="248472">
                <a:tc>
                  <a:txBody>
                    <a:bodyPr/>
                    <a:lstStyle/>
                    <a:p>
                      <a:pPr marL="0" marR="0" algn="l">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Before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After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No.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Before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After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Before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After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3658334040"/>
                  </a:ext>
                </a:extLst>
              </a:tr>
              <a:tr h="496943">
                <a:tc>
                  <a:txBody>
                    <a:bodyPr/>
                    <a:lstStyle/>
                    <a:p>
                      <a:pPr marL="0" marR="0" algn="l">
                        <a:lnSpc>
                          <a:spcPct val="107000"/>
                        </a:lnSpc>
                        <a:spcBef>
                          <a:spcPts val="0"/>
                        </a:spcBef>
                        <a:spcAft>
                          <a:spcPts val="800"/>
                        </a:spcAft>
                      </a:pPr>
                      <a:r>
                        <a:rPr lang="en-US" sz="1800" b="1" dirty="0">
                          <a:effectLst/>
                          <a:latin typeface="Arial" panose="020B0604020202020204" pitchFamily="34" charset="0"/>
                          <a:cs typeface="Arial" panose="020B0604020202020204" pitchFamily="34" charset="0"/>
                        </a:rPr>
                        <a:t>Gram positive</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dirty="0">
                          <a:effectLst/>
                          <a:highlight>
                            <a:srgbClr val="FFFF00"/>
                          </a:highlight>
                          <a:latin typeface="Arial" panose="020B0604020202020204" pitchFamily="34" charset="0"/>
                          <a:cs typeface="Arial" panose="020B0604020202020204" pitchFamily="34" charset="0"/>
                        </a:rPr>
                        <a:t>119 (27%)</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74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45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dirty="0">
                          <a:effectLst/>
                          <a:highlight>
                            <a:srgbClr val="FFFF00"/>
                          </a:highlight>
                          <a:latin typeface="Arial" panose="020B0604020202020204" pitchFamily="34" charset="0"/>
                          <a:cs typeface="Arial" panose="020B0604020202020204" pitchFamily="34" charset="0"/>
                        </a:rPr>
                        <a:t>70</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45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dirty="0">
                          <a:effectLst/>
                          <a:highlight>
                            <a:srgbClr val="FFFF00"/>
                          </a:highlight>
                          <a:latin typeface="Arial" panose="020B0604020202020204" pitchFamily="34" charset="0"/>
                          <a:cs typeface="Arial" panose="020B0604020202020204" pitchFamily="34" charset="0"/>
                        </a:rPr>
                        <a:t>49</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29</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2470987287"/>
                  </a:ext>
                </a:extLst>
              </a:tr>
              <a:tr h="232931">
                <a:tc>
                  <a:txBody>
                    <a:bodyPr/>
                    <a:lstStyle/>
                    <a:p>
                      <a:pPr marL="0" marR="0" algn="l">
                        <a:lnSpc>
                          <a:spcPct val="107000"/>
                        </a:lnSpc>
                        <a:spcBef>
                          <a:spcPts val="0"/>
                        </a:spcBef>
                        <a:spcAft>
                          <a:spcPts val="800"/>
                        </a:spcAft>
                      </a:pPr>
                      <a:r>
                        <a:rPr lang="en-US" sz="1500" i="1" dirty="0">
                          <a:effectLst/>
                          <a:latin typeface="Arial" panose="020B0604020202020204" pitchFamily="34" charset="0"/>
                          <a:cs typeface="Arial" panose="020B0604020202020204" pitchFamily="34" charset="0"/>
                        </a:rPr>
                        <a:t>Staphylococcus aureus</a:t>
                      </a:r>
                      <a:endParaRPr lang="en-US" sz="15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55</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32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23</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38</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23</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15</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17</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9</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8</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432336095"/>
                  </a:ext>
                </a:extLst>
              </a:tr>
              <a:tr h="244641">
                <a:tc>
                  <a:txBody>
                    <a:bodyPr/>
                    <a:lstStyle/>
                    <a:p>
                      <a:pPr marL="0" marR="0" algn="l">
                        <a:lnSpc>
                          <a:spcPct val="107000"/>
                        </a:lnSpc>
                        <a:spcBef>
                          <a:spcPts val="0"/>
                        </a:spcBef>
                        <a:spcAft>
                          <a:spcPts val="800"/>
                        </a:spcAft>
                      </a:pPr>
                      <a:r>
                        <a:rPr lang="en-US" sz="1500" i="1" dirty="0">
                          <a:effectLst/>
                          <a:latin typeface="Arial" panose="020B0604020202020204" pitchFamily="34" charset="0"/>
                          <a:cs typeface="Arial" panose="020B0604020202020204" pitchFamily="34" charset="0"/>
                        </a:rPr>
                        <a:t>Staphylococcus </a:t>
                      </a:r>
                      <a:r>
                        <a:rPr lang="en-US" sz="1500" i="1" dirty="0" err="1">
                          <a:effectLst/>
                          <a:latin typeface="Arial" panose="020B0604020202020204" pitchFamily="34" charset="0"/>
                          <a:cs typeface="Arial" panose="020B0604020202020204" pitchFamily="34" charset="0"/>
                        </a:rPr>
                        <a:t>chromogenes</a:t>
                      </a:r>
                      <a:endParaRPr lang="en-US" sz="15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21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12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9</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10</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6</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4</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6</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5</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1293658092"/>
                  </a:ext>
                </a:extLst>
              </a:tr>
              <a:tr h="244641">
                <a:tc>
                  <a:txBody>
                    <a:bodyPr/>
                    <a:lstStyle/>
                    <a:p>
                      <a:pPr marL="0" marR="0" algn="l">
                        <a:lnSpc>
                          <a:spcPct val="107000"/>
                        </a:lnSpc>
                        <a:spcBef>
                          <a:spcPts val="0"/>
                        </a:spcBef>
                        <a:spcAft>
                          <a:spcPts val="800"/>
                        </a:spcAft>
                      </a:pPr>
                      <a:r>
                        <a:rPr lang="en-US" sz="1500" i="1" dirty="0">
                          <a:effectLst/>
                          <a:latin typeface="Arial" panose="020B0604020202020204" pitchFamily="34" charset="0"/>
                          <a:cs typeface="Arial" panose="020B0604020202020204" pitchFamily="34" charset="0"/>
                        </a:rPr>
                        <a:t>Streptococcus </a:t>
                      </a:r>
                      <a:r>
                        <a:rPr lang="en-US" sz="1500" i="1" dirty="0" err="1">
                          <a:effectLst/>
                          <a:latin typeface="Arial" panose="020B0604020202020204" pitchFamily="34" charset="0"/>
                          <a:cs typeface="Arial" panose="020B0604020202020204" pitchFamily="34" charset="0"/>
                        </a:rPr>
                        <a:t>dysgalactiae</a:t>
                      </a:r>
                      <a:endParaRPr lang="en-US" sz="15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11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6</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5</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8</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5</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3</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3476694413"/>
                  </a:ext>
                </a:extLst>
              </a:tr>
              <a:tr h="232931">
                <a:tc>
                  <a:txBody>
                    <a:bodyPr/>
                    <a:lstStyle/>
                    <a:p>
                      <a:pPr marL="0" marR="0" algn="l">
                        <a:lnSpc>
                          <a:spcPct val="107000"/>
                        </a:lnSpc>
                        <a:spcBef>
                          <a:spcPts val="0"/>
                        </a:spcBef>
                        <a:spcAft>
                          <a:spcPts val="800"/>
                        </a:spcAft>
                      </a:pPr>
                      <a:r>
                        <a:rPr lang="en-US" sz="1500" i="1" dirty="0">
                          <a:effectLst/>
                          <a:latin typeface="Arial" panose="020B0604020202020204" pitchFamily="34" charset="0"/>
                          <a:cs typeface="Arial" panose="020B0604020202020204" pitchFamily="34" charset="0"/>
                        </a:rPr>
                        <a:t>Corynebacterium </a:t>
                      </a:r>
                      <a:r>
                        <a:rPr lang="en-US" sz="1500" i="1" dirty="0" err="1">
                          <a:effectLst/>
                          <a:latin typeface="Arial" panose="020B0604020202020204" pitchFamily="34" charset="0"/>
                          <a:cs typeface="Arial" panose="020B0604020202020204" pitchFamily="34" charset="0"/>
                        </a:rPr>
                        <a:t>spp</a:t>
                      </a:r>
                      <a:endParaRPr lang="en-US" sz="15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6</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6</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0</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4</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4</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0</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426685019"/>
                  </a:ext>
                </a:extLst>
              </a:tr>
              <a:tr h="232931">
                <a:tc>
                  <a:txBody>
                    <a:bodyPr/>
                    <a:lstStyle/>
                    <a:p>
                      <a:pPr marL="0" marR="0" algn="l">
                        <a:lnSpc>
                          <a:spcPct val="107000"/>
                        </a:lnSpc>
                        <a:spcBef>
                          <a:spcPts val="0"/>
                        </a:spcBef>
                        <a:spcAft>
                          <a:spcPts val="800"/>
                        </a:spcAft>
                      </a:pPr>
                      <a:r>
                        <a:rPr lang="en-US" sz="1500" i="1" dirty="0">
                          <a:effectLst/>
                          <a:latin typeface="Arial" panose="020B0604020202020204" pitchFamily="34" charset="0"/>
                          <a:cs typeface="Arial" panose="020B0604020202020204" pitchFamily="34" charset="0"/>
                        </a:rPr>
                        <a:t>Streptococcus </a:t>
                      </a:r>
                      <a:r>
                        <a:rPr lang="en-US" sz="1500" i="1" dirty="0" err="1">
                          <a:effectLst/>
                          <a:latin typeface="Arial" panose="020B0604020202020204" pitchFamily="34" charset="0"/>
                          <a:cs typeface="Arial" panose="020B0604020202020204" pitchFamily="34" charset="0"/>
                        </a:rPr>
                        <a:t>uberis</a:t>
                      </a:r>
                      <a:endParaRPr lang="en-US" sz="15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6</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dirty="0">
                          <a:effectLst/>
                          <a:latin typeface="Arial" panose="020B0604020202020204" pitchFamily="34" charset="0"/>
                          <a:cs typeface="Arial" panose="020B0604020202020204" pitchFamily="34" charset="0"/>
                        </a:rPr>
                        <a:t>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2</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4</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500">
                          <a:effectLst/>
                          <a:latin typeface="Arial" panose="020B0604020202020204" pitchFamily="34" charset="0"/>
                          <a:cs typeface="Arial" panose="020B0604020202020204" pitchFamily="34" charset="0"/>
                        </a:rPr>
                        <a:t>3</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3624279673"/>
                  </a:ext>
                </a:extLst>
              </a:tr>
              <a:tr h="232931">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Other</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20</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a:effectLst/>
                          <a:latin typeface="Arial" panose="020B0604020202020204" pitchFamily="34" charset="0"/>
                          <a:cs typeface="Arial" panose="020B0604020202020204" pitchFamily="34" charset="0"/>
                        </a:rPr>
                        <a:t>16</a:t>
                      </a:r>
                      <a:endParaRPr lang="en-US" sz="15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8</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5</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3</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9</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7</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1651992325"/>
                  </a:ext>
                </a:extLst>
              </a:tr>
              <a:tr h="496943">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Gram negative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highlight>
                            <a:srgbClr val="FFFF00"/>
                          </a:highlight>
                          <a:latin typeface="Arial" panose="020B0604020202020204" pitchFamily="34" charset="0"/>
                          <a:cs typeface="Arial" panose="020B0604020202020204" pitchFamily="34" charset="0"/>
                        </a:rPr>
                        <a:t>2 (0.4%)</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1646754363"/>
                  </a:ext>
                </a:extLst>
              </a:tr>
              <a:tr h="237405">
                <a:tc>
                  <a:txBody>
                    <a:bodyPr/>
                    <a:lstStyle/>
                    <a:p>
                      <a:pPr marL="0" marR="0" algn="l">
                        <a:lnSpc>
                          <a:spcPct val="107000"/>
                        </a:lnSpc>
                        <a:spcBef>
                          <a:spcPts val="0"/>
                        </a:spcBef>
                        <a:spcAft>
                          <a:spcPts val="0"/>
                        </a:spcAft>
                      </a:pPr>
                      <a:r>
                        <a:rPr lang="en-US" sz="1600" i="1" dirty="0" err="1">
                          <a:effectLst/>
                          <a:latin typeface="Arial" panose="020B0604020202020204" pitchFamily="34" charset="0"/>
                          <a:cs typeface="Arial" panose="020B0604020202020204" pitchFamily="34" charset="0"/>
                        </a:rPr>
                        <a:t>Klebsiella</a:t>
                      </a:r>
                      <a:r>
                        <a:rPr lang="en-US" sz="1600" i="1" dirty="0">
                          <a:effectLst/>
                          <a:latin typeface="Arial" panose="020B0604020202020204" pitchFamily="34" charset="0"/>
                          <a:cs typeface="Arial" panose="020B0604020202020204" pitchFamily="34" charset="0"/>
                        </a:rPr>
                        <a:t> </a:t>
                      </a:r>
                      <a:r>
                        <a:rPr lang="en-US" sz="1600" i="1" dirty="0" err="1">
                          <a:effectLst/>
                          <a:latin typeface="Arial" panose="020B0604020202020204" pitchFamily="34" charset="0"/>
                          <a:cs typeface="Arial" panose="020B0604020202020204" pitchFamily="34" charset="0"/>
                        </a:rPr>
                        <a:t>pneumoniae</a:t>
                      </a:r>
                      <a:endParaRPr lang="en-US" sz="1600" i="1"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0</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2</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500" dirty="0">
                          <a:effectLst/>
                          <a:latin typeface="Arial" panose="020B0604020202020204" pitchFamily="34" charset="0"/>
                          <a:cs typeface="Arial" panose="020B0604020202020204" pitchFamily="34" charset="0"/>
                        </a:rPr>
                        <a:t>1</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2544531944"/>
                  </a:ext>
                </a:extLst>
              </a:tr>
              <a:tr h="279493">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No growth</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26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1430805672"/>
                  </a:ext>
                </a:extLst>
              </a:tr>
              <a:tr h="279493">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Mixed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172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78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94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83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37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46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89</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41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48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3645762720"/>
                  </a:ext>
                </a:extLst>
              </a:tr>
              <a:tr h="279493">
                <a:tc>
                  <a:txBody>
                    <a:bodyPr/>
                    <a:lstStyle/>
                    <a:p>
                      <a:pPr marL="0" marR="0" algn="l">
                        <a:lnSpc>
                          <a:spcPct val="107000"/>
                        </a:lnSpc>
                        <a:spcBef>
                          <a:spcPts val="0"/>
                        </a:spcBef>
                        <a:spcAft>
                          <a:spcPts val="800"/>
                        </a:spcAft>
                      </a:pPr>
                      <a:r>
                        <a:rPr lang="en-US" sz="1800">
                          <a:effectLst/>
                          <a:latin typeface="Arial" panose="020B0604020202020204" pitchFamily="34" charset="0"/>
                          <a:cs typeface="Arial" panose="020B0604020202020204" pitchFamily="34" charset="0"/>
                        </a:rPr>
                        <a:t>Contaminated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115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dirty="0">
                          <a:effectLst/>
                          <a:latin typeface="Arial" panose="020B0604020202020204" pitchFamily="34" charset="0"/>
                          <a:cs typeface="Arial" panose="020B0604020202020204" pitchFamily="34" charset="0"/>
                        </a:rPr>
                        <a:t>48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67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62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37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53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800"/>
                        </a:spcAft>
                      </a:pPr>
                      <a:r>
                        <a:rPr lang="en-US" sz="1600">
                          <a:effectLst/>
                          <a:latin typeface="Arial" panose="020B0604020202020204" pitchFamily="34" charset="0"/>
                          <a:cs typeface="Arial" panose="020B0604020202020204" pitchFamily="34" charset="0"/>
                        </a:rPr>
                        <a:t>30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982531105"/>
                  </a:ext>
                </a:extLst>
              </a:tr>
              <a:tr h="279493">
                <a:tc>
                  <a:txBody>
                    <a:bodyPr/>
                    <a:lstStyle/>
                    <a:p>
                      <a:pPr marL="0" marR="0" algn="l">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Overall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434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217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217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226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208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104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104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2819374756"/>
                  </a:ext>
                </a:extLst>
              </a:tr>
              <a:tr h="496943">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Contagious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highlight>
                            <a:srgbClr val="FFFF00"/>
                          </a:highlight>
                          <a:latin typeface="Arial" panose="020B0604020202020204" pitchFamily="34" charset="0"/>
                          <a:cs typeface="Arial" panose="020B0604020202020204" pitchFamily="34" charset="0"/>
                        </a:rPr>
                        <a:t>308 (71%)</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147</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161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164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79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85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144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68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76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3519006666"/>
                  </a:ext>
                </a:extLst>
              </a:tr>
              <a:tr h="496943">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Environmental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highlight>
                            <a:srgbClr val="FFFF00"/>
                          </a:highlight>
                          <a:latin typeface="Arial" panose="020B0604020202020204" pitchFamily="34" charset="0"/>
                          <a:cs typeface="Arial" panose="020B0604020202020204" pitchFamily="34" charset="0"/>
                        </a:rPr>
                        <a:t>95 (22%)</a:t>
                      </a:r>
                      <a:endPar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43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50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a:effectLst/>
                          <a:latin typeface="Arial" panose="020B0604020202020204" pitchFamily="34" charset="0"/>
                          <a:cs typeface="Arial" panose="020B0604020202020204" pitchFamily="34" charset="0"/>
                        </a:rPr>
                        <a:t>23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45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tc>
                  <a:txBody>
                    <a:bodyPr/>
                    <a:lstStyle/>
                    <a:p>
                      <a:pPr marL="0" marR="0" algn="l">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2514" marR="42514" marT="0" marB="0"/>
                </a:tc>
                <a:extLst>
                  <a:ext uri="{0D108BD9-81ED-4DB2-BD59-A6C34878D82A}">
                    <a16:rowId xmlns:a16="http://schemas.microsoft.com/office/drawing/2014/main" val="2879519842"/>
                  </a:ext>
                </a:extLst>
              </a:tr>
            </a:tbl>
          </a:graphicData>
        </a:graphic>
      </p:graphicFrame>
    </p:spTree>
    <p:extLst>
      <p:ext uri="{BB962C8B-B14F-4D97-AF65-F5344CB8AC3E}">
        <p14:creationId xmlns:p14="http://schemas.microsoft.com/office/powerpoint/2010/main" val="364991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4" name="TextBox 3">
            <a:extLst>
              <a:ext uri="{FF2B5EF4-FFF2-40B4-BE49-F238E27FC236}">
                <a16:creationId xmlns:a16="http://schemas.microsoft.com/office/drawing/2014/main" id="{AA236917-4EB8-6BD1-D40B-153E923B5147}"/>
              </a:ext>
            </a:extLst>
          </p:cNvPr>
          <p:cNvSpPr txBox="1"/>
          <p:nvPr/>
        </p:nvSpPr>
        <p:spPr>
          <a:xfrm>
            <a:off x="643466" y="1322024"/>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TRT had lower LSSCC vs CON</a:t>
            </a:r>
            <a:endParaRPr lang="en-US" sz="2400" dirty="0"/>
          </a:p>
        </p:txBody>
      </p:sp>
      <p:pic>
        <p:nvPicPr>
          <p:cNvPr id="6" name="Picture 5">
            <a:extLst>
              <a:ext uri="{FF2B5EF4-FFF2-40B4-BE49-F238E27FC236}">
                <a16:creationId xmlns:a16="http://schemas.microsoft.com/office/drawing/2014/main" id="{17211F29-5609-4733-83D5-92AC0F4A44FA}"/>
              </a:ext>
            </a:extLst>
          </p:cNvPr>
          <p:cNvPicPr>
            <a:picLocks noChangeAspect="1"/>
          </p:cNvPicPr>
          <p:nvPr/>
        </p:nvPicPr>
        <p:blipFill>
          <a:blip r:embed="rId2"/>
          <a:stretch>
            <a:fillRect/>
          </a:stretch>
        </p:blipFill>
        <p:spPr>
          <a:xfrm>
            <a:off x="1785333" y="1937534"/>
            <a:ext cx="8582072" cy="4507871"/>
          </a:xfrm>
          <a:prstGeom prst="rect">
            <a:avLst/>
          </a:prstGeom>
        </p:spPr>
      </p:pic>
    </p:spTree>
    <p:extLst>
      <p:ext uri="{BB962C8B-B14F-4D97-AF65-F5344CB8AC3E}">
        <p14:creationId xmlns:p14="http://schemas.microsoft.com/office/powerpoint/2010/main" val="109531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7" name="Picture 6">
            <a:extLst>
              <a:ext uri="{FF2B5EF4-FFF2-40B4-BE49-F238E27FC236}">
                <a16:creationId xmlns:a16="http://schemas.microsoft.com/office/drawing/2014/main" id="{AD5DAB4F-20CF-257C-686A-68A71196AC6F}"/>
              </a:ext>
            </a:extLst>
          </p:cNvPr>
          <p:cNvPicPr>
            <a:picLocks noChangeAspect="1"/>
          </p:cNvPicPr>
          <p:nvPr/>
        </p:nvPicPr>
        <p:blipFill>
          <a:blip r:embed="rId2"/>
          <a:stretch>
            <a:fillRect/>
          </a:stretch>
        </p:blipFill>
        <p:spPr>
          <a:xfrm>
            <a:off x="401573" y="1244601"/>
            <a:ext cx="4917559" cy="2674577"/>
          </a:xfrm>
          <a:prstGeom prst="rect">
            <a:avLst/>
          </a:prstGeom>
        </p:spPr>
      </p:pic>
      <p:pic>
        <p:nvPicPr>
          <p:cNvPr id="8" name="Picture 7">
            <a:extLst>
              <a:ext uri="{FF2B5EF4-FFF2-40B4-BE49-F238E27FC236}">
                <a16:creationId xmlns:a16="http://schemas.microsoft.com/office/drawing/2014/main" id="{0BCA49B0-AC8C-1D01-4F6D-27E9E89F9415}"/>
              </a:ext>
            </a:extLst>
          </p:cNvPr>
          <p:cNvPicPr>
            <a:picLocks noChangeAspect="1"/>
          </p:cNvPicPr>
          <p:nvPr/>
        </p:nvPicPr>
        <p:blipFill>
          <a:blip r:embed="rId3"/>
          <a:stretch>
            <a:fillRect/>
          </a:stretch>
        </p:blipFill>
        <p:spPr>
          <a:xfrm>
            <a:off x="6872869" y="1244601"/>
            <a:ext cx="4479071" cy="2614777"/>
          </a:xfrm>
          <a:prstGeom prst="rect">
            <a:avLst/>
          </a:prstGeom>
        </p:spPr>
      </p:pic>
      <p:pic>
        <p:nvPicPr>
          <p:cNvPr id="9" name="Picture 8">
            <a:extLst>
              <a:ext uri="{FF2B5EF4-FFF2-40B4-BE49-F238E27FC236}">
                <a16:creationId xmlns:a16="http://schemas.microsoft.com/office/drawing/2014/main" id="{E167B6D0-B811-2272-EE71-5CDA646E8930}"/>
              </a:ext>
            </a:extLst>
          </p:cNvPr>
          <p:cNvPicPr>
            <a:picLocks noChangeAspect="1"/>
          </p:cNvPicPr>
          <p:nvPr/>
        </p:nvPicPr>
        <p:blipFill>
          <a:blip r:embed="rId4"/>
          <a:stretch>
            <a:fillRect/>
          </a:stretch>
        </p:blipFill>
        <p:spPr>
          <a:xfrm>
            <a:off x="3663054" y="4010328"/>
            <a:ext cx="4333613" cy="2529862"/>
          </a:xfrm>
          <a:prstGeom prst="rect">
            <a:avLst/>
          </a:prstGeom>
        </p:spPr>
      </p:pic>
      <p:sp>
        <p:nvSpPr>
          <p:cNvPr id="10" name="TextBox 9">
            <a:extLst>
              <a:ext uri="{FF2B5EF4-FFF2-40B4-BE49-F238E27FC236}">
                <a16:creationId xmlns:a16="http://schemas.microsoft.com/office/drawing/2014/main" id="{DBA7653A-6CA5-0ED7-6576-162D701E8AE1}"/>
              </a:ext>
            </a:extLst>
          </p:cNvPr>
          <p:cNvSpPr txBox="1"/>
          <p:nvPr/>
        </p:nvSpPr>
        <p:spPr>
          <a:xfrm>
            <a:off x="6872869" y="4731810"/>
            <a:ext cx="5641590" cy="954107"/>
          </a:xfrm>
          <a:prstGeom prst="rect">
            <a:avLst/>
          </a:prstGeom>
          <a:noFill/>
        </p:spPr>
        <p:txBody>
          <a:bodyPr wrap="square" rtlCol="0">
            <a:spAutoFit/>
          </a:bodyPr>
          <a:lstStyle/>
          <a:p>
            <a:pPr marL="457200" indent="-457200" algn="ctr">
              <a:buFont typeface="Wingdings" panose="05000000000000000000" pitchFamily="2" charset="2"/>
              <a:buChar char="§"/>
            </a:pPr>
            <a:r>
              <a:rPr lang="en-US" sz="2800" dirty="0">
                <a:latin typeface="Arial" panose="020B0604020202020204" pitchFamily="34" charset="0"/>
                <a:cs typeface="Arial" panose="020B0604020202020204" pitchFamily="34" charset="0"/>
              </a:rPr>
              <a:t>Effects in late </a:t>
            </a:r>
          </a:p>
          <a:p>
            <a:pPr algn="ctr"/>
            <a:r>
              <a:rPr lang="en-US" sz="2800" dirty="0">
                <a:latin typeface="Arial" panose="020B0604020202020204" pitchFamily="34" charset="0"/>
                <a:cs typeface="Arial" panose="020B0604020202020204" pitchFamily="34" charset="0"/>
              </a:rPr>
              <a:t>lactation</a:t>
            </a:r>
            <a:endParaRPr lang="en-US" sz="2400" dirty="0"/>
          </a:p>
        </p:txBody>
      </p:sp>
    </p:spTree>
    <p:extLst>
      <p:ext uri="{BB962C8B-B14F-4D97-AF65-F5344CB8AC3E}">
        <p14:creationId xmlns:p14="http://schemas.microsoft.com/office/powerpoint/2010/main" val="25080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4" name="Picture 3">
            <a:extLst>
              <a:ext uri="{FF2B5EF4-FFF2-40B4-BE49-F238E27FC236}">
                <a16:creationId xmlns:a16="http://schemas.microsoft.com/office/drawing/2014/main" id="{1B2CAA1B-2177-D001-5970-437B6613CE03}"/>
              </a:ext>
            </a:extLst>
          </p:cNvPr>
          <p:cNvPicPr>
            <a:picLocks noChangeAspect="1"/>
          </p:cNvPicPr>
          <p:nvPr/>
        </p:nvPicPr>
        <p:blipFill>
          <a:blip r:embed="rId2"/>
          <a:stretch>
            <a:fillRect/>
          </a:stretch>
        </p:blipFill>
        <p:spPr>
          <a:xfrm>
            <a:off x="204747" y="2275490"/>
            <a:ext cx="5805653" cy="3811207"/>
          </a:xfrm>
          <a:prstGeom prst="rect">
            <a:avLst/>
          </a:prstGeom>
        </p:spPr>
      </p:pic>
      <p:pic>
        <p:nvPicPr>
          <p:cNvPr id="5" name="Picture 4">
            <a:extLst>
              <a:ext uri="{FF2B5EF4-FFF2-40B4-BE49-F238E27FC236}">
                <a16:creationId xmlns:a16="http://schemas.microsoft.com/office/drawing/2014/main" id="{1049148A-642A-A6B5-2DB5-6976805973B7}"/>
              </a:ext>
            </a:extLst>
          </p:cNvPr>
          <p:cNvPicPr>
            <a:picLocks noChangeAspect="1"/>
          </p:cNvPicPr>
          <p:nvPr/>
        </p:nvPicPr>
        <p:blipFill>
          <a:blip r:embed="rId3"/>
          <a:stretch>
            <a:fillRect/>
          </a:stretch>
        </p:blipFill>
        <p:spPr>
          <a:xfrm>
            <a:off x="6083566" y="2287368"/>
            <a:ext cx="5992396" cy="3811206"/>
          </a:xfrm>
          <a:prstGeom prst="rect">
            <a:avLst/>
          </a:prstGeom>
        </p:spPr>
      </p:pic>
      <p:sp>
        <p:nvSpPr>
          <p:cNvPr id="6" name="TextBox 5">
            <a:extLst>
              <a:ext uri="{FF2B5EF4-FFF2-40B4-BE49-F238E27FC236}">
                <a16:creationId xmlns:a16="http://schemas.microsoft.com/office/drawing/2014/main" id="{C496B486-3A99-2DDF-F80B-87C1AE3D7182}"/>
              </a:ext>
            </a:extLst>
          </p:cNvPr>
          <p:cNvSpPr txBox="1"/>
          <p:nvPr/>
        </p:nvSpPr>
        <p:spPr>
          <a:xfrm>
            <a:off x="643466" y="1322024"/>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TRT had lower LSSCC vs CON in contagious mastitis events</a:t>
            </a:r>
            <a:endParaRPr lang="en-US" sz="2400" dirty="0"/>
          </a:p>
        </p:txBody>
      </p:sp>
    </p:spTree>
    <p:extLst>
      <p:ext uri="{BB962C8B-B14F-4D97-AF65-F5344CB8AC3E}">
        <p14:creationId xmlns:p14="http://schemas.microsoft.com/office/powerpoint/2010/main" val="428166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6" y="318303"/>
            <a:ext cx="7794478" cy="804441"/>
          </a:xfrm>
        </p:spPr>
        <p:txBody>
          <a:bodyPr>
            <a:no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5" name="TextBox 4">
            <a:extLst>
              <a:ext uri="{FF2B5EF4-FFF2-40B4-BE49-F238E27FC236}">
                <a16:creationId xmlns:a16="http://schemas.microsoft.com/office/drawing/2014/main" id="{204171D4-7E4D-5A8F-6CE3-BC78BF2E273E}"/>
              </a:ext>
            </a:extLst>
          </p:cNvPr>
          <p:cNvSpPr txBox="1"/>
          <p:nvPr/>
        </p:nvSpPr>
        <p:spPr>
          <a:xfrm>
            <a:off x="643466" y="1322024"/>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TRT had lower </a:t>
            </a:r>
            <a:r>
              <a:rPr lang="en-US" sz="2800" dirty="0" err="1">
                <a:latin typeface="Arial" panose="020B0604020202020204" pitchFamily="34" charset="0"/>
                <a:cs typeface="Arial" panose="020B0604020202020204" pitchFamily="34" charset="0"/>
              </a:rPr>
              <a:t>logcfu</a:t>
            </a:r>
            <a:r>
              <a:rPr lang="en-US" sz="2800" dirty="0">
                <a:latin typeface="Arial" panose="020B0604020202020204" pitchFamily="34" charset="0"/>
                <a:cs typeface="Arial" panose="020B0604020202020204" pitchFamily="34" charset="0"/>
              </a:rPr>
              <a:t> vs CON</a:t>
            </a:r>
            <a:endParaRPr lang="en-US" sz="2400" dirty="0"/>
          </a:p>
        </p:txBody>
      </p:sp>
      <p:pic>
        <p:nvPicPr>
          <p:cNvPr id="11" name="Picture 10" descr="A comparison of a comparison of a bar graph&#10;&#10;AI-generated content may be incorrect.">
            <a:extLst>
              <a:ext uri="{FF2B5EF4-FFF2-40B4-BE49-F238E27FC236}">
                <a16:creationId xmlns:a16="http://schemas.microsoft.com/office/drawing/2014/main" id="{BA236B72-92DD-3851-7E3C-C0640F0B9030}"/>
              </a:ext>
            </a:extLst>
          </p:cNvPr>
          <p:cNvPicPr>
            <a:picLocks noChangeAspect="1"/>
          </p:cNvPicPr>
          <p:nvPr/>
        </p:nvPicPr>
        <p:blipFill>
          <a:blip r:embed="rId2"/>
          <a:stretch>
            <a:fillRect/>
          </a:stretch>
        </p:blipFill>
        <p:spPr>
          <a:xfrm>
            <a:off x="2538084" y="2044523"/>
            <a:ext cx="7431106" cy="4267067"/>
          </a:xfrm>
          <a:prstGeom prst="rect">
            <a:avLst/>
          </a:prstGeom>
        </p:spPr>
      </p:pic>
    </p:spTree>
    <p:extLst>
      <p:ext uri="{BB962C8B-B14F-4D97-AF65-F5344CB8AC3E}">
        <p14:creationId xmlns:p14="http://schemas.microsoft.com/office/powerpoint/2010/main" val="252134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26C0D60-F462-F736-3DF7-9DEB87611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ED1B1-A38A-5DCB-B9DB-ADBBFAF87401}"/>
              </a:ext>
            </a:extLst>
          </p:cNvPr>
          <p:cNvSpPr>
            <a:spLocks noGrp="1"/>
          </p:cNvSpPr>
          <p:nvPr>
            <p:ph type="title"/>
          </p:nvPr>
        </p:nvSpPr>
        <p:spPr>
          <a:xfrm>
            <a:off x="643466" y="318303"/>
            <a:ext cx="7794478" cy="804441"/>
          </a:xfrm>
        </p:spPr>
        <p:txBody>
          <a:bodyPr>
            <a:noAutofit/>
          </a:bodyPr>
          <a:lstStyle/>
          <a:p>
            <a:r>
              <a:rPr lang="en-US" sz="4000" dirty="0"/>
              <a:t>Results..</a:t>
            </a:r>
          </a:p>
        </p:txBody>
      </p:sp>
      <p:sp>
        <p:nvSpPr>
          <p:cNvPr id="3" name="Content Placeholder 2">
            <a:extLst>
              <a:ext uri="{FF2B5EF4-FFF2-40B4-BE49-F238E27FC236}">
                <a16:creationId xmlns:a16="http://schemas.microsoft.com/office/drawing/2014/main" id="{A8F00184-1475-B6BA-4679-3FE4A6E89203}"/>
              </a:ext>
            </a:extLst>
          </p:cNvPr>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4" name="Picture 3">
            <a:extLst>
              <a:ext uri="{FF2B5EF4-FFF2-40B4-BE49-F238E27FC236}">
                <a16:creationId xmlns:a16="http://schemas.microsoft.com/office/drawing/2014/main" id="{29A06E2A-0514-2067-DDF0-10368DFAED56}"/>
              </a:ext>
            </a:extLst>
          </p:cNvPr>
          <p:cNvPicPr>
            <a:picLocks noChangeAspect="1"/>
          </p:cNvPicPr>
          <p:nvPr/>
        </p:nvPicPr>
        <p:blipFill>
          <a:blip r:embed="rId2"/>
          <a:stretch>
            <a:fillRect/>
          </a:stretch>
        </p:blipFill>
        <p:spPr>
          <a:xfrm>
            <a:off x="413733" y="1262937"/>
            <a:ext cx="4749282" cy="2755080"/>
          </a:xfrm>
          <a:prstGeom prst="rect">
            <a:avLst/>
          </a:prstGeom>
        </p:spPr>
      </p:pic>
      <p:pic>
        <p:nvPicPr>
          <p:cNvPr id="6" name="Picture 5">
            <a:extLst>
              <a:ext uri="{FF2B5EF4-FFF2-40B4-BE49-F238E27FC236}">
                <a16:creationId xmlns:a16="http://schemas.microsoft.com/office/drawing/2014/main" id="{E8FF6F4C-B6D2-C21C-8FCF-9A0553D2C607}"/>
              </a:ext>
            </a:extLst>
          </p:cNvPr>
          <p:cNvPicPr>
            <a:picLocks noChangeAspect="1"/>
          </p:cNvPicPr>
          <p:nvPr/>
        </p:nvPicPr>
        <p:blipFill>
          <a:blip r:embed="rId3"/>
          <a:stretch>
            <a:fillRect/>
          </a:stretch>
        </p:blipFill>
        <p:spPr>
          <a:xfrm>
            <a:off x="7028985" y="1262937"/>
            <a:ext cx="4749282" cy="2755081"/>
          </a:xfrm>
          <a:prstGeom prst="rect">
            <a:avLst/>
          </a:prstGeom>
        </p:spPr>
      </p:pic>
      <p:pic>
        <p:nvPicPr>
          <p:cNvPr id="7" name="Picture 6">
            <a:extLst>
              <a:ext uri="{FF2B5EF4-FFF2-40B4-BE49-F238E27FC236}">
                <a16:creationId xmlns:a16="http://schemas.microsoft.com/office/drawing/2014/main" id="{BC4A35EB-59D4-9B4E-033F-99E9CB3EF61C}"/>
              </a:ext>
            </a:extLst>
          </p:cNvPr>
          <p:cNvPicPr>
            <a:picLocks noChangeAspect="1"/>
          </p:cNvPicPr>
          <p:nvPr/>
        </p:nvPicPr>
        <p:blipFill>
          <a:blip r:embed="rId4"/>
          <a:stretch>
            <a:fillRect/>
          </a:stretch>
        </p:blipFill>
        <p:spPr>
          <a:xfrm>
            <a:off x="4114800" y="4022942"/>
            <a:ext cx="4438185" cy="2540467"/>
          </a:xfrm>
          <a:prstGeom prst="rect">
            <a:avLst/>
          </a:prstGeom>
        </p:spPr>
      </p:pic>
    </p:spTree>
    <p:extLst>
      <p:ext uri="{BB962C8B-B14F-4D97-AF65-F5344CB8AC3E}">
        <p14:creationId xmlns:p14="http://schemas.microsoft.com/office/powerpoint/2010/main" val="167771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3AA-5F60-4C4C-520D-0BCD4A04441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B4D9C90-5167-3AE5-96AC-CB24DD93703B}"/>
              </a:ext>
            </a:extLst>
          </p:cNvPr>
          <p:cNvSpPr>
            <a:spLocks noGrp="1"/>
          </p:cNvSpPr>
          <p:nvPr>
            <p:ph idx="1"/>
          </p:nvPr>
        </p:nvSpPr>
        <p:spPr/>
        <p:txBody>
          <a:bodyPr>
            <a:normAutofit fontScale="92500" lnSpcReduction="10000"/>
          </a:bodyPr>
          <a:lstStyle/>
          <a:p>
            <a:r>
              <a:rPr lang="en-US" b="1" dirty="0"/>
              <a:t>This material is based upon work that is supported by the National Institute of Food and Agriculture, U.S. Department of Agriculture, through the Southern Sustainable Agriculture Research and Education program under subaward number OS24-178. USDA is an equal opportunity employer and service provider. </a:t>
            </a:r>
          </a:p>
          <a:p>
            <a:r>
              <a:rPr lang="en-US" b="1" dirty="0"/>
              <a:t>Any opinions, findings, conclusions, or recommendations expressed in this publication are those of the author(s) and should not be construed to represent any official USDA or U.S. Government determination or policy.</a:t>
            </a:r>
            <a:endParaRPr lang="en-US" dirty="0"/>
          </a:p>
        </p:txBody>
      </p:sp>
      <p:sp>
        <p:nvSpPr>
          <p:cNvPr id="4" name="Slide Number Placeholder 3">
            <a:extLst>
              <a:ext uri="{FF2B5EF4-FFF2-40B4-BE49-F238E27FC236}">
                <a16:creationId xmlns:a16="http://schemas.microsoft.com/office/drawing/2014/main" id="{A90F00B3-661F-6152-AB18-746BFC213D60}"/>
              </a:ext>
            </a:extLst>
          </p:cNvPr>
          <p:cNvSpPr>
            <a:spLocks noGrp="1"/>
          </p:cNvSpPr>
          <p:nvPr>
            <p:ph type="sldNum" sz="quarter" idx="12"/>
          </p:nvPr>
        </p:nvSpPr>
        <p:spPr/>
        <p:txBody>
          <a:bodyPr/>
          <a:lstStyle/>
          <a:p>
            <a:fld id="{788FB8FF-E84C-EC49-87A9-5C830135652C}" type="slidenum">
              <a:rPr lang="en-US" smtClean="0"/>
              <a:t>2</a:t>
            </a:fld>
            <a:endParaRPr lang="en-US"/>
          </a:p>
        </p:txBody>
      </p:sp>
      <p:pic>
        <p:nvPicPr>
          <p:cNvPr id="7" name="Picture 2" descr="Southern SARE Logo - SARE Southern">
            <a:extLst>
              <a:ext uri="{FF2B5EF4-FFF2-40B4-BE49-F238E27FC236}">
                <a16:creationId xmlns:a16="http://schemas.microsoft.com/office/drawing/2014/main" id="{A8E77FBF-CF06-5420-1E7F-683CF899B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9765" y="5404750"/>
            <a:ext cx="1556385" cy="144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6" name="Slide Number Placeholder 5"/>
          <p:cNvSpPr>
            <a:spLocks noGrp="1"/>
          </p:cNvSpPr>
          <p:nvPr>
            <p:ph type="sldNum" sz="quarter" idx="12"/>
          </p:nvPr>
        </p:nvSpPr>
        <p:spPr/>
        <p:txBody>
          <a:bodyPr/>
          <a:lstStyle/>
          <a:p>
            <a:fld id="{788FB8FF-E84C-EC49-87A9-5C830135652C}" type="slidenum">
              <a:rPr lang="en-US" smtClean="0"/>
              <a:t>20</a:t>
            </a:fld>
            <a:endParaRPr lang="en-US"/>
          </a:p>
        </p:txBody>
      </p:sp>
      <p:sp>
        <p:nvSpPr>
          <p:cNvPr id="5" name="TextBox 4"/>
          <p:cNvSpPr txBox="1"/>
          <p:nvPr/>
        </p:nvSpPr>
        <p:spPr>
          <a:xfrm>
            <a:off x="504320" y="1373455"/>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No effect of treatment on bacteriological cure</a:t>
            </a:r>
            <a:endParaRPr lang="en-US" sz="2400" dirty="0"/>
          </a:p>
        </p:txBody>
      </p:sp>
      <p:graphicFrame>
        <p:nvGraphicFramePr>
          <p:cNvPr id="3" name="Table 2">
            <a:extLst>
              <a:ext uri="{FF2B5EF4-FFF2-40B4-BE49-F238E27FC236}">
                <a16:creationId xmlns:a16="http://schemas.microsoft.com/office/drawing/2014/main" id="{0A171832-A76E-4E90-9736-1FDDC87A5466}"/>
              </a:ext>
            </a:extLst>
          </p:cNvPr>
          <p:cNvGraphicFramePr>
            <a:graphicFrameLocks noGrp="1"/>
          </p:cNvGraphicFramePr>
          <p:nvPr>
            <p:extLst>
              <p:ext uri="{D42A27DB-BD31-4B8C-83A1-F6EECF244321}">
                <p14:modId xmlns:p14="http://schemas.microsoft.com/office/powerpoint/2010/main" val="1795609129"/>
              </p:ext>
            </p:extLst>
          </p:nvPr>
        </p:nvGraphicFramePr>
        <p:xfrm>
          <a:off x="1162814" y="2420712"/>
          <a:ext cx="10230822" cy="2473708"/>
        </p:xfrm>
        <a:graphic>
          <a:graphicData uri="http://schemas.openxmlformats.org/drawingml/2006/table">
            <a:tbl>
              <a:tblPr firstRow="1" firstCol="1" bandRow="1">
                <a:tableStyleId>{5C22544A-7EE6-4342-B048-85BDC9FD1C3A}</a:tableStyleId>
              </a:tblPr>
              <a:tblGrid>
                <a:gridCol w="2670130">
                  <a:extLst>
                    <a:ext uri="{9D8B030D-6E8A-4147-A177-3AD203B41FA5}">
                      <a16:colId xmlns:a16="http://schemas.microsoft.com/office/drawing/2014/main" val="1018750928"/>
                    </a:ext>
                  </a:extLst>
                </a:gridCol>
                <a:gridCol w="2006896">
                  <a:extLst>
                    <a:ext uri="{9D8B030D-6E8A-4147-A177-3AD203B41FA5}">
                      <a16:colId xmlns:a16="http://schemas.microsoft.com/office/drawing/2014/main" val="304667912"/>
                    </a:ext>
                  </a:extLst>
                </a:gridCol>
                <a:gridCol w="1502585">
                  <a:extLst>
                    <a:ext uri="{9D8B030D-6E8A-4147-A177-3AD203B41FA5}">
                      <a16:colId xmlns:a16="http://schemas.microsoft.com/office/drawing/2014/main" val="1712455527"/>
                    </a:ext>
                  </a:extLst>
                </a:gridCol>
                <a:gridCol w="2567337">
                  <a:extLst>
                    <a:ext uri="{9D8B030D-6E8A-4147-A177-3AD203B41FA5}">
                      <a16:colId xmlns:a16="http://schemas.microsoft.com/office/drawing/2014/main" val="449954826"/>
                    </a:ext>
                  </a:extLst>
                </a:gridCol>
                <a:gridCol w="1483874">
                  <a:extLst>
                    <a:ext uri="{9D8B030D-6E8A-4147-A177-3AD203B41FA5}">
                      <a16:colId xmlns:a16="http://schemas.microsoft.com/office/drawing/2014/main" val="4213723083"/>
                    </a:ext>
                  </a:extLst>
                </a:gridCol>
              </a:tblGrid>
              <a:tr h="612532">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Effect</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LSM</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SEM</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OR (95% CI)</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P-value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extLst>
                  <a:ext uri="{0D108BD9-81ED-4DB2-BD59-A6C34878D82A}">
                    <a16:rowId xmlns:a16="http://schemas.microsoft.com/office/drawing/2014/main" val="4161166538"/>
                  </a:ext>
                </a:extLst>
              </a:tr>
              <a:tr h="636112">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Overall</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tc>
                  <a:txBody>
                    <a:bodyPr/>
                    <a:lstStyle/>
                    <a:p>
                      <a:pPr marL="0" marR="0">
                        <a:lnSpc>
                          <a:spcPct val="107000"/>
                        </a:lnSpc>
                        <a:spcBef>
                          <a:spcPts val="0"/>
                        </a:spcBef>
                        <a:spcAft>
                          <a:spcPts val="0"/>
                        </a:spcAft>
                      </a:pPr>
                      <a:r>
                        <a:rPr lang="en-US" sz="2200">
                          <a:effectLst/>
                          <a:latin typeface="Arial" panose="020B060402020202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1075" marR="61075" marT="0" marB="0"/>
                </a:tc>
                <a:extLst>
                  <a:ext uri="{0D108BD9-81ED-4DB2-BD59-A6C34878D82A}">
                    <a16:rowId xmlns:a16="http://schemas.microsoft.com/office/drawing/2014/main" val="3237564369"/>
                  </a:ext>
                </a:extLst>
              </a:tr>
              <a:tr h="612532">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TRT</a:t>
                      </a:r>
                    </a:p>
                  </a:txBody>
                  <a:tcPr marL="68580" marR="68580" marT="0" marB="0"/>
                </a:tc>
                <a:tc>
                  <a:txBody>
                    <a:bodyPr/>
                    <a:lstStyle/>
                    <a:p>
                      <a:pPr marL="0" marR="0">
                        <a:lnSpc>
                          <a:spcPct val="107000"/>
                        </a:lnSpc>
                        <a:spcBef>
                          <a:spcPts val="0"/>
                        </a:spcBef>
                        <a:spcAft>
                          <a:spcPts val="0"/>
                        </a:spcAft>
                      </a:pPr>
                      <a:r>
                        <a:rPr lang="en-US" sz="2200" dirty="0">
                          <a:effectLst/>
                          <a:highlight>
                            <a:srgbClr val="FFFF00"/>
                          </a:highlight>
                          <a:latin typeface="Arial" panose="020B0604020202020204" pitchFamily="34" charset="0"/>
                          <a:ea typeface="Calibri" panose="020F0502020204030204" pitchFamily="34" charset="0"/>
                          <a:cs typeface="Arial" panose="020B0604020202020204" pitchFamily="34" charset="0"/>
                        </a:rPr>
                        <a:t>0.40</a:t>
                      </a:r>
                    </a:p>
                  </a:txBody>
                  <a:tcPr marL="68580" marR="68580" marT="0" marB="0"/>
                </a:tc>
                <a:tc>
                  <a:txBody>
                    <a:bodyPr/>
                    <a:lstStyle/>
                    <a:p>
                      <a:pPr marL="0" marR="0">
                        <a:lnSpc>
                          <a:spcPct val="107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0.03</a:t>
                      </a:r>
                    </a:p>
                  </a:txBody>
                  <a:tcPr marL="68580" marR="68580" marT="0" marB="0"/>
                </a:tc>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1.44 (0.68-3.04)</a:t>
                      </a:r>
                    </a:p>
                  </a:txBody>
                  <a:tcPr marL="68580" marR="68580" marT="0" marB="0"/>
                </a:tc>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0.33</a:t>
                      </a:r>
                    </a:p>
                  </a:txBody>
                  <a:tcPr marL="68580" marR="68580" marT="0" marB="0"/>
                </a:tc>
                <a:extLst>
                  <a:ext uri="{0D108BD9-81ED-4DB2-BD59-A6C34878D82A}">
                    <a16:rowId xmlns:a16="http://schemas.microsoft.com/office/drawing/2014/main" val="731578612"/>
                  </a:ext>
                </a:extLst>
              </a:tr>
              <a:tr h="612532">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CON</a:t>
                      </a:r>
                    </a:p>
                  </a:txBody>
                  <a:tcPr marL="68580" marR="68580" marT="0" marB="0"/>
                </a:tc>
                <a:tc>
                  <a:txBody>
                    <a:bodyPr/>
                    <a:lstStyle/>
                    <a:p>
                      <a:pPr marL="0" marR="0">
                        <a:lnSpc>
                          <a:spcPct val="107000"/>
                        </a:lnSpc>
                        <a:spcBef>
                          <a:spcPts val="0"/>
                        </a:spcBef>
                        <a:spcAft>
                          <a:spcPts val="0"/>
                        </a:spcAft>
                      </a:pPr>
                      <a:r>
                        <a:rPr lang="en-US" sz="2200" dirty="0">
                          <a:effectLst/>
                          <a:highlight>
                            <a:srgbClr val="FFFF00"/>
                          </a:highlight>
                          <a:latin typeface="Arial" panose="020B0604020202020204" pitchFamily="34" charset="0"/>
                          <a:ea typeface="Calibri" panose="020F0502020204030204" pitchFamily="34" charset="0"/>
                          <a:cs typeface="Arial" panose="020B0604020202020204" pitchFamily="34" charset="0"/>
                        </a:rPr>
                        <a:t>0.34</a:t>
                      </a:r>
                    </a:p>
                  </a:txBody>
                  <a:tcPr marL="68580" marR="68580" marT="0" marB="0"/>
                </a:tc>
                <a:tc>
                  <a:txBody>
                    <a:bodyPr/>
                    <a:lstStyle/>
                    <a:p>
                      <a:pPr marL="0" marR="0">
                        <a:lnSpc>
                          <a:spcPct val="107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0.03</a:t>
                      </a:r>
                    </a:p>
                  </a:txBody>
                  <a:tcPr marL="68580" marR="68580" marT="0" marB="0"/>
                </a:tc>
                <a:tc>
                  <a:txBody>
                    <a:bodyPr/>
                    <a:lstStyle/>
                    <a:p>
                      <a:pPr marL="0" marR="0">
                        <a:lnSpc>
                          <a:spcPct val="107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Referent</a:t>
                      </a:r>
                    </a:p>
                  </a:txBody>
                  <a:tcPr marL="68580" marR="68580" marT="0" marB="0"/>
                </a:tc>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3766112738"/>
                  </a:ext>
                </a:extLst>
              </a:tr>
            </a:tbl>
          </a:graphicData>
        </a:graphic>
      </p:graphicFrame>
    </p:spTree>
    <p:extLst>
      <p:ext uri="{BB962C8B-B14F-4D97-AF65-F5344CB8AC3E}">
        <p14:creationId xmlns:p14="http://schemas.microsoft.com/office/powerpoint/2010/main" val="10627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4" name="TextBox 3">
            <a:extLst>
              <a:ext uri="{FF2B5EF4-FFF2-40B4-BE49-F238E27FC236}">
                <a16:creationId xmlns:a16="http://schemas.microsoft.com/office/drawing/2014/main" id="{C7690EB2-7AD3-F4BA-136F-23F62BDA366E}"/>
              </a:ext>
            </a:extLst>
          </p:cNvPr>
          <p:cNvSpPr txBox="1"/>
          <p:nvPr/>
        </p:nvSpPr>
        <p:spPr>
          <a:xfrm>
            <a:off x="504320" y="1302390"/>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EC was lower in TRT vs CON </a:t>
            </a:r>
            <a:endParaRPr lang="en-US" sz="2400" dirty="0"/>
          </a:p>
        </p:txBody>
      </p:sp>
      <p:pic>
        <p:nvPicPr>
          <p:cNvPr id="7" name="Picture 6">
            <a:extLst>
              <a:ext uri="{FF2B5EF4-FFF2-40B4-BE49-F238E27FC236}">
                <a16:creationId xmlns:a16="http://schemas.microsoft.com/office/drawing/2014/main" id="{25FE54DF-FBF6-CF5D-45BF-D42615B7C01E}"/>
              </a:ext>
            </a:extLst>
          </p:cNvPr>
          <p:cNvPicPr>
            <a:picLocks noChangeAspect="1"/>
          </p:cNvPicPr>
          <p:nvPr/>
        </p:nvPicPr>
        <p:blipFill>
          <a:blip r:embed="rId2"/>
          <a:stretch>
            <a:fillRect/>
          </a:stretch>
        </p:blipFill>
        <p:spPr>
          <a:xfrm>
            <a:off x="2219093" y="1946365"/>
            <a:ext cx="8084634" cy="4612112"/>
          </a:xfrm>
          <a:prstGeom prst="rect">
            <a:avLst/>
          </a:prstGeom>
        </p:spPr>
      </p:pic>
    </p:spTree>
    <p:extLst>
      <p:ext uri="{BB962C8B-B14F-4D97-AF65-F5344CB8AC3E}">
        <p14:creationId xmlns:p14="http://schemas.microsoft.com/office/powerpoint/2010/main" val="409622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13" name="Picture 12">
            <a:extLst>
              <a:ext uri="{FF2B5EF4-FFF2-40B4-BE49-F238E27FC236}">
                <a16:creationId xmlns:a16="http://schemas.microsoft.com/office/drawing/2014/main" id="{8C3F9159-1C01-8B6E-75B6-1EDAC50A7E4C}"/>
              </a:ext>
            </a:extLst>
          </p:cNvPr>
          <p:cNvPicPr>
            <a:picLocks noChangeAspect="1"/>
          </p:cNvPicPr>
          <p:nvPr/>
        </p:nvPicPr>
        <p:blipFill>
          <a:blip r:embed="rId2"/>
          <a:stretch>
            <a:fillRect/>
          </a:stretch>
        </p:blipFill>
        <p:spPr>
          <a:xfrm>
            <a:off x="424886" y="1288339"/>
            <a:ext cx="4805035" cy="2651467"/>
          </a:xfrm>
          <a:prstGeom prst="rect">
            <a:avLst/>
          </a:prstGeom>
        </p:spPr>
      </p:pic>
      <p:pic>
        <p:nvPicPr>
          <p:cNvPr id="14" name="Picture 13">
            <a:extLst>
              <a:ext uri="{FF2B5EF4-FFF2-40B4-BE49-F238E27FC236}">
                <a16:creationId xmlns:a16="http://schemas.microsoft.com/office/drawing/2014/main" id="{6DCF8120-810A-D97A-08A5-46CC5DA0FBE1}"/>
              </a:ext>
            </a:extLst>
          </p:cNvPr>
          <p:cNvPicPr>
            <a:picLocks noChangeAspect="1"/>
          </p:cNvPicPr>
          <p:nvPr/>
        </p:nvPicPr>
        <p:blipFill>
          <a:blip r:embed="rId3"/>
          <a:stretch>
            <a:fillRect/>
          </a:stretch>
        </p:blipFill>
        <p:spPr>
          <a:xfrm>
            <a:off x="7147932" y="1250372"/>
            <a:ext cx="4497529" cy="2686363"/>
          </a:xfrm>
          <a:prstGeom prst="rect">
            <a:avLst/>
          </a:prstGeom>
        </p:spPr>
      </p:pic>
      <p:pic>
        <p:nvPicPr>
          <p:cNvPr id="15" name="Picture 14">
            <a:extLst>
              <a:ext uri="{FF2B5EF4-FFF2-40B4-BE49-F238E27FC236}">
                <a16:creationId xmlns:a16="http://schemas.microsoft.com/office/drawing/2014/main" id="{989CA29B-AF48-8A87-02BE-EAA3A097B292}"/>
              </a:ext>
            </a:extLst>
          </p:cNvPr>
          <p:cNvPicPr>
            <a:picLocks noChangeAspect="1"/>
          </p:cNvPicPr>
          <p:nvPr/>
        </p:nvPicPr>
        <p:blipFill>
          <a:blip r:embed="rId4"/>
          <a:stretch>
            <a:fillRect/>
          </a:stretch>
        </p:blipFill>
        <p:spPr>
          <a:xfrm>
            <a:off x="3861644" y="4005820"/>
            <a:ext cx="4380347" cy="2496602"/>
          </a:xfrm>
          <a:prstGeom prst="rect">
            <a:avLst/>
          </a:prstGeom>
        </p:spPr>
      </p:pic>
    </p:spTree>
    <p:extLst>
      <p:ext uri="{BB962C8B-B14F-4D97-AF65-F5344CB8AC3E}">
        <p14:creationId xmlns:p14="http://schemas.microsoft.com/office/powerpoint/2010/main" val="13611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6" name="Picture 5">
            <a:extLst>
              <a:ext uri="{FF2B5EF4-FFF2-40B4-BE49-F238E27FC236}">
                <a16:creationId xmlns:a16="http://schemas.microsoft.com/office/drawing/2014/main" id="{EF233384-59F3-A765-6FCB-04DBF74D905B}"/>
              </a:ext>
            </a:extLst>
          </p:cNvPr>
          <p:cNvPicPr>
            <a:picLocks noChangeAspect="1"/>
          </p:cNvPicPr>
          <p:nvPr/>
        </p:nvPicPr>
        <p:blipFill>
          <a:blip r:embed="rId2"/>
          <a:stretch>
            <a:fillRect/>
          </a:stretch>
        </p:blipFill>
        <p:spPr>
          <a:xfrm>
            <a:off x="228229" y="1680181"/>
            <a:ext cx="5867771" cy="3706372"/>
          </a:xfrm>
          <a:prstGeom prst="rect">
            <a:avLst/>
          </a:prstGeom>
        </p:spPr>
      </p:pic>
      <p:pic>
        <p:nvPicPr>
          <p:cNvPr id="7" name="Picture 6">
            <a:extLst>
              <a:ext uri="{FF2B5EF4-FFF2-40B4-BE49-F238E27FC236}">
                <a16:creationId xmlns:a16="http://schemas.microsoft.com/office/drawing/2014/main" id="{8C05B085-2FAB-93F2-A779-A71A31CD6B69}"/>
              </a:ext>
            </a:extLst>
          </p:cNvPr>
          <p:cNvPicPr>
            <a:picLocks noChangeAspect="1"/>
          </p:cNvPicPr>
          <p:nvPr/>
        </p:nvPicPr>
        <p:blipFill>
          <a:blip r:embed="rId3"/>
          <a:stretch>
            <a:fillRect/>
          </a:stretch>
        </p:blipFill>
        <p:spPr>
          <a:xfrm>
            <a:off x="6243144" y="1680179"/>
            <a:ext cx="5770585" cy="3706373"/>
          </a:xfrm>
          <a:prstGeom prst="rect">
            <a:avLst/>
          </a:prstGeom>
        </p:spPr>
      </p:pic>
    </p:spTree>
    <p:extLst>
      <p:ext uri="{BB962C8B-B14F-4D97-AF65-F5344CB8AC3E}">
        <p14:creationId xmlns:p14="http://schemas.microsoft.com/office/powerpoint/2010/main" val="355969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5" name="TextBox 4">
            <a:extLst>
              <a:ext uri="{FF2B5EF4-FFF2-40B4-BE49-F238E27FC236}">
                <a16:creationId xmlns:a16="http://schemas.microsoft.com/office/drawing/2014/main" id="{24C6A43F-2ABC-CF13-9CA0-C3A1F147F143}"/>
              </a:ext>
            </a:extLst>
          </p:cNvPr>
          <p:cNvSpPr txBox="1"/>
          <p:nvPr/>
        </p:nvSpPr>
        <p:spPr>
          <a:xfrm>
            <a:off x="504320" y="1246756"/>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No treatment effects on milk yield</a:t>
            </a:r>
            <a:endParaRPr lang="en-US" sz="2400" dirty="0"/>
          </a:p>
        </p:txBody>
      </p:sp>
      <p:pic>
        <p:nvPicPr>
          <p:cNvPr id="6" name="Picture 5">
            <a:extLst>
              <a:ext uri="{FF2B5EF4-FFF2-40B4-BE49-F238E27FC236}">
                <a16:creationId xmlns:a16="http://schemas.microsoft.com/office/drawing/2014/main" id="{E9F980A8-2B90-F554-F668-0A3B1AEF68AE}"/>
              </a:ext>
            </a:extLst>
          </p:cNvPr>
          <p:cNvPicPr>
            <a:picLocks noChangeAspect="1"/>
          </p:cNvPicPr>
          <p:nvPr/>
        </p:nvPicPr>
        <p:blipFill>
          <a:blip r:embed="rId2"/>
          <a:stretch>
            <a:fillRect/>
          </a:stretch>
        </p:blipFill>
        <p:spPr>
          <a:xfrm>
            <a:off x="2405404" y="1883399"/>
            <a:ext cx="7749456" cy="4402000"/>
          </a:xfrm>
          <a:prstGeom prst="rect">
            <a:avLst/>
          </a:prstGeom>
        </p:spPr>
      </p:pic>
    </p:spTree>
    <p:extLst>
      <p:ext uri="{BB962C8B-B14F-4D97-AF65-F5344CB8AC3E}">
        <p14:creationId xmlns:p14="http://schemas.microsoft.com/office/powerpoint/2010/main" val="165008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8" name="Picture 7">
            <a:extLst>
              <a:ext uri="{FF2B5EF4-FFF2-40B4-BE49-F238E27FC236}">
                <a16:creationId xmlns:a16="http://schemas.microsoft.com/office/drawing/2014/main" id="{ED053093-A3B6-34A0-5C53-F7FF1B58BAC5}"/>
              </a:ext>
            </a:extLst>
          </p:cNvPr>
          <p:cNvPicPr>
            <a:picLocks noChangeAspect="1"/>
          </p:cNvPicPr>
          <p:nvPr/>
        </p:nvPicPr>
        <p:blipFill>
          <a:blip r:embed="rId2"/>
          <a:stretch>
            <a:fillRect/>
          </a:stretch>
        </p:blipFill>
        <p:spPr>
          <a:xfrm>
            <a:off x="615110" y="1351049"/>
            <a:ext cx="4715171" cy="2508120"/>
          </a:xfrm>
          <a:prstGeom prst="rect">
            <a:avLst/>
          </a:prstGeom>
        </p:spPr>
      </p:pic>
      <p:pic>
        <p:nvPicPr>
          <p:cNvPr id="10" name="Picture 9">
            <a:extLst>
              <a:ext uri="{FF2B5EF4-FFF2-40B4-BE49-F238E27FC236}">
                <a16:creationId xmlns:a16="http://schemas.microsoft.com/office/drawing/2014/main" id="{7C6BAC72-E8F9-625C-98F8-D1FF9923D227}"/>
              </a:ext>
            </a:extLst>
          </p:cNvPr>
          <p:cNvPicPr>
            <a:picLocks noChangeAspect="1"/>
          </p:cNvPicPr>
          <p:nvPr/>
        </p:nvPicPr>
        <p:blipFill>
          <a:blip r:embed="rId3"/>
          <a:stretch>
            <a:fillRect/>
          </a:stretch>
        </p:blipFill>
        <p:spPr>
          <a:xfrm>
            <a:off x="7051290" y="1295295"/>
            <a:ext cx="4594171" cy="2563874"/>
          </a:xfrm>
          <a:prstGeom prst="rect">
            <a:avLst/>
          </a:prstGeom>
        </p:spPr>
      </p:pic>
      <p:pic>
        <p:nvPicPr>
          <p:cNvPr id="15" name="Picture 14">
            <a:extLst>
              <a:ext uri="{FF2B5EF4-FFF2-40B4-BE49-F238E27FC236}">
                <a16:creationId xmlns:a16="http://schemas.microsoft.com/office/drawing/2014/main" id="{09F37425-16D0-D6E9-67B7-1A9FBD3DF1AE}"/>
              </a:ext>
            </a:extLst>
          </p:cNvPr>
          <p:cNvPicPr>
            <a:picLocks noChangeAspect="1"/>
          </p:cNvPicPr>
          <p:nvPr/>
        </p:nvPicPr>
        <p:blipFill>
          <a:blip r:embed="rId4"/>
          <a:stretch>
            <a:fillRect/>
          </a:stretch>
        </p:blipFill>
        <p:spPr>
          <a:xfrm>
            <a:off x="3570165" y="3901559"/>
            <a:ext cx="5022762" cy="2631359"/>
          </a:xfrm>
          <a:prstGeom prst="rect">
            <a:avLst/>
          </a:prstGeom>
        </p:spPr>
      </p:pic>
    </p:spTree>
    <p:extLst>
      <p:ext uri="{BB962C8B-B14F-4D97-AF65-F5344CB8AC3E}">
        <p14:creationId xmlns:p14="http://schemas.microsoft.com/office/powerpoint/2010/main" val="112611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6" name="Picture 5">
            <a:extLst>
              <a:ext uri="{FF2B5EF4-FFF2-40B4-BE49-F238E27FC236}">
                <a16:creationId xmlns:a16="http://schemas.microsoft.com/office/drawing/2014/main" id="{40B270E1-0FC2-D70F-F661-ECBBDBA455EE}"/>
              </a:ext>
            </a:extLst>
          </p:cNvPr>
          <p:cNvPicPr>
            <a:picLocks noChangeAspect="1"/>
          </p:cNvPicPr>
          <p:nvPr/>
        </p:nvPicPr>
        <p:blipFill>
          <a:blip r:embed="rId2"/>
          <a:stretch>
            <a:fillRect/>
          </a:stretch>
        </p:blipFill>
        <p:spPr>
          <a:xfrm>
            <a:off x="366735" y="2218703"/>
            <a:ext cx="5611859" cy="3992516"/>
          </a:xfrm>
          <a:prstGeom prst="rect">
            <a:avLst/>
          </a:prstGeom>
        </p:spPr>
      </p:pic>
      <p:pic>
        <p:nvPicPr>
          <p:cNvPr id="7" name="Picture 6">
            <a:extLst>
              <a:ext uri="{FF2B5EF4-FFF2-40B4-BE49-F238E27FC236}">
                <a16:creationId xmlns:a16="http://schemas.microsoft.com/office/drawing/2014/main" id="{451136E8-608C-481A-7D82-F893936A8338}"/>
              </a:ext>
            </a:extLst>
          </p:cNvPr>
          <p:cNvPicPr>
            <a:picLocks noChangeAspect="1"/>
          </p:cNvPicPr>
          <p:nvPr/>
        </p:nvPicPr>
        <p:blipFill>
          <a:blip r:embed="rId3"/>
          <a:stretch>
            <a:fillRect/>
          </a:stretch>
        </p:blipFill>
        <p:spPr>
          <a:xfrm>
            <a:off x="6169980" y="2183693"/>
            <a:ext cx="5655284" cy="4016377"/>
          </a:xfrm>
          <a:prstGeom prst="rect">
            <a:avLst/>
          </a:prstGeom>
        </p:spPr>
      </p:pic>
      <p:sp>
        <p:nvSpPr>
          <p:cNvPr id="9" name="TextBox 8">
            <a:extLst>
              <a:ext uri="{FF2B5EF4-FFF2-40B4-BE49-F238E27FC236}">
                <a16:creationId xmlns:a16="http://schemas.microsoft.com/office/drawing/2014/main" id="{476C2652-3D98-53B4-09F9-1CB71214C760}"/>
              </a:ext>
            </a:extLst>
          </p:cNvPr>
          <p:cNvSpPr txBox="1"/>
          <p:nvPr/>
        </p:nvSpPr>
        <p:spPr>
          <a:xfrm>
            <a:off x="643466" y="1322024"/>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Higher milk yield in TRT vs CON in contagious mastitis events</a:t>
            </a:r>
            <a:endParaRPr lang="en-US" sz="2400" dirty="0"/>
          </a:p>
        </p:txBody>
      </p:sp>
    </p:spTree>
    <p:extLst>
      <p:ext uri="{BB962C8B-B14F-4D97-AF65-F5344CB8AC3E}">
        <p14:creationId xmlns:p14="http://schemas.microsoft.com/office/powerpoint/2010/main" val="51899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12" name="TextBox 11">
            <a:extLst>
              <a:ext uri="{FF2B5EF4-FFF2-40B4-BE49-F238E27FC236}">
                <a16:creationId xmlns:a16="http://schemas.microsoft.com/office/drawing/2014/main" id="{CB1821E4-63F9-0D2D-8B38-D4A547334F96}"/>
              </a:ext>
            </a:extLst>
          </p:cNvPr>
          <p:cNvSpPr txBox="1"/>
          <p:nvPr/>
        </p:nvSpPr>
        <p:spPr>
          <a:xfrm>
            <a:off x="504320" y="1302390"/>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Treatment × Day interaction effect on rumination time</a:t>
            </a:r>
            <a:endParaRPr lang="en-US" sz="2400" dirty="0"/>
          </a:p>
        </p:txBody>
      </p:sp>
      <p:pic>
        <p:nvPicPr>
          <p:cNvPr id="13" name="Picture 12">
            <a:extLst>
              <a:ext uri="{FF2B5EF4-FFF2-40B4-BE49-F238E27FC236}">
                <a16:creationId xmlns:a16="http://schemas.microsoft.com/office/drawing/2014/main" id="{86F50037-6D7E-9C92-49B6-364D5B50FC5B}"/>
              </a:ext>
            </a:extLst>
          </p:cNvPr>
          <p:cNvPicPr>
            <a:picLocks noChangeAspect="1"/>
          </p:cNvPicPr>
          <p:nvPr/>
        </p:nvPicPr>
        <p:blipFill>
          <a:blip r:embed="rId2"/>
          <a:stretch>
            <a:fillRect/>
          </a:stretch>
        </p:blipFill>
        <p:spPr>
          <a:xfrm>
            <a:off x="2064115" y="2032894"/>
            <a:ext cx="7236002" cy="4407033"/>
          </a:xfrm>
          <a:prstGeom prst="rect">
            <a:avLst/>
          </a:prstGeom>
        </p:spPr>
      </p:pic>
    </p:spTree>
    <p:extLst>
      <p:ext uri="{BB962C8B-B14F-4D97-AF65-F5344CB8AC3E}">
        <p14:creationId xmlns:p14="http://schemas.microsoft.com/office/powerpoint/2010/main" val="1962394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8" name="Picture 7">
            <a:extLst>
              <a:ext uri="{FF2B5EF4-FFF2-40B4-BE49-F238E27FC236}">
                <a16:creationId xmlns:a16="http://schemas.microsoft.com/office/drawing/2014/main" id="{877FE523-BA6B-4716-0F00-0AD1FC7D99E2}"/>
              </a:ext>
            </a:extLst>
          </p:cNvPr>
          <p:cNvPicPr>
            <a:picLocks noChangeAspect="1"/>
          </p:cNvPicPr>
          <p:nvPr/>
        </p:nvPicPr>
        <p:blipFill>
          <a:blip r:embed="rId2"/>
          <a:stretch>
            <a:fillRect/>
          </a:stretch>
        </p:blipFill>
        <p:spPr>
          <a:xfrm>
            <a:off x="402583" y="1244601"/>
            <a:ext cx="4886811" cy="2727710"/>
          </a:xfrm>
          <a:prstGeom prst="rect">
            <a:avLst/>
          </a:prstGeom>
        </p:spPr>
      </p:pic>
      <p:pic>
        <p:nvPicPr>
          <p:cNvPr id="9" name="Picture 8">
            <a:extLst>
              <a:ext uri="{FF2B5EF4-FFF2-40B4-BE49-F238E27FC236}">
                <a16:creationId xmlns:a16="http://schemas.microsoft.com/office/drawing/2014/main" id="{EE3BE405-8B7C-4CC5-8A93-54B94C728040}"/>
              </a:ext>
            </a:extLst>
          </p:cNvPr>
          <p:cNvPicPr>
            <a:picLocks noChangeAspect="1"/>
          </p:cNvPicPr>
          <p:nvPr/>
        </p:nvPicPr>
        <p:blipFill>
          <a:blip r:embed="rId3"/>
          <a:stretch>
            <a:fillRect/>
          </a:stretch>
        </p:blipFill>
        <p:spPr>
          <a:xfrm>
            <a:off x="6902605" y="1244601"/>
            <a:ext cx="4886811" cy="2731780"/>
          </a:xfrm>
          <a:prstGeom prst="rect">
            <a:avLst/>
          </a:prstGeom>
        </p:spPr>
      </p:pic>
      <p:graphicFrame>
        <p:nvGraphicFramePr>
          <p:cNvPr id="11" name="Chart 10">
            <a:extLst>
              <a:ext uri="{FF2B5EF4-FFF2-40B4-BE49-F238E27FC236}">
                <a16:creationId xmlns:a16="http://schemas.microsoft.com/office/drawing/2014/main" id="{2911EE6C-E779-4CFC-A43D-B5D74327703D}"/>
              </a:ext>
            </a:extLst>
          </p:cNvPr>
          <p:cNvGraphicFramePr/>
          <p:nvPr>
            <p:extLst>
              <p:ext uri="{D42A27DB-BD31-4B8C-83A1-F6EECF244321}">
                <p14:modId xmlns:p14="http://schemas.microsoft.com/office/powerpoint/2010/main" val="211108148"/>
              </p:ext>
            </p:extLst>
          </p:nvPr>
        </p:nvGraphicFramePr>
        <p:xfrm>
          <a:off x="3671541" y="3976381"/>
          <a:ext cx="4992959" cy="25638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099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13" name="Picture 12">
            <a:extLst>
              <a:ext uri="{FF2B5EF4-FFF2-40B4-BE49-F238E27FC236}">
                <a16:creationId xmlns:a16="http://schemas.microsoft.com/office/drawing/2014/main" id="{0338B203-590B-3C52-5A20-3FFC48DC409C}"/>
              </a:ext>
            </a:extLst>
          </p:cNvPr>
          <p:cNvPicPr>
            <a:picLocks noChangeAspect="1"/>
          </p:cNvPicPr>
          <p:nvPr/>
        </p:nvPicPr>
        <p:blipFill>
          <a:blip r:embed="rId2"/>
          <a:stretch>
            <a:fillRect/>
          </a:stretch>
        </p:blipFill>
        <p:spPr>
          <a:xfrm>
            <a:off x="6121555" y="1806499"/>
            <a:ext cx="5523906" cy="3364294"/>
          </a:xfrm>
          <a:prstGeom prst="rect">
            <a:avLst/>
          </a:prstGeom>
        </p:spPr>
      </p:pic>
      <p:pic>
        <p:nvPicPr>
          <p:cNvPr id="14" name="Picture 13">
            <a:extLst>
              <a:ext uri="{FF2B5EF4-FFF2-40B4-BE49-F238E27FC236}">
                <a16:creationId xmlns:a16="http://schemas.microsoft.com/office/drawing/2014/main" id="{54927FA8-6AAB-E695-F01A-F5B14602ECBF}"/>
              </a:ext>
            </a:extLst>
          </p:cNvPr>
          <p:cNvPicPr>
            <a:picLocks noChangeAspect="1"/>
          </p:cNvPicPr>
          <p:nvPr/>
        </p:nvPicPr>
        <p:blipFill>
          <a:blip r:embed="rId3"/>
          <a:stretch>
            <a:fillRect/>
          </a:stretch>
        </p:blipFill>
        <p:spPr>
          <a:xfrm>
            <a:off x="413735" y="1798718"/>
            <a:ext cx="5523906" cy="3364294"/>
          </a:xfrm>
          <a:prstGeom prst="rect">
            <a:avLst/>
          </a:prstGeom>
        </p:spPr>
      </p:pic>
    </p:spTree>
    <p:extLst>
      <p:ext uri="{BB962C8B-B14F-4D97-AF65-F5344CB8AC3E}">
        <p14:creationId xmlns:p14="http://schemas.microsoft.com/office/powerpoint/2010/main" val="364102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393" y="1471448"/>
            <a:ext cx="11393214" cy="4284459"/>
          </a:xfrm>
        </p:spPr>
        <p:txBody>
          <a:bodyPr>
            <a:normAutofit fontScale="92500" lnSpcReduction="20000"/>
          </a:bodyPr>
          <a:lstStyle/>
          <a:p>
            <a:pPr marL="457200" indent="-457200">
              <a:spcBef>
                <a:spcPts val="0"/>
              </a:spcBef>
              <a:spcAft>
                <a:spcPts val="1800"/>
              </a:spcAft>
              <a:buFont typeface="Wingdings" panose="05000000000000000000" pitchFamily="2" charset="2"/>
              <a:buChar char="§"/>
            </a:pPr>
            <a:r>
              <a:rPr lang="en-US" b="1" dirty="0">
                <a:solidFill>
                  <a:schemeClr val="tx1"/>
                </a:solidFill>
              </a:rPr>
              <a:t>Mastitis</a:t>
            </a:r>
            <a:r>
              <a:rPr lang="en-US" dirty="0">
                <a:solidFill>
                  <a:schemeClr val="tx1"/>
                </a:solidFill>
              </a:rPr>
              <a:t>: </a:t>
            </a:r>
          </a:p>
          <a:p>
            <a:pPr marL="914400" lvl="1" indent="-457200">
              <a:spcBef>
                <a:spcPts val="0"/>
              </a:spcBef>
              <a:spcAft>
                <a:spcPts val="1800"/>
              </a:spcAft>
              <a:buFont typeface="Wingdings" panose="05000000000000000000" pitchFamily="2" charset="2"/>
              <a:buChar char="§"/>
            </a:pPr>
            <a:r>
              <a:rPr lang="en-US" sz="3000" dirty="0">
                <a:solidFill>
                  <a:schemeClr val="tx1"/>
                </a:solidFill>
              </a:rPr>
              <a:t>Disease affecting 30% of dairy cows globally</a:t>
            </a:r>
            <a:r>
              <a:rPr lang="en-US" sz="3000" baseline="30000" dirty="0">
                <a:solidFill>
                  <a:schemeClr val="tx1"/>
                </a:solidFill>
              </a:rPr>
              <a:t>1</a:t>
            </a:r>
            <a:endParaRPr lang="en-US" sz="3000" dirty="0">
              <a:solidFill>
                <a:schemeClr val="tx1"/>
              </a:solidFill>
            </a:endParaRPr>
          </a:p>
          <a:p>
            <a:pPr marL="1371600" lvl="2" indent="-457200">
              <a:spcBef>
                <a:spcPts val="0"/>
              </a:spcBef>
              <a:spcAft>
                <a:spcPts val="1800"/>
              </a:spcAft>
              <a:buFont typeface="Wingdings" panose="05000000000000000000" pitchFamily="2" charset="2"/>
              <a:buChar char="§"/>
            </a:pPr>
            <a:r>
              <a:rPr lang="en-US" sz="2800" dirty="0">
                <a:solidFill>
                  <a:schemeClr val="tx1"/>
                </a:solidFill>
              </a:rPr>
              <a:t>Economic losses</a:t>
            </a:r>
            <a:r>
              <a:rPr lang="en-US" sz="2600" dirty="0">
                <a:solidFill>
                  <a:schemeClr val="tx1"/>
                </a:solidFill>
              </a:rPr>
              <a:t>:</a:t>
            </a:r>
          </a:p>
          <a:p>
            <a:pPr marL="1828800" lvl="3" indent="-457200">
              <a:spcBef>
                <a:spcPts val="0"/>
              </a:spcBef>
              <a:spcAft>
                <a:spcPts val="1800"/>
              </a:spcAft>
              <a:buFont typeface="Wingdings" panose="05000000000000000000" pitchFamily="2" charset="2"/>
              <a:buChar char="§"/>
            </a:pPr>
            <a:r>
              <a:rPr lang="en-US" sz="2600" dirty="0">
                <a:solidFill>
                  <a:schemeClr val="tx1"/>
                </a:solidFill>
              </a:rPr>
              <a:t>Reducing yield and quality of milk</a:t>
            </a:r>
          </a:p>
          <a:p>
            <a:pPr marL="1828800" lvl="3" indent="-457200">
              <a:spcBef>
                <a:spcPts val="0"/>
              </a:spcBef>
              <a:spcAft>
                <a:spcPts val="1800"/>
              </a:spcAft>
              <a:buFont typeface="Wingdings" panose="05000000000000000000" pitchFamily="2" charset="2"/>
              <a:buChar char="§"/>
            </a:pPr>
            <a:r>
              <a:rPr lang="en-US" sz="2600" dirty="0">
                <a:solidFill>
                  <a:schemeClr val="tx1"/>
                </a:solidFill>
              </a:rPr>
              <a:t>Increasing culling rate</a:t>
            </a:r>
          </a:p>
          <a:p>
            <a:pPr marL="1371600" lvl="2" indent="-457200">
              <a:spcBef>
                <a:spcPts val="0"/>
              </a:spcBef>
              <a:spcAft>
                <a:spcPts val="1800"/>
              </a:spcAft>
              <a:buFont typeface="Wingdings" panose="05000000000000000000" pitchFamily="2" charset="2"/>
              <a:buChar char="§"/>
            </a:pPr>
            <a:r>
              <a:rPr lang="en-US" sz="2800" dirty="0">
                <a:solidFill>
                  <a:schemeClr val="tx1"/>
                </a:solidFill>
              </a:rPr>
              <a:t>Animal welfare and </a:t>
            </a:r>
          </a:p>
          <a:p>
            <a:pPr marL="1371600" lvl="2" indent="-457200">
              <a:spcBef>
                <a:spcPts val="0"/>
              </a:spcBef>
              <a:spcAft>
                <a:spcPts val="1800"/>
              </a:spcAft>
              <a:buFont typeface="Wingdings" panose="05000000000000000000" pitchFamily="2" charset="2"/>
              <a:buChar char="§"/>
            </a:pPr>
            <a:r>
              <a:rPr lang="en-US" sz="2800" dirty="0">
                <a:solidFill>
                  <a:schemeClr val="tx1"/>
                </a:solidFill>
              </a:rPr>
              <a:t>Sustainability of farms</a:t>
            </a:r>
          </a:p>
          <a:p>
            <a:pPr lvl="1" indent="-457200">
              <a:spcBef>
                <a:spcPts val="0"/>
              </a:spcBef>
              <a:spcAft>
                <a:spcPts val="1800"/>
              </a:spcAft>
              <a:buFont typeface="Wingdings" panose="05000000000000000000" pitchFamily="2" charset="2"/>
              <a:buChar char="§"/>
            </a:pPr>
            <a:r>
              <a:rPr lang="en-US" sz="3000" dirty="0">
                <a:solidFill>
                  <a:schemeClr val="tx1"/>
                </a:solidFill>
              </a:rPr>
              <a:t>Cost the global dairy industry $20B-32B (USD) annually</a:t>
            </a:r>
            <a:r>
              <a:rPr lang="en-US" sz="3000" baseline="30000" dirty="0">
                <a:solidFill>
                  <a:schemeClr val="tx1"/>
                </a:solidFill>
              </a:rPr>
              <a:t>2</a:t>
            </a:r>
            <a:endParaRPr lang="en-US" sz="3000" dirty="0">
              <a:solidFill>
                <a:schemeClr val="tx1"/>
              </a:solidFill>
            </a:endParaRPr>
          </a:p>
        </p:txBody>
      </p:sp>
      <p:sp>
        <p:nvSpPr>
          <p:cNvPr id="8" name="Footer Placeholder 7"/>
          <p:cNvSpPr>
            <a:spLocks noGrp="1"/>
          </p:cNvSpPr>
          <p:nvPr>
            <p:ph type="ftr" sz="quarter" idx="11"/>
          </p:nvPr>
        </p:nvSpPr>
        <p:spPr>
          <a:xfrm>
            <a:off x="546539" y="5982754"/>
            <a:ext cx="11393214" cy="603101"/>
          </a:xfrm>
        </p:spPr>
        <p:txBody>
          <a:bodyPr/>
          <a:lstStyle/>
          <a:p>
            <a:pPr algn="l"/>
            <a:r>
              <a:rPr lang="en-US" sz="1000" dirty="0"/>
              <a:t>1. </a:t>
            </a:r>
            <a:r>
              <a:rPr lang="en-US" sz="1000" dirty="0" err="1"/>
              <a:t>Leitner</a:t>
            </a:r>
            <a:r>
              <a:rPr lang="en-US" sz="1000" dirty="0"/>
              <a:t>, G., D. </a:t>
            </a:r>
            <a:r>
              <a:rPr lang="en-US" sz="1000" dirty="0" err="1"/>
              <a:t>Zilberman</a:t>
            </a:r>
            <a:r>
              <a:rPr lang="en-US" sz="1000" dirty="0"/>
              <a:t>, E. </a:t>
            </a:r>
            <a:r>
              <a:rPr lang="en-US" sz="1000" dirty="0" err="1"/>
              <a:t>Papirov</a:t>
            </a:r>
            <a:r>
              <a:rPr lang="en-US" sz="1000" dirty="0"/>
              <a:t>, and S. </a:t>
            </a:r>
            <a:r>
              <a:rPr lang="en-US" sz="1000" dirty="0" err="1"/>
              <a:t>Shefy</a:t>
            </a:r>
            <a:r>
              <a:rPr lang="en-US" sz="1000" dirty="0"/>
              <a:t>. 2018. Assessment of acoustic pulse therapy (APT), a non-antibiotic treatment for dairy cows with clinical and subclinical mastitis. </a:t>
            </a:r>
            <a:r>
              <a:rPr lang="en-US" sz="1000" dirty="0" err="1"/>
              <a:t>PLoS</a:t>
            </a:r>
            <a:r>
              <a:rPr lang="en-US" sz="1000" dirty="0"/>
              <a:t> one. 13:7.</a:t>
            </a:r>
          </a:p>
          <a:p>
            <a:pPr algn="l"/>
            <a:r>
              <a:rPr lang="en-US" sz="1000" dirty="0"/>
              <a:t>2.  </a:t>
            </a:r>
            <a:r>
              <a:rPr lang="en-US" sz="1000" dirty="0" err="1"/>
              <a:t>Ott</a:t>
            </a:r>
            <a:r>
              <a:rPr lang="en-US" sz="1000" dirty="0"/>
              <a:t>, S. L. (1999). Costs of herd-level production losses associated with subclinical mastitis in US dairy cows. In ANNUAL MEETING-NATIONAL MASTITIS COUNCIL INCORPORATED (Vol. 38, pp. 152-153). NATIONAL MASTITIS COUNCIL, INC.</a:t>
            </a:r>
          </a:p>
        </p:txBody>
      </p:sp>
      <p:pic>
        <p:nvPicPr>
          <p:cNvPr id="5" name="Picture 4" descr="A cow with a stomach and stomachache&#10;&#10;Description automatically generated with medium confidence">
            <a:extLst>
              <a:ext uri="{FF2B5EF4-FFF2-40B4-BE49-F238E27FC236}">
                <a16:creationId xmlns:a16="http://schemas.microsoft.com/office/drawing/2014/main" id="{C7C90579-802E-535D-747A-7CFA3B235A63}"/>
              </a:ext>
            </a:extLst>
          </p:cNvPr>
          <p:cNvPicPr>
            <a:picLocks noChangeAspect="1"/>
          </p:cNvPicPr>
          <p:nvPr/>
        </p:nvPicPr>
        <p:blipFill>
          <a:blip r:embed="rId3"/>
          <a:stretch>
            <a:fillRect/>
          </a:stretch>
        </p:blipFill>
        <p:spPr>
          <a:xfrm>
            <a:off x="6930189" y="2465594"/>
            <a:ext cx="4862417" cy="2475510"/>
          </a:xfrm>
          <a:prstGeom prst="rect">
            <a:avLst/>
          </a:prstGeom>
        </p:spPr>
      </p:pic>
      <p:sp>
        <p:nvSpPr>
          <p:cNvPr id="6" name="TextBox 5">
            <a:extLst>
              <a:ext uri="{FF2B5EF4-FFF2-40B4-BE49-F238E27FC236}">
                <a16:creationId xmlns:a16="http://schemas.microsoft.com/office/drawing/2014/main" id="{EA4E720F-5552-E68B-F0E6-74DBA285C76E}"/>
              </a:ext>
            </a:extLst>
          </p:cNvPr>
          <p:cNvSpPr txBox="1"/>
          <p:nvPr/>
        </p:nvSpPr>
        <p:spPr>
          <a:xfrm>
            <a:off x="7796463" y="4951748"/>
            <a:ext cx="390785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 Mastitis in dairy cow (Li et al., 2023)</a:t>
            </a:r>
          </a:p>
        </p:txBody>
      </p:sp>
    </p:spTree>
    <p:extLst>
      <p:ext uri="{BB962C8B-B14F-4D97-AF65-F5344CB8AC3E}">
        <p14:creationId xmlns:p14="http://schemas.microsoft.com/office/powerpoint/2010/main" val="30272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8" name="Picture 7">
            <a:extLst>
              <a:ext uri="{FF2B5EF4-FFF2-40B4-BE49-F238E27FC236}">
                <a16:creationId xmlns:a16="http://schemas.microsoft.com/office/drawing/2014/main" id="{89E696D4-85BF-E3F1-C103-5A83BED9FCC4}"/>
              </a:ext>
            </a:extLst>
          </p:cNvPr>
          <p:cNvPicPr>
            <a:picLocks noChangeAspect="1"/>
          </p:cNvPicPr>
          <p:nvPr/>
        </p:nvPicPr>
        <p:blipFill>
          <a:blip r:embed="rId2"/>
          <a:stretch>
            <a:fillRect/>
          </a:stretch>
        </p:blipFill>
        <p:spPr>
          <a:xfrm>
            <a:off x="2389718" y="2053103"/>
            <a:ext cx="7336363" cy="4468157"/>
          </a:xfrm>
          <a:prstGeom prst="rect">
            <a:avLst/>
          </a:prstGeom>
        </p:spPr>
      </p:pic>
      <p:sp>
        <p:nvSpPr>
          <p:cNvPr id="9" name="TextBox 8">
            <a:extLst>
              <a:ext uri="{FF2B5EF4-FFF2-40B4-BE49-F238E27FC236}">
                <a16:creationId xmlns:a16="http://schemas.microsoft.com/office/drawing/2014/main" id="{0EB84F18-17AB-7C32-1DA3-836E57BDADD3}"/>
              </a:ext>
            </a:extLst>
          </p:cNvPr>
          <p:cNvSpPr txBox="1"/>
          <p:nvPr/>
        </p:nvSpPr>
        <p:spPr>
          <a:xfrm>
            <a:off x="504320" y="1246756"/>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No treatment effects on water intake</a:t>
            </a:r>
            <a:endParaRPr lang="en-US" sz="2400" dirty="0"/>
          </a:p>
        </p:txBody>
      </p:sp>
    </p:spTree>
    <p:extLst>
      <p:ext uri="{BB962C8B-B14F-4D97-AF65-F5344CB8AC3E}">
        <p14:creationId xmlns:p14="http://schemas.microsoft.com/office/powerpoint/2010/main" val="356779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Results.. </a:t>
            </a:r>
          </a:p>
        </p:txBody>
      </p:sp>
      <p:sp>
        <p:nvSpPr>
          <p:cNvPr id="3" name="Content Placeholder 2"/>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5" name="Picture 4">
            <a:extLst>
              <a:ext uri="{FF2B5EF4-FFF2-40B4-BE49-F238E27FC236}">
                <a16:creationId xmlns:a16="http://schemas.microsoft.com/office/drawing/2014/main" id="{95646762-607E-052A-CFE7-B846561E7DAE}"/>
              </a:ext>
            </a:extLst>
          </p:cNvPr>
          <p:cNvPicPr>
            <a:picLocks noChangeAspect="1"/>
          </p:cNvPicPr>
          <p:nvPr/>
        </p:nvPicPr>
        <p:blipFill>
          <a:blip r:embed="rId2"/>
          <a:stretch>
            <a:fillRect/>
          </a:stretch>
        </p:blipFill>
        <p:spPr>
          <a:xfrm>
            <a:off x="391431" y="1270276"/>
            <a:ext cx="4853360" cy="2648017"/>
          </a:xfrm>
          <a:prstGeom prst="rect">
            <a:avLst/>
          </a:prstGeom>
        </p:spPr>
      </p:pic>
      <p:pic>
        <p:nvPicPr>
          <p:cNvPr id="6" name="Picture 5">
            <a:extLst>
              <a:ext uri="{FF2B5EF4-FFF2-40B4-BE49-F238E27FC236}">
                <a16:creationId xmlns:a16="http://schemas.microsoft.com/office/drawing/2014/main" id="{6ABCCAE6-5BE9-A191-AEAE-0E6D1C874A6B}"/>
              </a:ext>
            </a:extLst>
          </p:cNvPr>
          <p:cNvPicPr>
            <a:picLocks noChangeAspect="1"/>
          </p:cNvPicPr>
          <p:nvPr/>
        </p:nvPicPr>
        <p:blipFill>
          <a:blip r:embed="rId3"/>
          <a:stretch>
            <a:fillRect/>
          </a:stretch>
        </p:blipFill>
        <p:spPr>
          <a:xfrm>
            <a:off x="6947210" y="1270276"/>
            <a:ext cx="4853361" cy="2648018"/>
          </a:xfrm>
          <a:prstGeom prst="rect">
            <a:avLst/>
          </a:prstGeom>
        </p:spPr>
      </p:pic>
      <p:pic>
        <p:nvPicPr>
          <p:cNvPr id="7" name="Picture 6">
            <a:extLst>
              <a:ext uri="{FF2B5EF4-FFF2-40B4-BE49-F238E27FC236}">
                <a16:creationId xmlns:a16="http://schemas.microsoft.com/office/drawing/2014/main" id="{FD250193-8A3B-A591-24AC-3D3408767B1F}"/>
              </a:ext>
            </a:extLst>
          </p:cNvPr>
          <p:cNvPicPr>
            <a:picLocks noChangeAspect="1"/>
          </p:cNvPicPr>
          <p:nvPr/>
        </p:nvPicPr>
        <p:blipFill>
          <a:blip r:embed="rId4"/>
          <a:stretch>
            <a:fillRect/>
          </a:stretch>
        </p:blipFill>
        <p:spPr>
          <a:xfrm>
            <a:off x="3942281" y="3918294"/>
            <a:ext cx="4853360" cy="2648018"/>
          </a:xfrm>
          <a:prstGeom prst="rect">
            <a:avLst/>
          </a:prstGeom>
        </p:spPr>
      </p:pic>
    </p:spTree>
    <p:extLst>
      <p:ext uri="{BB962C8B-B14F-4D97-AF65-F5344CB8AC3E}">
        <p14:creationId xmlns:p14="http://schemas.microsoft.com/office/powerpoint/2010/main" val="235344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6C82-6461-2358-63AF-C088B0B56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8CB40-76AF-2058-451C-B92E06521CD1}"/>
              </a:ext>
            </a:extLst>
          </p:cNvPr>
          <p:cNvSpPr>
            <a:spLocks noGrp="1"/>
          </p:cNvSpPr>
          <p:nvPr>
            <p:ph type="title"/>
          </p:nvPr>
        </p:nvSpPr>
        <p:spPr/>
        <p:txBody>
          <a:bodyPr>
            <a:normAutofit/>
          </a:bodyPr>
          <a:lstStyle/>
          <a:p>
            <a:r>
              <a:rPr lang="en-US" sz="4000" dirty="0"/>
              <a:t>Results.. </a:t>
            </a:r>
          </a:p>
        </p:txBody>
      </p:sp>
      <p:sp>
        <p:nvSpPr>
          <p:cNvPr id="3" name="Content Placeholder 2">
            <a:extLst>
              <a:ext uri="{FF2B5EF4-FFF2-40B4-BE49-F238E27FC236}">
                <a16:creationId xmlns:a16="http://schemas.microsoft.com/office/drawing/2014/main" id="{4A879F82-DA7B-FE09-0597-62BAC024908E}"/>
              </a:ext>
            </a:extLst>
          </p:cNvPr>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4" name="Picture 3">
            <a:extLst>
              <a:ext uri="{FF2B5EF4-FFF2-40B4-BE49-F238E27FC236}">
                <a16:creationId xmlns:a16="http://schemas.microsoft.com/office/drawing/2014/main" id="{32ECBAC7-8984-0009-1777-2CDB8AD41B4B}"/>
              </a:ext>
            </a:extLst>
          </p:cNvPr>
          <p:cNvPicPr>
            <a:picLocks noChangeAspect="1"/>
          </p:cNvPicPr>
          <p:nvPr/>
        </p:nvPicPr>
        <p:blipFill>
          <a:blip r:embed="rId2"/>
          <a:stretch>
            <a:fillRect/>
          </a:stretch>
        </p:blipFill>
        <p:spPr>
          <a:xfrm>
            <a:off x="413734" y="1958210"/>
            <a:ext cx="5463440" cy="3327468"/>
          </a:xfrm>
          <a:prstGeom prst="rect">
            <a:avLst/>
          </a:prstGeom>
        </p:spPr>
      </p:pic>
      <p:pic>
        <p:nvPicPr>
          <p:cNvPr id="8" name="Picture 7">
            <a:extLst>
              <a:ext uri="{FF2B5EF4-FFF2-40B4-BE49-F238E27FC236}">
                <a16:creationId xmlns:a16="http://schemas.microsoft.com/office/drawing/2014/main" id="{87D9AAD6-70D4-B86B-828C-6D80B5DEDB40}"/>
              </a:ext>
            </a:extLst>
          </p:cNvPr>
          <p:cNvPicPr>
            <a:picLocks noChangeAspect="1"/>
          </p:cNvPicPr>
          <p:nvPr/>
        </p:nvPicPr>
        <p:blipFill>
          <a:blip r:embed="rId3"/>
          <a:stretch>
            <a:fillRect/>
          </a:stretch>
        </p:blipFill>
        <p:spPr>
          <a:xfrm>
            <a:off x="6431708" y="1958210"/>
            <a:ext cx="5463441" cy="3327468"/>
          </a:xfrm>
          <a:prstGeom prst="rect">
            <a:avLst/>
          </a:prstGeom>
        </p:spPr>
      </p:pic>
    </p:spTree>
    <p:extLst>
      <p:ext uri="{BB962C8B-B14F-4D97-AF65-F5344CB8AC3E}">
        <p14:creationId xmlns:p14="http://schemas.microsoft.com/office/powerpoint/2010/main" val="367082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5E1FE-DFD0-0CD9-BF59-B781EB4D5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5EBF4-7F20-7F7E-0B85-AD3621428322}"/>
              </a:ext>
            </a:extLst>
          </p:cNvPr>
          <p:cNvSpPr>
            <a:spLocks noGrp="1"/>
          </p:cNvSpPr>
          <p:nvPr>
            <p:ph type="title"/>
          </p:nvPr>
        </p:nvSpPr>
        <p:spPr/>
        <p:txBody>
          <a:bodyPr>
            <a:normAutofit/>
          </a:bodyPr>
          <a:lstStyle/>
          <a:p>
            <a:r>
              <a:rPr lang="en-US" sz="4000" dirty="0"/>
              <a:t>Results.. </a:t>
            </a:r>
          </a:p>
        </p:txBody>
      </p:sp>
      <p:sp>
        <p:nvSpPr>
          <p:cNvPr id="3" name="Content Placeholder 2">
            <a:extLst>
              <a:ext uri="{FF2B5EF4-FFF2-40B4-BE49-F238E27FC236}">
                <a16:creationId xmlns:a16="http://schemas.microsoft.com/office/drawing/2014/main" id="{D7A0F559-E160-AA21-65DC-F205DC09FBCC}"/>
              </a:ext>
            </a:extLst>
          </p:cNvPr>
          <p:cNvSpPr>
            <a:spLocks noGrp="1"/>
          </p:cNvSpPr>
          <p:nvPr>
            <p:ph idx="1"/>
          </p:nvPr>
        </p:nvSpPr>
        <p:spPr>
          <a:xfrm>
            <a:off x="546539" y="147144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pic>
        <p:nvPicPr>
          <p:cNvPr id="5" name="Picture 4">
            <a:extLst>
              <a:ext uri="{FF2B5EF4-FFF2-40B4-BE49-F238E27FC236}">
                <a16:creationId xmlns:a16="http://schemas.microsoft.com/office/drawing/2014/main" id="{4178CF78-5440-CC24-3C5C-854A3AA01DA6}"/>
              </a:ext>
            </a:extLst>
          </p:cNvPr>
          <p:cNvPicPr>
            <a:picLocks noChangeAspect="1"/>
          </p:cNvPicPr>
          <p:nvPr/>
        </p:nvPicPr>
        <p:blipFill>
          <a:blip r:embed="rId2"/>
          <a:stretch>
            <a:fillRect/>
          </a:stretch>
        </p:blipFill>
        <p:spPr>
          <a:xfrm>
            <a:off x="2932772" y="1938062"/>
            <a:ext cx="6903192" cy="4602127"/>
          </a:xfrm>
          <a:prstGeom prst="rect">
            <a:avLst/>
          </a:prstGeom>
        </p:spPr>
      </p:pic>
      <p:sp>
        <p:nvSpPr>
          <p:cNvPr id="6" name="TextBox 5">
            <a:extLst>
              <a:ext uri="{FF2B5EF4-FFF2-40B4-BE49-F238E27FC236}">
                <a16:creationId xmlns:a16="http://schemas.microsoft.com/office/drawing/2014/main" id="{37FE8BEE-F26F-4652-837E-0B5074460FF1}"/>
              </a:ext>
            </a:extLst>
          </p:cNvPr>
          <p:cNvSpPr txBox="1"/>
          <p:nvPr/>
        </p:nvSpPr>
        <p:spPr>
          <a:xfrm>
            <a:off x="535185" y="1246756"/>
            <a:ext cx="11045430" cy="523220"/>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 No difference in the survival rate between groups</a:t>
            </a:r>
            <a:endParaRPr lang="en-US" sz="2400" dirty="0"/>
          </a:p>
        </p:txBody>
      </p:sp>
      <p:sp>
        <p:nvSpPr>
          <p:cNvPr id="7" name="Text Box 6">
            <a:extLst>
              <a:ext uri="{FF2B5EF4-FFF2-40B4-BE49-F238E27FC236}">
                <a16:creationId xmlns:a16="http://schemas.microsoft.com/office/drawing/2014/main" id="{857F4EBD-AB64-83CA-CB2E-48DB1123DB95}"/>
              </a:ext>
            </a:extLst>
          </p:cNvPr>
          <p:cNvSpPr txBox="1"/>
          <p:nvPr/>
        </p:nvSpPr>
        <p:spPr>
          <a:xfrm>
            <a:off x="3794435" y="4626130"/>
            <a:ext cx="1123950" cy="4381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200" i="1">
                <a:effectLst/>
                <a:latin typeface="Times New Roman" panose="02020603050405020304" pitchFamily="18" charset="0"/>
                <a:ea typeface="Aptos" panose="020B0004020202020204" pitchFamily="34" charset="0"/>
                <a:cs typeface="Mangal" panose="02040503050203030202" pitchFamily="18" charset="0"/>
              </a:rPr>
              <a:t>P</a:t>
            </a:r>
            <a:r>
              <a:rPr lang="en-US" sz="1200">
                <a:effectLst/>
                <a:latin typeface="Times New Roman" panose="02020603050405020304" pitchFamily="18" charset="0"/>
                <a:ea typeface="Aptos" panose="020B0004020202020204" pitchFamily="34" charset="0"/>
                <a:cs typeface="Mangal" panose="02040503050203030202" pitchFamily="18" charset="0"/>
              </a:rPr>
              <a:t>=0.99</a:t>
            </a:r>
            <a:endParaRPr lang="en-US" sz="1100">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1812971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D58B7-79A9-4A11-7091-10715402E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23FF1-885C-DBAF-4523-778B195605AF}"/>
              </a:ext>
            </a:extLst>
          </p:cNvPr>
          <p:cNvSpPr>
            <a:spLocks noGrp="1"/>
          </p:cNvSpPr>
          <p:nvPr>
            <p:ph type="title"/>
          </p:nvPr>
        </p:nvSpPr>
        <p:spPr/>
        <p:txBody>
          <a:bodyPr>
            <a:normAutofit/>
          </a:bodyPr>
          <a:lstStyle/>
          <a:p>
            <a:r>
              <a:rPr lang="en-US" sz="4000" dirty="0"/>
              <a:t>Conclusions </a:t>
            </a:r>
          </a:p>
        </p:txBody>
      </p:sp>
      <p:sp>
        <p:nvSpPr>
          <p:cNvPr id="3" name="Content Placeholder 2">
            <a:extLst>
              <a:ext uri="{FF2B5EF4-FFF2-40B4-BE49-F238E27FC236}">
                <a16:creationId xmlns:a16="http://schemas.microsoft.com/office/drawing/2014/main" id="{59F6E59B-E966-D13A-24DE-97EC8FA3014B}"/>
              </a:ext>
            </a:extLst>
          </p:cNvPr>
          <p:cNvSpPr>
            <a:spLocks noGrp="1"/>
          </p:cNvSpPr>
          <p:nvPr>
            <p:ph idx="1"/>
          </p:nvPr>
        </p:nvSpPr>
        <p:spPr>
          <a:xfrm>
            <a:off x="361293" y="1133088"/>
            <a:ext cx="11393214" cy="5068742"/>
          </a:xfrm>
        </p:spPr>
        <p:txBody>
          <a:bodyPr>
            <a:normAutofit/>
          </a:bodyPr>
          <a:lstStyle/>
          <a:p>
            <a:pPr marL="914400" lvl="1" indent="-457200">
              <a:spcBef>
                <a:spcPts val="0"/>
              </a:spcBef>
              <a:spcAft>
                <a:spcPts val="1800"/>
              </a:spcAft>
              <a:buFont typeface="Arial" panose="020B0604020202020204" pitchFamily="34" charset="0"/>
              <a:buChar char="•"/>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r>
              <a:rPr lang="en-US" dirty="0">
                <a:solidFill>
                  <a:schemeClr val="tx1"/>
                </a:solidFill>
              </a:rPr>
              <a:t>Demonstrated effectiveness in reducing SCC</a:t>
            </a:r>
          </a:p>
          <a:p>
            <a:pPr marL="914400" lvl="1" indent="-457200">
              <a:spcBef>
                <a:spcPts val="0"/>
              </a:spcBef>
              <a:spcAft>
                <a:spcPts val="1800"/>
              </a:spcAft>
              <a:buFont typeface="Wingdings" panose="05000000000000000000" pitchFamily="2" charset="2"/>
              <a:buChar char="§"/>
            </a:pPr>
            <a:r>
              <a:rPr lang="en-US" dirty="0">
                <a:solidFill>
                  <a:schemeClr val="tx1"/>
                </a:solidFill>
              </a:rPr>
              <a:t>Increased milk yield and water intake of cows infected with contagious pathogens</a:t>
            </a:r>
          </a:p>
          <a:p>
            <a:pPr marL="914400" lvl="1" indent="-457200">
              <a:spcBef>
                <a:spcPts val="0"/>
              </a:spcBef>
              <a:spcAft>
                <a:spcPts val="1800"/>
              </a:spcAft>
              <a:buFont typeface="Wingdings" panose="05000000000000000000" pitchFamily="2" charset="2"/>
              <a:buChar char="§"/>
            </a:pPr>
            <a:r>
              <a:rPr lang="en-US" dirty="0">
                <a:solidFill>
                  <a:schemeClr val="tx1"/>
                </a:solidFill>
              </a:rPr>
              <a:t>Did not impair rumination time</a:t>
            </a:r>
          </a:p>
          <a:p>
            <a:pPr marL="914400" lvl="1" indent="-457200">
              <a:spcBef>
                <a:spcPts val="0"/>
              </a:spcBef>
              <a:spcAft>
                <a:spcPts val="1800"/>
              </a:spcAft>
              <a:buFont typeface="Wingdings" panose="05000000000000000000" pitchFamily="2" charset="2"/>
              <a:buChar char="§"/>
            </a:pPr>
            <a:r>
              <a:rPr lang="en-US" dirty="0">
                <a:solidFill>
                  <a:schemeClr val="tx1"/>
                </a:solidFill>
              </a:rPr>
              <a:t>These suggests plant-based antibiofilm bolus has the potential to support cows with subclinical mastitis and is particularly effective against contagious bacteria. </a:t>
            </a: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319645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616" y="2367387"/>
            <a:ext cx="9192768" cy="1398395"/>
          </a:xfrm>
        </p:spPr>
        <p:txBody>
          <a:bodyPr>
            <a:normAutofit/>
          </a:bodyPr>
          <a:lstStyle/>
          <a:p>
            <a:r>
              <a:rPr lang="en-US" sz="4800" dirty="0"/>
              <a:t>“Thank you”</a:t>
            </a:r>
          </a:p>
        </p:txBody>
      </p:sp>
      <p:sp>
        <p:nvSpPr>
          <p:cNvPr id="5" name="Slide Number Placeholder 4"/>
          <p:cNvSpPr>
            <a:spLocks noGrp="1"/>
          </p:cNvSpPr>
          <p:nvPr>
            <p:ph type="sldNum" sz="quarter" idx="12"/>
          </p:nvPr>
        </p:nvSpPr>
        <p:spPr/>
        <p:txBody>
          <a:bodyPr/>
          <a:lstStyle/>
          <a:p>
            <a:fld id="{788FB8FF-E84C-EC49-87A9-5C830135652C}" type="slidenum">
              <a:rPr lang="en-US" smtClean="0"/>
              <a:t>35</a:t>
            </a:fld>
            <a:endParaRPr lang="en-US"/>
          </a:p>
        </p:txBody>
      </p:sp>
      <p:sp>
        <p:nvSpPr>
          <p:cNvPr id="3" name="TextBox 2">
            <a:extLst>
              <a:ext uri="{FF2B5EF4-FFF2-40B4-BE49-F238E27FC236}">
                <a16:creationId xmlns:a16="http://schemas.microsoft.com/office/drawing/2014/main" id="{B8AB033B-2D7D-8F42-900D-D44AF7A32F9D}"/>
              </a:ext>
            </a:extLst>
          </p:cNvPr>
          <p:cNvSpPr txBox="1"/>
          <p:nvPr/>
        </p:nvSpPr>
        <p:spPr>
          <a:xfrm>
            <a:off x="4171795" y="3791415"/>
            <a:ext cx="5988205" cy="830997"/>
          </a:xfrm>
          <a:prstGeom prst="rect">
            <a:avLst/>
          </a:prstGeom>
          <a:noFill/>
        </p:spPr>
        <p:txBody>
          <a:bodyPr wrap="square" rtlCol="0">
            <a:spAutoFit/>
          </a:bodyPr>
          <a:lstStyle/>
          <a:p>
            <a:r>
              <a:rPr lang="en-US" sz="4800" b="1" dirty="0">
                <a:solidFill>
                  <a:srgbClr val="50000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71323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98" y="1971324"/>
            <a:ext cx="4836327" cy="2908684"/>
          </a:xfrm>
          <a:prstGeom prst="rect">
            <a:avLst/>
          </a:prstGeom>
        </p:spPr>
      </p:pic>
      <p:sp>
        <p:nvSpPr>
          <p:cNvPr id="3" name="Content Placeholder 2"/>
          <p:cNvSpPr>
            <a:spLocks noGrp="1"/>
          </p:cNvSpPr>
          <p:nvPr>
            <p:ph idx="1"/>
          </p:nvPr>
        </p:nvSpPr>
        <p:spPr>
          <a:xfrm>
            <a:off x="513348" y="1544954"/>
            <a:ext cx="6317067" cy="4778727"/>
          </a:xfrm>
        </p:spPr>
        <p:txBody>
          <a:bodyPr>
            <a:normAutofit/>
          </a:bodyPr>
          <a:lstStyle/>
          <a:p>
            <a:pPr marL="457200" indent="-457200">
              <a:spcBef>
                <a:spcPts val="0"/>
              </a:spcBef>
              <a:spcAft>
                <a:spcPts val="1800"/>
              </a:spcAft>
              <a:buFont typeface="Wingdings" panose="05000000000000000000" pitchFamily="2" charset="2"/>
              <a:buChar char="§"/>
            </a:pPr>
            <a:r>
              <a:rPr lang="en-US" sz="3000" b="1" dirty="0">
                <a:solidFill>
                  <a:schemeClr val="tx1"/>
                </a:solidFill>
              </a:rPr>
              <a:t>Treatment:</a:t>
            </a:r>
          </a:p>
          <a:p>
            <a:pPr marL="914400" lvl="1" indent="-457200">
              <a:spcBef>
                <a:spcPts val="0"/>
              </a:spcBef>
              <a:spcAft>
                <a:spcPts val="1800"/>
              </a:spcAft>
              <a:buFont typeface="Wingdings" panose="05000000000000000000" pitchFamily="2" charset="2"/>
              <a:buChar char="§"/>
            </a:pPr>
            <a:r>
              <a:rPr lang="en-US" sz="2600" dirty="0">
                <a:solidFill>
                  <a:schemeClr val="tx1"/>
                </a:solidFill>
              </a:rPr>
              <a:t>Conventional dairy: Use antibiotics and non-steroidal anti-inflammatory drugs</a:t>
            </a:r>
          </a:p>
          <a:p>
            <a:pPr marL="914400" lvl="1" indent="-457200">
              <a:spcBef>
                <a:spcPts val="0"/>
              </a:spcBef>
              <a:spcAft>
                <a:spcPts val="1800"/>
              </a:spcAft>
              <a:buFont typeface="Wingdings" panose="05000000000000000000" pitchFamily="2" charset="2"/>
              <a:buChar char="§"/>
            </a:pPr>
            <a:r>
              <a:rPr lang="en-US" sz="2600" dirty="0">
                <a:solidFill>
                  <a:schemeClr val="tx1"/>
                </a:solidFill>
              </a:rPr>
              <a:t>Organic dairy: Restrictions on antibiotics usage, limited options of treatment</a:t>
            </a:r>
          </a:p>
          <a:p>
            <a:pPr marL="1371600" lvl="2" indent="-457200">
              <a:spcBef>
                <a:spcPts val="0"/>
              </a:spcBef>
              <a:spcAft>
                <a:spcPts val="1800"/>
              </a:spcAft>
              <a:buFont typeface="Wingdings" panose="05000000000000000000" pitchFamily="2" charset="2"/>
              <a:buChar char="§"/>
            </a:pPr>
            <a:r>
              <a:rPr lang="en-US" dirty="0">
                <a:solidFill>
                  <a:schemeClr val="tx1"/>
                </a:solidFill>
              </a:rPr>
              <a:t>Need of viable treatment options</a:t>
            </a:r>
          </a:p>
          <a:p>
            <a:pPr marL="914400" lvl="1" indent="-457200">
              <a:spcBef>
                <a:spcPts val="0"/>
              </a:spcBef>
              <a:spcAft>
                <a:spcPts val="1800"/>
              </a:spcAft>
              <a:buFont typeface="Wingdings" panose="05000000000000000000" pitchFamily="2" charset="2"/>
              <a:buChar char="§"/>
            </a:pPr>
            <a:endParaRPr lang="en-US" sz="2600" dirty="0">
              <a:solidFill>
                <a:schemeClr val="tx1"/>
              </a:solidFill>
            </a:endParaRPr>
          </a:p>
        </p:txBody>
      </p:sp>
      <p:sp>
        <p:nvSpPr>
          <p:cNvPr id="8" name="Rectangle 7"/>
          <p:cNvSpPr/>
          <p:nvPr/>
        </p:nvSpPr>
        <p:spPr>
          <a:xfrm>
            <a:off x="9664463" y="4695342"/>
            <a:ext cx="2002279" cy="369332"/>
          </a:xfrm>
          <a:prstGeom prst="rect">
            <a:avLst/>
          </a:prstGeom>
        </p:spPr>
        <p:txBody>
          <a:bodyPr wrap="none">
            <a:spAutoFit/>
          </a:bodyPr>
          <a:lstStyle/>
          <a:p>
            <a:r>
              <a:rPr lang="en-US" dirty="0"/>
              <a:t>Source: </a:t>
            </a:r>
            <a:r>
              <a:rPr lang="en-US" dirty="0" err="1"/>
              <a:t>BioRender</a:t>
            </a:r>
            <a:r>
              <a:rPr lang="en-US" dirty="0"/>
              <a:t> </a:t>
            </a:r>
          </a:p>
        </p:txBody>
      </p:sp>
    </p:spTree>
    <p:extLst>
      <p:ext uri="{BB962C8B-B14F-4D97-AF65-F5344CB8AC3E}">
        <p14:creationId xmlns:p14="http://schemas.microsoft.com/office/powerpoint/2010/main" val="19009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CC14-49DA-2FFA-001D-A076CE73FA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0C6DD-4C9E-B05D-0B0E-230D913ECC93}"/>
              </a:ext>
            </a:extLst>
          </p:cNvPr>
          <p:cNvSpPr>
            <a:spLocks noGrp="1"/>
          </p:cNvSpPr>
          <p:nvPr>
            <p:ph idx="1"/>
          </p:nvPr>
        </p:nvSpPr>
        <p:spPr>
          <a:xfrm>
            <a:off x="513348" y="1544954"/>
            <a:ext cx="11228379" cy="4778727"/>
          </a:xfrm>
        </p:spPr>
        <p:txBody>
          <a:bodyPr>
            <a:normAutofit/>
          </a:bodyPr>
          <a:lstStyle/>
          <a:p>
            <a:pPr marL="914400" lvl="1" indent="-457200">
              <a:spcBef>
                <a:spcPts val="0"/>
              </a:spcBef>
              <a:spcAft>
                <a:spcPts val="1800"/>
              </a:spcAft>
              <a:buFont typeface="Wingdings" panose="05000000000000000000" pitchFamily="2" charset="2"/>
              <a:buChar char="§"/>
            </a:pPr>
            <a:r>
              <a:rPr lang="en-US" sz="2600" dirty="0">
                <a:solidFill>
                  <a:schemeClr val="tx1"/>
                </a:solidFill>
              </a:rPr>
              <a:t>Antimicrobial resistance</a:t>
            </a:r>
          </a:p>
          <a:p>
            <a:pPr marL="914400" lvl="1" indent="-457200">
              <a:spcBef>
                <a:spcPts val="0"/>
              </a:spcBef>
              <a:spcAft>
                <a:spcPts val="1800"/>
              </a:spcAft>
              <a:buFont typeface="Wingdings" panose="05000000000000000000" pitchFamily="2" charset="2"/>
              <a:buChar char="§"/>
            </a:pPr>
            <a:r>
              <a:rPr lang="en-US" sz="2600" dirty="0">
                <a:solidFill>
                  <a:schemeClr val="tx1"/>
                </a:solidFill>
              </a:rPr>
              <a:t>Biofilm formation</a:t>
            </a:r>
          </a:p>
          <a:p>
            <a:pPr marL="914400" lvl="1" indent="-457200">
              <a:spcBef>
                <a:spcPts val="0"/>
              </a:spcBef>
              <a:spcAft>
                <a:spcPts val="1800"/>
              </a:spcAft>
              <a:buFont typeface="Wingdings" panose="05000000000000000000" pitchFamily="2" charset="2"/>
              <a:buChar char="§"/>
            </a:pPr>
            <a:r>
              <a:rPr lang="en-US" sz="2600" dirty="0">
                <a:solidFill>
                  <a:schemeClr val="tx1"/>
                </a:solidFill>
              </a:rPr>
              <a:t>Quorum sensing</a:t>
            </a:r>
          </a:p>
          <a:p>
            <a:pPr marL="914400" lvl="1" indent="-457200">
              <a:spcBef>
                <a:spcPts val="0"/>
              </a:spcBef>
              <a:spcAft>
                <a:spcPts val="1800"/>
              </a:spcAft>
              <a:buFont typeface="Wingdings" panose="05000000000000000000" pitchFamily="2" charset="2"/>
              <a:buChar char="§"/>
            </a:pPr>
            <a:r>
              <a:rPr lang="en-US" sz="2600" dirty="0">
                <a:solidFill>
                  <a:schemeClr val="tx1"/>
                </a:solidFill>
              </a:rPr>
              <a:t>Quorum quenching</a:t>
            </a:r>
          </a:p>
          <a:p>
            <a:pPr marL="1371600" lvl="2" indent="-457200">
              <a:spcBef>
                <a:spcPts val="0"/>
              </a:spcBef>
              <a:spcAft>
                <a:spcPts val="1800"/>
              </a:spcAft>
              <a:buFont typeface="Wingdings" panose="05000000000000000000" pitchFamily="2" charset="2"/>
              <a:buChar char="§"/>
            </a:pPr>
            <a:r>
              <a:rPr lang="en-US" sz="2200" dirty="0">
                <a:solidFill>
                  <a:schemeClr val="tx1"/>
                </a:solidFill>
              </a:rPr>
              <a:t>Ethanol extracts of </a:t>
            </a:r>
            <a:r>
              <a:rPr lang="en-US" sz="2200" i="1" dirty="0" err="1">
                <a:solidFill>
                  <a:schemeClr val="tx1"/>
                </a:solidFill>
              </a:rPr>
              <a:t>Searsia</a:t>
            </a:r>
            <a:r>
              <a:rPr lang="en-US" sz="2200" i="1" dirty="0">
                <a:solidFill>
                  <a:schemeClr val="tx1"/>
                </a:solidFill>
              </a:rPr>
              <a:t> </a:t>
            </a:r>
            <a:r>
              <a:rPr lang="en-US" sz="2200" i="1" dirty="0" err="1">
                <a:solidFill>
                  <a:schemeClr val="tx1"/>
                </a:solidFill>
              </a:rPr>
              <a:t>lancea</a:t>
            </a:r>
            <a:r>
              <a:rPr lang="en-US" sz="2200" i="1" dirty="0">
                <a:solidFill>
                  <a:schemeClr val="tx1"/>
                </a:solidFill>
              </a:rPr>
              <a:t> </a:t>
            </a:r>
            <a:r>
              <a:rPr lang="en-US" sz="2200" dirty="0">
                <a:solidFill>
                  <a:schemeClr val="tx1"/>
                </a:solidFill>
              </a:rPr>
              <a:t>prevented biofilm formation and disrupted preformed biofilm against </a:t>
            </a:r>
            <a:r>
              <a:rPr lang="en-US" sz="2200" i="1" dirty="0" err="1">
                <a:solidFill>
                  <a:schemeClr val="tx1"/>
                </a:solidFill>
              </a:rPr>
              <a:t>Streptococccus</a:t>
            </a:r>
            <a:r>
              <a:rPr lang="en-US" sz="2200" i="1" dirty="0">
                <a:solidFill>
                  <a:schemeClr val="tx1"/>
                </a:solidFill>
              </a:rPr>
              <a:t> agalactiae, S. </a:t>
            </a:r>
            <a:r>
              <a:rPr lang="en-US" sz="2200" i="1" dirty="0" err="1">
                <a:solidFill>
                  <a:schemeClr val="tx1"/>
                </a:solidFill>
              </a:rPr>
              <a:t>dysgalactiae</a:t>
            </a:r>
            <a:r>
              <a:rPr lang="en-US" sz="2200" i="1" dirty="0">
                <a:solidFill>
                  <a:schemeClr val="tx1"/>
                </a:solidFill>
              </a:rPr>
              <a:t>, S. </a:t>
            </a:r>
            <a:r>
              <a:rPr lang="en-US" sz="2200" i="1" dirty="0" err="1">
                <a:solidFill>
                  <a:schemeClr val="tx1"/>
                </a:solidFill>
              </a:rPr>
              <a:t>uberis</a:t>
            </a:r>
            <a:r>
              <a:rPr lang="en-US" sz="2200" i="1" dirty="0">
                <a:solidFill>
                  <a:schemeClr val="tx1"/>
                </a:solidFill>
              </a:rPr>
              <a:t>, </a:t>
            </a:r>
            <a:r>
              <a:rPr lang="en-US" sz="2200" dirty="0">
                <a:solidFill>
                  <a:schemeClr val="tx1"/>
                </a:solidFill>
              </a:rPr>
              <a:t>and</a:t>
            </a:r>
            <a:r>
              <a:rPr lang="en-US" sz="2200" i="1" dirty="0">
                <a:solidFill>
                  <a:schemeClr val="tx1"/>
                </a:solidFill>
              </a:rPr>
              <a:t> </a:t>
            </a:r>
            <a:r>
              <a:rPr lang="en-US" sz="2200" i="1" dirty="0" err="1">
                <a:solidFill>
                  <a:schemeClr val="tx1"/>
                </a:solidFill>
              </a:rPr>
              <a:t>Eschericia</a:t>
            </a:r>
            <a:r>
              <a:rPr lang="en-US" sz="2200" i="1" dirty="0">
                <a:solidFill>
                  <a:schemeClr val="tx1"/>
                </a:solidFill>
              </a:rPr>
              <a:t> coli </a:t>
            </a:r>
            <a:r>
              <a:rPr lang="en-US" sz="1800" dirty="0">
                <a:solidFill>
                  <a:schemeClr val="tx1"/>
                </a:solidFill>
              </a:rPr>
              <a:t>(</a:t>
            </a:r>
            <a:r>
              <a:rPr lang="en-US" sz="1800" dirty="0" err="1">
                <a:solidFill>
                  <a:schemeClr val="tx1"/>
                </a:solidFill>
              </a:rPr>
              <a:t>Akinboye</a:t>
            </a:r>
            <a:r>
              <a:rPr lang="en-US" sz="1800" dirty="0">
                <a:solidFill>
                  <a:schemeClr val="tx1"/>
                </a:solidFill>
              </a:rPr>
              <a:t> et al., 2024)</a:t>
            </a:r>
          </a:p>
          <a:p>
            <a:pPr marL="1371600" lvl="2" indent="-457200">
              <a:spcBef>
                <a:spcPts val="0"/>
              </a:spcBef>
              <a:spcAft>
                <a:spcPts val="1800"/>
              </a:spcAft>
              <a:buFont typeface="Wingdings" panose="05000000000000000000" pitchFamily="2" charset="2"/>
              <a:buChar char="§"/>
            </a:pPr>
            <a:r>
              <a:rPr lang="en-US" sz="2200" dirty="0">
                <a:solidFill>
                  <a:schemeClr val="tx1"/>
                </a:solidFill>
              </a:rPr>
              <a:t>Extracts of </a:t>
            </a:r>
            <a:r>
              <a:rPr lang="en-US" sz="2200" i="1" dirty="0">
                <a:solidFill>
                  <a:schemeClr val="tx1"/>
                </a:solidFill>
              </a:rPr>
              <a:t>Liriodendron </a:t>
            </a:r>
            <a:r>
              <a:rPr lang="en-US" sz="2200" i="1" dirty="0" err="1">
                <a:solidFill>
                  <a:schemeClr val="tx1"/>
                </a:solidFill>
              </a:rPr>
              <a:t>tulipifera</a:t>
            </a:r>
            <a:r>
              <a:rPr lang="en-US" sz="2200" i="1" dirty="0">
                <a:solidFill>
                  <a:schemeClr val="tx1"/>
                </a:solidFill>
              </a:rPr>
              <a:t>, Quercus alba </a:t>
            </a:r>
            <a:r>
              <a:rPr lang="en-US" sz="2200" dirty="0">
                <a:solidFill>
                  <a:schemeClr val="tx1"/>
                </a:solidFill>
              </a:rPr>
              <a:t>inhibited biofilm formation in </a:t>
            </a:r>
            <a:r>
              <a:rPr lang="en-US" sz="2200" i="1" dirty="0">
                <a:solidFill>
                  <a:schemeClr val="tx1"/>
                </a:solidFill>
              </a:rPr>
              <a:t>Staphylococcus aureus </a:t>
            </a:r>
            <a:r>
              <a:rPr lang="en-US" sz="1800" dirty="0">
                <a:solidFill>
                  <a:schemeClr val="tx1"/>
                </a:solidFill>
              </a:rPr>
              <a:t>(Detweiler et al., 2019)</a:t>
            </a:r>
          </a:p>
          <a:p>
            <a:pPr lvl="1">
              <a:spcBef>
                <a:spcPts val="0"/>
              </a:spcBef>
              <a:spcAft>
                <a:spcPts val="1800"/>
              </a:spcAft>
            </a:pPr>
            <a:endParaRPr lang="en-US" sz="2600" dirty="0">
              <a:solidFill>
                <a:schemeClr val="tx1"/>
              </a:solidFill>
            </a:endParaRPr>
          </a:p>
        </p:txBody>
      </p:sp>
    </p:spTree>
    <p:extLst>
      <p:ext uri="{BB962C8B-B14F-4D97-AF65-F5344CB8AC3E}">
        <p14:creationId xmlns:p14="http://schemas.microsoft.com/office/powerpoint/2010/main" val="32990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120" y="1783945"/>
            <a:ext cx="10983559" cy="4778727"/>
          </a:xfrm>
        </p:spPr>
        <p:txBody>
          <a:bodyPr>
            <a:normAutofit/>
          </a:bodyPr>
          <a:lstStyle/>
          <a:p>
            <a:pPr marL="457200" indent="-457200">
              <a:spcBef>
                <a:spcPts val="0"/>
              </a:spcBef>
              <a:spcAft>
                <a:spcPts val="1800"/>
              </a:spcAft>
              <a:buFont typeface="Wingdings" panose="05000000000000000000" pitchFamily="2" charset="2"/>
              <a:buChar char="§"/>
            </a:pPr>
            <a:r>
              <a:rPr lang="en-US" sz="3000" b="1" dirty="0">
                <a:solidFill>
                  <a:schemeClr val="tx1"/>
                </a:solidFill>
              </a:rPr>
              <a:t>Objective:</a:t>
            </a:r>
          </a:p>
          <a:p>
            <a:pPr marL="914400" lvl="1" indent="-457200">
              <a:spcBef>
                <a:spcPts val="0"/>
              </a:spcBef>
              <a:spcAft>
                <a:spcPts val="1800"/>
              </a:spcAft>
              <a:buFont typeface="Wingdings" panose="05000000000000000000" pitchFamily="2" charset="2"/>
              <a:buChar char="§"/>
            </a:pPr>
            <a:r>
              <a:rPr lang="en-US" sz="2400" dirty="0">
                <a:solidFill>
                  <a:schemeClr val="tx1"/>
                </a:solidFill>
              </a:rPr>
              <a:t>To evaluate the effectiveness of quorum sensing-based plant products in improving udder health in organic dairy cattle</a:t>
            </a:r>
          </a:p>
        </p:txBody>
      </p:sp>
    </p:spTree>
    <p:extLst>
      <p:ext uri="{BB962C8B-B14F-4D97-AF65-F5344CB8AC3E}">
        <p14:creationId xmlns:p14="http://schemas.microsoft.com/office/powerpoint/2010/main" val="37733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Methods</a:t>
            </a:r>
          </a:p>
        </p:txBody>
      </p:sp>
      <p:sp>
        <p:nvSpPr>
          <p:cNvPr id="5" name="Slide Number Placeholder 4"/>
          <p:cNvSpPr>
            <a:spLocks noGrp="1"/>
          </p:cNvSpPr>
          <p:nvPr>
            <p:ph type="sldNum" sz="quarter" idx="12"/>
          </p:nvPr>
        </p:nvSpPr>
        <p:spPr/>
        <p:txBody>
          <a:bodyPr/>
          <a:lstStyle/>
          <a:p>
            <a:fld id="{788FB8FF-E84C-EC49-87A9-5C830135652C}" type="slidenum">
              <a:rPr lang="en-US" smtClean="0"/>
              <a:t>7</a:t>
            </a:fld>
            <a:endParaRPr lang="en-US"/>
          </a:p>
        </p:txBody>
      </p:sp>
    </p:spTree>
    <p:extLst>
      <p:ext uri="{BB962C8B-B14F-4D97-AF65-F5344CB8AC3E}">
        <p14:creationId xmlns:p14="http://schemas.microsoft.com/office/powerpoint/2010/main" val="171491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Methods</a:t>
            </a:r>
          </a:p>
        </p:txBody>
      </p:sp>
      <p:sp>
        <p:nvSpPr>
          <p:cNvPr id="3" name="Content Placeholder 2"/>
          <p:cNvSpPr>
            <a:spLocks noGrp="1"/>
          </p:cNvSpPr>
          <p:nvPr>
            <p:ph idx="1"/>
          </p:nvPr>
        </p:nvSpPr>
        <p:spPr>
          <a:xfrm>
            <a:off x="546539" y="1397876"/>
            <a:ext cx="11393214" cy="5297214"/>
          </a:xfrm>
        </p:spPr>
        <p:txBody>
          <a:bodyPr>
            <a:normAutofit/>
          </a:bodyPr>
          <a:lstStyle/>
          <a:p>
            <a:pPr lvl="1">
              <a:spcBef>
                <a:spcPts val="0"/>
              </a:spcBef>
              <a:spcAft>
                <a:spcPts val="1800"/>
              </a:spcAft>
            </a:pPr>
            <a:endParaRPr lang="en-US" dirty="0">
              <a:solidFill>
                <a:schemeClr val="tx1"/>
              </a:solidFill>
            </a:endParaRPr>
          </a:p>
          <a:p>
            <a:pPr lvl="1">
              <a:spcBef>
                <a:spcPts val="0"/>
              </a:spcBef>
              <a:spcAft>
                <a:spcPts val="1800"/>
              </a:spcAft>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sp>
        <p:nvSpPr>
          <p:cNvPr id="6" name="Content Placeholder 2">
            <a:extLst>
              <a:ext uri="{FF2B5EF4-FFF2-40B4-BE49-F238E27FC236}">
                <a16:creationId xmlns:a16="http://schemas.microsoft.com/office/drawing/2014/main" id="{976E8F2C-2375-7437-9187-CF70A3151824}"/>
              </a:ext>
            </a:extLst>
          </p:cNvPr>
          <p:cNvSpPr txBox="1">
            <a:spLocks/>
          </p:cNvSpPr>
          <p:nvPr/>
        </p:nvSpPr>
        <p:spPr>
          <a:xfrm>
            <a:off x="357353" y="1412197"/>
            <a:ext cx="2428240" cy="672795"/>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200" kern="1200">
                <a:solidFill>
                  <a:schemeClr val="tx1">
                    <a:lumMod val="50000"/>
                    <a:lumOff val="50000"/>
                  </a:schemeClr>
                </a:solidFill>
                <a:latin typeface="Arial" charset="0"/>
                <a:ea typeface="Arial" charset="0"/>
                <a:cs typeface="Arial" charset="0"/>
              </a:defRPr>
            </a:lvl1pPr>
            <a:lvl2pPr marL="457200" indent="0" algn="l" defTabSz="457200" rtl="0" eaLnBrk="1" latinLnBrk="0" hangingPunct="1">
              <a:spcBef>
                <a:spcPct val="20000"/>
              </a:spcBef>
              <a:buFont typeface="Arial"/>
              <a:buNone/>
              <a:defRPr sz="2800" kern="1200">
                <a:solidFill>
                  <a:schemeClr val="tx1">
                    <a:lumMod val="50000"/>
                    <a:lumOff val="50000"/>
                  </a:schemeClr>
                </a:solidFill>
                <a:latin typeface="Arial" charset="0"/>
                <a:ea typeface="Arial" charset="0"/>
                <a:cs typeface="Arial" charset="0"/>
              </a:defRPr>
            </a:lvl2pPr>
            <a:lvl3pPr marL="914400" indent="0" algn="l" defTabSz="457200" rtl="0" eaLnBrk="1" latinLnBrk="0" hangingPunct="1">
              <a:spcBef>
                <a:spcPct val="20000"/>
              </a:spcBef>
              <a:buFont typeface="Arial"/>
              <a:buNone/>
              <a:defRPr sz="2400" kern="1200">
                <a:solidFill>
                  <a:schemeClr val="tx1">
                    <a:lumMod val="50000"/>
                    <a:lumOff val="50000"/>
                  </a:schemeClr>
                </a:solidFill>
                <a:latin typeface="Arial" charset="0"/>
                <a:ea typeface="Arial" charset="0"/>
                <a:cs typeface="Arial" charset="0"/>
              </a:defRPr>
            </a:lvl3pPr>
            <a:lvl4pPr marL="1371600" indent="0" algn="l" defTabSz="457200" rtl="0" eaLnBrk="1" latinLnBrk="0" hangingPunct="1">
              <a:spcBef>
                <a:spcPct val="20000"/>
              </a:spcBef>
              <a:buFont typeface="Arial"/>
              <a:buNone/>
              <a:defRPr sz="2000" kern="1200">
                <a:solidFill>
                  <a:schemeClr val="tx1">
                    <a:lumMod val="50000"/>
                    <a:lumOff val="50000"/>
                  </a:schemeClr>
                </a:solidFill>
                <a:latin typeface="Arial" charset="0"/>
                <a:ea typeface="Arial" charset="0"/>
                <a:cs typeface="Arial" charset="0"/>
              </a:defRPr>
            </a:lvl4pPr>
            <a:lvl5pPr marL="1828800" indent="0" algn="l" defTabSz="457200" rtl="0" eaLnBrk="1" latinLnBrk="0" hangingPunct="1">
              <a:spcBef>
                <a:spcPct val="20000"/>
              </a:spcBef>
              <a:buFont typeface="Arial"/>
              <a:buNone/>
              <a:defRPr sz="2000" kern="1200">
                <a:solidFill>
                  <a:schemeClr val="tx1">
                    <a:lumMod val="50000"/>
                    <a:lumOff val="50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457200">
              <a:spcBef>
                <a:spcPts val="0"/>
              </a:spcBef>
              <a:spcAft>
                <a:spcPts val="1800"/>
              </a:spcAft>
              <a:buFont typeface="Wingdings" panose="05000000000000000000" pitchFamily="2" charset="2"/>
              <a:buChar char="§"/>
            </a:pPr>
            <a:r>
              <a:rPr lang="en-US" sz="3000" b="1" dirty="0">
                <a:solidFill>
                  <a:schemeClr val="tx1"/>
                </a:solidFill>
              </a:rPr>
              <a:t>Animals:</a:t>
            </a:r>
          </a:p>
          <a:p>
            <a:pPr marL="457200" indent="-457200">
              <a:spcBef>
                <a:spcPts val="0"/>
              </a:spcBef>
              <a:spcAft>
                <a:spcPts val="1800"/>
              </a:spcAft>
              <a:buFont typeface="Wingdings" panose="05000000000000000000" pitchFamily="2" charset="2"/>
              <a:buChar char="§"/>
            </a:pPr>
            <a:endParaRPr lang="en-US" sz="3000" dirty="0">
              <a:solidFill>
                <a:schemeClr val="tx1"/>
              </a:solidFill>
            </a:endParaRPr>
          </a:p>
          <a:p>
            <a:pPr marL="914400" lvl="1" indent="-457200">
              <a:spcBef>
                <a:spcPts val="0"/>
              </a:spcBef>
              <a:spcAft>
                <a:spcPts val="1800"/>
              </a:spcAft>
              <a:buFont typeface="Arial" panose="020B0604020202020204" pitchFamily="34" charset="0"/>
              <a:buChar char="•"/>
            </a:pPr>
            <a:endParaRPr lang="en-US" dirty="0">
              <a:solidFill>
                <a:schemeClr val="tx1"/>
              </a:solidFill>
            </a:endParaRPr>
          </a:p>
        </p:txBody>
      </p:sp>
      <p:sp>
        <p:nvSpPr>
          <p:cNvPr id="4" name="Rectangle 3">
            <a:extLst>
              <a:ext uri="{FF2B5EF4-FFF2-40B4-BE49-F238E27FC236}">
                <a16:creationId xmlns:a16="http://schemas.microsoft.com/office/drawing/2014/main" id="{968299FE-5F4D-2B4E-F246-8A25EC17612B}"/>
              </a:ext>
            </a:extLst>
          </p:cNvPr>
          <p:cNvSpPr/>
          <p:nvPr/>
        </p:nvSpPr>
        <p:spPr>
          <a:xfrm>
            <a:off x="6057900" y="1397876"/>
            <a:ext cx="5881853" cy="3847207"/>
          </a:xfrm>
          <a:prstGeom prst="rect">
            <a:avLst/>
          </a:prstGeom>
        </p:spPr>
        <p:txBody>
          <a:bodyPr wrap="square">
            <a:spAutoFit/>
          </a:bodyPr>
          <a:lstStyle/>
          <a:p>
            <a:pPr lvl="1" indent="-457200">
              <a:spcAft>
                <a:spcPts val="1800"/>
              </a:spcAft>
              <a:buFont typeface="Wingdings" panose="05000000000000000000" pitchFamily="2" charset="2"/>
              <a:buChar char="§"/>
            </a:pPr>
            <a:r>
              <a:rPr lang="en-US" sz="2800" b="1" dirty="0">
                <a:solidFill>
                  <a:prstClr val="black"/>
                </a:solidFill>
                <a:latin typeface="Arial" charset="0"/>
                <a:cs typeface="Arial" charset="0"/>
              </a:rPr>
              <a:t>Study site</a:t>
            </a:r>
            <a:r>
              <a:rPr lang="en-US" sz="2800" dirty="0">
                <a:solidFill>
                  <a:prstClr val="black"/>
                </a:solidFill>
                <a:latin typeface="Arial" charset="0"/>
                <a:cs typeface="Arial" charset="0"/>
              </a:rPr>
              <a:t>:</a:t>
            </a:r>
          </a:p>
          <a:p>
            <a:pPr marL="914400" lvl="1" indent="-457200">
              <a:spcAft>
                <a:spcPts val="1800"/>
              </a:spcAft>
              <a:buFont typeface="Wingdings" panose="05000000000000000000" pitchFamily="2" charset="2"/>
              <a:buChar char="§"/>
            </a:pPr>
            <a:r>
              <a:rPr lang="en-US" sz="2600" dirty="0">
                <a:solidFill>
                  <a:prstClr val="black"/>
                </a:solidFill>
                <a:latin typeface="Arial" charset="0"/>
                <a:cs typeface="Arial" charset="0"/>
              </a:rPr>
              <a:t>Commercial dairy farm under certified organic management</a:t>
            </a:r>
          </a:p>
          <a:p>
            <a:pPr marL="914400" lvl="1" indent="-457200">
              <a:spcAft>
                <a:spcPts val="1800"/>
              </a:spcAft>
              <a:buFont typeface="Wingdings" panose="05000000000000000000" pitchFamily="2" charset="2"/>
              <a:buChar char="§"/>
            </a:pPr>
            <a:r>
              <a:rPr lang="en-US" sz="2600" dirty="0">
                <a:solidFill>
                  <a:prstClr val="black"/>
                </a:solidFill>
                <a:latin typeface="Arial" charset="0"/>
                <a:cs typeface="Arial" charset="0"/>
              </a:rPr>
              <a:t>Central Texas</a:t>
            </a:r>
          </a:p>
          <a:p>
            <a:pPr marL="914400" lvl="1" indent="-457200">
              <a:spcAft>
                <a:spcPts val="1800"/>
              </a:spcAft>
              <a:buFont typeface="Wingdings" panose="05000000000000000000" pitchFamily="2" charset="2"/>
              <a:buChar char="§"/>
            </a:pPr>
            <a:r>
              <a:rPr lang="en-US" sz="2600" dirty="0">
                <a:solidFill>
                  <a:prstClr val="black"/>
                </a:solidFill>
                <a:latin typeface="Arial" charset="0"/>
                <a:cs typeface="Arial" charset="0"/>
              </a:rPr>
              <a:t>Free stall barns with sand bedding</a:t>
            </a:r>
          </a:p>
          <a:p>
            <a:pPr marL="914400" lvl="1" indent="-457200">
              <a:spcAft>
                <a:spcPts val="1800"/>
              </a:spcAft>
              <a:buFont typeface="Wingdings" panose="05000000000000000000" pitchFamily="2" charset="2"/>
              <a:buChar char="§"/>
            </a:pPr>
            <a:r>
              <a:rPr lang="en-US" sz="2600" dirty="0">
                <a:solidFill>
                  <a:prstClr val="black"/>
                </a:solidFill>
                <a:latin typeface="Arial" charset="0"/>
                <a:cs typeface="Arial" charset="0"/>
              </a:rPr>
              <a:t>Rotary milking parlor</a:t>
            </a:r>
          </a:p>
        </p:txBody>
      </p:sp>
      <p:sp>
        <p:nvSpPr>
          <p:cNvPr id="5" name="Rectangle 4">
            <a:extLst>
              <a:ext uri="{FF2B5EF4-FFF2-40B4-BE49-F238E27FC236}">
                <a16:creationId xmlns:a16="http://schemas.microsoft.com/office/drawing/2014/main" id="{25C15ADE-93BC-AC2C-FA2F-DBF96CE354C0}"/>
              </a:ext>
            </a:extLst>
          </p:cNvPr>
          <p:cNvSpPr/>
          <p:nvPr/>
        </p:nvSpPr>
        <p:spPr>
          <a:xfrm>
            <a:off x="6285186" y="5393005"/>
            <a:ext cx="5332395" cy="1154162"/>
          </a:xfrm>
          <a:prstGeom prst="rect">
            <a:avLst/>
          </a:prstGeom>
        </p:spPr>
        <p:txBody>
          <a:bodyPr wrap="square">
            <a:spAutoFit/>
          </a:bodyPr>
          <a:lstStyle/>
          <a:p>
            <a:pPr marL="457200" lvl="0" indent="-457200">
              <a:spcAft>
                <a:spcPts val="1800"/>
              </a:spcAft>
              <a:buFont typeface="Wingdings" panose="05000000000000000000" pitchFamily="2" charset="2"/>
              <a:buChar char="§"/>
            </a:pPr>
            <a:r>
              <a:rPr lang="en-US" sz="2800" b="1" dirty="0">
                <a:solidFill>
                  <a:prstClr val="black"/>
                </a:solidFill>
                <a:latin typeface="Arial" charset="0"/>
                <a:cs typeface="Arial" charset="0"/>
              </a:rPr>
              <a:t>Study period</a:t>
            </a:r>
            <a:r>
              <a:rPr lang="en-US" sz="2800" dirty="0">
                <a:solidFill>
                  <a:prstClr val="black"/>
                </a:solidFill>
                <a:latin typeface="Arial" charset="0"/>
                <a:cs typeface="Arial" charset="0"/>
              </a:rPr>
              <a:t>:</a:t>
            </a:r>
          </a:p>
          <a:p>
            <a:pPr marL="914400" lvl="1" indent="-457200">
              <a:spcAft>
                <a:spcPts val="1800"/>
              </a:spcAft>
              <a:buFont typeface="Wingdings" panose="05000000000000000000" pitchFamily="2" charset="2"/>
              <a:buChar char="§"/>
            </a:pPr>
            <a:r>
              <a:rPr lang="en-US" sz="2600" dirty="0">
                <a:solidFill>
                  <a:prstClr val="black"/>
                </a:solidFill>
                <a:latin typeface="Arial" charset="0"/>
                <a:cs typeface="Arial" charset="0"/>
              </a:rPr>
              <a:t>Dec 2023 to Mar 2024</a:t>
            </a:r>
          </a:p>
        </p:txBody>
      </p:sp>
      <p:pic>
        <p:nvPicPr>
          <p:cNvPr id="19" name="Picture 18" descr="A diagram of cows with numbers and symbols&#10;&#10;AI-generated content may be incorrect.">
            <a:extLst>
              <a:ext uri="{FF2B5EF4-FFF2-40B4-BE49-F238E27FC236}">
                <a16:creationId xmlns:a16="http://schemas.microsoft.com/office/drawing/2014/main" id="{D7505FB6-503F-A386-8449-28BBEB9EF278}"/>
              </a:ext>
            </a:extLst>
          </p:cNvPr>
          <p:cNvPicPr>
            <a:picLocks noChangeAspect="1"/>
          </p:cNvPicPr>
          <p:nvPr/>
        </p:nvPicPr>
        <p:blipFill>
          <a:blip r:embed="rId2"/>
          <a:stretch>
            <a:fillRect/>
          </a:stretch>
        </p:blipFill>
        <p:spPr>
          <a:xfrm>
            <a:off x="214147" y="2197711"/>
            <a:ext cx="5843753" cy="3847206"/>
          </a:xfrm>
          <a:prstGeom prst="rect">
            <a:avLst/>
          </a:prstGeom>
        </p:spPr>
      </p:pic>
    </p:spTree>
    <p:extLst>
      <p:ext uri="{BB962C8B-B14F-4D97-AF65-F5344CB8AC3E}">
        <p14:creationId xmlns:p14="http://schemas.microsoft.com/office/powerpoint/2010/main" val="25718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Methods..</a:t>
            </a:r>
          </a:p>
        </p:txBody>
      </p:sp>
      <p:sp>
        <p:nvSpPr>
          <p:cNvPr id="3" name="Content Placeholder 2"/>
          <p:cNvSpPr>
            <a:spLocks noGrp="1"/>
          </p:cNvSpPr>
          <p:nvPr>
            <p:ph idx="1"/>
          </p:nvPr>
        </p:nvSpPr>
        <p:spPr>
          <a:xfrm>
            <a:off x="546539" y="1397876"/>
            <a:ext cx="11393214" cy="5297214"/>
          </a:xfrm>
        </p:spPr>
        <p:txBody>
          <a:bodyPr>
            <a:normAutofit/>
          </a:bodyPr>
          <a:lstStyle/>
          <a:p>
            <a:pPr lvl="1">
              <a:spcBef>
                <a:spcPts val="0"/>
              </a:spcBef>
              <a:spcAft>
                <a:spcPts val="1800"/>
              </a:spcAft>
            </a:pPr>
            <a:endParaRPr lang="en-US" dirty="0">
              <a:solidFill>
                <a:schemeClr val="tx1"/>
              </a:solidFill>
            </a:endParaRPr>
          </a:p>
          <a:p>
            <a:pPr lvl="1">
              <a:spcBef>
                <a:spcPts val="0"/>
              </a:spcBef>
              <a:spcAft>
                <a:spcPts val="1800"/>
              </a:spcAft>
            </a:pPr>
            <a:endParaRPr lang="en-US" dirty="0">
              <a:solidFill>
                <a:schemeClr val="tx1"/>
              </a:solidFill>
            </a:endParaRPr>
          </a:p>
          <a:p>
            <a:pPr marL="914400" lvl="1" indent="-457200">
              <a:spcBef>
                <a:spcPts val="0"/>
              </a:spcBef>
              <a:spcAft>
                <a:spcPts val="1800"/>
              </a:spcAft>
              <a:buFont typeface="Wingdings" panose="05000000000000000000" pitchFamily="2" charset="2"/>
              <a:buChar char="§"/>
            </a:pPr>
            <a:endParaRPr lang="en-US" dirty="0">
              <a:solidFill>
                <a:schemeClr val="tx1"/>
              </a:solidFill>
            </a:endParaRPr>
          </a:p>
        </p:txBody>
      </p:sp>
      <p:grpSp>
        <p:nvGrpSpPr>
          <p:cNvPr id="7" name="Group 6">
            <a:extLst>
              <a:ext uri="{FF2B5EF4-FFF2-40B4-BE49-F238E27FC236}">
                <a16:creationId xmlns:a16="http://schemas.microsoft.com/office/drawing/2014/main" id="{09E4D0BD-CA1F-4522-5CC2-A6621F6B63BD}"/>
              </a:ext>
            </a:extLst>
          </p:cNvPr>
          <p:cNvGrpSpPr/>
          <p:nvPr/>
        </p:nvGrpSpPr>
        <p:grpSpPr>
          <a:xfrm>
            <a:off x="877196" y="5318181"/>
            <a:ext cx="2709445" cy="598998"/>
            <a:chOff x="8243504" y="2992848"/>
            <a:chExt cx="3691822" cy="835756"/>
          </a:xfrm>
        </p:grpSpPr>
        <p:sp>
          <p:nvSpPr>
            <p:cNvPr id="8" name="TextBox 7">
              <a:extLst>
                <a:ext uri="{FF2B5EF4-FFF2-40B4-BE49-F238E27FC236}">
                  <a16:creationId xmlns:a16="http://schemas.microsoft.com/office/drawing/2014/main" id="{3ACBFAFD-5A76-3A05-BCD6-5E97A8A753AD}"/>
                </a:ext>
              </a:extLst>
            </p:cNvPr>
            <p:cNvSpPr txBox="1"/>
            <p:nvPr/>
          </p:nvSpPr>
          <p:spPr>
            <a:xfrm>
              <a:off x="8420393" y="3096853"/>
              <a:ext cx="3514933" cy="687084"/>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DHIA</a:t>
              </a:r>
              <a:r>
                <a:rPr lang="en-US" sz="2600" dirty="0">
                  <a:latin typeface="Arial" panose="020B0604020202020204" pitchFamily="34" charset="0"/>
                  <a:cs typeface="Arial" panose="020B0604020202020204" pitchFamily="34" charset="0"/>
                </a:rPr>
                <a:t>: SCC</a:t>
              </a:r>
            </a:p>
          </p:txBody>
        </p:sp>
        <p:sp>
          <p:nvSpPr>
            <p:cNvPr id="9" name="Rounded Rectangle 22">
              <a:extLst>
                <a:ext uri="{FF2B5EF4-FFF2-40B4-BE49-F238E27FC236}">
                  <a16:creationId xmlns:a16="http://schemas.microsoft.com/office/drawing/2014/main" id="{9C9A6EAC-C615-B68A-F2A7-35A36B02CBEF}"/>
                </a:ext>
              </a:extLst>
            </p:cNvPr>
            <p:cNvSpPr/>
            <p:nvPr/>
          </p:nvSpPr>
          <p:spPr>
            <a:xfrm>
              <a:off x="8243504" y="2992848"/>
              <a:ext cx="3691822" cy="835756"/>
            </a:xfrm>
            <a:prstGeom prst="roundRect">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AF0C824-21D0-56F6-EF82-40078BC0C8A4}"/>
              </a:ext>
            </a:extLst>
          </p:cNvPr>
          <p:cNvGrpSpPr/>
          <p:nvPr/>
        </p:nvGrpSpPr>
        <p:grpSpPr>
          <a:xfrm>
            <a:off x="5744561" y="5335074"/>
            <a:ext cx="6645827" cy="598998"/>
            <a:chOff x="8241562" y="3020845"/>
            <a:chExt cx="4597815" cy="1548400"/>
          </a:xfrm>
        </p:grpSpPr>
        <p:sp>
          <p:nvSpPr>
            <p:cNvPr id="12" name="TextBox 11">
              <a:extLst>
                <a:ext uri="{FF2B5EF4-FFF2-40B4-BE49-F238E27FC236}">
                  <a16:creationId xmlns:a16="http://schemas.microsoft.com/office/drawing/2014/main" id="{2CB70A4F-B6D0-3B92-2BE5-E39962774753}"/>
                </a:ext>
              </a:extLst>
            </p:cNvPr>
            <p:cNvSpPr txBox="1"/>
            <p:nvPr/>
          </p:nvSpPr>
          <p:spPr>
            <a:xfrm>
              <a:off x="8241562" y="3185336"/>
              <a:ext cx="4597815" cy="110846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Culture</a:t>
              </a:r>
              <a:r>
                <a:rPr lang="en-US" sz="2600" dirty="0">
                  <a:latin typeface="Arial" panose="020B0604020202020204" pitchFamily="34" charset="0"/>
                  <a:cs typeface="Arial" panose="020B0604020202020204" pitchFamily="34" charset="0"/>
                </a:rPr>
                <a:t>: identification and counts (</a:t>
              </a:r>
              <a:r>
                <a:rPr lang="en-US" sz="2600" dirty="0" err="1">
                  <a:latin typeface="Arial" panose="020B0604020202020204" pitchFamily="34" charset="0"/>
                  <a:cs typeface="Arial" panose="020B0604020202020204" pitchFamily="34" charset="0"/>
                </a:rPr>
                <a:t>cfu</a:t>
              </a:r>
              <a:r>
                <a:rPr lang="en-US" sz="2600" dirty="0">
                  <a:latin typeface="Arial" panose="020B0604020202020204" pitchFamily="34" charset="0"/>
                  <a:cs typeface="Arial" panose="020B0604020202020204" pitchFamily="34" charset="0"/>
                </a:rPr>
                <a:t>)</a:t>
              </a:r>
            </a:p>
          </p:txBody>
        </p:sp>
        <p:sp>
          <p:nvSpPr>
            <p:cNvPr id="14" name="Rounded Rectangle 25">
              <a:extLst>
                <a:ext uri="{FF2B5EF4-FFF2-40B4-BE49-F238E27FC236}">
                  <a16:creationId xmlns:a16="http://schemas.microsoft.com/office/drawing/2014/main" id="{3068A519-32DE-5BB5-2622-F098EA7BC968}"/>
                </a:ext>
              </a:extLst>
            </p:cNvPr>
            <p:cNvSpPr/>
            <p:nvPr/>
          </p:nvSpPr>
          <p:spPr>
            <a:xfrm>
              <a:off x="8243503" y="3020845"/>
              <a:ext cx="4091541" cy="1548400"/>
            </a:xfrm>
            <a:prstGeom prst="roundRect">
              <a:avLst/>
            </a:prstGeom>
            <a:no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A black and white text&#10;&#10;AI-generated content may be incorrect.">
            <a:extLst>
              <a:ext uri="{FF2B5EF4-FFF2-40B4-BE49-F238E27FC236}">
                <a16:creationId xmlns:a16="http://schemas.microsoft.com/office/drawing/2014/main" id="{E857B88A-AFAB-2CD3-DF32-E0A6D4DE5F7A}"/>
              </a:ext>
            </a:extLst>
          </p:cNvPr>
          <p:cNvPicPr>
            <a:picLocks noChangeAspect="1"/>
          </p:cNvPicPr>
          <p:nvPr/>
        </p:nvPicPr>
        <p:blipFill>
          <a:blip r:embed="rId2"/>
          <a:stretch>
            <a:fillRect/>
          </a:stretch>
        </p:blipFill>
        <p:spPr>
          <a:xfrm>
            <a:off x="818811" y="1308234"/>
            <a:ext cx="9722370" cy="3553694"/>
          </a:xfrm>
          <a:prstGeom prst="rect">
            <a:avLst/>
          </a:prstGeom>
        </p:spPr>
      </p:pic>
    </p:spTree>
    <p:extLst>
      <p:ext uri="{BB962C8B-B14F-4D97-AF65-F5344CB8AC3E}">
        <p14:creationId xmlns:p14="http://schemas.microsoft.com/office/powerpoint/2010/main" val="1684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4AF30AB-6ABD-44BD-BF00-E0A3FBF1B01F}">
  <we:reference id="wa200006038" version="1.0.0.3" store="en-US" storeType="OMEX"/>
  <we:alternateReferences>
    <we:reference id="WA200006038" version="1.0.0.3" store="WA200006038" storeType="OMEX"/>
  </we:alternateReferences>
  <we:properties>
    <we:property name="65a183b0260a086822b5e3f3_1715374123036" value="{&quot;id&quot;:&quot;b3a94980-14e3-4b5b-a8b1-6fedc854d079&quot;,&quot;objects&quot;:{&quot;b3a94980-14e3-4b5b-a8b1-6fedc854d079&quot;:{&quot;id&quot;:&quot;b3a94980-14e3-4b5b-a8b1-6fedc854d079&quot;,&quot;type&quot;:&quot;FIGURE_OBJECT&quot;,&quot;document&quot;:{&quot;type&quot;:&quot;DOCUMENT_GROUP&quot;,&quot;canvasType&quot;:&quot;FIGURE&quot;,&quot;units&quot;:&quot;in&quot;}},&quot;29c4d6ef-447d-47f8-9eb7-a0ca9fbf28bd&quot;:{&quot;id&quot;:&quot;29c4d6ef-447d-47f8-9eb7-a0ca9fbf28bd&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3a94980-14e3-4b5b-a8b1-6fedc854d079&quot;,&quot;type&quot;:&quot;FRAME&quot;,&quot;order&quot;:&quot;5&quot;}},&quot;6900e281-192e-403f-8dd3-b0500bc1bc91&quot;:{&quot;id&quot;:&quot;6900e281-192e-403f-8dd3-b0500bc1bc91&quot;,&quot;type&quot;:&quot;FIGURE_OBJECT&quot;,&quot;document&quot;:{&quot;type&quot;:&quot;FIGURE&quot;,&quot;canvasType&quot;:&quot;FIGURE&quot;,&quot;units&quot;:&quot;in&quot;},&quot;parent&quot;:{&quot;parentId&quot;:&quot;b3a94980-14e3-4b5b-a8b1-6fedc854d079&quot;,&quot;type&quot;:&quot;DOCUMENT&quot;,&quot;order&quot;:&quot;5&quot;}},&quot;47e93cd9-c5e9-4440-965c-f87ab382def7&quot;:{&quot;id&quot;:&quot;47e93cd9-c5e9-4440-965c-f87ab382def7&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6900e281-192e-403f-8dd3-b0500bc1bc91&quot;,&quot;order&quot;:&quot;5&quot;}},&quot;d394e448-f633-4809-858b-ab9f507b8b2a&quot;:{&quot;id&quot;:&quot;d394e448-f633-4809-858b-ab9f507b8b2a&quot;,&quot;type&quot;:&quot;FIGURE_OBJECT&quot;,&quot;guide&quot;:{&quot;type&quot;:&quot;GRID&quot;,&quot;distance&quot;:0.5,&quot;units&quot;:&quot;in&quot;},&quot;parent&quot;:{&quot;parentId&quot;:&quot;b3a94980-14e3-4b5b-a8b1-6fedc854d079&quot;,&quot;type&quot;:&quot;GUIDE&quot;,&quot;order&quot;:&quot;5&quot;}},&quot;0f3c18b4-9154-452b-b6d7-781d459c5d3c&quot;:{&quot;id&quot;:&quot;0f3c18b4-9154-452b-b6d7-781d459c5d3c&quot;,&quot;name&quot;:&quot;Cow&quot;,&quot;displayName&quot;:&quot;&quot;,&quot;type&quot;:&quot;FIGURE_OBJECT&quot;,&quot;relativeTransform&quot;:{&quot;translate&quot;:{&quot;x&quot;:-262.4345619080811,&quot;y&quot;:142.13958684659684},&quot;rotate&quot;:0,&quot;skewX&quot;:0,&quot;scale&quot;:{&quot;x&quot;:0.790327630452056,&quot;y&quot;:0.7903276304520561}},&quot;image&quot;:{&quot;url&quot;:&quot;https://icons.biorender.com/biorender/6595b0636088624627e79519/20240103190908/image/cow-1.png&quot;,&quot;fallbackUrl&quot;:&quot;https://res.cloudinary.com/dlcjuc3ej/image/upload/v1704308948/y4h0mq3ptxtdekcya3bk.svg#/keystone/api/icons/6595b0636088624627e79519/20240103190908/image/cow-1.svg&quot;,&quot;isPremium&quot;:false,&quot;size&quot;:{&quot;x&quot;:300,&quot;y&quot;:202.0689655172414}},&quot;source&quot;:{&quot;id&quot;:&quot;6595b0636088624627e79519&quot;,&quot;type&quot;:&quot;ASSETS&quot;},&quot;isPremium&quot;:false,&quot;parent&quot;:{&quot;type&quot;:&quot;CHILD&quot;,&quot;parentId&quot;:&quot;6900e281-192e-403f-8dd3-b0500bc1bc91&quot;,&quot;order&quot;:&quot;5&quot;}},&quot;fd352c42-52cc-41ba-bbc6-4cb6bdaf131e&quot;:{&quot;id&quot;:&quot;fd352c42-52cc-41ba-bbc6-4cb6bdaf131e&quot;,&quot;name&quot;:&quot;Cow&quot;,&quot;displayName&quot;:&quot;&quot;,&quot;type&quot;:&quot;FIGURE_OBJECT&quot;,&quot;relativeTransform&quot;:{&quot;translate&quot;:{&quot;x&quot;:-0.8277036229265526,&quot;y&quot;:142.1403537338296},&quot;rotate&quot;:0,&quot;skewX&quot;:0,&quot;scale&quot;:{&quot;x&quot;:0.790327630452056,&quot;y&quot;:0.7903276304520561}},&quot;image&quot;:{&quot;url&quot;:&quot;https://icons.biorender.com/biorender/6595b0636088624627e79519/20240103190908/image/cow-1.png&quot;,&quot;fallbackUrl&quot;:&quot;https://res.cloudinary.com/dlcjuc3ej/image/upload/v1704308948/y4h0mq3ptxtdekcya3bk.svg#/keystone/api/icons/6595b0636088624627e79519/20240103190908/image/cow-1.svg&quot;,&quot;isPremium&quot;:false,&quot;size&quot;:{&quot;x&quot;:300,&quot;y&quot;:202.0689655172414}},&quot;source&quot;:{&quot;id&quot;:&quot;6595b0636088624627e79519&quot;,&quot;type&quot;:&quot;ASSETS&quot;},&quot;isPremium&quot;:false,&quot;parent&quot;:{&quot;type&quot;:&quot;CHILD&quot;,&quot;parentId&quot;:&quot;6900e281-192e-403f-8dd3-b0500bc1bc91&quot;,&quot;order&quot;:&quot;7&quot;}},&quot;ae016f23-14d5-4659-9496-996342366f36&quot;:{&quot;id&quot;:&quot;ae016f23-14d5-4659-9496-996342366f36&quot;,&quot;name&quot;:&quot;Cow&quot;,&quot;displayName&quot;:&quot;&quot;,&quot;type&quot;:&quot;FIGURE_OBJECT&quot;,&quot;relativeTransform&quot;:{&quot;translate&quot;:{&quot;x&quot;:262.4346960531869,&quot;y&quot;:142.140195786487},&quot;rotate&quot;:0,&quot;skewX&quot;:0,&quot;scale&quot;:{&quot;x&quot;:0.790327630452056,&quot;y&quot;:0.7903276304520561}},&quot;image&quot;:{&quot;url&quot;:&quot;https://icons.biorender.com/biorender/6595b0636088624627e79519/20240103190908/image/cow-1.png&quot;,&quot;fallbackUrl&quot;:&quot;https://res.cloudinary.com/dlcjuc3ej/image/upload/v1704308948/y4h0mq3ptxtdekcya3bk.svg#/keystone/api/icons/6595b0636088624627e79519/20240103190908/image/cow-1.svg&quot;,&quot;isPremium&quot;:false,&quot;size&quot;:{&quot;x&quot;:300,&quot;y&quot;:202.0689655172414}},&quot;source&quot;:{&quot;id&quot;:&quot;6595b0636088624627e79519&quot;,&quot;type&quot;:&quot;ASSETS&quot;},&quot;isPremium&quot;:false,&quot;parent&quot;:{&quot;type&quot;:&quot;CHILD&quot;,&quot;parentId&quot;:&quot;6900e281-192e-403f-8dd3-b0500bc1bc91&quot;,&quot;order&quot;:&quot;8&quot;}},&quot;9654ab99-507e-44ac-aa3b-ca4a29d41f2a&quot;:{&quot;id&quot;:&quot;9654ab99-507e-44ac-aa3b-ca4a29d41f2a&quot;,&quot;type&quot;:&quot;FIGURE_OBJECT&quot;,&quot;relativeTransform&quot;:{&quot;translate&quot;:{&quot;x&quot;:-247.2503658333718,&quot;y&quot;:273.8030350110565},&quot;rotate&quot;:0,&quot;skewX&quot;:0,&quot;scale&quot;:{&quot;x&quot;:1,&quot;y&quot;:1}},&quot;text&quot;:{&quot;textData&quot;:{&quot;lineSpacing&quot;:&quot;normal&quot;,&quot;alignment&quot;:&quot;left&quot;,&quot;verticalAlign&quot;:&quot;TOP&quot;,&quot;lines&quot;:[{&quot;runs&quot;:[{&quot;style&quot;:{&quot;fontFamily&quot;:&quot;Arial&quot;,&quot;fontSize&quot;:40,&quot;color&quot;:&quot;black&quot;,&quot;fontWeight&quot;:&quot;normal&quot;,&quot;fontStyle&quot;:&quot;normal&quot;,&quot;decoration&quot;:&quot;none&quot;},&quot;range&quot;:[0,9]}],&quot;text&quot;:&quot;APT (n=47)&quot;}]},&quot;format&quot;:&quot;BETTER_TEXT&quot;,&quot;size&quot;:{&quot;x&quot;:207.40989269163282,&quot;y&quot;:58.73841756983768},&quot;targetSize&quot;:{&quot;x&quot;:207.40989269163282,&quot;y&quot;:58.73841756983768}},&quot;parent&quot;:{&quot;type&quot;:&quot;CHILD&quot;,&quot;parentId&quot;:&quot;6900e281-192e-403f-8dd3-b0500bc1bc91&quot;,&quot;order&quot;:&quot;9&quot;}},&quot;3b574cd1-8f48-4be8-bba7-9bd623116a21&quot;:{&quot;id&quot;:&quot;3b574cd1-8f48-4be8-bba7-9bd623116a21&quot;,&quot;type&quot;:&quot;FIGURE_OBJECT&quot;,&quot;relativeTransform&quot;:{&quot;translate&quot;:{&quot;x&quot;:32.20087798542323,&quot;y&quot;:273.80278596043047},&quot;rotate&quot;:0,&quot;skewX&quot;:0,&quot;scale&quot;:{&quot;x&quot;:1,&quot;y&quot;:1}},&quot;text&quot;:{&quot;textData&quot;:{&quot;lineSpacing&quot;:&quot;normal&quot;,&quot;alignment&quot;:&quot;left&quot;,&quot;verticalAlign&quot;:&quot;TOP&quot;,&quot;lines&quot;:[{&quot;runs&quot;:[{&quot;style&quot;:{&quot;fontFamily&quot;:&quot;Arial&quot;,&quot;fontSize&quot;:40,&quot;color&quot;:&quot;black&quot;,&quot;fontWeight&quot;:&quot;normal&quot;,&quot;fontStyle&quot;:&quot;normal&quot;,&quot;decoration&quot;:&quot;none&quot;},&quot;range&quot;:[0,9]}],&quot;text&quot;:&quot;CLT (n=40)&quot;}],&quot;_lastCaretLocation&quot;:{&quot;lineIndex&quot;:0,&quot;runIndex&quot;:-1,&quot;charIndex&quot;:-1,&quot;endOfLine&quot;:true}},&quot;format&quot;:&quot;BETTER_TEXT&quot;,&quot;size&quot;:{&quot;x&quot;:226.74443799078813,&quot;y&quot;:58.73941756983772},&quot;targetSize&quot;:{&quot;x&quot;:226.74443799078813,&quot;y&quot;:58.73941756983772}},&quot;parent&quot;:{&quot;type&quot;:&quot;CHILD&quot;,&quot;parentId&quot;:&quot;6900e281-192e-403f-8dd3-b0500bc1bc91&quot;,&quot;order&quot;:&quot;95&quot;}},&quot;b12f6d20-c69a-424c-acd4-1b7351dc60bd&quot;:{&quot;id&quot;:&quot;b12f6d20-c69a-424c-acd4-1b7351dc60bd&quot;,&quot;type&quot;:&quot;FIGURE_OBJECT&quot;,&quot;relativeTransform&quot;:{&quot;translate&quot;:{&quot;x&quot;:313.3793571756854,&quot;y&quot;:273.80314831461493},&quot;rotate&quot;:0,&quot;skewX&quot;:0,&quot;scale&quot;:{&quot;x&quot;:1,&quot;y&quot;:1}},&quot;text&quot;:{&quot;textData&quot;:{&quot;lineSpacing&quot;:&quot;normal&quot;,&quot;alignment&quot;:&quot;left&quot;,&quot;verticalAlign&quot;:&quot;TOP&quot;,&quot;lines&quot;:[{&quot;runs&quot;:[{&quot;style&quot;:{&quot;fontFamily&quot;:&quot;Arial&quot;,&quot;fontSize&quot;:40,&quot;color&quot;:&quot;black&quot;,&quot;fontWeight&quot;:&quot;normal&quot;,&quot;fontStyle&quot;:&quot;normal&quot;,&quot;decoration&quot;:&quot;none&quot;},&quot;range&quot;:[0,9]}],&quot;text&quot;:&quot;CON (n=42)&quot;}],&quot;_lastCaretLocation&quot;:{&quot;lineIndex&quot;:0,&quot;runIndex&quot;:0,&quot;charIndex&quot;:9}},&quot;format&quot;:&quot;BETTER_TEXT&quot;,&quot;size&quot;:{&quot;x&quot;:251.81475948981395,&quot;y&quot;:58.73841756983768},&quot;targetSize&quot;:{&quot;x&quot;:251.81475948981395,&quot;y&quot;:58.73841756983768}},&quot;parent&quot;:{&quot;type&quot;:&quot;CHILD&quot;,&quot;parentId&quot;:&quot;6900e281-192e-403f-8dd3-b0500bc1bc91&quot;,&quot;order&quot;:&quot;97&quot;}},&quot;3375749d-ac7c-4577-b792-5a1acfb65ed6&quot;:{&quot;id&quot;:&quot;3375749d-ac7c-4577-b792-5a1acfb65ed6&quot;,&quot;type&quot;:&quot;FIGURE_OBJECT&quot;,&quot;relativeTransform&quot;:{&quot;translate&quot;:{&quot;x&quot;:46.41862371568417,&quot;y&quot;:-96.10868514325622},&quot;rotate&quot;:0,&quot;skewX&quot;:0,&quot;scale&quot;:{&quot;x&quot;:1,&quot;y&quot;:1}},&quot;text&quot;:{&quot;textData&quot;:{&quot;lineSpacing&quot;:&quot;normal&quot;,&quot;alignment&quot;:&quot;left&quot;,&quot;verticalAlign&quot;:&quot;TOP&quot;,&quot;lines&quot;:[{&quot;runs&quot;:[{&quot;style&quot;:{&quot;fontFamily&quot;:&quot;Arial&quot;,&quot;fontSize&quot;:37.33333333333333,&quot;color&quot;:&quot;black&quot;,&quot;fontWeight&quot;:&quot;bold&quot;,&quot;fontStyle&quot;:&quot;normal&quot;,&quot;decoration&quot;:&quot;none&quot;},&quot;range&quot;:[0,16]}],&quot;text&quot;:&quot;Total Cow (n=129)&quot;}],&quot;_lastCaretLocation&quot;:{&quot;lineIndex&quot;:0,&quot;runIndex&quot;:0,&quot;charIndex&quot;:0}},&quot;format&quot;:&quot;BETTER_TEXT&quot;,&quot;size&quot;:{&quot;x&quot;:317.1274246215375,&quot;y&quot;:38.07179040103914},&quot;targetSize&quot;:{&quot;x&quot;:317.1274246215375,&quot;y&quot;:38.07179040103914}},&quot;parent&quot;:{&quot;type&quot;:&quot;CHILD&quot;,&quot;parentId&quot;:&quot;6900e281-192e-403f-8dd3-b0500bc1bc91&quot;,&quot;order&quot;:&quot;98&quot;}},&quot;324e45a5-4c33-4d6c-9437-92c2ea338b27&quot;:{&quot;type&quot;:&quot;FIGURE_OBJECT&quot;,&quot;id&quot;:&quot;324e45a5-4c33-4d6c-9437-92c2ea338b27&quot;,&quot;relativeTransform&quot;:{&quot;translate&quot;:{&quot;x&quot;:-42.31485745830979,&quot;y&quot;:124.46866023008702},&quot;rotate&quot;:0},&quot;opacity&quot;:1,&quot;path&quot;:{&quot;type&quot;:&quot;POLY_LINE&quot;,&quot;points&quot;:[{&quot;x&quot;:-77.80883310635136,&quot;y&quot;:-158.2482728497055},{&quot;x&quot;:-187.01345289244406,&quot;y&quot;:-66.0280332924436}],&quot;closed&quot;:false},&quot;pathStyles&quot;:[{&quot;type&quot;:&quot;FILL&quot;,&quot;fillStyle&quot;:&quot;rgba(0,0,0,0)&quot;},{&quot;type&quot;:&quot;STROKE&quot;,&quot;strokeStyle&quot;:{&quot;units&quot;:&quot;PATH_LENGTH&quot;,&quot;stops&quot;:{&quot;0&quot;:&quot;#23232300&quot;,&quot;1&quot;:&quot;#232323&quot;,&quot;0.45&quot;:&quot;#232323&quot;}},&quot;lineWidth&quot;:1.6493141705736973,&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6900e281-192e-403f-8dd3-b0500bc1bc91&quot;,&quot;order&quot;:&quot;99&quot;},&quot;connectorInfo&quot;:{&quot;connectedObjects&quot;:[],&quot;type&quot;:&quot;LINE&quot;,&quot;offset&quot;:{&quot;x&quot;:0,&quot;y&quot;:0},&quot;bending&quot;:0.1,&quot;firstElementIsHead&quot;:true,&quot;customized&quot;:false}},&quot;51956d2d-9fec-4366-be85-46c058efd077&quot;:{&quot;type&quot;:&quot;FIGURE_OBJECT&quot;,&quot;id&quot;:&quot;51956d2d-9fec-4366-be85-46c058efd077&quot;,&quot;relativeTransform&quot;:{&quot;translate&quot;:{&quot;x&quot;:146.9629891209367,&quot;y&quot;:3.288049395458085},&quot;rotate&quot;:-0.9397852533144765},&quot;opacity&quot;:1,&quot;path&quot;:{&quot;type&quot;:&quot;POLY_LINE&quot;,&quot;points&quot;:[{&quot;x&quot;:-65.67065826499258,&quot;y&quot;:-133.56154863720755},{&quot;x&quot;:-147.4703525819869,&quot;y&quot;:-71.81500112830612}],&quot;closed&quot;:false},&quot;pathStyles&quot;:[{&quot;type&quot;:&quot;FILL&quot;,&quot;fillStyle&quot;:&quot;rgba(0,0,0,0)&quot;},{&quot;type&quot;:&quot;STROKE&quot;,&quot;strokeStyle&quot;:{&quot;units&quot;:&quot;PATH_LENGTH&quot;,&quot;stops&quot;:{&quot;0&quot;:&quot;#23232300&quot;,&quot;1&quot;:&quot;#232323&quot;,&quot;0.45&quot;:&quot;#232323&quot;}},&quot;lineWidth&quot;:1.392021226167363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6900e281-192e-403f-8dd3-b0500bc1bc91&quot;,&quot;order&quot;:&quot;995&quot;},&quot;connectorInfo&quot;:{&quot;connectedObjects&quot;:[],&quot;type&quot;:&quot;LINE&quot;,&quot;offset&quot;:{&quot;x&quot;:0,&quot;y&quot;:0},&quot;bending&quot;:0.1,&quot;firstElementIsHead&quot;:false,&quot;customized&quot;:false}},&quot;2ed45fef-8816-407a-ae56-0e8357ff3a25&quot;:{&quot;type&quot;:&quot;FIGURE_OBJECT&quot;,&quot;id&quot;:&quot;2ed45fef-8816-407a-ae56-0e8357ff3a25&quot;,&quot;relativeTransform&quot;:{&quot;translate&quot;:{&quot;x&quot;:285.2585010972264,&quot;y&quot;:-108.0190445317927},&quot;rotate&quot;:-1.570796326794897},&quot;opacity&quot;:1,&quot;path&quot;:{&quot;type&quot;:&quot;POLY_LINE&quot;,&quot;points&quot;:[{&quot;x&quot;:-74.12682799749824,&quot;y&quot;:-150.75977924508624},{&quot;x&quot;:-166.45956884526436,&quot;y&quot;:-81.06235534897742}],&quot;closed&quot;:false},&quot;pathStyles&quot;:[{&quot;type&quot;:&quot;FILL&quot;,&quot;fillStyle&quot;:&quot;rgba(0,0,0,0)&quot;},{&quot;type&quot;:&quot;STROKE&quot;,&quot;strokeStyle&quot;:{&quot;units&quot;:&quot;PATH_LENGTH&quot;,&quot;stops&quot;:{&quot;0&quot;:&quot;#23232300&quot;,&quot;1&quot;:&quot;#232323&quot;,&quot;0.45&quot;:&quot;#232323&quot;}},&quot;lineWidth&quot;:1.571266692418412,&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6900e281-192e-403f-8dd3-b0500bc1bc91&quot;,&quot;order&quot;:&quot;997&quot;},&quot;connectorInfo&quot;:{&quot;connectedObjects&quot;:[],&quot;type&quot;:&quot;LINE&quot;,&quot;offset&quot;:{&quot;x&quot;:0,&quot;y&quot;:0},&quot;bending&quot;:0.1,&quot;firstElementIsHead&quot;:false,&quot;customized&quot;:false}},&quot;ebccef04-83b5-4f08-a0aa-27ea7369400a&quot;:{&quot;id&quot;:&quot;ebccef04-83b5-4f08-a0aa-27ea7369400a&quot;,&quot;type&quot;:&quot;FIGURE_OBJECT&quot;,&quot;relativeTransform&quot;:{&quot;translate&quot;:{&quot;x&quot;:-122.96312412642294,&quot;y&quot;:-136.50502717717967},&quot;rotate&quot;:0},&quot;text&quot;:{&quot;textData&quot;:{&quot;lineSpacing&quot;:&quot;normal&quot;,&quot;alignment&quot;:&quot;left&quot;,&quot;verticalAlign&quot;:&quot;TOP&quot;,&quot;lines&quot;:[{&quot;runs&quot;:[{&quot;style&quot;:{&quot;fontFamily&quot;:&quot;Arial&quot;,&quot;fontSize&quot;:40.2747217040596,&quot;color&quot;:&quot;rgb(217, 233, 29)&quot;,&quot;fontWeight&quot;:&quot;normal&quot;,&quot;fontStyle&quot;:&quot;normal&quot;,&quot;decoration&quot;:&quot;none&quot;},&quot;range&quot;:[0,30]}],&quot;text&quot;:&quot;Criteria: Cows with SCC&gt;250,000&quot;}],&quot;_lastCaretLocation&quot;:{&quot;lineIndex&quot;:0,&quot;runIndex&quot;:-1,&quot;charIndex&quot;:-1,&quot;endOfLine&quot;:true}},&quot;format&quot;:&quot;BETTER_TEXT&quot;,&quot;size&quot;:{&quot;x&quot;:666.6645616967655,&quot;y&quot;:85.78515722964694},&quot;targetSize&quot;:{&quot;x&quot;:666.6645616967655,&quot;y&quot;:85.78515722964694}},&quot;parent&quot;:{&quot;type&quot;:&quot;CHILD&quot;,&quot;parentId&quot;:&quot;eb9b91b3-2150-4c61-995f-d3e0acc62ed5&quot;,&quot;order&quot;:&quot;5&quot;}},&quot;cc6a0fcb-9198-4f70-9cf7-962309efdc7e&quot;:{&quot;type&quot;:&quot;FIGURE_OBJECT&quot;,&quot;id&quot;:&quot;cc6a0fcb-9198-4f70-9cf7-962309efdc7e&quot;,&quot;relativeTransform&quot;:{&quot;translate&quot;:{&quot;x&quot;:-149.4526568690703,&quot;y&quot;:-158.60458094638108},&quot;rotate&quot;:0},&quot;opacity&quot;:1,&quot;path&quot;:{&quot;type&quot;:&quot;RECT&quot;,&quot;size&quot;:{&quot;x&quot;:633.643775093039,&quot;y&quot;:49.66328725035118},&quot;cornerRounding&quot;:{&quot;type&quot;:&quot;ARC_LENGTH&quot;,&quot;global&quot;:39.50614685749707}},&quot;pathStyles&quot;:[{&quot;type&quot;:&quot;FILL&quot;,&quot;fillStyle&quot;:&quot;rgb(61, 49, 194)&quot;},{&quot;type&quot;:&quot;STROKE&quot;,&quot;strokeStyle&quot;:&quot;#95AAD3&quot;,&quot;lineWidth&quot;:2.012031537563202,&quot;lineJoin&quot;:&quot;round&quot;}],&quot;isLocked&quot;:false,&quot;parent&quot;:{&quot;type&quot;:&quot;CHILD&quot;,&quot;parentId&quot;:&quot;eb9b91b3-2150-4c61-995f-d3e0acc62ed5&quot;,&quot;order&quot;:&quot;2&quot;}},&quot;a2c2dc9c-4c40-4dc4-a7bf-286cf232ae76&quot;:{&quot;id&quot;:&quot;a2c2dc9c-4c40-4dc4-a7bf-286cf232ae76&quot;,&quot;type&quot;:&quot;FIGURE_OBJECT&quot;,&quot;relativeTransform&quot;:{&quot;translate&quot;:{&quot;x&quot;:34.47613352021057,&quot;y&quot;:-36.776329152382345},&quot;rotate&quot;:0,&quot;skewX&quot;:0,&quot;scale&quot;:{&quot;x&quot;:1,&quot;y&quot;:1}},&quot;text&quot;:{&quot;textData&quot;:{&quot;lineSpacing&quot;:&quot;normal&quot;,&quot;alignment&quot;:&quot;left&quot;,&quot;verticalAlign&quot;:&quot;TOP&quot;,&quot;lines&quot;:[{&quot;runs&quot;:[{&quot;style&quot;:{&quot;fontFamily&quot;:&quot;Arial&quot;,&quot;fontSize&quot;:40,&quot;color&quot;:&quot;black&quot;,&quot;fontWeight&quot;:&quot;normal&quot;,&quot;fontStyle&quot;:&quot;normal&quot;,&quot;decoration&quot;:&quot;none&quot;},&quot;range&quot;:[0,33]}],&quot;text&quot;:&quot;Average DIM; 231 ± 7.8 (Mean ± SD)&quot;}],&quot;_lastCaretLocation&quot;:{&quot;lineIndex&quot;:0,&quot;runIndex&quot;:0,&quot;charIndex&quot;:22}},&quot;format&quot;:&quot;BETTER_TEXT&quot;,&quot;size&quot;:{&quot;x&quot;:686.5187767033096,&quot;y&quot;:53.63053264175058},&quot;targetSize&quot;:{&quot;x&quot;:686.5187767033096,&quot;y&quot;:53.63053264175058}},&quot;parent&quot;:{&quot;type&quot;:&quot;CHILD&quot;,&quot;parentId&quot;:&quot;6900e281-192e-403f-8dd3-b0500bc1bc91&quot;,&quot;order&quot;:&quot;999&quot;}},&quot;eb9b91b3-2150-4c61-995f-d3e0acc62ed5&quot;:{&quot;type&quot;:&quot;FIGURE_OBJECT&quot;,&quot;id&quot;:&quot;eb9b91b3-2150-4c61-995f-d3e0acc62ed5&quot;,&quot;parent&quot;:{&quot;type&quot;:&quot;CHILD&quot;,&quot;parentId&quot;:&quot;6900e281-192e-403f-8dd3-b0500bc1bc91&quot;,&quot;order&quot;:&quot;998&quot;},&quot;relativeTransform&quot;:{&quot;translate&quot;:{&quot;x&quot;:79.5427360148616,&quot;y&quot;:-3.1086527325878324},&quot;rotate&quot;:0}}}}"/>
    <we:property name="65a436097656073a5916b267_1715374729977" value="{&quot;id&quot;:&quot;8053288e-9f2e-4585-9447-8177c8493770&quot;,&quot;objects&quot;:{&quot;8053288e-9f2e-4585-9447-8177c8493770&quot;:{&quot;id&quot;:&quot;8053288e-9f2e-4585-9447-8177c8493770&quot;,&quot;type&quot;:&quot;FIGURE_OBJECT&quot;,&quot;document&quot;:{&quot;type&quot;:&quot;DOCUMENT_GROUP&quot;,&quot;canvasType&quot;:&quot;SLIDE&quot;,&quot;units&quot;:&quot;in&quot;}},&quot;70405310-b765-40b8-a783-32ad8c8349ec&quot;:{&quot;id&quot;:&quot;70405310-b765-40b8-a783-32ad8c8349ec&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8053288e-9f2e-4585-9447-8177c8493770&quot;,&quot;type&quot;:&quot;FRAME&quot;,&quot;order&quot;:&quot;5&quot;}},&quot;ddc59f41-0283-44ac-87de-a7c6298dec8e&quot;:{&quot;id&quot;:&quot;ddc59f41-0283-44ac-87de-a7c6298dec8e&quot;,&quot;type&quot;:&quot;FIGURE_OBJECT&quot;,&quot;document&quot;:{&quot;type&quot;:&quot;FIGURE&quot;,&quot;canvasType&quot;:&quot;FIGURE&quot;,&quot;units&quot;:&quot;in&quot;},&quot;parent&quot;:{&quot;parentId&quot;:&quot;8053288e-9f2e-4585-9447-8177c8493770&quot;,&quot;type&quot;:&quot;DOCUMENT&quot;,&quot;order&quot;:&quot;5&quot;}},&quot;7e4819a4-9db8-4460-8467-7ed8a823a85a&quot;:{&quot;id&quot;:&quot;7e4819a4-9db8-4460-8467-7ed8a823a85a&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ddc59f41-0283-44ac-87de-a7c6298dec8e&quot;,&quot;order&quot;:&quot;5&quot;}},&quot;fabb10e7-e638-4275-92b8-2f072a80375c&quot;:{&quot;id&quot;:&quot;fabb10e7-e638-4275-92b8-2f072a80375c&quot;,&quot;type&quot;:&quot;FIGURE_OBJECT&quot;,&quot;guide&quot;:{&quot;type&quot;:&quot;GRID&quot;,&quot;distance&quot;:0.5,&quot;units&quot;:&quot;in&quot;},&quot;parent&quot;:{&quot;parentId&quot;:&quot;8053288e-9f2e-4585-9447-8177c8493770&quot;,&quot;type&quot;:&quot;GUIDE&quot;,&quot;order&quot;:&quot;5&quot;}},&quot;d1011426-108d-40d3-bd89-1aba4e624c9c&quot;:{&quot;type&quot;:&quot;FIGURE_OBJECT&quot;,&quot;id&quot;:&quot;d1011426-108d-40d3-bd89-1aba4e624c9c&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2&quot;},&quot;connectorInfo&quot;:{&quot;connectedObjects&quot;:[],&quot;type&quot;:&quot;LINE&quot;,&quot;offset&quot;:{&quot;x&quot;:0,&quot;y&quot;:0},&quot;bending&quot;:0.1,&quot;firstElementIsHead&quot;:true,&quot;customized&quot;:false}},&quot;77a8276b-6d40-4516-b50d-52590968f631&quot;:{&quot;type&quot;:&quot;FIGURE_OBJECT&quot;,&quot;id&quot;:&quot;77a8276b-6d40-4516-b50d-52590968f631&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5&quot;},&quot;connectorInfo&quot;:{&quot;connectedObjects&quot;:[],&quot;type&quot;:&quot;LINE&quot;,&quot;offset&quot;:{&quot;x&quot;:0,&quot;y&quot;:0},&quot;bending&quot;:0.1,&quot;firstElementIsHead&quot;:true,&quot;customized&quot;:false}},&quot;9c1b6454-66c5-4e5d-8c17-6fcf640e9e1c&quot;:{&quot;type&quot;:&quot;FIGURE_OBJECT&quot;,&quot;id&quot;:&quot;9c1b6454-66c5-4e5d-8c17-6fcf640e9e1c&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quot;},&quot;connectorInfo&quot;:{&quot;connectedObjects&quot;:[],&quot;type&quot;:&quot;LINE&quot;,&quot;offset&quot;:{&quot;x&quot;:0,&quot;y&quot;:0},&quot;bending&quot;:0.1,&quot;firstElementIsHead&quot;:true,&quot;customized&quot;:false}},&quot;0e5bddb3-80f7-4503-8326-4e757523ebdd&quot;:{&quot;type&quot;:&quot;FIGURE_OBJECT&quot;,&quot;id&quot;:&quot;0e5bddb3-80f7-4503-8326-4e757523ebdd&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5&quot;},&quot;connectorInfo&quot;:{&quot;connectedObjects&quot;:[],&quot;type&quot;:&quot;LINE&quot;,&quot;offset&quot;:{&quot;x&quot;:0,&quot;y&quot;:0},&quot;bending&quot;:0.1,&quot;firstElementIsHead&quot;:true,&quot;customized&quot;:false}},&quot;eb11c929-c448-4122-92a1-4d505027bd0b&quot;:{&quot;type&quot;:&quot;FIGURE_OBJECT&quot;,&quot;id&quot;:&quot;eb11c929-c448-4122-92a1-4d505027bd0b&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quot;},&quot;connectorInfo&quot;:{&quot;connectedObjects&quot;:[],&quot;type&quot;:&quot;LINE&quot;,&quot;offset&quot;:{&quot;x&quot;:0,&quot;y&quot;:0},&quot;bending&quot;:0.1,&quot;firstElementIsHead&quot;:true,&quot;customized&quot;:false}},&quot;f36c15f5-a498-426a-a5b0-0671a884db0f&quot;:{&quot;type&quot;:&quot;FIGURE_OBJECT&quot;,&quot;id&quot;:&quot;f36c15f5-a498-426a-a5b0-0671a884db0f&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2&quot;},&quot;connectorInfo&quot;:{&quot;connectedObjects&quot;:[],&quot;type&quot;:&quot;LINE&quot;,&quot;offset&quot;:{&quot;x&quot;:0,&quot;y&quot;:0},&quot;bending&quot;:0.1,&quot;firstElementIsHead&quot;:true,&quot;customized&quot;:false}},&quot;3665825c-6101-45cc-a38a-a9aa88ef7906&quot;:{&quot;id&quot;:&quot;3665825c-6101-45cc-a38a-a9aa88ef7906&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25&quot;}},&quot;5ae69430-2217-4660-a235-c6adf9b5e462&quot;:{&quot;id&quot;:&quot;5ae69430-2217-4660-a235-c6adf9b5e462&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3&quot;}},&quot;715e0602-d77f-4c82-8215-e3913eadf4e0&quot;:{&quot;id&quot;:&quot;715e0602-d77f-4c82-8215-e3913eadf4e0&quot;,&quot;type&quot;:&quot;FIGURE_OBJECT&quot;,&quot;relativeTransform&quot;:{&quot;translate&quot;:{&quot;x&quot;:25.504286600400732,&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8.02320103658454,&quot;y&quot;:55.12},&quot;targetSize&quot;:{&quot;x&quot;:88.02320103658454,&quot;y&quot;:55.12}},&quot;parent&quot;:{&quot;type&quot;:&quot;CHILD&quot;,&quot;parentId&quot;:&quot;efce67c3-e1c2-4e8b-857c-b9f03f63a761&quot;,&quot;order&quot;:&quot;4&quot;}},&quot;7939a6dd-efa3-4807-a589-2e30d0a0fd27&quot;:{&quot;id&quot;:&quot;7939a6dd-efa3-4807-a589-2e30d0a0fd27&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5&quot;}},&quot;612c400a-60ef-49c5-a128-bc8f2a5bf96f&quot;:{&quot;id&quot;:&quot;612c400a-60ef-49c5-a128-bc8f2a5bf96f&quot;,&quot;type&quot;:&quot;FIGURE_OBJECT&quot;,&quot;relativeTransform&quot;:{&quot;translate&quot;:{&quot;x&quot;:298.80820460074756,&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79.74666013337642,&quot;y&quot;:55.12},&quot;targetSize&quot;:{&quot;x&quot;:79.74666013337642,&quot;y&quot;:55.12}},&quot;parent&quot;:{&quot;type&quot;:&quot;CHILD&quot;,&quot;parentId&quot;:&quot;efce67c3-e1c2-4e8b-857c-b9f03f63a761&quot;,&quot;order&quot;:&quot;52&quot;}},&quot;d766c612-522a-4774-8f6e-9b3e035da2d2&quot;:{&quot;id&quot;:&quot;d766c612-522a-4774-8f6e-9b3e035da2d2&quot;,&quot;type&quot;:&quot;FIGURE_OBJECT&quot;,&quot;relativeTransform&quot;:{&quot;translate&quot;:{&quot;x&quot;:-386.1385896553325,&quot;y&quot;:-48.96477629679803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1&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55&quot;}},&quot;efce67c3-e1c2-4e8b-857c-b9f03f63a761&quot;:{&quot;type&quot;:&quot;FIGURE_OBJECT&quot;,&quot;id&quot;:&quot;efce67c3-e1c2-4e8b-857c-b9f03f63a761&quot;,&quot;parent&quot;:{&quot;type&quot;:&quot;CHILD&quot;,&quot;parentId&quot;:&quot;ef26ba29-07cf-4abd-8a2e-a33c31cee671&quot;,&quot;order&quot;:&quot;2&quot;},&quot;relativeTransform&quot;:{&quot;translate&quot;:{&quot;x&quot;:71.83862273058558,&quot;y&quot;:-87.05376917074909},&quot;rotate&quot;:0}},&quot;54fecb0f-5835-483d-97fb-a75bb10f25c8&quot;:{&quot;id&quot;:&quot;54fecb0f-5835-483d-97fb-a75bb10f25c8&quot;,&quot;type&quot;:&quot;FIGURE_OBJECT&quot;,&quot;relativeTransform&quot;:{&quot;translate&quot;:{&quot;x&quot;:-257.80293008024915,&quot;y&quot;:-181.47051032950807},&quot;rotate&quot;:0,&quot;skewX&quot;:0,&quot;scale&quot;:{&quot;x&quot;:1,&quot;y&quot;:1}},&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8]}],&quot;text&quot;:&quot;Treatment&quot;}],&quot;_lastCaretLocation&quot;:{&quot;lineIndex&quot;:0,&quot;runIndex&quot;:-1,&quot;charIndex&quot;:-1,&quot;endOfLine&quot;:true}},&quot;format&quot;:&quot;BETTER_TEXT&quot;,&quot;size&quot;:{&quot;x&quot;:267.1621123603902,&quot;y&quot;:66.3651107137275},&quot;targetSize&quot;:{&quot;x&quot;:267.1621123603902,&quot;y&quot;:66.3651107137275}},&quot;parent&quot;:{&quot;type&quot;:&quot;CHILD&quot;,&quot;parentId&quot;:&quot;ef26ba29-07cf-4abd-8a2e-a33c31cee671&quot;,&quot;order&quot;:&quot;5&quot;}},&quot;ef26ba29-07cf-4abd-8a2e-a33c31cee671&quot;:{&quot;type&quot;:&quot;FIGURE_OBJECT&quot;,&quot;id&quot;:&quot;ef26ba29-07cf-4abd-8a2e-a33c31cee671&quot;,&quot;parent&quot;:{&quot;type&quot;:&quot;CHILD&quot;,&quot;parentId&quot;:&quot;ddc59f41-0283-44ac-87de-a7c6298dec8e&quot;,&quot;order&quot;:&quot;5&quot;},&quot;relativeTransform&quot;:{&quot;translate&quot;:{&quot;x&quot;:-9.200615891370841,&quot;y&quot;:-68.95642795494508},&quot;rotate&quot;:0,&quot;skewX&quot;:0,&quot;scale&quot;:{&quot;x&quot;:1,&quot;y&quot;:1}}},&quot;34deaf3a-e7d1-4966-94db-279ac5823e2c&quot;:{&quot;id&quot;:&quot;34deaf3a-e7d1-4966-94db-279ac5823e2c&quot;,&quot;type&quot;:&quot;FIGURE_OBJECT&quot;,&quot;relativeTransform&quot;:{&quot;translate&quot;:{&quot;x&quot;:-280.7750517214759,&quot;y&quot;:-50.52679913850306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2&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7&quot;}},&quot;98708076-248f-4e0c-ac67-441d2022630e&quot;:{&quot;id&quot;:&quot;98708076-248f-4e0c-ac67-441d2022630e&quot;,&quot;type&quot;:&quot;FIGURE_OBJECT&quot;,&quot;relativeTransform&quot;:{&quot;translate&quot;:{&quot;x&quot;:-158.29826328818513,&quot;y&quot;:-50.52727842190009},&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3&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8&quot;}},&quot;c8a561f8-211b-42d5-a5ee-60bc05340ee2&quot;:{&quot;id&quot;:&quot;c8a561f8-211b-42d5-a5ee-60bc05340ee2&quot;,&quot;type&quot;:&quot;FIGURE_OBJECT&quot;,&quot;document&quot;:{&quot;type&quot;:&quot;FIGURE&quot;,&quot;canvasType&quot;:&quot;FIGURE&quot;,&quot;units&quot;:&quot;in&quot;,&quot;aspectRatio&quot;:0},&quot;parent&quot;:{&quot;type&quot;:&quot;DOCUMENT&quot;,&quot;parentId&quot;:&quot;8053288e-9f2e-4585-9447-8177c8493770&quot;,&quot;order&quot;:&quot;7&quot;}},&quot;87192ad7-9443-4e3f-a8ac-50417bc917b3&quot;:{&quot;id&quot;:&quot;87192ad7-9443-4e3f-a8ac-50417bc917b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c8a561f8-211b-42d5-a5ee-60bc05340ee2&quot;,&quot;type&quot;:&quot;FRAME&quot;,&quot;order&quot;:&quot;5&quot;}},&quot;334b965e-b6e4-4a82-aa65-183800558880&quot;:{&quot;type&quot;:&quot;FIGURE_OBJECT&quot;,&quot;id&quot;:&quot;334b965e-b6e4-4a82-aa65-183800558880&quot;,&quot;parent&quot;:{&quot;type&quot;:&quot;CHILD&quot;,&quot;parentId&quot;:&quot;c8a561f8-211b-42d5-a5ee-60bc05340ee2&quot;,&quot;order&quot;:&quot;5&quot;},&quot;relativeTransform&quot;:{&quot;translate&quot;:{&quot;x&quot;:-61.89200084092356,&quot;y&quot;:-117.40694743502398},&quot;rotate&quot;:0,&quot;skewX&quot;:0,&quot;scale&quot;:{&quot;x&quot;:1,&quot;y&quot;:1}}},&quot;246cfb4b-7d8e-40cd-86b4-8dedef09273c&quot;:{&quot;type&quot;:&quot;FIGURE_OBJECT&quot;,&quot;id&quot;:&quot;246cfb4b-7d8e-40cd-86b4-8dedef09273c&quot;,&quot;parent&quot;:{&quot;type&quot;:&quot;CHILD&quot;,&quot;parentId&quot;:&quot;334b965e-b6e4-4a82-aa65-183800558880&quot;,&quot;order&quot;:&quot;2&quot;},&quot;relativeTransform&quot;:{&quot;translate&quot;:{&quot;x&quot;:71.83862273058558,&quot;y&quot;:-87.05376917074909},&quot;rotate&quot;:0}},&quot;327f27c5-eb52-462e-a3df-0a82c9ade0cb&quot;:{&quot;type&quot;:&quot;FIGURE_OBJECT&quot;,&quot;id&quot;:&quot;327f27c5-eb52-462e-a3df-0a82c9ade0cb&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2&quot;},&quot;connectorInfo&quot;:{&quot;connectedObjects&quot;:[],&quot;type&quot;:&quot;LINE&quot;,&quot;offset&quot;:{&quot;x&quot;:0,&quot;y&quot;:0},&quot;bending&quot;:0.1,&quot;firstElementIsHead&quot;:true,&quot;customized&quot;:false}},&quot;06cdc343-4e51-46ce-a97a-b1a671e18568&quot;:{&quot;type&quot;:&quot;FIGURE_OBJECT&quot;,&quot;id&quot;:&quot;06cdc343-4e51-46ce-a97a-b1a671e18568&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5&quot;},&quot;connectorInfo&quot;:{&quot;connectedObjects&quot;:[],&quot;type&quot;:&quot;LINE&quot;,&quot;offset&quot;:{&quot;x&quot;:0,&quot;y&quot;:0},&quot;bending&quot;:0.1,&quot;firstElementIsHead&quot;:true,&quot;customized&quot;:false}},&quot;9c8e6875-e06d-460f-a8a1-351f075aa8f9&quot;:{&quot;type&quot;:&quot;FIGURE_OBJECT&quot;,&quot;id&quot;:&quot;9c8e6875-e06d-460f-a8a1-351f075aa8f9&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quot;},&quot;connectorInfo&quot;:{&quot;connectedObjects&quot;:[],&quot;type&quot;:&quot;LINE&quot;,&quot;offset&quot;:{&quot;x&quot;:0,&quot;y&quot;:0},&quot;bending&quot;:0.1,&quot;firstElementIsHead&quot;:true,&quot;customized&quot;:false}},&quot;02d8184d-31f0-4432-a38e-dfb0d1c0501b&quot;:{&quot;type&quot;:&quot;FIGURE_OBJECT&quot;,&quot;id&quot;:&quot;02d8184d-31f0-4432-a38e-dfb0d1c0501b&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5&quot;},&quot;connectorInfo&quot;:{&quot;connectedObjects&quot;:[],&quot;type&quot;:&quot;LINE&quot;,&quot;offset&quot;:{&quot;x&quot;:0,&quot;y&quot;:0},&quot;bending&quot;:0.1,&quot;firstElementIsHead&quot;:true,&quot;customized&quot;:false}},&quot;1bf43bc1-5956-4e7b-b4cb-ea9c5f167906&quot;:{&quot;type&quot;:&quot;FIGURE_OBJECT&quot;,&quot;id&quot;:&quot;1bf43bc1-5956-4e7b-b4cb-ea9c5f167906&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quot;},&quot;connectorInfo&quot;:{&quot;connectedObjects&quot;:[],&quot;type&quot;:&quot;LINE&quot;,&quot;offset&quot;:{&quot;x&quot;:0,&quot;y&quot;:0},&quot;bending&quot;:0.1,&quot;firstElementIsHead&quot;:true,&quot;customized&quot;:false}},&quot;06e7b5a4-981a-4dd9-a5d4-69baa7da6dbd&quot;:{&quot;type&quot;:&quot;FIGURE_OBJECT&quot;,&quot;id&quot;:&quot;06e7b5a4-981a-4dd9-a5d4-69baa7da6dbd&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2&quot;},&quot;connectorInfo&quot;:{&quot;connectedObjects&quot;:[],&quot;type&quot;:&quot;LINE&quot;,&quot;offset&quot;:{&quot;x&quot;:0,&quot;y&quot;:0},&quot;bending&quot;:0.1,&quot;firstElementIsHead&quot;:true,&quot;customized&quot;:false}},&quot;6b69c795-160f-41ba-b438-a469b32adeca&quot;:{&quot;id&quot;:&quot;6b69c795-160f-41ba-b438-a469b32adeca&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25&quot;}},&quot;5906bece-c130-4baa-801d-56fc1e2d3c7e&quot;:{&quot;id&quot;:&quot;5906bece-c130-4baa-801d-56fc1e2d3c7e&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3&quot;}},&quot;bdb2ebb3-b8d6-4439-94a2-125889ab9544&quot;:{&quot;id&quot;:&quot;bdb2ebb3-b8d6-4439-94a2-125889ab9544&quot;,&quot;type&quot;:&quot;FIGURE_OBJECT&quot;,&quot;relativeTransform&quot;:{&quot;translate&quot;:{&quot;x&quot;:24.828670239117507,&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6.67196831401809,&quot;y&quot;:55.12},&quot;targetSize&quot;:{&quot;x&quot;:86.67196831401809,&quot;y&quot;:55.12}},&quot;parent&quot;:{&quot;type&quot;:&quot;CHILD&quot;,&quot;parentId&quot;:&quot;246cfb4b-7d8e-40cd-86b4-8dedef09273c&quot;,&quot;order&quot;:&quot;4&quot;}},&quot;1b677169-ad95-48aa-b8e5-c501f8ab9a8f&quot;:{&quot;id&quot;:&quot;1b677169-ad95-48aa-b8e5-c501f8ab9a8f&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5&quot;}},&quot;1e548f3e-7410-478d-bd58-37a394668c0e&quot;:{&quot;id&quot;:&quot;1e548f3e-7410-478d-bd58-37a394668c0e&quot;,&quot;type&quot;:&quot;FIGURE_OBJECT&quot;,&quot;relativeTransform&quot;:{&quot;translate&quot;:{&quot;x&quot;:301.29116687170995,&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84.71258467530116,&quot;y&quot;:55.12},&quot;targetSize&quot;:{&quot;x&quot;:84.71258467530116,&quot;y&quot;:55.12}},&quot;parent&quot;:{&quot;type&quot;:&quot;CHILD&quot;,&quot;parentId&quot;:&quot;246cfb4b-7d8e-40cd-86b4-8dedef09273c&quot;,&quot;order&quot;:&quot;52&quot;}},&quot;45b0c538-c472-4703-9922-e0befb22d552&quot;:{&quot;id&quot;:&quot;45b0c538-c472-4703-9922-e0befb22d552&quot;,&quot;type&quot;:&quot;FIGURE_OBJECT&quot;,&quot;relativeTransform&quot;:{&quot;translate&quot;:{&quot;x&quot;:-394.3961804964455,&quot;y&quot;:-44.2224390090024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55&quot;}},&quot;ce3084af-9926-4fe6-926e-8cf3b82cf484&quot;:{&quot;id&quot;:&quot;ce3084af-9926-4fe6-926e-8cf3b82cf484&quot;,&quot;type&quot;:&quot;FIGURE_OBJECT&quot;,&quot;relativeTransform&quot;:{&quot;translate&quot;:{&quot;x&quot;:-397.73752700611794,&quot;y&quot;:86.952717421820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6&quot;}},&quot;24ed2e78-97d0-4ec4-877c-586d0ce9d6f3&quot;:{&quot;id&quot;:&quot;24ed2e78-97d0-4ec4-877c-586d0ce9d6f3&quot;,&quot;type&quot;:&quot;FIGURE_OBJECT&quot;,&quot;relativeTransform&quot;:{&quot;translate&quot;:{&quot;x&quot;:-285.9932235602312,&quot;y&quot;:-44.222678450136414},&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65&quot;}},&quot;93453855-3da6-41a6-bf32-041730069772&quot;:{&quot;id&quot;:&quot;93453855-3da6-41a6-bf32-041730069772&quot;,&quot;type&quot;:&quot;FIGURE_OBJECT&quot;,&quot;relativeTransform&quot;:{&quot;translate&quot;:{&quot;x&quot;:-173.49958520689805,&quot;y&quot;:-44.2221289236658},&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quot;}},&quot;c6c7f4cb-c91b-4e09-9163-ba9b3776598f&quot;:{&quot;id&quot;:&quot;c6c7f4cb-c91b-4e09-9163-ba9b3776598f&quot;,&quot;type&quot;:&quot;FIGURE_OBJECT&quot;,&quot;relativeTransform&quot;:{&quot;translate&quot;:{&quot;x&quot;:17.22782380664624,&quot;y&quot;:-44.2213399560614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2&quot;}},&quot;06cd1b4f-d739-4e7c-aa75-d884c0d1e90d&quot;:{&quot;id&quot;:&quot;06cd1b4f-d739-4e7c-aa75-d884c0d1e90d&quot;,&quot;type&quot;:&quot;FIGURE_OBJECT&quot;,&quot;relativeTransform&quot;:{&quot;translate&quot;:{&quot;x&quot;:311.6855075159785,&quot;y&quot;:-44.2215022268491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5&quot;}},&quot;c8c1b879-8db4-48d9-a1b7-9ebc12d93a4c&quot;:{&quot;id&quot;:&quot;c8c1b879-8db4-48d9-a1b7-9ebc12d93a4c&quot;,&quot;type&quot;:&quot;FIGURE_OBJECT&quot;,&quot;relativeTransform&quot;:{&quot;translate&quot;:{&quot;x&quot;:17.22729980591654,&quot;y&quot;:86.9519212260967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8&quot;}},&quot;580df325-f358-4339-994e-3c9c67bc8fea&quot;:{&quot;id&quot;:&quot;580df325-f358-4339-994e-3c9c67bc8fea&quot;,&quot;type&quot;:&quot;FIGURE_OBJECT&quot;,&quot;relativeTransform&quot;:{&quot;translate&quot;:{&quot;x&quot;:301.29070040416536,&quot;y&quot;:86.95338190580216},&quot;rotate&quot;:0,&quot;skewX&quot;:0,&quot;scale&quot;:{&quot;x&quot;:1,&quot;y&quot;:1}},&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9&quot;}},&quot;a3926c84-c5ab-47db-8607-87036b7484a4&quot;:{&quot;id&quot;:&quot;a3926c84-c5ab-47db-8607-87036b7484a4&quot;,&quot;type&quot;:&quot;FIGURE_OBJECT&quot;,&quot;relativeTransform&quot;:{&quot;translate&quot;:{&quot;x&quot;:-246.21577281575748,&quot;y&quot;:-169.8833530650165},&quot;rotate&quot;:0},&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21]}],&quot;text&quot;:&quot;Milk sample collection&quot;}],&quot;_lastCaretLocation&quot;:{&quot;lineIndex&quot;:0,&quot;runIndex&quot;:-1,&quot;charIndex&quot;:-1,&quot;endOfLine&quot;:true}},&quot;format&quot;:&quot;BETTER_TEXT&quot;,&quot;size&quot;:{&quot;x&quot;:290.33642688937357,&quot;y&quot;:66.3651107137275},&quot;targetSize&quot;:{&quot;x&quot;:290.33642688937357,&quot;y&quot;:66.3651107137275}},&quot;parent&quot;:{&quot;type&quot;:&quot;CHILD&quot;,&quot;parentId&quot;:&quot;334b965e-b6e4-4a82-aa65-183800558880&quot;,&quot;order&quot;:&quot;5&quot;}}}}"/>
    <we:property name="65a436097656073a5916b267_1715374835926" value="{&quot;id&quot;:&quot;8053288e-9f2e-4585-9447-8177c8493770&quot;,&quot;objects&quot;:{&quot;8053288e-9f2e-4585-9447-8177c8493770&quot;:{&quot;id&quot;:&quot;8053288e-9f2e-4585-9447-8177c8493770&quot;,&quot;type&quot;:&quot;FIGURE_OBJECT&quot;,&quot;document&quot;:{&quot;type&quot;:&quot;DOCUMENT_GROUP&quot;,&quot;canvasType&quot;:&quot;SLIDE&quot;,&quot;units&quot;:&quot;in&quot;}},&quot;70405310-b765-40b8-a783-32ad8c8349ec&quot;:{&quot;id&quot;:&quot;70405310-b765-40b8-a783-32ad8c8349ec&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8053288e-9f2e-4585-9447-8177c8493770&quot;,&quot;type&quot;:&quot;FRAME&quot;,&quot;order&quot;:&quot;5&quot;}},&quot;ddc59f41-0283-44ac-87de-a7c6298dec8e&quot;:{&quot;id&quot;:&quot;ddc59f41-0283-44ac-87de-a7c6298dec8e&quot;,&quot;type&quot;:&quot;FIGURE_OBJECT&quot;,&quot;document&quot;:{&quot;type&quot;:&quot;FIGURE&quot;,&quot;canvasType&quot;:&quot;FIGURE&quot;,&quot;units&quot;:&quot;in&quot;},&quot;parent&quot;:{&quot;parentId&quot;:&quot;8053288e-9f2e-4585-9447-8177c8493770&quot;,&quot;type&quot;:&quot;DOCUMENT&quot;,&quot;order&quot;:&quot;5&quot;}},&quot;7e4819a4-9db8-4460-8467-7ed8a823a85a&quot;:{&quot;id&quot;:&quot;7e4819a4-9db8-4460-8467-7ed8a823a85a&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ddc59f41-0283-44ac-87de-a7c6298dec8e&quot;,&quot;order&quot;:&quot;5&quot;}},&quot;fabb10e7-e638-4275-92b8-2f072a80375c&quot;:{&quot;id&quot;:&quot;fabb10e7-e638-4275-92b8-2f072a80375c&quot;,&quot;type&quot;:&quot;FIGURE_OBJECT&quot;,&quot;guide&quot;:{&quot;type&quot;:&quot;GRID&quot;,&quot;distance&quot;:0.5,&quot;units&quot;:&quot;in&quot;},&quot;parent&quot;:{&quot;parentId&quot;:&quot;8053288e-9f2e-4585-9447-8177c8493770&quot;,&quot;type&quot;:&quot;GUIDE&quot;,&quot;order&quot;:&quot;5&quot;}},&quot;d1011426-108d-40d3-bd89-1aba4e624c9c&quot;:{&quot;type&quot;:&quot;FIGURE_OBJECT&quot;,&quot;id&quot;:&quot;d1011426-108d-40d3-bd89-1aba4e624c9c&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2&quot;},&quot;connectorInfo&quot;:{&quot;connectedObjects&quot;:[],&quot;type&quot;:&quot;LINE&quot;,&quot;offset&quot;:{&quot;x&quot;:0,&quot;y&quot;:0},&quot;bending&quot;:0.1,&quot;firstElementIsHead&quot;:true,&quot;customized&quot;:false}},&quot;77a8276b-6d40-4516-b50d-52590968f631&quot;:{&quot;type&quot;:&quot;FIGURE_OBJECT&quot;,&quot;id&quot;:&quot;77a8276b-6d40-4516-b50d-52590968f631&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5&quot;},&quot;connectorInfo&quot;:{&quot;connectedObjects&quot;:[],&quot;type&quot;:&quot;LINE&quot;,&quot;offset&quot;:{&quot;x&quot;:0,&quot;y&quot;:0},&quot;bending&quot;:0.1,&quot;firstElementIsHead&quot;:true,&quot;customized&quot;:false}},&quot;9c1b6454-66c5-4e5d-8c17-6fcf640e9e1c&quot;:{&quot;type&quot;:&quot;FIGURE_OBJECT&quot;,&quot;id&quot;:&quot;9c1b6454-66c5-4e5d-8c17-6fcf640e9e1c&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quot;},&quot;connectorInfo&quot;:{&quot;connectedObjects&quot;:[],&quot;type&quot;:&quot;LINE&quot;,&quot;offset&quot;:{&quot;x&quot;:0,&quot;y&quot;:0},&quot;bending&quot;:0.1,&quot;firstElementIsHead&quot;:true,&quot;customized&quot;:false}},&quot;0e5bddb3-80f7-4503-8326-4e757523ebdd&quot;:{&quot;type&quot;:&quot;FIGURE_OBJECT&quot;,&quot;id&quot;:&quot;0e5bddb3-80f7-4503-8326-4e757523ebdd&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5&quot;},&quot;connectorInfo&quot;:{&quot;connectedObjects&quot;:[],&quot;type&quot;:&quot;LINE&quot;,&quot;offset&quot;:{&quot;x&quot;:0,&quot;y&quot;:0},&quot;bending&quot;:0.1,&quot;firstElementIsHead&quot;:true,&quot;customized&quot;:false}},&quot;eb11c929-c448-4122-92a1-4d505027bd0b&quot;:{&quot;type&quot;:&quot;FIGURE_OBJECT&quot;,&quot;id&quot;:&quot;eb11c929-c448-4122-92a1-4d505027bd0b&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quot;},&quot;connectorInfo&quot;:{&quot;connectedObjects&quot;:[],&quot;type&quot;:&quot;LINE&quot;,&quot;offset&quot;:{&quot;x&quot;:0,&quot;y&quot;:0},&quot;bending&quot;:0.1,&quot;firstElementIsHead&quot;:true,&quot;customized&quot;:false}},&quot;f36c15f5-a498-426a-a5b0-0671a884db0f&quot;:{&quot;type&quot;:&quot;FIGURE_OBJECT&quot;,&quot;id&quot;:&quot;f36c15f5-a498-426a-a5b0-0671a884db0f&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2&quot;},&quot;connectorInfo&quot;:{&quot;connectedObjects&quot;:[],&quot;type&quot;:&quot;LINE&quot;,&quot;offset&quot;:{&quot;x&quot;:0,&quot;y&quot;:0},&quot;bending&quot;:0.1,&quot;firstElementIsHead&quot;:true,&quot;customized&quot;:false}},&quot;3665825c-6101-45cc-a38a-a9aa88ef7906&quot;:{&quot;id&quot;:&quot;3665825c-6101-45cc-a38a-a9aa88ef7906&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25&quot;}},&quot;5ae69430-2217-4660-a235-c6adf9b5e462&quot;:{&quot;id&quot;:&quot;5ae69430-2217-4660-a235-c6adf9b5e462&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3&quot;}},&quot;715e0602-d77f-4c82-8215-e3913eadf4e0&quot;:{&quot;id&quot;:&quot;715e0602-d77f-4c82-8215-e3913eadf4e0&quot;,&quot;type&quot;:&quot;FIGURE_OBJECT&quot;,&quot;relativeTransform&quot;:{&quot;translate&quot;:{&quot;x&quot;:25.504286600400732,&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8.02320103658454,&quot;y&quot;:55.12},&quot;targetSize&quot;:{&quot;x&quot;:88.02320103658454,&quot;y&quot;:55.12}},&quot;parent&quot;:{&quot;type&quot;:&quot;CHILD&quot;,&quot;parentId&quot;:&quot;efce67c3-e1c2-4e8b-857c-b9f03f63a761&quot;,&quot;order&quot;:&quot;4&quot;}},&quot;7939a6dd-efa3-4807-a589-2e30d0a0fd27&quot;:{&quot;id&quot;:&quot;7939a6dd-efa3-4807-a589-2e30d0a0fd27&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5&quot;}},&quot;612c400a-60ef-49c5-a128-bc8f2a5bf96f&quot;:{&quot;id&quot;:&quot;612c400a-60ef-49c5-a128-bc8f2a5bf96f&quot;,&quot;type&quot;:&quot;FIGURE_OBJECT&quot;,&quot;relativeTransform&quot;:{&quot;translate&quot;:{&quot;x&quot;:298.80820460074756,&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79.74666013337642,&quot;y&quot;:55.12},&quot;targetSize&quot;:{&quot;x&quot;:79.74666013337642,&quot;y&quot;:55.12}},&quot;parent&quot;:{&quot;type&quot;:&quot;CHILD&quot;,&quot;parentId&quot;:&quot;efce67c3-e1c2-4e8b-857c-b9f03f63a761&quot;,&quot;order&quot;:&quot;52&quot;}},&quot;d766c612-522a-4774-8f6e-9b3e035da2d2&quot;:{&quot;id&quot;:&quot;d766c612-522a-4774-8f6e-9b3e035da2d2&quot;,&quot;type&quot;:&quot;FIGURE_OBJECT&quot;,&quot;relativeTransform&quot;:{&quot;translate&quot;:{&quot;x&quot;:-386.1385896553325,&quot;y&quot;:-48.96477629679803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1&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55&quot;}},&quot;efce67c3-e1c2-4e8b-857c-b9f03f63a761&quot;:{&quot;type&quot;:&quot;FIGURE_OBJECT&quot;,&quot;id&quot;:&quot;efce67c3-e1c2-4e8b-857c-b9f03f63a761&quot;,&quot;parent&quot;:{&quot;type&quot;:&quot;CHILD&quot;,&quot;parentId&quot;:&quot;ef26ba29-07cf-4abd-8a2e-a33c31cee671&quot;,&quot;order&quot;:&quot;2&quot;},&quot;relativeTransform&quot;:{&quot;translate&quot;:{&quot;x&quot;:71.83862273058558,&quot;y&quot;:-87.05376917074909},&quot;rotate&quot;:0}},&quot;54fecb0f-5835-483d-97fb-a75bb10f25c8&quot;:{&quot;id&quot;:&quot;54fecb0f-5835-483d-97fb-a75bb10f25c8&quot;,&quot;type&quot;:&quot;FIGURE_OBJECT&quot;,&quot;relativeTransform&quot;:{&quot;translate&quot;:{&quot;x&quot;:-257.80293008024915,&quot;y&quot;:-181.47051032950807},&quot;rotate&quot;:0,&quot;skewX&quot;:0,&quot;scale&quot;:{&quot;x&quot;:1,&quot;y&quot;:1}},&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8]}],&quot;text&quot;:&quot;Treatment&quot;}],&quot;_lastCaretLocation&quot;:{&quot;lineIndex&quot;:0,&quot;runIndex&quot;:-1,&quot;charIndex&quot;:-1,&quot;endOfLine&quot;:true}},&quot;format&quot;:&quot;BETTER_TEXT&quot;,&quot;size&quot;:{&quot;x&quot;:267.1621123603902,&quot;y&quot;:66.3651107137275},&quot;targetSize&quot;:{&quot;x&quot;:267.1621123603902,&quot;y&quot;:66.3651107137275}},&quot;parent&quot;:{&quot;type&quot;:&quot;CHILD&quot;,&quot;parentId&quot;:&quot;ef26ba29-07cf-4abd-8a2e-a33c31cee671&quot;,&quot;order&quot;:&quot;5&quot;}},&quot;ef26ba29-07cf-4abd-8a2e-a33c31cee671&quot;:{&quot;type&quot;:&quot;FIGURE_OBJECT&quot;,&quot;id&quot;:&quot;ef26ba29-07cf-4abd-8a2e-a33c31cee671&quot;,&quot;parent&quot;:{&quot;type&quot;:&quot;CHILD&quot;,&quot;parentId&quot;:&quot;ddc59f41-0283-44ac-87de-a7c6298dec8e&quot;,&quot;order&quot;:&quot;5&quot;},&quot;relativeTransform&quot;:{&quot;translate&quot;:{&quot;x&quot;:-63.82578585254568,&quot;y&quot;:-75.57766067751176},&quot;rotate&quot;:0,&quot;skewX&quot;:0,&quot;scale&quot;:{&quot;x&quot;:1,&quot;y&quot;:1}}},&quot;34deaf3a-e7d1-4966-94db-279ac5823e2c&quot;:{&quot;id&quot;:&quot;34deaf3a-e7d1-4966-94db-279ac5823e2c&quot;,&quot;type&quot;:&quot;FIGURE_OBJECT&quot;,&quot;relativeTransform&quot;:{&quot;translate&quot;:{&quot;x&quot;:-280.7750517214759,&quot;y&quot;:-50.52679913850306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2&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7&quot;}},&quot;98708076-248f-4e0c-ac67-441d2022630e&quot;:{&quot;id&quot;:&quot;98708076-248f-4e0c-ac67-441d2022630e&quot;,&quot;type&quot;:&quot;FIGURE_OBJECT&quot;,&quot;relativeTransform&quot;:{&quot;translate&quot;:{&quot;x&quot;:-158.29826328818513,&quot;y&quot;:-50.52727842190009},&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3&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8&quot;}},&quot;c8a561f8-211b-42d5-a5ee-60bc05340ee2&quot;:{&quot;id&quot;:&quot;c8a561f8-211b-42d5-a5ee-60bc05340ee2&quot;,&quot;type&quot;:&quot;FIGURE_OBJECT&quot;,&quot;document&quot;:{&quot;type&quot;:&quot;FIGURE&quot;,&quot;canvasType&quot;:&quot;FIGURE&quot;,&quot;units&quot;:&quot;in&quot;,&quot;aspectRatio&quot;:0},&quot;parent&quot;:{&quot;type&quot;:&quot;DOCUMENT&quot;,&quot;parentId&quot;:&quot;8053288e-9f2e-4585-9447-8177c8493770&quot;,&quot;order&quot;:&quot;7&quot;}},&quot;87192ad7-9443-4e3f-a8ac-50417bc917b3&quot;:{&quot;id&quot;:&quot;87192ad7-9443-4e3f-a8ac-50417bc917b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c8a561f8-211b-42d5-a5ee-60bc05340ee2&quot;,&quot;type&quot;:&quot;FRAME&quot;,&quot;order&quot;:&quot;5&quot;}},&quot;334b965e-b6e4-4a82-aa65-183800558880&quot;:{&quot;type&quot;:&quot;FIGURE_OBJECT&quot;,&quot;id&quot;:&quot;334b965e-b6e4-4a82-aa65-183800558880&quot;,&quot;parent&quot;:{&quot;type&quot;:&quot;CHILD&quot;,&quot;parentId&quot;:&quot;c8a561f8-211b-42d5-a5ee-60bc05340ee2&quot;,&quot;order&quot;:&quot;5&quot;},&quot;relativeTransform&quot;:{&quot;translate&quot;:{&quot;x&quot;:-61.89200084092356,&quot;y&quot;:-117.40694743502398},&quot;rotate&quot;:0,&quot;skewX&quot;:0,&quot;scale&quot;:{&quot;x&quot;:1,&quot;y&quot;:1}}},&quot;246cfb4b-7d8e-40cd-86b4-8dedef09273c&quot;:{&quot;type&quot;:&quot;FIGURE_OBJECT&quot;,&quot;id&quot;:&quot;246cfb4b-7d8e-40cd-86b4-8dedef09273c&quot;,&quot;parent&quot;:{&quot;type&quot;:&quot;CHILD&quot;,&quot;parentId&quot;:&quot;334b965e-b6e4-4a82-aa65-183800558880&quot;,&quot;order&quot;:&quot;2&quot;},&quot;relativeTransform&quot;:{&quot;translate&quot;:{&quot;x&quot;:71.83862273058558,&quot;y&quot;:-87.05376917074909},&quot;rotate&quot;:0}},&quot;327f27c5-eb52-462e-a3df-0a82c9ade0cb&quot;:{&quot;type&quot;:&quot;FIGURE_OBJECT&quot;,&quot;id&quot;:&quot;327f27c5-eb52-462e-a3df-0a82c9ade0cb&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2&quot;},&quot;connectorInfo&quot;:{&quot;connectedObjects&quot;:[],&quot;type&quot;:&quot;LINE&quot;,&quot;offset&quot;:{&quot;x&quot;:0,&quot;y&quot;:0},&quot;bending&quot;:0.1,&quot;firstElementIsHead&quot;:true,&quot;customized&quot;:false}},&quot;06cdc343-4e51-46ce-a97a-b1a671e18568&quot;:{&quot;type&quot;:&quot;FIGURE_OBJECT&quot;,&quot;id&quot;:&quot;06cdc343-4e51-46ce-a97a-b1a671e18568&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5&quot;},&quot;connectorInfo&quot;:{&quot;connectedObjects&quot;:[],&quot;type&quot;:&quot;LINE&quot;,&quot;offset&quot;:{&quot;x&quot;:0,&quot;y&quot;:0},&quot;bending&quot;:0.1,&quot;firstElementIsHead&quot;:true,&quot;customized&quot;:false}},&quot;9c8e6875-e06d-460f-a8a1-351f075aa8f9&quot;:{&quot;type&quot;:&quot;FIGURE_OBJECT&quot;,&quot;id&quot;:&quot;9c8e6875-e06d-460f-a8a1-351f075aa8f9&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quot;},&quot;connectorInfo&quot;:{&quot;connectedObjects&quot;:[],&quot;type&quot;:&quot;LINE&quot;,&quot;offset&quot;:{&quot;x&quot;:0,&quot;y&quot;:0},&quot;bending&quot;:0.1,&quot;firstElementIsHead&quot;:true,&quot;customized&quot;:false}},&quot;02d8184d-31f0-4432-a38e-dfb0d1c0501b&quot;:{&quot;type&quot;:&quot;FIGURE_OBJECT&quot;,&quot;id&quot;:&quot;02d8184d-31f0-4432-a38e-dfb0d1c0501b&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5&quot;},&quot;connectorInfo&quot;:{&quot;connectedObjects&quot;:[],&quot;type&quot;:&quot;LINE&quot;,&quot;offset&quot;:{&quot;x&quot;:0,&quot;y&quot;:0},&quot;bending&quot;:0.1,&quot;firstElementIsHead&quot;:true,&quot;customized&quot;:false}},&quot;1bf43bc1-5956-4e7b-b4cb-ea9c5f167906&quot;:{&quot;type&quot;:&quot;FIGURE_OBJECT&quot;,&quot;id&quot;:&quot;1bf43bc1-5956-4e7b-b4cb-ea9c5f167906&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quot;},&quot;connectorInfo&quot;:{&quot;connectedObjects&quot;:[],&quot;type&quot;:&quot;LINE&quot;,&quot;offset&quot;:{&quot;x&quot;:0,&quot;y&quot;:0},&quot;bending&quot;:0.1,&quot;firstElementIsHead&quot;:true,&quot;customized&quot;:false}},&quot;06e7b5a4-981a-4dd9-a5d4-69baa7da6dbd&quot;:{&quot;type&quot;:&quot;FIGURE_OBJECT&quot;,&quot;id&quot;:&quot;06e7b5a4-981a-4dd9-a5d4-69baa7da6dbd&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2&quot;},&quot;connectorInfo&quot;:{&quot;connectedObjects&quot;:[],&quot;type&quot;:&quot;LINE&quot;,&quot;offset&quot;:{&quot;x&quot;:0,&quot;y&quot;:0},&quot;bending&quot;:0.1,&quot;firstElementIsHead&quot;:true,&quot;customized&quot;:false}},&quot;6b69c795-160f-41ba-b438-a469b32adeca&quot;:{&quot;id&quot;:&quot;6b69c795-160f-41ba-b438-a469b32adeca&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25&quot;}},&quot;5906bece-c130-4baa-801d-56fc1e2d3c7e&quot;:{&quot;id&quot;:&quot;5906bece-c130-4baa-801d-56fc1e2d3c7e&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3&quot;}},&quot;bdb2ebb3-b8d6-4439-94a2-125889ab9544&quot;:{&quot;id&quot;:&quot;bdb2ebb3-b8d6-4439-94a2-125889ab9544&quot;,&quot;type&quot;:&quot;FIGURE_OBJECT&quot;,&quot;relativeTransform&quot;:{&quot;translate&quot;:{&quot;x&quot;:24.828670239117507,&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6.67196831401809,&quot;y&quot;:55.12},&quot;targetSize&quot;:{&quot;x&quot;:86.67196831401809,&quot;y&quot;:55.12}},&quot;parent&quot;:{&quot;type&quot;:&quot;CHILD&quot;,&quot;parentId&quot;:&quot;246cfb4b-7d8e-40cd-86b4-8dedef09273c&quot;,&quot;order&quot;:&quot;4&quot;}},&quot;1b677169-ad95-48aa-b8e5-c501f8ab9a8f&quot;:{&quot;id&quot;:&quot;1b677169-ad95-48aa-b8e5-c501f8ab9a8f&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5&quot;}},&quot;1e548f3e-7410-478d-bd58-37a394668c0e&quot;:{&quot;id&quot;:&quot;1e548f3e-7410-478d-bd58-37a394668c0e&quot;,&quot;type&quot;:&quot;FIGURE_OBJECT&quot;,&quot;relativeTransform&quot;:{&quot;translate&quot;:{&quot;x&quot;:301.29116687170995,&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84.71258467530116,&quot;y&quot;:55.12},&quot;targetSize&quot;:{&quot;x&quot;:84.71258467530116,&quot;y&quot;:55.12}},&quot;parent&quot;:{&quot;type&quot;:&quot;CHILD&quot;,&quot;parentId&quot;:&quot;246cfb4b-7d8e-40cd-86b4-8dedef09273c&quot;,&quot;order&quot;:&quot;52&quot;}},&quot;45b0c538-c472-4703-9922-e0befb22d552&quot;:{&quot;id&quot;:&quot;45b0c538-c472-4703-9922-e0befb22d552&quot;,&quot;type&quot;:&quot;FIGURE_OBJECT&quot;,&quot;relativeTransform&quot;:{&quot;translate&quot;:{&quot;x&quot;:-394.3961804964455,&quot;y&quot;:-44.2224390090024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55&quot;}},&quot;ce3084af-9926-4fe6-926e-8cf3b82cf484&quot;:{&quot;id&quot;:&quot;ce3084af-9926-4fe6-926e-8cf3b82cf484&quot;,&quot;type&quot;:&quot;FIGURE_OBJECT&quot;,&quot;relativeTransform&quot;:{&quot;translate&quot;:{&quot;x&quot;:-397.73752700611794,&quot;y&quot;:86.952717421820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6&quot;}},&quot;24ed2e78-97d0-4ec4-877c-586d0ce9d6f3&quot;:{&quot;id&quot;:&quot;24ed2e78-97d0-4ec4-877c-586d0ce9d6f3&quot;,&quot;type&quot;:&quot;FIGURE_OBJECT&quot;,&quot;relativeTransform&quot;:{&quot;translate&quot;:{&quot;x&quot;:-285.9932235602312,&quot;y&quot;:-44.222678450136414},&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65&quot;}},&quot;93453855-3da6-41a6-bf32-041730069772&quot;:{&quot;id&quot;:&quot;93453855-3da6-41a6-bf32-041730069772&quot;,&quot;type&quot;:&quot;FIGURE_OBJECT&quot;,&quot;relativeTransform&quot;:{&quot;translate&quot;:{&quot;x&quot;:-173.49958520689805,&quot;y&quot;:-44.2221289236658},&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quot;}},&quot;c6c7f4cb-c91b-4e09-9163-ba9b3776598f&quot;:{&quot;id&quot;:&quot;c6c7f4cb-c91b-4e09-9163-ba9b3776598f&quot;,&quot;type&quot;:&quot;FIGURE_OBJECT&quot;,&quot;relativeTransform&quot;:{&quot;translate&quot;:{&quot;x&quot;:17.22782380664624,&quot;y&quot;:-44.2213399560614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2&quot;}},&quot;06cd1b4f-d739-4e7c-aa75-d884c0d1e90d&quot;:{&quot;id&quot;:&quot;06cd1b4f-d739-4e7c-aa75-d884c0d1e90d&quot;,&quot;type&quot;:&quot;FIGURE_OBJECT&quot;,&quot;relativeTransform&quot;:{&quot;translate&quot;:{&quot;x&quot;:311.6855075159785,&quot;y&quot;:-44.2215022268491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5&quot;}},&quot;c8c1b879-8db4-48d9-a1b7-9ebc12d93a4c&quot;:{&quot;id&quot;:&quot;c8c1b879-8db4-48d9-a1b7-9ebc12d93a4c&quot;,&quot;type&quot;:&quot;FIGURE_OBJECT&quot;,&quot;relativeTransform&quot;:{&quot;translate&quot;:{&quot;x&quot;:17.22729980591654,&quot;y&quot;:86.9519212260967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8&quot;}},&quot;580df325-f358-4339-994e-3c9c67bc8fea&quot;:{&quot;id&quot;:&quot;580df325-f358-4339-994e-3c9c67bc8fea&quot;,&quot;type&quot;:&quot;FIGURE_OBJECT&quot;,&quot;relativeTransform&quot;:{&quot;translate&quot;:{&quot;x&quot;:301.29070040416536,&quot;y&quot;:86.95338190580216},&quot;rotate&quot;:0,&quot;skewX&quot;:0,&quot;scale&quot;:{&quot;x&quot;:1,&quot;y&quot;:1}},&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9&quot;}},&quot;a3926c84-c5ab-47db-8607-87036b7484a4&quot;:{&quot;id&quot;:&quot;a3926c84-c5ab-47db-8607-87036b7484a4&quot;,&quot;type&quot;:&quot;FIGURE_OBJECT&quot;,&quot;relativeTransform&quot;:{&quot;translate&quot;:{&quot;x&quot;:-246.21577281575748,&quot;y&quot;:-169.8833530650165},&quot;rotate&quot;:0},&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21]}],&quot;text&quot;:&quot;Milk sample collection&quot;}],&quot;_lastCaretLocation&quot;:{&quot;lineIndex&quot;:0,&quot;runIndex&quot;:-1,&quot;charIndex&quot;:-1,&quot;endOfLine&quot;:true}},&quot;format&quot;:&quot;BETTER_TEXT&quot;,&quot;size&quot;:{&quot;x&quot;:290.33642688937357,&quot;y&quot;:66.3651107137275},&quot;targetSize&quot;:{&quot;x&quot;:290.33642688937357,&quot;y&quot;:66.3651107137275}},&quot;parent&quot;:{&quot;type&quot;:&quot;CHILD&quot;,&quot;parentId&quot;:&quot;334b965e-b6e4-4a82-aa65-183800558880&quot;,&quot;order&quot;:&quot;5&quot;}}}}"/>
    <we:property name="65a436097656073a5916b267_1715374864504" value="{&quot;id&quot;:&quot;8053288e-9f2e-4585-9447-8177c8493770&quot;,&quot;objects&quot;:{&quot;8053288e-9f2e-4585-9447-8177c8493770&quot;:{&quot;id&quot;:&quot;8053288e-9f2e-4585-9447-8177c8493770&quot;,&quot;type&quot;:&quot;FIGURE_OBJECT&quot;,&quot;document&quot;:{&quot;type&quot;:&quot;DOCUMENT_GROUP&quot;,&quot;canvasType&quot;:&quot;SLIDE&quot;,&quot;units&quot;:&quot;in&quot;}},&quot;70405310-b765-40b8-a783-32ad8c8349ec&quot;:{&quot;id&quot;:&quot;70405310-b765-40b8-a783-32ad8c8349ec&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8053288e-9f2e-4585-9447-8177c8493770&quot;,&quot;type&quot;:&quot;FRAME&quot;,&quot;order&quot;:&quot;5&quot;}},&quot;ddc59f41-0283-44ac-87de-a7c6298dec8e&quot;:{&quot;id&quot;:&quot;ddc59f41-0283-44ac-87de-a7c6298dec8e&quot;,&quot;type&quot;:&quot;FIGURE_OBJECT&quot;,&quot;document&quot;:{&quot;type&quot;:&quot;FIGURE&quot;,&quot;canvasType&quot;:&quot;FIGURE&quot;,&quot;units&quot;:&quot;in&quot;},&quot;parent&quot;:{&quot;parentId&quot;:&quot;8053288e-9f2e-4585-9447-8177c8493770&quot;,&quot;type&quot;:&quot;DOCUMENT&quot;,&quot;order&quot;:&quot;5&quot;}},&quot;7e4819a4-9db8-4460-8467-7ed8a823a85a&quot;:{&quot;id&quot;:&quot;7e4819a4-9db8-4460-8467-7ed8a823a85a&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ddc59f41-0283-44ac-87de-a7c6298dec8e&quot;,&quot;order&quot;:&quot;5&quot;}},&quot;fabb10e7-e638-4275-92b8-2f072a80375c&quot;:{&quot;id&quot;:&quot;fabb10e7-e638-4275-92b8-2f072a80375c&quot;,&quot;type&quot;:&quot;FIGURE_OBJECT&quot;,&quot;guide&quot;:{&quot;type&quot;:&quot;GRID&quot;,&quot;distance&quot;:0.5,&quot;units&quot;:&quot;in&quot;},&quot;parent&quot;:{&quot;parentId&quot;:&quot;8053288e-9f2e-4585-9447-8177c8493770&quot;,&quot;type&quot;:&quot;GUIDE&quot;,&quot;order&quot;:&quot;5&quot;}},&quot;d1011426-108d-40d3-bd89-1aba4e624c9c&quot;:{&quot;type&quot;:&quot;FIGURE_OBJECT&quot;,&quot;id&quot;:&quot;d1011426-108d-40d3-bd89-1aba4e624c9c&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2&quot;},&quot;connectorInfo&quot;:{&quot;connectedObjects&quot;:[],&quot;type&quot;:&quot;LINE&quot;,&quot;offset&quot;:{&quot;x&quot;:0,&quot;y&quot;:0},&quot;bending&quot;:0.1,&quot;firstElementIsHead&quot;:true,&quot;customized&quot;:false}},&quot;77a8276b-6d40-4516-b50d-52590968f631&quot;:{&quot;type&quot;:&quot;FIGURE_OBJECT&quot;,&quot;id&quot;:&quot;77a8276b-6d40-4516-b50d-52590968f631&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05&quot;},&quot;connectorInfo&quot;:{&quot;connectedObjects&quot;:[],&quot;type&quot;:&quot;LINE&quot;,&quot;offset&quot;:{&quot;x&quot;:0,&quot;y&quot;:0},&quot;bending&quot;:0.1,&quot;firstElementIsHead&quot;:true,&quot;customized&quot;:false}},&quot;9c1b6454-66c5-4e5d-8c17-6fcf640e9e1c&quot;:{&quot;type&quot;:&quot;FIGURE_OBJECT&quot;,&quot;id&quot;:&quot;9c1b6454-66c5-4e5d-8c17-6fcf640e9e1c&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quot;},&quot;connectorInfo&quot;:{&quot;connectedObjects&quot;:[],&quot;type&quot;:&quot;LINE&quot;,&quot;offset&quot;:{&quot;x&quot;:0,&quot;y&quot;:0},&quot;bending&quot;:0.1,&quot;firstElementIsHead&quot;:true,&quot;customized&quot;:false}},&quot;0e5bddb3-80f7-4503-8326-4e757523ebdd&quot;:{&quot;type&quot;:&quot;FIGURE_OBJECT&quot;,&quot;id&quot;:&quot;0e5bddb3-80f7-4503-8326-4e757523ebdd&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15&quot;},&quot;connectorInfo&quot;:{&quot;connectedObjects&quot;:[],&quot;type&quot;:&quot;LINE&quot;,&quot;offset&quot;:{&quot;x&quot;:0,&quot;y&quot;:0},&quot;bending&quot;:0.1,&quot;firstElementIsHead&quot;:true,&quot;customized&quot;:false}},&quot;eb11c929-c448-4122-92a1-4d505027bd0b&quot;:{&quot;type&quot;:&quot;FIGURE_OBJECT&quot;,&quot;id&quot;:&quot;eb11c929-c448-4122-92a1-4d505027bd0b&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quot;},&quot;connectorInfo&quot;:{&quot;connectedObjects&quot;:[],&quot;type&quot;:&quot;LINE&quot;,&quot;offset&quot;:{&quot;x&quot;:0,&quot;y&quot;:0},&quot;bending&quot;:0.1,&quot;firstElementIsHead&quot;:true,&quot;customized&quot;:false}},&quot;f36c15f5-a498-426a-a5b0-0671a884db0f&quot;:{&quot;type&quot;:&quot;FIGURE_OBJECT&quot;,&quot;id&quot;:&quot;f36c15f5-a498-426a-a5b0-0671a884db0f&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efce67c3-e1c2-4e8b-857c-b9f03f63a761&quot;,&quot;order&quot;:&quot;22&quot;},&quot;connectorInfo&quot;:{&quot;connectedObjects&quot;:[],&quot;type&quot;:&quot;LINE&quot;,&quot;offset&quot;:{&quot;x&quot;:0,&quot;y&quot;:0},&quot;bending&quot;:0.1,&quot;firstElementIsHead&quot;:true,&quot;customized&quot;:false}},&quot;3665825c-6101-45cc-a38a-a9aa88ef7906&quot;:{&quot;id&quot;:&quot;3665825c-6101-45cc-a38a-a9aa88ef7906&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25&quot;}},&quot;5ae69430-2217-4660-a235-c6adf9b5e462&quot;:{&quot;id&quot;:&quot;5ae69430-2217-4660-a235-c6adf9b5e462&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3&quot;}},&quot;715e0602-d77f-4c82-8215-e3913eadf4e0&quot;:{&quot;id&quot;:&quot;715e0602-d77f-4c82-8215-e3913eadf4e0&quot;,&quot;type&quot;:&quot;FIGURE_OBJECT&quot;,&quot;relativeTransform&quot;:{&quot;translate&quot;:{&quot;x&quot;:25.504286600400732,&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8.02320103658454,&quot;y&quot;:55.12},&quot;targetSize&quot;:{&quot;x&quot;:88.02320103658454,&quot;y&quot;:55.12}},&quot;parent&quot;:{&quot;type&quot;:&quot;CHILD&quot;,&quot;parentId&quot;:&quot;efce67c3-e1c2-4e8b-857c-b9f03f63a761&quot;,&quot;order&quot;:&quot;4&quot;}},&quot;7939a6dd-efa3-4807-a589-2e30d0a0fd27&quot;:{&quot;id&quot;:&quot;7939a6dd-efa3-4807-a589-2e30d0a0fd27&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efce67c3-e1c2-4e8b-857c-b9f03f63a761&quot;,&quot;order&quot;:&quot;5&quot;}},&quot;612c400a-60ef-49c5-a128-bc8f2a5bf96f&quot;:{&quot;id&quot;:&quot;612c400a-60ef-49c5-a128-bc8f2a5bf96f&quot;,&quot;type&quot;:&quot;FIGURE_OBJECT&quot;,&quot;relativeTransform&quot;:{&quot;translate&quot;:{&quot;x&quot;:298.80820460074756,&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79.74666013337642,&quot;y&quot;:55.12},&quot;targetSize&quot;:{&quot;x&quot;:79.74666013337642,&quot;y&quot;:55.12}},&quot;parent&quot;:{&quot;type&quot;:&quot;CHILD&quot;,&quot;parentId&quot;:&quot;efce67c3-e1c2-4e8b-857c-b9f03f63a761&quot;,&quot;order&quot;:&quot;52&quot;}},&quot;d766c612-522a-4774-8f6e-9b3e035da2d2&quot;:{&quot;id&quot;:&quot;d766c612-522a-4774-8f6e-9b3e035da2d2&quot;,&quot;type&quot;:&quot;FIGURE_OBJECT&quot;,&quot;relativeTransform&quot;:{&quot;translate&quot;:{&quot;x&quot;:-386.1385896553325,&quot;y&quot;:-48.96477629679803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1&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55&quot;}},&quot;efce67c3-e1c2-4e8b-857c-b9f03f63a761&quot;:{&quot;type&quot;:&quot;FIGURE_OBJECT&quot;,&quot;id&quot;:&quot;efce67c3-e1c2-4e8b-857c-b9f03f63a761&quot;,&quot;parent&quot;:{&quot;type&quot;:&quot;CHILD&quot;,&quot;parentId&quot;:&quot;ef26ba29-07cf-4abd-8a2e-a33c31cee671&quot;,&quot;order&quot;:&quot;2&quot;},&quot;relativeTransform&quot;:{&quot;translate&quot;:{&quot;x&quot;:71.83862273058558,&quot;y&quot;:-87.05376917074909},&quot;rotate&quot;:0}},&quot;54fecb0f-5835-483d-97fb-a75bb10f25c8&quot;:{&quot;id&quot;:&quot;54fecb0f-5835-483d-97fb-a75bb10f25c8&quot;,&quot;type&quot;:&quot;FIGURE_OBJECT&quot;,&quot;relativeTransform&quot;:{&quot;translate&quot;:{&quot;x&quot;:-257.80293008024915,&quot;y&quot;:-181.47051032950807},&quot;rotate&quot;:0,&quot;skewX&quot;:0,&quot;scale&quot;:{&quot;x&quot;:1,&quot;y&quot;:1}},&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8]}],&quot;text&quot;:&quot;Treatment&quot;}],&quot;_lastCaretLocation&quot;:{&quot;lineIndex&quot;:0,&quot;runIndex&quot;:-1,&quot;charIndex&quot;:-1,&quot;endOfLine&quot;:true}},&quot;format&quot;:&quot;BETTER_TEXT&quot;,&quot;size&quot;:{&quot;x&quot;:267.1621123603902,&quot;y&quot;:66.3651107137275},&quot;targetSize&quot;:{&quot;x&quot;:267.1621123603902,&quot;y&quot;:66.3651107137275}},&quot;parent&quot;:{&quot;type&quot;:&quot;CHILD&quot;,&quot;parentId&quot;:&quot;ef26ba29-07cf-4abd-8a2e-a33c31cee671&quot;,&quot;order&quot;:&quot;5&quot;}},&quot;ef26ba29-07cf-4abd-8a2e-a33c31cee671&quot;:{&quot;type&quot;:&quot;FIGURE_OBJECT&quot;,&quot;id&quot;:&quot;ef26ba29-07cf-4abd-8a2e-a33c31cee671&quot;,&quot;parent&quot;:{&quot;type&quot;:&quot;CHILD&quot;,&quot;parentId&quot;:&quot;ddc59f41-0283-44ac-87de-a7c6298dec8e&quot;,&quot;order&quot;:&quot;5&quot;},&quot;relativeTransform&quot;:{&quot;translate&quot;:{&quot;x&quot;:-63.82578585254568,&quot;y&quot;:-75.57766067751176},&quot;rotate&quot;:0,&quot;skewX&quot;:0,&quot;scale&quot;:{&quot;x&quot;:1,&quot;y&quot;:1}}},&quot;34deaf3a-e7d1-4966-94db-279ac5823e2c&quot;:{&quot;id&quot;:&quot;34deaf3a-e7d1-4966-94db-279ac5823e2c&quot;,&quot;type&quot;:&quot;FIGURE_OBJECT&quot;,&quot;relativeTransform&quot;:{&quot;translate&quot;:{&quot;x&quot;:-280.7750517214759,&quot;y&quot;:-50.52679913850306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2&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7&quot;}},&quot;98708076-248f-4e0c-ac67-441d2022630e&quot;:{&quot;id&quot;:&quot;98708076-248f-4e0c-ac67-441d2022630e&quot;,&quot;type&quot;:&quot;FIGURE_OBJECT&quot;,&quot;relativeTransform&quot;:{&quot;translate&quot;:{&quot;x&quot;:-158.29826328818513,&quot;y&quot;:-50.52727842190009},&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9]}],&quot;text&quot;:&quot;APT/CLT D3&quot;}],&quot;_lastCaretLocation&quot;:{&quot;lineIndex&quot;:0,&quot;runIndex&quot;:-1,&quot;charIndex&quot;:-1,&quot;endOfLine&quot;:true}},&quot;format&quot;:&quot;BETTER_TEXT&quot;,&quot;size&quot;:{&quot;x&quot;:101.8737447724492,&quot;y&quot;:55.12},&quot;targetSize&quot;:{&quot;x&quot;:101.8737447724492,&quot;y&quot;:44.300274570565136}},&quot;parent&quot;:{&quot;type&quot;:&quot;CHILD&quot;,&quot;parentId&quot;:&quot;efce67c3-e1c2-4e8b-857c-b9f03f63a761&quot;,&quot;order&quot;:&quot;8&quot;}},&quot;c8a561f8-211b-42d5-a5ee-60bc05340ee2&quot;:{&quot;id&quot;:&quot;c8a561f8-211b-42d5-a5ee-60bc05340ee2&quot;,&quot;type&quot;:&quot;FIGURE_OBJECT&quot;,&quot;document&quot;:{&quot;type&quot;:&quot;FIGURE&quot;,&quot;canvasType&quot;:&quot;FIGURE&quot;,&quot;units&quot;:&quot;in&quot;,&quot;aspectRatio&quot;:0},&quot;parent&quot;:{&quot;type&quot;:&quot;DOCUMENT&quot;,&quot;parentId&quot;:&quot;8053288e-9f2e-4585-9447-8177c8493770&quot;,&quot;order&quot;:&quot;7&quot;}},&quot;87192ad7-9443-4e3f-a8ac-50417bc917b3&quot;:{&quot;id&quot;:&quot;87192ad7-9443-4e3f-a8ac-50417bc917b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c8a561f8-211b-42d5-a5ee-60bc05340ee2&quot;,&quot;type&quot;:&quot;FRAME&quot;,&quot;order&quot;:&quot;5&quot;}},&quot;334b965e-b6e4-4a82-aa65-183800558880&quot;:{&quot;type&quot;:&quot;FIGURE_OBJECT&quot;,&quot;id&quot;:&quot;334b965e-b6e4-4a82-aa65-183800558880&quot;,&quot;parent&quot;:{&quot;type&quot;:&quot;CHILD&quot;,&quot;parentId&quot;:&quot;c8a561f8-211b-42d5-a5ee-60bc05340ee2&quot;,&quot;order&quot;:&quot;5&quot;},&quot;relativeTransform&quot;:{&quot;translate&quot;:{&quot;x&quot;:-61.89200084092356,&quot;y&quot;:-117.40694743502398},&quot;rotate&quot;:0,&quot;skewX&quot;:0,&quot;scale&quot;:{&quot;x&quot;:1,&quot;y&quot;:1}}},&quot;246cfb4b-7d8e-40cd-86b4-8dedef09273c&quot;:{&quot;type&quot;:&quot;FIGURE_OBJECT&quot;,&quot;id&quot;:&quot;246cfb4b-7d8e-40cd-86b4-8dedef09273c&quot;,&quot;parent&quot;:{&quot;type&quot;:&quot;CHILD&quot;,&quot;parentId&quot;:&quot;334b965e-b6e4-4a82-aa65-183800558880&quot;,&quot;order&quot;:&quot;2&quot;},&quot;relativeTransform&quot;:{&quot;translate&quot;:{&quot;x&quot;:71.83862273058558,&quot;y&quot;:-87.05376917074909},&quot;rotate&quot;:0}},&quot;327f27c5-eb52-462e-a3df-0a82c9ade0cb&quot;:{&quot;type&quot;:&quot;FIGURE_OBJECT&quot;,&quot;id&quot;:&quot;327f27c5-eb52-462e-a3df-0a82c9ade0cb&quot;,&quot;relativeTransform&quot;:{&quot;translate&quot;:{&quot;x&quot;:-37.436729120564216,&quot;y&quot;:-19.285605039052857},&quot;rotate&quot;:0},&quot;opacity&quot;:1,&quot;path&quot;:{&quot;type&quot;:&quot;POLY_LINE&quot;,&quot;points&quot;:[{&quot;x&quot;:-350.5439181289197,&quot;y&quot;:0},{&quot;x&quot;:350.5439181289197,&quot;y&quot;:0}],&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2&quot;},&quot;connectorInfo&quot;:{&quot;connectedObjects&quot;:[],&quot;type&quot;:&quot;LINE&quot;,&quot;offset&quot;:{&quot;x&quot;:0,&quot;y&quot;:0},&quot;bending&quot;:0.1,&quot;firstElementIsHead&quot;:true,&quot;customized&quot;:false}},&quot;06cdc343-4e51-46ce-a97a-b1a671e18568&quot;:{&quot;type&quot;:&quot;FIGURE_OBJECT&quot;,&quot;id&quot;:&quot;06cdc343-4e51-46ce-a97a-b1a671e18568&quot;,&quot;relativeTransform&quot;:{&quot;translate&quot;:{&quot;x&quot;:-280.7754684042318,&quot;y&quot;:-19.285288126725938},&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05&quot;},&quot;connectorInfo&quot;:{&quot;connectedObjects&quot;:[],&quot;type&quot;:&quot;LINE&quot;,&quot;offset&quot;:{&quot;x&quot;:0,&quot;y&quot;:0},&quot;bending&quot;:0.1,&quot;firstElementIsHead&quot;:true,&quot;customized&quot;:false}},&quot;9c8e6875-e06d-460f-a8a1-351f075aa8f9&quot;:{&quot;type&quot;:&quot;FIGURE_OBJECT&quot;,&quot;id&quot;:&quot;9c8e6875-e06d-460f-a8a1-351f075aa8f9&quot;,&quot;relativeTransform&quot;:{&quot;translate&quot;:{&quot;x&quot;:-173.5002305003002,&quot;y&quot;:-19.215229068046494},&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quot;},&quot;connectorInfo&quot;:{&quot;connectedObjects&quot;:[],&quot;type&quot;:&quot;LINE&quot;,&quot;offset&quot;:{&quot;x&quot;:0,&quot;y&quot;:0},&quot;bending&quot;:0.1,&quot;firstElementIsHead&quot;:true,&quot;customized&quot;:false}},&quot;02d8184d-31f0-4432-a38e-dfb0d1c0501b&quot;:{&quot;type&quot;:&quot;FIGURE_OBJECT&quot;,&quot;id&quot;:&quot;02d8184d-31f0-4432-a38e-dfb0d1c0501b&quot;,&quot;relativeTransform&quot;:{&quot;translate&quot;:{&quot;x&quot;:-386.13885962664466,&quot;y&quot;:-20.846839514847243},&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15&quot;},&quot;connectorInfo&quot;:{&quot;connectedObjects&quot;:[],&quot;type&quot;:&quot;LINE&quot;,&quot;offset&quot;:{&quot;x&quot;:0,&quot;y&quot;:0},&quot;bending&quot;:0.1,&quot;firstElementIsHead&quot;:true,&quot;customized&quot;:false}},&quot;1bf43bc1-5956-4e7b-b4cb-ea9c5f167906&quot;:{&quot;type&quot;:&quot;FIGURE_OBJECT&quot;,&quot;id&quot;:&quot;1bf43bc1-5956-4e7b-b4cb-ea9c5f167906&quot;,&quot;relativeTransform&quot;:{&quot;translate&quot;:{&quot;x&quot;:17.226872230839735,&quot;y&quot;:-19.075110950687602},&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quot;},&quot;connectorInfo&quot;:{&quot;connectedObjects&quot;:[],&quot;type&quot;:&quot;LINE&quot;,&quot;offset&quot;:{&quot;x&quot;:0,&quot;y&quot;:0},&quot;bending&quot;:0.1,&quot;firstElementIsHead&quot;:true,&quot;customized&quot;:false}},&quot;06e7b5a4-981a-4dd9-a5d4-69baa7da6dbd&quot;:{&quot;type&quot;:&quot;FIGURE_OBJECT&quot;,&quot;id&quot;:&quot;06e7b5a4-981a-4dd9-a5d4-69baa7da6dbd&quot;,&quot;relativeTransform&quot;:{&quot;translate&quot;:{&quot;x&quot;:311.6857557375914,&quot;y&quot;:-20.706721397488355},&quot;rotate&quot;:0},&quot;opacity&quot;:1,&quot;path&quot;:{&quot;type&quot;:&quot;POLY_LINE&quot;,&quot;points&quot;:[{&quot;x&quot;:0,&quot;y&quot;:-11.911686538361336},{&quot;x&quot;:0,&quot;y&quot;:11.911686538361336}],&quot;closed&quot;:false},&quot;pathStyles&quot;:[{&quot;type&quot;:&quot;FILL&quot;,&quot;fillStyle&quot;:&quot;rgba(0,0,0,0)&quot;},{&quot;type&quot;:&quot;STROKE&quot;,&quot;strokeStyle&quot;:&quot;#232323&quot;,&quot;lineWidth&quot;:2.0560152183121194,&quot;lineJoin&quot;:&quot;round&quot;}],&quot;isLocked&quot;:false,&quot;parent&quot;:{&quot;type&quot;:&quot;CHILD&quot;,&quot;parentId&quot;:&quot;246cfb4b-7d8e-40cd-86b4-8dedef09273c&quot;,&quot;order&quot;:&quot;22&quot;},&quot;connectorInfo&quot;:{&quot;connectedObjects&quot;:[],&quot;type&quot;:&quot;LINE&quot;,&quot;offset&quot;:{&quot;x&quot;:0,&quot;y&quot;:0},&quot;bending&quot;:0.1,&quot;firstElementIsHead&quot;:true,&quot;customized&quot;:false}},&quot;6b69c795-160f-41ba-b438-a469b32adeca&quot;:{&quot;id&quot;:&quot;6b69c795-160f-41ba-b438-a469b32adeca&quot;,&quot;type&quot;:&quot;FIGURE_OBJECT&quot;,&quot;relativeTransform&quot;:{&quot;translate&quot;:{&quot;x&quot;:-372.6656217001622,&quot;y&quot;:28.361141114392513},&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0&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25&quot;}},&quot;5906bece-c130-4baa-801d-56fc1e2d3c7e&quot;:{&quot;id&quot;:&quot;5906bece-c130-4baa-801d-56fc1e2d3c7e&quot;,&quot;type&quot;:&quot;FIGURE_OBJECT&quot;,&quot;relativeTransform&quot;:{&quot;translate&quot;:{&quot;x&quot;:-280.77539113360336,&quot;y&quot;:28.360584560367094},&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3&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3&quot;}},&quot;bdb2ebb3-b8d6-4439-94a2-125889ab9544&quot;:{&quot;id&quot;:&quot;bdb2ebb3-b8d6-4439-94a2-125889ab9544&quot;,&quot;type&quot;:&quot;FIGURE_OBJECT&quot;,&quot;relativeTransform&quot;:{&quot;translate&quot;:{&quot;x&quot;:24.828670239117507,&quot;y&quot;:33.79911280100985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10&quot;}],&quot;_lastCaretLocation&quot;:{&quot;lineIndex&quot;:0,&quot;runIndex&quot;:-1,&quot;charIndex&quot;:-1,&quot;endOfLine&quot;:true}},&quot;format&quot;:&quot;BETTER_TEXT&quot;,&quot;size&quot;:{&quot;x&quot;:86.67196831401809,&quot;y&quot;:55.12},&quot;targetSize&quot;:{&quot;x&quot;:86.67196831401809,&quot;y&quot;:55.12}},&quot;parent&quot;:{&quot;type&quot;:&quot;CHILD&quot;,&quot;parentId&quot;:&quot;246cfb4b-7d8e-40cd-86b4-8dedef09273c&quot;,&quot;order&quot;:&quot;4&quot;}},&quot;1b677169-ad95-48aa-b8e5-c501f8ab9a8f&quot;:{&quot;id&quot;:&quot;1b677169-ad95-48aa-b8e5-c501f8ab9a8f&quot;,&quot;type&quot;:&quot;FIGURE_OBJECT&quot;,&quot;relativeTransform&quot;:{&quot;translate&quot;:{&quot;x&quot;:-173.50023050030023,&quot;y&quot;:28.360422189297015},&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4]}],&quot;text&quot;:&quot;Day 5&quot;}],&quot;_lastCaretLocation&quot;:{&quot;lineIndex&quot;:0,&quot;runIndex&quot;:-1,&quot;charIndex&quot;:-1,&quot;endOfLine&quot;:true}},&quot;format&quot;:&quot;BETTER_TEXT&quot;,&quot;size&quot;:{&quot;x&quot;:71.47011923016807,&quot;y&quot;:44.24340714248504},&quot;targetSize&quot;:{&quot;x&quot;:71.47011923016807,&quot;y&quot;:44.24340714248504}},&quot;parent&quot;:{&quot;type&quot;:&quot;CHILD&quot;,&quot;parentId&quot;:&quot;246cfb4b-7d8e-40cd-86b4-8dedef09273c&quot;,&quot;order&quot;:&quot;5&quot;}},&quot;1e548f3e-7410-478d-bd58-37a394668c0e&quot;:{&quot;id&quot;:&quot;1e548f3e-7410-478d-bd58-37a394668c0e&quot;,&quot;type&quot;:&quot;FIGURE_OBJECT&quot;,&quot;relativeTransform&quot;:{&quot;translate&quot;:{&quot;x&quot;:301.29116687170995,&quot;y&quot;:33.799190071638236},&quot;rotate&quot;:0},&quot;text&quot;:{&quot;textData&quot;:{&quot;lineSpacing&quot;:&quot;normal&quot;,&quot;alignment&quot;:&quot;left&quot;,&quot;verticalAlign&quot;:&quot;TOP&quot;,&quot;lines&quot;:[{&quot;runs&quot;:[{&quot;style&quot;:{&quot;fontFamily&quot;:&quot;Roboto&quot;,&quot;fontSize&quot;:24,&quot;color&quot;:&quot;black&quot;,&quot;fontWeight&quot;:&quot;bold&quot;,&quot;fontStyle&quot;:&quot;normal&quot;,&quot;decoration&quot;:&quot;none&quot;},&quot;range&quot;:[0,5]}],&quot;text&quot;:&quot;Day 25&quot;}],&quot;_lastCaretLocation&quot;:{&quot;lineIndex&quot;:0,&quot;runIndex&quot;:-1,&quot;charIndex&quot;:-1,&quot;endOfLine&quot;:true}},&quot;format&quot;:&quot;BETTER_TEXT&quot;,&quot;size&quot;:{&quot;x&quot;:84.71258467530116,&quot;y&quot;:55.12},&quot;targetSize&quot;:{&quot;x&quot;:84.71258467530116,&quot;y&quot;:55.12}},&quot;parent&quot;:{&quot;type&quot;:&quot;CHILD&quot;,&quot;parentId&quot;:&quot;246cfb4b-7d8e-40cd-86b4-8dedef09273c&quot;,&quot;order&quot;:&quot;52&quot;}},&quot;45b0c538-c472-4703-9922-e0befb22d552&quot;:{&quot;id&quot;:&quot;45b0c538-c472-4703-9922-e0befb22d552&quot;,&quot;type&quot;:&quot;FIGURE_OBJECT&quot;,&quot;relativeTransform&quot;:{&quot;translate&quot;:{&quot;x&quot;:-394.3961804964455,&quot;y&quot;:-44.2224390090024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55&quot;}},&quot;ce3084af-9926-4fe6-926e-8cf3b82cf484&quot;:{&quot;id&quot;:&quot;ce3084af-9926-4fe6-926e-8cf3b82cf484&quot;,&quot;type&quot;:&quot;FIGURE_OBJECT&quot;,&quot;relativeTransform&quot;:{&quot;translate&quot;:{&quot;x&quot;:-397.73752700611794,&quot;y&quot;:86.952717421820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6&quot;}},&quot;24ed2e78-97d0-4ec4-877c-586d0ce9d6f3&quot;:{&quot;id&quot;:&quot;24ed2e78-97d0-4ec4-877c-586d0ce9d6f3&quot;,&quot;type&quot;:&quot;FIGURE_OBJECT&quot;,&quot;relativeTransform&quot;:{&quot;translate&quot;:{&quot;x&quot;:-285.9932235602312,&quot;y&quot;:-44.222678450136414},&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65&quot;}},&quot;93453855-3da6-41a6-bf32-041730069772&quot;:{&quot;id&quot;:&quot;93453855-3da6-41a6-bf32-041730069772&quot;,&quot;type&quot;:&quot;FIGURE_OBJECT&quot;,&quot;relativeTransform&quot;:{&quot;translate&quot;:{&quot;x&quot;:-173.49958520689805,&quot;y&quot;:-44.2221289236658},&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quot;}},&quot;c6c7f4cb-c91b-4e09-9163-ba9b3776598f&quot;:{&quot;id&quot;:&quot;c6c7f4cb-c91b-4e09-9163-ba9b3776598f&quot;,&quot;type&quot;:&quot;FIGURE_OBJECT&quot;,&quot;relativeTransform&quot;:{&quot;translate&quot;:{&quot;x&quot;:17.22782380664624,&quot;y&quot;:-44.22133995606147},&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2&quot;}},&quot;06cd1b4f-d739-4e7c-aa75-d884c0d1e90d&quot;:{&quot;id&quot;:&quot;06cd1b4f-d739-4e7c-aa75-d884c0d1e90d&quot;,&quot;type&quot;:&quot;FIGURE_OBJECT&quot;,&quot;relativeTransform&quot;:{&quot;translate&quot;:{&quot;x&quot;:311.6855075159785,&quot;y&quot;:-44.22150222684915},&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0]},{&quot;style&quot;:{&quot;fontFamily&quot;:&quot;Roboto&quot;,&quot;fontSize&quot;:24,&quot;color&quot;:&quot;black&quot;,&quot;fontWeight&quot;:&quot;normal&quot;,&quot;fontStyle&quot;:&quot;normal&quot;,&quot;decoration&quot;:&quot;none&quot;,&quot;script&quot;:&quot;none&quot;},&quot;range&quot;:[1,4]}],&quot;text&quot;:&quot; DHIA&quot;,&quot;baseStyle&quot;:{&quot;fontFamily&quot;:&quot;Roboto&quot;,&quot;fontSize&quot;:2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01.8737447724492,&quot;y&quot;:28},&quot;targetSize&quot;:{&quot;x&quot;:101.8737447724492,&quot;y&quot;:24.43468601620606}},&quot;parent&quot;:{&quot;type&quot;:&quot;CHILD&quot;,&quot;parentId&quot;:&quot;246cfb4b-7d8e-40cd-86b4-8dedef09273c&quot;,&quot;order&quot;:&quot;75&quot;}},&quot;c8c1b879-8db4-48d9-a1b7-9ebc12d93a4c&quot;:{&quot;id&quot;:&quot;c8c1b879-8db4-48d9-a1b7-9ebc12d93a4c&quot;,&quot;type&quot;:&quot;FIGURE_OBJECT&quot;,&quot;relativeTransform&quot;:{&quot;translate&quot;:{&quot;x&quot;:17.22729980591654,&quot;y&quot;:86.95192122609676},&quot;rotate&quot;:0},&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8&quot;}},&quot;580df325-f358-4339-994e-3c9c67bc8fea&quot;:{&quot;id&quot;:&quot;580df325-f358-4339-994e-3c9c67bc8fea&quot;,&quot;type&quot;:&quot;FIGURE_OBJECT&quot;,&quot;relativeTransform&quot;:{&quot;translate&quot;:{&quot;x&quot;:301.29070040416536,&quot;y&quot;:86.95338190580216},&quot;rotate&quot;:0,&quot;skewX&quot;:0,&quot;scale&quot;:{&quot;x&quot;:1,&quot;y&quot;:1}},&quot;text&quot;:{&quot;textData&quot;:{&quot;lineSpacing&quot;:&quot;normal&quot;,&quot;alignment&quot;:&quot;center&quot;,&quot;verticalAlign&quot;:&quot;TOP&quot;,&quot;lines&quot;:[{&quot;runs&quot;:[{&quot;style&quot;:{&quot;fontFamily&quot;:&quot;Roboto&quot;,&quot;fontSize&quot;:24,&quot;color&quot;:&quot;black&quot;,&quot;fontWeight&quot;:&quot;normal&quot;,&quot;fontStyle&quot;:&quot;normal&quot;,&quot;decoration&quot;:&quot;none&quot;,&quot;script&quot;:&quot;none&quot;},&quot;range&quot;:[0,22]}],&quot;text&quot;:&quot;Bacteriological culture&quot;}],&quot;_lastCaretLocation&quot;:{&quot;lineIndex&quot;:0,&quot;runIndex&quot;:0,&quot;charIndex&quot;:0}},&quot;format&quot;:&quot;BETTER_TEXT&quot;,&quot;size&quot;:{&quot;x&quot;:158.98828125,&quot;y&quot;:72.94043122785723},&quot;targetSize&quot;:{&quot;x&quot;:130.97012390092934,&quot;y&quot;:72.94043122785723}},&quot;parent&quot;:{&quot;type&quot;:&quot;CHILD&quot;,&quot;parentId&quot;:&quot;246cfb4b-7d8e-40cd-86b4-8dedef09273c&quot;,&quot;order&quot;:&quot;9&quot;}},&quot;a3926c84-c5ab-47db-8607-87036b7484a4&quot;:{&quot;id&quot;:&quot;a3926c84-c5ab-47db-8607-87036b7484a4&quot;,&quot;type&quot;:&quot;FIGURE_OBJECT&quot;,&quot;relativeTransform&quot;:{&quot;translate&quot;:{&quot;x&quot;:-246.21577281575748,&quot;y&quot;:-169.8833530650165},&quot;rotate&quot;:0},&quot;text&quot;:{&quot;textData&quot;:{&quot;lineSpacing&quot;:&quot;normal&quot;,&quot;alignment&quot;:&quot;left&quot;,&quot;verticalAlign&quot;:&quot;TOP&quot;,&quot;lines&quot;:[{&quot;runs&quot;:[{&quot;style&quot;:{&quot;fontFamily&quot;:&quot;Roboto&quot;,&quot;fontSize&quot;:28,&quot;color&quot;:&quot;black&quot;,&quot;fontWeight&quot;:&quot;bold&quot;,&quot;fontStyle&quot;:&quot;normal&quot;,&quot;decoration&quot;:&quot;underline&quot;},&quot;range&quot;:[0,21]}],&quot;text&quot;:&quot;Milk sample collection&quot;}],&quot;_lastCaretLocation&quot;:{&quot;lineIndex&quot;:0,&quot;runIndex&quot;:-1,&quot;charIndex&quot;:-1,&quot;endOfLine&quot;:true}},&quot;format&quot;:&quot;BETTER_TEXT&quot;,&quot;size&quot;:{&quot;x&quot;:290.33642688937357,&quot;y&quot;:66.3651107137275},&quot;targetSize&quot;:{&quot;x&quot;:290.33642688937357,&quot;y&quot;:66.3651107137275}},&quot;parent&quot;:{&quot;type&quot;:&quot;CHILD&quot;,&quot;parentId&quot;:&quot;334b965e-b6e4-4a82-aa65-183800558880&quot;,&quot;order&quot;:&quot;5&quot;}}}}"/>
    <we:property name="has-user-completed-add"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otalTime>53295</TotalTime>
  <Words>1003</Words>
  <Application>Microsoft Office PowerPoint</Application>
  <PresentationFormat>Widescreen</PresentationFormat>
  <Paragraphs>314</Paragraphs>
  <Slides>35</Slides>
  <Notes>3</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Georgia</vt:lpstr>
      <vt:lpstr>Times New Roman</vt:lpstr>
      <vt:lpstr>Wingdings</vt:lpstr>
      <vt:lpstr>Office Theme</vt:lpstr>
      <vt:lpstr>  Effectiveness of a Plant-Derived Product to Improve Udder Health in Organic Dairy Cows</vt:lpstr>
      <vt:lpstr>Thank you</vt:lpstr>
      <vt:lpstr>PowerPoint Presentation</vt:lpstr>
      <vt:lpstr>PowerPoint Presentation</vt:lpstr>
      <vt:lpstr>PowerPoint Presentation</vt:lpstr>
      <vt:lpstr>PowerPoint Presentation</vt:lpstr>
      <vt:lpstr>Methods</vt:lpstr>
      <vt:lpstr>Methods</vt:lpstr>
      <vt:lpstr>Methods..</vt:lpstr>
      <vt:lpstr>Methods..</vt:lpstr>
      <vt:lpstr>Methods..</vt:lpstr>
      <vt:lpstr>Methods..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 </vt:lpstr>
      <vt:lpstr>Results.. </vt:lpstr>
      <vt:lpstr>Results.. </vt:lpstr>
      <vt:lpstr>Conclusions </vt:lpstr>
      <vt:lpstr>“Thank you”</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dc:creator>
  <cp:lastModifiedBy>Sushil Paudyal</cp:lastModifiedBy>
  <cp:revision>556</cp:revision>
  <dcterms:created xsi:type="dcterms:W3CDTF">2017-04-06T15:59:40Z</dcterms:created>
  <dcterms:modified xsi:type="dcterms:W3CDTF">2026-04-16T14:37:45Z</dcterms:modified>
</cp:coreProperties>
</file>