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6"/>
    <p:restoredTop sz="93605" autoAdjust="0"/>
  </p:normalViewPr>
  <p:slideViewPr>
    <p:cSldViewPr snapToGrid="0" snapToObjects="1">
      <p:cViewPr>
        <p:scale>
          <a:sx n="150" d="100"/>
          <a:sy n="150" d="100"/>
        </p:scale>
        <p:origin x="5384" y="5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645E3-1593-5249-9C61-5B33C9C7F764}"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45E3-1593-5249-9C61-5B33C9C7F764}"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45E3-1593-5249-9C61-5B33C9C7F764}"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645E3-1593-5249-9C61-5B33C9C7F764}"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645E3-1593-5249-9C61-5B33C9C7F764}" type="datetimeFigureOut">
              <a:rPr lang="en-US" smtClean="0"/>
              <a:pPr/>
              <a:t>2/27/17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645E3-1593-5249-9C61-5B33C9C7F764}" type="datetimeFigureOut">
              <a:rPr lang="en-US" smtClean="0"/>
              <a:pPr/>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645E3-1593-5249-9C61-5B33C9C7F764}" type="datetimeFigureOut">
              <a:rPr lang="en-US" smtClean="0"/>
              <a:pPr/>
              <a:t>2/27/17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645E3-1593-5249-9C61-5B33C9C7F764}" type="datetimeFigureOut">
              <a:rPr lang="en-US" smtClean="0"/>
              <a:pPr/>
              <a:t>2/27/17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645E3-1593-5249-9C61-5B33C9C7F764}" type="datetimeFigureOut">
              <a:rPr lang="en-US" smtClean="0"/>
              <a:pPr/>
              <a:t>2/27/17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645E3-1593-5249-9C61-5B33C9C7F764}" type="datetimeFigureOut">
              <a:rPr lang="en-US" smtClean="0"/>
              <a:pPr/>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645E3-1593-5249-9C61-5B33C9C7F764}" type="datetimeFigureOut">
              <a:rPr lang="en-US" smtClean="0"/>
              <a:pPr/>
              <a:t>2/27/17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FB1C2-51C2-5146-B9FD-2445FE6AEC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C645E3-1593-5249-9C61-5B33C9C7F764}" type="datetimeFigureOut">
              <a:rPr lang="en-US" smtClean="0"/>
              <a:pPr/>
              <a:t>2/27/17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C0FB1C2-51C2-5146-B9FD-2445FE6AEC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png"/><Relationship Id="rId13"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eg"/><Relationship Id="rId6" Type="http://schemas.microsoft.com/office/2007/relationships/hdphoto" Target="../media/hdphoto2.wdp"/><Relationship Id="rId7" Type="http://schemas.openxmlformats.org/officeDocument/2006/relationships/image" Target="../media/image4.jpeg"/><Relationship Id="rId8" Type="http://schemas.microsoft.com/office/2007/relationships/hdphoto" Target="../media/hdphoto3.wdp"/><Relationship Id="rId9" Type="http://schemas.openxmlformats.org/officeDocument/2006/relationships/image" Target="../media/image5.emf"/><Relationship Id="rId10"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2" cstate="print">
            <a:extLst>
              <a:ext uri="{28A0092B-C50C-407E-A947-70E740481C1C}">
                <a14:useLocalDpi xmlns:a14="http://schemas.microsoft.com/office/drawing/2010/main"/>
              </a:ext>
            </a:extLst>
          </a:blip>
          <a:srcRect l="85180" t="36681" r="8539" b="36348"/>
          <a:stretch/>
        </p:blipFill>
        <p:spPr>
          <a:xfrm>
            <a:off x="6547728" y="4780136"/>
            <a:ext cx="293341" cy="769205"/>
          </a:xfrm>
          <a:prstGeom prst="rect">
            <a:avLst/>
          </a:prstGeom>
        </p:spPr>
      </p:pic>
      <p:sp>
        <p:nvSpPr>
          <p:cNvPr id="19" name="TextBox 18"/>
          <p:cNvSpPr txBox="1"/>
          <p:nvPr/>
        </p:nvSpPr>
        <p:spPr>
          <a:xfrm>
            <a:off x="1647115" y="3261977"/>
            <a:ext cx="1786116" cy="861774"/>
          </a:xfrm>
          <a:prstGeom prst="rect">
            <a:avLst/>
          </a:prstGeom>
          <a:noFill/>
        </p:spPr>
        <p:txBody>
          <a:bodyPr wrap="square" rtlCol="0">
            <a:spAutoFit/>
          </a:bodyPr>
          <a:lstStyle/>
          <a:p>
            <a:r>
              <a:rPr lang="en-US" sz="1000" b="1" u="sng" dirty="0" smtClean="0"/>
              <a:t>Zero Seed Rain</a:t>
            </a:r>
          </a:p>
          <a:p>
            <a:r>
              <a:rPr lang="en-US" sz="1000" dirty="0" smtClean="0"/>
              <a:t>Cultivate frequently so weeds do not set seed. This reduces weed pressure in subsequent years.</a:t>
            </a:r>
            <a:endParaRPr lang="en-US" sz="1000" dirty="0"/>
          </a:p>
        </p:txBody>
      </p:sp>
      <p:sp>
        <p:nvSpPr>
          <p:cNvPr id="40" name="TextBox 39"/>
          <p:cNvSpPr txBox="1"/>
          <p:nvPr/>
        </p:nvSpPr>
        <p:spPr>
          <a:xfrm>
            <a:off x="2016949" y="2860666"/>
            <a:ext cx="693924" cy="523220"/>
          </a:xfrm>
          <a:prstGeom prst="rect">
            <a:avLst/>
          </a:prstGeom>
          <a:noFill/>
        </p:spPr>
        <p:txBody>
          <a:bodyPr wrap="square" rtlCol="0">
            <a:spAutoFit/>
          </a:bodyPr>
          <a:lstStyle/>
          <a:p>
            <a:r>
              <a:rPr lang="en-US" sz="2800" spc="100" dirty="0" err="1" smtClean="0">
                <a:solidFill>
                  <a:schemeClr val="bg1">
                    <a:lumMod val="85000"/>
                  </a:schemeClr>
                </a:solidFill>
              </a:rPr>
              <a:t>gy</a:t>
            </a:r>
            <a:endParaRPr lang="en-US" sz="2800" spc="100" dirty="0">
              <a:solidFill>
                <a:schemeClr val="bg1">
                  <a:lumMod val="85000"/>
                </a:schemeClr>
              </a:solidFill>
            </a:endParaRPr>
          </a:p>
        </p:txBody>
      </p:sp>
      <p:pic>
        <p:nvPicPr>
          <p:cNvPr id="29" name="Picture 28" descr="2014-07-29 12.42.34.jp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460"/>
                    </a14:imgEffect>
                    <a14:imgEffect>
                      <a14:saturation sat="107000"/>
                    </a14:imgEffect>
                    <a14:imgEffect>
                      <a14:brightnessContrast bright="13000" contrast="13000"/>
                    </a14:imgEffect>
                  </a14:imgLayer>
                </a14:imgProps>
              </a:ext>
              <a:ext uri="{28A0092B-C50C-407E-A947-70E740481C1C}">
                <a14:useLocalDpi xmlns:a14="http://schemas.microsoft.com/office/drawing/2010/main"/>
              </a:ext>
            </a:extLst>
          </a:blip>
          <a:srcRect/>
          <a:stretch>
            <a:fillRect/>
          </a:stretch>
        </p:blipFill>
        <p:spPr>
          <a:xfrm>
            <a:off x="3407830" y="921414"/>
            <a:ext cx="1645920" cy="2334924"/>
          </a:xfrm>
          <a:prstGeom prst="rect">
            <a:avLst/>
          </a:prstGeom>
        </p:spPr>
      </p:pic>
      <p:pic>
        <p:nvPicPr>
          <p:cNvPr id="14" name="Picture 13" descr="2014-07-29 12.42.19 (1).jpg"/>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1000"/>
                    </a14:imgEffect>
                    <a14:imgEffect>
                      <a14:colorTemperature colorTemp="7587"/>
                    </a14:imgEffect>
                    <a14:imgEffect>
                      <a14:saturation sat="196000"/>
                    </a14:imgEffect>
                    <a14:imgEffect>
                      <a14:brightnessContrast bright="16000" contrast="6000"/>
                    </a14:imgEffect>
                  </a14:imgLayer>
                </a14:imgProps>
              </a:ext>
              <a:ext uri="{28A0092B-C50C-407E-A947-70E740481C1C}">
                <a14:useLocalDpi xmlns:a14="http://schemas.microsoft.com/office/drawing/2010/main"/>
              </a:ext>
            </a:extLst>
          </a:blip>
          <a:srcRect/>
          <a:stretch/>
        </p:blipFill>
        <p:spPr>
          <a:xfrm>
            <a:off x="80880" y="923488"/>
            <a:ext cx="1645939" cy="2331148"/>
          </a:xfrm>
          <a:prstGeom prst="rect">
            <a:avLst/>
          </a:prstGeom>
        </p:spPr>
      </p:pic>
      <p:pic>
        <p:nvPicPr>
          <p:cNvPr id="13" name="Picture 12" descr="2014-07-29 12.41.09 (1).jpg"/>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1000"/>
                    </a14:imgEffect>
                    <a14:imgEffect>
                      <a14:colorTemperature colorTemp="7152"/>
                    </a14:imgEffect>
                    <a14:imgEffect>
                      <a14:saturation sat="191000"/>
                    </a14:imgEffect>
                    <a14:imgEffect>
                      <a14:brightnessContrast bright="12000" contrast="4000"/>
                    </a14:imgEffect>
                  </a14:imgLayer>
                </a14:imgProps>
              </a:ext>
              <a:ext uri="{28A0092B-C50C-407E-A947-70E740481C1C}">
                <a14:useLocalDpi xmlns:a14="http://schemas.microsoft.com/office/drawing/2010/main"/>
              </a:ext>
            </a:extLst>
          </a:blip>
          <a:srcRect/>
          <a:stretch/>
        </p:blipFill>
        <p:spPr>
          <a:xfrm>
            <a:off x="1742877" y="921414"/>
            <a:ext cx="1645920" cy="2333222"/>
          </a:xfrm>
          <a:prstGeom prst="rect">
            <a:avLst/>
          </a:prstGeom>
        </p:spPr>
      </p:pic>
      <p:sp>
        <p:nvSpPr>
          <p:cNvPr id="24" name="TextBox 23"/>
          <p:cNvSpPr txBox="1"/>
          <p:nvPr/>
        </p:nvSpPr>
        <p:spPr>
          <a:xfrm>
            <a:off x="-3790" y="2849954"/>
            <a:ext cx="4415767" cy="523220"/>
          </a:xfrm>
          <a:prstGeom prst="rect">
            <a:avLst/>
          </a:prstGeom>
          <a:noFill/>
        </p:spPr>
        <p:txBody>
          <a:bodyPr wrap="none" rtlCol="0">
            <a:spAutoFit/>
          </a:bodyPr>
          <a:lstStyle/>
          <a:p>
            <a:r>
              <a:rPr lang="en-US" sz="2800" spc="100" dirty="0" smtClean="0">
                <a:solidFill>
                  <a:schemeClr val="bg1"/>
                </a:solidFill>
              </a:rPr>
              <a:t>Which Strategy to Choose?</a:t>
            </a:r>
            <a:endParaRPr lang="en-US" sz="2800" spc="100" dirty="0">
              <a:solidFill>
                <a:schemeClr val="bg1"/>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a:ext>
            </a:extLst>
          </a:blip>
          <a:srcRect l="15529" t="2707" r="9882" b="2707"/>
          <a:stretch>
            <a:fillRect/>
          </a:stretch>
        </p:blipFill>
        <p:spPr>
          <a:xfrm>
            <a:off x="58922" y="5047407"/>
            <a:ext cx="3671135" cy="2428063"/>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a:ext>
            </a:extLst>
          </a:blip>
          <a:srcRect l="14651" t="4571" r="19535" b="6857"/>
          <a:stretch>
            <a:fillRect/>
          </a:stretch>
        </p:blipFill>
        <p:spPr>
          <a:xfrm>
            <a:off x="3145182" y="4889457"/>
            <a:ext cx="3228609" cy="2652520"/>
          </a:xfrm>
          <a:prstGeom prst="rect">
            <a:avLst/>
          </a:prstGeom>
        </p:spPr>
      </p:pic>
      <p:sp>
        <p:nvSpPr>
          <p:cNvPr id="2" name="Title 1"/>
          <p:cNvSpPr>
            <a:spLocks noGrp="1"/>
          </p:cNvSpPr>
          <p:nvPr>
            <p:ph type="ctrTitle"/>
          </p:nvPr>
        </p:nvSpPr>
        <p:spPr>
          <a:xfrm>
            <a:off x="0" y="-135472"/>
            <a:ext cx="6985000" cy="922865"/>
          </a:xfrm>
        </p:spPr>
        <p:txBody>
          <a:bodyPr>
            <a:noAutofit/>
          </a:bodyPr>
          <a:lstStyle/>
          <a:p>
            <a:pPr algn="l">
              <a:lnSpc>
                <a:spcPct val="90000"/>
              </a:lnSpc>
            </a:pPr>
            <a:r>
              <a:rPr lang="en-US" sz="2000" dirty="0" smtClean="0"/>
              <a:t>A systems comparison of cultivation-based versus mulch-based weed control in yellow onion (</a:t>
            </a:r>
            <a:r>
              <a:rPr lang="en-US" sz="2000" i="1" dirty="0" smtClean="0"/>
              <a:t>Allium </a:t>
            </a:r>
            <a:r>
              <a:rPr lang="en-US" sz="2000" i="1" dirty="0" err="1" smtClean="0"/>
              <a:t>cepa</a:t>
            </a:r>
            <a:r>
              <a:rPr lang="en-US" sz="2000" dirty="0" smtClean="0"/>
              <a:t>)</a:t>
            </a:r>
            <a:endParaRPr lang="en-US" sz="2000" dirty="0"/>
          </a:p>
        </p:txBody>
      </p:sp>
      <p:sp>
        <p:nvSpPr>
          <p:cNvPr id="18" name="TextBox 17"/>
          <p:cNvSpPr txBox="1"/>
          <p:nvPr/>
        </p:nvSpPr>
        <p:spPr>
          <a:xfrm>
            <a:off x="-25402" y="3283388"/>
            <a:ext cx="1751345" cy="984885"/>
          </a:xfrm>
          <a:prstGeom prst="rect">
            <a:avLst/>
          </a:prstGeom>
          <a:noFill/>
        </p:spPr>
        <p:txBody>
          <a:bodyPr wrap="square" rtlCol="0">
            <a:spAutoFit/>
          </a:bodyPr>
          <a:lstStyle/>
          <a:p>
            <a:r>
              <a:rPr lang="en-US" sz="1000" b="1" u="sng" dirty="0" smtClean="0"/>
              <a:t>Critical Weed Free Period</a:t>
            </a:r>
          </a:p>
          <a:p>
            <a:r>
              <a:rPr lang="en-US" sz="1000" dirty="0" smtClean="0"/>
              <a:t>Cultivate only when the crop is in its sensitive adolescent stage.</a:t>
            </a:r>
          </a:p>
          <a:p>
            <a:endParaRPr lang="en-US" dirty="0"/>
          </a:p>
        </p:txBody>
      </p:sp>
      <p:sp>
        <p:nvSpPr>
          <p:cNvPr id="20" name="TextBox 19"/>
          <p:cNvSpPr txBox="1"/>
          <p:nvPr/>
        </p:nvSpPr>
        <p:spPr>
          <a:xfrm>
            <a:off x="3321063" y="3261977"/>
            <a:ext cx="1792802" cy="553998"/>
          </a:xfrm>
          <a:prstGeom prst="rect">
            <a:avLst/>
          </a:prstGeom>
          <a:noFill/>
        </p:spPr>
        <p:txBody>
          <a:bodyPr wrap="square" rtlCol="0">
            <a:spAutoFit/>
          </a:bodyPr>
          <a:lstStyle/>
          <a:p>
            <a:r>
              <a:rPr lang="en-US" sz="1000" b="1" u="sng" dirty="0" smtClean="0"/>
              <a:t>Plastic Mulch</a:t>
            </a:r>
          </a:p>
          <a:p>
            <a:r>
              <a:rPr lang="en-US" sz="1000" dirty="0" smtClean="0"/>
              <a:t>Suppresses weeds with a layer of plastic film.</a:t>
            </a:r>
            <a:endParaRPr lang="en-US" sz="1000" dirty="0"/>
          </a:p>
        </p:txBody>
      </p:sp>
      <p:sp>
        <p:nvSpPr>
          <p:cNvPr id="21" name="TextBox 20"/>
          <p:cNvSpPr txBox="1"/>
          <p:nvPr/>
        </p:nvSpPr>
        <p:spPr>
          <a:xfrm>
            <a:off x="5011418" y="3261977"/>
            <a:ext cx="1744980" cy="553998"/>
          </a:xfrm>
          <a:prstGeom prst="rect">
            <a:avLst/>
          </a:prstGeom>
          <a:noFill/>
        </p:spPr>
        <p:txBody>
          <a:bodyPr wrap="square" rtlCol="0">
            <a:spAutoFit/>
          </a:bodyPr>
          <a:lstStyle/>
          <a:p>
            <a:r>
              <a:rPr lang="en-US" sz="1000" b="1" u="sng" dirty="0" smtClean="0"/>
              <a:t>Organic Mulch</a:t>
            </a:r>
          </a:p>
          <a:p>
            <a:r>
              <a:rPr lang="en-US" sz="1000" dirty="0" smtClean="0"/>
              <a:t>Suppresses weeds and builds soil.</a:t>
            </a:r>
            <a:endParaRPr lang="en-US" sz="1000" dirty="0"/>
          </a:p>
        </p:txBody>
      </p:sp>
      <p:sp>
        <p:nvSpPr>
          <p:cNvPr id="22" name="TextBox 21"/>
          <p:cNvSpPr txBox="1"/>
          <p:nvPr/>
        </p:nvSpPr>
        <p:spPr>
          <a:xfrm>
            <a:off x="-25401" y="3923792"/>
            <a:ext cx="6908800" cy="923330"/>
          </a:xfrm>
          <a:prstGeom prst="rect">
            <a:avLst/>
          </a:prstGeom>
          <a:noFill/>
        </p:spPr>
        <p:txBody>
          <a:bodyPr wrap="square" rtlCol="0">
            <a:spAutoFit/>
          </a:bodyPr>
          <a:lstStyle/>
          <a:p>
            <a:r>
              <a:rPr lang="en-US" sz="1400" b="1" u="sng" dirty="0" smtClean="0"/>
              <a:t>Results</a:t>
            </a:r>
          </a:p>
          <a:p>
            <a:r>
              <a:rPr lang="en-US" sz="1000" dirty="0" smtClean="0"/>
              <a:t>We implemented each of these strategies using onions as a test crop. We recorded labor, expenses, yield, weed and insect pest pressure, and several measures of soil quality. These measures have allowed us to generate the following star diagrams that demonstrate the economic and biological strengths of each strategy. The larger the area the more favorable the strategy. Values separated by the grey band are significantly different (</a:t>
            </a:r>
            <a:r>
              <a:rPr lang="en-US" sz="1000" dirty="0" err="1" smtClean="0"/>
              <a:t>Tukey’s</a:t>
            </a:r>
            <a:r>
              <a:rPr lang="en-US" sz="1000" dirty="0" smtClean="0"/>
              <a:t> HSD, alpha=0.05, </a:t>
            </a:r>
            <a:r>
              <a:rPr lang="en-US" sz="1000" dirty="0" err="1" smtClean="0"/>
              <a:t>df</a:t>
            </a:r>
            <a:r>
              <a:rPr lang="en-US" sz="1000" dirty="0" smtClean="0"/>
              <a:t>=23).</a:t>
            </a:r>
            <a:endParaRPr lang="en-US" sz="1000" dirty="0"/>
          </a:p>
        </p:txBody>
      </p:sp>
      <p:pic>
        <p:nvPicPr>
          <p:cNvPr id="15" name="Picture 14" descr="2014-07-29 12.41.24.jpg"/>
          <p:cNvPicPr>
            <a:picLocks noChangeAspect="1"/>
          </p:cNvPicPr>
          <p:nvPr/>
        </p:nvPicPr>
        <p:blipFill>
          <a:blip r:embed="rId11" cstate="print">
            <a:lum bright="11000" contrast="7000"/>
            <a:extLst>
              <a:ext uri="{28A0092B-C50C-407E-A947-70E740481C1C}">
                <a14:useLocalDpi xmlns:a14="http://schemas.microsoft.com/office/drawing/2010/main"/>
              </a:ext>
            </a:extLst>
          </a:blip>
          <a:srcRect/>
          <a:stretch>
            <a:fillRect/>
          </a:stretch>
        </p:blipFill>
        <p:spPr>
          <a:xfrm>
            <a:off x="5073007" y="923488"/>
            <a:ext cx="1643172" cy="2333808"/>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89133" y="8556326"/>
            <a:ext cx="611717" cy="542049"/>
          </a:xfrm>
          <a:prstGeom prst="rect">
            <a:avLst/>
          </a:prstGeom>
        </p:spPr>
      </p:pic>
      <p:sp>
        <p:nvSpPr>
          <p:cNvPr id="26" name="TextBox 25"/>
          <p:cNvSpPr txBox="1"/>
          <p:nvPr/>
        </p:nvSpPr>
        <p:spPr>
          <a:xfrm>
            <a:off x="-25402" y="8374619"/>
            <a:ext cx="4859869" cy="938719"/>
          </a:xfrm>
          <a:prstGeom prst="rect">
            <a:avLst/>
          </a:prstGeom>
          <a:noFill/>
        </p:spPr>
        <p:txBody>
          <a:bodyPr wrap="square" rtlCol="0">
            <a:spAutoFit/>
          </a:bodyPr>
          <a:lstStyle/>
          <a:p>
            <a:r>
              <a:rPr lang="en-US" sz="1400" b="1" u="sng" dirty="0" smtClean="0"/>
              <a:t>Acknowledgements</a:t>
            </a:r>
          </a:p>
          <a:p>
            <a:r>
              <a:rPr lang="en-US" sz="1000" dirty="0" smtClean="0"/>
              <a:t>Special thanks to field technician Thomas Macy and farm manager Joseph Cannon. Partial funding for the work reported here was provided by the USDA Sustainable Agriculture Research and Education Program and a MAFES Graduate Student IPM Initiative Grant.</a:t>
            </a:r>
          </a:p>
          <a:p>
            <a:endParaRPr lang="en-US" sz="1100" dirty="0"/>
          </a:p>
        </p:txBody>
      </p:sp>
      <p:sp>
        <p:nvSpPr>
          <p:cNvPr id="27" name="TextBox 26"/>
          <p:cNvSpPr txBox="1"/>
          <p:nvPr/>
        </p:nvSpPr>
        <p:spPr>
          <a:xfrm>
            <a:off x="0" y="599636"/>
            <a:ext cx="6561667" cy="276999"/>
          </a:xfrm>
          <a:prstGeom prst="rect">
            <a:avLst/>
          </a:prstGeom>
          <a:noFill/>
        </p:spPr>
        <p:txBody>
          <a:bodyPr wrap="square" rtlCol="0">
            <a:spAutoFit/>
          </a:bodyPr>
          <a:lstStyle/>
          <a:p>
            <a:r>
              <a:rPr lang="en-US" sz="1200" dirty="0" smtClean="0"/>
              <a:t>Bryan Brown &amp; Eric Gallandt, University of Maine</a:t>
            </a:r>
            <a:endParaRPr lang="en-US" sz="1200" dirty="0"/>
          </a:p>
        </p:txBody>
      </p:sp>
      <p:pic>
        <p:nvPicPr>
          <p:cNvPr id="28" name="Picture 2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834467" y="8604292"/>
            <a:ext cx="1203106" cy="376851"/>
          </a:xfrm>
          <a:prstGeom prst="rect">
            <a:avLst/>
          </a:prstGeom>
        </p:spPr>
      </p:pic>
      <p:sp>
        <p:nvSpPr>
          <p:cNvPr id="23" name="TextBox 22"/>
          <p:cNvSpPr txBox="1"/>
          <p:nvPr/>
        </p:nvSpPr>
        <p:spPr>
          <a:xfrm>
            <a:off x="-25402" y="7397791"/>
            <a:ext cx="6874936" cy="1077218"/>
          </a:xfrm>
          <a:prstGeom prst="rect">
            <a:avLst/>
          </a:prstGeom>
          <a:noFill/>
        </p:spPr>
        <p:txBody>
          <a:bodyPr wrap="square" rtlCol="0">
            <a:spAutoFit/>
          </a:bodyPr>
          <a:lstStyle/>
          <a:p>
            <a:r>
              <a:rPr lang="en-US" sz="1400" b="1" u="sng" dirty="0" smtClean="0"/>
              <a:t>Conclusions</a:t>
            </a:r>
          </a:p>
          <a:p>
            <a:r>
              <a:rPr lang="en-US" sz="1000" dirty="0" smtClean="0"/>
              <a:t>As expected, the Critical Weed Free Period was the least costly strategy but least beneficial to biological health, while the reverse was true of the Organic Mulch strategy. Unexpected results included the underperforming yield of the Critical Weed Free Period and Plastic Mulch strategies. It was also unexpected that the Zero Seed Rain and Organic Mulch strategies would be the most profitable strategies in their first year of implementation since they are the most labor intensive and are focused on achieving  long-term biological benefits. </a:t>
            </a:r>
          </a:p>
        </p:txBody>
      </p:sp>
      <p:sp>
        <p:nvSpPr>
          <p:cNvPr id="33" name="TextBox 32"/>
          <p:cNvSpPr txBox="1"/>
          <p:nvPr/>
        </p:nvSpPr>
        <p:spPr>
          <a:xfrm>
            <a:off x="3263720" y="4847061"/>
            <a:ext cx="659155" cy="276999"/>
          </a:xfrm>
          <a:prstGeom prst="rect">
            <a:avLst/>
          </a:prstGeom>
          <a:noFill/>
        </p:spPr>
        <p:txBody>
          <a:bodyPr wrap="none" rtlCol="0">
            <a:spAutoFit/>
          </a:bodyPr>
          <a:lstStyle/>
          <a:p>
            <a:r>
              <a:rPr lang="en-US" sz="1200" b="1" u="sng" dirty="0" smtClean="0"/>
              <a:t>Biology</a:t>
            </a:r>
            <a:endParaRPr lang="en-US" sz="1200" b="1" u="sng" dirty="0"/>
          </a:p>
        </p:txBody>
      </p:sp>
      <p:sp>
        <p:nvSpPr>
          <p:cNvPr id="35" name="TextBox 34"/>
          <p:cNvSpPr txBox="1"/>
          <p:nvPr/>
        </p:nvSpPr>
        <p:spPr>
          <a:xfrm>
            <a:off x="80880" y="4847061"/>
            <a:ext cx="851515" cy="276999"/>
          </a:xfrm>
          <a:prstGeom prst="rect">
            <a:avLst/>
          </a:prstGeom>
          <a:noFill/>
        </p:spPr>
        <p:txBody>
          <a:bodyPr wrap="none" rtlCol="0">
            <a:spAutoFit/>
          </a:bodyPr>
          <a:lstStyle/>
          <a:p>
            <a:r>
              <a:rPr lang="en-US" sz="1200" b="1" u="sng" dirty="0" smtClean="0"/>
              <a:t>Economics</a:t>
            </a:r>
            <a:endParaRPr lang="en-US" sz="1200" b="1" u="sng" dirty="0"/>
          </a:p>
        </p:txBody>
      </p:sp>
      <p:sp>
        <p:nvSpPr>
          <p:cNvPr id="37" name="TextBox 36"/>
          <p:cNvSpPr txBox="1"/>
          <p:nvPr/>
        </p:nvSpPr>
        <p:spPr>
          <a:xfrm>
            <a:off x="5211918" y="4704110"/>
            <a:ext cx="1442876" cy="845231"/>
          </a:xfrm>
          <a:prstGeom prst="rect">
            <a:avLst/>
          </a:prstGeom>
          <a:noFill/>
        </p:spPr>
        <p:txBody>
          <a:bodyPr wrap="none" rtlCol="0">
            <a:spAutoFit/>
          </a:bodyPr>
          <a:lstStyle/>
          <a:p>
            <a:pPr algn="r">
              <a:lnSpc>
                <a:spcPct val="130000"/>
              </a:lnSpc>
            </a:pPr>
            <a:r>
              <a:rPr lang="en-US" sz="950" dirty="0" smtClean="0"/>
              <a:t>Critical Weed Free Period</a:t>
            </a:r>
          </a:p>
          <a:p>
            <a:pPr algn="r">
              <a:lnSpc>
                <a:spcPct val="130000"/>
              </a:lnSpc>
            </a:pPr>
            <a:r>
              <a:rPr lang="en-US" sz="950" dirty="0" smtClean="0"/>
              <a:t>Zero Seed Rain</a:t>
            </a:r>
          </a:p>
          <a:p>
            <a:pPr algn="r">
              <a:lnSpc>
                <a:spcPct val="130000"/>
              </a:lnSpc>
            </a:pPr>
            <a:r>
              <a:rPr lang="en-US" sz="950" dirty="0" smtClean="0"/>
              <a:t>Plastic Mulch</a:t>
            </a:r>
          </a:p>
          <a:p>
            <a:pPr algn="r">
              <a:lnSpc>
                <a:spcPct val="130000"/>
              </a:lnSpc>
            </a:pPr>
            <a:r>
              <a:rPr lang="en-US" sz="950" dirty="0" smtClean="0"/>
              <a:t>Organic Mulch</a:t>
            </a:r>
            <a:endParaRPr lang="en-US" sz="950" dirty="0"/>
          </a:p>
        </p:txBody>
      </p:sp>
      <p:sp>
        <p:nvSpPr>
          <p:cNvPr id="34" name="TextBox 33"/>
          <p:cNvSpPr txBox="1"/>
          <p:nvPr/>
        </p:nvSpPr>
        <p:spPr>
          <a:xfrm>
            <a:off x="-3790" y="6786035"/>
            <a:ext cx="621853" cy="369332"/>
          </a:xfrm>
          <a:prstGeom prst="rect">
            <a:avLst/>
          </a:prstGeom>
          <a:solidFill>
            <a:schemeClr val="bg1"/>
          </a:solidFill>
        </p:spPr>
        <p:txBody>
          <a:bodyPr wrap="square" rtlCol="0">
            <a:spAutoFit/>
          </a:bodyPr>
          <a:lstStyle/>
          <a:p>
            <a:endParaRPr lang="en-US" dirty="0"/>
          </a:p>
        </p:txBody>
      </p:sp>
      <p:sp>
        <p:nvSpPr>
          <p:cNvPr id="32" name="TextBox 31"/>
          <p:cNvSpPr txBox="1"/>
          <p:nvPr/>
        </p:nvSpPr>
        <p:spPr>
          <a:xfrm>
            <a:off x="16587" y="6888667"/>
            <a:ext cx="737662" cy="343940"/>
          </a:xfrm>
          <a:prstGeom prst="rect">
            <a:avLst/>
          </a:prstGeom>
          <a:noFill/>
        </p:spPr>
        <p:txBody>
          <a:bodyPr wrap="square" rtlCol="0">
            <a:spAutoFit/>
          </a:bodyPr>
          <a:lstStyle/>
          <a:p>
            <a:pPr algn="ctr">
              <a:lnSpc>
                <a:spcPct val="90000"/>
              </a:lnSpc>
            </a:pPr>
            <a:r>
              <a:rPr lang="en-US" sz="900" dirty="0" smtClean="0"/>
              <a:t>Materials Costs</a:t>
            </a:r>
            <a:endParaRPr lang="en-US" sz="900" dirty="0"/>
          </a:p>
        </p:txBody>
      </p:sp>
      <p:sp>
        <p:nvSpPr>
          <p:cNvPr id="38" name="TextBox 37"/>
          <p:cNvSpPr txBox="1"/>
          <p:nvPr/>
        </p:nvSpPr>
        <p:spPr>
          <a:xfrm>
            <a:off x="2460269" y="6050240"/>
            <a:ext cx="685799" cy="369332"/>
          </a:xfrm>
          <a:prstGeom prst="rect">
            <a:avLst/>
          </a:prstGeom>
          <a:solidFill>
            <a:schemeClr val="bg1"/>
          </a:solidFill>
        </p:spPr>
        <p:txBody>
          <a:bodyPr wrap="square" rtlCol="0">
            <a:spAutoFit/>
          </a:bodyPr>
          <a:lstStyle/>
          <a:p>
            <a:endParaRPr lang="en-US" dirty="0"/>
          </a:p>
        </p:txBody>
      </p:sp>
      <p:sp>
        <p:nvSpPr>
          <p:cNvPr id="39" name="TextBox 38"/>
          <p:cNvSpPr txBox="1"/>
          <p:nvPr/>
        </p:nvSpPr>
        <p:spPr>
          <a:xfrm>
            <a:off x="2781300" y="6150236"/>
            <a:ext cx="685799" cy="369332"/>
          </a:xfrm>
          <a:prstGeom prst="rect">
            <a:avLst/>
          </a:prstGeom>
          <a:solidFill>
            <a:schemeClr val="bg1"/>
          </a:solidFill>
        </p:spPr>
        <p:txBody>
          <a:bodyPr wrap="square" rtlCol="0">
            <a:spAutoFit/>
          </a:bodyPr>
          <a:lstStyle/>
          <a:p>
            <a:endParaRPr lang="en-US" dirty="0"/>
          </a:p>
        </p:txBody>
      </p:sp>
      <p:sp>
        <p:nvSpPr>
          <p:cNvPr id="31" name="TextBox 30"/>
          <p:cNvSpPr txBox="1"/>
          <p:nvPr/>
        </p:nvSpPr>
        <p:spPr>
          <a:xfrm>
            <a:off x="2235849" y="6011627"/>
            <a:ext cx="721834" cy="343940"/>
          </a:xfrm>
          <a:prstGeom prst="rect">
            <a:avLst/>
          </a:prstGeom>
          <a:noFill/>
        </p:spPr>
        <p:txBody>
          <a:bodyPr wrap="square" rtlCol="0">
            <a:spAutoFit/>
          </a:bodyPr>
          <a:lstStyle/>
          <a:p>
            <a:pPr algn="ctr">
              <a:lnSpc>
                <a:spcPct val="90000"/>
              </a:lnSpc>
            </a:pPr>
            <a:r>
              <a:rPr lang="en-US" sz="900" dirty="0" smtClean="0"/>
              <a:t>Harvesting Labor</a:t>
            </a:r>
            <a:endParaRPr lang="en-US" sz="900" dirty="0"/>
          </a:p>
        </p:txBody>
      </p:sp>
      <p:sp>
        <p:nvSpPr>
          <p:cNvPr id="30" name="TextBox 29"/>
          <p:cNvSpPr txBox="1"/>
          <p:nvPr/>
        </p:nvSpPr>
        <p:spPr>
          <a:xfrm>
            <a:off x="3074082" y="6136211"/>
            <a:ext cx="646331" cy="343940"/>
          </a:xfrm>
          <a:prstGeom prst="rect">
            <a:avLst/>
          </a:prstGeom>
          <a:noFill/>
        </p:spPr>
        <p:txBody>
          <a:bodyPr wrap="square" rtlCol="0">
            <a:spAutoFit/>
          </a:bodyPr>
          <a:lstStyle/>
          <a:p>
            <a:pPr algn="ctr">
              <a:lnSpc>
                <a:spcPct val="90000"/>
              </a:lnSpc>
            </a:pPr>
            <a:r>
              <a:rPr lang="en-US" sz="900" dirty="0" smtClean="0"/>
              <a:t>Soil Nitrogen</a:t>
            </a:r>
            <a:endParaRPr lang="en-US"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25903</TotalTime>
  <Words>320</Words>
  <Application>Microsoft Macintosh PowerPoint</Application>
  <PresentationFormat>On-screen Show (4:3)</PresentationFormat>
  <Paragraphs>27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A systems comparison of cultivation-based versus mulch-based weed control in yellow onion (Allium cepa)</vt:lpstr>
    </vt:vector>
  </TitlesOfParts>
  <Company>University of Maine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Sonja Birthisel</dc:creator>
  <cp:lastModifiedBy>Microsoft Office User</cp:lastModifiedBy>
  <cp:revision>34</cp:revision>
  <dcterms:created xsi:type="dcterms:W3CDTF">2014-12-29T14:30:18Z</dcterms:created>
  <dcterms:modified xsi:type="dcterms:W3CDTF">2017-02-27T18:30:45Z</dcterms:modified>
</cp:coreProperties>
</file>