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94A"/>
    <a:srgbClr val="DEC550"/>
    <a:srgbClr val="00B7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p:restoredTop sz="94659"/>
  </p:normalViewPr>
  <p:slideViewPr>
    <p:cSldViewPr snapToGrid="0" snapToObjects="1">
      <p:cViewPr>
        <p:scale>
          <a:sx n="61" d="100"/>
          <a:sy n="61" d="100"/>
        </p:scale>
        <p:origin x="1744" y="-728"/>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93BBB-BF13-7E4A-8B73-2B4DEEAFDFE1}" type="datetimeFigureOut">
              <a:rPr lang="en-US" smtClean="0"/>
              <a:t>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23008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93BBB-BF13-7E4A-8B73-2B4DEEAFDFE1}" type="datetimeFigureOut">
              <a:rPr lang="en-US" smtClean="0"/>
              <a:t>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66245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93BBB-BF13-7E4A-8B73-2B4DEEAFDFE1}" type="datetimeFigureOut">
              <a:rPr lang="en-US" smtClean="0"/>
              <a:t>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21302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93BBB-BF13-7E4A-8B73-2B4DEEAFDFE1}" type="datetimeFigureOut">
              <a:rPr lang="en-US" smtClean="0"/>
              <a:t>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23357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93BBB-BF13-7E4A-8B73-2B4DEEAFDFE1}" type="datetimeFigureOut">
              <a:rPr lang="en-US" smtClean="0"/>
              <a:t>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1310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93BBB-BF13-7E4A-8B73-2B4DEEAFDFE1}" type="datetimeFigureOut">
              <a:rPr lang="en-US" smtClean="0"/>
              <a:t>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40679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93BBB-BF13-7E4A-8B73-2B4DEEAFDFE1}" type="datetimeFigureOut">
              <a:rPr lang="en-US" smtClean="0"/>
              <a:t>2/27/17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49607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393BBB-BF13-7E4A-8B73-2B4DEEAFDFE1}" type="datetimeFigureOut">
              <a:rPr lang="en-US" smtClean="0"/>
              <a:t>2/27/17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76837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93BBB-BF13-7E4A-8B73-2B4DEEAFDFE1}" type="datetimeFigureOut">
              <a:rPr lang="en-US" smtClean="0"/>
              <a:t>2/27/17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200295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93BBB-BF13-7E4A-8B73-2B4DEEAFDFE1}" type="datetimeFigureOut">
              <a:rPr lang="en-US" smtClean="0"/>
              <a:t>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18477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93BBB-BF13-7E4A-8B73-2B4DEEAFDFE1}" type="datetimeFigureOut">
              <a:rPr lang="en-US" smtClean="0"/>
              <a:t>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031A-7AA7-0543-869C-673F0F5B8A3B}" type="slidenum">
              <a:rPr lang="en-US" smtClean="0"/>
              <a:t>‹#›</a:t>
            </a:fld>
            <a:endParaRPr lang="en-US" dirty="0"/>
          </a:p>
        </p:txBody>
      </p:sp>
    </p:spTree>
    <p:extLst>
      <p:ext uri="{BB962C8B-B14F-4D97-AF65-F5344CB8AC3E}">
        <p14:creationId xmlns:p14="http://schemas.microsoft.com/office/powerpoint/2010/main" val="288994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D6393BBB-BF13-7E4A-8B73-2B4DEEAFDFE1}" type="datetimeFigureOut">
              <a:rPr lang="en-US" smtClean="0"/>
              <a:t>2/27/17</a:t>
            </a:fld>
            <a:endParaRPr lang="en-US" dirty="0"/>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053F031A-7AA7-0543-869C-673F0F5B8A3B}" type="slidenum">
              <a:rPr lang="en-US" smtClean="0"/>
              <a:t>‹#›</a:t>
            </a:fld>
            <a:endParaRPr lang="en-US" dirty="0"/>
          </a:p>
        </p:txBody>
      </p:sp>
    </p:spTree>
    <p:extLst>
      <p:ext uri="{BB962C8B-B14F-4D97-AF65-F5344CB8AC3E}">
        <p14:creationId xmlns:p14="http://schemas.microsoft.com/office/powerpoint/2010/main" val="395403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9.tiff"/><Relationship Id="rId13" Type="http://schemas.openxmlformats.org/officeDocument/2006/relationships/image" Target="../media/image10.emf"/><Relationship Id="rId14" Type="http://schemas.openxmlformats.org/officeDocument/2006/relationships/image" Target="../media/image11.emf"/><Relationship Id="rId15"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microsoft.com/office/2007/relationships/hdphoto" Target="../media/hdphoto1.wdp"/><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523509" y="7393568"/>
            <a:ext cx="10770508" cy="11015292"/>
          </a:xfrm>
          <a:prstGeom prst="rect">
            <a:avLst/>
          </a:prstGeom>
        </p:spPr>
      </p:pic>
      <p:sp>
        <p:nvSpPr>
          <p:cNvPr id="79" name="TextBox 78"/>
          <p:cNvSpPr txBox="1"/>
          <p:nvPr/>
        </p:nvSpPr>
        <p:spPr>
          <a:xfrm>
            <a:off x="14267028" y="7662400"/>
            <a:ext cx="2326442" cy="1200329"/>
          </a:xfrm>
          <a:prstGeom prst="rect">
            <a:avLst/>
          </a:prstGeom>
          <a:solidFill>
            <a:schemeClr val="bg1"/>
          </a:solidFill>
        </p:spPr>
        <p:txBody>
          <a:bodyPr wrap="square" rtlCol="0">
            <a:spAutoFit/>
          </a:bodyPr>
          <a:lstStyle/>
          <a:p>
            <a:endParaRPr lang="en-US"/>
          </a:p>
        </p:txBody>
      </p:sp>
      <p:sp>
        <p:nvSpPr>
          <p:cNvPr id="80" name="TextBox 79"/>
          <p:cNvSpPr txBox="1"/>
          <p:nvPr/>
        </p:nvSpPr>
        <p:spPr>
          <a:xfrm>
            <a:off x="14281437" y="17148053"/>
            <a:ext cx="2326442" cy="1200329"/>
          </a:xfrm>
          <a:prstGeom prst="rect">
            <a:avLst/>
          </a:prstGeom>
          <a:solidFill>
            <a:schemeClr val="bg1"/>
          </a:solidFill>
        </p:spPr>
        <p:txBody>
          <a:bodyPr wrap="square" rtlCol="0">
            <a:spAutoFit/>
          </a:bodyPr>
          <a:lstStyle/>
          <a:p>
            <a:endParaRPr lang="en-US"/>
          </a:p>
        </p:txBody>
      </p:sp>
      <p:sp>
        <p:nvSpPr>
          <p:cNvPr id="81" name="TextBox 80"/>
          <p:cNvSpPr txBox="1"/>
          <p:nvPr/>
        </p:nvSpPr>
        <p:spPr>
          <a:xfrm>
            <a:off x="23200731" y="17370610"/>
            <a:ext cx="2326442" cy="1200329"/>
          </a:xfrm>
          <a:prstGeom prst="rect">
            <a:avLst/>
          </a:prstGeom>
          <a:solidFill>
            <a:schemeClr val="bg1"/>
          </a:solidFill>
        </p:spPr>
        <p:txBody>
          <a:bodyPr wrap="square" rtlCol="0">
            <a:spAutoFit/>
          </a:bodyPr>
          <a:lstStyle/>
          <a:p>
            <a:endParaRPr lang="en-US"/>
          </a:p>
        </p:txBody>
      </p:sp>
      <p:sp>
        <p:nvSpPr>
          <p:cNvPr id="82" name="TextBox 81"/>
          <p:cNvSpPr txBox="1"/>
          <p:nvPr/>
        </p:nvSpPr>
        <p:spPr>
          <a:xfrm>
            <a:off x="23248878" y="7504635"/>
            <a:ext cx="2326442" cy="1200329"/>
          </a:xfrm>
          <a:prstGeom prst="rect">
            <a:avLst/>
          </a:prstGeom>
          <a:solidFill>
            <a:schemeClr val="bg1"/>
          </a:solidFill>
        </p:spPr>
        <p:txBody>
          <a:bodyPr wrap="square" rtlCol="0">
            <a:spAutoFit/>
          </a:bodyPr>
          <a:lstStyle/>
          <a:p>
            <a:endParaRPr lang="en-US"/>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a:ext>
            </a:extLst>
          </a:blip>
          <a:srcRect l="81884" t="35832" r="14124" b="42029"/>
          <a:stretch/>
        </p:blipFill>
        <p:spPr>
          <a:xfrm>
            <a:off x="11879897" y="6221206"/>
            <a:ext cx="804672" cy="2843784"/>
          </a:xfrm>
          <a:prstGeom prst="rect">
            <a:avLst/>
          </a:prstGeom>
        </p:spPr>
      </p:pic>
      <p:sp>
        <p:nvSpPr>
          <p:cNvPr id="2" name="TextBox 1"/>
          <p:cNvSpPr txBox="1"/>
          <p:nvPr/>
        </p:nvSpPr>
        <p:spPr>
          <a:xfrm>
            <a:off x="336321" y="503228"/>
            <a:ext cx="31126128" cy="2308324"/>
          </a:xfrm>
          <a:prstGeom prst="rect">
            <a:avLst/>
          </a:prstGeom>
          <a:noFill/>
        </p:spPr>
        <p:txBody>
          <a:bodyPr wrap="square" rtlCol="0">
            <a:spAutoFit/>
          </a:bodyPr>
          <a:lstStyle/>
          <a:p>
            <a:r>
              <a:rPr lang="en-US" sz="8000" dirty="0"/>
              <a:t>Improve Soil Quality, Decrease Costs, or Reduce the Weed Seedbank? </a:t>
            </a:r>
            <a:r>
              <a:rPr lang="en-US" sz="6200" dirty="0"/>
              <a:t>Insights from a Systems Comparison of Prominent Organic Weed Management Strategies</a:t>
            </a:r>
          </a:p>
        </p:txBody>
      </p:sp>
      <p:sp>
        <p:nvSpPr>
          <p:cNvPr id="4" name="TextBox 3"/>
          <p:cNvSpPr txBox="1"/>
          <p:nvPr/>
        </p:nvSpPr>
        <p:spPr>
          <a:xfrm>
            <a:off x="336321" y="2708047"/>
            <a:ext cx="9042155" cy="954107"/>
          </a:xfrm>
          <a:prstGeom prst="rect">
            <a:avLst/>
          </a:prstGeom>
          <a:noFill/>
        </p:spPr>
        <p:txBody>
          <a:bodyPr wrap="none" rtlCol="0">
            <a:spAutoFit/>
          </a:bodyPr>
          <a:lstStyle/>
          <a:p>
            <a:r>
              <a:rPr lang="en-US" sz="5600" dirty="0"/>
              <a:t>Bryan Brown and Eric Gallandt</a:t>
            </a:r>
          </a:p>
        </p:txBody>
      </p:sp>
      <p:sp>
        <p:nvSpPr>
          <p:cNvPr id="7" name="TextBox 6"/>
          <p:cNvSpPr txBox="1"/>
          <p:nvPr/>
        </p:nvSpPr>
        <p:spPr>
          <a:xfrm>
            <a:off x="336321" y="19790020"/>
            <a:ext cx="11172507" cy="7109639"/>
          </a:xfrm>
          <a:prstGeom prst="rect">
            <a:avLst/>
          </a:prstGeom>
          <a:noFill/>
        </p:spPr>
        <p:txBody>
          <a:bodyPr wrap="square" rtlCol="0">
            <a:spAutoFit/>
          </a:bodyPr>
          <a:lstStyle/>
          <a:p>
            <a:pPr algn="just"/>
            <a:r>
              <a:rPr lang="en-US" sz="2400" dirty="0"/>
              <a:t>To pursue our objective of quantifying the benefits and drawbacks of each strategy, we implemented each strategy in a side-by-side systems comparison in Old Town, ME, USA. Yellow onion was used as a test crop since it is commonly used in each strategy and is sensitive to changes in weed management. Plots were 7 m long by 2 m wide separated by buffer beds in a randomized complete block design with four replicates. Onions were grown on separate fields in 2014 and 2015.  Onions were transplanted </a:t>
            </a:r>
            <a:r>
              <a:rPr lang="en-US" sz="2400" dirty="0" smtClean="0"/>
              <a:t>in mid-May </a:t>
            </a:r>
            <a:r>
              <a:rPr lang="en-US" sz="2400" dirty="0"/>
              <a:t>with two plants per hole every 15 cm and three rows per bed. Aside from tillage and application of plastic mulch, all activities were done by hand. Hoeing occurred about </a:t>
            </a:r>
            <a:r>
              <a:rPr lang="en-US" sz="2400" dirty="0" smtClean="0"/>
              <a:t>every 10 </a:t>
            </a:r>
            <a:r>
              <a:rPr lang="en-US" sz="2400" dirty="0"/>
              <a:t>days for Critical Period plots through the end of July, all season for Zero Seed Rain and Black Plastic paths, and twice pre-mulching for Hay Mulch. Hay was applied in late June since warm soil and sufficiently large onions are required for mulching. Black Plastic was handweeded three times and Hay Mulch once. Drip irrigation was used to maintain optimal soil moisture for each treatment. Harvest occurred in September. All labor and materials costs were recorded as well as measures of weeds, pests, soil quality, and yield. Net profit was calculated by estimating sales at $</a:t>
            </a:r>
            <a:r>
              <a:rPr lang="en-US" sz="2400" dirty="0" smtClean="0"/>
              <a:t>1.10 kg</a:t>
            </a:r>
            <a:r>
              <a:rPr lang="en-US" sz="2400" baseline="30000" dirty="0" smtClean="0"/>
              <a:t>-1</a:t>
            </a:r>
            <a:r>
              <a:rPr lang="en-US" sz="2400" dirty="0" smtClean="0"/>
              <a:t> </a:t>
            </a:r>
            <a:r>
              <a:rPr lang="en-US" sz="2400" dirty="0"/>
              <a:t>and subtracting material costs and labor costs at $</a:t>
            </a:r>
            <a:r>
              <a:rPr lang="en-US" sz="2400" dirty="0" smtClean="0"/>
              <a:t>10 hr</a:t>
            </a:r>
            <a:r>
              <a:rPr lang="en-US" sz="2400" baseline="30000" dirty="0" smtClean="0"/>
              <a:t>-1</a:t>
            </a:r>
            <a:r>
              <a:rPr lang="en-US" sz="2400" dirty="0" smtClean="0"/>
              <a:t>. </a:t>
            </a:r>
            <a:r>
              <a:rPr lang="en-US" sz="2400" dirty="0"/>
              <a:t>In 2015, sweet corn followed the 2014 onions and was managed uniformly with weed control achieved be one harrowing, three row cultivations, and two hillings. All statistical analyses were completed using </a:t>
            </a:r>
            <a:r>
              <a:rPr lang="en-US" sz="2400" dirty="0" smtClean="0"/>
              <a:t>Fisher’s </a:t>
            </a:r>
            <a:r>
              <a:rPr lang="en-US" sz="2400" dirty="0"/>
              <a:t>Protected </a:t>
            </a:r>
            <a:r>
              <a:rPr lang="en-US" sz="2400" dirty="0" smtClean="0"/>
              <a:t>LSD.</a:t>
            </a:r>
            <a:endParaRPr lang="en-US" sz="2400"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196732" y="15438581"/>
            <a:ext cx="5756430" cy="4063360"/>
          </a:xfrm>
          <a:prstGeom prst="rect">
            <a:avLst/>
          </a:prstGeom>
        </p:spPr>
      </p:pic>
      <p:pic>
        <p:nvPicPr>
          <p:cNvPr id="13" name="Picture 12" descr="2014-07-03 11.49.14.jpg"/>
          <p:cNvPicPr>
            <a:picLocks noChangeAspect="1"/>
          </p:cNvPicPr>
          <p:nvPr/>
        </p:nvPicPr>
        <p:blipFill rotWithShape="1">
          <a:blip r:embed="rId5" cstate="print">
            <a:lum bright="-15000" contrast="37000"/>
            <a:extLst>
              <a:ext uri="{28A0092B-C50C-407E-A947-70E740481C1C}">
                <a14:useLocalDpi xmlns:a14="http://schemas.microsoft.com/office/drawing/2010/main"/>
              </a:ext>
            </a:extLst>
          </a:blip>
          <a:srcRect/>
          <a:stretch/>
        </p:blipFill>
        <p:spPr>
          <a:xfrm>
            <a:off x="448089" y="16824822"/>
            <a:ext cx="10992348" cy="2926080"/>
          </a:xfrm>
          <a:prstGeom prst="rect">
            <a:avLst/>
          </a:prstGeom>
        </p:spPr>
      </p:pic>
      <p:pic>
        <p:nvPicPr>
          <p:cNvPr id="14" name="Picture 13" descr="2014-07-29 12.42.34 (1).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53941" y="8584178"/>
            <a:ext cx="2623304" cy="4080695"/>
          </a:xfrm>
          <a:prstGeom prst="rect">
            <a:avLst/>
          </a:prstGeom>
        </p:spPr>
      </p:pic>
      <p:pic>
        <p:nvPicPr>
          <p:cNvPr id="15" name="Content Placeholder 4" descr="2014-07-29 12.40.48.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03781" y="8584178"/>
            <a:ext cx="2650713" cy="4080695"/>
          </a:xfrm>
          <a:prstGeom prst="rect">
            <a:avLst/>
          </a:prstGeom>
        </p:spPr>
      </p:pic>
      <p:pic>
        <p:nvPicPr>
          <p:cNvPr id="16" name="Picture 15" descr="2014-07-29 12.42.19 (1).jpg"/>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1000"/>
                    </a14:imgEffect>
                    <a14:imgEffect>
                      <a14:colorTemperature colorTemp="7587"/>
                    </a14:imgEffect>
                    <a14:imgEffect>
                      <a14:saturation sat="196000"/>
                    </a14:imgEffect>
                    <a14:imgEffect>
                      <a14:brightnessContrast bright="16000" contrast="6000"/>
                    </a14:imgEffect>
                  </a14:imgLayer>
                </a14:imgProps>
              </a:ext>
              <a:ext uri="{28A0092B-C50C-407E-A947-70E740481C1C}">
                <a14:useLocalDpi xmlns:a14="http://schemas.microsoft.com/office/drawing/2010/main"/>
              </a:ext>
            </a:extLst>
          </a:blip>
          <a:srcRect/>
          <a:stretch/>
        </p:blipFill>
        <p:spPr>
          <a:xfrm>
            <a:off x="432834" y="8584178"/>
            <a:ext cx="2623304" cy="4080695"/>
          </a:xfrm>
          <a:prstGeom prst="rect">
            <a:avLst/>
          </a:prstGeom>
        </p:spPr>
      </p:pic>
      <p:pic>
        <p:nvPicPr>
          <p:cNvPr id="17" name="Picture 16" descr="2014-07-29 12.41.09 (1).jpg"/>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1000"/>
                    </a14:imgEffect>
                    <a14:imgEffect>
                      <a14:colorTemperature colorTemp="7152"/>
                    </a14:imgEffect>
                    <a14:imgEffect>
                      <a14:saturation sat="191000"/>
                    </a14:imgEffect>
                    <a14:imgEffect>
                      <a14:brightnessContrast bright="12000" contrast="4000"/>
                    </a14:imgEffect>
                  </a14:imgLayer>
                </a14:imgProps>
              </a:ext>
              <a:ext uri="{28A0092B-C50C-407E-A947-70E740481C1C}">
                <a14:useLocalDpi xmlns:a14="http://schemas.microsoft.com/office/drawing/2010/main"/>
              </a:ext>
            </a:extLst>
          </a:blip>
          <a:srcRect/>
          <a:stretch/>
        </p:blipFill>
        <p:spPr>
          <a:xfrm>
            <a:off x="3196967" y="8584178"/>
            <a:ext cx="2623305" cy="4080696"/>
          </a:xfrm>
          <a:prstGeom prst="rect">
            <a:avLst/>
          </a:prstGeom>
        </p:spPr>
      </p:pic>
      <p:sp>
        <p:nvSpPr>
          <p:cNvPr id="18" name="TextBox 17"/>
          <p:cNvSpPr txBox="1"/>
          <p:nvPr/>
        </p:nvSpPr>
        <p:spPr>
          <a:xfrm>
            <a:off x="3115784" y="12662806"/>
            <a:ext cx="2689498" cy="2308324"/>
          </a:xfrm>
          <a:prstGeom prst="rect">
            <a:avLst/>
          </a:prstGeom>
          <a:noFill/>
        </p:spPr>
        <p:txBody>
          <a:bodyPr wrap="square" rtlCol="0">
            <a:spAutoFit/>
          </a:bodyPr>
          <a:lstStyle/>
          <a:p>
            <a:pPr algn="just"/>
            <a:r>
              <a:rPr lang="en-US" sz="2400" b="1" dirty="0"/>
              <a:t>Zero Seed Rain</a:t>
            </a:r>
          </a:p>
          <a:p>
            <a:pPr algn="just"/>
            <a:r>
              <a:rPr lang="en-US" sz="2400" dirty="0"/>
              <a:t>Cultivate frequently so weeds do not set seed. This reduces weed abundance in subsequent years.</a:t>
            </a:r>
          </a:p>
        </p:txBody>
      </p:sp>
      <p:sp>
        <p:nvSpPr>
          <p:cNvPr id="19" name="TextBox 18"/>
          <p:cNvSpPr txBox="1"/>
          <p:nvPr/>
        </p:nvSpPr>
        <p:spPr>
          <a:xfrm>
            <a:off x="322321" y="12662133"/>
            <a:ext cx="2757420" cy="3785652"/>
          </a:xfrm>
          <a:prstGeom prst="rect">
            <a:avLst/>
          </a:prstGeom>
          <a:noFill/>
        </p:spPr>
        <p:txBody>
          <a:bodyPr wrap="square" rtlCol="0">
            <a:spAutoFit/>
          </a:bodyPr>
          <a:lstStyle/>
          <a:p>
            <a:pPr algn="just"/>
            <a:r>
              <a:rPr lang="en-US" sz="2400" b="1" dirty="0"/>
              <a:t>Critical Period </a:t>
            </a:r>
            <a:endParaRPr lang="en-US" sz="2400" b="1" dirty="0" smtClean="0"/>
          </a:p>
          <a:p>
            <a:pPr algn="just"/>
            <a:r>
              <a:rPr lang="en-US" sz="2400" b="1" dirty="0" smtClean="0"/>
              <a:t>Weed </a:t>
            </a:r>
            <a:r>
              <a:rPr lang="en-US" sz="2400" b="1" dirty="0"/>
              <a:t>Control</a:t>
            </a:r>
          </a:p>
          <a:p>
            <a:pPr algn="just"/>
            <a:r>
              <a:rPr lang="en-US" sz="2400" dirty="0"/>
              <a:t>Cultivate only when the crop is in its sensitive adolescent stage. For onions this period is the first eight weeks after transplanting (Grundy et al. 2003). </a:t>
            </a:r>
            <a:endParaRPr lang="en-US" sz="4400" dirty="0"/>
          </a:p>
        </p:txBody>
      </p:sp>
      <p:sp>
        <p:nvSpPr>
          <p:cNvPr id="20" name="TextBox 19"/>
          <p:cNvSpPr txBox="1"/>
          <p:nvPr/>
        </p:nvSpPr>
        <p:spPr>
          <a:xfrm>
            <a:off x="5834943" y="12691465"/>
            <a:ext cx="2678949" cy="2677656"/>
          </a:xfrm>
          <a:prstGeom prst="rect">
            <a:avLst/>
          </a:prstGeom>
          <a:noFill/>
        </p:spPr>
        <p:txBody>
          <a:bodyPr wrap="square" rtlCol="0">
            <a:spAutoFit/>
          </a:bodyPr>
          <a:lstStyle/>
          <a:p>
            <a:pPr algn="just"/>
            <a:r>
              <a:rPr lang="en-US" sz="2400" b="1" dirty="0"/>
              <a:t>Black Plastic Mulch</a:t>
            </a:r>
          </a:p>
          <a:p>
            <a:pPr algn="just"/>
            <a:r>
              <a:rPr lang="en-US" sz="2400" dirty="0"/>
              <a:t>Suppresses weeds and warms soil with a layer of plastic film. Paths are cultivated to control </a:t>
            </a:r>
            <a:r>
              <a:rPr lang="en-US" sz="2400" dirty="0" smtClean="0"/>
              <a:t>weeds.</a:t>
            </a:r>
            <a:endParaRPr lang="en-US" sz="2400" dirty="0"/>
          </a:p>
        </p:txBody>
      </p:sp>
      <p:sp>
        <p:nvSpPr>
          <p:cNvPr id="21" name="TextBox 20"/>
          <p:cNvSpPr txBox="1"/>
          <p:nvPr/>
        </p:nvSpPr>
        <p:spPr>
          <a:xfrm>
            <a:off x="8584633" y="12663298"/>
            <a:ext cx="2931560" cy="3416320"/>
          </a:xfrm>
          <a:prstGeom prst="rect">
            <a:avLst/>
          </a:prstGeom>
          <a:noFill/>
        </p:spPr>
        <p:txBody>
          <a:bodyPr wrap="square" rtlCol="0">
            <a:spAutoFit/>
          </a:bodyPr>
          <a:lstStyle/>
          <a:p>
            <a:pPr algn="just"/>
            <a:r>
              <a:rPr lang="en-US" sz="2400" b="1" dirty="0"/>
              <a:t>Hay Mulch</a:t>
            </a:r>
          </a:p>
          <a:p>
            <a:pPr algn="just"/>
            <a:r>
              <a:rPr lang="en-US" sz="2400" dirty="0"/>
              <a:t>Suppresses weeds in beds and paths. Keeps soil moist </a:t>
            </a:r>
            <a:r>
              <a:rPr lang="en-US" sz="2400" dirty="0" smtClean="0"/>
              <a:t>and builds </a:t>
            </a:r>
            <a:r>
              <a:rPr lang="en-US" sz="2400" dirty="0"/>
              <a:t>soil organic matter. A rate of 20 </a:t>
            </a:r>
            <a:r>
              <a:rPr lang="en-US" sz="2400" dirty="0" smtClean="0"/>
              <a:t>Mg ha</a:t>
            </a:r>
            <a:r>
              <a:rPr lang="en-US" sz="2400" baseline="30000" dirty="0" smtClean="0"/>
              <a:t>-1</a:t>
            </a:r>
            <a:r>
              <a:rPr lang="en-US" sz="2400" dirty="0" smtClean="0"/>
              <a:t> </a:t>
            </a:r>
            <a:r>
              <a:rPr lang="en-US" sz="2400" dirty="0"/>
              <a:t>is necessary for weed suppression (</a:t>
            </a:r>
            <a:r>
              <a:rPr lang="en-US" sz="2400" dirty="0" err="1"/>
              <a:t>Schonbeck</a:t>
            </a:r>
            <a:r>
              <a:rPr lang="en-US" sz="2400" dirty="0"/>
              <a:t> 1998</a:t>
            </a:r>
            <a:r>
              <a:rPr lang="en-US" sz="2400" dirty="0" smtClean="0"/>
              <a:t>).</a:t>
            </a:r>
            <a:endParaRPr lang="en-US" sz="2400" dirty="0">
              <a:solidFill>
                <a:srgbClr val="FF0000"/>
              </a:solidFill>
            </a:endParaRPr>
          </a:p>
        </p:txBody>
      </p:sp>
      <p:sp>
        <p:nvSpPr>
          <p:cNvPr id="23" name="TextBox 22"/>
          <p:cNvSpPr txBox="1"/>
          <p:nvPr/>
        </p:nvSpPr>
        <p:spPr>
          <a:xfrm>
            <a:off x="12052392" y="19233084"/>
            <a:ext cx="24048134" cy="2985433"/>
          </a:xfrm>
          <a:prstGeom prst="rect">
            <a:avLst/>
          </a:prstGeom>
          <a:noFill/>
        </p:spPr>
        <p:txBody>
          <a:bodyPr wrap="square" rtlCol="0">
            <a:spAutoFit/>
          </a:bodyPr>
          <a:lstStyle/>
          <a:p>
            <a:r>
              <a:rPr lang="en-US" sz="4400" dirty="0"/>
              <a:t>Conclusions</a:t>
            </a:r>
            <a:endParaRPr lang="en-US" sz="2400" dirty="0"/>
          </a:p>
          <a:p>
            <a:r>
              <a:rPr lang="en-US" sz="2400" dirty="0"/>
              <a:t>Zero Seed Rain and Hay Mulch were most profitable in the short-term, which was unexpected since they are thought of as investments that pay off over time with decreased weed seedbanks (Norris 1999) or boosted soil quality (</a:t>
            </a:r>
            <a:r>
              <a:rPr lang="en-US" sz="2400" dirty="0" err="1"/>
              <a:t>Lalande</a:t>
            </a:r>
            <a:r>
              <a:rPr lang="en-US" sz="2400" dirty="0"/>
              <a:t> et al. 1998), respectively. Therefore, we recommend that farmers implement Zero Seed Rain or Hay </a:t>
            </a:r>
            <a:r>
              <a:rPr lang="en-US" sz="2400" dirty="0" smtClean="0"/>
              <a:t>Mulch </a:t>
            </a:r>
            <a:r>
              <a:rPr lang="en-US" sz="2400" dirty="0"/>
              <a:t>for weed sensitive crops like onions. Zero Seed Rain may </a:t>
            </a:r>
            <a:r>
              <a:rPr lang="en-US" sz="2400" dirty="0" smtClean="0"/>
              <a:t>be </a:t>
            </a:r>
            <a:r>
              <a:rPr lang="en-US" sz="2400" dirty="0"/>
              <a:t>best </a:t>
            </a:r>
            <a:r>
              <a:rPr lang="en-US" sz="2400" dirty="0" smtClean="0"/>
              <a:t>for farmers </a:t>
            </a:r>
            <a:r>
              <a:rPr lang="en-US" sz="2400" dirty="0"/>
              <a:t>that have a steady labor source and grow </a:t>
            </a:r>
            <a:r>
              <a:rPr lang="en-US" sz="2400" dirty="0" smtClean="0"/>
              <a:t>mostly short-season crops or crops </a:t>
            </a:r>
            <a:r>
              <a:rPr lang="en-US" sz="2400" dirty="0"/>
              <a:t>that cannot be </a:t>
            </a:r>
            <a:r>
              <a:rPr lang="en-US" sz="2400" dirty="0" smtClean="0"/>
              <a:t>mulched. </a:t>
            </a:r>
            <a:r>
              <a:rPr lang="en-US" sz="2400" dirty="0"/>
              <a:t>Farmers with access to inexpensive hay should consider mulching their long-season vegetables, especially if their soil organic matter is low and they have the labor (or mechanical spreader) to apply it in the early season. Critical Period Weed Control should only be used if reducing labor is the main goal and </a:t>
            </a:r>
            <a:r>
              <a:rPr lang="en-US" sz="2400" dirty="0" smtClean="0"/>
              <a:t>future weed competition </a:t>
            </a:r>
            <a:r>
              <a:rPr lang="en-US" sz="2400" dirty="0"/>
              <a:t>is not important. Black Plastic can be used if soil warming or nitrate conservation is </a:t>
            </a:r>
            <a:r>
              <a:rPr lang="en-US" sz="2400" dirty="0" smtClean="0"/>
              <a:t>desired</a:t>
            </a:r>
            <a:r>
              <a:rPr lang="en-US" sz="2400" dirty="0"/>
              <a:t>.</a:t>
            </a:r>
          </a:p>
          <a:p>
            <a:endParaRPr lang="en-US" sz="2400" dirty="0"/>
          </a:p>
        </p:txBody>
      </p:sp>
      <p:sp>
        <p:nvSpPr>
          <p:cNvPr id="26" name="TextBox 25"/>
          <p:cNvSpPr txBox="1"/>
          <p:nvPr/>
        </p:nvSpPr>
        <p:spPr>
          <a:xfrm>
            <a:off x="11883554" y="3240512"/>
            <a:ext cx="24216972" cy="3724096"/>
          </a:xfrm>
          <a:prstGeom prst="rect">
            <a:avLst/>
          </a:prstGeom>
          <a:noFill/>
        </p:spPr>
        <p:txBody>
          <a:bodyPr wrap="square" rtlCol="0">
            <a:spAutoFit/>
          </a:bodyPr>
          <a:lstStyle/>
          <a:p>
            <a:r>
              <a:rPr lang="en-US" sz="4400" dirty="0"/>
              <a:t>Results and Discussion</a:t>
            </a:r>
          </a:p>
          <a:p>
            <a:pPr algn="just"/>
            <a:r>
              <a:rPr lang="en-US" sz="2400" dirty="0"/>
              <a:t>The experiment was successful in characterizing multiple aspects of each strategy (Figure 1). Yield was </a:t>
            </a:r>
            <a:r>
              <a:rPr lang="en-US" sz="2400" dirty="0" smtClean="0"/>
              <a:t>affected </a:t>
            </a:r>
            <a:r>
              <a:rPr lang="en-US" sz="2400" dirty="0"/>
              <a:t>by </a:t>
            </a:r>
            <a:r>
              <a:rPr lang="en-US" sz="2400" dirty="0" smtClean="0"/>
              <a:t>weeds more strongly </a:t>
            </a:r>
            <a:r>
              <a:rPr lang="en-US" sz="2400" dirty="0"/>
              <a:t>in 2014 than 2015. G</a:t>
            </a:r>
            <a:r>
              <a:rPr lang="en-US" sz="2400" dirty="0" smtClean="0"/>
              <a:t>reater </a:t>
            </a:r>
            <a:r>
              <a:rPr lang="en-US" sz="2400" dirty="0"/>
              <a:t>earthworm populations </a:t>
            </a:r>
            <a:r>
              <a:rPr lang="en-US" sz="2400" dirty="0" smtClean="0"/>
              <a:t>in Hay Mulch may have been due to the </a:t>
            </a:r>
            <a:r>
              <a:rPr lang="en-US" sz="2400" dirty="0"/>
              <a:t>food source (</a:t>
            </a:r>
            <a:r>
              <a:rPr lang="en-US" sz="2400" dirty="0" err="1"/>
              <a:t>Schonbeck</a:t>
            </a:r>
            <a:r>
              <a:rPr lang="en-US" sz="2400" dirty="0"/>
              <a:t> &amp; </a:t>
            </a:r>
            <a:r>
              <a:rPr lang="en-US" sz="2400" dirty="0" err="1" smtClean="0"/>
              <a:t>Evanylo</a:t>
            </a:r>
            <a:r>
              <a:rPr lang="en-US" sz="2400" dirty="0" smtClean="0"/>
              <a:t> </a:t>
            </a:r>
            <a:r>
              <a:rPr lang="en-US" sz="2400" dirty="0"/>
              <a:t>1998). </a:t>
            </a:r>
            <a:r>
              <a:rPr lang="en-US" sz="2400" dirty="0" err="1"/>
              <a:t>Carabid</a:t>
            </a:r>
            <a:r>
              <a:rPr lang="en-US" sz="2400" dirty="0"/>
              <a:t> results may be explained by </a:t>
            </a:r>
            <a:r>
              <a:rPr lang="en-US" sz="2400" dirty="0" smtClean="0"/>
              <a:t>the habitat </a:t>
            </a:r>
            <a:r>
              <a:rPr lang="en-US" sz="2400" dirty="0"/>
              <a:t>(</a:t>
            </a:r>
            <a:r>
              <a:rPr lang="en-US" sz="2400" dirty="0" err="1"/>
              <a:t>Birthisel</a:t>
            </a:r>
            <a:r>
              <a:rPr lang="en-US" sz="2400" dirty="0"/>
              <a:t> et al. 2014) offered by weeds. As expected, end of season aboveground weed biomass was greatest in Critical Period plots. </a:t>
            </a:r>
            <a:r>
              <a:rPr lang="en-US" sz="2400" dirty="0" smtClean="0"/>
              <a:t>Black Plastic plots had greatest NO3-N, likely due </a:t>
            </a:r>
            <a:r>
              <a:rPr lang="en-US" sz="2400" dirty="0"/>
              <a:t>to reduced leaching (</a:t>
            </a:r>
            <a:r>
              <a:rPr lang="en-US" sz="2400" dirty="0" err="1"/>
              <a:t>Schonbeck</a:t>
            </a:r>
            <a:r>
              <a:rPr lang="en-US" sz="2400" dirty="0"/>
              <a:t> &amp; </a:t>
            </a:r>
            <a:r>
              <a:rPr lang="en-US" sz="2400" dirty="0" err="1" smtClean="0"/>
              <a:t>Evanylo</a:t>
            </a:r>
            <a:r>
              <a:rPr lang="en-US" sz="2400" dirty="0" smtClean="0"/>
              <a:t> </a:t>
            </a:r>
            <a:r>
              <a:rPr lang="en-US" sz="2400" dirty="0"/>
              <a:t>1998) but </a:t>
            </a:r>
            <a:r>
              <a:rPr lang="en-US" sz="2400" dirty="0" smtClean="0"/>
              <a:t>decreased microbial biomass. </a:t>
            </a:r>
            <a:r>
              <a:rPr lang="en-US" sz="2400" dirty="0"/>
              <a:t>Mulched plots had less compacted </a:t>
            </a:r>
            <a:r>
              <a:rPr lang="en-US" sz="2400" dirty="0" smtClean="0"/>
              <a:t>soil, likely due to decreased foot traffic and rainfall impact. Workload over the season was most uneven for Hay Mulch (consistent with </a:t>
            </a:r>
            <a:r>
              <a:rPr lang="en-US" sz="2400" dirty="0" err="1" smtClean="0"/>
              <a:t>Schonbeck</a:t>
            </a:r>
            <a:r>
              <a:rPr lang="en-US" sz="2400" dirty="0" smtClean="0"/>
              <a:t> </a:t>
            </a:r>
            <a:r>
              <a:rPr lang="en-US" sz="2400" dirty="0"/>
              <a:t>1998</a:t>
            </a:r>
            <a:r>
              <a:rPr lang="en-US" sz="2400" dirty="0" smtClean="0"/>
              <a:t>) and most even for Zero Seed Rain. </a:t>
            </a:r>
            <a:r>
              <a:rPr lang="en-US" sz="2400" dirty="0"/>
              <a:t>Greater disease damage in Critical Period plots may have been due to reduced humidity levels caused by the weeds (McDonald et al. 2013). Zero Seed Rain and Hay Mulch required more labor but were more profitable than Critical Period Weed Control (Figure 2) due to higher yields. Consistent with previous study (Bond et al. 1998), one season of Critical Period Weed Control increased the weed germination 10x that of the other strategies the following year (Figure 3), and was the likely cause of the yield loss of Sweet Corn grown in these plots</a:t>
            </a:r>
            <a:r>
              <a:rPr lang="en-US" sz="2400" dirty="0" smtClean="0"/>
              <a:t>.</a:t>
            </a:r>
            <a:endParaRPr lang="en-US" sz="2400" dirty="0"/>
          </a:p>
        </p:txBody>
      </p:sp>
      <p:sp>
        <p:nvSpPr>
          <p:cNvPr id="6" name="TextBox 5"/>
          <p:cNvSpPr txBox="1"/>
          <p:nvPr/>
        </p:nvSpPr>
        <p:spPr>
          <a:xfrm>
            <a:off x="336321" y="3895614"/>
            <a:ext cx="11104896" cy="4462760"/>
          </a:xfrm>
          <a:prstGeom prst="rect">
            <a:avLst/>
          </a:prstGeom>
          <a:noFill/>
        </p:spPr>
        <p:txBody>
          <a:bodyPr wrap="square" rtlCol="0">
            <a:spAutoFit/>
          </a:bodyPr>
          <a:lstStyle/>
          <a:p>
            <a:pPr algn="just"/>
            <a:r>
              <a:rPr lang="en-US" sz="4400" dirty="0"/>
              <a:t>Introduction</a:t>
            </a:r>
          </a:p>
          <a:p>
            <a:pPr algn="just"/>
            <a:r>
              <a:rPr lang="en-US" sz="2400" dirty="0"/>
              <a:t>Weed competition has its greatest impact during the adolescent crop stage; consequently, many farmers will focus weeding efforts in that </a:t>
            </a:r>
            <a:r>
              <a:rPr lang="en-US" sz="2400" dirty="0" smtClean="0"/>
              <a:t>“critical period” </a:t>
            </a:r>
            <a:r>
              <a:rPr lang="en-US" sz="2400" dirty="0"/>
              <a:t>(</a:t>
            </a:r>
            <a:r>
              <a:rPr lang="en-US" sz="2400" dirty="0" err="1"/>
              <a:t>Hewson</a:t>
            </a:r>
            <a:r>
              <a:rPr lang="en-US" sz="2400" dirty="0"/>
              <a:t> &amp; </a:t>
            </a:r>
            <a:r>
              <a:rPr lang="en-US" sz="2400" dirty="0" smtClean="0"/>
              <a:t>Roberts </a:t>
            </a:r>
            <a:r>
              <a:rPr lang="en-US" sz="2400" dirty="0"/>
              <a:t>1971). But considering that lax weed control can increase the weed </a:t>
            </a:r>
            <a:r>
              <a:rPr lang="en-US" sz="2400" dirty="0" err="1"/>
              <a:t>seedbank</a:t>
            </a:r>
            <a:r>
              <a:rPr lang="en-US" sz="2400" dirty="0"/>
              <a:t> fifteen-fold (Bond et al. 1998), more extensive cultivation may be desired to keep weeds from </a:t>
            </a:r>
            <a:r>
              <a:rPr lang="en-US" sz="2400" dirty="0" smtClean="0"/>
              <a:t>“raining” </a:t>
            </a:r>
            <a:r>
              <a:rPr lang="en-US" sz="2400" dirty="0"/>
              <a:t>seed, which may provide labor savings in the long-term (Norris 1999). As an alternative to cultivation-based management, some crops are amenable to mulching which can prevent weed growth and benefit soil quality (</a:t>
            </a:r>
            <a:r>
              <a:rPr lang="en-US" sz="2400" dirty="0" err="1"/>
              <a:t>Schonbeck</a:t>
            </a:r>
            <a:r>
              <a:rPr lang="en-US" sz="2400" dirty="0"/>
              <a:t> &amp; </a:t>
            </a:r>
            <a:r>
              <a:rPr lang="en-US" sz="2400" dirty="0" err="1" smtClean="0"/>
              <a:t>Evanylo</a:t>
            </a:r>
            <a:r>
              <a:rPr lang="en-US" sz="2400" dirty="0" smtClean="0"/>
              <a:t> </a:t>
            </a:r>
            <a:r>
              <a:rPr lang="en-US" sz="2400" dirty="0"/>
              <a:t>1998). Given that each of these weed management strategies can be successful, our </a:t>
            </a:r>
            <a:r>
              <a:rPr lang="en-US" sz="2400" b="1" dirty="0"/>
              <a:t>objective</a:t>
            </a:r>
            <a:r>
              <a:rPr lang="en-US" sz="2400" dirty="0"/>
              <a:t> was to quantify the economic and ecological benefits and drawbacks of each strategy to help farmers decide which one is best for their farm. More detail on the </a:t>
            </a:r>
            <a:r>
              <a:rPr lang="en-US" sz="2400" dirty="0" smtClean="0"/>
              <a:t>strategies:</a:t>
            </a:r>
            <a:endParaRPr lang="en-US" sz="2400" dirty="0"/>
          </a:p>
        </p:txBody>
      </p:sp>
      <p:sp>
        <p:nvSpPr>
          <p:cNvPr id="30" name="TextBox 29"/>
          <p:cNvSpPr txBox="1"/>
          <p:nvPr/>
        </p:nvSpPr>
        <p:spPr>
          <a:xfrm>
            <a:off x="16741955" y="21971494"/>
            <a:ext cx="15463359" cy="4924425"/>
          </a:xfrm>
          <a:prstGeom prst="rect">
            <a:avLst/>
          </a:prstGeom>
          <a:noFill/>
        </p:spPr>
        <p:txBody>
          <a:bodyPr wrap="square" rtlCol="0">
            <a:noAutofit/>
          </a:bodyPr>
          <a:lstStyle/>
          <a:p>
            <a:r>
              <a:rPr lang="en-US" sz="4400" dirty="0"/>
              <a:t>Literature Cited</a:t>
            </a:r>
          </a:p>
          <a:p>
            <a:r>
              <a:rPr lang="en-US" sz="1800" dirty="0"/>
              <a:t>Bond, W., </a:t>
            </a:r>
            <a:r>
              <a:rPr lang="en-US" sz="1800" dirty="0" err="1"/>
              <a:t>Burston</a:t>
            </a:r>
            <a:r>
              <a:rPr lang="en-US" sz="1800" dirty="0"/>
              <a:t>, S., &amp; Moore, H. C. (1998). Changes in the Weed Seedbank Following Different Weed Control Treatments in Transplanted Bulb Onions. </a:t>
            </a:r>
            <a:r>
              <a:rPr lang="en-US" sz="1800" i="1" dirty="0"/>
              <a:t>Aspects of  </a:t>
            </a:r>
            <a:endParaRPr lang="en-US" sz="1800" i="1" dirty="0" smtClean="0"/>
          </a:p>
          <a:p>
            <a:r>
              <a:rPr lang="en-US" sz="1800" i="1" dirty="0" smtClean="0"/>
              <a:t>        Applied </a:t>
            </a:r>
            <a:r>
              <a:rPr lang="en-US" sz="1800" i="1" dirty="0"/>
              <a:t>Biology</a:t>
            </a:r>
            <a:r>
              <a:rPr lang="en-US" sz="1800" dirty="0"/>
              <a:t>, </a:t>
            </a:r>
            <a:r>
              <a:rPr lang="en-US" sz="1800" i="1" dirty="0"/>
              <a:t>51</a:t>
            </a:r>
            <a:r>
              <a:rPr lang="en-US" sz="1800" dirty="0"/>
              <a:t>, 273–296.</a:t>
            </a:r>
          </a:p>
          <a:p>
            <a:r>
              <a:rPr lang="en-US" sz="1800" dirty="0" err="1"/>
              <a:t>Birthisel</a:t>
            </a:r>
            <a:r>
              <a:rPr lang="en-US" sz="1800" dirty="0"/>
              <a:t>, S. K., Gallandt, E. R., &amp; </a:t>
            </a:r>
            <a:r>
              <a:rPr lang="en-US" sz="1800" dirty="0" err="1"/>
              <a:t>Jabbour</a:t>
            </a:r>
            <a:r>
              <a:rPr lang="en-US" sz="1800" dirty="0"/>
              <a:t>, R. (2014). Habitat effects on second-order predation of the seed predator </a:t>
            </a:r>
            <a:r>
              <a:rPr lang="en-US" sz="1800" dirty="0" err="1"/>
              <a:t>Harpalus</a:t>
            </a:r>
            <a:r>
              <a:rPr lang="en-US" sz="1800" dirty="0"/>
              <a:t> </a:t>
            </a:r>
            <a:r>
              <a:rPr lang="en-US" sz="1800" dirty="0" err="1"/>
              <a:t>rufipes</a:t>
            </a:r>
            <a:r>
              <a:rPr lang="en-US" sz="1800" dirty="0"/>
              <a:t> and implications for weed </a:t>
            </a:r>
            <a:endParaRPr lang="en-US" sz="1800" dirty="0" smtClean="0"/>
          </a:p>
          <a:p>
            <a:r>
              <a:rPr lang="en-US" sz="1800" dirty="0"/>
              <a:t> </a:t>
            </a:r>
            <a:r>
              <a:rPr lang="en-US" sz="1800" dirty="0" smtClean="0"/>
              <a:t>      </a:t>
            </a:r>
            <a:r>
              <a:rPr lang="en-US" sz="1800" dirty="0" err="1" smtClean="0"/>
              <a:t>seedbank</a:t>
            </a:r>
            <a:r>
              <a:rPr lang="en-US" sz="1800" dirty="0" smtClean="0"/>
              <a:t> </a:t>
            </a:r>
            <a:r>
              <a:rPr lang="en-US" sz="1800" dirty="0"/>
              <a:t>management. </a:t>
            </a:r>
            <a:r>
              <a:rPr lang="en-US" sz="1800" i="1" dirty="0"/>
              <a:t>Biological Control</a:t>
            </a:r>
            <a:r>
              <a:rPr lang="en-US" sz="1800" dirty="0"/>
              <a:t>, </a:t>
            </a:r>
            <a:r>
              <a:rPr lang="en-US" sz="1800" i="1" dirty="0"/>
              <a:t>70</a:t>
            </a:r>
            <a:r>
              <a:rPr lang="en-US" sz="1800" dirty="0"/>
              <a:t>, 65–72</a:t>
            </a:r>
            <a:r>
              <a:rPr lang="en-US" sz="1800" dirty="0" smtClean="0"/>
              <a:t>.</a:t>
            </a:r>
            <a:endParaRPr lang="en-US" sz="1800" dirty="0"/>
          </a:p>
          <a:p>
            <a:r>
              <a:rPr lang="en-US" sz="1800" dirty="0"/>
              <a:t>Grundy, A.C., Knott, C., </a:t>
            </a:r>
            <a:r>
              <a:rPr lang="en-US" sz="1800" dirty="0" err="1"/>
              <a:t>Lutman</a:t>
            </a:r>
            <a:r>
              <a:rPr lang="en-US" sz="1800" dirty="0"/>
              <a:t> P.J.W., Marshall, J., Sunderland, K., Smith, B. and </a:t>
            </a:r>
            <a:r>
              <a:rPr lang="en-US" sz="1800" dirty="0" err="1"/>
              <a:t>Fenlon</a:t>
            </a:r>
            <a:r>
              <a:rPr lang="en-US" sz="1800" dirty="0"/>
              <a:t>, J. (2003) The Impact of Herbicides on Weed Abundance and Biodiversity </a:t>
            </a:r>
            <a:r>
              <a:rPr lang="en-US" sz="1800" dirty="0" smtClean="0"/>
              <a:t>in            </a:t>
            </a:r>
          </a:p>
          <a:p>
            <a:r>
              <a:rPr lang="en-US" sz="1800" dirty="0" smtClean="0"/>
              <a:t>      Horticulture</a:t>
            </a:r>
            <a:r>
              <a:rPr lang="en-US" sz="1800" dirty="0"/>
              <a:t>. Department for Environment, Food and Rural Affairs, UK, project HH3403sx Final Report </a:t>
            </a:r>
            <a:endParaRPr lang="en-US" sz="1800" dirty="0" smtClean="0"/>
          </a:p>
          <a:p>
            <a:r>
              <a:rPr lang="en-US" sz="1800" dirty="0" err="1" smtClean="0"/>
              <a:t>Hewson</a:t>
            </a:r>
            <a:r>
              <a:rPr lang="en-US" sz="1800" dirty="0"/>
              <a:t>, R. T. and H. A. Roberts. (1971). The effects of weed removal at different times on the yield of bulb onions. </a:t>
            </a:r>
            <a:r>
              <a:rPr lang="en-US" sz="1800" i="1" dirty="0"/>
              <a:t>J. </a:t>
            </a:r>
            <a:r>
              <a:rPr lang="en-US" sz="1800" i="1" dirty="0" err="1"/>
              <a:t>Hort</a:t>
            </a:r>
            <a:r>
              <a:rPr lang="en-US" sz="1800" i="1" dirty="0"/>
              <a:t> Sci.</a:t>
            </a:r>
            <a:r>
              <a:rPr lang="en-US" sz="1800" dirty="0"/>
              <a:t> 46; 471-483.</a:t>
            </a:r>
          </a:p>
          <a:p>
            <a:r>
              <a:rPr lang="en-US" sz="1800" dirty="0" err="1"/>
              <a:t>Lalande</a:t>
            </a:r>
            <a:r>
              <a:rPr lang="en-US" sz="1800" dirty="0"/>
              <a:t>, R., V. </a:t>
            </a:r>
            <a:r>
              <a:rPr lang="en-US" sz="1800" dirty="0" err="1"/>
              <a:t>Furlan</a:t>
            </a:r>
            <a:r>
              <a:rPr lang="en-US" sz="1800" dirty="0"/>
              <a:t>, D.A. Angers, and G. Lemieux. (1998) Soil improvement following addition of chipped wood from twigs. Amer. J. Alternative </a:t>
            </a:r>
            <a:r>
              <a:rPr lang="en-US" sz="1800" dirty="0" err="1"/>
              <a:t>Agr</a:t>
            </a:r>
            <a:r>
              <a:rPr lang="en-US" sz="1800" dirty="0"/>
              <a:t>. 13(3):132–137</a:t>
            </a:r>
            <a:r>
              <a:rPr lang="en-US" sz="1800" dirty="0" smtClean="0"/>
              <a:t>.</a:t>
            </a:r>
            <a:endParaRPr lang="en-US" sz="1800" dirty="0"/>
          </a:p>
          <a:p>
            <a:r>
              <a:rPr lang="en-US" sz="1800" dirty="0"/>
              <a:t>McDonald, M. R., </a:t>
            </a:r>
            <a:r>
              <a:rPr lang="en-US" sz="1800" dirty="0" err="1"/>
              <a:t>Gossen</a:t>
            </a:r>
            <a:r>
              <a:rPr lang="en-US" sz="1800" dirty="0"/>
              <a:t>, B. D., Kora, C., Parker, M., &amp; Boland, G. (2013). Using crop canopy modification to manage plant diseases. </a:t>
            </a:r>
            <a:r>
              <a:rPr lang="en-US" sz="1800" i="1" dirty="0"/>
              <a:t>European Journal of Plant </a:t>
            </a:r>
            <a:endParaRPr lang="en-US" sz="1800" i="1" dirty="0" smtClean="0"/>
          </a:p>
          <a:p>
            <a:r>
              <a:rPr lang="en-US" sz="1800" i="1" dirty="0"/>
              <a:t> </a:t>
            </a:r>
            <a:r>
              <a:rPr lang="en-US" sz="1800" i="1" dirty="0" smtClean="0"/>
              <a:t>     Pathology</a:t>
            </a:r>
            <a:r>
              <a:rPr lang="en-US" sz="1800" dirty="0"/>
              <a:t>, </a:t>
            </a:r>
            <a:r>
              <a:rPr lang="en-US" sz="1800" i="1" dirty="0"/>
              <a:t>135</a:t>
            </a:r>
            <a:r>
              <a:rPr lang="en-US" sz="1800" dirty="0"/>
              <a:t>(3), 581–593. </a:t>
            </a:r>
          </a:p>
          <a:p>
            <a:r>
              <a:rPr lang="en-US" sz="1800" dirty="0"/>
              <a:t>Norris, R. (1999). Ecological Implications of Using Thresholds for Weed Management. </a:t>
            </a:r>
            <a:r>
              <a:rPr lang="en-US" sz="1800" i="1" dirty="0"/>
              <a:t>Journal of Crop Production</a:t>
            </a:r>
            <a:r>
              <a:rPr lang="en-US" sz="1800" dirty="0"/>
              <a:t>, </a:t>
            </a:r>
            <a:r>
              <a:rPr lang="en-US" sz="1800" i="1" dirty="0"/>
              <a:t>2</a:t>
            </a:r>
            <a:r>
              <a:rPr lang="en-US" sz="1800" dirty="0"/>
              <a:t>(1), 31–58. </a:t>
            </a:r>
          </a:p>
          <a:p>
            <a:r>
              <a:rPr lang="en-US" sz="1800" dirty="0" err="1"/>
              <a:t>Schonbeck</a:t>
            </a:r>
            <a:r>
              <a:rPr lang="en-US" sz="1800" dirty="0"/>
              <a:t>, M. W. (1998). Weed Suppression and Labor Costs Associated with Organic, Plastic, and Paper Mulches. </a:t>
            </a:r>
            <a:r>
              <a:rPr lang="en-US" sz="1800" i="1" dirty="0"/>
              <a:t>Journal of Sustainable Agriculture</a:t>
            </a:r>
            <a:r>
              <a:rPr lang="en-US" sz="1800" dirty="0"/>
              <a:t>, </a:t>
            </a:r>
            <a:r>
              <a:rPr lang="en-US" sz="1800" i="1" dirty="0"/>
              <a:t>13</a:t>
            </a:r>
            <a:r>
              <a:rPr lang="en-US" sz="1800" dirty="0"/>
              <a:t>(2), 13–33.</a:t>
            </a:r>
          </a:p>
          <a:p>
            <a:r>
              <a:rPr lang="en-US" sz="1800" dirty="0" err="1"/>
              <a:t>Schonbeck</a:t>
            </a:r>
            <a:r>
              <a:rPr lang="en-US" sz="1800" dirty="0"/>
              <a:t>, M. W., &amp; </a:t>
            </a:r>
            <a:r>
              <a:rPr lang="en-US" sz="1800" dirty="0" err="1"/>
              <a:t>Evanylo</a:t>
            </a:r>
            <a:r>
              <a:rPr lang="en-US" sz="1800" dirty="0"/>
              <a:t>, G. K. (1998). Effects of Mulches on Soil Properties and Tomato Production. Plant-Available Nitrogen, Organic Matter Input, and </a:t>
            </a:r>
            <a:r>
              <a:rPr lang="en-US" sz="1800" dirty="0" err="1" smtClean="0"/>
              <a:t>Tilth</a:t>
            </a:r>
            <a:r>
              <a:rPr lang="en-US" sz="1800" dirty="0" smtClean="0"/>
              <a:t>-</a:t>
            </a:r>
          </a:p>
          <a:p>
            <a:r>
              <a:rPr lang="en-US" sz="1800" dirty="0"/>
              <a:t> </a:t>
            </a:r>
            <a:r>
              <a:rPr lang="en-US" sz="1800" dirty="0" smtClean="0"/>
              <a:t>     Related </a:t>
            </a:r>
            <a:r>
              <a:rPr lang="en-US" sz="1800" dirty="0"/>
              <a:t>Properties. </a:t>
            </a:r>
            <a:r>
              <a:rPr lang="en-US" sz="1800" i="1" dirty="0"/>
              <a:t>Journal of Sustainable Agriculture</a:t>
            </a:r>
            <a:r>
              <a:rPr lang="en-US" sz="1800" dirty="0"/>
              <a:t>, </a:t>
            </a:r>
            <a:r>
              <a:rPr lang="en-US" sz="1800" i="1" dirty="0"/>
              <a:t>13</a:t>
            </a:r>
            <a:r>
              <a:rPr lang="en-US" sz="1800" dirty="0"/>
              <a:t>(1), 83–100. </a:t>
            </a:r>
          </a:p>
        </p:txBody>
      </p:sp>
      <p:sp>
        <p:nvSpPr>
          <p:cNvPr id="37" name="TextBox 36"/>
          <p:cNvSpPr txBox="1"/>
          <p:nvPr/>
        </p:nvSpPr>
        <p:spPr>
          <a:xfrm>
            <a:off x="34054551" y="16131183"/>
            <a:ext cx="1965916" cy="3539430"/>
          </a:xfrm>
          <a:prstGeom prst="rect">
            <a:avLst/>
          </a:prstGeom>
          <a:noFill/>
        </p:spPr>
        <p:txBody>
          <a:bodyPr wrap="square" rtlCol="0">
            <a:spAutoFit/>
          </a:bodyPr>
          <a:lstStyle/>
          <a:p>
            <a:r>
              <a:rPr lang="en-US" sz="3200" b="1" dirty="0"/>
              <a:t>Figure 3. </a:t>
            </a:r>
            <a:r>
              <a:rPr lang="en-US" sz="2400" b="1" dirty="0"/>
              <a:t>Image of the high weed germination the year after Critical Period Weed Control was implemented.</a:t>
            </a:r>
          </a:p>
        </p:txBody>
      </p:sp>
      <p:sp>
        <p:nvSpPr>
          <p:cNvPr id="38" name="TextBox 37"/>
          <p:cNvSpPr txBox="1"/>
          <p:nvPr/>
        </p:nvSpPr>
        <p:spPr>
          <a:xfrm>
            <a:off x="34100016" y="11480413"/>
            <a:ext cx="1927956" cy="3170099"/>
          </a:xfrm>
          <a:prstGeom prst="rect">
            <a:avLst/>
          </a:prstGeom>
          <a:noFill/>
        </p:spPr>
        <p:txBody>
          <a:bodyPr wrap="square" rtlCol="0">
            <a:spAutoFit/>
          </a:bodyPr>
          <a:lstStyle/>
          <a:p>
            <a:r>
              <a:rPr lang="en-US" sz="3200" b="1" dirty="0"/>
              <a:t>Figure 2. </a:t>
            </a:r>
            <a:endParaRPr lang="en-US" sz="3200" b="1" dirty="0" smtClean="0"/>
          </a:p>
          <a:p>
            <a:r>
              <a:rPr lang="en-US" sz="2400" b="1" dirty="0" smtClean="0"/>
              <a:t>Bar graphs </a:t>
            </a:r>
            <a:r>
              <a:rPr lang="en-US" sz="2400" b="1" dirty="0"/>
              <a:t>of total labor by activity (a) and net profit (b) for each strategy.</a:t>
            </a:r>
          </a:p>
        </p:txBody>
      </p:sp>
      <p:sp>
        <p:nvSpPr>
          <p:cNvPr id="40" name="TextBox 39"/>
          <p:cNvSpPr txBox="1"/>
          <p:nvPr/>
        </p:nvSpPr>
        <p:spPr>
          <a:xfrm>
            <a:off x="15907548" y="18545432"/>
            <a:ext cx="8026749" cy="584775"/>
          </a:xfrm>
          <a:prstGeom prst="rect">
            <a:avLst/>
          </a:prstGeom>
          <a:noFill/>
        </p:spPr>
        <p:txBody>
          <a:bodyPr wrap="none" rtlCol="0">
            <a:spAutoFit/>
          </a:bodyPr>
          <a:lstStyle/>
          <a:p>
            <a:r>
              <a:rPr lang="en-US" sz="3200" b="1" dirty="0"/>
              <a:t>Figure 1. </a:t>
            </a:r>
            <a:r>
              <a:rPr lang="en-US" sz="2400" b="1" dirty="0"/>
              <a:t>Radar plot of late-season results of each strategy.</a:t>
            </a:r>
          </a:p>
        </p:txBody>
      </p:sp>
      <p:pic>
        <p:nvPicPr>
          <p:cNvPr id="31" name="Picture 30"/>
          <p:cNvPicPr>
            <a:picLocks noChangeAspect="1"/>
          </p:cNvPicPr>
          <p:nvPr/>
        </p:nvPicPr>
        <p:blipFill>
          <a:blip r:embed="rId12"/>
          <a:stretch>
            <a:fillRect/>
          </a:stretch>
        </p:blipFill>
        <p:spPr>
          <a:xfrm>
            <a:off x="30063309" y="648801"/>
            <a:ext cx="6013154" cy="1771993"/>
          </a:xfrm>
          <a:prstGeom prst="rect">
            <a:avLst/>
          </a:prstGeom>
        </p:spPr>
      </p:pic>
      <p:pic>
        <p:nvPicPr>
          <p:cNvPr id="32" name="Picture 31"/>
          <p:cNvPicPr>
            <a:picLocks noChangeAspect="1"/>
          </p:cNvPicPr>
          <p:nvPr/>
        </p:nvPicPr>
        <p:blipFill>
          <a:blip r:embed="rId13"/>
          <a:stretch>
            <a:fillRect/>
          </a:stretch>
        </p:blipFill>
        <p:spPr>
          <a:xfrm>
            <a:off x="32290375" y="24811339"/>
            <a:ext cx="3682592" cy="2084580"/>
          </a:xfrm>
          <a:prstGeom prst="rect">
            <a:avLst/>
          </a:prstGeom>
        </p:spPr>
      </p:pic>
      <p:sp>
        <p:nvSpPr>
          <p:cNvPr id="11" name="TextBox 10"/>
          <p:cNvSpPr txBox="1"/>
          <p:nvPr/>
        </p:nvSpPr>
        <p:spPr>
          <a:xfrm>
            <a:off x="432834" y="19078476"/>
            <a:ext cx="5528373" cy="769441"/>
          </a:xfrm>
          <a:prstGeom prst="rect">
            <a:avLst/>
          </a:prstGeom>
          <a:noFill/>
        </p:spPr>
        <p:txBody>
          <a:bodyPr wrap="none" rtlCol="0">
            <a:spAutoFit/>
          </a:bodyPr>
          <a:lstStyle/>
          <a:p>
            <a:r>
              <a:rPr lang="en-US" sz="4400" dirty="0">
                <a:solidFill>
                  <a:schemeClr val="bg1"/>
                </a:solidFill>
              </a:rPr>
              <a:t>Materials and Methods</a:t>
            </a:r>
          </a:p>
        </p:txBody>
      </p:sp>
      <p:sp>
        <p:nvSpPr>
          <p:cNvPr id="35" name="TextBox 34"/>
          <p:cNvSpPr txBox="1"/>
          <p:nvPr/>
        </p:nvSpPr>
        <p:spPr>
          <a:xfrm>
            <a:off x="28938522" y="13498040"/>
            <a:ext cx="1839418" cy="609398"/>
          </a:xfrm>
          <a:prstGeom prst="rect">
            <a:avLst/>
          </a:prstGeom>
          <a:noFill/>
        </p:spPr>
        <p:txBody>
          <a:bodyPr wrap="square" rtlCol="0">
            <a:spAutoFit/>
          </a:bodyPr>
          <a:lstStyle/>
          <a:p>
            <a:pPr algn="ctr">
              <a:lnSpc>
                <a:spcPct val="70000"/>
              </a:lnSpc>
            </a:pPr>
            <a:r>
              <a:rPr lang="en-US" sz="2400" dirty="0">
                <a:latin typeface="Arial" charset="0"/>
              </a:rPr>
              <a:t>Critical Period</a:t>
            </a:r>
          </a:p>
        </p:txBody>
      </p:sp>
      <p:sp>
        <p:nvSpPr>
          <p:cNvPr id="39" name="TextBox 38"/>
          <p:cNvSpPr txBox="1"/>
          <p:nvPr/>
        </p:nvSpPr>
        <p:spPr>
          <a:xfrm>
            <a:off x="30359126" y="13376058"/>
            <a:ext cx="1349509" cy="867930"/>
          </a:xfrm>
          <a:prstGeom prst="rect">
            <a:avLst/>
          </a:prstGeom>
          <a:noFill/>
        </p:spPr>
        <p:txBody>
          <a:bodyPr wrap="square" rtlCol="0">
            <a:spAutoFit/>
          </a:bodyPr>
          <a:lstStyle/>
          <a:p>
            <a:pPr algn="ctr">
              <a:lnSpc>
                <a:spcPct val="70000"/>
              </a:lnSpc>
            </a:pPr>
            <a:r>
              <a:rPr lang="en-US" sz="2400" dirty="0">
                <a:latin typeface="Arial" charset="0"/>
              </a:rPr>
              <a:t>Zero Seed Rain</a:t>
            </a:r>
          </a:p>
        </p:txBody>
      </p:sp>
      <p:sp>
        <p:nvSpPr>
          <p:cNvPr id="41" name="TextBox 40"/>
          <p:cNvSpPr txBox="1"/>
          <p:nvPr/>
        </p:nvSpPr>
        <p:spPr>
          <a:xfrm flipH="1">
            <a:off x="31371495" y="13465723"/>
            <a:ext cx="1565522" cy="609398"/>
          </a:xfrm>
          <a:prstGeom prst="rect">
            <a:avLst/>
          </a:prstGeom>
          <a:noFill/>
        </p:spPr>
        <p:txBody>
          <a:bodyPr wrap="square" rtlCol="0">
            <a:spAutoFit/>
          </a:bodyPr>
          <a:lstStyle>
            <a:defPPr>
              <a:defRPr lang="en-US"/>
            </a:defPPr>
            <a:lvl1pPr>
              <a:defRPr sz="3200"/>
            </a:lvl1pPr>
          </a:lstStyle>
          <a:p>
            <a:pPr algn="ctr">
              <a:lnSpc>
                <a:spcPct val="70000"/>
              </a:lnSpc>
            </a:pPr>
            <a:r>
              <a:rPr lang="en-US" sz="2400" dirty="0">
                <a:latin typeface="Arial" charset="0"/>
              </a:rPr>
              <a:t>Black Plastic</a:t>
            </a:r>
          </a:p>
        </p:txBody>
      </p:sp>
      <p:sp>
        <p:nvSpPr>
          <p:cNvPr id="42" name="TextBox 41"/>
          <p:cNvSpPr txBox="1"/>
          <p:nvPr/>
        </p:nvSpPr>
        <p:spPr>
          <a:xfrm>
            <a:off x="32560306" y="13460169"/>
            <a:ext cx="1511688" cy="609398"/>
          </a:xfrm>
          <a:prstGeom prst="rect">
            <a:avLst/>
          </a:prstGeom>
          <a:noFill/>
        </p:spPr>
        <p:txBody>
          <a:bodyPr wrap="square" rtlCol="0">
            <a:spAutoFit/>
          </a:bodyPr>
          <a:lstStyle>
            <a:defPPr>
              <a:defRPr lang="en-US"/>
            </a:defPPr>
            <a:lvl1pPr>
              <a:defRPr sz="3200"/>
            </a:lvl1pPr>
          </a:lstStyle>
          <a:p>
            <a:pPr algn="ctr">
              <a:lnSpc>
                <a:spcPct val="70000"/>
              </a:lnSpc>
            </a:pPr>
            <a:r>
              <a:rPr lang="en-US" sz="2400" dirty="0">
                <a:latin typeface="Arial" charset="0"/>
              </a:rPr>
              <a:t>Hay Mulch</a:t>
            </a:r>
          </a:p>
        </p:txBody>
      </p:sp>
      <p:sp>
        <p:nvSpPr>
          <p:cNvPr id="24" name="TextBox 23"/>
          <p:cNvSpPr txBox="1"/>
          <p:nvPr/>
        </p:nvSpPr>
        <p:spPr>
          <a:xfrm>
            <a:off x="12052392" y="21922947"/>
            <a:ext cx="4145999" cy="5201424"/>
          </a:xfrm>
          <a:prstGeom prst="rect">
            <a:avLst/>
          </a:prstGeom>
          <a:noFill/>
        </p:spPr>
        <p:txBody>
          <a:bodyPr wrap="square" rtlCol="0">
            <a:spAutoFit/>
          </a:bodyPr>
          <a:lstStyle/>
          <a:p>
            <a:pPr algn="just"/>
            <a:r>
              <a:rPr lang="en-US" sz="4400" dirty="0"/>
              <a:t>Future Research</a:t>
            </a:r>
          </a:p>
          <a:p>
            <a:pPr algn="just"/>
            <a:r>
              <a:rPr lang="en-US" sz="2400" dirty="0" smtClean="0"/>
              <a:t>Simulation modeling will </a:t>
            </a:r>
            <a:r>
              <a:rPr lang="en-US" sz="2400" dirty="0"/>
              <a:t>be used to expand </a:t>
            </a:r>
            <a:r>
              <a:rPr lang="en-US" sz="2400" dirty="0" smtClean="0"/>
              <a:t>our results </a:t>
            </a:r>
            <a:r>
              <a:rPr lang="en-US" sz="2400" dirty="0"/>
              <a:t>to other crops, scales, and durations of implementation. </a:t>
            </a:r>
            <a:r>
              <a:rPr lang="en-US" sz="2400" dirty="0" smtClean="0"/>
              <a:t>When results were presented to farmers, they </a:t>
            </a:r>
            <a:r>
              <a:rPr lang="en-US" sz="2400" dirty="0"/>
              <a:t>a</a:t>
            </a:r>
            <a:r>
              <a:rPr lang="en-US" sz="2400" dirty="0" smtClean="0"/>
              <a:t>sked how the </a:t>
            </a:r>
            <a:r>
              <a:rPr lang="en-US" sz="2400" dirty="0"/>
              <a:t>q</a:t>
            </a:r>
            <a:r>
              <a:rPr lang="en-US" sz="2400" dirty="0" smtClean="0"/>
              <a:t>uality of hay would affect yield, how the effectiveness of the strategies compared to cover cropping alone, and how long it would take to build soil organic matter using hay.</a:t>
            </a:r>
          </a:p>
        </p:txBody>
      </p:sp>
      <p:sp>
        <p:nvSpPr>
          <p:cNvPr id="5" name="TextBox 4"/>
          <p:cNvSpPr txBox="1"/>
          <p:nvPr/>
        </p:nvSpPr>
        <p:spPr>
          <a:xfrm>
            <a:off x="32359419" y="21992845"/>
            <a:ext cx="3538013" cy="3170099"/>
          </a:xfrm>
          <a:prstGeom prst="rect">
            <a:avLst/>
          </a:prstGeom>
          <a:noFill/>
        </p:spPr>
        <p:txBody>
          <a:bodyPr wrap="square" rtlCol="0">
            <a:spAutoFit/>
          </a:bodyPr>
          <a:lstStyle/>
          <a:p>
            <a:r>
              <a:rPr lang="en-US" sz="3200" dirty="0"/>
              <a:t>Acknowledgements</a:t>
            </a:r>
          </a:p>
          <a:p>
            <a:pPr algn="just"/>
            <a:r>
              <a:rPr lang="en-US" sz="1800" dirty="0"/>
              <a:t>I would like to thank Joe Cannon, Thomas Macy, and Anthony </a:t>
            </a:r>
            <a:r>
              <a:rPr lang="en-US" sz="1800" dirty="0" err="1"/>
              <a:t>Codega</a:t>
            </a:r>
            <a:r>
              <a:rPr lang="en-US" sz="1800" dirty="0"/>
              <a:t> for their help implementing this study. Funding for the work reported here was provided by the USDA Sustainable Agriculture Research and Education Program and the University of Maine.</a:t>
            </a:r>
          </a:p>
          <a:p>
            <a:endParaRPr lang="en-US" sz="2400" dirty="0"/>
          </a:p>
        </p:txBody>
      </p:sp>
      <p:pic>
        <p:nvPicPr>
          <p:cNvPr id="45" name="Picture 44"/>
          <p:cNvPicPr>
            <a:picLocks noChangeAspect="1"/>
          </p:cNvPicPr>
          <p:nvPr/>
        </p:nvPicPr>
        <p:blipFill rotWithShape="1">
          <a:blip r:embed="rId14" cstate="print">
            <a:extLst>
              <a:ext uri="{28A0092B-C50C-407E-A947-70E740481C1C}">
                <a14:useLocalDpi xmlns:a14="http://schemas.microsoft.com/office/drawing/2010/main"/>
              </a:ext>
            </a:extLst>
          </a:blip>
          <a:srcRect l="9515" t="9689" r="16849" b="7845"/>
          <a:stretch/>
        </p:blipFill>
        <p:spPr>
          <a:xfrm>
            <a:off x="29153774" y="6889518"/>
            <a:ext cx="4880534" cy="3145233"/>
          </a:xfrm>
          <a:prstGeom prst="rect">
            <a:avLst/>
          </a:prstGeom>
        </p:spPr>
      </p:pic>
      <p:pic>
        <p:nvPicPr>
          <p:cNvPr id="43" name="Picture 42"/>
          <p:cNvPicPr>
            <a:picLocks noChangeAspect="1"/>
          </p:cNvPicPr>
          <p:nvPr/>
        </p:nvPicPr>
        <p:blipFill rotWithShape="1">
          <a:blip r:embed="rId15" cstate="print">
            <a:extLst>
              <a:ext uri="{28A0092B-C50C-407E-A947-70E740481C1C}">
                <a14:useLocalDpi xmlns:a14="http://schemas.microsoft.com/office/drawing/2010/main"/>
              </a:ext>
            </a:extLst>
          </a:blip>
          <a:srcRect l="18590" t="8334" r="-12" b="15734"/>
          <a:stretch/>
        </p:blipFill>
        <p:spPr>
          <a:xfrm>
            <a:off x="29125863" y="9993486"/>
            <a:ext cx="5019891" cy="3422653"/>
          </a:xfrm>
          <a:prstGeom prst="rect">
            <a:avLst/>
          </a:prstGeom>
        </p:spPr>
      </p:pic>
      <p:sp>
        <p:nvSpPr>
          <p:cNvPr id="28" name="TextBox 27"/>
          <p:cNvSpPr txBox="1"/>
          <p:nvPr/>
        </p:nvSpPr>
        <p:spPr>
          <a:xfrm>
            <a:off x="28068042" y="10417966"/>
            <a:ext cx="1194558" cy="461665"/>
          </a:xfrm>
          <a:prstGeom prst="rect">
            <a:avLst/>
          </a:prstGeom>
          <a:noFill/>
        </p:spPr>
        <p:txBody>
          <a:bodyPr wrap="none" rtlCol="0">
            <a:spAutoFit/>
          </a:bodyPr>
          <a:lstStyle/>
          <a:p>
            <a:r>
              <a:rPr lang="en-US" sz="2400" smtClean="0"/>
              <a:t>$20,000</a:t>
            </a:r>
            <a:endParaRPr lang="en-US" sz="2400"/>
          </a:p>
        </p:txBody>
      </p:sp>
      <p:sp>
        <p:nvSpPr>
          <p:cNvPr id="46" name="TextBox 45"/>
          <p:cNvSpPr txBox="1"/>
          <p:nvPr/>
        </p:nvSpPr>
        <p:spPr>
          <a:xfrm>
            <a:off x="28066125" y="11763686"/>
            <a:ext cx="1194558" cy="461665"/>
          </a:xfrm>
          <a:prstGeom prst="rect">
            <a:avLst/>
          </a:prstGeom>
          <a:noFill/>
        </p:spPr>
        <p:txBody>
          <a:bodyPr wrap="none" rtlCol="0">
            <a:spAutoFit/>
          </a:bodyPr>
          <a:lstStyle/>
          <a:p>
            <a:r>
              <a:rPr lang="en-US" sz="2400" dirty="0" smtClean="0"/>
              <a:t>$10,000</a:t>
            </a:r>
            <a:endParaRPr lang="en-US" sz="2400" dirty="0"/>
          </a:p>
        </p:txBody>
      </p:sp>
      <p:sp>
        <p:nvSpPr>
          <p:cNvPr id="47" name="TextBox 46"/>
          <p:cNvSpPr txBox="1"/>
          <p:nvPr/>
        </p:nvSpPr>
        <p:spPr>
          <a:xfrm>
            <a:off x="28412997" y="8383659"/>
            <a:ext cx="806631" cy="461665"/>
          </a:xfrm>
          <a:prstGeom prst="rect">
            <a:avLst/>
          </a:prstGeom>
          <a:noFill/>
        </p:spPr>
        <p:txBody>
          <a:bodyPr wrap="none" rtlCol="0">
            <a:spAutoFit/>
          </a:bodyPr>
          <a:lstStyle/>
          <a:p>
            <a:r>
              <a:rPr lang="en-US" sz="2400" dirty="0" smtClean="0"/>
              <a:t>1000</a:t>
            </a:r>
            <a:endParaRPr lang="en-US" sz="2400" dirty="0"/>
          </a:p>
        </p:txBody>
      </p:sp>
      <p:sp>
        <p:nvSpPr>
          <p:cNvPr id="48" name="TextBox 47"/>
          <p:cNvSpPr txBox="1"/>
          <p:nvPr/>
        </p:nvSpPr>
        <p:spPr>
          <a:xfrm>
            <a:off x="28412997" y="7009320"/>
            <a:ext cx="806631" cy="461665"/>
          </a:xfrm>
          <a:prstGeom prst="rect">
            <a:avLst/>
          </a:prstGeom>
          <a:noFill/>
        </p:spPr>
        <p:txBody>
          <a:bodyPr wrap="none" rtlCol="0">
            <a:spAutoFit/>
          </a:bodyPr>
          <a:lstStyle/>
          <a:p>
            <a:r>
              <a:rPr lang="en-US" sz="2400" dirty="0"/>
              <a:t>2</a:t>
            </a:r>
            <a:r>
              <a:rPr lang="en-US" sz="2400" dirty="0" smtClean="0"/>
              <a:t>000</a:t>
            </a:r>
            <a:endParaRPr lang="en-US" sz="2400" dirty="0"/>
          </a:p>
        </p:txBody>
      </p:sp>
      <p:sp>
        <p:nvSpPr>
          <p:cNvPr id="34" name="TextBox 33"/>
          <p:cNvSpPr txBox="1"/>
          <p:nvPr/>
        </p:nvSpPr>
        <p:spPr>
          <a:xfrm>
            <a:off x="29154697" y="6690372"/>
            <a:ext cx="936475" cy="923330"/>
          </a:xfrm>
          <a:prstGeom prst="rect">
            <a:avLst/>
          </a:prstGeom>
          <a:noFill/>
        </p:spPr>
        <p:txBody>
          <a:bodyPr wrap="none" rtlCol="0">
            <a:spAutoFit/>
          </a:bodyPr>
          <a:lstStyle/>
          <a:p>
            <a:r>
              <a:rPr lang="en-US" sz="5400" dirty="0" smtClean="0"/>
              <a:t>(a)</a:t>
            </a:r>
            <a:endParaRPr lang="en-US" sz="5400" dirty="0"/>
          </a:p>
        </p:txBody>
      </p:sp>
      <p:sp>
        <p:nvSpPr>
          <p:cNvPr id="49" name="TextBox 48"/>
          <p:cNvSpPr txBox="1"/>
          <p:nvPr/>
        </p:nvSpPr>
        <p:spPr>
          <a:xfrm>
            <a:off x="29130844" y="9801544"/>
            <a:ext cx="968535" cy="923330"/>
          </a:xfrm>
          <a:prstGeom prst="rect">
            <a:avLst/>
          </a:prstGeom>
          <a:noFill/>
        </p:spPr>
        <p:txBody>
          <a:bodyPr wrap="none" rtlCol="0">
            <a:spAutoFit/>
          </a:bodyPr>
          <a:lstStyle/>
          <a:p>
            <a:r>
              <a:rPr lang="en-US" sz="5400" dirty="0" smtClean="0"/>
              <a:t>(b)</a:t>
            </a:r>
            <a:endParaRPr lang="en-US" sz="5400" dirty="0"/>
          </a:p>
        </p:txBody>
      </p:sp>
      <p:sp>
        <p:nvSpPr>
          <p:cNvPr id="50" name="TextBox 49"/>
          <p:cNvSpPr txBox="1"/>
          <p:nvPr/>
        </p:nvSpPr>
        <p:spPr>
          <a:xfrm rot="-5400000">
            <a:off x="26526556" y="7915142"/>
            <a:ext cx="2924070" cy="457200"/>
          </a:xfrm>
          <a:prstGeom prst="rect">
            <a:avLst/>
          </a:prstGeom>
          <a:noFill/>
        </p:spPr>
        <p:txBody>
          <a:bodyPr wrap="none" rtlCol="0">
            <a:spAutoFit/>
          </a:bodyPr>
          <a:lstStyle/>
          <a:p>
            <a:r>
              <a:rPr lang="en-US" sz="2400" smtClean="0"/>
              <a:t>Labor (hours/hectare)</a:t>
            </a:r>
            <a:endParaRPr lang="en-US" sz="2400"/>
          </a:p>
        </p:txBody>
      </p:sp>
      <p:sp>
        <p:nvSpPr>
          <p:cNvPr id="51" name="TextBox 50"/>
          <p:cNvSpPr txBox="1"/>
          <p:nvPr/>
        </p:nvSpPr>
        <p:spPr>
          <a:xfrm rot="-5400000">
            <a:off x="26190337" y="11217217"/>
            <a:ext cx="3555589" cy="457200"/>
          </a:xfrm>
          <a:prstGeom prst="rect">
            <a:avLst/>
          </a:prstGeom>
          <a:noFill/>
        </p:spPr>
        <p:txBody>
          <a:bodyPr wrap="none" rtlCol="0">
            <a:spAutoFit/>
          </a:bodyPr>
          <a:lstStyle/>
          <a:p>
            <a:r>
              <a:rPr lang="en-US" sz="2400" dirty="0" smtClean="0"/>
              <a:t>Net Profit </a:t>
            </a:r>
            <a:r>
              <a:rPr lang="en-US" sz="2400" smtClean="0"/>
              <a:t>(dollars/hectare)</a:t>
            </a:r>
            <a:endParaRPr lang="en-US" sz="2400"/>
          </a:p>
        </p:txBody>
      </p:sp>
      <p:sp>
        <p:nvSpPr>
          <p:cNvPr id="52" name="TextBox 51"/>
          <p:cNvSpPr txBox="1"/>
          <p:nvPr/>
        </p:nvSpPr>
        <p:spPr>
          <a:xfrm>
            <a:off x="33957569" y="7497411"/>
            <a:ext cx="1930337" cy="646331"/>
          </a:xfrm>
          <a:prstGeom prst="rect">
            <a:avLst/>
          </a:prstGeom>
          <a:noFill/>
        </p:spPr>
        <p:txBody>
          <a:bodyPr wrap="none" rtlCol="0">
            <a:spAutoFit/>
          </a:bodyPr>
          <a:lstStyle/>
          <a:p>
            <a:r>
              <a:rPr lang="en-US" sz="3600" dirty="0" smtClean="0"/>
              <a:t>Mulching</a:t>
            </a:r>
            <a:endParaRPr lang="en-US" sz="3600" dirty="0"/>
          </a:p>
        </p:txBody>
      </p:sp>
      <p:sp>
        <p:nvSpPr>
          <p:cNvPr id="53" name="TextBox 52"/>
          <p:cNvSpPr txBox="1"/>
          <p:nvPr/>
        </p:nvSpPr>
        <p:spPr>
          <a:xfrm>
            <a:off x="33944229" y="8476798"/>
            <a:ext cx="1708160" cy="646331"/>
          </a:xfrm>
          <a:prstGeom prst="rect">
            <a:avLst/>
          </a:prstGeom>
          <a:noFill/>
        </p:spPr>
        <p:txBody>
          <a:bodyPr wrap="none" rtlCol="0">
            <a:spAutoFit/>
          </a:bodyPr>
          <a:lstStyle/>
          <a:p>
            <a:r>
              <a:rPr lang="en-US" sz="3600" dirty="0" smtClean="0">
                <a:solidFill>
                  <a:srgbClr val="00B700"/>
                </a:solidFill>
              </a:rPr>
              <a:t>Planting</a:t>
            </a:r>
            <a:endParaRPr lang="en-US" sz="3600" dirty="0">
              <a:solidFill>
                <a:srgbClr val="00B700"/>
              </a:solidFill>
            </a:endParaRPr>
          </a:p>
        </p:txBody>
      </p:sp>
      <p:sp>
        <p:nvSpPr>
          <p:cNvPr id="54" name="TextBox 53"/>
          <p:cNvSpPr txBox="1"/>
          <p:nvPr/>
        </p:nvSpPr>
        <p:spPr>
          <a:xfrm>
            <a:off x="33958094" y="9005466"/>
            <a:ext cx="1844800" cy="646331"/>
          </a:xfrm>
          <a:prstGeom prst="rect">
            <a:avLst/>
          </a:prstGeom>
          <a:noFill/>
        </p:spPr>
        <p:txBody>
          <a:bodyPr wrap="none" rtlCol="0">
            <a:spAutoFit/>
          </a:bodyPr>
          <a:lstStyle/>
          <a:p>
            <a:r>
              <a:rPr lang="en-US" sz="3600" dirty="0" smtClean="0">
                <a:solidFill>
                  <a:srgbClr val="FF0000"/>
                </a:solidFill>
              </a:rPr>
              <a:t>Weeding</a:t>
            </a:r>
            <a:endParaRPr lang="en-US" sz="3600" dirty="0">
              <a:solidFill>
                <a:srgbClr val="FF0000"/>
              </a:solidFill>
            </a:endParaRPr>
          </a:p>
        </p:txBody>
      </p:sp>
      <p:sp>
        <p:nvSpPr>
          <p:cNvPr id="55" name="TextBox 54"/>
          <p:cNvSpPr txBox="1"/>
          <p:nvPr/>
        </p:nvSpPr>
        <p:spPr>
          <a:xfrm>
            <a:off x="33944229" y="7976862"/>
            <a:ext cx="2186561" cy="646331"/>
          </a:xfrm>
          <a:prstGeom prst="rect">
            <a:avLst/>
          </a:prstGeom>
          <a:noFill/>
        </p:spPr>
        <p:txBody>
          <a:bodyPr wrap="none" rtlCol="0">
            <a:spAutoFit/>
          </a:bodyPr>
          <a:lstStyle/>
          <a:p>
            <a:r>
              <a:rPr lang="en-US" sz="3600" dirty="0" smtClean="0">
                <a:solidFill>
                  <a:srgbClr val="D0B94A"/>
                </a:solidFill>
              </a:rPr>
              <a:t>Harvesting</a:t>
            </a:r>
            <a:endParaRPr lang="en-US" sz="3600" dirty="0">
              <a:solidFill>
                <a:srgbClr val="D0B94A"/>
              </a:solidFill>
            </a:endParaRPr>
          </a:p>
        </p:txBody>
      </p:sp>
      <p:sp>
        <p:nvSpPr>
          <p:cNvPr id="56" name="TextBox 55"/>
          <p:cNvSpPr txBox="1"/>
          <p:nvPr/>
        </p:nvSpPr>
        <p:spPr>
          <a:xfrm>
            <a:off x="29585789" y="14184388"/>
            <a:ext cx="5338617" cy="461665"/>
          </a:xfrm>
          <a:prstGeom prst="rect">
            <a:avLst/>
          </a:prstGeom>
          <a:noFill/>
        </p:spPr>
        <p:txBody>
          <a:bodyPr wrap="square" rtlCol="0">
            <a:spAutoFit/>
          </a:bodyPr>
          <a:lstStyle/>
          <a:p>
            <a:r>
              <a:rPr lang="en-US" sz="2400" dirty="0" smtClean="0"/>
              <a:t>Weed Management Strategy</a:t>
            </a:r>
            <a:endParaRPr lang="en-US" sz="2400" dirty="0"/>
          </a:p>
        </p:txBody>
      </p:sp>
      <p:sp>
        <p:nvSpPr>
          <p:cNvPr id="57" name="TextBox 56"/>
          <p:cNvSpPr txBox="1"/>
          <p:nvPr/>
        </p:nvSpPr>
        <p:spPr>
          <a:xfrm>
            <a:off x="30845720" y="6882343"/>
            <a:ext cx="356188" cy="523220"/>
          </a:xfrm>
          <a:prstGeom prst="rect">
            <a:avLst/>
          </a:prstGeom>
          <a:noFill/>
        </p:spPr>
        <p:txBody>
          <a:bodyPr wrap="none" rtlCol="0">
            <a:spAutoFit/>
          </a:bodyPr>
          <a:lstStyle/>
          <a:p>
            <a:r>
              <a:rPr lang="en-US" sz="2800" dirty="0" smtClean="0"/>
              <a:t>a</a:t>
            </a:r>
            <a:endParaRPr lang="en-US" sz="2800" dirty="0"/>
          </a:p>
        </p:txBody>
      </p:sp>
      <p:sp>
        <p:nvSpPr>
          <p:cNvPr id="59" name="TextBox 58"/>
          <p:cNvSpPr txBox="1"/>
          <p:nvPr/>
        </p:nvSpPr>
        <p:spPr>
          <a:xfrm>
            <a:off x="30884389" y="9944412"/>
            <a:ext cx="356188" cy="523220"/>
          </a:xfrm>
          <a:prstGeom prst="rect">
            <a:avLst/>
          </a:prstGeom>
          <a:noFill/>
        </p:spPr>
        <p:txBody>
          <a:bodyPr wrap="none" rtlCol="0">
            <a:spAutoFit/>
          </a:bodyPr>
          <a:lstStyle/>
          <a:p>
            <a:r>
              <a:rPr lang="en-US" sz="2800" dirty="0" smtClean="0"/>
              <a:t>a</a:t>
            </a:r>
            <a:endParaRPr lang="en-US" sz="2800" dirty="0"/>
          </a:p>
        </p:txBody>
      </p:sp>
      <p:sp>
        <p:nvSpPr>
          <p:cNvPr id="60" name="TextBox 59"/>
          <p:cNvSpPr txBox="1"/>
          <p:nvPr/>
        </p:nvSpPr>
        <p:spPr>
          <a:xfrm>
            <a:off x="33241886" y="6768726"/>
            <a:ext cx="356188" cy="523220"/>
          </a:xfrm>
          <a:prstGeom prst="rect">
            <a:avLst/>
          </a:prstGeom>
          <a:noFill/>
        </p:spPr>
        <p:txBody>
          <a:bodyPr wrap="none" rtlCol="0">
            <a:spAutoFit/>
          </a:bodyPr>
          <a:lstStyle/>
          <a:p>
            <a:r>
              <a:rPr lang="en-US" sz="2800" smtClean="0"/>
              <a:t>a</a:t>
            </a:r>
            <a:endParaRPr lang="en-US" sz="2800"/>
          </a:p>
        </p:txBody>
      </p:sp>
      <p:sp>
        <p:nvSpPr>
          <p:cNvPr id="61" name="TextBox 60"/>
          <p:cNvSpPr txBox="1"/>
          <p:nvPr/>
        </p:nvSpPr>
        <p:spPr>
          <a:xfrm>
            <a:off x="31938724" y="10910752"/>
            <a:ext cx="545342" cy="523220"/>
          </a:xfrm>
          <a:prstGeom prst="rect">
            <a:avLst/>
          </a:prstGeom>
          <a:noFill/>
        </p:spPr>
        <p:txBody>
          <a:bodyPr wrap="none" rtlCol="0">
            <a:spAutoFit/>
          </a:bodyPr>
          <a:lstStyle/>
          <a:p>
            <a:r>
              <a:rPr lang="en-US" sz="2800" dirty="0" smtClean="0"/>
              <a:t>ab</a:t>
            </a:r>
            <a:endParaRPr lang="en-US" sz="2800" dirty="0"/>
          </a:p>
        </p:txBody>
      </p:sp>
      <p:sp>
        <p:nvSpPr>
          <p:cNvPr id="62" name="TextBox 61"/>
          <p:cNvSpPr txBox="1"/>
          <p:nvPr/>
        </p:nvSpPr>
        <p:spPr>
          <a:xfrm>
            <a:off x="31944232" y="7105063"/>
            <a:ext cx="545342" cy="523220"/>
          </a:xfrm>
          <a:prstGeom prst="rect">
            <a:avLst/>
          </a:prstGeom>
          <a:noFill/>
        </p:spPr>
        <p:txBody>
          <a:bodyPr wrap="none" rtlCol="0">
            <a:spAutoFit/>
          </a:bodyPr>
          <a:lstStyle/>
          <a:p>
            <a:r>
              <a:rPr lang="en-US" sz="2800" smtClean="0"/>
              <a:t>ab</a:t>
            </a:r>
            <a:endParaRPr lang="en-US" sz="2800"/>
          </a:p>
        </p:txBody>
      </p:sp>
      <p:sp>
        <p:nvSpPr>
          <p:cNvPr id="63" name="TextBox 62"/>
          <p:cNvSpPr txBox="1"/>
          <p:nvPr/>
        </p:nvSpPr>
        <p:spPr>
          <a:xfrm>
            <a:off x="29625201" y="7430832"/>
            <a:ext cx="373820" cy="523220"/>
          </a:xfrm>
          <a:prstGeom prst="rect">
            <a:avLst/>
          </a:prstGeom>
          <a:noFill/>
        </p:spPr>
        <p:txBody>
          <a:bodyPr wrap="none" rtlCol="0">
            <a:spAutoFit/>
          </a:bodyPr>
          <a:lstStyle/>
          <a:p>
            <a:r>
              <a:rPr lang="en-US" sz="2800" smtClean="0"/>
              <a:t>b</a:t>
            </a:r>
            <a:endParaRPr lang="en-US" sz="2800" dirty="0"/>
          </a:p>
        </p:txBody>
      </p:sp>
      <p:sp>
        <p:nvSpPr>
          <p:cNvPr id="64" name="TextBox 63"/>
          <p:cNvSpPr txBox="1"/>
          <p:nvPr/>
        </p:nvSpPr>
        <p:spPr>
          <a:xfrm>
            <a:off x="29697368" y="11160955"/>
            <a:ext cx="373820" cy="523220"/>
          </a:xfrm>
          <a:prstGeom prst="rect">
            <a:avLst/>
          </a:prstGeom>
          <a:noFill/>
        </p:spPr>
        <p:txBody>
          <a:bodyPr wrap="none" rtlCol="0">
            <a:spAutoFit/>
          </a:bodyPr>
          <a:lstStyle/>
          <a:p>
            <a:r>
              <a:rPr lang="en-US" sz="2800" dirty="0" smtClean="0"/>
              <a:t>b</a:t>
            </a:r>
            <a:endParaRPr lang="en-US" sz="2800" dirty="0"/>
          </a:p>
        </p:txBody>
      </p:sp>
      <p:sp>
        <p:nvSpPr>
          <p:cNvPr id="65" name="TextBox 64"/>
          <p:cNvSpPr txBox="1"/>
          <p:nvPr/>
        </p:nvSpPr>
        <p:spPr>
          <a:xfrm>
            <a:off x="33172652" y="10023545"/>
            <a:ext cx="356188" cy="523220"/>
          </a:xfrm>
          <a:prstGeom prst="rect">
            <a:avLst/>
          </a:prstGeom>
          <a:noFill/>
        </p:spPr>
        <p:txBody>
          <a:bodyPr wrap="none" rtlCol="0">
            <a:spAutoFit/>
          </a:bodyPr>
          <a:lstStyle/>
          <a:p>
            <a:r>
              <a:rPr lang="en-US" sz="2800" dirty="0" smtClean="0"/>
              <a:t>a</a:t>
            </a:r>
            <a:endParaRPr lang="en-US" sz="2800" dirty="0"/>
          </a:p>
        </p:txBody>
      </p:sp>
      <p:sp>
        <p:nvSpPr>
          <p:cNvPr id="66" name="TextBox 65"/>
          <p:cNvSpPr txBox="1"/>
          <p:nvPr/>
        </p:nvSpPr>
        <p:spPr>
          <a:xfrm>
            <a:off x="19586368" y="7035746"/>
            <a:ext cx="3474221" cy="461665"/>
          </a:xfrm>
          <a:prstGeom prst="rect">
            <a:avLst/>
          </a:prstGeom>
          <a:noFill/>
        </p:spPr>
        <p:txBody>
          <a:bodyPr wrap="none" rtlCol="0">
            <a:spAutoFit/>
          </a:bodyPr>
          <a:lstStyle/>
          <a:p>
            <a:r>
              <a:rPr lang="en-US" sz="2400" dirty="0" smtClean="0"/>
              <a:t>2014 Onion Yield (kg ha</a:t>
            </a:r>
            <a:r>
              <a:rPr lang="en-US" sz="2400" baseline="30000" dirty="0" smtClean="0"/>
              <a:t>-1</a:t>
            </a:r>
            <a:r>
              <a:rPr lang="en-US" sz="2400" dirty="0" smtClean="0"/>
              <a:t>)</a:t>
            </a:r>
            <a:endParaRPr lang="en-US" sz="2400" dirty="0"/>
          </a:p>
        </p:txBody>
      </p:sp>
      <p:sp>
        <p:nvSpPr>
          <p:cNvPr id="67" name="TextBox 66"/>
          <p:cNvSpPr txBox="1"/>
          <p:nvPr/>
        </p:nvSpPr>
        <p:spPr>
          <a:xfrm>
            <a:off x="22821601" y="8072636"/>
            <a:ext cx="3474221" cy="461665"/>
          </a:xfrm>
          <a:prstGeom prst="rect">
            <a:avLst/>
          </a:prstGeom>
          <a:noFill/>
        </p:spPr>
        <p:txBody>
          <a:bodyPr wrap="none" rtlCol="0">
            <a:spAutoFit/>
          </a:bodyPr>
          <a:lstStyle/>
          <a:p>
            <a:r>
              <a:rPr lang="en-US" sz="2400" dirty="0" smtClean="0"/>
              <a:t>2015 Onion Yield (kg ha</a:t>
            </a:r>
            <a:r>
              <a:rPr lang="en-US" sz="2400" baseline="30000" dirty="0" smtClean="0"/>
              <a:t>-1</a:t>
            </a:r>
            <a:r>
              <a:rPr lang="en-US" sz="2400" dirty="0" smtClean="0"/>
              <a:t>)</a:t>
            </a:r>
            <a:endParaRPr lang="en-US" sz="2400" dirty="0"/>
          </a:p>
        </p:txBody>
      </p:sp>
      <p:sp>
        <p:nvSpPr>
          <p:cNvPr id="68" name="TextBox 67"/>
          <p:cNvSpPr txBox="1"/>
          <p:nvPr/>
        </p:nvSpPr>
        <p:spPr>
          <a:xfrm>
            <a:off x="15983943" y="7728243"/>
            <a:ext cx="3976290" cy="830997"/>
          </a:xfrm>
          <a:prstGeom prst="rect">
            <a:avLst/>
          </a:prstGeom>
          <a:noFill/>
        </p:spPr>
        <p:txBody>
          <a:bodyPr wrap="square" rtlCol="0">
            <a:spAutoFit/>
          </a:bodyPr>
          <a:lstStyle/>
          <a:p>
            <a:r>
              <a:rPr lang="en-US" sz="2400" dirty="0" smtClean="0"/>
              <a:t>Disease and Insect </a:t>
            </a:r>
            <a:r>
              <a:rPr lang="en-US" sz="2400" dirty="0"/>
              <a:t>D</a:t>
            </a:r>
            <a:r>
              <a:rPr lang="en-US" sz="2400" dirty="0" smtClean="0"/>
              <a:t>amage (leaves damaged ha</a:t>
            </a:r>
            <a:r>
              <a:rPr lang="en-US" sz="2400" baseline="30000" dirty="0" smtClean="0"/>
              <a:t>-1</a:t>
            </a:r>
            <a:r>
              <a:rPr lang="en-US" sz="2400" dirty="0" smtClean="0"/>
              <a:t>)</a:t>
            </a:r>
            <a:endParaRPr lang="en-US" sz="2400" dirty="0"/>
          </a:p>
        </p:txBody>
      </p:sp>
      <p:sp>
        <p:nvSpPr>
          <p:cNvPr id="69" name="TextBox 68"/>
          <p:cNvSpPr txBox="1"/>
          <p:nvPr/>
        </p:nvSpPr>
        <p:spPr>
          <a:xfrm>
            <a:off x="12377757" y="10870778"/>
            <a:ext cx="3215332" cy="830997"/>
          </a:xfrm>
          <a:prstGeom prst="rect">
            <a:avLst/>
          </a:prstGeom>
          <a:noFill/>
        </p:spPr>
        <p:txBody>
          <a:bodyPr wrap="square" rtlCol="0">
            <a:spAutoFit/>
          </a:bodyPr>
          <a:lstStyle/>
          <a:p>
            <a:r>
              <a:rPr lang="en-US" sz="2400" dirty="0" smtClean="0"/>
              <a:t>Workload Evenness (Shannon Index)</a:t>
            </a:r>
            <a:endParaRPr lang="en-US" sz="2400" dirty="0"/>
          </a:p>
        </p:txBody>
      </p:sp>
      <p:sp>
        <p:nvSpPr>
          <p:cNvPr id="70" name="TextBox 69"/>
          <p:cNvSpPr txBox="1"/>
          <p:nvPr/>
        </p:nvSpPr>
        <p:spPr>
          <a:xfrm>
            <a:off x="12552508" y="14582017"/>
            <a:ext cx="2865829" cy="830997"/>
          </a:xfrm>
          <a:prstGeom prst="rect">
            <a:avLst/>
          </a:prstGeom>
          <a:noFill/>
        </p:spPr>
        <p:txBody>
          <a:bodyPr wrap="square" rtlCol="0">
            <a:spAutoFit/>
          </a:bodyPr>
          <a:lstStyle/>
          <a:p>
            <a:r>
              <a:rPr lang="en-US" sz="2400" dirty="0" smtClean="0"/>
              <a:t>Penetrometer Depth at 300psi (cm)</a:t>
            </a:r>
            <a:endParaRPr lang="en-US" sz="2400" dirty="0"/>
          </a:p>
        </p:txBody>
      </p:sp>
      <p:sp>
        <p:nvSpPr>
          <p:cNvPr id="71" name="TextBox 70"/>
          <p:cNvSpPr txBox="1"/>
          <p:nvPr/>
        </p:nvSpPr>
        <p:spPr>
          <a:xfrm>
            <a:off x="14556320" y="17326230"/>
            <a:ext cx="2863516" cy="830997"/>
          </a:xfrm>
          <a:prstGeom prst="rect">
            <a:avLst/>
          </a:prstGeom>
          <a:noFill/>
        </p:spPr>
        <p:txBody>
          <a:bodyPr wrap="square" rtlCol="0">
            <a:spAutoFit/>
          </a:bodyPr>
          <a:lstStyle/>
          <a:p>
            <a:r>
              <a:rPr lang="en-US" sz="2400" dirty="0" smtClean="0"/>
              <a:t>Microbial Biomass (mg kg</a:t>
            </a:r>
            <a:r>
              <a:rPr lang="en-US" sz="2400" baseline="30000" dirty="0" smtClean="0"/>
              <a:t>-1</a:t>
            </a:r>
            <a:r>
              <a:rPr lang="en-US" sz="2400" dirty="0" smtClean="0"/>
              <a:t>)</a:t>
            </a:r>
            <a:endParaRPr lang="en-US" sz="2400" dirty="0"/>
          </a:p>
        </p:txBody>
      </p:sp>
      <p:sp>
        <p:nvSpPr>
          <p:cNvPr id="72" name="TextBox 71"/>
          <p:cNvSpPr txBox="1"/>
          <p:nvPr/>
        </p:nvSpPr>
        <p:spPr>
          <a:xfrm>
            <a:off x="19908763" y="18132669"/>
            <a:ext cx="2282997" cy="461665"/>
          </a:xfrm>
          <a:prstGeom prst="rect">
            <a:avLst/>
          </a:prstGeom>
          <a:noFill/>
        </p:spPr>
        <p:txBody>
          <a:bodyPr wrap="none" rtlCol="0">
            <a:spAutoFit/>
          </a:bodyPr>
          <a:lstStyle/>
          <a:p>
            <a:r>
              <a:rPr lang="en-US" sz="2400" dirty="0" smtClean="0"/>
              <a:t>NO3-N (mg kg</a:t>
            </a:r>
            <a:r>
              <a:rPr lang="en-US" sz="2400" baseline="30000" dirty="0" smtClean="0"/>
              <a:t>-1</a:t>
            </a:r>
            <a:r>
              <a:rPr lang="en-US" sz="2400" dirty="0" smtClean="0"/>
              <a:t>)</a:t>
            </a:r>
            <a:endParaRPr lang="en-US" sz="2400" dirty="0"/>
          </a:p>
        </p:txBody>
      </p:sp>
      <p:sp>
        <p:nvSpPr>
          <p:cNvPr id="73" name="TextBox 72"/>
          <p:cNvSpPr txBox="1"/>
          <p:nvPr/>
        </p:nvSpPr>
        <p:spPr>
          <a:xfrm>
            <a:off x="23107984" y="17083921"/>
            <a:ext cx="3886964" cy="830997"/>
          </a:xfrm>
          <a:prstGeom prst="rect">
            <a:avLst/>
          </a:prstGeom>
          <a:noFill/>
        </p:spPr>
        <p:txBody>
          <a:bodyPr wrap="square" rtlCol="0">
            <a:spAutoFit/>
          </a:bodyPr>
          <a:lstStyle/>
          <a:p>
            <a:r>
              <a:rPr lang="en-US" sz="2400" dirty="0" smtClean="0"/>
              <a:t>Aboveground Weed Biomass (g m</a:t>
            </a:r>
            <a:r>
              <a:rPr lang="en-US" sz="2400" baseline="30000" dirty="0" smtClean="0"/>
              <a:t>-2</a:t>
            </a:r>
            <a:r>
              <a:rPr lang="en-US" sz="2400" dirty="0" smtClean="0"/>
              <a:t>)</a:t>
            </a:r>
            <a:endParaRPr lang="en-US" sz="2400" dirty="0"/>
          </a:p>
        </p:txBody>
      </p:sp>
      <p:sp>
        <p:nvSpPr>
          <p:cNvPr id="74" name="TextBox 73"/>
          <p:cNvSpPr txBox="1"/>
          <p:nvPr/>
        </p:nvSpPr>
        <p:spPr>
          <a:xfrm>
            <a:off x="24910275" y="14578719"/>
            <a:ext cx="3004360" cy="830997"/>
          </a:xfrm>
          <a:prstGeom prst="rect">
            <a:avLst/>
          </a:prstGeom>
          <a:noFill/>
        </p:spPr>
        <p:txBody>
          <a:bodyPr wrap="square" rtlCol="0">
            <a:spAutoFit/>
          </a:bodyPr>
          <a:lstStyle/>
          <a:p>
            <a:r>
              <a:rPr lang="en-US" sz="2400" dirty="0" smtClean="0"/>
              <a:t>Carabids </a:t>
            </a:r>
          </a:p>
          <a:p>
            <a:r>
              <a:rPr lang="en-US" sz="2400" dirty="0" smtClean="0"/>
              <a:t>(beetles pitfall</a:t>
            </a:r>
            <a:r>
              <a:rPr lang="en-US" sz="2400" baseline="30000" dirty="0" smtClean="0"/>
              <a:t>-1</a:t>
            </a:r>
            <a:r>
              <a:rPr lang="en-US" sz="2400" dirty="0" smtClean="0"/>
              <a:t> day</a:t>
            </a:r>
            <a:r>
              <a:rPr lang="en-US" sz="2400" baseline="30000" dirty="0" smtClean="0"/>
              <a:t>-1</a:t>
            </a:r>
            <a:r>
              <a:rPr lang="en-US" sz="2400" dirty="0" smtClean="0"/>
              <a:t>)</a:t>
            </a:r>
            <a:endParaRPr lang="en-US" sz="2400" dirty="0"/>
          </a:p>
        </p:txBody>
      </p:sp>
      <p:sp>
        <p:nvSpPr>
          <p:cNvPr id="75" name="TextBox 74"/>
          <p:cNvSpPr txBox="1"/>
          <p:nvPr/>
        </p:nvSpPr>
        <p:spPr>
          <a:xfrm>
            <a:off x="24608192" y="10447338"/>
            <a:ext cx="2428665" cy="830997"/>
          </a:xfrm>
          <a:prstGeom prst="rect">
            <a:avLst/>
          </a:prstGeom>
          <a:noFill/>
        </p:spPr>
        <p:txBody>
          <a:bodyPr wrap="square" rtlCol="0">
            <a:spAutoFit/>
          </a:bodyPr>
          <a:lstStyle/>
          <a:p>
            <a:r>
              <a:rPr lang="en-US" sz="2400" dirty="0" smtClean="0"/>
              <a:t>Earthworms (worms m</a:t>
            </a:r>
            <a:r>
              <a:rPr lang="en-US" sz="2400" baseline="30000" dirty="0" smtClean="0"/>
              <a:t>-2</a:t>
            </a:r>
            <a:r>
              <a:rPr lang="en-US" sz="2400" dirty="0" smtClean="0"/>
              <a:t>)</a:t>
            </a:r>
            <a:endParaRPr lang="en-US" sz="2400" dirty="0"/>
          </a:p>
        </p:txBody>
      </p:sp>
      <p:sp>
        <p:nvSpPr>
          <p:cNvPr id="78" name="Rectangle 77"/>
          <p:cNvSpPr/>
          <p:nvPr/>
        </p:nvSpPr>
        <p:spPr>
          <a:xfrm>
            <a:off x="12028329" y="8933277"/>
            <a:ext cx="615452" cy="32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9134856" y="12198926"/>
            <a:ext cx="1517073" cy="1521945"/>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7734494" y="15084573"/>
            <a:ext cx="444352" cy="400110"/>
          </a:xfrm>
          <a:prstGeom prst="rect">
            <a:avLst/>
          </a:prstGeom>
          <a:noFill/>
        </p:spPr>
        <p:txBody>
          <a:bodyPr wrap="none" rtlCol="0">
            <a:spAutoFit/>
          </a:bodyPr>
          <a:lstStyle/>
          <a:p>
            <a:r>
              <a:rPr lang="en-US" sz="2000" smtClean="0">
                <a:solidFill>
                  <a:schemeClr val="bg1">
                    <a:lumMod val="65000"/>
                  </a:schemeClr>
                </a:solidFill>
              </a:rPr>
              <a:t>30</a:t>
            </a:r>
            <a:endParaRPr lang="en-US" sz="2000">
              <a:solidFill>
                <a:schemeClr val="bg1">
                  <a:lumMod val="65000"/>
                </a:schemeClr>
              </a:solidFill>
            </a:endParaRPr>
          </a:p>
        </p:txBody>
      </p:sp>
      <p:sp>
        <p:nvSpPr>
          <p:cNvPr id="86" name="TextBox 85"/>
          <p:cNvSpPr txBox="1"/>
          <p:nvPr/>
        </p:nvSpPr>
        <p:spPr>
          <a:xfrm>
            <a:off x="16502281" y="16750663"/>
            <a:ext cx="444352" cy="400110"/>
          </a:xfrm>
          <a:prstGeom prst="rect">
            <a:avLst/>
          </a:prstGeom>
          <a:noFill/>
        </p:spPr>
        <p:txBody>
          <a:bodyPr wrap="none" rtlCol="0">
            <a:spAutoFit/>
          </a:bodyPr>
          <a:lstStyle/>
          <a:p>
            <a:r>
              <a:rPr lang="en-US" sz="2000" smtClean="0">
                <a:solidFill>
                  <a:schemeClr val="bg1">
                    <a:lumMod val="65000"/>
                  </a:schemeClr>
                </a:solidFill>
              </a:rPr>
              <a:t>60</a:t>
            </a:r>
            <a:endParaRPr lang="en-US" sz="2000">
              <a:solidFill>
                <a:schemeClr val="bg1">
                  <a:lumMod val="65000"/>
                </a:schemeClr>
              </a:solidFill>
            </a:endParaRPr>
          </a:p>
        </p:txBody>
      </p:sp>
      <p:sp>
        <p:nvSpPr>
          <p:cNvPr id="87" name="TextBox 86"/>
          <p:cNvSpPr txBox="1"/>
          <p:nvPr/>
        </p:nvSpPr>
        <p:spPr>
          <a:xfrm>
            <a:off x="16802574" y="13504758"/>
            <a:ext cx="444352" cy="400110"/>
          </a:xfrm>
          <a:prstGeom prst="rect">
            <a:avLst/>
          </a:prstGeom>
          <a:noFill/>
        </p:spPr>
        <p:txBody>
          <a:bodyPr wrap="none" rtlCol="0">
            <a:spAutoFit/>
          </a:bodyPr>
          <a:lstStyle/>
          <a:p>
            <a:r>
              <a:rPr lang="en-US" sz="2000" smtClean="0">
                <a:solidFill>
                  <a:schemeClr val="bg1">
                    <a:lumMod val="65000"/>
                  </a:schemeClr>
                </a:solidFill>
              </a:rPr>
              <a:t>20</a:t>
            </a:r>
            <a:endParaRPr lang="en-US" sz="2000">
              <a:solidFill>
                <a:schemeClr val="bg1">
                  <a:lumMod val="65000"/>
                </a:schemeClr>
              </a:solidFill>
            </a:endParaRPr>
          </a:p>
        </p:txBody>
      </p:sp>
      <p:sp>
        <p:nvSpPr>
          <p:cNvPr id="88" name="TextBox 87"/>
          <p:cNvSpPr txBox="1"/>
          <p:nvPr/>
        </p:nvSpPr>
        <p:spPr>
          <a:xfrm>
            <a:off x="14728424" y="14141468"/>
            <a:ext cx="444352" cy="400110"/>
          </a:xfrm>
          <a:prstGeom prst="rect">
            <a:avLst/>
          </a:prstGeom>
          <a:noFill/>
        </p:spPr>
        <p:txBody>
          <a:bodyPr wrap="none" rtlCol="0">
            <a:spAutoFit/>
          </a:bodyPr>
          <a:lstStyle/>
          <a:p>
            <a:r>
              <a:rPr lang="en-US" sz="2000" smtClean="0">
                <a:solidFill>
                  <a:schemeClr val="bg1">
                    <a:lumMod val="65000"/>
                  </a:schemeClr>
                </a:solidFill>
              </a:rPr>
              <a:t>40</a:t>
            </a:r>
            <a:endParaRPr lang="en-US" sz="2000">
              <a:solidFill>
                <a:schemeClr val="bg1">
                  <a:lumMod val="65000"/>
                </a:schemeClr>
              </a:solidFill>
            </a:endParaRPr>
          </a:p>
        </p:txBody>
      </p:sp>
      <p:sp>
        <p:nvSpPr>
          <p:cNvPr id="89" name="TextBox 88"/>
          <p:cNvSpPr txBox="1"/>
          <p:nvPr/>
        </p:nvSpPr>
        <p:spPr>
          <a:xfrm>
            <a:off x="17091540" y="11691276"/>
            <a:ext cx="314510" cy="400110"/>
          </a:xfrm>
          <a:prstGeom prst="rect">
            <a:avLst/>
          </a:prstGeom>
          <a:noFill/>
        </p:spPr>
        <p:txBody>
          <a:bodyPr wrap="none" rtlCol="0">
            <a:spAutoFit/>
          </a:bodyPr>
          <a:lstStyle/>
          <a:p>
            <a:r>
              <a:rPr lang="en-US" sz="2000">
                <a:solidFill>
                  <a:schemeClr val="bg1">
                    <a:lumMod val="65000"/>
                  </a:schemeClr>
                </a:solidFill>
              </a:rPr>
              <a:t>1</a:t>
            </a:r>
          </a:p>
        </p:txBody>
      </p:sp>
      <p:sp>
        <p:nvSpPr>
          <p:cNvPr id="90" name="TextBox 89"/>
          <p:cNvSpPr txBox="1"/>
          <p:nvPr/>
        </p:nvSpPr>
        <p:spPr>
          <a:xfrm>
            <a:off x="14950124" y="11000255"/>
            <a:ext cx="314510" cy="400110"/>
          </a:xfrm>
          <a:prstGeom prst="rect">
            <a:avLst/>
          </a:prstGeom>
          <a:noFill/>
        </p:spPr>
        <p:txBody>
          <a:bodyPr wrap="none" rtlCol="0">
            <a:spAutoFit/>
          </a:bodyPr>
          <a:lstStyle/>
          <a:p>
            <a:r>
              <a:rPr lang="en-US" sz="2000" smtClean="0">
                <a:solidFill>
                  <a:schemeClr val="bg1">
                    <a:lumMod val="65000"/>
                  </a:schemeClr>
                </a:solidFill>
              </a:rPr>
              <a:t>2</a:t>
            </a:r>
            <a:endParaRPr lang="en-US" sz="2000">
              <a:solidFill>
                <a:schemeClr val="bg1">
                  <a:lumMod val="65000"/>
                </a:schemeClr>
              </a:solidFill>
            </a:endParaRPr>
          </a:p>
        </p:txBody>
      </p:sp>
      <p:sp>
        <p:nvSpPr>
          <p:cNvPr id="91" name="TextBox 90"/>
          <p:cNvSpPr txBox="1"/>
          <p:nvPr/>
        </p:nvSpPr>
        <p:spPr>
          <a:xfrm>
            <a:off x="18211215" y="10406530"/>
            <a:ext cx="768159" cy="400110"/>
          </a:xfrm>
          <a:prstGeom prst="rect">
            <a:avLst/>
          </a:prstGeom>
          <a:noFill/>
        </p:spPr>
        <p:txBody>
          <a:bodyPr wrap="none" rtlCol="0">
            <a:spAutoFit/>
          </a:bodyPr>
          <a:lstStyle/>
          <a:p>
            <a:r>
              <a:rPr lang="en-US" sz="2000" smtClean="0">
                <a:solidFill>
                  <a:schemeClr val="bg1">
                    <a:lumMod val="65000"/>
                  </a:schemeClr>
                </a:solidFill>
              </a:rPr>
              <a:t>4,000</a:t>
            </a:r>
            <a:endParaRPr lang="en-US" sz="2000">
              <a:solidFill>
                <a:schemeClr val="bg1">
                  <a:lumMod val="65000"/>
                </a:schemeClr>
              </a:solidFill>
            </a:endParaRPr>
          </a:p>
        </p:txBody>
      </p:sp>
      <p:sp>
        <p:nvSpPr>
          <p:cNvPr id="92" name="TextBox 91"/>
          <p:cNvSpPr txBox="1"/>
          <p:nvPr/>
        </p:nvSpPr>
        <p:spPr>
          <a:xfrm>
            <a:off x="16880070" y="8549946"/>
            <a:ext cx="768159" cy="400110"/>
          </a:xfrm>
          <a:prstGeom prst="rect">
            <a:avLst/>
          </a:prstGeom>
          <a:noFill/>
        </p:spPr>
        <p:txBody>
          <a:bodyPr wrap="none" rtlCol="0">
            <a:spAutoFit/>
          </a:bodyPr>
          <a:lstStyle/>
          <a:p>
            <a:r>
              <a:rPr lang="en-US" sz="2000" smtClean="0">
                <a:solidFill>
                  <a:schemeClr val="bg1">
                    <a:lumMod val="65000"/>
                  </a:schemeClr>
                </a:solidFill>
              </a:rPr>
              <a:t>8,000</a:t>
            </a:r>
            <a:endParaRPr lang="en-US" sz="2000">
              <a:solidFill>
                <a:schemeClr val="bg1">
                  <a:lumMod val="65000"/>
                </a:schemeClr>
              </a:solidFill>
            </a:endParaRPr>
          </a:p>
        </p:txBody>
      </p:sp>
      <p:sp>
        <p:nvSpPr>
          <p:cNvPr id="93" name="TextBox 92"/>
          <p:cNvSpPr txBox="1"/>
          <p:nvPr/>
        </p:nvSpPr>
        <p:spPr>
          <a:xfrm>
            <a:off x="19893392" y="10005053"/>
            <a:ext cx="898003" cy="400110"/>
          </a:xfrm>
          <a:prstGeom prst="rect">
            <a:avLst/>
          </a:prstGeom>
          <a:noFill/>
        </p:spPr>
        <p:txBody>
          <a:bodyPr wrap="none" rtlCol="0">
            <a:spAutoFit/>
          </a:bodyPr>
          <a:lstStyle/>
          <a:p>
            <a:r>
              <a:rPr lang="en-US" sz="2000" smtClean="0">
                <a:solidFill>
                  <a:schemeClr val="bg1">
                    <a:lumMod val="65000"/>
                  </a:schemeClr>
                </a:solidFill>
              </a:rPr>
              <a:t>30,000</a:t>
            </a:r>
            <a:endParaRPr lang="en-US" sz="2000">
              <a:solidFill>
                <a:schemeClr val="bg1">
                  <a:lumMod val="65000"/>
                </a:schemeClr>
              </a:solidFill>
            </a:endParaRPr>
          </a:p>
        </p:txBody>
      </p:sp>
      <p:sp>
        <p:nvSpPr>
          <p:cNvPr id="94" name="TextBox 93"/>
          <p:cNvSpPr txBox="1"/>
          <p:nvPr/>
        </p:nvSpPr>
        <p:spPr>
          <a:xfrm>
            <a:off x="19927472" y="7643098"/>
            <a:ext cx="898003" cy="400110"/>
          </a:xfrm>
          <a:prstGeom prst="rect">
            <a:avLst/>
          </a:prstGeom>
          <a:noFill/>
        </p:spPr>
        <p:txBody>
          <a:bodyPr wrap="none" rtlCol="0">
            <a:spAutoFit/>
          </a:bodyPr>
          <a:lstStyle/>
          <a:p>
            <a:r>
              <a:rPr lang="en-US" sz="2000" smtClean="0">
                <a:solidFill>
                  <a:schemeClr val="bg1">
                    <a:lumMod val="65000"/>
                  </a:schemeClr>
                </a:solidFill>
              </a:rPr>
              <a:t>60,000</a:t>
            </a:r>
            <a:endParaRPr lang="en-US" sz="2000">
              <a:solidFill>
                <a:schemeClr val="bg1">
                  <a:lumMod val="65000"/>
                </a:schemeClr>
              </a:solidFill>
            </a:endParaRPr>
          </a:p>
        </p:txBody>
      </p:sp>
      <p:sp>
        <p:nvSpPr>
          <p:cNvPr id="95" name="TextBox 94"/>
          <p:cNvSpPr txBox="1"/>
          <p:nvPr/>
        </p:nvSpPr>
        <p:spPr>
          <a:xfrm>
            <a:off x="21510536" y="10601208"/>
            <a:ext cx="898003" cy="400110"/>
          </a:xfrm>
          <a:prstGeom prst="rect">
            <a:avLst/>
          </a:prstGeom>
          <a:noFill/>
        </p:spPr>
        <p:txBody>
          <a:bodyPr wrap="none" rtlCol="0">
            <a:spAutoFit/>
          </a:bodyPr>
          <a:lstStyle/>
          <a:p>
            <a:r>
              <a:rPr lang="en-US" sz="2000" smtClean="0">
                <a:solidFill>
                  <a:schemeClr val="bg1">
                    <a:lumMod val="65000"/>
                  </a:schemeClr>
                </a:solidFill>
              </a:rPr>
              <a:t>25,000</a:t>
            </a:r>
            <a:endParaRPr lang="en-US" sz="2000">
              <a:solidFill>
                <a:schemeClr val="bg1">
                  <a:lumMod val="65000"/>
                </a:schemeClr>
              </a:solidFill>
            </a:endParaRPr>
          </a:p>
        </p:txBody>
      </p:sp>
      <p:sp>
        <p:nvSpPr>
          <p:cNvPr id="96" name="TextBox 95"/>
          <p:cNvSpPr txBox="1"/>
          <p:nvPr/>
        </p:nvSpPr>
        <p:spPr>
          <a:xfrm>
            <a:off x="22864927" y="8734328"/>
            <a:ext cx="898003" cy="400110"/>
          </a:xfrm>
          <a:prstGeom prst="rect">
            <a:avLst/>
          </a:prstGeom>
          <a:noFill/>
        </p:spPr>
        <p:txBody>
          <a:bodyPr wrap="none" rtlCol="0">
            <a:spAutoFit/>
          </a:bodyPr>
          <a:lstStyle/>
          <a:p>
            <a:r>
              <a:rPr lang="en-US" sz="2000" smtClean="0">
                <a:solidFill>
                  <a:schemeClr val="bg1">
                    <a:lumMod val="65000"/>
                  </a:schemeClr>
                </a:solidFill>
              </a:rPr>
              <a:t>50,000</a:t>
            </a:r>
            <a:endParaRPr lang="en-US" sz="2000">
              <a:solidFill>
                <a:schemeClr val="bg1">
                  <a:lumMod val="65000"/>
                </a:schemeClr>
              </a:solidFill>
            </a:endParaRPr>
          </a:p>
        </p:txBody>
      </p:sp>
      <p:sp>
        <p:nvSpPr>
          <p:cNvPr id="97" name="TextBox 96"/>
          <p:cNvSpPr txBox="1"/>
          <p:nvPr/>
        </p:nvSpPr>
        <p:spPr>
          <a:xfrm>
            <a:off x="22420575" y="12073468"/>
            <a:ext cx="444352" cy="400110"/>
          </a:xfrm>
          <a:prstGeom prst="rect">
            <a:avLst/>
          </a:prstGeom>
          <a:noFill/>
        </p:spPr>
        <p:txBody>
          <a:bodyPr wrap="none" rtlCol="0">
            <a:spAutoFit/>
          </a:bodyPr>
          <a:lstStyle/>
          <a:p>
            <a:r>
              <a:rPr lang="en-US" sz="2000" smtClean="0">
                <a:solidFill>
                  <a:schemeClr val="bg1">
                    <a:lumMod val="65000"/>
                  </a:schemeClr>
                </a:solidFill>
              </a:rPr>
              <a:t>75</a:t>
            </a:r>
            <a:endParaRPr lang="en-US" sz="2000">
              <a:solidFill>
                <a:schemeClr val="bg1">
                  <a:lumMod val="65000"/>
                </a:schemeClr>
              </a:solidFill>
            </a:endParaRPr>
          </a:p>
        </p:txBody>
      </p:sp>
      <p:sp>
        <p:nvSpPr>
          <p:cNvPr id="98" name="TextBox 97"/>
          <p:cNvSpPr txBox="1"/>
          <p:nvPr/>
        </p:nvSpPr>
        <p:spPr>
          <a:xfrm>
            <a:off x="24486711" y="11374369"/>
            <a:ext cx="574196" cy="400110"/>
          </a:xfrm>
          <a:prstGeom prst="rect">
            <a:avLst/>
          </a:prstGeom>
          <a:noFill/>
        </p:spPr>
        <p:txBody>
          <a:bodyPr wrap="none" rtlCol="0">
            <a:spAutoFit/>
          </a:bodyPr>
          <a:lstStyle/>
          <a:p>
            <a:r>
              <a:rPr lang="en-US" sz="2000" smtClean="0">
                <a:solidFill>
                  <a:schemeClr val="bg1">
                    <a:lumMod val="65000"/>
                  </a:schemeClr>
                </a:solidFill>
              </a:rPr>
              <a:t>150</a:t>
            </a:r>
            <a:endParaRPr lang="en-US" sz="2000">
              <a:solidFill>
                <a:schemeClr val="bg1">
                  <a:lumMod val="65000"/>
                </a:schemeClr>
              </a:solidFill>
            </a:endParaRPr>
          </a:p>
        </p:txBody>
      </p:sp>
      <p:sp>
        <p:nvSpPr>
          <p:cNvPr id="99" name="TextBox 98"/>
          <p:cNvSpPr txBox="1"/>
          <p:nvPr/>
        </p:nvSpPr>
        <p:spPr>
          <a:xfrm>
            <a:off x="22408539" y="13799167"/>
            <a:ext cx="314510" cy="400110"/>
          </a:xfrm>
          <a:prstGeom prst="rect">
            <a:avLst/>
          </a:prstGeom>
          <a:noFill/>
        </p:spPr>
        <p:txBody>
          <a:bodyPr wrap="none" rtlCol="0">
            <a:spAutoFit/>
          </a:bodyPr>
          <a:lstStyle/>
          <a:p>
            <a:r>
              <a:rPr lang="en-US" sz="2000" smtClean="0">
                <a:solidFill>
                  <a:schemeClr val="bg1">
                    <a:lumMod val="65000"/>
                  </a:schemeClr>
                </a:solidFill>
              </a:rPr>
              <a:t>4</a:t>
            </a:r>
            <a:endParaRPr lang="en-US" sz="2000">
              <a:solidFill>
                <a:schemeClr val="bg1">
                  <a:lumMod val="65000"/>
                </a:schemeClr>
              </a:solidFill>
            </a:endParaRPr>
          </a:p>
        </p:txBody>
      </p:sp>
      <p:sp>
        <p:nvSpPr>
          <p:cNvPr id="100" name="TextBox 99"/>
          <p:cNvSpPr txBox="1"/>
          <p:nvPr/>
        </p:nvSpPr>
        <p:spPr>
          <a:xfrm>
            <a:off x="24519865" y="14494302"/>
            <a:ext cx="314510" cy="400110"/>
          </a:xfrm>
          <a:prstGeom prst="rect">
            <a:avLst/>
          </a:prstGeom>
          <a:noFill/>
        </p:spPr>
        <p:txBody>
          <a:bodyPr wrap="none" rtlCol="0">
            <a:spAutoFit/>
          </a:bodyPr>
          <a:lstStyle/>
          <a:p>
            <a:r>
              <a:rPr lang="en-US" sz="2000">
                <a:solidFill>
                  <a:schemeClr val="bg1">
                    <a:lumMod val="65000"/>
                  </a:schemeClr>
                </a:solidFill>
              </a:rPr>
              <a:t>8</a:t>
            </a:r>
          </a:p>
        </p:txBody>
      </p:sp>
      <p:sp>
        <p:nvSpPr>
          <p:cNvPr id="101" name="TextBox 100"/>
          <p:cNvSpPr txBox="1"/>
          <p:nvPr/>
        </p:nvSpPr>
        <p:spPr>
          <a:xfrm>
            <a:off x="21130189" y="15258638"/>
            <a:ext cx="574196" cy="400110"/>
          </a:xfrm>
          <a:prstGeom prst="rect">
            <a:avLst/>
          </a:prstGeom>
          <a:noFill/>
        </p:spPr>
        <p:txBody>
          <a:bodyPr wrap="none" rtlCol="0">
            <a:spAutoFit/>
          </a:bodyPr>
          <a:lstStyle/>
          <a:p>
            <a:r>
              <a:rPr lang="en-US" sz="2000" smtClean="0">
                <a:solidFill>
                  <a:schemeClr val="bg1">
                    <a:lumMod val="65000"/>
                  </a:schemeClr>
                </a:solidFill>
              </a:rPr>
              <a:t>250</a:t>
            </a:r>
            <a:endParaRPr lang="en-US" sz="2000">
              <a:solidFill>
                <a:schemeClr val="bg1">
                  <a:lumMod val="65000"/>
                </a:schemeClr>
              </a:solidFill>
            </a:endParaRPr>
          </a:p>
        </p:txBody>
      </p:sp>
      <p:sp>
        <p:nvSpPr>
          <p:cNvPr id="102" name="TextBox 101"/>
          <p:cNvSpPr txBox="1"/>
          <p:nvPr/>
        </p:nvSpPr>
        <p:spPr>
          <a:xfrm>
            <a:off x="22333670" y="16930953"/>
            <a:ext cx="574196" cy="400110"/>
          </a:xfrm>
          <a:prstGeom prst="rect">
            <a:avLst/>
          </a:prstGeom>
          <a:noFill/>
        </p:spPr>
        <p:txBody>
          <a:bodyPr wrap="none" rtlCol="0">
            <a:spAutoFit/>
          </a:bodyPr>
          <a:lstStyle/>
          <a:p>
            <a:r>
              <a:rPr lang="en-US" sz="2000" smtClean="0">
                <a:solidFill>
                  <a:schemeClr val="bg1">
                    <a:lumMod val="65000"/>
                  </a:schemeClr>
                </a:solidFill>
              </a:rPr>
              <a:t>500</a:t>
            </a:r>
            <a:endParaRPr lang="en-US" sz="2000" dirty="0">
              <a:solidFill>
                <a:schemeClr val="bg1">
                  <a:lumMod val="65000"/>
                </a:schemeClr>
              </a:solidFill>
            </a:endParaRPr>
          </a:p>
        </p:txBody>
      </p:sp>
      <p:sp>
        <p:nvSpPr>
          <p:cNvPr id="103" name="TextBox 102"/>
          <p:cNvSpPr txBox="1"/>
          <p:nvPr/>
        </p:nvSpPr>
        <p:spPr>
          <a:xfrm>
            <a:off x="19461599" y="15808194"/>
            <a:ext cx="444352" cy="400110"/>
          </a:xfrm>
          <a:prstGeom prst="rect">
            <a:avLst/>
          </a:prstGeom>
          <a:noFill/>
        </p:spPr>
        <p:txBody>
          <a:bodyPr wrap="none" rtlCol="0">
            <a:spAutoFit/>
          </a:bodyPr>
          <a:lstStyle/>
          <a:p>
            <a:r>
              <a:rPr lang="en-US" sz="2000" smtClean="0">
                <a:solidFill>
                  <a:schemeClr val="bg1">
                    <a:lumMod val="65000"/>
                  </a:schemeClr>
                </a:solidFill>
              </a:rPr>
              <a:t>45</a:t>
            </a:r>
            <a:endParaRPr lang="en-US" sz="2000">
              <a:solidFill>
                <a:schemeClr val="bg1">
                  <a:lumMod val="65000"/>
                </a:schemeClr>
              </a:solidFill>
            </a:endParaRPr>
          </a:p>
        </p:txBody>
      </p:sp>
      <p:sp>
        <p:nvSpPr>
          <p:cNvPr id="104" name="TextBox 103"/>
          <p:cNvSpPr txBox="1"/>
          <p:nvPr/>
        </p:nvSpPr>
        <p:spPr>
          <a:xfrm>
            <a:off x="19482452" y="17805225"/>
            <a:ext cx="444352" cy="400110"/>
          </a:xfrm>
          <a:prstGeom prst="rect">
            <a:avLst/>
          </a:prstGeom>
          <a:noFill/>
        </p:spPr>
        <p:txBody>
          <a:bodyPr wrap="none" rtlCol="0">
            <a:spAutoFit/>
          </a:bodyPr>
          <a:lstStyle/>
          <a:p>
            <a:r>
              <a:rPr lang="en-US" sz="2000" smtClean="0">
                <a:solidFill>
                  <a:schemeClr val="bg1">
                    <a:lumMod val="65000"/>
                  </a:schemeClr>
                </a:solidFill>
              </a:rPr>
              <a:t>90</a:t>
            </a:r>
            <a:endParaRPr lang="en-US" sz="2000" dirty="0">
              <a:solidFill>
                <a:schemeClr val="bg1">
                  <a:lumMod val="65000"/>
                </a:schemeClr>
              </a:solidFill>
            </a:endParaRPr>
          </a:p>
        </p:txBody>
      </p:sp>
      <p:sp>
        <p:nvSpPr>
          <p:cNvPr id="76" name="TextBox 75"/>
          <p:cNvSpPr txBox="1"/>
          <p:nvPr/>
        </p:nvSpPr>
        <p:spPr>
          <a:xfrm>
            <a:off x="12667844" y="7105063"/>
            <a:ext cx="3399871" cy="2246769"/>
          </a:xfrm>
          <a:prstGeom prst="rect">
            <a:avLst/>
          </a:prstGeom>
          <a:noFill/>
        </p:spPr>
        <p:txBody>
          <a:bodyPr wrap="square" rtlCol="0">
            <a:spAutoFit/>
          </a:bodyPr>
          <a:lstStyle/>
          <a:p>
            <a:r>
              <a:rPr lang="en-US" sz="2800" dirty="0" smtClean="0"/>
              <a:t>Critical Period</a:t>
            </a:r>
          </a:p>
          <a:p>
            <a:r>
              <a:rPr lang="en-US" sz="2800" dirty="0" smtClean="0"/>
              <a:t>Zero Seed Rain</a:t>
            </a:r>
          </a:p>
          <a:p>
            <a:r>
              <a:rPr lang="en-US" sz="2800" dirty="0" smtClean="0"/>
              <a:t>Black Plastic</a:t>
            </a:r>
          </a:p>
          <a:p>
            <a:r>
              <a:rPr lang="en-US" sz="2800" dirty="0" smtClean="0"/>
              <a:t>Hay Mulch</a:t>
            </a:r>
          </a:p>
          <a:p>
            <a:r>
              <a:rPr lang="en-US" sz="2800" dirty="0" smtClean="0"/>
              <a:t>Fisher’s LSD (</a:t>
            </a:r>
            <a:r>
              <a:rPr lang="el-GR" sz="2800" b="1" dirty="0" smtClean="0"/>
              <a:t>α</a:t>
            </a:r>
            <a:r>
              <a:rPr lang="en-US" sz="2800" b="1" dirty="0" smtClean="0"/>
              <a:t> </a:t>
            </a:r>
            <a:r>
              <a:rPr lang="en-US" sz="2800" dirty="0" smtClean="0"/>
              <a:t>= 0.05)</a:t>
            </a:r>
            <a:endParaRPr lang="en-US" sz="2800" dirty="0"/>
          </a:p>
        </p:txBody>
      </p:sp>
    </p:spTree>
    <p:extLst>
      <p:ext uri="{BB962C8B-B14F-4D97-AF65-F5344CB8AC3E}">
        <p14:creationId xmlns:p14="http://schemas.microsoft.com/office/powerpoint/2010/main" val="1046926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6495</TotalTime>
  <Words>1705</Words>
  <Application>Microsoft Macintosh PowerPoint</Application>
  <PresentationFormat>Custom</PresentationFormat>
  <Paragraphs>103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108</cp:revision>
  <dcterms:created xsi:type="dcterms:W3CDTF">2016-01-22T15:23:59Z</dcterms:created>
  <dcterms:modified xsi:type="dcterms:W3CDTF">2017-02-27T18:29:27Z</dcterms:modified>
</cp:coreProperties>
</file>