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0175200" cy="40233600"/>
  <p:notesSz cx="32918400" cy="51206400"/>
  <p:defaultTextStyle>
    <a:defPPr>
      <a:defRPr lang="en-US"/>
    </a:defPPr>
    <a:lvl1pPr algn="l" rtl="0" fontAlgn="base">
      <a:spcBef>
        <a:spcPct val="0"/>
      </a:spcBef>
      <a:spcAft>
        <a:spcPct val="0"/>
      </a:spcAft>
      <a:defRPr sz="2700" kern="1200">
        <a:solidFill>
          <a:schemeClr val="tx1"/>
        </a:solidFill>
        <a:latin typeface="Helvetica" charset="0"/>
        <a:ea typeface="ＭＳ Ｐゴシック" charset="0"/>
        <a:cs typeface="ＭＳ Ｐゴシック" charset="0"/>
      </a:defRPr>
    </a:lvl1pPr>
    <a:lvl2pPr marL="385763" indent="71438" algn="l" rtl="0" fontAlgn="base">
      <a:spcBef>
        <a:spcPct val="0"/>
      </a:spcBef>
      <a:spcAft>
        <a:spcPct val="0"/>
      </a:spcAft>
      <a:defRPr sz="2700" kern="1200">
        <a:solidFill>
          <a:schemeClr val="tx1"/>
        </a:solidFill>
        <a:latin typeface="Helvetica" charset="0"/>
        <a:ea typeface="ＭＳ Ｐゴシック" charset="0"/>
        <a:cs typeface="ＭＳ Ｐゴシック" charset="0"/>
      </a:defRPr>
    </a:lvl2pPr>
    <a:lvl3pPr marL="773113" indent="141288" algn="l" rtl="0" fontAlgn="base">
      <a:spcBef>
        <a:spcPct val="0"/>
      </a:spcBef>
      <a:spcAft>
        <a:spcPct val="0"/>
      </a:spcAft>
      <a:defRPr sz="2700" kern="1200">
        <a:solidFill>
          <a:schemeClr val="tx1"/>
        </a:solidFill>
        <a:latin typeface="Helvetica" charset="0"/>
        <a:ea typeface="ＭＳ Ｐゴシック" charset="0"/>
        <a:cs typeface="ＭＳ Ｐゴシック" charset="0"/>
      </a:defRPr>
    </a:lvl3pPr>
    <a:lvl4pPr marL="1160463" indent="211138" algn="l" rtl="0" fontAlgn="base">
      <a:spcBef>
        <a:spcPct val="0"/>
      </a:spcBef>
      <a:spcAft>
        <a:spcPct val="0"/>
      </a:spcAft>
      <a:defRPr sz="2700" kern="1200">
        <a:solidFill>
          <a:schemeClr val="tx1"/>
        </a:solidFill>
        <a:latin typeface="Helvetica" charset="0"/>
        <a:ea typeface="ＭＳ Ｐゴシック" charset="0"/>
        <a:cs typeface="ＭＳ Ｐゴシック" charset="0"/>
      </a:defRPr>
    </a:lvl4pPr>
    <a:lvl5pPr marL="1546225" indent="282575" algn="l" rtl="0" fontAlgn="base">
      <a:spcBef>
        <a:spcPct val="0"/>
      </a:spcBef>
      <a:spcAft>
        <a:spcPct val="0"/>
      </a:spcAft>
      <a:defRPr sz="2700" kern="1200">
        <a:solidFill>
          <a:schemeClr val="tx1"/>
        </a:solidFill>
        <a:latin typeface="Helvetica" charset="0"/>
        <a:ea typeface="ＭＳ Ｐゴシック" charset="0"/>
        <a:cs typeface="ＭＳ Ｐゴシック" charset="0"/>
      </a:defRPr>
    </a:lvl5pPr>
    <a:lvl6pPr marL="2286000" algn="l" defTabSz="457200" rtl="0" eaLnBrk="1" latinLnBrk="0" hangingPunct="1">
      <a:defRPr sz="2700" kern="1200">
        <a:solidFill>
          <a:schemeClr val="tx1"/>
        </a:solidFill>
        <a:latin typeface="Helvetica" charset="0"/>
        <a:ea typeface="ＭＳ Ｐゴシック" charset="0"/>
        <a:cs typeface="ＭＳ Ｐゴシック" charset="0"/>
      </a:defRPr>
    </a:lvl6pPr>
    <a:lvl7pPr marL="2743200" algn="l" defTabSz="457200" rtl="0" eaLnBrk="1" latinLnBrk="0" hangingPunct="1">
      <a:defRPr sz="2700" kern="1200">
        <a:solidFill>
          <a:schemeClr val="tx1"/>
        </a:solidFill>
        <a:latin typeface="Helvetica" charset="0"/>
        <a:ea typeface="ＭＳ Ｐゴシック" charset="0"/>
        <a:cs typeface="ＭＳ Ｐゴシック" charset="0"/>
      </a:defRPr>
    </a:lvl7pPr>
    <a:lvl8pPr marL="3200400" algn="l" defTabSz="457200" rtl="0" eaLnBrk="1" latinLnBrk="0" hangingPunct="1">
      <a:defRPr sz="2700" kern="1200">
        <a:solidFill>
          <a:schemeClr val="tx1"/>
        </a:solidFill>
        <a:latin typeface="Helvetica" charset="0"/>
        <a:ea typeface="ＭＳ Ｐゴシック" charset="0"/>
        <a:cs typeface="ＭＳ Ｐゴシック" charset="0"/>
      </a:defRPr>
    </a:lvl8pPr>
    <a:lvl9pPr marL="3657600" algn="l" defTabSz="457200" rtl="0" eaLnBrk="1" latinLnBrk="0" hangingPunct="1">
      <a:defRPr sz="2700" kern="1200">
        <a:solidFill>
          <a:schemeClr val="tx1"/>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DB099"/>
    <a:srgbClr val="15563F"/>
    <a:srgbClr val="1FDBC4"/>
    <a:srgbClr val="146AC4"/>
    <a:srgbClr val="589AE2"/>
    <a:srgbClr val="FDFEFD"/>
    <a:srgbClr val="DFB0ED"/>
    <a:srgbClr val="E060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88" autoAdjust="0"/>
  </p:normalViewPr>
  <p:slideViewPr>
    <p:cSldViewPr snapToGrid="0">
      <p:cViewPr>
        <p:scale>
          <a:sx n="45" d="100"/>
          <a:sy n="45" d="100"/>
        </p:scale>
        <p:origin x="840" y="2872"/>
      </p:cViewPr>
      <p:guideLst>
        <p:guide orient="horz" pos="876"/>
        <p:guide orient="horz" pos="23995"/>
        <p:guide orient="horz" pos="4557"/>
        <p:guide orient="horz" pos="2603"/>
        <p:guide pos="4384"/>
        <p:guide pos="4957"/>
        <p:guide pos="9023"/>
        <p:guide pos="14459"/>
        <p:guide pos="678"/>
        <p:guide pos="9623"/>
        <p:guide pos="13886"/>
        <p:guide pos="18192"/>
      </p:guideLst>
    </p:cSldViewPr>
  </p:slideViewPr>
  <p:outlineViewPr>
    <p:cViewPr>
      <p:scale>
        <a:sx n="33" d="100"/>
        <a:sy n="33" d="100"/>
      </p:scale>
      <p:origin x="0" y="0"/>
    </p:cViewPr>
  </p:outlin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4265275" cy="2560638"/>
          </a:xfrm>
          <a:prstGeom prst="rect">
            <a:avLst/>
          </a:prstGeom>
        </p:spPr>
        <p:txBody>
          <a:bodyPr vert="horz" wrap="square" lIns="91440" tIns="45720" rIns="91440" bIns="45720" numCol="1" anchor="t" anchorCtr="0" compatLnSpc="1">
            <a:prstTxWarp prst="textNoShape">
              <a:avLst/>
            </a:prstTxWarp>
          </a:bodyPr>
          <a:lstStyle>
            <a:lvl1pPr>
              <a:defRPr sz="1200">
                <a:latin typeface="Calibri"/>
              </a:defRPr>
            </a:lvl1pPr>
          </a:lstStyle>
          <a:p>
            <a:pPr>
              <a:defRPr/>
            </a:pPr>
            <a:endParaRPr lang="en-US"/>
          </a:p>
        </p:txBody>
      </p:sp>
      <p:sp>
        <p:nvSpPr>
          <p:cNvPr id="3" name="Date Placeholder 2"/>
          <p:cNvSpPr>
            <a:spLocks noGrp="1"/>
          </p:cNvSpPr>
          <p:nvPr>
            <p:ph type="dt" idx="1"/>
          </p:nvPr>
        </p:nvSpPr>
        <p:spPr>
          <a:xfrm>
            <a:off x="18646775" y="0"/>
            <a:ext cx="14263688" cy="25606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fld id="{B3D5C715-A0A4-FE46-AFB8-21ECA0F39BCB}" type="datetime1">
              <a:rPr lang="en-US"/>
              <a:pPr>
                <a:defRPr/>
              </a:pPr>
              <a:t>7/12/18</a:t>
            </a:fld>
            <a:endParaRPr lang="en-US" dirty="0"/>
          </a:p>
        </p:txBody>
      </p:sp>
      <p:sp>
        <p:nvSpPr>
          <p:cNvPr id="4" name="Slide Image Placeholder 3"/>
          <p:cNvSpPr>
            <a:spLocks noGrp="1" noRot="1" noChangeAspect="1"/>
          </p:cNvSpPr>
          <p:nvPr>
            <p:ph type="sldImg" idx="2"/>
          </p:nvPr>
        </p:nvSpPr>
        <p:spPr>
          <a:xfrm>
            <a:off x="9258300" y="3840163"/>
            <a:ext cx="14401800" cy="192024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3292475" y="24323675"/>
            <a:ext cx="26333450" cy="230425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48637825"/>
            <a:ext cx="14265275" cy="2559050"/>
          </a:xfrm>
          <a:prstGeom prst="rect">
            <a:avLst/>
          </a:prstGeom>
        </p:spPr>
        <p:txBody>
          <a:bodyPr vert="horz" wrap="square" lIns="91440" tIns="45720" rIns="91440" bIns="45720" numCol="1" anchor="b" anchorCtr="0" compatLnSpc="1">
            <a:prstTxWarp prst="textNoShape">
              <a:avLst/>
            </a:prstTxWarp>
          </a:bodyPr>
          <a:lstStyle>
            <a:lvl1pPr>
              <a:defRPr sz="1200">
                <a:latin typeface="Calibri"/>
              </a:defRPr>
            </a:lvl1pPr>
          </a:lstStyle>
          <a:p>
            <a:pPr>
              <a:defRPr/>
            </a:pPr>
            <a:endParaRPr lang="en-US"/>
          </a:p>
        </p:txBody>
      </p:sp>
      <p:sp>
        <p:nvSpPr>
          <p:cNvPr id="7" name="Slide Number Placeholder 6"/>
          <p:cNvSpPr>
            <a:spLocks noGrp="1"/>
          </p:cNvSpPr>
          <p:nvPr>
            <p:ph type="sldNum" sz="quarter" idx="5"/>
          </p:nvPr>
        </p:nvSpPr>
        <p:spPr>
          <a:xfrm>
            <a:off x="18646775" y="48637825"/>
            <a:ext cx="14263688" cy="255905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F50E8F73-FE61-0C48-A780-9D30D5A20AB6}" type="slidenum">
              <a:rPr lang="en-US"/>
              <a:pPr>
                <a:defRPr/>
              </a:pPr>
              <a:t>‹#›</a:t>
            </a:fld>
            <a:endParaRPr lang="en-US" dirty="0"/>
          </a:p>
        </p:txBody>
      </p:sp>
    </p:spTree>
    <p:extLst>
      <p:ext uri="{BB962C8B-B14F-4D97-AF65-F5344CB8AC3E}">
        <p14:creationId xmlns:p14="http://schemas.microsoft.com/office/powerpoint/2010/main" val="1989506052"/>
      </p:ext>
    </p:extLst>
  </p:cSld>
  <p:clrMap bg1="lt1" tx1="dk1" bg2="lt2" tx2="dk2" accent1="accent1" accent2="accent2" accent3="accent3" accent4="accent4" accent5="accent5" accent6="accent6" hlink="hlink" folHlink="folHlink"/>
  <p:notesStyle>
    <a:lvl1pPr algn="l" defTabSz="385763" rtl="0" eaLnBrk="0" fontAlgn="base" hangingPunct="0">
      <a:spcBef>
        <a:spcPct val="30000"/>
      </a:spcBef>
      <a:spcAft>
        <a:spcPct val="0"/>
      </a:spcAft>
      <a:defRPr sz="1000" kern="1200">
        <a:solidFill>
          <a:schemeClr val="tx1"/>
        </a:solidFill>
        <a:latin typeface="+mn-lt"/>
        <a:ea typeface="ＭＳ Ｐゴシック" pitchFamily="-111" charset="-128"/>
        <a:cs typeface="ＭＳ Ｐゴシック" pitchFamily="-111" charset="-128"/>
      </a:defRPr>
    </a:lvl1pPr>
    <a:lvl2pPr marL="385763" algn="l" defTabSz="385763" rtl="0" eaLnBrk="0" fontAlgn="base" hangingPunct="0">
      <a:spcBef>
        <a:spcPct val="30000"/>
      </a:spcBef>
      <a:spcAft>
        <a:spcPct val="0"/>
      </a:spcAft>
      <a:defRPr sz="1000" kern="1200">
        <a:solidFill>
          <a:schemeClr val="tx1"/>
        </a:solidFill>
        <a:latin typeface="+mn-lt"/>
        <a:ea typeface="ＭＳ Ｐゴシック" pitchFamily="-111" charset="-128"/>
        <a:cs typeface="+mn-cs"/>
      </a:defRPr>
    </a:lvl2pPr>
    <a:lvl3pPr marL="773113" algn="l" defTabSz="385763" rtl="0" eaLnBrk="0" fontAlgn="base" hangingPunct="0">
      <a:spcBef>
        <a:spcPct val="30000"/>
      </a:spcBef>
      <a:spcAft>
        <a:spcPct val="0"/>
      </a:spcAft>
      <a:defRPr sz="1000" kern="1200">
        <a:solidFill>
          <a:schemeClr val="tx1"/>
        </a:solidFill>
        <a:latin typeface="+mn-lt"/>
        <a:ea typeface="ＭＳ Ｐゴシック" pitchFamily="-111" charset="-128"/>
        <a:cs typeface="+mn-cs"/>
      </a:defRPr>
    </a:lvl3pPr>
    <a:lvl4pPr marL="1160463" algn="l" defTabSz="385763" rtl="0" eaLnBrk="0" fontAlgn="base" hangingPunct="0">
      <a:spcBef>
        <a:spcPct val="30000"/>
      </a:spcBef>
      <a:spcAft>
        <a:spcPct val="0"/>
      </a:spcAft>
      <a:defRPr sz="1000" kern="1200">
        <a:solidFill>
          <a:schemeClr val="tx1"/>
        </a:solidFill>
        <a:latin typeface="+mn-lt"/>
        <a:ea typeface="ＭＳ Ｐゴシック" pitchFamily="-111" charset="-128"/>
        <a:cs typeface="+mn-cs"/>
      </a:defRPr>
    </a:lvl4pPr>
    <a:lvl5pPr marL="1546225" algn="l" defTabSz="385763" rtl="0" eaLnBrk="0" fontAlgn="base" hangingPunct="0">
      <a:spcBef>
        <a:spcPct val="30000"/>
      </a:spcBef>
      <a:spcAft>
        <a:spcPct val="0"/>
      </a:spcAft>
      <a:defRPr sz="1000" kern="1200">
        <a:solidFill>
          <a:schemeClr val="tx1"/>
        </a:solidFill>
        <a:latin typeface="+mn-lt"/>
        <a:ea typeface="ＭＳ Ｐゴシック" pitchFamily="-111" charset="-128"/>
        <a:cs typeface="+mn-cs"/>
      </a:defRPr>
    </a:lvl5pPr>
    <a:lvl6pPr marL="1934185" algn="l" defTabSz="386837" rtl="0" eaLnBrk="1" latinLnBrk="0" hangingPunct="1">
      <a:defRPr sz="1000" kern="1200">
        <a:solidFill>
          <a:schemeClr val="tx1"/>
        </a:solidFill>
        <a:latin typeface="+mn-lt"/>
        <a:ea typeface="+mn-ea"/>
        <a:cs typeface="+mn-cs"/>
      </a:defRPr>
    </a:lvl6pPr>
    <a:lvl7pPr marL="2321022" algn="l" defTabSz="386837" rtl="0" eaLnBrk="1" latinLnBrk="0" hangingPunct="1">
      <a:defRPr sz="1000" kern="1200">
        <a:solidFill>
          <a:schemeClr val="tx1"/>
        </a:solidFill>
        <a:latin typeface="+mn-lt"/>
        <a:ea typeface="+mn-ea"/>
        <a:cs typeface="+mn-cs"/>
      </a:defRPr>
    </a:lvl7pPr>
    <a:lvl8pPr marL="2707858" algn="l" defTabSz="386837" rtl="0" eaLnBrk="1" latinLnBrk="0" hangingPunct="1">
      <a:defRPr sz="1000" kern="1200">
        <a:solidFill>
          <a:schemeClr val="tx1"/>
        </a:solidFill>
        <a:latin typeface="+mn-lt"/>
        <a:ea typeface="+mn-ea"/>
        <a:cs typeface="+mn-cs"/>
      </a:defRPr>
    </a:lvl8pPr>
    <a:lvl9pPr marL="3094695" algn="l" defTabSz="38683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9600">
                <a:solidFill>
                  <a:srgbClr val="000000"/>
                </a:solidFill>
                <a:latin typeface="Calibri" charset="0"/>
                <a:ea typeface="ＭＳ Ｐゴシック" charset="0"/>
                <a:cs typeface="ＭＳ Ｐゴシック" charset="0"/>
              </a:rPr>
              <a:t>Copyright Colin Purrington (</a:t>
            </a:r>
            <a:r>
              <a:rPr lang="en-US" sz="9600">
                <a:solidFill>
                  <a:srgbClr val="000000"/>
                </a:solidFill>
                <a:latin typeface="Times New Roman" charset="0"/>
                <a:ea typeface="ＭＳ Ｐゴシック" charset="0"/>
                <a:cs typeface="Calibri" charset="0"/>
              </a:rPr>
              <a:t>http://colinpurrington.com/tips/academic/posterdesign).</a:t>
            </a:r>
            <a:endParaRPr lang="en-US" sz="9600">
              <a:solidFill>
                <a:srgbClr val="000000"/>
              </a:solidFill>
              <a:latin typeface="Calibri" charset="0"/>
              <a:ea typeface="ＭＳ Ｐゴシック" charset="0"/>
              <a:cs typeface="ＭＳ Ｐゴシック" charset="0"/>
            </a:endParaRPr>
          </a:p>
          <a:p>
            <a:pPr eaLnBrk="1" hangingPunct="1">
              <a:spcBef>
                <a:spcPct val="0"/>
              </a:spcBef>
            </a:pPr>
            <a:endParaRPr lang="en-US" sz="9600">
              <a:solidFill>
                <a:srgbClr val="FF0000"/>
              </a:solidFill>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fld id="{E8B0A518-3B24-1041-9B98-688039B581AF}" type="slidenum">
              <a:rPr lang="en-US" sz="1200">
                <a:latin typeface="Calibri" charset="0"/>
              </a:rPr>
              <a:pPr eaLnBrk="1" hangingPunct="1"/>
              <a:t>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2955" y="12499269"/>
            <a:ext cx="25649294" cy="8622595"/>
          </a:xfrm>
        </p:spPr>
        <p:txBody>
          <a:bodyPr/>
          <a:lstStyle/>
          <a:p>
            <a:r>
              <a:rPr lang="en-US" smtClean="0"/>
              <a:t>Click to edit Master title style</a:t>
            </a:r>
            <a:endParaRPr lang="en-US"/>
          </a:p>
        </p:txBody>
      </p:sp>
      <p:sp>
        <p:nvSpPr>
          <p:cNvPr id="3" name="Subtitle 2"/>
          <p:cNvSpPr>
            <a:spLocks noGrp="1"/>
          </p:cNvSpPr>
          <p:nvPr>
            <p:ph type="subTitle" idx="1"/>
          </p:nvPr>
        </p:nvSpPr>
        <p:spPr>
          <a:xfrm>
            <a:off x="4525906" y="22798265"/>
            <a:ext cx="21123389" cy="10283472"/>
          </a:xfrm>
        </p:spPr>
        <p:txBody>
          <a:bodyPr/>
          <a:lstStyle>
            <a:lvl1pPr marL="0" indent="0" algn="ctr">
              <a:buNone/>
              <a:defRPr/>
            </a:lvl1pPr>
            <a:lvl2pPr marL="386837" indent="0" algn="ctr">
              <a:buNone/>
              <a:defRPr/>
            </a:lvl2pPr>
            <a:lvl3pPr marL="773674" indent="0" algn="ctr">
              <a:buNone/>
              <a:defRPr/>
            </a:lvl3pPr>
            <a:lvl4pPr marL="1160511" indent="0" algn="ctr">
              <a:buNone/>
              <a:defRPr/>
            </a:lvl4pPr>
            <a:lvl5pPr marL="1547348" indent="0" algn="ctr">
              <a:buNone/>
              <a:defRPr/>
            </a:lvl5pPr>
            <a:lvl6pPr marL="1934185" indent="0" algn="ctr">
              <a:buNone/>
              <a:defRPr/>
            </a:lvl6pPr>
            <a:lvl7pPr marL="2321022" indent="0" algn="ctr">
              <a:buNone/>
              <a:defRPr/>
            </a:lvl7pPr>
            <a:lvl8pPr marL="2707858" indent="0" algn="ctr">
              <a:buNone/>
              <a:defRPr/>
            </a:lvl8pPr>
            <a:lvl9pPr marL="309469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17D99F-E553-E242-B33B-CD27E2DC455E}" type="slidenum">
              <a:rPr lang="en-US"/>
              <a:pPr>
                <a:defRPr/>
              </a:pPr>
              <a:t>‹#›</a:t>
            </a:fld>
            <a:endParaRPr lang="en-US"/>
          </a:p>
        </p:txBody>
      </p:sp>
    </p:spTree>
    <p:extLst>
      <p:ext uri="{BB962C8B-B14F-4D97-AF65-F5344CB8AC3E}">
        <p14:creationId xmlns:p14="http://schemas.microsoft.com/office/powerpoint/2010/main" val="176652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3EF63-C2D6-FC45-8571-F6F842734A77}" type="slidenum">
              <a:rPr lang="en-US"/>
              <a:pPr>
                <a:defRPr/>
              </a:pPr>
              <a:t>‹#›</a:t>
            </a:fld>
            <a:endParaRPr lang="en-US"/>
          </a:p>
        </p:txBody>
      </p:sp>
    </p:spTree>
    <p:extLst>
      <p:ext uri="{BB962C8B-B14F-4D97-AF65-F5344CB8AC3E}">
        <p14:creationId xmlns:p14="http://schemas.microsoft.com/office/powerpoint/2010/main" val="175366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500393" y="3575933"/>
            <a:ext cx="6411856" cy="321872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62954" y="3575933"/>
            <a:ext cx="19147631" cy="321872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60A63A-8D79-1E49-B602-E5F5060A81E9}" type="slidenum">
              <a:rPr lang="en-US"/>
              <a:pPr>
                <a:defRPr/>
              </a:pPr>
              <a:t>‹#›</a:t>
            </a:fld>
            <a:endParaRPr lang="en-US"/>
          </a:p>
        </p:txBody>
      </p:sp>
    </p:spTree>
    <p:extLst>
      <p:ext uri="{BB962C8B-B14F-4D97-AF65-F5344CB8AC3E}">
        <p14:creationId xmlns:p14="http://schemas.microsoft.com/office/powerpoint/2010/main" val="71779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519A6B-9E81-2A41-A4EA-91CB8F7D133A}" type="slidenum">
              <a:rPr lang="en-US"/>
              <a:pPr>
                <a:defRPr/>
              </a:pPr>
              <a:t>‹#›</a:t>
            </a:fld>
            <a:endParaRPr lang="en-US"/>
          </a:p>
        </p:txBody>
      </p:sp>
    </p:spTree>
    <p:extLst>
      <p:ext uri="{BB962C8B-B14F-4D97-AF65-F5344CB8AC3E}">
        <p14:creationId xmlns:p14="http://schemas.microsoft.com/office/powerpoint/2010/main" val="227046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83632" y="25854204"/>
            <a:ext cx="25649294" cy="7990064"/>
          </a:xfrm>
        </p:spPr>
        <p:txBody>
          <a:bodyPr anchor="t"/>
          <a:lstStyle>
            <a:lvl1pPr algn="l">
              <a:defRPr sz="3400" b="1" cap="all"/>
            </a:lvl1pPr>
          </a:lstStyle>
          <a:p>
            <a:r>
              <a:rPr lang="en-US" smtClean="0"/>
              <a:t>Click to edit Master title style</a:t>
            </a:r>
            <a:endParaRPr lang="en-US"/>
          </a:p>
        </p:txBody>
      </p:sp>
      <p:sp>
        <p:nvSpPr>
          <p:cNvPr id="3" name="Text Placeholder 2"/>
          <p:cNvSpPr>
            <a:spLocks noGrp="1"/>
          </p:cNvSpPr>
          <p:nvPr>
            <p:ph type="body" idx="1"/>
          </p:nvPr>
        </p:nvSpPr>
        <p:spPr>
          <a:xfrm>
            <a:off x="2383632" y="17053103"/>
            <a:ext cx="25649294" cy="8801100"/>
          </a:xfrm>
        </p:spPr>
        <p:txBody>
          <a:bodyPr anchor="b"/>
          <a:lstStyle>
            <a:lvl1pPr marL="0" indent="0">
              <a:buNone/>
              <a:defRPr sz="1700"/>
            </a:lvl1pPr>
            <a:lvl2pPr marL="386837" indent="0">
              <a:buNone/>
              <a:defRPr sz="1500"/>
            </a:lvl2pPr>
            <a:lvl3pPr marL="773674" indent="0">
              <a:buNone/>
              <a:defRPr sz="1400"/>
            </a:lvl3pPr>
            <a:lvl4pPr marL="1160511" indent="0">
              <a:buNone/>
              <a:defRPr sz="1200"/>
            </a:lvl4pPr>
            <a:lvl5pPr marL="1547348" indent="0">
              <a:buNone/>
              <a:defRPr sz="1200"/>
            </a:lvl5pPr>
            <a:lvl6pPr marL="1934185" indent="0">
              <a:buNone/>
              <a:defRPr sz="1200"/>
            </a:lvl6pPr>
            <a:lvl7pPr marL="2321022" indent="0">
              <a:buNone/>
              <a:defRPr sz="1200"/>
            </a:lvl7pPr>
            <a:lvl8pPr marL="2707858" indent="0">
              <a:buNone/>
              <a:defRPr sz="1200"/>
            </a:lvl8pPr>
            <a:lvl9pPr marL="3094695"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2EE627-7899-A149-823D-40E81E026B37}" type="slidenum">
              <a:rPr lang="en-US"/>
              <a:pPr>
                <a:defRPr/>
              </a:pPr>
              <a:t>‹#›</a:t>
            </a:fld>
            <a:endParaRPr lang="en-US"/>
          </a:p>
        </p:txBody>
      </p:sp>
    </p:spTree>
    <p:extLst>
      <p:ext uri="{BB962C8B-B14F-4D97-AF65-F5344CB8AC3E}">
        <p14:creationId xmlns:p14="http://schemas.microsoft.com/office/powerpoint/2010/main" val="109615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62954" y="11624205"/>
            <a:ext cx="12779744" cy="24138995"/>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132504" y="11624205"/>
            <a:ext cx="12779744" cy="24138995"/>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2DED6-8A62-264D-9453-423BD22D69AB}" type="slidenum">
              <a:rPr lang="en-US"/>
              <a:pPr>
                <a:defRPr/>
              </a:pPr>
              <a:t>‹#›</a:t>
            </a:fld>
            <a:endParaRPr lang="en-US"/>
          </a:p>
        </p:txBody>
      </p:sp>
    </p:spTree>
    <p:extLst>
      <p:ext uri="{BB962C8B-B14F-4D97-AF65-F5344CB8AC3E}">
        <p14:creationId xmlns:p14="http://schemas.microsoft.com/office/powerpoint/2010/main" val="281793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08949" y="1610431"/>
            <a:ext cx="27157306" cy="670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08948" y="9006772"/>
            <a:ext cx="13332619" cy="3752497"/>
          </a:xfrm>
        </p:spPr>
        <p:txBody>
          <a:bodyPr anchor="b"/>
          <a:lstStyle>
            <a:lvl1pPr marL="0" indent="0">
              <a:buNone/>
              <a:defRPr sz="2000" b="1"/>
            </a:lvl1pPr>
            <a:lvl2pPr marL="386837" indent="0">
              <a:buNone/>
              <a:defRPr sz="1700" b="1"/>
            </a:lvl2pPr>
            <a:lvl3pPr marL="773674" indent="0">
              <a:buNone/>
              <a:defRPr sz="1500" b="1"/>
            </a:lvl3pPr>
            <a:lvl4pPr marL="1160511" indent="0">
              <a:buNone/>
              <a:defRPr sz="1400" b="1"/>
            </a:lvl4pPr>
            <a:lvl5pPr marL="1547348" indent="0">
              <a:buNone/>
              <a:defRPr sz="1400" b="1"/>
            </a:lvl5pPr>
            <a:lvl6pPr marL="1934185" indent="0">
              <a:buNone/>
              <a:defRPr sz="1400" b="1"/>
            </a:lvl6pPr>
            <a:lvl7pPr marL="2321022" indent="0">
              <a:buNone/>
              <a:defRPr sz="1400" b="1"/>
            </a:lvl7pPr>
            <a:lvl8pPr marL="2707858" indent="0">
              <a:buNone/>
              <a:defRPr sz="1400" b="1"/>
            </a:lvl8pPr>
            <a:lvl9pPr marL="309469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1508948" y="12759268"/>
            <a:ext cx="13332619" cy="23180499"/>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328957" y="9006772"/>
            <a:ext cx="13337297" cy="3752497"/>
          </a:xfrm>
        </p:spPr>
        <p:txBody>
          <a:bodyPr anchor="b"/>
          <a:lstStyle>
            <a:lvl1pPr marL="0" indent="0">
              <a:buNone/>
              <a:defRPr sz="2000" b="1"/>
            </a:lvl1pPr>
            <a:lvl2pPr marL="386837" indent="0">
              <a:buNone/>
              <a:defRPr sz="1700" b="1"/>
            </a:lvl2pPr>
            <a:lvl3pPr marL="773674" indent="0">
              <a:buNone/>
              <a:defRPr sz="1500" b="1"/>
            </a:lvl3pPr>
            <a:lvl4pPr marL="1160511" indent="0">
              <a:buNone/>
              <a:defRPr sz="1400" b="1"/>
            </a:lvl4pPr>
            <a:lvl5pPr marL="1547348" indent="0">
              <a:buNone/>
              <a:defRPr sz="1400" b="1"/>
            </a:lvl5pPr>
            <a:lvl6pPr marL="1934185" indent="0">
              <a:buNone/>
              <a:defRPr sz="1400" b="1"/>
            </a:lvl6pPr>
            <a:lvl7pPr marL="2321022" indent="0">
              <a:buNone/>
              <a:defRPr sz="1400" b="1"/>
            </a:lvl7pPr>
            <a:lvl8pPr marL="2707858" indent="0">
              <a:buNone/>
              <a:defRPr sz="1400" b="1"/>
            </a:lvl8pPr>
            <a:lvl9pPr marL="309469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15328957" y="12759268"/>
            <a:ext cx="13337297" cy="23180499"/>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5697C7-E57B-C442-8717-340ABB76ED36}" type="slidenum">
              <a:rPr lang="en-US"/>
              <a:pPr>
                <a:defRPr/>
              </a:pPr>
              <a:t>‹#›</a:t>
            </a:fld>
            <a:endParaRPr lang="en-US"/>
          </a:p>
        </p:txBody>
      </p:sp>
    </p:spTree>
    <p:extLst>
      <p:ext uri="{BB962C8B-B14F-4D97-AF65-F5344CB8AC3E}">
        <p14:creationId xmlns:p14="http://schemas.microsoft.com/office/powerpoint/2010/main" val="280142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2FBE48-56B9-4043-B9DF-47D81E6AEC71}" type="slidenum">
              <a:rPr lang="en-US"/>
              <a:pPr>
                <a:defRPr/>
              </a:pPr>
              <a:t>‹#›</a:t>
            </a:fld>
            <a:endParaRPr lang="en-US"/>
          </a:p>
        </p:txBody>
      </p:sp>
    </p:spTree>
    <p:extLst>
      <p:ext uri="{BB962C8B-B14F-4D97-AF65-F5344CB8AC3E}">
        <p14:creationId xmlns:p14="http://schemas.microsoft.com/office/powerpoint/2010/main" val="3447593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492B26-3022-4044-A49E-830D7ED8A03C}" type="slidenum">
              <a:rPr lang="en-US"/>
              <a:pPr>
                <a:defRPr/>
              </a:pPr>
              <a:t>‹#›</a:t>
            </a:fld>
            <a:endParaRPr lang="en-US"/>
          </a:p>
        </p:txBody>
      </p:sp>
    </p:spTree>
    <p:extLst>
      <p:ext uri="{BB962C8B-B14F-4D97-AF65-F5344CB8AC3E}">
        <p14:creationId xmlns:p14="http://schemas.microsoft.com/office/powerpoint/2010/main" val="204219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08948" y="1602670"/>
            <a:ext cx="9927431" cy="6816196"/>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11797478" y="1602671"/>
            <a:ext cx="16868775" cy="34337096"/>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08948" y="8418867"/>
            <a:ext cx="9927431" cy="27520900"/>
          </a:xfrm>
        </p:spPr>
        <p:txBody>
          <a:bodyPr/>
          <a:lstStyle>
            <a:lvl1pPr marL="0" indent="0">
              <a:buNone/>
              <a:defRPr sz="1200"/>
            </a:lvl1pPr>
            <a:lvl2pPr marL="386837" indent="0">
              <a:buNone/>
              <a:defRPr sz="1000"/>
            </a:lvl2pPr>
            <a:lvl3pPr marL="773674" indent="0">
              <a:buNone/>
              <a:defRPr sz="800"/>
            </a:lvl3pPr>
            <a:lvl4pPr marL="1160511" indent="0">
              <a:buNone/>
              <a:defRPr sz="800"/>
            </a:lvl4pPr>
            <a:lvl5pPr marL="1547348" indent="0">
              <a:buNone/>
              <a:defRPr sz="800"/>
            </a:lvl5pPr>
            <a:lvl6pPr marL="1934185" indent="0">
              <a:buNone/>
              <a:defRPr sz="800"/>
            </a:lvl6pPr>
            <a:lvl7pPr marL="2321022" indent="0">
              <a:buNone/>
              <a:defRPr sz="800"/>
            </a:lvl7pPr>
            <a:lvl8pPr marL="2707858" indent="0">
              <a:buNone/>
              <a:defRPr sz="800"/>
            </a:lvl8pPr>
            <a:lvl9pPr marL="309469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FAF132-323E-FD4D-9FFA-8DAA8E6BE8D4}" type="slidenum">
              <a:rPr lang="en-US"/>
              <a:pPr>
                <a:defRPr/>
              </a:pPr>
              <a:t>‹#›</a:t>
            </a:fld>
            <a:endParaRPr lang="en-US"/>
          </a:p>
        </p:txBody>
      </p:sp>
    </p:spTree>
    <p:extLst>
      <p:ext uri="{BB962C8B-B14F-4D97-AF65-F5344CB8AC3E}">
        <p14:creationId xmlns:p14="http://schemas.microsoft.com/office/powerpoint/2010/main" val="162724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4176" y="28163133"/>
            <a:ext cx="18105494" cy="3325636"/>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5914176" y="3595337"/>
            <a:ext cx="18105494" cy="24138995"/>
          </a:xfrm>
        </p:spPr>
        <p:txBody>
          <a:bodyPr/>
          <a:lstStyle>
            <a:lvl1pPr marL="0" indent="0">
              <a:buNone/>
              <a:defRPr sz="2700"/>
            </a:lvl1pPr>
            <a:lvl2pPr marL="386837" indent="0">
              <a:buNone/>
              <a:defRPr sz="2400"/>
            </a:lvl2pPr>
            <a:lvl3pPr marL="773674" indent="0">
              <a:buNone/>
              <a:defRPr sz="2000"/>
            </a:lvl3pPr>
            <a:lvl4pPr marL="1160511" indent="0">
              <a:buNone/>
              <a:defRPr sz="1700"/>
            </a:lvl4pPr>
            <a:lvl5pPr marL="1547348" indent="0">
              <a:buNone/>
              <a:defRPr sz="1700"/>
            </a:lvl5pPr>
            <a:lvl6pPr marL="1934185" indent="0">
              <a:buNone/>
              <a:defRPr sz="1700"/>
            </a:lvl6pPr>
            <a:lvl7pPr marL="2321022" indent="0">
              <a:buNone/>
              <a:defRPr sz="1700"/>
            </a:lvl7pPr>
            <a:lvl8pPr marL="2707858" indent="0">
              <a:buNone/>
              <a:defRPr sz="1700"/>
            </a:lvl8pPr>
            <a:lvl9pPr marL="3094695" indent="0">
              <a:buNone/>
              <a:defRPr sz="1700"/>
            </a:lvl9pPr>
          </a:lstStyle>
          <a:p>
            <a:pPr lvl="0"/>
            <a:endParaRPr lang="en-US" noProof="0" smtClean="0"/>
          </a:p>
        </p:txBody>
      </p:sp>
      <p:sp>
        <p:nvSpPr>
          <p:cNvPr id="4" name="Text Placeholder 3"/>
          <p:cNvSpPr>
            <a:spLocks noGrp="1"/>
          </p:cNvSpPr>
          <p:nvPr>
            <p:ph type="body" sz="half" idx="2"/>
          </p:nvPr>
        </p:nvSpPr>
        <p:spPr>
          <a:xfrm>
            <a:off x="5914176" y="31488770"/>
            <a:ext cx="18105494" cy="4720695"/>
          </a:xfrm>
        </p:spPr>
        <p:txBody>
          <a:bodyPr/>
          <a:lstStyle>
            <a:lvl1pPr marL="0" indent="0">
              <a:buNone/>
              <a:defRPr sz="1200"/>
            </a:lvl1pPr>
            <a:lvl2pPr marL="386837" indent="0">
              <a:buNone/>
              <a:defRPr sz="1000"/>
            </a:lvl2pPr>
            <a:lvl3pPr marL="773674" indent="0">
              <a:buNone/>
              <a:defRPr sz="800"/>
            </a:lvl3pPr>
            <a:lvl4pPr marL="1160511" indent="0">
              <a:buNone/>
              <a:defRPr sz="800"/>
            </a:lvl4pPr>
            <a:lvl5pPr marL="1547348" indent="0">
              <a:buNone/>
              <a:defRPr sz="800"/>
            </a:lvl5pPr>
            <a:lvl6pPr marL="1934185" indent="0">
              <a:buNone/>
              <a:defRPr sz="800"/>
            </a:lvl6pPr>
            <a:lvl7pPr marL="2321022" indent="0">
              <a:buNone/>
              <a:defRPr sz="800"/>
            </a:lvl7pPr>
            <a:lvl8pPr marL="2707858" indent="0">
              <a:buNone/>
              <a:defRPr sz="800"/>
            </a:lvl8pPr>
            <a:lvl9pPr marL="309469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1742CB-1967-3D4D-BA8D-72ECAD100CA5}" type="slidenum">
              <a:rPr lang="en-US"/>
              <a:pPr>
                <a:defRPr/>
              </a:pPr>
              <a:t>‹#›</a:t>
            </a:fld>
            <a:endParaRPr lang="en-US"/>
          </a:p>
        </p:txBody>
      </p:sp>
    </p:spTree>
    <p:extLst>
      <p:ext uri="{BB962C8B-B14F-4D97-AF65-F5344CB8AC3E}">
        <p14:creationId xmlns:p14="http://schemas.microsoft.com/office/powerpoint/2010/main" val="42516390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62188" y="3576638"/>
            <a:ext cx="256508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44834" tIns="172417" rIns="344834" bIns="1724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62188" y="11625263"/>
            <a:ext cx="25650825" cy="2413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44834" tIns="172417" rIns="344834" bIns="1724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262188" y="36656963"/>
            <a:ext cx="6286500" cy="2682875"/>
          </a:xfrm>
          <a:prstGeom prst="rect">
            <a:avLst/>
          </a:prstGeom>
          <a:noFill/>
          <a:ln w="9525">
            <a:noFill/>
            <a:miter lim="800000"/>
            <a:headEnd/>
            <a:tailEnd/>
          </a:ln>
          <a:effectLst/>
        </p:spPr>
        <p:txBody>
          <a:bodyPr vert="horz" wrap="square" lIns="344834" tIns="172417" rIns="344834" bIns="172417" numCol="1" anchor="t" anchorCtr="0" compatLnSpc="1">
            <a:prstTxWarp prst="textNoShape">
              <a:avLst/>
            </a:prstTxWarp>
          </a:bodyPr>
          <a:lstStyle>
            <a:lvl1pPr>
              <a:defRPr sz="52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10310813" y="36656963"/>
            <a:ext cx="9553575" cy="2682875"/>
          </a:xfrm>
          <a:prstGeom prst="rect">
            <a:avLst/>
          </a:prstGeom>
          <a:noFill/>
          <a:ln w="9525">
            <a:noFill/>
            <a:miter lim="800000"/>
            <a:headEnd/>
            <a:tailEnd/>
          </a:ln>
          <a:effectLst/>
        </p:spPr>
        <p:txBody>
          <a:bodyPr vert="horz" wrap="square" lIns="344834" tIns="172417" rIns="344834" bIns="172417" numCol="1" anchor="t" anchorCtr="0" compatLnSpc="1">
            <a:prstTxWarp prst="textNoShape">
              <a:avLst/>
            </a:prstTxWarp>
          </a:bodyPr>
          <a:lstStyle>
            <a:lvl1pPr algn="ctr">
              <a:defRPr sz="520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21626513" y="36656963"/>
            <a:ext cx="6286500" cy="2682875"/>
          </a:xfrm>
          <a:prstGeom prst="rect">
            <a:avLst/>
          </a:prstGeom>
          <a:noFill/>
          <a:ln w="9525">
            <a:noFill/>
            <a:miter lim="800000"/>
            <a:headEnd/>
            <a:tailEnd/>
          </a:ln>
          <a:effectLst/>
        </p:spPr>
        <p:txBody>
          <a:bodyPr vert="horz" wrap="square" lIns="344834" tIns="172417" rIns="344834" bIns="172417" numCol="1" anchor="t" anchorCtr="0" compatLnSpc="1">
            <a:prstTxWarp prst="textNoShape">
              <a:avLst/>
            </a:prstTxWarp>
          </a:bodyPr>
          <a:lstStyle>
            <a:lvl1pPr algn="r">
              <a:defRPr sz="5200">
                <a:latin typeface="Times New Roman" charset="0"/>
              </a:defRPr>
            </a:lvl1pPr>
          </a:lstStyle>
          <a:p>
            <a:pPr>
              <a:defRPr/>
            </a:pPr>
            <a:fld id="{C8365D8B-E775-664E-AEFE-D0D7ACAA40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46463" rtl="0" eaLnBrk="0" fontAlgn="base" hangingPunct="0">
        <a:spcBef>
          <a:spcPct val="0"/>
        </a:spcBef>
        <a:spcAft>
          <a:spcPct val="0"/>
        </a:spcAft>
        <a:defRPr sz="16600">
          <a:solidFill>
            <a:schemeClr val="tx2"/>
          </a:solidFill>
          <a:latin typeface="+mj-lt"/>
          <a:ea typeface="ＭＳ Ｐゴシック" pitchFamily="-65" charset="-128"/>
          <a:cs typeface="ＭＳ Ｐゴシック" pitchFamily="-65" charset="-128"/>
        </a:defRPr>
      </a:lvl1pPr>
      <a:lvl2pPr algn="ctr" defTabSz="3446463" rtl="0" eaLnBrk="0" fontAlgn="base" hangingPunct="0">
        <a:spcBef>
          <a:spcPct val="0"/>
        </a:spcBef>
        <a:spcAft>
          <a:spcPct val="0"/>
        </a:spcAft>
        <a:defRPr sz="16600">
          <a:solidFill>
            <a:schemeClr val="tx2"/>
          </a:solidFill>
          <a:latin typeface="Times New Roman" pitchFamily="-65" charset="0"/>
          <a:ea typeface="ＭＳ Ｐゴシック" pitchFamily="-65" charset="-128"/>
          <a:cs typeface="ＭＳ Ｐゴシック" pitchFamily="-65" charset="-128"/>
        </a:defRPr>
      </a:lvl2pPr>
      <a:lvl3pPr algn="ctr" defTabSz="3446463" rtl="0" eaLnBrk="0" fontAlgn="base" hangingPunct="0">
        <a:spcBef>
          <a:spcPct val="0"/>
        </a:spcBef>
        <a:spcAft>
          <a:spcPct val="0"/>
        </a:spcAft>
        <a:defRPr sz="16600">
          <a:solidFill>
            <a:schemeClr val="tx2"/>
          </a:solidFill>
          <a:latin typeface="Times New Roman" pitchFamily="-65" charset="0"/>
          <a:ea typeface="ＭＳ Ｐゴシック" pitchFamily="-65" charset="-128"/>
          <a:cs typeface="ＭＳ Ｐゴシック" pitchFamily="-65" charset="-128"/>
        </a:defRPr>
      </a:lvl3pPr>
      <a:lvl4pPr algn="ctr" defTabSz="3446463" rtl="0" eaLnBrk="0" fontAlgn="base" hangingPunct="0">
        <a:spcBef>
          <a:spcPct val="0"/>
        </a:spcBef>
        <a:spcAft>
          <a:spcPct val="0"/>
        </a:spcAft>
        <a:defRPr sz="16600">
          <a:solidFill>
            <a:schemeClr val="tx2"/>
          </a:solidFill>
          <a:latin typeface="Times New Roman" pitchFamily="-65" charset="0"/>
          <a:ea typeface="ＭＳ Ｐゴシック" pitchFamily="-65" charset="-128"/>
          <a:cs typeface="ＭＳ Ｐゴシック" pitchFamily="-65" charset="-128"/>
        </a:defRPr>
      </a:lvl4pPr>
      <a:lvl5pPr algn="ctr" defTabSz="3446463" rtl="0" eaLnBrk="0" fontAlgn="base" hangingPunct="0">
        <a:spcBef>
          <a:spcPct val="0"/>
        </a:spcBef>
        <a:spcAft>
          <a:spcPct val="0"/>
        </a:spcAft>
        <a:defRPr sz="16600">
          <a:solidFill>
            <a:schemeClr val="tx2"/>
          </a:solidFill>
          <a:latin typeface="Times New Roman" pitchFamily="-65" charset="0"/>
          <a:ea typeface="ＭＳ Ｐゴシック" pitchFamily="-65" charset="-128"/>
          <a:cs typeface="ＭＳ Ｐゴシック" pitchFamily="-65" charset="-128"/>
        </a:defRPr>
      </a:lvl5pPr>
      <a:lvl6pPr marL="386837" algn="ctr" defTabSz="3447953" rtl="0" fontAlgn="base">
        <a:spcBef>
          <a:spcPct val="0"/>
        </a:spcBef>
        <a:spcAft>
          <a:spcPct val="0"/>
        </a:spcAft>
        <a:defRPr sz="16600">
          <a:solidFill>
            <a:schemeClr val="tx2"/>
          </a:solidFill>
          <a:latin typeface="Times New Roman" pitchFamily="-65" charset="0"/>
        </a:defRPr>
      </a:lvl6pPr>
      <a:lvl7pPr marL="773674" algn="ctr" defTabSz="3447953" rtl="0" fontAlgn="base">
        <a:spcBef>
          <a:spcPct val="0"/>
        </a:spcBef>
        <a:spcAft>
          <a:spcPct val="0"/>
        </a:spcAft>
        <a:defRPr sz="16600">
          <a:solidFill>
            <a:schemeClr val="tx2"/>
          </a:solidFill>
          <a:latin typeface="Times New Roman" pitchFamily="-65" charset="0"/>
        </a:defRPr>
      </a:lvl7pPr>
      <a:lvl8pPr marL="1160511" algn="ctr" defTabSz="3447953" rtl="0" fontAlgn="base">
        <a:spcBef>
          <a:spcPct val="0"/>
        </a:spcBef>
        <a:spcAft>
          <a:spcPct val="0"/>
        </a:spcAft>
        <a:defRPr sz="16600">
          <a:solidFill>
            <a:schemeClr val="tx2"/>
          </a:solidFill>
          <a:latin typeface="Times New Roman" pitchFamily="-65" charset="0"/>
        </a:defRPr>
      </a:lvl8pPr>
      <a:lvl9pPr marL="1547348" algn="ctr" defTabSz="3447953" rtl="0" fontAlgn="base">
        <a:spcBef>
          <a:spcPct val="0"/>
        </a:spcBef>
        <a:spcAft>
          <a:spcPct val="0"/>
        </a:spcAft>
        <a:defRPr sz="16600">
          <a:solidFill>
            <a:schemeClr val="tx2"/>
          </a:solidFill>
          <a:latin typeface="Times New Roman" pitchFamily="-65" charset="0"/>
        </a:defRPr>
      </a:lvl9pPr>
    </p:titleStyle>
    <p:bodyStyle>
      <a:lvl1pPr marL="1292225" indent="-1292225" algn="l" defTabSz="3446463" rtl="0" eaLnBrk="0" fontAlgn="base" hangingPunct="0">
        <a:spcBef>
          <a:spcPct val="20000"/>
        </a:spcBef>
        <a:spcAft>
          <a:spcPct val="0"/>
        </a:spcAft>
        <a:buChar char="•"/>
        <a:defRPr sz="12100">
          <a:solidFill>
            <a:schemeClr val="tx1"/>
          </a:solidFill>
          <a:latin typeface="+mn-lt"/>
          <a:ea typeface="ＭＳ Ｐゴシック" pitchFamily="-65" charset="-128"/>
          <a:cs typeface="ＭＳ Ｐゴシック" pitchFamily="-65" charset="-128"/>
        </a:defRPr>
      </a:lvl1pPr>
      <a:lvl2pPr marL="2800350" indent="-1076325" algn="l" defTabSz="3446463" rtl="0" eaLnBrk="0" fontAlgn="base" hangingPunct="0">
        <a:spcBef>
          <a:spcPct val="20000"/>
        </a:spcBef>
        <a:spcAft>
          <a:spcPct val="0"/>
        </a:spcAft>
        <a:buChar char="–"/>
        <a:defRPr sz="10600">
          <a:solidFill>
            <a:schemeClr val="tx1"/>
          </a:solidFill>
          <a:latin typeface="+mn-lt"/>
          <a:ea typeface="ＭＳ Ｐゴシック" pitchFamily="-65" charset="-128"/>
        </a:defRPr>
      </a:lvl2pPr>
      <a:lvl3pPr marL="4310063" indent="-862013" algn="l" defTabSz="3446463" rtl="0" eaLnBrk="0" fontAlgn="base" hangingPunct="0">
        <a:spcBef>
          <a:spcPct val="20000"/>
        </a:spcBef>
        <a:spcAft>
          <a:spcPct val="0"/>
        </a:spcAft>
        <a:buChar char="•"/>
        <a:defRPr sz="9100">
          <a:solidFill>
            <a:schemeClr val="tx1"/>
          </a:solidFill>
          <a:latin typeface="+mn-lt"/>
          <a:ea typeface="ＭＳ Ｐゴシック" pitchFamily="-65" charset="-128"/>
        </a:defRPr>
      </a:lvl3pPr>
      <a:lvl4pPr marL="6034088" indent="-862013" algn="l" defTabSz="3446463" rtl="0" eaLnBrk="0" fontAlgn="base" hangingPunct="0">
        <a:spcBef>
          <a:spcPct val="20000"/>
        </a:spcBef>
        <a:spcAft>
          <a:spcPct val="0"/>
        </a:spcAft>
        <a:buChar char="–"/>
        <a:defRPr sz="7500">
          <a:solidFill>
            <a:schemeClr val="tx1"/>
          </a:solidFill>
          <a:latin typeface="+mn-lt"/>
          <a:ea typeface="ＭＳ Ｐゴシック" pitchFamily="-65" charset="-128"/>
        </a:defRPr>
      </a:lvl4pPr>
      <a:lvl5pPr marL="7758113" indent="-860425" algn="l" defTabSz="3446463" rtl="0" eaLnBrk="0" fontAlgn="base" hangingPunct="0">
        <a:spcBef>
          <a:spcPct val="20000"/>
        </a:spcBef>
        <a:spcAft>
          <a:spcPct val="0"/>
        </a:spcAft>
        <a:buChar char="»"/>
        <a:defRPr sz="7500">
          <a:solidFill>
            <a:schemeClr val="tx1"/>
          </a:solidFill>
          <a:latin typeface="+mn-lt"/>
          <a:ea typeface="ＭＳ Ｐゴシック" pitchFamily="-65" charset="-128"/>
        </a:defRPr>
      </a:lvl5pPr>
      <a:lvl6pPr marL="8145066" indent="-860981" algn="l" defTabSz="3447953" rtl="0" fontAlgn="base">
        <a:spcBef>
          <a:spcPct val="20000"/>
        </a:spcBef>
        <a:spcAft>
          <a:spcPct val="0"/>
        </a:spcAft>
        <a:buChar char="»"/>
        <a:defRPr sz="7500">
          <a:solidFill>
            <a:schemeClr val="tx1"/>
          </a:solidFill>
          <a:latin typeface="+mn-lt"/>
          <a:ea typeface="ＭＳ Ｐゴシック" pitchFamily="-65" charset="-128"/>
        </a:defRPr>
      </a:lvl6pPr>
      <a:lvl7pPr marL="8531903" indent="-860981" algn="l" defTabSz="3447953" rtl="0" fontAlgn="base">
        <a:spcBef>
          <a:spcPct val="20000"/>
        </a:spcBef>
        <a:spcAft>
          <a:spcPct val="0"/>
        </a:spcAft>
        <a:buChar char="»"/>
        <a:defRPr sz="7500">
          <a:solidFill>
            <a:schemeClr val="tx1"/>
          </a:solidFill>
          <a:latin typeface="+mn-lt"/>
          <a:ea typeface="ＭＳ Ｐゴシック" pitchFamily="-65" charset="-128"/>
        </a:defRPr>
      </a:lvl7pPr>
      <a:lvl8pPr marL="8918740" indent="-860981" algn="l" defTabSz="3447953" rtl="0" fontAlgn="base">
        <a:spcBef>
          <a:spcPct val="20000"/>
        </a:spcBef>
        <a:spcAft>
          <a:spcPct val="0"/>
        </a:spcAft>
        <a:buChar char="»"/>
        <a:defRPr sz="7500">
          <a:solidFill>
            <a:schemeClr val="tx1"/>
          </a:solidFill>
          <a:latin typeface="+mn-lt"/>
          <a:ea typeface="ＭＳ Ｐゴシック" pitchFamily="-65" charset="-128"/>
        </a:defRPr>
      </a:lvl8pPr>
      <a:lvl9pPr marL="9305577" indent="-860981" algn="l" defTabSz="3447953" rtl="0" fontAlgn="base">
        <a:spcBef>
          <a:spcPct val="20000"/>
        </a:spcBef>
        <a:spcAft>
          <a:spcPct val="0"/>
        </a:spcAft>
        <a:buChar char="»"/>
        <a:defRPr sz="7500">
          <a:solidFill>
            <a:schemeClr val="tx1"/>
          </a:solidFill>
          <a:latin typeface="+mn-lt"/>
          <a:ea typeface="ＭＳ Ｐゴシック" pitchFamily="-65" charset="-128"/>
        </a:defRPr>
      </a:lvl9pPr>
    </p:bodyStyle>
    <p:otherStyle>
      <a:defPPr>
        <a:defRPr lang="en-US"/>
      </a:defPPr>
      <a:lvl1pPr marL="0" algn="l" defTabSz="386837" rtl="0" eaLnBrk="1" latinLnBrk="0" hangingPunct="1">
        <a:defRPr sz="1500" kern="1200">
          <a:solidFill>
            <a:schemeClr val="tx1"/>
          </a:solidFill>
          <a:latin typeface="+mn-lt"/>
          <a:ea typeface="+mn-ea"/>
          <a:cs typeface="+mn-cs"/>
        </a:defRPr>
      </a:lvl1pPr>
      <a:lvl2pPr marL="386837" algn="l" defTabSz="386837" rtl="0" eaLnBrk="1" latinLnBrk="0" hangingPunct="1">
        <a:defRPr sz="1500" kern="1200">
          <a:solidFill>
            <a:schemeClr val="tx1"/>
          </a:solidFill>
          <a:latin typeface="+mn-lt"/>
          <a:ea typeface="+mn-ea"/>
          <a:cs typeface="+mn-cs"/>
        </a:defRPr>
      </a:lvl2pPr>
      <a:lvl3pPr marL="773674" algn="l" defTabSz="386837" rtl="0" eaLnBrk="1" latinLnBrk="0" hangingPunct="1">
        <a:defRPr sz="1500" kern="1200">
          <a:solidFill>
            <a:schemeClr val="tx1"/>
          </a:solidFill>
          <a:latin typeface="+mn-lt"/>
          <a:ea typeface="+mn-ea"/>
          <a:cs typeface="+mn-cs"/>
        </a:defRPr>
      </a:lvl3pPr>
      <a:lvl4pPr marL="1160511" algn="l" defTabSz="386837" rtl="0" eaLnBrk="1" latinLnBrk="0" hangingPunct="1">
        <a:defRPr sz="1500" kern="1200">
          <a:solidFill>
            <a:schemeClr val="tx1"/>
          </a:solidFill>
          <a:latin typeface="+mn-lt"/>
          <a:ea typeface="+mn-ea"/>
          <a:cs typeface="+mn-cs"/>
        </a:defRPr>
      </a:lvl4pPr>
      <a:lvl5pPr marL="1547348" algn="l" defTabSz="386837" rtl="0" eaLnBrk="1" latinLnBrk="0" hangingPunct="1">
        <a:defRPr sz="1500" kern="1200">
          <a:solidFill>
            <a:schemeClr val="tx1"/>
          </a:solidFill>
          <a:latin typeface="+mn-lt"/>
          <a:ea typeface="+mn-ea"/>
          <a:cs typeface="+mn-cs"/>
        </a:defRPr>
      </a:lvl5pPr>
      <a:lvl6pPr marL="1934185" algn="l" defTabSz="386837" rtl="0" eaLnBrk="1" latinLnBrk="0" hangingPunct="1">
        <a:defRPr sz="1500" kern="1200">
          <a:solidFill>
            <a:schemeClr val="tx1"/>
          </a:solidFill>
          <a:latin typeface="+mn-lt"/>
          <a:ea typeface="+mn-ea"/>
          <a:cs typeface="+mn-cs"/>
        </a:defRPr>
      </a:lvl6pPr>
      <a:lvl7pPr marL="2321022" algn="l" defTabSz="386837" rtl="0" eaLnBrk="1" latinLnBrk="0" hangingPunct="1">
        <a:defRPr sz="1500" kern="1200">
          <a:solidFill>
            <a:schemeClr val="tx1"/>
          </a:solidFill>
          <a:latin typeface="+mn-lt"/>
          <a:ea typeface="+mn-ea"/>
          <a:cs typeface="+mn-cs"/>
        </a:defRPr>
      </a:lvl7pPr>
      <a:lvl8pPr marL="2707858" algn="l" defTabSz="386837" rtl="0" eaLnBrk="1" latinLnBrk="0" hangingPunct="1">
        <a:defRPr sz="1500" kern="1200">
          <a:solidFill>
            <a:schemeClr val="tx1"/>
          </a:solidFill>
          <a:latin typeface="+mn-lt"/>
          <a:ea typeface="+mn-ea"/>
          <a:cs typeface="+mn-cs"/>
        </a:defRPr>
      </a:lvl8pPr>
      <a:lvl9pPr marL="3094695" algn="l" defTabSz="386837"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6.jpeg"/><Relationship Id="rId20" Type="http://schemas.openxmlformats.org/officeDocument/2006/relationships/image" Target="../media/image17.emf"/><Relationship Id="rId21" Type="http://schemas.openxmlformats.org/officeDocument/2006/relationships/image" Target="../media/image18.emf"/><Relationship Id="rId22" Type="http://schemas.openxmlformats.org/officeDocument/2006/relationships/image" Target="../media/image19.emf"/><Relationship Id="rId23" Type="http://schemas.openxmlformats.org/officeDocument/2006/relationships/image" Target="../media/image20.emf"/><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emf"/><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2.jpeg"/><Relationship Id="rId16" Type="http://schemas.openxmlformats.org/officeDocument/2006/relationships/image" Target="../media/image13.jpeg"/><Relationship Id="rId17" Type="http://schemas.openxmlformats.org/officeDocument/2006/relationships/image" Target="../media/image14.png"/><Relationship Id="rId18" Type="http://schemas.openxmlformats.org/officeDocument/2006/relationships/image" Target="../media/image15.jpeg"/><Relationship Id="rId19" Type="http://schemas.openxmlformats.org/officeDocument/2006/relationships/image" Target="../media/image16.jpeg"/><Relationship Id="rId1" Type="http://schemas.openxmlformats.org/officeDocument/2006/relationships/themeOverride" Target="../theme/themeOverride1.xml"/><Relationship Id="rId2" Type="http://schemas.openxmlformats.org/officeDocument/2006/relationships/slideLayout" Target="../slideLayouts/slideLayout7.xml"/><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p:cNvSpPr/>
          <p:nvPr/>
        </p:nvSpPr>
        <p:spPr>
          <a:xfrm>
            <a:off x="0" y="0"/>
            <a:ext cx="30175200" cy="40233600"/>
          </a:xfrm>
          <a:prstGeom prst="rect">
            <a:avLst/>
          </a:prstGeom>
          <a:solidFill>
            <a:schemeClr val="accent2">
              <a:lumMod val="60000"/>
              <a:lumOff val="40000"/>
              <a:alpha val="90000"/>
            </a:schemeClr>
          </a:solidFill>
          <a:ln>
            <a:solidFill>
              <a:schemeClr val="tx2">
                <a:lumMod val="95000"/>
                <a:lumOff val="5000"/>
              </a:schemeClr>
            </a:solidFill>
          </a:ln>
        </p:spPr>
        <p:style>
          <a:lnRef idx="1">
            <a:schemeClr val="accent1"/>
          </a:lnRef>
          <a:fillRef idx="3">
            <a:schemeClr val="accent1"/>
          </a:fillRef>
          <a:effectRef idx="2">
            <a:schemeClr val="accent1"/>
          </a:effectRef>
          <a:fontRef idx="minor">
            <a:schemeClr val="lt1"/>
          </a:fontRef>
        </p:style>
        <p:txBody>
          <a:bodyPr lIns="77367" tIns="38684" rIns="77367" bIns="38684" anchor="ctr"/>
          <a:lstStyle/>
          <a:p>
            <a:pPr algn="ctr">
              <a:defRPr/>
            </a:pPr>
            <a:endParaRPr lang="en-US" dirty="0">
              <a:solidFill>
                <a:srgbClr val="FFFFFF"/>
              </a:solidFill>
              <a:latin typeface="Times New Roman" charset="0"/>
              <a:ea typeface="ＭＳ Ｐゴシック" charset="0"/>
              <a:cs typeface="ＭＳ Ｐゴシック" charset="0"/>
            </a:endParaRPr>
          </a:p>
        </p:txBody>
      </p:sp>
      <p:sp>
        <p:nvSpPr>
          <p:cNvPr id="14339" name="Text Box 15"/>
          <p:cNvSpPr txBox="1">
            <a:spLocks noChangeArrowheads="1"/>
          </p:cNvSpPr>
          <p:nvPr/>
        </p:nvSpPr>
        <p:spPr bwMode="auto">
          <a:xfrm>
            <a:off x="608013" y="595313"/>
            <a:ext cx="28987750" cy="3413125"/>
          </a:xfrm>
          <a:prstGeom prst="rect">
            <a:avLst/>
          </a:prstGeom>
          <a:solidFill>
            <a:srgbClr val="589AE2">
              <a:alpha val="52156"/>
            </a:srgbClr>
          </a:solidFill>
          <a:ln w="38100">
            <a:solidFill>
              <a:srgbClr val="000000"/>
            </a:solidFill>
            <a:round/>
            <a:headEnd/>
            <a:tailEnd/>
          </a:ln>
        </p:spPr>
        <p:txBody>
          <a:bodyPr lIns="773674" tIns="386837" rIns="773674" bIns="773674"/>
          <a:lstStyle>
            <a:lvl1pPr marL="500063" indent="-500063"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endParaRPr lang="en-US" sz="2400">
              <a:latin typeface="Times New Roman" charset="0"/>
            </a:endParaRPr>
          </a:p>
          <a:p>
            <a:pPr eaLnBrk="1" hangingPunct="1">
              <a:spcBef>
                <a:spcPct val="10000"/>
              </a:spcBef>
            </a:pPr>
            <a:endParaRPr lang="en-US" sz="2400">
              <a:latin typeface="Times New Roman" charset="0"/>
            </a:endParaRPr>
          </a:p>
        </p:txBody>
      </p:sp>
      <p:sp>
        <p:nvSpPr>
          <p:cNvPr id="14340" name="Rectangle 180"/>
          <p:cNvSpPr>
            <a:spLocks noChangeArrowheads="1"/>
          </p:cNvSpPr>
          <p:nvPr/>
        </p:nvSpPr>
        <p:spPr bwMode="auto">
          <a:xfrm>
            <a:off x="442913" y="1123950"/>
            <a:ext cx="291401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nchor="ctr">
            <a:spAutoFit/>
          </a:bodyPr>
          <a:lstStyle/>
          <a:p>
            <a:pPr algn="ctr"/>
            <a:r>
              <a:rPr lang="en-US" sz="7200"/>
              <a:t>The effect of season upon the life cycle and development of </a:t>
            </a:r>
            <a:r>
              <a:rPr lang="en-US" sz="7200" i="1"/>
              <a:t>Haemonchus contortus</a:t>
            </a:r>
            <a:r>
              <a:rPr lang="en-US" sz="7200"/>
              <a:t> in experimentally infected lambs </a:t>
            </a:r>
          </a:p>
        </p:txBody>
      </p:sp>
      <p:sp>
        <p:nvSpPr>
          <p:cNvPr id="14341" name="Rectangle 2"/>
          <p:cNvSpPr>
            <a:spLocks noChangeArrowheads="1"/>
          </p:cNvSpPr>
          <p:nvPr/>
        </p:nvSpPr>
        <p:spPr bwMode="auto">
          <a:xfrm>
            <a:off x="595313" y="4568825"/>
            <a:ext cx="28970287" cy="1217613"/>
          </a:xfrm>
          <a:prstGeom prst="rect">
            <a:avLst/>
          </a:prstGeom>
          <a:solidFill>
            <a:srgbClr val="D9D9D9"/>
          </a:solidFill>
          <a:ln w="9525">
            <a:solidFill>
              <a:srgbClr val="000000"/>
            </a:solidFill>
            <a:miter lim="800000"/>
            <a:headEnd/>
            <a:tailEnd/>
          </a:ln>
        </p:spPr>
        <p:txBody>
          <a:bodyPr lIns="77367" tIns="38684" rIns="77367" bIns="38684">
            <a:spAutoFit/>
          </a:bodyPr>
          <a:lstStyle/>
          <a:p>
            <a:pPr algn="ctr"/>
            <a:r>
              <a:rPr lang="en-US" sz="3700"/>
              <a:t>Marissa Brummett*</a:t>
            </a:r>
            <a:r>
              <a:rPr lang="en-US" sz="3700" baseline="30000"/>
              <a:t>1</a:t>
            </a:r>
            <a:r>
              <a:rPr lang="en-US" sz="3700"/>
              <a:t>, Bailey Chalut</a:t>
            </a:r>
            <a:r>
              <a:rPr lang="en-US" sz="3700" baseline="30000"/>
              <a:t>1</a:t>
            </a:r>
            <a:r>
              <a:rPr lang="en-US" sz="3700"/>
              <a:t>, Amy Vigneau</a:t>
            </a:r>
            <a:r>
              <a:rPr lang="en-US" sz="3700" baseline="30000"/>
              <a:t>1</a:t>
            </a:r>
            <a:r>
              <a:rPr lang="en-US" sz="3700"/>
              <a:t>, Carly Barone</a:t>
            </a:r>
            <a:r>
              <a:rPr lang="en-US" sz="3700" baseline="30000"/>
              <a:t>2</a:t>
            </a:r>
            <a:r>
              <a:rPr lang="en-US" sz="3700"/>
              <a:t>, Anne Zajac</a:t>
            </a:r>
            <a:r>
              <a:rPr lang="en-US" sz="3700" baseline="30000"/>
              <a:t>3</a:t>
            </a:r>
            <a:r>
              <a:rPr lang="en-US" sz="3700"/>
              <a:t> and Katherine Petersson.</a:t>
            </a:r>
            <a:r>
              <a:rPr lang="en-US" sz="3700" baseline="30000"/>
              <a:t>1</a:t>
            </a:r>
          </a:p>
          <a:p>
            <a:pPr algn="ctr"/>
            <a:r>
              <a:rPr lang="en-US" sz="3700"/>
              <a:t> </a:t>
            </a:r>
            <a:r>
              <a:rPr lang="en-US" sz="3700" baseline="30000"/>
              <a:t>1</a:t>
            </a:r>
            <a:r>
              <a:rPr lang="en-US" sz="3700"/>
              <a:t>University of Rhode Island, Kingston, RI. </a:t>
            </a:r>
            <a:r>
              <a:rPr lang="en-US" sz="3700" baseline="30000"/>
              <a:t>2</a:t>
            </a:r>
            <a:r>
              <a:rPr lang="en-US" sz="3700"/>
              <a:t>Agricultural Research Service, USDA, Beltsville, Maryland. </a:t>
            </a:r>
            <a:r>
              <a:rPr lang="en-US" sz="3700" baseline="30000"/>
              <a:t>3</a:t>
            </a:r>
            <a:r>
              <a:rPr lang="en-US" sz="3700"/>
              <a:t>Virginia Tech, Blacksburg, VA.</a:t>
            </a:r>
          </a:p>
        </p:txBody>
      </p:sp>
      <p:grpSp>
        <p:nvGrpSpPr>
          <p:cNvPr id="14342" name="Group 7"/>
          <p:cNvGrpSpPr>
            <a:grpSpLocks/>
          </p:cNvGrpSpPr>
          <p:nvPr/>
        </p:nvGrpSpPr>
        <p:grpSpPr bwMode="auto">
          <a:xfrm>
            <a:off x="608013" y="6389688"/>
            <a:ext cx="9372600" cy="17422812"/>
            <a:chOff x="607368" y="6822373"/>
            <a:chExt cx="9372600" cy="17017907"/>
          </a:xfrm>
        </p:grpSpPr>
        <p:sp>
          <p:nvSpPr>
            <p:cNvPr id="14589" name="Text Box 7"/>
            <p:cNvSpPr txBox="1">
              <a:spLocks noChangeArrowheads="1"/>
            </p:cNvSpPr>
            <p:nvPr/>
          </p:nvSpPr>
          <p:spPr bwMode="auto">
            <a:xfrm>
              <a:off x="607368" y="6829658"/>
              <a:ext cx="9372600" cy="17010622"/>
            </a:xfrm>
            <a:prstGeom prst="rect">
              <a:avLst/>
            </a:prstGeom>
            <a:solidFill>
              <a:srgbClr val="589AE2">
                <a:alpha val="30196"/>
              </a:srgbClr>
            </a:solidFill>
            <a:ln w="38100">
              <a:solidFill>
                <a:srgbClr val="000000"/>
              </a:solidFill>
              <a:round/>
              <a:headEnd/>
              <a:tailEnd/>
            </a:ln>
          </p:spPr>
          <p:txBody>
            <a:bodyPr lIns="773674" tIns="386837" rIns="773674" bIns="773674"/>
            <a:lstStyle>
              <a:lvl1pPr eaLnBrk="0" hangingPunct="0">
                <a:tabLst>
                  <a:tab pos="500063" algn="l"/>
                </a:tabLst>
                <a:defRPr sz="2700">
                  <a:solidFill>
                    <a:schemeClr val="tx1"/>
                  </a:solidFill>
                  <a:latin typeface="Helvetica" charset="0"/>
                  <a:ea typeface="ＭＳ Ｐゴシック" charset="0"/>
                  <a:cs typeface="ＭＳ Ｐゴシック" charset="0"/>
                </a:defRPr>
              </a:lvl1pPr>
              <a:lvl2pPr marL="742950" indent="-285750" eaLnBrk="0" hangingPunct="0">
                <a:tabLst>
                  <a:tab pos="500063" algn="l"/>
                </a:tabLst>
                <a:defRPr sz="2700">
                  <a:solidFill>
                    <a:schemeClr val="tx1"/>
                  </a:solidFill>
                  <a:latin typeface="Helvetica" charset="0"/>
                  <a:ea typeface="ＭＳ Ｐゴシック" charset="0"/>
                </a:defRPr>
              </a:lvl2pPr>
              <a:lvl3pPr marL="1143000" indent="-228600" eaLnBrk="0" hangingPunct="0">
                <a:tabLst>
                  <a:tab pos="500063" algn="l"/>
                </a:tabLst>
                <a:defRPr sz="2700">
                  <a:solidFill>
                    <a:schemeClr val="tx1"/>
                  </a:solidFill>
                  <a:latin typeface="Helvetica" charset="0"/>
                  <a:ea typeface="ＭＳ Ｐゴシック" charset="0"/>
                </a:defRPr>
              </a:lvl3pPr>
              <a:lvl4pPr marL="1600200" indent="-228600" eaLnBrk="0" hangingPunct="0">
                <a:tabLst>
                  <a:tab pos="500063" algn="l"/>
                </a:tabLst>
                <a:defRPr sz="2700">
                  <a:solidFill>
                    <a:schemeClr val="tx1"/>
                  </a:solidFill>
                  <a:latin typeface="Helvetica" charset="0"/>
                  <a:ea typeface="ＭＳ Ｐゴシック" charset="0"/>
                </a:defRPr>
              </a:lvl4pPr>
              <a:lvl5pPr marL="2057400" indent="-228600" eaLnBrk="0" hangingPunct="0">
                <a:tabLst>
                  <a:tab pos="500063" algn="l"/>
                </a:tabLst>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9pPr>
            </a:lstStyle>
            <a:p>
              <a:r>
                <a:rPr lang="en-US" sz="2400">
                  <a:latin typeface="Times New Roman" charset="0"/>
                </a:rPr>
                <a:t>	</a:t>
              </a:r>
              <a:r>
                <a:rPr lang="en-US" sz="1700">
                  <a:latin typeface="Times New Roman" charset="0"/>
                </a:rPr>
                <a:t>	</a:t>
              </a:r>
              <a:endParaRPr lang="en-US" sz="1700" i="1">
                <a:solidFill>
                  <a:schemeClr val="accent2"/>
                </a:solidFill>
                <a:latin typeface="Times New Roman" charset="0"/>
              </a:endParaRPr>
            </a:p>
            <a:p>
              <a:pPr eaLnBrk="1" hangingPunct="1">
                <a:spcBef>
                  <a:spcPct val="10000"/>
                </a:spcBef>
              </a:pPr>
              <a:endParaRPr lang="en-US" sz="1700">
                <a:latin typeface="Times New Roman" charset="0"/>
              </a:endParaRPr>
            </a:p>
          </p:txBody>
        </p:sp>
        <p:sp>
          <p:nvSpPr>
            <p:cNvPr id="7" name="TextBox 6"/>
            <p:cNvSpPr txBox="1"/>
            <p:nvPr/>
          </p:nvSpPr>
          <p:spPr>
            <a:xfrm>
              <a:off x="610543" y="6822373"/>
              <a:ext cx="9351962" cy="786157"/>
            </a:xfrm>
            <a:prstGeom prst="rect">
              <a:avLst/>
            </a:prstGeom>
            <a:solidFill>
              <a:schemeClr val="accent3">
                <a:lumMod val="85000"/>
              </a:schemeClr>
            </a:solidFill>
            <a:ln>
              <a:solidFill>
                <a:schemeClr val="tx1"/>
              </a:solidFill>
            </a:ln>
          </p:spPr>
          <p:txBody>
            <a:bodyPr lIns="77367" tIns="38684" rIns="77367" bIns="38684">
              <a:spAutoFit/>
            </a:bodyPr>
            <a:lstStyle/>
            <a:p>
              <a:pPr algn="ctr">
                <a:defRPr/>
              </a:pPr>
              <a:r>
                <a:rPr lang="en-US" sz="4600" dirty="0"/>
                <a:t>Introduction</a:t>
              </a:r>
            </a:p>
          </p:txBody>
        </p:sp>
      </p:grpSp>
      <p:grpSp>
        <p:nvGrpSpPr>
          <p:cNvPr id="14343" name="Group 3"/>
          <p:cNvGrpSpPr>
            <a:grpSpLocks/>
          </p:cNvGrpSpPr>
          <p:nvPr/>
        </p:nvGrpSpPr>
        <p:grpSpPr bwMode="auto">
          <a:xfrm>
            <a:off x="10436225" y="6389688"/>
            <a:ext cx="9372600" cy="33261300"/>
            <a:chOff x="10380486" y="6692508"/>
            <a:chExt cx="9372600" cy="32243713"/>
          </a:xfrm>
        </p:grpSpPr>
        <p:sp>
          <p:nvSpPr>
            <p:cNvPr id="14587" name="Text Box 12"/>
            <p:cNvSpPr txBox="1">
              <a:spLocks noChangeArrowheads="1"/>
            </p:cNvSpPr>
            <p:nvPr/>
          </p:nvSpPr>
          <p:spPr bwMode="auto">
            <a:xfrm>
              <a:off x="10380486" y="6692508"/>
              <a:ext cx="9372600" cy="32243713"/>
            </a:xfrm>
            <a:prstGeom prst="rect">
              <a:avLst/>
            </a:prstGeom>
            <a:solidFill>
              <a:srgbClr val="589AE2">
                <a:alpha val="30196"/>
              </a:srgbClr>
            </a:solidFill>
            <a:ln w="38100">
              <a:solidFill>
                <a:srgbClr val="000000"/>
              </a:solidFill>
              <a:round/>
              <a:headEnd/>
              <a:tailEnd/>
            </a:ln>
          </p:spPr>
          <p:txBody>
            <a:bodyPr lIns="773674" tIns="386837" rIns="773674" bIns="773674"/>
            <a:lstStyle>
              <a:lvl1pPr eaLnBrk="0" hangingPunct="0">
                <a:tabLst>
                  <a:tab pos="500063" algn="l"/>
                </a:tabLst>
                <a:defRPr sz="2700">
                  <a:solidFill>
                    <a:schemeClr val="tx1"/>
                  </a:solidFill>
                  <a:latin typeface="Helvetica" charset="0"/>
                  <a:ea typeface="ＭＳ Ｐゴシック" charset="0"/>
                  <a:cs typeface="ＭＳ Ｐゴシック" charset="0"/>
                </a:defRPr>
              </a:lvl1pPr>
              <a:lvl2pPr marL="742950" indent="-285750" eaLnBrk="0" hangingPunct="0">
                <a:tabLst>
                  <a:tab pos="500063" algn="l"/>
                </a:tabLst>
                <a:defRPr sz="2700">
                  <a:solidFill>
                    <a:schemeClr val="tx1"/>
                  </a:solidFill>
                  <a:latin typeface="Helvetica" charset="0"/>
                  <a:ea typeface="ＭＳ Ｐゴシック" charset="0"/>
                </a:defRPr>
              </a:lvl2pPr>
              <a:lvl3pPr marL="1143000" indent="-228600" eaLnBrk="0" hangingPunct="0">
                <a:tabLst>
                  <a:tab pos="500063" algn="l"/>
                </a:tabLst>
                <a:defRPr sz="2700">
                  <a:solidFill>
                    <a:schemeClr val="tx1"/>
                  </a:solidFill>
                  <a:latin typeface="Helvetica" charset="0"/>
                  <a:ea typeface="ＭＳ Ｐゴシック" charset="0"/>
                </a:defRPr>
              </a:lvl3pPr>
              <a:lvl4pPr marL="1600200" indent="-228600" eaLnBrk="0" hangingPunct="0">
                <a:tabLst>
                  <a:tab pos="500063" algn="l"/>
                </a:tabLst>
                <a:defRPr sz="2700">
                  <a:solidFill>
                    <a:schemeClr val="tx1"/>
                  </a:solidFill>
                  <a:latin typeface="Helvetica" charset="0"/>
                  <a:ea typeface="ＭＳ Ｐゴシック" charset="0"/>
                </a:defRPr>
              </a:lvl4pPr>
              <a:lvl5pPr marL="2057400" indent="-228600" eaLnBrk="0" hangingPunct="0">
                <a:tabLst>
                  <a:tab pos="500063" algn="l"/>
                </a:tabLst>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9pPr>
            </a:lstStyle>
            <a:p>
              <a:pPr algn="just" eaLnBrk="1" hangingPunct="1"/>
              <a:endParaRPr lang="en-US" sz="2400" b="1">
                <a:solidFill>
                  <a:srgbClr val="000000"/>
                </a:solidFill>
                <a:latin typeface="Calibri" charset="0"/>
              </a:endParaRPr>
            </a:p>
          </p:txBody>
        </p:sp>
        <p:sp>
          <p:nvSpPr>
            <p:cNvPr id="49" name="TextBox 48"/>
            <p:cNvSpPr txBox="1"/>
            <p:nvPr/>
          </p:nvSpPr>
          <p:spPr>
            <a:xfrm>
              <a:off x="10409061" y="6701742"/>
              <a:ext cx="9331325" cy="789472"/>
            </a:xfrm>
            <a:prstGeom prst="rect">
              <a:avLst/>
            </a:prstGeom>
            <a:solidFill>
              <a:schemeClr val="accent3">
                <a:lumMod val="85000"/>
              </a:schemeClr>
            </a:solidFill>
            <a:ln>
              <a:solidFill>
                <a:schemeClr val="tx1"/>
              </a:solidFill>
            </a:ln>
          </p:spPr>
          <p:txBody>
            <a:bodyPr lIns="77367" tIns="38684" rIns="77367" bIns="38684">
              <a:spAutoFit/>
            </a:bodyPr>
            <a:lstStyle/>
            <a:p>
              <a:pPr algn="ctr">
                <a:defRPr/>
              </a:pPr>
              <a:r>
                <a:rPr lang="en-US" sz="4600" dirty="0"/>
                <a:t>Materials and Methods</a:t>
              </a:r>
            </a:p>
          </p:txBody>
        </p:sp>
      </p:grpSp>
      <p:grpSp>
        <p:nvGrpSpPr>
          <p:cNvPr id="14344" name="Group 5"/>
          <p:cNvGrpSpPr>
            <a:grpSpLocks/>
          </p:cNvGrpSpPr>
          <p:nvPr/>
        </p:nvGrpSpPr>
        <p:grpSpPr bwMode="auto">
          <a:xfrm>
            <a:off x="20132675" y="6338888"/>
            <a:ext cx="9372600" cy="22813962"/>
            <a:chOff x="20208824" y="6818846"/>
            <a:chExt cx="9372600" cy="22384248"/>
          </a:xfrm>
        </p:grpSpPr>
        <p:sp>
          <p:nvSpPr>
            <p:cNvPr id="14585" name="Text Box 7"/>
            <p:cNvSpPr txBox="1">
              <a:spLocks noChangeArrowheads="1"/>
            </p:cNvSpPr>
            <p:nvPr/>
          </p:nvSpPr>
          <p:spPr bwMode="auto">
            <a:xfrm>
              <a:off x="20208824" y="6819344"/>
              <a:ext cx="9372600" cy="22383750"/>
            </a:xfrm>
            <a:prstGeom prst="rect">
              <a:avLst/>
            </a:prstGeom>
            <a:solidFill>
              <a:srgbClr val="589AE2">
                <a:alpha val="30196"/>
              </a:srgbClr>
            </a:solidFill>
            <a:ln w="38100">
              <a:solidFill>
                <a:srgbClr val="000000"/>
              </a:solidFill>
              <a:round/>
              <a:headEnd/>
              <a:tailEnd/>
            </a:ln>
          </p:spPr>
          <p:txBody>
            <a:bodyPr lIns="773674" tIns="386837" rIns="773674" bIns="773674"/>
            <a:lstStyle>
              <a:lvl1pPr eaLnBrk="0" hangingPunct="0">
                <a:tabLst>
                  <a:tab pos="500063" algn="l"/>
                </a:tabLst>
                <a:defRPr sz="2700">
                  <a:solidFill>
                    <a:schemeClr val="tx1"/>
                  </a:solidFill>
                  <a:latin typeface="Helvetica" charset="0"/>
                  <a:ea typeface="ＭＳ Ｐゴシック" charset="0"/>
                  <a:cs typeface="ＭＳ Ｐゴシック" charset="0"/>
                </a:defRPr>
              </a:lvl1pPr>
              <a:lvl2pPr marL="742950" indent="-285750" eaLnBrk="0" hangingPunct="0">
                <a:tabLst>
                  <a:tab pos="500063" algn="l"/>
                </a:tabLst>
                <a:defRPr sz="2700">
                  <a:solidFill>
                    <a:schemeClr val="tx1"/>
                  </a:solidFill>
                  <a:latin typeface="Helvetica" charset="0"/>
                  <a:ea typeface="ＭＳ Ｐゴシック" charset="0"/>
                </a:defRPr>
              </a:lvl2pPr>
              <a:lvl3pPr marL="1143000" indent="-228600" eaLnBrk="0" hangingPunct="0">
                <a:tabLst>
                  <a:tab pos="500063" algn="l"/>
                </a:tabLst>
                <a:defRPr sz="2700">
                  <a:solidFill>
                    <a:schemeClr val="tx1"/>
                  </a:solidFill>
                  <a:latin typeface="Helvetica" charset="0"/>
                  <a:ea typeface="ＭＳ Ｐゴシック" charset="0"/>
                </a:defRPr>
              </a:lvl3pPr>
              <a:lvl4pPr marL="1600200" indent="-228600" eaLnBrk="0" hangingPunct="0">
                <a:tabLst>
                  <a:tab pos="500063" algn="l"/>
                </a:tabLst>
                <a:defRPr sz="2700">
                  <a:solidFill>
                    <a:schemeClr val="tx1"/>
                  </a:solidFill>
                  <a:latin typeface="Helvetica" charset="0"/>
                  <a:ea typeface="ＭＳ Ｐゴシック" charset="0"/>
                </a:defRPr>
              </a:lvl4pPr>
              <a:lvl5pPr marL="2057400" indent="-228600" eaLnBrk="0" hangingPunct="0">
                <a:tabLst>
                  <a:tab pos="500063" algn="l"/>
                </a:tabLst>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0063" algn="l"/>
                </a:tabLst>
                <a:defRPr sz="2700">
                  <a:solidFill>
                    <a:schemeClr val="tx1"/>
                  </a:solidFill>
                  <a:latin typeface="Helvetica" charset="0"/>
                  <a:ea typeface="ＭＳ Ｐゴシック" charset="0"/>
                </a:defRPr>
              </a:lvl9pPr>
            </a:lstStyle>
            <a:p>
              <a:r>
                <a:rPr lang="en-US" sz="2400">
                  <a:latin typeface="Times New Roman" charset="0"/>
                </a:rPr>
                <a:t>	</a:t>
              </a:r>
              <a:r>
                <a:rPr lang="en-US" sz="1700">
                  <a:latin typeface="Times New Roman" charset="0"/>
                </a:rPr>
                <a:t>	</a:t>
              </a:r>
              <a:endParaRPr lang="en-US" sz="1700" i="1">
                <a:solidFill>
                  <a:schemeClr val="accent2"/>
                </a:solidFill>
                <a:latin typeface="Times New Roman" charset="0"/>
              </a:endParaRPr>
            </a:p>
            <a:p>
              <a:pPr eaLnBrk="1" hangingPunct="1">
                <a:spcBef>
                  <a:spcPct val="10000"/>
                </a:spcBef>
              </a:pPr>
              <a:endParaRPr lang="en-US" sz="1700">
                <a:latin typeface="Times New Roman" charset="0"/>
              </a:endParaRPr>
            </a:p>
          </p:txBody>
        </p:sp>
        <p:sp>
          <p:nvSpPr>
            <p:cNvPr id="52" name="TextBox 51"/>
            <p:cNvSpPr txBox="1"/>
            <p:nvPr/>
          </p:nvSpPr>
          <p:spPr>
            <a:xfrm>
              <a:off x="20219937" y="6818846"/>
              <a:ext cx="9355137" cy="785030"/>
            </a:xfrm>
            <a:prstGeom prst="rect">
              <a:avLst/>
            </a:prstGeom>
            <a:solidFill>
              <a:schemeClr val="accent3">
                <a:lumMod val="85000"/>
              </a:schemeClr>
            </a:solidFill>
            <a:ln>
              <a:solidFill>
                <a:schemeClr val="tx1"/>
              </a:solidFill>
            </a:ln>
          </p:spPr>
          <p:txBody>
            <a:bodyPr lIns="77367" tIns="38684" rIns="77367" bIns="38684">
              <a:spAutoFit/>
            </a:bodyPr>
            <a:lstStyle/>
            <a:p>
              <a:pPr algn="ctr">
                <a:defRPr/>
              </a:pPr>
              <a:r>
                <a:rPr lang="en-US" sz="4600" dirty="0"/>
                <a:t>Results</a:t>
              </a:r>
            </a:p>
          </p:txBody>
        </p:sp>
      </p:grpSp>
      <p:sp>
        <p:nvSpPr>
          <p:cNvPr id="14345" name="TextBox 12"/>
          <p:cNvSpPr txBox="1">
            <a:spLocks noChangeArrowheads="1"/>
          </p:cNvSpPr>
          <p:nvPr/>
        </p:nvSpPr>
        <p:spPr bwMode="auto">
          <a:xfrm>
            <a:off x="10625138" y="13250401"/>
            <a:ext cx="67389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3200" u="sng" dirty="0"/>
              <a:t>Egg Recovery and Egg Hatch Assay</a:t>
            </a:r>
          </a:p>
        </p:txBody>
      </p:sp>
      <p:sp>
        <p:nvSpPr>
          <p:cNvPr id="14346" name="TextBox 13"/>
          <p:cNvSpPr txBox="1">
            <a:spLocks noChangeArrowheads="1"/>
          </p:cNvSpPr>
          <p:nvPr/>
        </p:nvSpPr>
        <p:spPr bwMode="auto">
          <a:xfrm>
            <a:off x="10551271" y="21005243"/>
            <a:ext cx="32940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3200" u="sng" dirty="0"/>
              <a:t>Larval Recovery</a:t>
            </a:r>
          </a:p>
        </p:txBody>
      </p:sp>
      <p:sp>
        <p:nvSpPr>
          <p:cNvPr id="14347" name="TextBox 14"/>
          <p:cNvSpPr txBox="1">
            <a:spLocks noChangeArrowheads="1"/>
          </p:cNvSpPr>
          <p:nvPr/>
        </p:nvSpPr>
        <p:spPr bwMode="auto">
          <a:xfrm>
            <a:off x="10650165" y="24575533"/>
            <a:ext cx="650081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3200" i="1" u="sng" dirty="0"/>
              <a:t>In vitro </a:t>
            </a:r>
            <a:r>
              <a:rPr lang="en-US" sz="3200" u="sng" dirty="0" smtClean="0"/>
              <a:t>CO</a:t>
            </a:r>
            <a:r>
              <a:rPr lang="en-US" sz="3200" u="sng" baseline="-25000" dirty="0" smtClean="0"/>
              <a:t>2</a:t>
            </a:r>
            <a:r>
              <a:rPr lang="en-US" sz="3200" u="sng" dirty="0" smtClean="0"/>
              <a:t> </a:t>
            </a:r>
            <a:r>
              <a:rPr lang="en-US" sz="3200" u="sng" dirty="0" err="1" smtClean="0"/>
              <a:t>Exsheathment</a:t>
            </a:r>
            <a:r>
              <a:rPr lang="en-US" sz="3200" u="sng" dirty="0" smtClean="0"/>
              <a:t> </a:t>
            </a:r>
            <a:r>
              <a:rPr lang="en-US" sz="3200" u="sng" dirty="0"/>
              <a:t>Assay</a:t>
            </a:r>
          </a:p>
        </p:txBody>
      </p:sp>
      <p:sp>
        <p:nvSpPr>
          <p:cNvPr id="14348" name="TextBox 64"/>
          <p:cNvSpPr txBox="1">
            <a:spLocks noChangeArrowheads="1"/>
          </p:cNvSpPr>
          <p:nvPr/>
        </p:nvSpPr>
        <p:spPr bwMode="auto">
          <a:xfrm>
            <a:off x="10473387" y="31428118"/>
            <a:ext cx="53149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3200" i="1" u="sng" dirty="0"/>
              <a:t>In vivo </a:t>
            </a:r>
            <a:r>
              <a:rPr lang="en-US" sz="3200" u="sng" dirty="0" err="1"/>
              <a:t>Exsheathment</a:t>
            </a:r>
            <a:r>
              <a:rPr lang="en-US" sz="3200" u="sng" dirty="0"/>
              <a:t> Assay</a:t>
            </a:r>
          </a:p>
        </p:txBody>
      </p:sp>
      <p:grpSp>
        <p:nvGrpSpPr>
          <p:cNvPr id="14349" name="Group 8"/>
          <p:cNvGrpSpPr>
            <a:grpSpLocks/>
          </p:cNvGrpSpPr>
          <p:nvPr/>
        </p:nvGrpSpPr>
        <p:grpSpPr bwMode="auto">
          <a:xfrm>
            <a:off x="577850" y="24384000"/>
            <a:ext cx="9374188" cy="4670425"/>
            <a:chOff x="774700" y="34979855"/>
            <a:chExt cx="9374429" cy="4248858"/>
          </a:xfrm>
        </p:grpSpPr>
        <p:sp>
          <p:nvSpPr>
            <p:cNvPr id="14583" name="Text Box 11"/>
            <p:cNvSpPr txBox="1">
              <a:spLocks noChangeArrowheads="1"/>
            </p:cNvSpPr>
            <p:nvPr/>
          </p:nvSpPr>
          <p:spPr bwMode="auto">
            <a:xfrm>
              <a:off x="774700" y="34994850"/>
              <a:ext cx="9374429" cy="4233863"/>
            </a:xfrm>
            <a:prstGeom prst="rect">
              <a:avLst/>
            </a:prstGeom>
            <a:solidFill>
              <a:srgbClr val="589AE2">
                <a:alpha val="30196"/>
              </a:srgbClr>
            </a:solidFill>
            <a:ln w="38100">
              <a:solidFill>
                <a:srgbClr val="000000"/>
              </a:solidFill>
              <a:round/>
              <a:headEnd/>
              <a:tailEnd/>
            </a:ln>
          </p:spPr>
          <p:txBody>
            <a:bodyPr lIns="773674" tIns="386837" rIns="773674" bIns="773674"/>
            <a:lstStyle>
              <a:lvl1pPr eaLnBrk="0" hangingPunct="0">
                <a:tabLst>
                  <a:tab pos="508000" algn="l"/>
                </a:tabLst>
                <a:defRPr sz="27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2700">
                  <a:solidFill>
                    <a:schemeClr val="tx1"/>
                  </a:solidFill>
                  <a:latin typeface="Helvetica" charset="0"/>
                  <a:ea typeface="ＭＳ Ｐゴシック" charset="0"/>
                </a:defRPr>
              </a:lvl2pPr>
              <a:lvl3pPr marL="1143000" indent="-228600" eaLnBrk="0" hangingPunct="0">
                <a:tabLst>
                  <a:tab pos="508000" algn="l"/>
                </a:tabLst>
                <a:defRPr sz="2700">
                  <a:solidFill>
                    <a:schemeClr val="tx1"/>
                  </a:solidFill>
                  <a:latin typeface="Helvetica" charset="0"/>
                  <a:ea typeface="ＭＳ Ｐゴシック" charset="0"/>
                </a:defRPr>
              </a:lvl3pPr>
              <a:lvl4pPr marL="1600200" indent="-228600" eaLnBrk="0" hangingPunct="0">
                <a:tabLst>
                  <a:tab pos="508000" algn="l"/>
                </a:tabLst>
                <a:defRPr sz="2700">
                  <a:solidFill>
                    <a:schemeClr val="tx1"/>
                  </a:solidFill>
                  <a:latin typeface="Helvetica" charset="0"/>
                  <a:ea typeface="ＭＳ Ｐゴシック" charset="0"/>
                </a:defRPr>
              </a:lvl4pPr>
              <a:lvl5pPr marL="2057400" indent="-228600" eaLnBrk="0" hangingPunct="0">
                <a:tabLst>
                  <a:tab pos="508000" algn="l"/>
                </a:tabLst>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9pPr>
            </a:lstStyle>
            <a:p>
              <a:pPr algn="just" eaLnBrk="1" hangingPunct="1">
                <a:spcBef>
                  <a:spcPct val="50000"/>
                </a:spcBef>
              </a:pPr>
              <a:endParaRPr lang="en-US" sz="2000">
                <a:latin typeface="Times New Roman" charset="0"/>
              </a:endParaRPr>
            </a:p>
            <a:p>
              <a:pPr eaLnBrk="1" hangingPunct="1">
                <a:spcBef>
                  <a:spcPct val="10000"/>
                </a:spcBef>
              </a:pPr>
              <a:endParaRPr lang="en-US" sz="2400">
                <a:latin typeface="Times New Roman" charset="0"/>
              </a:endParaRPr>
            </a:p>
          </p:txBody>
        </p:sp>
        <p:sp>
          <p:nvSpPr>
            <p:cNvPr id="16" name="TextBox 15"/>
            <p:cNvSpPr txBox="1"/>
            <p:nvPr/>
          </p:nvSpPr>
          <p:spPr>
            <a:xfrm>
              <a:off x="798514" y="34979855"/>
              <a:ext cx="9333152" cy="714883"/>
            </a:xfrm>
            <a:prstGeom prst="rect">
              <a:avLst/>
            </a:prstGeom>
            <a:solidFill>
              <a:schemeClr val="accent3">
                <a:lumMod val="85000"/>
              </a:schemeClr>
            </a:solidFill>
            <a:ln>
              <a:solidFill>
                <a:srgbClr val="000000"/>
              </a:solidFill>
            </a:ln>
          </p:spPr>
          <p:txBody>
            <a:bodyPr lIns="77367" tIns="38684" rIns="77367" bIns="38684">
              <a:spAutoFit/>
            </a:bodyPr>
            <a:lstStyle/>
            <a:p>
              <a:pPr algn="ctr">
                <a:defRPr/>
              </a:pPr>
              <a:r>
                <a:rPr lang="en-US" sz="4600" dirty="0"/>
                <a:t>Objectives </a:t>
              </a:r>
            </a:p>
          </p:txBody>
        </p:sp>
      </p:grpSp>
      <p:sp>
        <p:nvSpPr>
          <p:cNvPr id="14350" name="TextBox 16"/>
          <p:cNvSpPr txBox="1">
            <a:spLocks noChangeArrowheads="1"/>
          </p:cNvSpPr>
          <p:nvPr/>
        </p:nvSpPr>
        <p:spPr bwMode="auto">
          <a:xfrm>
            <a:off x="733425" y="25390475"/>
            <a:ext cx="90598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marL="401638" indent="-401638"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a:t>1. Determine if age of the adult worm affects the ability of eggs to hatch as well as exsheathment of third stage </a:t>
            </a:r>
            <a:r>
              <a:rPr lang="en-US" sz="2800" i="1"/>
              <a:t>H. contortus</a:t>
            </a:r>
            <a:r>
              <a:rPr lang="en-US" sz="2800"/>
              <a:t> larvae </a:t>
            </a:r>
            <a:r>
              <a:rPr lang="en-US" sz="2800" i="1"/>
              <a:t>in vitro</a:t>
            </a:r>
            <a:r>
              <a:rPr lang="en-US" sz="2800"/>
              <a:t> and </a:t>
            </a:r>
            <a:r>
              <a:rPr lang="en-US" sz="2800" i="1"/>
              <a:t>in vivo</a:t>
            </a:r>
            <a:r>
              <a:rPr lang="en-US" sz="2800"/>
              <a:t>. </a:t>
            </a:r>
          </a:p>
          <a:p>
            <a:pPr algn="just" eaLnBrk="1" hangingPunct="1"/>
            <a:r>
              <a:rPr lang="en-US" sz="2800"/>
              <a:t>2. Determine the effect of season on the adult worms in the host animal and on the ability of eggs from these worms to hatch at varying times of year as well as exsheathment of the resulting L3 </a:t>
            </a:r>
            <a:r>
              <a:rPr lang="en-US" sz="2800" i="1"/>
              <a:t>H. contortus</a:t>
            </a:r>
            <a:r>
              <a:rPr lang="en-US" sz="2800"/>
              <a:t> larvae </a:t>
            </a:r>
            <a:r>
              <a:rPr lang="en-US" sz="2800" i="1"/>
              <a:t>in vitro</a:t>
            </a:r>
            <a:r>
              <a:rPr lang="en-US" sz="2800"/>
              <a:t> and </a:t>
            </a:r>
            <a:r>
              <a:rPr lang="en-US" sz="2800" i="1"/>
              <a:t>in vivo</a:t>
            </a:r>
            <a:r>
              <a:rPr lang="en-US" sz="2800"/>
              <a:t>.</a:t>
            </a:r>
          </a:p>
        </p:txBody>
      </p:sp>
      <p:sp>
        <p:nvSpPr>
          <p:cNvPr id="14351" name="TextBox 1"/>
          <p:cNvSpPr txBox="1">
            <a:spLocks noChangeArrowheads="1"/>
          </p:cNvSpPr>
          <p:nvPr/>
        </p:nvSpPr>
        <p:spPr bwMode="auto">
          <a:xfrm>
            <a:off x="22132925" y="35569525"/>
            <a:ext cx="65690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endParaRPr lang="en-US" sz="3200"/>
          </a:p>
        </p:txBody>
      </p:sp>
      <p:grpSp>
        <p:nvGrpSpPr>
          <p:cNvPr id="14352" name="Group 2"/>
          <p:cNvGrpSpPr>
            <a:grpSpLocks/>
          </p:cNvGrpSpPr>
          <p:nvPr/>
        </p:nvGrpSpPr>
        <p:grpSpPr bwMode="auto">
          <a:xfrm>
            <a:off x="20224750" y="33361129"/>
            <a:ext cx="9378950" cy="2720862"/>
            <a:chOff x="20253325" y="35583813"/>
            <a:chExt cx="9378950" cy="2720672"/>
          </a:xfrm>
        </p:grpSpPr>
        <p:sp>
          <p:nvSpPr>
            <p:cNvPr id="14580" name="Text Box 16"/>
            <p:cNvSpPr txBox="1">
              <a:spLocks noChangeArrowheads="1"/>
            </p:cNvSpPr>
            <p:nvPr/>
          </p:nvSpPr>
          <p:spPr bwMode="auto">
            <a:xfrm>
              <a:off x="20253325" y="35583813"/>
              <a:ext cx="9372600" cy="2720672"/>
            </a:xfrm>
            <a:prstGeom prst="rect">
              <a:avLst/>
            </a:prstGeom>
            <a:solidFill>
              <a:srgbClr val="589AE2">
                <a:alpha val="30196"/>
              </a:srgbClr>
            </a:solidFill>
            <a:ln w="38100">
              <a:solidFill>
                <a:srgbClr val="000000"/>
              </a:solidFill>
              <a:round/>
              <a:headEnd/>
              <a:tailEnd/>
            </a:ln>
          </p:spPr>
          <p:txBody>
            <a:bodyPr lIns="773674" tIns="386837" rIns="773674" bIns="773674"/>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spcBef>
                  <a:spcPct val="50000"/>
                </a:spcBef>
              </a:pPr>
              <a:endParaRPr lang="en-US" sz="3700" b="1">
                <a:solidFill>
                  <a:srgbClr val="000000"/>
                </a:solidFill>
                <a:latin typeface="Calibri" charset="0"/>
              </a:endParaRPr>
            </a:p>
          </p:txBody>
        </p:sp>
        <p:sp>
          <p:nvSpPr>
            <p:cNvPr id="14581" name="Rectangle 2"/>
            <p:cNvSpPr>
              <a:spLocks noChangeArrowheads="1"/>
            </p:cNvSpPr>
            <p:nvPr/>
          </p:nvSpPr>
          <p:spPr bwMode="auto">
            <a:xfrm>
              <a:off x="20348570" y="36355124"/>
              <a:ext cx="9170993" cy="192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p>
              <a:pPr algn="just"/>
              <a:r>
                <a:rPr lang="en-US" sz="2000" dirty="0"/>
                <a:t>Funding for this project was provided by USDA NESARE grant (LNE15-342), as well as funding from a NESARE graduate student grant (GNE17-145-31064) awarded in 2017. An extensive thank you to my advisor, Dr. Katherine Petersson, as well as my fellow graduate student, Bailey </a:t>
              </a:r>
              <a:r>
                <a:rPr lang="en-US" sz="2000" dirty="0" err="1"/>
                <a:t>Chalut</a:t>
              </a:r>
              <a:r>
                <a:rPr lang="en-US" sz="2000" dirty="0"/>
                <a:t>. Thank you to all undergraduate students who have assisted with this project. Thank you also Dr. Anne Zajac as well as farm manager, Nick </a:t>
              </a:r>
              <a:r>
                <a:rPr lang="en-US" sz="2000" dirty="0" err="1"/>
                <a:t>Miniter</a:t>
              </a:r>
              <a:r>
                <a:rPr lang="en-US" sz="2000" dirty="0"/>
                <a:t>.</a:t>
              </a:r>
            </a:p>
          </p:txBody>
        </p:sp>
        <p:sp>
          <p:nvSpPr>
            <p:cNvPr id="33" name="TextBox 32"/>
            <p:cNvSpPr txBox="1"/>
            <p:nvPr/>
          </p:nvSpPr>
          <p:spPr>
            <a:xfrm>
              <a:off x="20253325" y="35588575"/>
              <a:ext cx="9378950" cy="785758"/>
            </a:xfrm>
            <a:prstGeom prst="rect">
              <a:avLst/>
            </a:prstGeom>
            <a:solidFill>
              <a:schemeClr val="accent3">
                <a:lumMod val="85000"/>
              </a:schemeClr>
            </a:solidFill>
            <a:ln>
              <a:solidFill>
                <a:schemeClr val="tx1"/>
              </a:solidFill>
            </a:ln>
          </p:spPr>
          <p:txBody>
            <a:bodyPr lIns="77367" tIns="38684" rIns="77367" bIns="38684">
              <a:spAutoFit/>
            </a:bodyPr>
            <a:lstStyle/>
            <a:p>
              <a:pPr algn="ctr">
                <a:defRPr/>
              </a:pPr>
              <a:r>
                <a:rPr lang="en-US" sz="4600" dirty="0"/>
                <a:t>Acknowledgements</a:t>
              </a:r>
            </a:p>
          </p:txBody>
        </p:sp>
      </p:grpSp>
      <p:sp>
        <p:nvSpPr>
          <p:cNvPr id="14353" name="TextBox 3"/>
          <p:cNvSpPr txBox="1">
            <a:spLocks noChangeArrowheads="1"/>
          </p:cNvSpPr>
          <p:nvPr/>
        </p:nvSpPr>
        <p:spPr bwMode="auto">
          <a:xfrm>
            <a:off x="10625138" y="13764192"/>
            <a:ext cx="9059862"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Feces from each lamb </a:t>
            </a:r>
            <a:r>
              <a:rPr lang="en-US" sz="2800" dirty="0" smtClean="0"/>
              <a:t>were combined </a:t>
            </a:r>
            <a:r>
              <a:rPr lang="en-US" sz="2800" dirty="0"/>
              <a:t>with water. This mixture </a:t>
            </a:r>
            <a:r>
              <a:rPr lang="en-US" sz="2800" dirty="0" smtClean="0"/>
              <a:t>was </a:t>
            </a:r>
            <a:r>
              <a:rPr lang="en-US" sz="2800" dirty="0"/>
              <a:t>poured over sieves of decreasing sizes (Figure 4).</a:t>
            </a:r>
          </a:p>
          <a:p>
            <a:pPr algn="just" eaLnBrk="1" hangingPunct="1"/>
            <a:r>
              <a:rPr lang="en-US" sz="2800" dirty="0"/>
              <a:t>- Eggs were collected in a water solution (Figure 5).</a:t>
            </a:r>
          </a:p>
        </p:txBody>
      </p:sp>
      <p:sp>
        <p:nvSpPr>
          <p:cNvPr id="14354" name="TextBox 4"/>
          <p:cNvSpPr txBox="1">
            <a:spLocks noChangeArrowheads="1"/>
          </p:cNvSpPr>
          <p:nvPr/>
        </p:nvSpPr>
        <p:spPr bwMode="auto">
          <a:xfrm>
            <a:off x="10621590" y="21883503"/>
            <a:ext cx="41592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The cultures were incubated at 25-30°C for 1-2 weeks. The samples were flooded with water to obtain a concentrated larvae solution</a:t>
            </a:r>
          </a:p>
        </p:txBody>
      </p:sp>
      <p:grpSp>
        <p:nvGrpSpPr>
          <p:cNvPr id="14355" name="Group 1"/>
          <p:cNvGrpSpPr>
            <a:grpSpLocks/>
          </p:cNvGrpSpPr>
          <p:nvPr/>
        </p:nvGrpSpPr>
        <p:grpSpPr bwMode="auto">
          <a:xfrm>
            <a:off x="17451291" y="18433867"/>
            <a:ext cx="2065338" cy="2560638"/>
            <a:chOff x="17304915" y="15946026"/>
            <a:chExt cx="1922122" cy="2284019"/>
          </a:xfrm>
        </p:grpSpPr>
        <p:pic>
          <p:nvPicPr>
            <p:cNvPr id="14578" name="Picture 56" descr="d.png"/>
            <p:cNvPicPr>
              <a:picLocks noChangeAspect="1"/>
            </p:cNvPicPr>
            <p:nvPr/>
          </p:nvPicPr>
          <p:blipFill>
            <a:blip r:embed="rId4">
              <a:extLst>
                <a:ext uri="{28A0092B-C50C-407E-A947-70E740481C1C}">
                  <a14:useLocalDpi xmlns:a14="http://schemas.microsoft.com/office/drawing/2010/main" val="0"/>
                </a:ext>
              </a:extLst>
            </a:blip>
            <a:srcRect l="2690" t="15561" r="3587" b="14687"/>
            <a:stretch>
              <a:fillRect/>
            </a:stretch>
          </p:blipFill>
          <p:spPr bwMode="auto">
            <a:xfrm>
              <a:off x="17304915" y="15946026"/>
              <a:ext cx="1873282" cy="166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79" name="TextBox 5"/>
            <p:cNvSpPr txBox="1">
              <a:spLocks noChangeArrowheads="1"/>
            </p:cNvSpPr>
            <p:nvPr/>
          </p:nvSpPr>
          <p:spPr bwMode="auto">
            <a:xfrm>
              <a:off x="17382362" y="17628383"/>
              <a:ext cx="18446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6.</a:t>
              </a:r>
              <a:r>
                <a:rPr lang="en-US" sz="1700"/>
                <a:t> Egg hatch well plate </a:t>
              </a:r>
            </a:p>
          </p:txBody>
        </p:sp>
      </p:grpSp>
      <p:grpSp>
        <p:nvGrpSpPr>
          <p:cNvPr id="14356" name="Group 2"/>
          <p:cNvGrpSpPr>
            <a:grpSpLocks/>
          </p:cNvGrpSpPr>
          <p:nvPr/>
        </p:nvGrpSpPr>
        <p:grpSpPr bwMode="auto">
          <a:xfrm>
            <a:off x="15390439" y="18458801"/>
            <a:ext cx="2035175" cy="2547937"/>
            <a:chOff x="19042250" y="15976468"/>
            <a:chExt cx="1681544" cy="2284972"/>
          </a:xfrm>
        </p:grpSpPr>
        <p:pic>
          <p:nvPicPr>
            <p:cNvPr id="14576" name="Picture 57" descr="56fc168e3a4e4da6c9809c03cd32a92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49109" y="15976468"/>
              <a:ext cx="1674685" cy="169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77" name="TextBox 39"/>
            <p:cNvSpPr txBox="1">
              <a:spLocks noChangeArrowheads="1"/>
            </p:cNvSpPr>
            <p:nvPr/>
          </p:nvSpPr>
          <p:spPr bwMode="auto">
            <a:xfrm>
              <a:off x="19042250" y="17661365"/>
              <a:ext cx="1625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5. </a:t>
              </a:r>
              <a:r>
                <a:rPr lang="en-US" sz="1700"/>
                <a:t>H. contortus eggs</a:t>
              </a:r>
            </a:p>
          </p:txBody>
        </p:sp>
      </p:grpSp>
      <p:grpSp>
        <p:nvGrpSpPr>
          <p:cNvPr id="14357" name="Group 11"/>
          <p:cNvGrpSpPr>
            <a:grpSpLocks/>
          </p:cNvGrpSpPr>
          <p:nvPr/>
        </p:nvGrpSpPr>
        <p:grpSpPr bwMode="auto">
          <a:xfrm>
            <a:off x="15498763" y="15557596"/>
            <a:ext cx="4022725" cy="2844800"/>
            <a:chOff x="19286734" y="12304840"/>
            <a:chExt cx="4023730" cy="2845954"/>
          </a:xfrm>
        </p:grpSpPr>
        <p:pic>
          <p:nvPicPr>
            <p:cNvPr id="14574" name="Picture 55" descr="Untitl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08306" y="12304840"/>
              <a:ext cx="4002158" cy="225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75" name="TextBox 40"/>
            <p:cNvSpPr txBox="1">
              <a:spLocks noChangeArrowheads="1"/>
            </p:cNvSpPr>
            <p:nvPr/>
          </p:nvSpPr>
          <p:spPr bwMode="auto">
            <a:xfrm>
              <a:off x="19286734" y="14549450"/>
              <a:ext cx="3846062" cy="6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4.</a:t>
              </a:r>
              <a:r>
                <a:rPr lang="en-US" sz="1700"/>
                <a:t> Sieves of decreasing sizes (1 mm, 355, 150, 38 and 25 μm)</a:t>
              </a:r>
            </a:p>
          </p:txBody>
        </p:sp>
      </p:grpSp>
      <p:grpSp>
        <p:nvGrpSpPr>
          <p:cNvPr id="14358" name="Group 14"/>
          <p:cNvGrpSpPr>
            <a:grpSpLocks/>
          </p:cNvGrpSpPr>
          <p:nvPr/>
        </p:nvGrpSpPr>
        <p:grpSpPr bwMode="auto">
          <a:xfrm>
            <a:off x="14881226" y="22035906"/>
            <a:ext cx="4594225" cy="2546350"/>
            <a:chOff x="15059044" y="22255777"/>
            <a:chExt cx="4477182" cy="2250840"/>
          </a:xfrm>
        </p:grpSpPr>
        <p:pic>
          <p:nvPicPr>
            <p:cNvPr id="14572" name="Picture 58" descr="20161025_172500.jpg"/>
            <p:cNvPicPr>
              <a:picLocks noChangeAspect="1"/>
            </p:cNvPicPr>
            <p:nvPr/>
          </p:nvPicPr>
          <p:blipFill>
            <a:blip r:embed="rId7">
              <a:extLst>
                <a:ext uri="{28A0092B-C50C-407E-A947-70E740481C1C}">
                  <a14:useLocalDpi xmlns:a14="http://schemas.microsoft.com/office/drawing/2010/main" val="0"/>
                </a:ext>
              </a:extLst>
            </a:blip>
            <a:srcRect l="11694" t="29050" r="15395" b="22865"/>
            <a:stretch>
              <a:fillRect/>
            </a:stretch>
          </p:blipFill>
          <p:spPr bwMode="auto">
            <a:xfrm>
              <a:off x="15059044" y="22255777"/>
              <a:ext cx="4477182" cy="19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73" name="TextBox 8"/>
            <p:cNvSpPr txBox="1">
              <a:spLocks noChangeArrowheads="1"/>
            </p:cNvSpPr>
            <p:nvPr/>
          </p:nvSpPr>
          <p:spPr bwMode="auto">
            <a:xfrm>
              <a:off x="15070541" y="24166892"/>
              <a:ext cx="2851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7</a:t>
              </a:r>
              <a:r>
                <a:rPr lang="en-US" sz="1700"/>
                <a:t>. Fecal cultures</a:t>
              </a:r>
            </a:p>
          </p:txBody>
        </p:sp>
      </p:grpSp>
      <p:sp>
        <p:nvSpPr>
          <p:cNvPr id="14359" name="Rectangle 12"/>
          <p:cNvSpPr>
            <a:spLocks noChangeArrowheads="1"/>
          </p:cNvSpPr>
          <p:nvPr/>
        </p:nvSpPr>
        <p:spPr bwMode="auto">
          <a:xfrm>
            <a:off x="14153777" y="25127356"/>
            <a:ext cx="5591175"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p>
            <a:pPr algn="just"/>
            <a:r>
              <a:rPr lang="en-US" sz="2800" dirty="0"/>
              <a:t>- 2,000 larvae were added to a polypropylene tube with water and Earle’s Balanced Salt Solution </a:t>
            </a:r>
          </a:p>
          <a:p>
            <a:pPr algn="just"/>
            <a:r>
              <a:rPr lang="en-US" sz="2800" dirty="0"/>
              <a:t>- The </a:t>
            </a:r>
            <a:r>
              <a:rPr lang="en-US" sz="2800" dirty="0" smtClean="0"/>
              <a:t>L3 tubes </a:t>
            </a:r>
            <a:r>
              <a:rPr lang="en-US" sz="2800" dirty="0"/>
              <a:t>were exposed to CO</a:t>
            </a:r>
            <a:r>
              <a:rPr lang="en-US" sz="2800" baseline="-25000" dirty="0"/>
              <a:t>2</a:t>
            </a:r>
            <a:r>
              <a:rPr lang="en-US" sz="2800" dirty="0"/>
              <a:t> treatment for 15 minutes and sealed using a modified version of the technique by </a:t>
            </a:r>
            <a:r>
              <a:rPr lang="en-US" sz="2800" dirty="0" err="1"/>
              <a:t>Conder</a:t>
            </a:r>
            <a:r>
              <a:rPr lang="en-US" sz="2800" dirty="0"/>
              <a:t> and Johnson (1996 ) (Figure 8). The capped tubes were incubated at 37°C for 18 hours. </a:t>
            </a:r>
            <a:endParaRPr lang="en-US" sz="2800" baseline="-25000" dirty="0"/>
          </a:p>
        </p:txBody>
      </p:sp>
      <p:sp>
        <p:nvSpPr>
          <p:cNvPr id="14360" name="TextBox 13"/>
          <p:cNvSpPr txBox="1">
            <a:spLocks noChangeArrowheads="1"/>
          </p:cNvSpPr>
          <p:nvPr/>
        </p:nvSpPr>
        <p:spPr bwMode="auto">
          <a:xfrm>
            <a:off x="10574061" y="31947230"/>
            <a:ext cx="9148763" cy="30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Four </a:t>
            </a:r>
            <a:r>
              <a:rPr lang="en-US" sz="2800" dirty="0" err="1"/>
              <a:t>ruminally</a:t>
            </a:r>
            <a:r>
              <a:rPr lang="en-US" sz="2800" dirty="0"/>
              <a:t> </a:t>
            </a:r>
            <a:r>
              <a:rPr lang="en-US" sz="2800" dirty="0" err="1"/>
              <a:t>fistulated</a:t>
            </a:r>
            <a:r>
              <a:rPr lang="en-US" sz="2800" dirty="0"/>
              <a:t> ewes were used for this assay</a:t>
            </a:r>
          </a:p>
          <a:p>
            <a:pPr algn="just" eaLnBrk="1" hangingPunct="1"/>
            <a:r>
              <a:rPr lang="en-US" sz="2800" dirty="0" smtClean="0"/>
              <a:t>2,000 </a:t>
            </a:r>
            <a:r>
              <a:rPr lang="en-US" sz="2800" dirty="0"/>
              <a:t>ensheathed L3 were added to a capsule composed of a piece Tygon® tubing and </a:t>
            </a:r>
            <a:r>
              <a:rPr lang="en-US" sz="2800" dirty="0" smtClean="0"/>
              <a:t>two </a:t>
            </a:r>
            <a:r>
              <a:rPr lang="en-US" sz="2800" dirty="0"/>
              <a:t>8 </a:t>
            </a:r>
            <a:r>
              <a:rPr lang="el-GR" sz="2800" dirty="0"/>
              <a:t>μm </a:t>
            </a:r>
            <a:r>
              <a:rPr lang="en-US" sz="2800" dirty="0"/>
              <a:t> </a:t>
            </a:r>
            <a:r>
              <a:rPr lang="en-US" sz="2800" dirty="0" err="1"/>
              <a:t>Nunc</a:t>
            </a:r>
            <a:r>
              <a:rPr lang="en-US" sz="2800" baseline="30000" dirty="0" err="1"/>
              <a:t>TM</a:t>
            </a:r>
            <a:r>
              <a:rPr lang="en-US" sz="2800" dirty="0"/>
              <a:t> Cell Culture Inserts</a:t>
            </a:r>
            <a:r>
              <a:rPr lang="en-US" sz="2800" dirty="0" smtClean="0"/>
              <a:t>. One capsule from each donor was placed in each of 4  fistulated ewes- 8 capsules total. The capsules were tied to a 20 cm cord and suspended in the rumen (Figure 10). </a:t>
            </a:r>
            <a:endParaRPr lang="en-US" sz="2800" dirty="0"/>
          </a:p>
        </p:txBody>
      </p:sp>
      <p:sp>
        <p:nvSpPr>
          <p:cNvPr id="14361" name="TextBox 2"/>
          <p:cNvSpPr txBox="1">
            <a:spLocks noChangeArrowheads="1"/>
          </p:cNvSpPr>
          <p:nvPr/>
        </p:nvSpPr>
        <p:spPr bwMode="auto">
          <a:xfrm>
            <a:off x="14104096" y="29295668"/>
            <a:ext cx="55467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After incubation, larvae were </a:t>
            </a:r>
            <a:r>
              <a:rPr lang="en-US" sz="2800" dirty="0" smtClean="0"/>
              <a:t>observed for </a:t>
            </a:r>
            <a:r>
              <a:rPr lang="en-US" sz="2800" dirty="0"/>
              <a:t>presence of sheath to determine percent live exsheathment (# live </a:t>
            </a:r>
            <a:r>
              <a:rPr lang="en-US" sz="2800" dirty="0" err="1"/>
              <a:t>exsheathed</a:t>
            </a:r>
            <a:r>
              <a:rPr lang="en-US" sz="2800" dirty="0"/>
              <a:t> L3/total live L3)</a:t>
            </a:r>
          </a:p>
        </p:txBody>
      </p:sp>
      <p:grpSp>
        <p:nvGrpSpPr>
          <p:cNvPr id="14362" name="Group 7"/>
          <p:cNvGrpSpPr>
            <a:grpSpLocks/>
          </p:cNvGrpSpPr>
          <p:nvPr/>
        </p:nvGrpSpPr>
        <p:grpSpPr bwMode="auto">
          <a:xfrm>
            <a:off x="10585450" y="25177849"/>
            <a:ext cx="3433763" cy="6076950"/>
            <a:chOff x="16182975" y="27432001"/>
            <a:chExt cx="3433763" cy="6076949"/>
          </a:xfrm>
        </p:grpSpPr>
        <p:grpSp>
          <p:nvGrpSpPr>
            <p:cNvPr id="14563" name="Group 13"/>
            <p:cNvGrpSpPr>
              <a:grpSpLocks/>
            </p:cNvGrpSpPr>
            <p:nvPr/>
          </p:nvGrpSpPr>
          <p:grpSpPr bwMode="auto">
            <a:xfrm>
              <a:off x="16202025" y="27432001"/>
              <a:ext cx="3414713" cy="2724150"/>
              <a:chOff x="16229768" y="26039907"/>
              <a:chExt cx="3414927" cy="2724149"/>
            </a:xfrm>
          </p:grpSpPr>
          <p:pic>
            <p:nvPicPr>
              <p:cNvPr id="14570" name="Picture 8" descr="20180420_090055.jpg"/>
              <p:cNvPicPr>
                <a:picLocks noChangeAspect="1"/>
              </p:cNvPicPr>
              <p:nvPr/>
            </p:nvPicPr>
            <p:blipFill>
              <a:blip r:embed="rId8">
                <a:extLst>
                  <a:ext uri="{28A0092B-C50C-407E-A947-70E740481C1C}">
                    <a14:useLocalDpi xmlns:a14="http://schemas.microsoft.com/office/drawing/2010/main" val="0"/>
                  </a:ext>
                </a:extLst>
              </a:blip>
              <a:srcRect l="18600" r="13728"/>
              <a:stretch>
                <a:fillRect/>
              </a:stretch>
            </p:blipFill>
            <p:spPr bwMode="auto">
              <a:xfrm>
                <a:off x="16255239" y="26039907"/>
                <a:ext cx="3389456" cy="236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71" name="TextBox 1"/>
              <p:cNvSpPr txBox="1">
                <a:spLocks noChangeArrowheads="1"/>
              </p:cNvSpPr>
              <p:nvPr/>
            </p:nvSpPr>
            <p:spPr bwMode="auto">
              <a:xfrm>
                <a:off x="16229768" y="28424331"/>
                <a:ext cx="30892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8. </a:t>
                </a:r>
                <a:r>
                  <a:rPr lang="en-US" sz="1700"/>
                  <a:t>CO</a:t>
                </a:r>
                <a:r>
                  <a:rPr lang="en-US" sz="1700" baseline="-25000"/>
                  <a:t>2</a:t>
                </a:r>
                <a:r>
                  <a:rPr lang="en-US" sz="1700"/>
                  <a:t> treatment</a:t>
                </a:r>
              </a:p>
            </p:txBody>
          </p:sp>
        </p:grpSp>
        <p:grpSp>
          <p:nvGrpSpPr>
            <p:cNvPr id="14564" name="Group 12"/>
            <p:cNvGrpSpPr>
              <a:grpSpLocks/>
            </p:cNvGrpSpPr>
            <p:nvPr/>
          </p:nvGrpSpPr>
          <p:grpSpPr bwMode="auto">
            <a:xfrm>
              <a:off x="16182975" y="30260925"/>
              <a:ext cx="3430588" cy="3248025"/>
              <a:chOff x="16240172" y="28927273"/>
              <a:chExt cx="3429796" cy="3247977"/>
            </a:xfrm>
          </p:grpSpPr>
          <p:grpSp>
            <p:nvGrpSpPr>
              <p:cNvPr id="14565" name="Group 10"/>
              <p:cNvGrpSpPr>
                <a:grpSpLocks/>
              </p:cNvGrpSpPr>
              <p:nvPr/>
            </p:nvGrpSpPr>
            <p:grpSpPr bwMode="auto">
              <a:xfrm rot="5400000">
                <a:off x="16641826" y="28540685"/>
                <a:ext cx="2641554" cy="3414730"/>
                <a:chOff x="24074023" y="22613760"/>
                <a:chExt cx="2776131" cy="3778112"/>
              </a:xfrm>
            </p:grpSpPr>
            <p:pic>
              <p:nvPicPr>
                <p:cNvPr id="14567" name="Picture 7" descr="20180420_090604.jpg"/>
                <p:cNvPicPr>
                  <a:picLocks noChangeAspect="1"/>
                </p:cNvPicPr>
                <p:nvPr/>
              </p:nvPicPr>
              <p:blipFill>
                <a:blip r:embed="rId9">
                  <a:extLst>
                    <a:ext uri="{28A0092B-C50C-407E-A947-70E740481C1C}">
                      <a14:useLocalDpi xmlns:a14="http://schemas.microsoft.com/office/drawing/2010/main" val="0"/>
                    </a:ext>
                  </a:extLst>
                </a:blip>
                <a:srcRect l="24045" r="34627"/>
                <a:stretch>
                  <a:fillRect/>
                </a:stretch>
              </p:blipFill>
              <p:spPr bwMode="auto">
                <a:xfrm>
                  <a:off x="24074023" y="22613760"/>
                  <a:ext cx="2776131" cy="37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Arrow 9"/>
                <p:cNvSpPr/>
                <p:nvPr/>
              </p:nvSpPr>
              <p:spPr>
                <a:xfrm>
                  <a:off x="24774732" y="23783277"/>
                  <a:ext cx="310313" cy="71998"/>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Left Arrow 44"/>
                <p:cNvSpPr/>
                <p:nvPr/>
              </p:nvSpPr>
              <p:spPr>
                <a:xfrm>
                  <a:off x="25643942" y="24740313"/>
                  <a:ext cx="311982" cy="73753"/>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4566" name="TextBox 3"/>
              <p:cNvSpPr txBox="1">
                <a:spLocks noChangeArrowheads="1"/>
              </p:cNvSpPr>
              <p:nvPr/>
            </p:nvSpPr>
            <p:spPr bwMode="auto">
              <a:xfrm>
                <a:off x="16240172" y="31573587"/>
                <a:ext cx="33575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9</a:t>
                </a:r>
                <a:r>
                  <a:rPr lang="en-US" sz="1700"/>
                  <a:t>. exsheathed vs. ensheathed  larva</a:t>
                </a:r>
              </a:p>
            </p:txBody>
          </p:sp>
        </p:grpSp>
      </p:grpSp>
      <p:grpSp>
        <p:nvGrpSpPr>
          <p:cNvPr id="14363" name="Group 5"/>
          <p:cNvGrpSpPr>
            <a:grpSpLocks/>
          </p:cNvGrpSpPr>
          <p:nvPr/>
        </p:nvGrpSpPr>
        <p:grpSpPr bwMode="auto">
          <a:xfrm>
            <a:off x="14586819" y="35130278"/>
            <a:ext cx="5064097" cy="2202782"/>
            <a:chOff x="15926113" y="28284001"/>
            <a:chExt cx="8546556" cy="2986296"/>
          </a:xfrm>
        </p:grpSpPr>
        <p:sp>
          <p:nvSpPr>
            <p:cNvPr id="5" name="Rectangle 4"/>
            <p:cNvSpPr/>
            <p:nvPr/>
          </p:nvSpPr>
          <p:spPr>
            <a:xfrm>
              <a:off x="15926113" y="28284001"/>
              <a:ext cx="8546556" cy="2986296"/>
            </a:xfrm>
            <a:prstGeom prst="rect">
              <a:avLst/>
            </a:prstGeom>
            <a:solidFill>
              <a:schemeClr val="bg1">
                <a:lumMod val="50000"/>
                <a:alpha val="60000"/>
              </a:schemeClr>
            </a:solidFill>
            <a:ln w="12700" cmpd="sng">
              <a:solidFill>
                <a:srgbClr val="000000"/>
              </a:solidFill>
            </a:ln>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4553" name="Group 52"/>
            <p:cNvGrpSpPr>
              <a:grpSpLocks/>
            </p:cNvGrpSpPr>
            <p:nvPr/>
          </p:nvGrpSpPr>
          <p:grpSpPr bwMode="auto">
            <a:xfrm>
              <a:off x="16147735" y="28654825"/>
              <a:ext cx="8170883" cy="2413690"/>
              <a:chOff x="839445" y="3837674"/>
              <a:chExt cx="8170883" cy="2413690"/>
            </a:xfrm>
          </p:grpSpPr>
          <p:pic>
            <p:nvPicPr>
              <p:cNvPr id="54" name="Picture 53" descr="hhg.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1214" y="4143830"/>
                <a:ext cx="2789114" cy="1950590"/>
              </a:xfrm>
              <a:prstGeom prst="rect">
                <a:avLst/>
              </a:prstGeom>
              <a:ln>
                <a:solidFill>
                  <a:schemeClr val="tx1"/>
                </a:solidFill>
              </a:ln>
              <a:scene3d>
                <a:camera prst="orthographicFront"/>
                <a:lightRig rig="threePt" dir="t"/>
              </a:scene3d>
              <a:sp3d/>
            </p:spPr>
          </p:pic>
          <p:pic>
            <p:nvPicPr>
              <p:cNvPr id="55" name="Picture 54" descr="jj.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4735" y="3958707"/>
                <a:ext cx="2162467" cy="2292657"/>
              </a:xfrm>
              <a:prstGeom prst="rect">
                <a:avLst/>
              </a:prstGeom>
              <a:ln>
                <a:solidFill>
                  <a:schemeClr val="tx1"/>
                </a:solidFill>
              </a:ln>
              <a:scene3d>
                <a:camera prst="orthographicFront"/>
                <a:lightRig rig="threePt" dir="t"/>
              </a:scene3d>
              <a:sp3d/>
            </p:spPr>
          </p:pic>
          <p:pic>
            <p:nvPicPr>
              <p:cNvPr id="56" name="Picture 55" descr="PastedGraphic-1.pdf"/>
              <p:cNvPicPr>
                <a:picLocks noChangeAspect="1"/>
              </p:cNvPicPr>
              <p:nvPr/>
            </p:nvPicPr>
            <p:blipFill rotWithShape="1">
              <a:blip r:embed="rId12">
                <a:extLst>
                  <a:ext uri="{28A0092B-C50C-407E-A947-70E740481C1C}">
                    <a14:useLocalDpi xmlns:a14="http://schemas.microsoft.com/office/drawing/2010/main" val="0"/>
                  </a:ext>
                </a:extLst>
              </a:blip>
              <a:srcRect l="19045" t="4484" r="38133" b="11300"/>
              <a:stretch/>
            </p:blipFill>
            <p:spPr>
              <a:xfrm>
                <a:off x="839445" y="3837674"/>
                <a:ext cx="1152921" cy="2324006"/>
              </a:xfrm>
              <a:prstGeom prst="rect">
                <a:avLst/>
              </a:prstGeom>
              <a:ln>
                <a:solidFill>
                  <a:schemeClr val="tx1"/>
                </a:solidFill>
              </a:ln>
              <a:scene3d>
                <a:camera prst="orthographicFront"/>
                <a:lightRig rig="threePt" dir="t"/>
              </a:scene3d>
              <a:sp3d/>
            </p:spPr>
          </p:pic>
          <p:sp>
            <p:nvSpPr>
              <p:cNvPr id="57" name="Right Arrow 56"/>
              <p:cNvSpPr/>
              <p:nvPr/>
            </p:nvSpPr>
            <p:spPr>
              <a:xfrm>
                <a:off x="2042761" y="4581377"/>
                <a:ext cx="936547" cy="434025"/>
              </a:xfrm>
              <a:prstGeom prst="rightArrow">
                <a:avLst/>
              </a:prstGeom>
              <a:solidFill>
                <a:srgbClr val="000000"/>
              </a:solidFill>
              <a:ln>
                <a:solidFill>
                  <a:schemeClr val="tx1"/>
                </a:solidFill>
              </a:ln>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ight Arrow 57"/>
              <p:cNvSpPr/>
              <p:nvPr/>
            </p:nvSpPr>
            <p:spPr>
              <a:xfrm>
                <a:off x="5255935" y="4581377"/>
                <a:ext cx="936547" cy="434025"/>
              </a:xfrm>
              <a:prstGeom prst="rightArrow">
                <a:avLst/>
              </a:prstGeom>
              <a:solidFill>
                <a:srgbClr val="000000"/>
              </a:solidFill>
              <a:ln>
                <a:solidFill>
                  <a:schemeClr val="tx1"/>
                </a:solidFill>
              </a:ln>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14364" name="TextBox 7"/>
          <p:cNvSpPr txBox="1">
            <a:spLocks noChangeArrowheads="1"/>
          </p:cNvSpPr>
          <p:nvPr/>
        </p:nvSpPr>
        <p:spPr bwMode="auto">
          <a:xfrm>
            <a:off x="10619628" y="34941628"/>
            <a:ext cx="3817775" cy="266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The capsules were removed after 8 hours and larvae were counted to determine % live </a:t>
            </a:r>
            <a:r>
              <a:rPr lang="en-US" sz="2800" dirty="0" err="1"/>
              <a:t>exsheathment</a:t>
            </a:r>
            <a:r>
              <a:rPr lang="en-US" sz="2800" dirty="0"/>
              <a:t> as described above.</a:t>
            </a:r>
          </a:p>
        </p:txBody>
      </p:sp>
      <p:sp>
        <p:nvSpPr>
          <p:cNvPr id="14365" name="TextBox 8"/>
          <p:cNvSpPr txBox="1">
            <a:spLocks noChangeArrowheads="1"/>
          </p:cNvSpPr>
          <p:nvPr/>
        </p:nvSpPr>
        <p:spPr bwMode="auto">
          <a:xfrm>
            <a:off x="14587463" y="37327458"/>
            <a:ext cx="3503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dirty="0"/>
              <a:t>Figure 10</a:t>
            </a:r>
            <a:r>
              <a:rPr lang="en-US" sz="1700" dirty="0"/>
              <a:t>. in vivo assay setup</a:t>
            </a:r>
          </a:p>
        </p:txBody>
      </p:sp>
      <p:sp>
        <p:nvSpPr>
          <p:cNvPr id="14366" name="TextBox 10"/>
          <p:cNvSpPr txBox="1">
            <a:spLocks noChangeArrowheads="1"/>
          </p:cNvSpPr>
          <p:nvPr/>
        </p:nvSpPr>
        <p:spPr bwMode="auto">
          <a:xfrm>
            <a:off x="10643069" y="15438165"/>
            <a:ext cx="4746625"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The </a:t>
            </a:r>
            <a:r>
              <a:rPr lang="en-US" sz="2800" dirty="0" smtClean="0"/>
              <a:t>egg hatch assay was conducted using </a:t>
            </a:r>
            <a:r>
              <a:rPr lang="en-US" sz="2800" dirty="0"/>
              <a:t>established procedures (</a:t>
            </a:r>
            <a:r>
              <a:rPr lang="en-US" sz="2800" dirty="0" err="1"/>
              <a:t>Assis</a:t>
            </a:r>
            <a:r>
              <a:rPr lang="en-US" sz="2800" dirty="0"/>
              <a:t> et al. 2003; Marie-</a:t>
            </a:r>
            <a:r>
              <a:rPr lang="en-US" sz="2800" dirty="0" err="1"/>
              <a:t>Magdeleine</a:t>
            </a:r>
            <a:r>
              <a:rPr lang="en-US" sz="2800" dirty="0"/>
              <a:t> et al. 2009). </a:t>
            </a:r>
          </a:p>
          <a:p>
            <a:pPr algn="just" eaLnBrk="1" hangingPunct="1"/>
            <a:r>
              <a:rPr lang="en-US" sz="2800" dirty="0"/>
              <a:t>- Briefly, eggs were added to a 24-well flat-bottomed </a:t>
            </a:r>
            <a:r>
              <a:rPr lang="en-US" sz="2800" dirty="0" err="1"/>
              <a:t>microtitre</a:t>
            </a:r>
            <a:r>
              <a:rPr lang="en-US" sz="2800" dirty="0"/>
              <a:t> plate with water and DMSO (Figure 6). The wells were incubated at 26°C for 24 hours and read to determine % egg hatchability.</a:t>
            </a:r>
          </a:p>
        </p:txBody>
      </p:sp>
      <p:sp>
        <p:nvSpPr>
          <p:cNvPr id="14367" name="TextBox 10"/>
          <p:cNvSpPr txBox="1">
            <a:spLocks noChangeArrowheads="1"/>
          </p:cNvSpPr>
          <p:nvPr/>
        </p:nvSpPr>
        <p:spPr bwMode="auto">
          <a:xfrm>
            <a:off x="10590959" y="21524730"/>
            <a:ext cx="90947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Feces were collected for culture preparation (Figure 7). </a:t>
            </a:r>
          </a:p>
        </p:txBody>
      </p:sp>
      <p:sp>
        <p:nvSpPr>
          <p:cNvPr id="14368" name="TextBox 17"/>
          <p:cNvSpPr txBox="1">
            <a:spLocks noChangeArrowheads="1"/>
          </p:cNvSpPr>
          <p:nvPr/>
        </p:nvSpPr>
        <p:spPr bwMode="auto">
          <a:xfrm>
            <a:off x="693738" y="7324725"/>
            <a:ext cx="63309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Gastrointestinal nematode (GIN) infections, particularly </a:t>
            </a:r>
            <a:r>
              <a:rPr lang="en-US" sz="2800" i="1" dirty="0" err="1"/>
              <a:t>Haemonchus</a:t>
            </a:r>
            <a:r>
              <a:rPr lang="en-US" sz="2800" i="1" dirty="0"/>
              <a:t> </a:t>
            </a:r>
            <a:r>
              <a:rPr lang="en-US" sz="2800" i="1" dirty="0" err="1"/>
              <a:t>contortus</a:t>
            </a:r>
            <a:r>
              <a:rPr lang="en-US" sz="2800" dirty="0"/>
              <a:t>, pose a threat to the health of small ruminants and are a major limitation for pasture-based production  (</a:t>
            </a:r>
            <a:r>
              <a:rPr lang="en-US" sz="2800" dirty="0" err="1"/>
              <a:t>Hoste</a:t>
            </a:r>
            <a:r>
              <a:rPr lang="en-US" sz="2800" dirty="0"/>
              <a:t> et al. 2006; </a:t>
            </a:r>
            <a:r>
              <a:rPr lang="en-US" sz="2800" dirty="0" err="1"/>
              <a:t>Veríssimo</a:t>
            </a:r>
            <a:r>
              <a:rPr lang="en-US" sz="2800" dirty="0"/>
              <a:t> et al., 2012) (Figure 1). </a:t>
            </a:r>
            <a:r>
              <a:rPr lang="en-US" sz="2800" i="1" dirty="0"/>
              <a:t>H. </a:t>
            </a:r>
            <a:r>
              <a:rPr lang="en-US" sz="2800" i="1" dirty="0" err="1"/>
              <a:t>contortus</a:t>
            </a:r>
            <a:r>
              <a:rPr lang="en-US" sz="2800" dirty="0"/>
              <a:t> has life cycle stages that are commonly studied in relation to </a:t>
            </a:r>
            <a:r>
              <a:rPr lang="en-US" sz="2800" dirty="0" smtClean="0"/>
              <a:t>infection</a:t>
            </a:r>
            <a:endParaRPr lang="en-US" sz="2800" i="1" dirty="0"/>
          </a:p>
          <a:p>
            <a:pPr algn="just" eaLnBrk="1" hangingPunct="1"/>
            <a:endParaRPr lang="en-US" sz="2800" i="1" dirty="0"/>
          </a:p>
        </p:txBody>
      </p:sp>
      <p:pic>
        <p:nvPicPr>
          <p:cNvPr id="14369" name="Picture 18" descr="-graphic-1.lar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83438" y="7540625"/>
            <a:ext cx="26336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
          <p:cNvSpPr>
            <a:spLocks noChangeArrowheads="1"/>
          </p:cNvSpPr>
          <p:nvPr/>
        </p:nvSpPr>
        <p:spPr bwMode="auto">
          <a:xfrm>
            <a:off x="671140" y="11220171"/>
            <a:ext cx="90344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800" dirty="0"/>
              <a:t>development, </a:t>
            </a:r>
            <a:r>
              <a:rPr lang="en-US" sz="2800" dirty="0" smtClean="0"/>
              <a:t>including </a:t>
            </a:r>
            <a:r>
              <a:rPr lang="en-US" sz="2800" i="1" dirty="0" smtClean="0"/>
              <a:t>in vitro </a:t>
            </a:r>
            <a:r>
              <a:rPr lang="en-US" sz="2800" dirty="0" smtClean="0"/>
              <a:t>egg </a:t>
            </a:r>
            <a:r>
              <a:rPr lang="en-US" sz="2800" dirty="0"/>
              <a:t>hatch and </a:t>
            </a:r>
            <a:r>
              <a:rPr lang="en-US" sz="2800" i="1" dirty="0" smtClean="0"/>
              <a:t>in vitro </a:t>
            </a:r>
            <a:r>
              <a:rPr lang="en-US" sz="2800" dirty="0" smtClean="0"/>
              <a:t>and </a:t>
            </a:r>
            <a:r>
              <a:rPr lang="en-US" sz="2800" i="1" dirty="0" smtClean="0"/>
              <a:t>in vivo </a:t>
            </a:r>
            <a:r>
              <a:rPr lang="en-US" sz="2800" dirty="0" smtClean="0"/>
              <a:t>L3 </a:t>
            </a:r>
            <a:r>
              <a:rPr lang="en-US" sz="2800" dirty="0" err="1" smtClean="0"/>
              <a:t>exsheathment</a:t>
            </a:r>
            <a:r>
              <a:rPr lang="en-US" sz="2800" dirty="0" smtClean="0"/>
              <a:t> </a:t>
            </a:r>
            <a:r>
              <a:rPr lang="en-US" sz="2800" dirty="0"/>
              <a:t>(Figure 2). </a:t>
            </a:r>
          </a:p>
          <a:p>
            <a:pPr algn="just"/>
            <a:endParaRPr lang="en-US" sz="2800" dirty="0"/>
          </a:p>
        </p:txBody>
      </p:sp>
      <p:sp>
        <p:nvSpPr>
          <p:cNvPr id="14372" name="TextBox 21"/>
          <p:cNvSpPr txBox="1">
            <a:spLocks noChangeArrowheads="1"/>
          </p:cNvSpPr>
          <p:nvPr/>
        </p:nvSpPr>
        <p:spPr bwMode="auto">
          <a:xfrm>
            <a:off x="7053263" y="10553700"/>
            <a:ext cx="2882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a:t>Figure 1.</a:t>
            </a:r>
            <a:r>
              <a:rPr lang="en-US" sz="1700"/>
              <a:t> </a:t>
            </a:r>
            <a:r>
              <a:rPr lang="en-US" sz="1700" i="1"/>
              <a:t>Haemonchus contortus</a:t>
            </a:r>
          </a:p>
        </p:txBody>
      </p:sp>
      <p:pic>
        <p:nvPicPr>
          <p:cNvPr id="14373" name="Picture 22" descr="Life-cycle-representing-gastrointestinal-nematodes-order-Strongylida-of-smal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86593" y="12192536"/>
            <a:ext cx="3533775" cy="345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TextBox 249"/>
          <p:cNvSpPr txBox="1">
            <a:spLocks noChangeArrowheads="1"/>
          </p:cNvSpPr>
          <p:nvPr/>
        </p:nvSpPr>
        <p:spPr bwMode="auto">
          <a:xfrm>
            <a:off x="6228228" y="15661132"/>
            <a:ext cx="38084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dirty="0"/>
              <a:t>Figure 2.</a:t>
            </a:r>
            <a:r>
              <a:rPr lang="en-US" sz="1700" dirty="0"/>
              <a:t> </a:t>
            </a:r>
            <a:r>
              <a:rPr lang="en-US" sz="1700" i="1" dirty="0"/>
              <a:t>H. </a:t>
            </a:r>
            <a:r>
              <a:rPr lang="en-US" sz="1700" i="1" dirty="0" err="1"/>
              <a:t>contortus</a:t>
            </a:r>
            <a:r>
              <a:rPr lang="en-US" sz="1700" i="1" dirty="0"/>
              <a:t> </a:t>
            </a:r>
            <a:r>
              <a:rPr lang="en-US" sz="1700" dirty="0"/>
              <a:t>life cycle</a:t>
            </a:r>
          </a:p>
        </p:txBody>
      </p:sp>
      <p:sp>
        <p:nvSpPr>
          <p:cNvPr id="14375" name="TextBox 25"/>
          <p:cNvSpPr txBox="1">
            <a:spLocks noChangeArrowheads="1"/>
          </p:cNvSpPr>
          <p:nvPr/>
        </p:nvSpPr>
        <p:spPr bwMode="auto">
          <a:xfrm>
            <a:off x="4597400" y="20116800"/>
            <a:ext cx="467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endParaRPr lang="en-US"/>
          </a:p>
        </p:txBody>
      </p:sp>
      <p:sp>
        <p:nvSpPr>
          <p:cNvPr id="14376" name="TextBox 27"/>
          <p:cNvSpPr txBox="1">
            <a:spLocks noChangeArrowheads="1"/>
          </p:cNvSpPr>
          <p:nvPr/>
        </p:nvSpPr>
        <p:spPr bwMode="auto">
          <a:xfrm>
            <a:off x="739495" y="12117459"/>
            <a:ext cx="53625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	The effect of refrigerated storage on experimentally obtained L3 is well known, with most published studies noting that larvae had not been in storage for more than three months (Hertzberg, et al. 2002; Brunet, et al. 2007). It is also known that </a:t>
            </a:r>
            <a:r>
              <a:rPr lang="en-US" sz="2800" i="1" dirty="0" err="1"/>
              <a:t>H.contortus</a:t>
            </a:r>
            <a:r>
              <a:rPr lang="en-US" sz="2800" dirty="0"/>
              <a:t> larvae</a:t>
            </a:r>
          </a:p>
        </p:txBody>
      </p:sp>
      <p:grpSp>
        <p:nvGrpSpPr>
          <p:cNvPr id="14377" name="Group 5"/>
          <p:cNvGrpSpPr>
            <a:grpSpLocks/>
          </p:cNvGrpSpPr>
          <p:nvPr/>
        </p:nvGrpSpPr>
        <p:grpSpPr bwMode="auto">
          <a:xfrm>
            <a:off x="20177498" y="29457557"/>
            <a:ext cx="9380538" cy="3618319"/>
            <a:chOff x="20210463" y="31702230"/>
            <a:chExt cx="9379300" cy="3302490"/>
          </a:xfrm>
        </p:grpSpPr>
        <p:sp>
          <p:nvSpPr>
            <p:cNvPr id="14548" name="Text Box 15"/>
            <p:cNvSpPr txBox="1">
              <a:spLocks noChangeArrowheads="1"/>
            </p:cNvSpPr>
            <p:nvPr/>
          </p:nvSpPr>
          <p:spPr bwMode="auto">
            <a:xfrm>
              <a:off x="20210463" y="31702375"/>
              <a:ext cx="9372600" cy="3302345"/>
            </a:xfrm>
            <a:prstGeom prst="rect">
              <a:avLst/>
            </a:prstGeom>
            <a:solidFill>
              <a:srgbClr val="589AE2">
                <a:alpha val="30980"/>
              </a:srgbClr>
            </a:solidFill>
            <a:ln w="38100">
              <a:solidFill>
                <a:srgbClr val="000000"/>
              </a:solidFill>
              <a:round/>
              <a:headEnd/>
              <a:tailEnd/>
            </a:ln>
          </p:spPr>
          <p:txBody>
            <a:bodyPr lIns="773674" tIns="386837" rIns="773674" bIns="773674"/>
            <a:lstStyle>
              <a:lvl1pPr marL="500063" indent="-500063"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endParaRPr lang="en-US" sz="2400">
                <a:latin typeface="Times New Roman" charset="0"/>
              </a:endParaRPr>
            </a:p>
            <a:p>
              <a:pPr eaLnBrk="1" hangingPunct="1">
                <a:spcBef>
                  <a:spcPct val="10000"/>
                </a:spcBef>
              </a:pPr>
              <a:endParaRPr lang="en-US" sz="2400">
                <a:latin typeface="Times New Roman" charset="0"/>
              </a:endParaRPr>
            </a:p>
          </p:txBody>
        </p:sp>
        <p:sp>
          <p:nvSpPr>
            <p:cNvPr id="221" name="TextBox 220"/>
            <p:cNvSpPr txBox="1"/>
            <p:nvPr/>
          </p:nvSpPr>
          <p:spPr>
            <a:xfrm>
              <a:off x="20210463" y="31702230"/>
              <a:ext cx="9379300" cy="785929"/>
            </a:xfrm>
            <a:prstGeom prst="rect">
              <a:avLst/>
            </a:prstGeom>
            <a:solidFill>
              <a:schemeClr val="accent3">
                <a:lumMod val="85000"/>
              </a:schemeClr>
            </a:solidFill>
            <a:ln>
              <a:solidFill>
                <a:schemeClr val="tx1"/>
              </a:solidFill>
            </a:ln>
          </p:spPr>
          <p:txBody>
            <a:bodyPr lIns="77367" tIns="38684" rIns="77367" bIns="38684">
              <a:spAutoFit/>
            </a:bodyPr>
            <a:lstStyle/>
            <a:p>
              <a:pPr algn="ctr">
                <a:defRPr/>
              </a:pPr>
              <a:r>
                <a:rPr lang="en-US" sz="4600" dirty="0"/>
                <a:t>Conclusions</a:t>
              </a:r>
            </a:p>
          </p:txBody>
        </p:sp>
      </p:grpSp>
      <p:grpSp>
        <p:nvGrpSpPr>
          <p:cNvPr id="14378" name="Group 226"/>
          <p:cNvGrpSpPr>
            <a:grpSpLocks/>
          </p:cNvGrpSpPr>
          <p:nvPr/>
        </p:nvGrpSpPr>
        <p:grpSpPr bwMode="auto">
          <a:xfrm>
            <a:off x="20215225" y="36418949"/>
            <a:ext cx="9378950" cy="3235222"/>
            <a:chOff x="20210463" y="31702230"/>
            <a:chExt cx="9379300" cy="3302490"/>
          </a:xfrm>
        </p:grpSpPr>
        <p:sp>
          <p:nvSpPr>
            <p:cNvPr id="14545" name="Text Box 15"/>
            <p:cNvSpPr txBox="1">
              <a:spLocks noChangeArrowheads="1"/>
            </p:cNvSpPr>
            <p:nvPr/>
          </p:nvSpPr>
          <p:spPr bwMode="auto">
            <a:xfrm>
              <a:off x="20210463" y="31702375"/>
              <a:ext cx="9372600" cy="3302345"/>
            </a:xfrm>
            <a:prstGeom prst="rect">
              <a:avLst/>
            </a:prstGeom>
            <a:solidFill>
              <a:srgbClr val="589AE2">
                <a:alpha val="30980"/>
              </a:srgbClr>
            </a:solidFill>
            <a:ln w="38100">
              <a:solidFill>
                <a:srgbClr val="000000"/>
              </a:solidFill>
              <a:round/>
              <a:headEnd/>
              <a:tailEnd/>
            </a:ln>
          </p:spPr>
          <p:txBody>
            <a:bodyPr lIns="773674" tIns="386837" rIns="773674" bIns="773674"/>
            <a:lstStyle>
              <a:lvl1pPr marL="500063" indent="-500063"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endParaRPr lang="en-US" sz="2400">
                <a:latin typeface="Times New Roman" charset="0"/>
              </a:endParaRPr>
            </a:p>
            <a:p>
              <a:pPr eaLnBrk="1" hangingPunct="1">
                <a:spcBef>
                  <a:spcPct val="10000"/>
                </a:spcBef>
              </a:pPr>
              <a:endParaRPr lang="en-US" sz="2400">
                <a:latin typeface="Times New Roman" charset="0"/>
              </a:endParaRPr>
            </a:p>
          </p:txBody>
        </p:sp>
        <p:sp>
          <p:nvSpPr>
            <p:cNvPr id="231" name="TextBox 230"/>
            <p:cNvSpPr txBox="1"/>
            <p:nvPr/>
          </p:nvSpPr>
          <p:spPr>
            <a:xfrm>
              <a:off x="20210463" y="31702230"/>
              <a:ext cx="9379300" cy="599876"/>
            </a:xfrm>
            <a:prstGeom prst="rect">
              <a:avLst/>
            </a:prstGeom>
            <a:solidFill>
              <a:schemeClr val="accent3">
                <a:lumMod val="85000"/>
              </a:schemeClr>
            </a:solidFill>
            <a:ln>
              <a:solidFill>
                <a:schemeClr val="tx1"/>
              </a:solidFill>
            </a:ln>
          </p:spPr>
          <p:txBody>
            <a:bodyPr lIns="77367" tIns="38684" rIns="77367" bIns="38684">
              <a:spAutoFit/>
            </a:bodyPr>
            <a:lstStyle/>
            <a:p>
              <a:pPr algn="ctr">
                <a:defRPr/>
              </a:pPr>
              <a:r>
                <a:rPr lang="en-US" sz="3400" dirty="0"/>
                <a:t>References</a:t>
              </a:r>
            </a:p>
          </p:txBody>
        </p:sp>
        <p:sp>
          <p:nvSpPr>
            <p:cNvPr id="14547" name="TextBox 231"/>
            <p:cNvSpPr txBox="1">
              <a:spLocks noChangeArrowheads="1"/>
            </p:cNvSpPr>
            <p:nvPr/>
          </p:nvSpPr>
          <p:spPr bwMode="auto">
            <a:xfrm>
              <a:off x="20309852" y="32315411"/>
              <a:ext cx="9111368" cy="258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900" dirty="0" err="1"/>
                <a:t>Assis</a:t>
              </a:r>
              <a:r>
                <a:rPr lang="en-US" sz="900" dirty="0"/>
                <a:t>, L.M., </a:t>
              </a:r>
              <a:r>
                <a:rPr lang="en-US" sz="900" dirty="0" err="1"/>
                <a:t>Bevilaqua</a:t>
              </a:r>
              <a:r>
                <a:rPr lang="en-US" sz="900" dirty="0"/>
                <a:t>, C.M.L., </a:t>
              </a:r>
              <a:r>
                <a:rPr lang="en-US" sz="900" dirty="0" err="1"/>
                <a:t>Morais</a:t>
              </a:r>
              <a:r>
                <a:rPr lang="en-US" sz="900" dirty="0"/>
                <a:t>, S.M., Vieira, L.S., Costa, C.T.C., Souza, J.A.L., 2003. </a:t>
              </a:r>
              <a:r>
                <a:rPr lang="en-US" sz="900" dirty="0" err="1"/>
                <a:t>Ovicidal</a:t>
              </a:r>
              <a:r>
                <a:rPr lang="en-US" sz="900" dirty="0"/>
                <a:t> and </a:t>
              </a:r>
              <a:r>
                <a:rPr lang="en-US" sz="900" dirty="0" err="1"/>
                <a:t>larvicidal</a:t>
              </a:r>
              <a:r>
                <a:rPr lang="en-US" sz="900" dirty="0"/>
                <a:t> activity in vitro of </a:t>
              </a:r>
              <a:r>
                <a:rPr lang="en-US" sz="900" dirty="0" err="1"/>
                <a:t>Spigelia</a:t>
              </a:r>
              <a:r>
                <a:rPr lang="en-US" sz="900" dirty="0"/>
                <a:t> </a:t>
              </a:r>
              <a:r>
                <a:rPr lang="en-US" sz="900" dirty="0" err="1"/>
                <a:t>anthelmia</a:t>
              </a:r>
              <a:r>
                <a:rPr lang="en-US" sz="900" dirty="0"/>
                <a:t> Linn. extracts on </a:t>
              </a:r>
              <a:r>
                <a:rPr lang="en-US" sz="900" dirty="0" err="1"/>
                <a:t>Haemonchus</a:t>
              </a:r>
              <a:r>
                <a:rPr lang="en-US" sz="900" dirty="0"/>
                <a:t> </a:t>
              </a:r>
              <a:r>
                <a:rPr lang="en-US" sz="900" dirty="0" err="1"/>
                <a:t>contortus</a:t>
              </a:r>
              <a:r>
                <a:rPr lang="en-US" sz="900" dirty="0"/>
                <a:t>. Vet. </a:t>
              </a:r>
              <a:r>
                <a:rPr lang="en-US" sz="900" dirty="0" err="1"/>
                <a:t>Parasitol</a:t>
              </a:r>
              <a:r>
                <a:rPr lang="en-US" sz="900" dirty="0"/>
                <a:t>. 117 (1–2), 43-49. </a:t>
              </a:r>
            </a:p>
            <a:p>
              <a:pPr eaLnBrk="1" hangingPunct="1"/>
              <a:r>
                <a:rPr lang="en-US" sz="900" dirty="0" smtClean="0"/>
                <a:t>Brunet</a:t>
              </a:r>
              <a:r>
                <a:rPr lang="en-US" sz="900" dirty="0"/>
                <a:t>, S., </a:t>
              </a:r>
              <a:r>
                <a:rPr lang="en-US" sz="900" dirty="0" err="1"/>
                <a:t>Aufrere</a:t>
              </a:r>
              <a:r>
                <a:rPr lang="en-US" sz="900" dirty="0"/>
                <a:t>, J., El </a:t>
              </a:r>
              <a:r>
                <a:rPr lang="en-US" sz="900" dirty="0" err="1"/>
                <a:t>Babili</a:t>
              </a:r>
              <a:r>
                <a:rPr lang="en-US" sz="900" dirty="0"/>
                <a:t>, F., </a:t>
              </a:r>
              <a:r>
                <a:rPr lang="en-US" sz="900" dirty="0" err="1"/>
                <a:t>Fouraste</a:t>
              </a:r>
              <a:r>
                <a:rPr lang="en-US" sz="900" dirty="0"/>
                <a:t>, I., </a:t>
              </a:r>
              <a:r>
                <a:rPr lang="en-US" sz="900" dirty="0" err="1"/>
                <a:t>Hoste</a:t>
              </a:r>
              <a:r>
                <a:rPr lang="en-US" sz="900" dirty="0"/>
                <a:t>, H., 2007. The kinetics of </a:t>
              </a:r>
              <a:r>
                <a:rPr lang="en-US" sz="900" dirty="0" err="1"/>
                <a:t>exsheathment</a:t>
              </a:r>
              <a:r>
                <a:rPr lang="en-US" sz="900" dirty="0"/>
                <a:t> of infective nematode larvae is disturbed in the presence of a tannin- rich plant extract (</a:t>
              </a:r>
              <a:r>
                <a:rPr lang="en-US" sz="900" dirty="0" err="1"/>
                <a:t>sainfoin</a:t>
              </a:r>
              <a:r>
                <a:rPr lang="en-US" sz="900" dirty="0"/>
                <a:t>) both in vitro and in vivo. Parasitology. 134, 1253– 1262. </a:t>
              </a:r>
              <a:endParaRPr lang="en-US" sz="900" dirty="0" smtClean="0"/>
            </a:p>
            <a:p>
              <a:pPr eaLnBrk="1" hangingPunct="1"/>
              <a:r>
                <a:rPr lang="en-US" sz="900" dirty="0" err="1"/>
                <a:t>Castañeda-Ramírez</a:t>
              </a:r>
              <a:r>
                <a:rPr lang="en-US" sz="900" dirty="0"/>
                <a:t>, G. S., C. Mathieu, G. </a:t>
              </a:r>
              <a:r>
                <a:rPr lang="en-US" sz="900" dirty="0" err="1"/>
                <a:t>Vilarem</a:t>
              </a:r>
              <a:r>
                <a:rPr lang="en-US" sz="900" dirty="0"/>
                <a:t>, H. </a:t>
              </a:r>
              <a:r>
                <a:rPr lang="en-US" sz="900" dirty="0" err="1"/>
                <a:t>Hoste</a:t>
              </a:r>
              <a:r>
                <a:rPr lang="en-US" sz="900" dirty="0"/>
                <a:t>, P. Mendoza-de-Gives, P. G. González-</a:t>
              </a:r>
              <a:r>
                <a:rPr lang="en-US" sz="900" dirty="0" err="1"/>
                <a:t>Pech</a:t>
              </a:r>
              <a:r>
                <a:rPr lang="en-US" sz="900" dirty="0"/>
                <a:t>, J. F. J. Torres-Acosta, and C. A. Sandoval-Castro. 2017. Age of </a:t>
              </a:r>
              <a:r>
                <a:rPr lang="en-US" sz="900" dirty="0" err="1"/>
                <a:t>Haemonchus</a:t>
              </a:r>
              <a:r>
                <a:rPr lang="en-US" sz="900" dirty="0"/>
                <a:t> </a:t>
              </a:r>
              <a:r>
                <a:rPr lang="en-US" sz="900" dirty="0" err="1"/>
                <a:t>contortus</a:t>
              </a:r>
              <a:r>
                <a:rPr lang="en-US" sz="900" dirty="0"/>
                <a:t> third stage infective larvae is a factor influencing the in vitro assessment of anthelmintic properties of tannin containing plant extracts. Vet. </a:t>
              </a:r>
              <a:r>
                <a:rPr lang="en-US" sz="900" dirty="0" err="1"/>
                <a:t>Parasitol</a:t>
              </a:r>
              <a:r>
                <a:rPr lang="en-US" sz="900" dirty="0"/>
                <a:t>. 243:130–134. doi:10.1016/j.vetpar.2017.06.019</a:t>
              </a:r>
              <a:r>
                <a:rPr lang="en-US" sz="900" dirty="0" smtClean="0"/>
                <a:t>.</a:t>
              </a:r>
              <a:endParaRPr lang="en-US" sz="900" dirty="0"/>
            </a:p>
            <a:p>
              <a:pPr eaLnBrk="1" hangingPunct="1"/>
              <a:r>
                <a:rPr lang="en-US" sz="900" dirty="0" err="1"/>
                <a:t>Conder</a:t>
              </a:r>
              <a:r>
                <a:rPr lang="en-US" sz="900" dirty="0"/>
                <a:t>, G.A., Johnson, S.S., 1996. Viability of infective larvae of </a:t>
              </a:r>
              <a:r>
                <a:rPr lang="en-US" sz="900" dirty="0" err="1"/>
                <a:t>Haemonchus</a:t>
              </a:r>
              <a:r>
                <a:rPr lang="en-US" sz="900" dirty="0"/>
                <a:t> </a:t>
              </a:r>
              <a:r>
                <a:rPr lang="en-US" sz="900" dirty="0" err="1"/>
                <a:t>contortus</a:t>
              </a:r>
              <a:r>
                <a:rPr lang="en-US" sz="900" dirty="0"/>
                <a:t>, </a:t>
              </a:r>
              <a:r>
                <a:rPr lang="en-US" sz="900" dirty="0" err="1"/>
                <a:t>Ostertagia</a:t>
              </a:r>
              <a:r>
                <a:rPr lang="en-US" sz="900" dirty="0"/>
                <a:t> </a:t>
              </a:r>
              <a:r>
                <a:rPr lang="en-US" sz="900" dirty="0" err="1"/>
                <a:t>ostertagi</a:t>
              </a:r>
              <a:r>
                <a:rPr lang="en-US" sz="900" dirty="0"/>
                <a:t>, and </a:t>
              </a:r>
              <a:r>
                <a:rPr lang="en-US" sz="900" dirty="0" err="1"/>
                <a:t>Trichostrongylus</a:t>
              </a:r>
              <a:r>
                <a:rPr lang="en-US" sz="900" dirty="0"/>
                <a:t> </a:t>
              </a:r>
              <a:r>
                <a:rPr lang="en-US" sz="900" dirty="0" err="1"/>
                <a:t>colubriformis</a:t>
              </a:r>
              <a:r>
                <a:rPr lang="en-US" sz="900" dirty="0"/>
                <a:t> following </a:t>
              </a:r>
              <a:r>
                <a:rPr lang="en-US" sz="900" dirty="0" err="1"/>
                <a:t>exsheathment</a:t>
              </a:r>
              <a:r>
                <a:rPr lang="en-US" sz="900" dirty="0"/>
                <a:t> by various techniques. J. </a:t>
              </a:r>
              <a:r>
                <a:rPr lang="en-US" sz="900" dirty="0" err="1"/>
                <a:t>Parasitol</a:t>
              </a:r>
              <a:r>
                <a:rPr lang="en-US" sz="900" dirty="0"/>
                <a:t>. 82, 100–102. </a:t>
              </a:r>
            </a:p>
            <a:p>
              <a:pPr eaLnBrk="1" hangingPunct="1"/>
              <a:r>
                <a:rPr lang="en-US" sz="900" dirty="0" err="1"/>
                <a:t>Gatongi</a:t>
              </a:r>
              <a:r>
                <a:rPr lang="en-US" sz="900" dirty="0"/>
                <a:t>, P.M., Prichard, R.K., </a:t>
              </a:r>
              <a:r>
                <a:rPr lang="en-US" sz="900" dirty="0" err="1"/>
                <a:t>Ranjan</a:t>
              </a:r>
              <a:r>
                <a:rPr lang="en-US" sz="900" dirty="0"/>
                <a:t>, S., </a:t>
              </a:r>
              <a:r>
                <a:rPr lang="en-US" sz="900" dirty="0" err="1"/>
                <a:t>Gathuma</a:t>
              </a:r>
              <a:r>
                <a:rPr lang="en-US" sz="900" dirty="0"/>
                <a:t>, J.M., </a:t>
              </a:r>
              <a:r>
                <a:rPr lang="en-US" sz="900" dirty="0" err="1"/>
                <a:t>Munyua</a:t>
              </a:r>
              <a:r>
                <a:rPr lang="en-US" sz="900" dirty="0"/>
                <a:t>, W.K., </a:t>
              </a:r>
              <a:r>
                <a:rPr lang="en-US" sz="900" dirty="0" err="1"/>
                <a:t>Cheruiyot</a:t>
              </a:r>
              <a:r>
                <a:rPr lang="en-US" sz="900" dirty="0"/>
                <a:t>, H., Scott, M.E., 1998. </a:t>
              </a:r>
              <a:r>
                <a:rPr lang="en-US" sz="900" dirty="0" err="1"/>
                <a:t>Hypobiosis</a:t>
              </a:r>
              <a:r>
                <a:rPr lang="en-US" sz="900" dirty="0"/>
                <a:t> of </a:t>
              </a:r>
              <a:r>
                <a:rPr lang="en-US" sz="900" dirty="0" err="1"/>
                <a:t>Haemonchus</a:t>
              </a:r>
              <a:r>
                <a:rPr lang="en-US" sz="900" dirty="0"/>
                <a:t> </a:t>
              </a:r>
              <a:r>
                <a:rPr lang="en-US" sz="900" dirty="0" err="1"/>
                <a:t>contortus</a:t>
              </a:r>
              <a:r>
                <a:rPr lang="en-US" sz="900" dirty="0"/>
                <a:t> in natural infections of sheep and goats in a semi-arid area of Kenya. Vet. </a:t>
              </a:r>
              <a:r>
                <a:rPr lang="en-US" sz="900" dirty="0" err="1"/>
                <a:t>Parasitol</a:t>
              </a:r>
              <a:r>
                <a:rPr lang="en-US" sz="900" dirty="0"/>
                <a:t>. 77, 49–61. </a:t>
              </a:r>
            </a:p>
            <a:p>
              <a:pPr eaLnBrk="1" hangingPunct="1"/>
              <a:r>
                <a:rPr lang="en-US" sz="900" dirty="0"/>
                <a:t>Hertzberg, H., </a:t>
              </a:r>
              <a:r>
                <a:rPr lang="en-US" sz="900" dirty="0" err="1"/>
                <a:t>Huwyler</a:t>
              </a:r>
              <a:r>
                <a:rPr lang="en-US" sz="900" dirty="0"/>
                <a:t>, U., Kohler, L., </a:t>
              </a:r>
              <a:r>
                <a:rPr lang="en-US" sz="900" dirty="0" err="1"/>
                <a:t>Rehbein</a:t>
              </a:r>
              <a:r>
                <a:rPr lang="en-US" sz="900" dirty="0"/>
                <a:t>, S., </a:t>
              </a:r>
              <a:r>
                <a:rPr lang="en-US" sz="900" dirty="0" err="1"/>
                <a:t>Wanner</a:t>
              </a:r>
              <a:r>
                <a:rPr lang="en-US" sz="900" dirty="0"/>
                <a:t>, M., 2002. Kinetics of </a:t>
              </a:r>
              <a:r>
                <a:rPr lang="en-US" sz="900" dirty="0" err="1"/>
                <a:t>exsheathment</a:t>
              </a:r>
              <a:r>
                <a:rPr lang="en-US" sz="900" dirty="0"/>
                <a:t> of infective ovine and bovine </a:t>
              </a:r>
              <a:r>
                <a:rPr lang="en-US" sz="900" dirty="0" err="1"/>
                <a:t>strongylid</a:t>
              </a:r>
              <a:r>
                <a:rPr lang="en-US" sz="900" dirty="0"/>
                <a:t> larvae in vivo and in vitro. Parasitology. 125, 65–70. </a:t>
              </a:r>
            </a:p>
            <a:p>
              <a:pPr eaLnBrk="1" hangingPunct="1"/>
              <a:r>
                <a:rPr lang="en-US" sz="900" dirty="0" err="1"/>
                <a:t>Hoste</a:t>
              </a:r>
              <a:r>
                <a:rPr lang="en-US" sz="900" dirty="0"/>
                <a:t>, H., Jackson, F., </a:t>
              </a:r>
              <a:r>
                <a:rPr lang="en-US" sz="900" dirty="0" err="1"/>
                <a:t>Athanasiadou</a:t>
              </a:r>
              <a:r>
                <a:rPr lang="en-US" sz="900" dirty="0"/>
                <a:t>, S., </a:t>
              </a:r>
              <a:r>
                <a:rPr lang="en-US" sz="900" dirty="0" err="1"/>
                <a:t>Thamsborg</a:t>
              </a:r>
              <a:r>
                <a:rPr lang="en-US" sz="900" dirty="0"/>
                <a:t>, S.M., </a:t>
              </a:r>
              <a:r>
                <a:rPr lang="en-US" sz="900" dirty="0" err="1"/>
                <a:t>Hoskin</a:t>
              </a:r>
              <a:r>
                <a:rPr lang="en-US" sz="900" dirty="0"/>
                <a:t>, S.O., 2006. The effects of tannin-rich plants on parasitic nematodes in ruminants. Trends </a:t>
              </a:r>
              <a:r>
                <a:rPr lang="en-US" sz="900" dirty="0" err="1"/>
                <a:t>Parasitol</a:t>
              </a:r>
              <a:r>
                <a:rPr lang="en-US" sz="900" dirty="0"/>
                <a:t>. 22 (6), 253-261, S1471-4922(06)00099-7.</a:t>
              </a:r>
            </a:p>
            <a:p>
              <a:pPr eaLnBrk="1" hangingPunct="1"/>
              <a:r>
                <a:rPr lang="en-US" sz="900" dirty="0" err="1"/>
                <a:t>Lonngren</a:t>
              </a:r>
              <a:r>
                <a:rPr lang="en-US" sz="900" dirty="0"/>
                <a:t>, K., 2017. Effect of </a:t>
              </a:r>
              <a:r>
                <a:rPr lang="en-US" sz="900" dirty="0" err="1"/>
                <a:t>birdsfoot</a:t>
              </a:r>
              <a:r>
                <a:rPr lang="en-US" sz="900" dirty="0"/>
                <a:t> trefoil on </a:t>
              </a:r>
              <a:r>
                <a:rPr lang="en-US" sz="900" dirty="0" err="1"/>
                <a:t>exsheathment</a:t>
              </a:r>
              <a:r>
                <a:rPr lang="en-US" sz="900" dirty="0"/>
                <a:t> of </a:t>
              </a:r>
              <a:r>
                <a:rPr lang="en-US" sz="900" dirty="0" err="1"/>
                <a:t>haemonchus</a:t>
              </a:r>
              <a:r>
                <a:rPr lang="en-US" sz="900" dirty="0"/>
                <a:t> </a:t>
              </a:r>
              <a:r>
                <a:rPr lang="en-US" sz="900" dirty="0" err="1"/>
                <a:t>contortus</a:t>
              </a:r>
              <a:r>
                <a:rPr lang="en-US" sz="900" dirty="0"/>
                <a:t> in rumen </a:t>
              </a:r>
              <a:r>
                <a:rPr lang="en-US" sz="900" dirty="0" err="1"/>
                <a:t>fistulated</a:t>
              </a:r>
              <a:r>
                <a:rPr lang="en-US" sz="900" dirty="0"/>
                <a:t> sheep. University of Rhode Island </a:t>
              </a:r>
              <a:endParaRPr lang="en-US" sz="900" dirty="0" smtClean="0"/>
            </a:p>
            <a:p>
              <a:pPr eaLnBrk="1" hangingPunct="1"/>
              <a:r>
                <a:rPr lang="en-US" sz="900" dirty="0"/>
                <a:t>Marie-</a:t>
              </a:r>
              <a:r>
                <a:rPr lang="en-US" sz="900" dirty="0" err="1"/>
                <a:t>Magdeleine</a:t>
              </a:r>
              <a:r>
                <a:rPr lang="en-US" sz="900" dirty="0"/>
                <a:t>, C., </a:t>
              </a:r>
              <a:r>
                <a:rPr lang="en-US" sz="900" dirty="0" err="1"/>
                <a:t>Hoste</a:t>
              </a:r>
              <a:r>
                <a:rPr lang="en-US" sz="900" dirty="0"/>
                <a:t>, H., </a:t>
              </a:r>
              <a:r>
                <a:rPr lang="en-US" sz="900" dirty="0" err="1"/>
                <a:t>Mahieu</a:t>
              </a:r>
              <a:r>
                <a:rPr lang="en-US" sz="900" dirty="0"/>
                <a:t>, M., Varo, H., </a:t>
              </a:r>
              <a:r>
                <a:rPr lang="en-US" sz="900" dirty="0" err="1"/>
                <a:t>Archimede</a:t>
              </a:r>
              <a:r>
                <a:rPr lang="en-US" sz="900" dirty="0"/>
                <a:t>, H., 2009. In vitro effects of </a:t>
              </a:r>
              <a:r>
                <a:rPr lang="en-US" sz="900" dirty="0" err="1"/>
                <a:t>Cucurbita</a:t>
              </a:r>
              <a:r>
                <a:rPr lang="en-US" sz="900" dirty="0"/>
                <a:t> </a:t>
              </a:r>
              <a:r>
                <a:rPr lang="en-US" sz="900" dirty="0" err="1"/>
                <a:t>moschata</a:t>
              </a:r>
              <a:r>
                <a:rPr lang="en-US" sz="900" dirty="0"/>
                <a:t> seed extracts on </a:t>
              </a:r>
              <a:r>
                <a:rPr lang="en-US" sz="900" dirty="0" err="1"/>
                <a:t>Haemonchus</a:t>
              </a:r>
              <a:r>
                <a:rPr lang="en-US" sz="900" dirty="0"/>
                <a:t> </a:t>
              </a:r>
              <a:r>
                <a:rPr lang="en-US" sz="900" dirty="0" err="1"/>
                <a:t>contortus</a:t>
              </a:r>
              <a:r>
                <a:rPr lang="en-US" sz="900" dirty="0"/>
                <a:t>. Vet. </a:t>
              </a:r>
              <a:r>
                <a:rPr lang="en-US" sz="900" dirty="0" err="1"/>
                <a:t>Parasitol</a:t>
              </a:r>
              <a:r>
                <a:rPr lang="en-US" sz="900" dirty="0"/>
                <a:t>. 161 (1-2), 99-105. </a:t>
              </a:r>
            </a:p>
          </p:txBody>
        </p:sp>
      </p:grpSp>
      <p:sp>
        <p:nvSpPr>
          <p:cNvPr id="14379" name="TextBox 1"/>
          <p:cNvSpPr txBox="1">
            <a:spLocks noChangeArrowheads="1"/>
          </p:cNvSpPr>
          <p:nvPr/>
        </p:nvSpPr>
        <p:spPr bwMode="auto">
          <a:xfrm>
            <a:off x="714375" y="15959489"/>
            <a:ext cx="9088438" cy="826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a:t>transition into a </a:t>
            </a:r>
            <a:r>
              <a:rPr lang="en-US" sz="2800" dirty="0" err="1"/>
              <a:t>hypobiotic</a:t>
            </a:r>
            <a:r>
              <a:rPr lang="en-US" sz="2800" dirty="0"/>
              <a:t> state, allowing them to survive harsh weather conditions (</a:t>
            </a:r>
            <a:r>
              <a:rPr lang="en-US" sz="2800" dirty="0" err="1"/>
              <a:t>Gatongi</a:t>
            </a:r>
            <a:r>
              <a:rPr lang="en-US" sz="2800" dirty="0"/>
              <a:t>, et al. 1998). Previous work has also been conducted to explore the effect of </a:t>
            </a:r>
            <a:r>
              <a:rPr lang="en-US" sz="2800" dirty="0" smtClean="0"/>
              <a:t>age of L3 as a factor in the </a:t>
            </a:r>
            <a:r>
              <a:rPr lang="en-US" sz="2800" i="1" dirty="0" smtClean="0"/>
              <a:t>in vitro </a:t>
            </a:r>
            <a:r>
              <a:rPr lang="en-US" sz="2800" dirty="0" err="1" smtClean="0"/>
              <a:t>assesment</a:t>
            </a:r>
            <a:r>
              <a:rPr lang="en-US" sz="2800" dirty="0" smtClean="0"/>
              <a:t> of anthelmintic properties of tannin containing plant extracts, showing a negative correlation between larval motility and age of larvae (</a:t>
            </a:r>
            <a:r>
              <a:rPr lang="en-US" sz="2800" dirty="0" err="1"/>
              <a:t>Castañeda-Ramírez</a:t>
            </a:r>
            <a:r>
              <a:rPr lang="en-US" sz="2800" dirty="0"/>
              <a:t> et al., 2017). </a:t>
            </a:r>
            <a:r>
              <a:rPr lang="en-US" sz="2800" dirty="0" smtClean="0"/>
              <a:t>A </a:t>
            </a:r>
            <a:r>
              <a:rPr lang="en-US" sz="2800" dirty="0"/>
              <a:t>considerable amount of variability has been observed across previous </a:t>
            </a:r>
            <a:r>
              <a:rPr lang="en-US" sz="2800" i="1" dirty="0"/>
              <a:t>in vivo</a:t>
            </a:r>
            <a:r>
              <a:rPr lang="en-US" sz="2800" dirty="0"/>
              <a:t> studies in relation to amount of time for </a:t>
            </a:r>
            <a:r>
              <a:rPr lang="en-US" sz="2800" dirty="0" err="1"/>
              <a:t>exsheathment</a:t>
            </a:r>
            <a:r>
              <a:rPr lang="en-US" sz="2800" dirty="0"/>
              <a:t> to occur (Brunet et al. 2007; Hertzberg et al. 2002). The variability in previous work as well as in our laboratory has indicated a need for research to </a:t>
            </a:r>
            <a:r>
              <a:rPr lang="en-US" sz="2800" dirty="0" smtClean="0"/>
              <a:t>focus </a:t>
            </a:r>
            <a:r>
              <a:rPr lang="en-US" sz="2800" dirty="0"/>
              <a:t>on environmental factors influencing larval development (</a:t>
            </a:r>
            <a:r>
              <a:rPr lang="en-US" sz="2800" dirty="0" err="1"/>
              <a:t>Lonngren</a:t>
            </a:r>
            <a:r>
              <a:rPr lang="en-US" sz="2800" dirty="0"/>
              <a:t> 2017). Understanding external factors that potentially influence larval life cycle stages can improve research practices and inform current recommendations for the control of these parasites. </a:t>
            </a:r>
          </a:p>
          <a:p>
            <a:pPr eaLnBrk="1" hangingPunct="1"/>
            <a:endParaRPr lang="en-US" dirty="0"/>
          </a:p>
        </p:txBody>
      </p:sp>
      <p:grpSp>
        <p:nvGrpSpPr>
          <p:cNvPr id="14380" name="Group 8"/>
          <p:cNvGrpSpPr>
            <a:grpSpLocks/>
          </p:cNvGrpSpPr>
          <p:nvPr/>
        </p:nvGrpSpPr>
        <p:grpSpPr bwMode="auto">
          <a:xfrm>
            <a:off x="571500" y="29735463"/>
            <a:ext cx="9374188" cy="9912350"/>
            <a:chOff x="774700" y="34979855"/>
            <a:chExt cx="9374429" cy="4248858"/>
          </a:xfrm>
        </p:grpSpPr>
        <p:sp>
          <p:nvSpPr>
            <p:cNvPr id="14543" name="Text Box 11"/>
            <p:cNvSpPr txBox="1">
              <a:spLocks noChangeArrowheads="1"/>
            </p:cNvSpPr>
            <p:nvPr/>
          </p:nvSpPr>
          <p:spPr bwMode="auto">
            <a:xfrm>
              <a:off x="774700" y="34994850"/>
              <a:ext cx="9374429" cy="4233863"/>
            </a:xfrm>
            <a:prstGeom prst="rect">
              <a:avLst/>
            </a:prstGeom>
            <a:solidFill>
              <a:srgbClr val="589AE2">
                <a:alpha val="30196"/>
              </a:srgbClr>
            </a:solidFill>
            <a:ln w="38100">
              <a:solidFill>
                <a:srgbClr val="000000"/>
              </a:solidFill>
              <a:round/>
              <a:headEnd/>
              <a:tailEnd/>
            </a:ln>
          </p:spPr>
          <p:txBody>
            <a:bodyPr lIns="773674" tIns="386837" rIns="773674" bIns="773674"/>
            <a:lstStyle>
              <a:lvl1pPr eaLnBrk="0" hangingPunct="0">
                <a:tabLst>
                  <a:tab pos="508000" algn="l"/>
                </a:tabLst>
                <a:defRPr sz="27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2700">
                  <a:solidFill>
                    <a:schemeClr val="tx1"/>
                  </a:solidFill>
                  <a:latin typeface="Helvetica" charset="0"/>
                  <a:ea typeface="ＭＳ Ｐゴシック" charset="0"/>
                </a:defRPr>
              </a:lvl2pPr>
              <a:lvl3pPr marL="1143000" indent="-228600" eaLnBrk="0" hangingPunct="0">
                <a:tabLst>
                  <a:tab pos="508000" algn="l"/>
                </a:tabLst>
                <a:defRPr sz="2700">
                  <a:solidFill>
                    <a:schemeClr val="tx1"/>
                  </a:solidFill>
                  <a:latin typeface="Helvetica" charset="0"/>
                  <a:ea typeface="ＭＳ Ｐゴシック" charset="0"/>
                </a:defRPr>
              </a:lvl3pPr>
              <a:lvl4pPr marL="1600200" indent="-228600" eaLnBrk="0" hangingPunct="0">
                <a:tabLst>
                  <a:tab pos="508000" algn="l"/>
                </a:tabLst>
                <a:defRPr sz="2700">
                  <a:solidFill>
                    <a:schemeClr val="tx1"/>
                  </a:solidFill>
                  <a:latin typeface="Helvetica" charset="0"/>
                  <a:ea typeface="ＭＳ Ｐゴシック" charset="0"/>
                </a:defRPr>
              </a:lvl4pPr>
              <a:lvl5pPr marL="2057400" indent="-228600" eaLnBrk="0" hangingPunct="0">
                <a:tabLst>
                  <a:tab pos="508000" algn="l"/>
                </a:tabLst>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2700">
                  <a:solidFill>
                    <a:schemeClr val="tx1"/>
                  </a:solidFill>
                  <a:latin typeface="Helvetica" charset="0"/>
                  <a:ea typeface="ＭＳ Ｐゴシック" charset="0"/>
                </a:defRPr>
              </a:lvl9pPr>
            </a:lstStyle>
            <a:p>
              <a:pPr algn="just" eaLnBrk="1" hangingPunct="1">
                <a:spcBef>
                  <a:spcPct val="50000"/>
                </a:spcBef>
              </a:pPr>
              <a:endParaRPr lang="en-US" sz="2000">
                <a:latin typeface="Times New Roman" charset="0"/>
              </a:endParaRPr>
            </a:p>
            <a:p>
              <a:pPr eaLnBrk="1" hangingPunct="1">
                <a:spcBef>
                  <a:spcPct val="10000"/>
                </a:spcBef>
              </a:pPr>
              <a:endParaRPr lang="en-US" sz="2400">
                <a:latin typeface="Times New Roman" charset="0"/>
              </a:endParaRPr>
            </a:p>
          </p:txBody>
        </p:sp>
        <p:sp>
          <p:nvSpPr>
            <p:cNvPr id="235" name="TextBox 234"/>
            <p:cNvSpPr txBox="1"/>
            <p:nvPr/>
          </p:nvSpPr>
          <p:spPr>
            <a:xfrm>
              <a:off x="798514" y="34979855"/>
              <a:ext cx="9333152" cy="336833"/>
            </a:xfrm>
            <a:prstGeom prst="rect">
              <a:avLst/>
            </a:prstGeom>
            <a:solidFill>
              <a:schemeClr val="accent3">
                <a:lumMod val="85000"/>
              </a:schemeClr>
            </a:solidFill>
            <a:ln>
              <a:solidFill>
                <a:srgbClr val="000000"/>
              </a:solidFill>
            </a:ln>
          </p:spPr>
          <p:txBody>
            <a:bodyPr lIns="77367" tIns="38684" rIns="77367" bIns="38684">
              <a:spAutoFit/>
            </a:bodyPr>
            <a:lstStyle/>
            <a:p>
              <a:pPr algn="ctr">
                <a:defRPr/>
              </a:pPr>
              <a:r>
                <a:rPr lang="en-US" sz="4600" dirty="0"/>
                <a:t>Study Design</a:t>
              </a:r>
            </a:p>
          </p:txBody>
        </p:sp>
      </p:grpSp>
      <p:sp>
        <p:nvSpPr>
          <p:cNvPr id="14381" name="TextBox 2"/>
          <p:cNvSpPr txBox="1">
            <a:spLocks noChangeArrowheads="1"/>
          </p:cNvSpPr>
          <p:nvPr/>
        </p:nvSpPr>
        <p:spPr bwMode="auto">
          <a:xfrm>
            <a:off x="10636250" y="7208838"/>
            <a:ext cx="27368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3200" u="sng"/>
              <a:t>Donor Lambs</a:t>
            </a:r>
          </a:p>
        </p:txBody>
      </p:sp>
      <p:sp>
        <p:nvSpPr>
          <p:cNvPr id="14382" name="TextBox 3"/>
          <p:cNvSpPr txBox="1">
            <a:spLocks noChangeArrowheads="1"/>
          </p:cNvSpPr>
          <p:nvPr/>
        </p:nvSpPr>
        <p:spPr bwMode="auto">
          <a:xfrm>
            <a:off x="10466388" y="7707489"/>
            <a:ext cx="942993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800" dirty="0"/>
              <a:t>- A total of 8 donor lambs were used for the trial (Figure 3).</a:t>
            </a:r>
          </a:p>
          <a:p>
            <a:pPr eaLnBrk="1" hangingPunct="1"/>
            <a:r>
              <a:rPr lang="en-US" sz="2800" b="1" dirty="0"/>
              <a:t>Fall</a:t>
            </a:r>
            <a:r>
              <a:rPr lang="en-US" sz="2800" dirty="0"/>
              <a:t>: 2 </a:t>
            </a:r>
            <a:r>
              <a:rPr lang="en-US" sz="2800" dirty="0" smtClean="0"/>
              <a:t>twin male </a:t>
            </a:r>
            <a:r>
              <a:rPr lang="en-US" sz="2800" dirty="0"/>
              <a:t>Dorset lambs (6 months old)</a:t>
            </a:r>
          </a:p>
          <a:p>
            <a:pPr algn="just" eaLnBrk="1" hangingPunct="1"/>
            <a:r>
              <a:rPr lang="en-US" sz="2800" b="1" dirty="0"/>
              <a:t>Winter</a:t>
            </a:r>
            <a:r>
              <a:rPr lang="en-US" sz="2800" dirty="0"/>
              <a:t>: 2 </a:t>
            </a:r>
            <a:r>
              <a:rPr lang="en-US" sz="2800" dirty="0" smtClean="0"/>
              <a:t>twin male </a:t>
            </a:r>
            <a:r>
              <a:rPr lang="en-US" sz="2800" dirty="0"/>
              <a:t>Dorset lambs (9 months old)</a:t>
            </a:r>
          </a:p>
          <a:p>
            <a:pPr eaLnBrk="1" hangingPunct="1"/>
            <a:r>
              <a:rPr lang="en-US" sz="2800" b="1" dirty="0"/>
              <a:t>Spring</a:t>
            </a:r>
            <a:r>
              <a:rPr lang="en-US" sz="2800" dirty="0"/>
              <a:t>: </a:t>
            </a:r>
            <a:r>
              <a:rPr lang="en-US" sz="2800" dirty="0" smtClean="0"/>
              <a:t>2 twin female </a:t>
            </a:r>
            <a:r>
              <a:rPr lang="en-US" sz="2800" dirty="0"/>
              <a:t>Dorset cross lambs (6 months old)</a:t>
            </a:r>
          </a:p>
          <a:p>
            <a:pPr eaLnBrk="1" hangingPunct="1"/>
            <a:r>
              <a:rPr lang="en-US" sz="2800" b="1" dirty="0"/>
              <a:t>Summer</a:t>
            </a:r>
            <a:r>
              <a:rPr lang="en-US" sz="2800" dirty="0"/>
              <a:t>: </a:t>
            </a:r>
            <a:r>
              <a:rPr lang="en-US" sz="2800" dirty="0" smtClean="0"/>
              <a:t>2 genetically related </a:t>
            </a:r>
            <a:r>
              <a:rPr lang="en-US" sz="2800" dirty="0"/>
              <a:t>female Dorset cross lambs (9 </a:t>
            </a:r>
            <a:r>
              <a:rPr lang="en-US" sz="2800" dirty="0" smtClean="0"/>
              <a:t>months old)</a:t>
            </a:r>
            <a:endParaRPr lang="en-US" sz="2800" dirty="0"/>
          </a:p>
        </p:txBody>
      </p:sp>
      <p:sp>
        <p:nvSpPr>
          <p:cNvPr id="14383" name="TextBox 7"/>
          <p:cNvSpPr txBox="1">
            <a:spLocks noChangeArrowheads="1"/>
          </p:cNvSpPr>
          <p:nvPr/>
        </p:nvSpPr>
        <p:spPr bwMode="auto">
          <a:xfrm>
            <a:off x="15310288" y="10254010"/>
            <a:ext cx="440540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dirty="0"/>
              <a:t>- Fecal egg counts (FEC) were </a:t>
            </a:r>
            <a:r>
              <a:rPr lang="en-US" dirty="0" smtClean="0"/>
              <a:t>conducted weekly to monitor infection and to determine the quantity of feces needed for the egg hatch assay and culture preparation</a:t>
            </a:r>
            <a:endParaRPr lang="en-US" dirty="0"/>
          </a:p>
        </p:txBody>
      </p:sp>
      <p:grpSp>
        <p:nvGrpSpPr>
          <p:cNvPr id="14384" name="Group 11"/>
          <p:cNvGrpSpPr>
            <a:grpSpLocks/>
          </p:cNvGrpSpPr>
          <p:nvPr/>
        </p:nvGrpSpPr>
        <p:grpSpPr bwMode="auto">
          <a:xfrm>
            <a:off x="10688980" y="10389123"/>
            <a:ext cx="4553852" cy="2558348"/>
            <a:chOff x="10686500" y="10347970"/>
            <a:chExt cx="4449358" cy="2670000"/>
          </a:xfrm>
        </p:grpSpPr>
        <p:pic>
          <p:nvPicPr>
            <p:cNvPr id="14541" name="Picture 5" descr="20180419_120716.jpg"/>
            <p:cNvPicPr>
              <a:picLocks noChangeAspect="1"/>
            </p:cNvPicPr>
            <p:nvPr/>
          </p:nvPicPr>
          <p:blipFill>
            <a:blip r:embed="rId15">
              <a:extLst>
                <a:ext uri="{28A0092B-C50C-407E-A947-70E740481C1C}">
                  <a14:useLocalDpi xmlns:a14="http://schemas.microsoft.com/office/drawing/2010/main" val="0"/>
                </a:ext>
              </a:extLst>
            </a:blip>
            <a:srcRect l="18080" r="14465"/>
            <a:stretch>
              <a:fillRect/>
            </a:stretch>
          </p:blipFill>
          <p:spPr bwMode="auto">
            <a:xfrm rot="5400000">
              <a:off x="10467630" y="10590357"/>
              <a:ext cx="2635499" cy="219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 name="Picture 8" descr="20180126_163005.jpg"/>
            <p:cNvPicPr>
              <a:picLocks noChangeAspect="1"/>
            </p:cNvPicPr>
            <p:nvPr/>
          </p:nvPicPr>
          <p:blipFill>
            <a:blip r:embed="rId16">
              <a:extLst>
                <a:ext uri="{28A0092B-C50C-407E-A947-70E740481C1C}">
                  <a14:useLocalDpi xmlns:a14="http://schemas.microsoft.com/office/drawing/2010/main" val="0"/>
                </a:ext>
              </a:extLst>
            </a:blip>
            <a:srcRect r="34880"/>
            <a:stretch>
              <a:fillRect/>
            </a:stretch>
          </p:blipFill>
          <p:spPr bwMode="auto">
            <a:xfrm rot="5400000">
              <a:off x="12663240" y="10545351"/>
              <a:ext cx="2670000" cy="22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85" name="TextBox 10"/>
          <p:cNvSpPr txBox="1">
            <a:spLocks noChangeArrowheads="1"/>
          </p:cNvSpPr>
          <p:nvPr/>
        </p:nvSpPr>
        <p:spPr bwMode="auto">
          <a:xfrm>
            <a:off x="10607675" y="12887147"/>
            <a:ext cx="30797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700" b="1" dirty="0"/>
              <a:t>Figure 3. </a:t>
            </a:r>
            <a:r>
              <a:rPr lang="en-US" sz="1700" dirty="0"/>
              <a:t>Donor lambs</a:t>
            </a:r>
          </a:p>
        </p:txBody>
      </p:sp>
      <p:sp>
        <p:nvSpPr>
          <p:cNvPr id="399" name="Rectangle 398"/>
          <p:cNvSpPr/>
          <p:nvPr/>
        </p:nvSpPr>
        <p:spPr bwMode="auto">
          <a:xfrm>
            <a:off x="1072016" y="35484027"/>
            <a:ext cx="8324850" cy="3216275"/>
          </a:xfrm>
          <a:prstGeom prst="rect">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4516" name="Group 212"/>
          <p:cNvGrpSpPr>
            <a:grpSpLocks/>
          </p:cNvGrpSpPr>
          <p:nvPr/>
        </p:nvGrpSpPr>
        <p:grpSpPr bwMode="auto">
          <a:xfrm>
            <a:off x="1268607" y="35563778"/>
            <a:ext cx="8013957" cy="2570504"/>
            <a:chOff x="9549293" y="17767622"/>
            <a:chExt cx="10136518" cy="3288178"/>
          </a:xfrm>
        </p:grpSpPr>
        <p:grpSp>
          <p:nvGrpSpPr>
            <p:cNvPr id="14517" name="Group 213"/>
            <p:cNvGrpSpPr>
              <a:grpSpLocks/>
            </p:cNvGrpSpPr>
            <p:nvPr/>
          </p:nvGrpSpPr>
          <p:grpSpPr bwMode="auto">
            <a:xfrm>
              <a:off x="9549293" y="18249270"/>
              <a:ext cx="10136518" cy="2806530"/>
              <a:chOff x="9549293" y="18249270"/>
              <a:chExt cx="10136518" cy="2806530"/>
            </a:xfrm>
          </p:grpSpPr>
          <p:grpSp>
            <p:nvGrpSpPr>
              <p:cNvPr id="14519" name="Group 217"/>
              <p:cNvGrpSpPr>
                <a:grpSpLocks/>
              </p:cNvGrpSpPr>
              <p:nvPr/>
            </p:nvGrpSpPr>
            <p:grpSpPr bwMode="auto">
              <a:xfrm>
                <a:off x="9549293" y="18408333"/>
                <a:ext cx="6488897" cy="2646025"/>
                <a:chOff x="5562491" y="17880032"/>
                <a:chExt cx="8109391" cy="2995949"/>
              </a:xfrm>
            </p:grpSpPr>
            <p:sp>
              <p:nvSpPr>
                <p:cNvPr id="14533" name="TextBox 231"/>
                <p:cNvSpPr txBox="1">
                  <a:spLocks noChangeArrowheads="1"/>
                </p:cNvSpPr>
                <p:nvPr/>
              </p:nvSpPr>
              <p:spPr bwMode="auto">
                <a:xfrm>
                  <a:off x="6324351" y="19154697"/>
                  <a:ext cx="4310951" cy="5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 Egg hatch assay</a:t>
                  </a:r>
                </a:p>
              </p:txBody>
            </p:sp>
            <p:grpSp>
              <p:nvGrpSpPr>
                <p:cNvPr id="14534" name="Group 232"/>
                <p:cNvGrpSpPr>
                  <a:grpSpLocks/>
                </p:cNvGrpSpPr>
                <p:nvPr/>
              </p:nvGrpSpPr>
              <p:grpSpPr bwMode="auto">
                <a:xfrm>
                  <a:off x="5562491" y="17880032"/>
                  <a:ext cx="8109391" cy="2995949"/>
                  <a:chOff x="5562491" y="17880032"/>
                  <a:chExt cx="8109391" cy="2995949"/>
                </a:xfrm>
              </p:grpSpPr>
              <p:sp>
                <p:nvSpPr>
                  <p:cNvPr id="14535" name="TextBox 233"/>
                  <p:cNvSpPr txBox="1">
                    <a:spLocks noChangeArrowheads="1"/>
                  </p:cNvSpPr>
                  <p:nvPr/>
                </p:nvSpPr>
                <p:spPr bwMode="auto">
                  <a:xfrm>
                    <a:off x="6350644" y="20207989"/>
                    <a:ext cx="7321238" cy="66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 Exsheathment assays</a:t>
                    </a:r>
                  </a:p>
                </p:txBody>
              </p:sp>
              <p:grpSp>
                <p:nvGrpSpPr>
                  <p:cNvPr id="14536" name="Group 235"/>
                  <p:cNvGrpSpPr>
                    <a:grpSpLocks/>
                  </p:cNvGrpSpPr>
                  <p:nvPr/>
                </p:nvGrpSpPr>
                <p:grpSpPr bwMode="auto">
                  <a:xfrm>
                    <a:off x="5562491" y="17880032"/>
                    <a:ext cx="7874230" cy="2980448"/>
                    <a:chOff x="5562491" y="17880032"/>
                    <a:chExt cx="7874230" cy="2980448"/>
                  </a:xfrm>
                </p:grpSpPr>
                <p:grpSp>
                  <p:nvGrpSpPr>
                    <p:cNvPr id="14537" name="Group 237"/>
                    <p:cNvGrpSpPr>
                      <a:grpSpLocks/>
                    </p:cNvGrpSpPr>
                    <p:nvPr/>
                  </p:nvGrpSpPr>
                  <p:grpSpPr bwMode="auto">
                    <a:xfrm>
                      <a:off x="5562491" y="17880032"/>
                      <a:ext cx="964581" cy="2980448"/>
                      <a:chOff x="5558951" y="17577627"/>
                      <a:chExt cx="941161" cy="3227954"/>
                    </a:xfrm>
                  </p:grpSpPr>
                  <p:pic>
                    <p:nvPicPr>
                      <p:cNvPr id="14539" name="Picture 239" descr="worms-png-transparent-images-148416-3352267.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558951" y="17577627"/>
                        <a:ext cx="941161" cy="112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 name="Oval 445"/>
                      <p:cNvSpPr/>
                      <p:nvPr/>
                    </p:nvSpPr>
                    <p:spPr>
                      <a:xfrm>
                        <a:off x="5809319" y="20148164"/>
                        <a:ext cx="555808" cy="657417"/>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14538" name="TextBox 238"/>
                    <p:cNvSpPr txBox="1">
                      <a:spLocks noChangeArrowheads="1"/>
                    </p:cNvSpPr>
                    <p:nvPr/>
                  </p:nvSpPr>
                  <p:spPr bwMode="auto">
                    <a:xfrm>
                      <a:off x="6325167" y="18200860"/>
                      <a:ext cx="7111554" cy="5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dirty="0"/>
                        <a:t>= Infect 2 donor lambs with 10,000 L3</a:t>
                      </a:r>
                    </a:p>
                  </p:txBody>
                </p:sp>
              </p:grpSp>
            </p:grpSp>
          </p:grpSp>
          <p:grpSp>
            <p:nvGrpSpPr>
              <p:cNvPr id="14520" name="Group 218"/>
              <p:cNvGrpSpPr>
                <a:grpSpLocks/>
              </p:cNvGrpSpPr>
              <p:nvPr/>
            </p:nvGrpSpPr>
            <p:grpSpPr bwMode="auto">
              <a:xfrm>
                <a:off x="15854106" y="18249270"/>
                <a:ext cx="3831705" cy="2806530"/>
                <a:chOff x="15905159" y="18202089"/>
                <a:chExt cx="4097979" cy="2760126"/>
              </a:xfrm>
            </p:grpSpPr>
            <p:grpSp>
              <p:nvGrpSpPr>
                <p:cNvPr id="14521" name="Group 219"/>
                <p:cNvGrpSpPr>
                  <a:grpSpLocks/>
                </p:cNvGrpSpPr>
                <p:nvPr/>
              </p:nvGrpSpPr>
              <p:grpSpPr bwMode="auto">
                <a:xfrm>
                  <a:off x="15914509" y="19676690"/>
                  <a:ext cx="3483026" cy="519121"/>
                  <a:chOff x="15914509" y="19676690"/>
                  <a:chExt cx="3483026" cy="519121"/>
                </a:xfrm>
              </p:grpSpPr>
              <p:sp>
                <p:nvSpPr>
                  <p:cNvPr id="433" name="Rectangle 432"/>
                  <p:cNvSpPr/>
                  <p:nvPr/>
                </p:nvSpPr>
                <p:spPr>
                  <a:xfrm>
                    <a:off x="15907857" y="19798972"/>
                    <a:ext cx="721560" cy="39743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32" name="TextBox 230"/>
                  <p:cNvSpPr txBox="1">
                    <a:spLocks noChangeArrowheads="1"/>
                  </p:cNvSpPr>
                  <p:nvPr/>
                </p:nvSpPr>
                <p:spPr bwMode="auto">
                  <a:xfrm>
                    <a:off x="16750460" y="19676690"/>
                    <a:ext cx="2647075" cy="39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 Spring Cycle</a:t>
                    </a:r>
                  </a:p>
                </p:txBody>
              </p:sp>
            </p:grpSp>
            <p:grpSp>
              <p:nvGrpSpPr>
                <p:cNvPr id="14522" name="Group 220"/>
                <p:cNvGrpSpPr>
                  <a:grpSpLocks/>
                </p:cNvGrpSpPr>
                <p:nvPr/>
              </p:nvGrpSpPr>
              <p:grpSpPr bwMode="auto">
                <a:xfrm>
                  <a:off x="15905159" y="19052155"/>
                  <a:ext cx="4097979" cy="1815481"/>
                  <a:chOff x="15905159" y="19052155"/>
                  <a:chExt cx="4097979" cy="1815481"/>
                </a:xfrm>
              </p:grpSpPr>
              <p:sp>
                <p:nvSpPr>
                  <p:cNvPr id="431" name="Rectangle 430"/>
                  <p:cNvSpPr/>
                  <p:nvPr/>
                </p:nvSpPr>
                <p:spPr>
                  <a:xfrm>
                    <a:off x="15899268" y="19058031"/>
                    <a:ext cx="721560" cy="375464"/>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30" name="TextBox 228"/>
                  <p:cNvSpPr txBox="1">
                    <a:spLocks noChangeArrowheads="1"/>
                  </p:cNvSpPr>
                  <p:nvPr/>
                </p:nvSpPr>
                <p:spPr bwMode="auto">
                  <a:xfrm>
                    <a:off x="16753334" y="20474142"/>
                    <a:ext cx="3249804" cy="39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 Summer Cycle</a:t>
                    </a:r>
                  </a:p>
                </p:txBody>
              </p:sp>
            </p:grpSp>
            <p:grpSp>
              <p:nvGrpSpPr>
                <p:cNvPr id="14523" name="Group 221"/>
                <p:cNvGrpSpPr>
                  <a:grpSpLocks/>
                </p:cNvGrpSpPr>
                <p:nvPr/>
              </p:nvGrpSpPr>
              <p:grpSpPr bwMode="auto">
                <a:xfrm>
                  <a:off x="15918323" y="18202089"/>
                  <a:ext cx="3112779" cy="550917"/>
                  <a:chOff x="15918323" y="18202089"/>
                  <a:chExt cx="3112779" cy="550917"/>
                </a:xfrm>
              </p:grpSpPr>
              <p:sp>
                <p:nvSpPr>
                  <p:cNvPr id="429" name="Rectangle 428"/>
                  <p:cNvSpPr/>
                  <p:nvPr/>
                </p:nvSpPr>
                <p:spPr>
                  <a:xfrm>
                    <a:off x="15912153" y="18359030"/>
                    <a:ext cx="721560" cy="399429"/>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28" name="TextBox 226"/>
                  <p:cNvSpPr txBox="1">
                    <a:spLocks noChangeArrowheads="1"/>
                  </p:cNvSpPr>
                  <p:nvPr/>
                </p:nvSpPr>
                <p:spPr bwMode="auto">
                  <a:xfrm>
                    <a:off x="16757474" y="18202089"/>
                    <a:ext cx="2273628" cy="39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 Fall Cycle</a:t>
                    </a:r>
                  </a:p>
                </p:txBody>
              </p:sp>
            </p:grpSp>
            <p:grpSp>
              <p:nvGrpSpPr>
                <p:cNvPr id="14524" name="Group 222"/>
                <p:cNvGrpSpPr>
                  <a:grpSpLocks/>
                </p:cNvGrpSpPr>
                <p:nvPr/>
              </p:nvGrpSpPr>
              <p:grpSpPr bwMode="auto">
                <a:xfrm>
                  <a:off x="15935303" y="18922826"/>
                  <a:ext cx="3500895" cy="2039389"/>
                  <a:chOff x="15935303" y="18922826"/>
                  <a:chExt cx="3500895" cy="2039389"/>
                </a:xfrm>
              </p:grpSpPr>
              <p:sp>
                <p:nvSpPr>
                  <p:cNvPr id="413" name="Rectangle 412"/>
                  <p:cNvSpPr/>
                  <p:nvPr/>
                </p:nvSpPr>
                <p:spPr>
                  <a:xfrm>
                    <a:off x="15929333" y="20587846"/>
                    <a:ext cx="721560" cy="379458"/>
                  </a:xfrm>
                  <a:prstGeom prst="rect">
                    <a:avLst/>
                  </a:prstGeom>
                  <a:solidFill>
                    <a:srgbClr val="1DB099"/>
                  </a:solidFill>
                  <a:ln>
                    <a:solidFill>
                      <a:srgbClr val="1DB09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26" name="TextBox 224"/>
                  <p:cNvSpPr txBox="1">
                    <a:spLocks noChangeArrowheads="1"/>
                  </p:cNvSpPr>
                  <p:nvPr/>
                </p:nvSpPr>
                <p:spPr bwMode="auto">
                  <a:xfrm>
                    <a:off x="16765785" y="18922826"/>
                    <a:ext cx="2670413" cy="39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 Winter Cycle</a:t>
                    </a:r>
                  </a:p>
                </p:txBody>
              </p:sp>
            </p:grpSp>
          </p:grpSp>
        </p:grpSp>
        <p:sp>
          <p:nvSpPr>
            <p:cNvPr id="14518" name="TextBox 216"/>
            <p:cNvSpPr txBox="1">
              <a:spLocks noChangeArrowheads="1"/>
            </p:cNvSpPr>
            <p:nvPr/>
          </p:nvSpPr>
          <p:spPr bwMode="auto">
            <a:xfrm>
              <a:off x="13763383" y="17767622"/>
              <a:ext cx="985157" cy="68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400" b="1"/>
                <a:t>Key</a:t>
              </a:r>
            </a:p>
          </p:txBody>
        </p:sp>
      </p:grpSp>
      <p:sp>
        <p:nvSpPr>
          <p:cNvPr id="328" name="Rectangle 327"/>
          <p:cNvSpPr/>
          <p:nvPr/>
        </p:nvSpPr>
        <p:spPr bwMode="auto">
          <a:xfrm>
            <a:off x="666524" y="31467424"/>
            <a:ext cx="9175750" cy="3986213"/>
          </a:xfrm>
          <a:prstGeom prst="rect">
            <a:avLst/>
          </a:prstGeom>
          <a:solidFill>
            <a:srgbClr val="FFFFFF"/>
          </a:solidFill>
          <a:ln w="76200" cmpd="tri">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4476" name="Group 8"/>
          <p:cNvGrpSpPr>
            <a:grpSpLocks/>
          </p:cNvGrpSpPr>
          <p:nvPr/>
        </p:nvGrpSpPr>
        <p:grpSpPr bwMode="auto">
          <a:xfrm>
            <a:off x="890243" y="33890804"/>
            <a:ext cx="8719130" cy="1083032"/>
            <a:chOff x="10938668" y="24645120"/>
            <a:chExt cx="9815101" cy="939566"/>
          </a:xfrm>
        </p:grpSpPr>
        <p:sp>
          <p:nvSpPr>
            <p:cNvPr id="14478" name="TextBox 79"/>
            <p:cNvSpPr txBox="1">
              <a:spLocks noChangeArrowheads="1"/>
            </p:cNvSpPr>
            <p:nvPr/>
          </p:nvSpPr>
          <p:spPr bwMode="auto">
            <a:xfrm>
              <a:off x="11604322" y="25180476"/>
              <a:ext cx="3706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O</a:t>
              </a:r>
            </a:p>
          </p:txBody>
        </p:sp>
        <p:grpSp>
          <p:nvGrpSpPr>
            <p:cNvPr id="14479" name="Group 5"/>
            <p:cNvGrpSpPr>
              <a:grpSpLocks/>
            </p:cNvGrpSpPr>
            <p:nvPr/>
          </p:nvGrpSpPr>
          <p:grpSpPr bwMode="auto">
            <a:xfrm>
              <a:off x="10938668" y="24645120"/>
              <a:ext cx="9683783" cy="939566"/>
              <a:chOff x="11320517" y="25390979"/>
              <a:chExt cx="6952947" cy="939566"/>
            </a:xfrm>
          </p:grpSpPr>
          <p:grpSp>
            <p:nvGrpSpPr>
              <p:cNvPr id="14495" name="Group 91"/>
              <p:cNvGrpSpPr>
                <a:grpSpLocks/>
              </p:cNvGrpSpPr>
              <p:nvPr/>
            </p:nvGrpSpPr>
            <p:grpSpPr bwMode="auto">
              <a:xfrm>
                <a:off x="11320517" y="25390979"/>
                <a:ext cx="6952947" cy="939566"/>
                <a:chOff x="4645639" y="13942877"/>
                <a:chExt cx="16766105" cy="1880973"/>
              </a:xfrm>
            </p:grpSpPr>
            <p:grpSp>
              <p:nvGrpSpPr>
                <p:cNvPr id="14500" name="Group 92"/>
                <p:cNvGrpSpPr>
                  <a:grpSpLocks/>
                </p:cNvGrpSpPr>
                <p:nvPr/>
              </p:nvGrpSpPr>
              <p:grpSpPr bwMode="auto">
                <a:xfrm>
                  <a:off x="4895433" y="13942877"/>
                  <a:ext cx="16516311" cy="1032333"/>
                  <a:chOff x="4119298" y="13002153"/>
                  <a:chExt cx="16516311" cy="1032333"/>
                </a:xfrm>
              </p:grpSpPr>
              <p:cxnSp>
                <p:nvCxnSpPr>
                  <p:cNvPr id="358" name="Straight Connector 357"/>
                  <p:cNvCxnSpPr/>
                  <p:nvPr/>
                </p:nvCxnSpPr>
                <p:spPr>
                  <a:xfrm flipV="1">
                    <a:off x="4118581" y="13001064"/>
                    <a:ext cx="16522043" cy="68927"/>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a:off x="4134050" y="13116863"/>
                    <a:ext cx="0" cy="9098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a:off x="16339942" y="13094806"/>
                    <a:ext cx="0" cy="912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5334528" y="13119619"/>
                    <a:ext cx="0" cy="9098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6442185" y="13122377"/>
                    <a:ext cx="0" cy="9098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7605535" y="13122377"/>
                    <a:ext cx="0" cy="9098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8623467" y="13097562"/>
                    <a:ext cx="0" cy="9098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a:off x="9715654" y="13103076"/>
                    <a:ext cx="0" cy="9153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10783090" y="13105834"/>
                    <a:ext cx="0" cy="9153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11887653" y="13116863"/>
                    <a:ext cx="0" cy="9153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a:off x="13004593" y="13111349"/>
                    <a:ext cx="0" cy="912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a:off x="14180319" y="13100320"/>
                    <a:ext cx="0" cy="912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15266318" y="13086534"/>
                    <a:ext cx="0" cy="91260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4501" name="TextBox 94"/>
                <p:cNvSpPr txBox="1">
                  <a:spLocks noChangeArrowheads="1"/>
                </p:cNvSpPr>
                <p:nvPr/>
              </p:nvSpPr>
              <p:spPr bwMode="auto">
                <a:xfrm>
                  <a:off x="4645639" y="15022846"/>
                  <a:ext cx="300929" cy="80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S</a:t>
                  </a:r>
                </a:p>
              </p:txBody>
            </p:sp>
          </p:grpSp>
          <p:cxnSp>
            <p:nvCxnSpPr>
              <p:cNvPr id="351" name="Straight Connector 350"/>
              <p:cNvCxnSpPr/>
              <p:nvPr/>
            </p:nvCxnSpPr>
            <p:spPr bwMode="auto">
              <a:xfrm>
                <a:off x="16921877" y="25440015"/>
                <a:ext cx="0" cy="454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bwMode="auto">
              <a:xfrm>
                <a:off x="17395340" y="25411093"/>
                <a:ext cx="0" cy="45723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bwMode="auto">
              <a:xfrm>
                <a:off x="17843140" y="25411093"/>
                <a:ext cx="0" cy="45723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bwMode="auto">
              <a:xfrm>
                <a:off x="18256297" y="25406962"/>
                <a:ext cx="0" cy="45585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4480" name="Group 6"/>
            <p:cNvGrpSpPr>
              <a:grpSpLocks/>
            </p:cNvGrpSpPr>
            <p:nvPr/>
          </p:nvGrpSpPr>
          <p:grpSpPr bwMode="auto">
            <a:xfrm>
              <a:off x="12233672" y="25155712"/>
              <a:ext cx="8520097" cy="427916"/>
              <a:chOff x="12233672" y="25155712"/>
              <a:chExt cx="8520097" cy="427916"/>
            </a:xfrm>
          </p:grpSpPr>
          <p:sp>
            <p:nvSpPr>
              <p:cNvPr id="14481" name="TextBox 80"/>
              <p:cNvSpPr txBox="1">
                <a:spLocks noChangeArrowheads="1"/>
              </p:cNvSpPr>
              <p:nvPr/>
            </p:nvSpPr>
            <p:spPr bwMode="auto">
              <a:xfrm>
                <a:off x="12233672" y="25180476"/>
                <a:ext cx="3901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N</a:t>
                </a:r>
              </a:p>
            </p:txBody>
          </p:sp>
          <p:sp>
            <p:nvSpPr>
              <p:cNvPr id="14482" name="TextBox 81"/>
              <p:cNvSpPr txBox="1">
                <a:spLocks noChangeArrowheads="1"/>
              </p:cNvSpPr>
              <p:nvPr/>
            </p:nvSpPr>
            <p:spPr bwMode="auto">
              <a:xfrm>
                <a:off x="12912494" y="25180476"/>
                <a:ext cx="380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D</a:t>
                </a:r>
              </a:p>
            </p:txBody>
          </p:sp>
          <p:sp>
            <p:nvSpPr>
              <p:cNvPr id="14483" name="TextBox 83"/>
              <p:cNvSpPr txBox="1">
                <a:spLocks noChangeArrowheads="1"/>
              </p:cNvSpPr>
              <p:nvPr/>
            </p:nvSpPr>
            <p:spPr bwMode="auto">
              <a:xfrm>
                <a:off x="13516060" y="25182037"/>
                <a:ext cx="341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J</a:t>
                </a:r>
              </a:p>
            </p:txBody>
          </p:sp>
          <p:sp>
            <p:nvSpPr>
              <p:cNvPr id="14484" name="TextBox 84"/>
              <p:cNvSpPr txBox="1">
                <a:spLocks noChangeArrowheads="1"/>
              </p:cNvSpPr>
              <p:nvPr/>
            </p:nvSpPr>
            <p:spPr bwMode="auto">
              <a:xfrm>
                <a:off x="14143771" y="25176336"/>
                <a:ext cx="336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F</a:t>
                </a:r>
              </a:p>
            </p:txBody>
          </p:sp>
          <p:sp>
            <p:nvSpPr>
              <p:cNvPr id="14485" name="TextBox 85"/>
              <p:cNvSpPr txBox="1">
                <a:spLocks noChangeArrowheads="1"/>
              </p:cNvSpPr>
              <p:nvPr/>
            </p:nvSpPr>
            <p:spPr bwMode="auto">
              <a:xfrm>
                <a:off x="16047801" y="25176340"/>
                <a:ext cx="336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M</a:t>
                </a:r>
              </a:p>
            </p:txBody>
          </p:sp>
          <p:sp>
            <p:nvSpPr>
              <p:cNvPr id="14486" name="TextBox 86"/>
              <p:cNvSpPr txBox="1">
                <a:spLocks noChangeArrowheads="1"/>
              </p:cNvSpPr>
              <p:nvPr/>
            </p:nvSpPr>
            <p:spPr bwMode="auto">
              <a:xfrm>
                <a:off x="17974421" y="25182038"/>
                <a:ext cx="307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A</a:t>
                </a:r>
              </a:p>
            </p:txBody>
          </p:sp>
          <p:sp>
            <p:nvSpPr>
              <p:cNvPr id="14487" name="TextBox 87"/>
              <p:cNvSpPr txBox="1">
                <a:spLocks noChangeArrowheads="1"/>
              </p:cNvSpPr>
              <p:nvPr/>
            </p:nvSpPr>
            <p:spPr bwMode="auto">
              <a:xfrm>
                <a:off x="14748091" y="25182037"/>
                <a:ext cx="3659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M</a:t>
                </a:r>
              </a:p>
            </p:txBody>
          </p:sp>
          <p:sp>
            <p:nvSpPr>
              <p:cNvPr id="14488" name="TextBox 88"/>
              <p:cNvSpPr txBox="1">
                <a:spLocks noChangeArrowheads="1"/>
              </p:cNvSpPr>
              <p:nvPr/>
            </p:nvSpPr>
            <p:spPr bwMode="auto">
              <a:xfrm>
                <a:off x="16720472" y="25182038"/>
                <a:ext cx="341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J</a:t>
                </a:r>
              </a:p>
            </p:txBody>
          </p:sp>
          <p:sp>
            <p:nvSpPr>
              <p:cNvPr id="14489" name="TextBox 89"/>
              <p:cNvSpPr txBox="1">
                <a:spLocks noChangeArrowheads="1"/>
              </p:cNvSpPr>
              <p:nvPr/>
            </p:nvSpPr>
            <p:spPr bwMode="auto">
              <a:xfrm>
                <a:off x="17329961" y="25182037"/>
                <a:ext cx="3608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J</a:t>
                </a:r>
              </a:p>
            </p:txBody>
          </p:sp>
          <p:sp>
            <p:nvSpPr>
              <p:cNvPr id="14490" name="TextBox 90"/>
              <p:cNvSpPr txBox="1">
                <a:spLocks noChangeArrowheads="1"/>
              </p:cNvSpPr>
              <p:nvPr/>
            </p:nvSpPr>
            <p:spPr bwMode="auto">
              <a:xfrm>
                <a:off x="15356866" y="25182038"/>
                <a:ext cx="4291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A</a:t>
                </a:r>
              </a:p>
            </p:txBody>
          </p:sp>
          <p:sp>
            <p:nvSpPr>
              <p:cNvPr id="14491" name="TextBox 86"/>
              <p:cNvSpPr txBox="1">
                <a:spLocks noChangeArrowheads="1"/>
              </p:cNvSpPr>
              <p:nvPr/>
            </p:nvSpPr>
            <p:spPr bwMode="auto">
              <a:xfrm>
                <a:off x="18571012" y="25179114"/>
                <a:ext cx="307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S</a:t>
                </a:r>
              </a:p>
            </p:txBody>
          </p:sp>
          <p:sp>
            <p:nvSpPr>
              <p:cNvPr id="14492" name="TextBox 86"/>
              <p:cNvSpPr txBox="1">
                <a:spLocks noChangeArrowheads="1"/>
              </p:cNvSpPr>
              <p:nvPr/>
            </p:nvSpPr>
            <p:spPr bwMode="auto">
              <a:xfrm>
                <a:off x="19215884" y="25160840"/>
                <a:ext cx="307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O</a:t>
                </a:r>
              </a:p>
            </p:txBody>
          </p:sp>
          <p:sp>
            <p:nvSpPr>
              <p:cNvPr id="14493" name="TextBox 86"/>
              <p:cNvSpPr txBox="1">
                <a:spLocks noChangeArrowheads="1"/>
              </p:cNvSpPr>
              <p:nvPr/>
            </p:nvSpPr>
            <p:spPr bwMode="auto">
              <a:xfrm>
                <a:off x="19840609" y="25183518"/>
                <a:ext cx="307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N</a:t>
                </a:r>
              </a:p>
            </p:txBody>
          </p:sp>
          <p:sp>
            <p:nvSpPr>
              <p:cNvPr id="14494" name="TextBox 86"/>
              <p:cNvSpPr txBox="1">
                <a:spLocks noChangeArrowheads="1"/>
              </p:cNvSpPr>
              <p:nvPr/>
            </p:nvSpPr>
            <p:spPr bwMode="auto">
              <a:xfrm>
                <a:off x="20446337" y="25155712"/>
                <a:ext cx="307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2000"/>
                  <a:t>D</a:t>
                </a:r>
              </a:p>
            </p:txBody>
          </p:sp>
        </p:grpSp>
      </p:grpSp>
      <p:sp>
        <p:nvSpPr>
          <p:cNvPr id="14477" name="TextBox 329"/>
          <p:cNvSpPr txBox="1">
            <a:spLocks noChangeArrowheads="1"/>
          </p:cNvSpPr>
          <p:nvPr/>
        </p:nvSpPr>
        <p:spPr bwMode="auto">
          <a:xfrm>
            <a:off x="2248572" y="31718354"/>
            <a:ext cx="5849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ctr" eaLnBrk="1" hangingPunct="1"/>
            <a:r>
              <a:rPr lang="en-US" sz="2800" b="1"/>
              <a:t>September 2017-December 2018</a:t>
            </a:r>
          </a:p>
        </p:txBody>
      </p:sp>
      <p:sp>
        <p:nvSpPr>
          <p:cNvPr id="325" name="Isosceles Triangle 324"/>
          <p:cNvSpPr/>
          <p:nvPr/>
        </p:nvSpPr>
        <p:spPr bwMode="auto">
          <a:xfrm>
            <a:off x="1449614" y="36926838"/>
            <a:ext cx="346075" cy="410805"/>
          </a:xfrm>
          <a:prstGeom prs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87" name="TextBox 17"/>
          <p:cNvSpPr txBox="1">
            <a:spLocks noChangeArrowheads="1"/>
          </p:cNvSpPr>
          <p:nvPr/>
        </p:nvSpPr>
        <p:spPr bwMode="auto">
          <a:xfrm>
            <a:off x="20358047" y="30373050"/>
            <a:ext cx="900236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algn="just" eaLnBrk="1" hangingPunct="1"/>
            <a:r>
              <a:rPr lang="en-US" sz="2800" dirty="0" smtClean="0"/>
              <a:t>Statistically </a:t>
            </a:r>
            <a:r>
              <a:rPr lang="en-US" sz="2800" dirty="0"/>
              <a:t>significant differences </a:t>
            </a:r>
            <a:r>
              <a:rPr lang="en-US" sz="2800" dirty="0" smtClean="0"/>
              <a:t>for </a:t>
            </a:r>
            <a:r>
              <a:rPr lang="en-US" sz="2800" i="1" dirty="0" smtClean="0"/>
              <a:t>in vitro </a:t>
            </a:r>
            <a:r>
              <a:rPr lang="en-US" sz="2800" dirty="0" smtClean="0"/>
              <a:t>data show both a seasonal and age of worm effect. This pattern is not seen for </a:t>
            </a:r>
            <a:r>
              <a:rPr lang="en-US" sz="2800" i="1" dirty="0" smtClean="0"/>
              <a:t>in vivo </a:t>
            </a:r>
            <a:r>
              <a:rPr lang="en-US" sz="2800" dirty="0" smtClean="0"/>
              <a:t>data, suggesting that the two assays do not correlate accurately. </a:t>
            </a:r>
            <a:r>
              <a:rPr lang="en-US" sz="2800" dirty="0"/>
              <a:t>V</a:t>
            </a:r>
            <a:r>
              <a:rPr lang="en-US" sz="2800" dirty="0" smtClean="0"/>
              <a:t>ariability for </a:t>
            </a:r>
            <a:r>
              <a:rPr lang="en-US" sz="2800" i="1" dirty="0" smtClean="0"/>
              <a:t>in vitro </a:t>
            </a:r>
            <a:r>
              <a:rPr lang="en-US" sz="2800" dirty="0" smtClean="0"/>
              <a:t>data may suggest that the </a:t>
            </a:r>
            <a:r>
              <a:rPr lang="en-US" sz="2800" i="1" dirty="0" smtClean="0"/>
              <a:t>in vivo </a:t>
            </a:r>
            <a:r>
              <a:rPr lang="en-US" sz="2800" dirty="0" smtClean="0"/>
              <a:t>assay yields more reliable results.</a:t>
            </a:r>
            <a:endParaRPr lang="en-US" sz="2800" dirty="0"/>
          </a:p>
        </p:txBody>
      </p:sp>
      <p:pic>
        <p:nvPicPr>
          <p:cNvPr id="14388" name="Picture 6" descr="SARE_Northeast_CMYK"/>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627263" y="1485900"/>
            <a:ext cx="1851025" cy="1830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89" name="TextBox 26"/>
          <p:cNvSpPr txBox="1">
            <a:spLocks noChangeArrowheads="1"/>
          </p:cNvSpPr>
          <p:nvPr/>
        </p:nvSpPr>
        <p:spPr bwMode="auto">
          <a:xfrm>
            <a:off x="21064751" y="11041173"/>
            <a:ext cx="72123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500" b="1" dirty="0"/>
              <a:t>Figure 11. </a:t>
            </a:r>
            <a:r>
              <a:rPr lang="en-US" sz="1500" dirty="0"/>
              <a:t>The effect of season and age on % live </a:t>
            </a:r>
            <a:r>
              <a:rPr lang="en-US" sz="1500" dirty="0" err="1"/>
              <a:t>exsheathment</a:t>
            </a:r>
            <a:r>
              <a:rPr lang="en-US" sz="1500" dirty="0"/>
              <a:t> using the </a:t>
            </a:r>
            <a:r>
              <a:rPr lang="en-US" sz="1500" i="1" dirty="0"/>
              <a:t>in vitro </a:t>
            </a:r>
            <a:r>
              <a:rPr lang="en-US" sz="1500" dirty="0"/>
              <a:t>method. Average </a:t>
            </a:r>
            <a:r>
              <a:rPr lang="en-US" sz="1500" dirty="0" err="1"/>
              <a:t>exsheathment</a:t>
            </a:r>
            <a:r>
              <a:rPr lang="en-US" sz="1500" dirty="0"/>
              <a:t> was calculated for 2-3 replicates per donor lamb (N=2) for each month</a:t>
            </a:r>
            <a:r>
              <a:rPr lang="en-US" sz="1500" dirty="0" smtClean="0"/>
              <a:t>. Mean ± SEM. + p </a:t>
            </a:r>
            <a:r>
              <a:rPr lang="en-US" sz="1500" dirty="0"/>
              <a:t>≤ 0.05 vs. Fall cycle month 2; </a:t>
            </a:r>
            <a:r>
              <a:rPr lang="en-US" sz="1500" dirty="0" smtClean="0"/>
              <a:t>* </a:t>
            </a:r>
            <a:r>
              <a:rPr lang="en-US" sz="1500" dirty="0"/>
              <a:t>p ≤ 0.05 vs. Fall cycle month 4.</a:t>
            </a:r>
            <a:r>
              <a:rPr lang="en-US" sz="1500" b="1" dirty="0"/>
              <a:t>  </a:t>
            </a:r>
          </a:p>
        </p:txBody>
      </p:sp>
      <p:sp>
        <p:nvSpPr>
          <p:cNvPr id="14390" name="TextBox 513"/>
          <p:cNvSpPr txBox="1">
            <a:spLocks noChangeArrowheads="1"/>
          </p:cNvSpPr>
          <p:nvPr/>
        </p:nvSpPr>
        <p:spPr bwMode="auto">
          <a:xfrm>
            <a:off x="21105130" y="15978188"/>
            <a:ext cx="719068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500" b="1" dirty="0"/>
              <a:t>Figure 12. </a:t>
            </a:r>
            <a:r>
              <a:rPr lang="en-US" sz="1500" dirty="0"/>
              <a:t>The effect of season and age on % live </a:t>
            </a:r>
            <a:r>
              <a:rPr lang="en-US" sz="1500" dirty="0" err="1"/>
              <a:t>exsheathment</a:t>
            </a:r>
            <a:r>
              <a:rPr lang="en-US" sz="1500" dirty="0"/>
              <a:t> using the </a:t>
            </a:r>
            <a:r>
              <a:rPr lang="en-US" sz="1500" i="1" dirty="0"/>
              <a:t>in vivo </a:t>
            </a:r>
            <a:r>
              <a:rPr lang="en-US" sz="1500" dirty="0"/>
              <a:t>method. Average </a:t>
            </a:r>
            <a:r>
              <a:rPr lang="en-US" sz="1500" dirty="0" err="1"/>
              <a:t>exsheathment</a:t>
            </a:r>
            <a:r>
              <a:rPr lang="en-US" sz="1500" dirty="0"/>
              <a:t> was calculated for 4 replicates per donor lamb (N=2) using 4 </a:t>
            </a:r>
            <a:r>
              <a:rPr lang="en-US" sz="1500" dirty="0" err="1"/>
              <a:t>ruminally</a:t>
            </a:r>
            <a:r>
              <a:rPr lang="en-US" sz="1500" dirty="0"/>
              <a:t> </a:t>
            </a:r>
            <a:r>
              <a:rPr lang="en-US" sz="1500" dirty="0" err="1"/>
              <a:t>fistulated</a:t>
            </a:r>
            <a:r>
              <a:rPr lang="en-US" sz="1500" dirty="0"/>
              <a:t> ewes for each month. Mean ± SEM. </a:t>
            </a:r>
            <a:endParaRPr lang="en-US" sz="1500" b="1" dirty="0"/>
          </a:p>
        </p:txBody>
      </p:sp>
      <p:sp>
        <p:nvSpPr>
          <p:cNvPr id="14391" name="TextBox 513"/>
          <p:cNvSpPr txBox="1">
            <a:spLocks noChangeArrowheads="1"/>
          </p:cNvSpPr>
          <p:nvPr/>
        </p:nvSpPr>
        <p:spPr bwMode="auto">
          <a:xfrm>
            <a:off x="21124580" y="21203168"/>
            <a:ext cx="725965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500" b="1" dirty="0"/>
              <a:t>Figure 13. </a:t>
            </a:r>
            <a:r>
              <a:rPr lang="en-US" sz="1500" dirty="0"/>
              <a:t>Comparison of </a:t>
            </a:r>
            <a:r>
              <a:rPr lang="en-US" sz="1500" i="1" dirty="0"/>
              <a:t>in vitro </a:t>
            </a:r>
            <a:r>
              <a:rPr lang="en-US" sz="1500" dirty="0"/>
              <a:t>and </a:t>
            </a:r>
            <a:r>
              <a:rPr lang="en-US" sz="1500" i="1" dirty="0"/>
              <a:t>in vivo </a:t>
            </a:r>
            <a:r>
              <a:rPr lang="en-US" sz="1500" dirty="0" err="1"/>
              <a:t>exsheathment</a:t>
            </a:r>
            <a:r>
              <a:rPr lang="en-US" sz="1500" dirty="0"/>
              <a:t> methods corresponding to season. Averages for in vivo data were calculated for 4 replicates per donor lamb (N=2) using 4 </a:t>
            </a:r>
            <a:r>
              <a:rPr lang="en-US" sz="1500" dirty="0" err="1"/>
              <a:t>ruminally</a:t>
            </a:r>
            <a:r>
              <a:rPr lang="en-US" sz="1500" dirty="0"/>
              <a:t> </a:t>
            </a:r>
            <a:r>
              <a:rPr lang="en-US" sz="1500" dirty="0" err="1"/>
              <a:t>fistulated</a:t>
            </a:r>
            <a:r>
              <a:rPr lang="en-US" sz="1500" dirty="0"/>
              <a:t> ewes for 4-5 months. Averages for in vitro data were calculated for 2-3 replicates per donor lamb for 4-5 months. Mean ± </a:t>
            </a:r>
            <a:r>
              <a:rPr lang="en-US" sz="1500" dirty="0" smtClean="0"/>
              <a:t>SEM. Means </a:t>
            </a:r>
            <a:r>
              <a:rPr lang="en-US" sz="1500" dirty="0"/>
              <a:t>with different superscripts </a:t>
            </a:r>
            <a:r>
              <a:rPr lang="en-US" sz="1500" dirty="0" smtClean="0"/>
              <a:t>differ significantly </a:t>
            </a:r>
            <a:r>
              <a:rPr lang="en-US" sz="1500" dirty="0"/>
              <a:t>p≤ 0.001.</a:t>
            </a:r>
            <a:endParaRPr lang="en-US" sz="1500" b="1" dirty="0"/>
          </a:p>
        </p:txBody>
      </p:sp>
      <p:sp>
        <p:nvSpPr>
          <p:cNvPr id="14392" name="TextBox 513"/>
          <p:cNvSpPr txBox="1">
            <a:spLocks noChangeArrowheads="1"/>
          </p:cNvSpPr>
          <p:nvPr/>
        </p:nvSpPr>
        <p:spPr bwMode="auto">
          <a:xfrm>
            <a:off x="21075686" y="26843132"/>
            <a:ext cx="7324167"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1500" b="1" dirty="0"/>
              <a:t>Figure 14. </a:t>
            </a:r>
            <a:r>
              <a:rPr lang="en-US" sz="1500" dirty="0"/>
              <a:t>Comparison of </a:t>
            </a:r>
            <a:r>
              <a:rPr lang="en-US" sz="1500" i="1" dirty="0"/>
              <a:t>in vitro </a:t>
            </a:r>
            <a:r>
              <a:rPr lang="en-US" sz="1500" dirty="0"/>
              <a:t>and </a:t>
            </a:r>
            <a:r>
              <a:rPr lang="en-US" sz="1500" i="1" dirty="0"/>
              <a:t>in vivo </a:t>
            </a:r>
            <a:r>
              <a:rPr lang="en-US" sz="1500" dirty="0" err="1"/>
              <a:t>exsheathment</a:t>
            </a:r>
            <a:r>
              <a:rPr lang="en-US" sz="1500" dirty="0"/>
              <a:t> methods corresponding to worm age. Averages for </a:t>
            </a:r>
            <a:r>
              <a:rPr lang="en-US" sz="1500" i="1" dirty="0"/>
              <a:t>in vivo </a:t>
            </a:r>
            <a:r>
              <a:rPr lang="en-US" sz="1500" dirty="0"/>
              <a:t>data were calculated for 4 replicates per donor lamb (N=2) using 4 </a:t>
            </a:r>
            <a:r>
              <a:rPr lang="en-US" sz="1500" dirty="0" err="1"/>
              <a:t>ruminally</a:t>
            </a:r>
            <a:r>
              <a:rPr lang="en-US" sz="1500" dirty="0"/>
              <a:t> </a:t>
            </a:r>
            <a:r>
              <a:rPr lang="en-US" sz="1500" dirty="0" err="1"/>
              <a:t>fistulated</a:t>
            </a:r>
            <a:r>
              <a:rPr lang="en-US" sz="1500" dirty="0"/>
              <a:t> ewes for 3 seasonal cycles. Averages for </a:t>
            </a:r>
            <a:r>
              <a:rPr lang="en-US" sz="1500" i="1" dirty="0"/>
              <a:t>in vitro </a:t>
            </a:r>
            <a:r>
              <a:rPr lang="en-US" sz="1500" dirty="0"/>
              <a:t>data were calculated for 2-3 replicates per donor lamb for 3 seasonal cycles. Mean ± </a:t>
            </a:r>
            <a:r>
              <a:rPr lang="en-US" sz="1500" dirty="0" smtClean="0"/>
              <a:t>SEM. Means </a:t>
            </a:r>
            <a:r>
              <a:rPr lang="en-US" sz="1500" dirty="0"/>
              <a:t>with different superscripts differ significantly p≤ 0.001.</a:t>
            </a:r>
            <a:endParaRPr lang="en-US" sz="1500" b="1" dirty="0"/>
          </a:p>
        </p:txBody>
      </p:sp>
      <p:sp>
        <p:nvSpPr>
          <p:cNvPr id="14393" name="TextBox 7"/>
          <p:cNvSpPr txBox="1">
            <a:spLocks noChangeArrowheads="1"/>
          </p:cNvSpPr>
          <p:nvPr/>
        </p:nvSpPr>
        <p:spPr bwMode="auto">
          <a:xfrm>
            <a:off x="20307300" y="28041600"/>
            <a:ext cx="9120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dirty="0"/>
              <a:t>- Egg hatchability was ≥ </a:t>
            </a:r>
            <a:r>
              <a:rPr lang="en-US" dirty="0" smtClean="0"/>
              <a:t>94% </a:t>
            </a:r>
            <a:r>
              <a:rPr lang="en-US" dirty="0"/>
              <a:t>across all three cycles for all months of testing.</a:t>
            </a:r>
          </a:p>
        </p:txBody>
      </p:sp>
      <p:pic>
        <p:nvPicPr>
          <p:cNvPr id="14394" name="Picture 8" descr="university-of-rhode-island_416x416.jpg"/>
          <p:cNvPicPr>
            <a:picLocks noChangeAspect="1"/>
          </p:cNvPicPr>
          <p:nvPr/>
        </p:nvPicPr>
        <p:blipFill>
          <a:blip r:embed="rId19">
            <a:extLst>
              <a:ext uri="{28A0092B-C50C-407E-A947-70E740481C1C}">
                <a14:useLocalDpi xmlns:a14="http://schemas.microsoft.com/office/drawing/2010/main" val="0"/>
              </a:ext>
            </a:extLst>
          </a:blip>
          <a:srcRect t="4240" b="5998"/>
          <a:stretch>
            <a:fillRect/>
          </a:stretch>
        </p:blipFill>
        <p:spPr bwMode="auto">
          <a:xfrm>
            <a:off x="719138" y="1398588"/>
            <a:ext cx="2024062" cy="1817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81" name="Group 280"/>
          <p:cNvGrpSpPr/>
          <p:nvPr/>
        </p:nvGrpSpPr>
        <p:grpSpPr>
          <a:xfrm>
            <a:off x="749285" y="33279953"/>
            <a:ext cx="3034518" cy="623920"/>
            <a:chOff x="10387860" y="24198083"/>
            <a:chExt cx="3034518" cy="623920"/>
          </a:xfrm>
        </p:grpSpPr>
        <p:grpSp>
          <p:nvGrpSpPr>
            <p:cNvPr id="282" name="Group 281"/>
            <p:cNvGrpSpPr/>
            <p:nvPr/>
          </p:nvGrpSpPr>
          <p:grpSpPr>
            <a:xfrm>
              <a:off x="10387860" y="24198083"/>
              <a:ext cx="3034518" cy="623920"/>
              <a:chOff x="10387860" y="24198083"/>
              <a:chExt cx="3034518" cy="623920"/>
            </a:xfrm>
          </p:grpSpPr>
          <p:grpSp>
            <p:nvGrpSpPr>
              <p:cNvPr id="286" name="Group 33"/>
              <p:cNvGrpSpPr>
                <a:grpSpLocks/>
              </p:cNvGrpSpPr>
              <p:nvPr/>
            </p:nvGrpSpPr>
            <p:grpSpPr bwMode="auto">
              <a:xfrm>
                <a:off x="10854470" y="24421019"/>
                <a:ext cx="2567908" cy="290713"/>
                <a:chOff x="10827497" y="26032221"/>
                <a:chExt cx="2567616" cy="290383"/>
              </a:xfrm>
            </p:grpSpPr>
            <p:cxnSp>
              <p:nvCxnSpPr>
                <p:cNvPr id="288" name="Straight Connector 287"/>
                <p:cNvCxnSpPr>
                  <a:endCxn id="294" idx="6"/>
                </p:cNvCxnSpPr>
                <p:nvPr/>
              </p:nvCxnSpPr>
              <p:spPr bwMode="auto">
                <a:xfrm>
                  <a:off x="10827497" y="26207087"/>
                  <a:ext cx="2567616" cy="1168"/>
                </a:xfrm>
                <a:prstGeom prst="line">
                  <a:avLst/>
                </a:prstGeom>
                <a:ln w="28575" cmpd="sng">
                  <a:solidFill>
                    <a:srgbClr val="3366FF"/>
                  </a:solidFill>
                </a:ln>
              </p:spPr>
              <p:style>
                <a:lnRef idx="2">
                  <a:schemeClr val="accent1"/>
                </a:lnRef>
                <a:fillRef idx="0">
                  <a:schemeClr val="accent1"/>
                </a:fillRef>
                <a:effectRef idx="1">
                  <a:schemeClr val="accent1"/>
                </a:effectRef>
                <a:fontRef idx="minor">
                  <a:schemeClr val="tx1"/>
                </a:fontRef>
              </p:style>
            </p:cxnSp>
            <p:grpSp>
              <p:nvGrpSpPr>
                <p:cNvPr id="289" name="Group 27"/>
                <p:cNvGrpSpPr>
                  <a:grpSpLocks/>
                </p:cNvGrpSpPr>
                <p:nvPr/>
              </p:nvGrpSpPr>
              <p:grpSpPr bwMode="auto">
                <a:xfrm>
                  <a:off x="11447774" y="26090814"/>
                  <a:ext cx="1947339" cy="231790"/>
                  <a:chOff x="11861784" y="24333679"/>
                  <a:chExt cx="1947151" cy="231791"/>
                </a:xfrm>
              </p:grpSpPr>
              <p:sp>
                <p:nvSpPr>
                  <p:cNvPr id="291" name="Oval 290"/>
                  <p:cNvSpPr/>
                  <p:nvPr/>
                </p:nvSpPr>
                <p:spPr bwMode="auto">
                  <a:xfrm>
                    <a:off x="11861784" y="24333679"/>
                    <a:ext cx="242891" cy="228699"/>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292" name="Oval 291"/>
                  <p:cNvSpPr/>
                  <p:nvPr/>
                </p:nvSpPr>
                <p:spPr bwMode="auto">
                  <a:xfrm>
                    <a:off x="12454393" y="24333761"/>
                    <a:ext cx="242892" cy="228699"/>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293" name="Oval 292"/>
                  <p:cNvSpPr/>
                  <p:nvPr/>
                </p:nvSpPr>
                <p:spPr bwMode="auto">
                  <a:xfrm>
                    <a:off x="12974092" y="24333761"/>
                    <a:ext cx="242892" cy="228699"/>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294" name="Oval 293"/>
                  <p:cNvSpPr/>
                  <p:nvPr/>
                </p:nvSpPr>
                <p:spPr bwMode="auto">
                  <a:xfrm>
                    <a:off x="13566043" y="24336771"/>
                    <a:ext cx="242892" cy="228699"/>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290" name="Isosceles Triangle 289"/>
                <p:cNvSpPr/>
                <p:nvPr/>
              </p:nvSpPr>
              <p:spPr>
                <a:xfrm>
                  <a:off x="11119433" y="26032221"/>
                  <a:ext cx="266731" cy="258873"/>
                </a:xfrm>
                <a:prstGeom prst="triangl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87" name="Picture 239" descr="worms-png-transparent-images-148416-3352267.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387860" y="24198083"/>
                <a:ext cx="659231" cy="62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3" name="Isosceles Triangle 282"/>
            <p:cNvSpPr/>
            <p:nvPr/>
          </p:nvSpPr>
          <p:spPr bwMode="auto">
            <a:xfrm>
              <a:off x="12316705" y="24446500"/>
              <a:ext cx="266700" cy="260350"/>
            </a:xfrm>
            <a:prstGeom prst="triangl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Isosceles Triangle 283"/>
            <p:cNvSpPr/>
            <p:nvPr/>
          </p:nvSpPr>
          <p:spPr bwMode="auto">
            <a:xfrm>
              <a:off x="12839386" y="24446271"/>
              <a:ext cx="266700" cy="260350"/>
            </a:xfrm>
            <a:prstGeom prst="triangl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Isosceles Triangle 284"/>
            <p:cNvSpPr/>
            <p:nvPr/>
          </p:nvSpPr>
          <p:spPr bwMode="auto">
            <a:xfrm>
              <a:off x="11745955" y="24420122"/>
              <a:ext cx="266700" cy="261938"/>
            </a:xfrm>
            <a:prstGeom prst="triangl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04" name="Group 303"/>
          <p:cNvGrpSpPr/>
          <p:nvPr/>
        </p:nvGrpSpPr>
        <p:grpSpPr>
          <a:xfrm>
            <a:off x="4098899" y="33253581"/>
            <a:ext cx="2506680" cy="623920"/>
            <a:chOff x="14238235" y="24197611"/>
            <a:chExt cx="2506680" cy="623920"/>
          </a:xfrm>
        </p:grpSpPr>
        <p:grpSp>
          <p:nvGrpSpPr>
            <p:cNvPr id="305" name="Group 38"/>
            <p:cNvGrpSpPr>
              <a:grpSpLocks/>
            </p:cNvGrpSpPr>
            <p:nvPr/>
          </p:nvGrpSpPr>
          <p:grpSpPr bwMode="auto">
            <a:xfrm>
              <a:off x="14238235" y="24197611"/>
              <a:ext cx="2506680" cy="623920"/>
              <a:chOff x="14210983" y="25808256"/>
              <a:chExt cx="2506967" cy="624185"/>
            </a:xfrm>
          </p:grpSpPr>
          <p:cxnSp>
            <p:nvCxnSpPr>
              <p:cNvPr id="308" name="Straight Connector 307"/>
              <p:cNvCxnSpPr>
                <a:endCxn id="314" idx="6"/>
              </p:cNvCxnSpPr>
              <p:nvPr/>
            </p:nvCxnSpPr>
            <p:spPr bwMode="auto">
              <a:xfrm flipV="1">
                <a:off x="14668173" y="26199609"/>
                <a:ext cx="2049777" cy="13157"/>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309" name="Picture 239" descr="worms-png-transparent-images-148416-3352267.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4210983" y="25808256"/>
                <a:ext cx="659307" cy="6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0" name="Group 309"/>
              <p:cNvGrpSpPr/>
              <p:nvPr/>
            </p:nvGrpSpPr>
            <p:grpSpPr bwMode="auto">
              <a:xfrm>
                <a:off x="15274155" y="26084424"/>
                <a:ext cx="1443795" cy="236068"/>
                <a:chOff x="12042904" y="24322298"/>
                <a:chExt cx="1443656" cy="236069"/>
              </a:xfrm>
              <a:solidFill>
                <a:srgbClr val="008000"/>
              </a:solidFill>
            </p:grpSpPr>
            <p:sp>
              <p:nvSpPr>
                <p:cNvPr id="312" name="Oval 311"/>
                <p:cNvSpPr/>
                <p:nvPr/>
              </p:nvSpPr>
              <p:spPr bwMode="auto">
                <a:xfrm>
                  <a:off x="12042904" y="24323008"/>
                  <a:ext cx="242909" cy="230371"/>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313" name="Oval 312"/>
                <p:cNvSpPr/>
                <p:nvPr/>
              </p:nvSpPr>
              <p:spPr bwMode="auto">
                <a:xfrm>
                  <a:off x="12609175" y="24327996"/>
                  <a:ext cx="242909" cy="230371"/>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314" name="Oval 313"/>
                <p:cNvSpPr/>
                <p:nvPr/>
              </p:nvSpPr>
              <p:spPr bwMode="auto">
                <a:xfrm>
                  <a:off x="13243651" y="24322298"/>
                  <a:ext cx="242909" cy="230371"/>
                </a:xfrm>
                <a:prstGeom prst="ellipse">
                  <a:avLst/>
                </a:prstGeom>
                <a:grpFill/>
                <a:ln>
                  <a:solidFill>
                    <a:srgbClr val="0080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311" name="Isosceles Triangle 310"/>
              <p:cNvSpPr/>
              <p:nvPr/>
            </p:nvSpPr>
            <p:spPr>
              <a:xfrm>
                <a:off x="14970196" y="26054077"/>
                <a:ext cx="266731" cy="260461"/>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6" name="Isosceles Triangle 305"/>
            <p:cNvSpPr/>
            <p:nvPr/>
          </p:nvSpPr>
          <p:spPr bwMode="auto">
            <a:xfrm>
              <a:off x="15557848" y="24452176"/>
              <a:ext cx="266700" cy="26035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 name="Isosceles Triangle 306"/>
            <p:cNvSpPr/>
            <p:nvPr/>
          </p:nvSpPr>
          <p:spPr bwMode="auto">
            <a:xfrm>
              <a:off x="16189872" y="24435090"/>
              <a:ext cx="266700" cy="26035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17" name="Group 316"/>
          <p:cNvGrpSpPr/>
          <p:nvPr/>
        </p:nvGrpSpPr>
        <p:grpSpPr>
          <a:xfrm>
            <a:off x="2521526" y="32516305"/>
            <a:ext cx="6935421" cy="635697"/>
            <a:chOff x="12240418" y="23825648"/>
            <a:chExt cx="6935421" cy="635697"/>
          </a:xfrm>
        </p:grpSpPr>
        <p:pic>
          <p:nvPicPr>
            <p:cNvPr id="318" name="Picture 239" descr="worms-png-transparent-images-148416-3352267.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087756" y="23837425"/>
              <a:ext cx="659231" cy="62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9" name="Group 318"/>
            <p:cNvGrpSpPr/>
            <p:nvPr/>
          </p:nvGrpSpPr>
          <p:grpSpPr>
            <a:xfrm>
              <a:off x="12240418" y="23825648"/>
              <a:ext cx="6935421" cy="623919"/>
              <a:chOff x="12240418" y="23825648"/>
              <a:chExt cx="6935421" cy="623919"/>
            </a:xfrm>
          </p:grpSpPr>
          <p:cxnSp>
            <p:nvCxnSpPr>
              <p:cNvPr id="320" name="Straight Connector 319"/>
              <p:cNvCxnSpPr>
                <a:endCxn id="330" idx="6"/>
              </p:cNvCxnSpPr>
              <p:nvPr/>
            </p:nvCxnSpPr>
            <p:spPr bwMode="auto">
              <a:xfrm flipV="1">
                <a:off x="12761785" y="24203774"/>
                <a:ext cx="2930169" cy="17145"/>
              </a:xfrm>
              <a:prstGeom prst="line">
                <a:avLst/>
              </a:prstGeom>
              <a:ln w="28575"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321" name="Isosceles Triangle 320"/>
              <p:cNvSpPr/>
              <p:nvPr/>
            </p:nvSpPr>
            <p:spPr bwMode="auto">
              <a:xfrm>
                <a:off x="14019237" y="24058684"/>
                <a:ext cx="266700" cy="260350"/>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Isosceles Triangle 321"/>
              <p:cNvSpPr/>
              <p:nvPr/>
            </p:nvSpPr>
            <p:spPr bwMode="auto">
              <a:xfrm>
                <a:off x="13480185" y="24063913"/>
                <a:ext cx="266700" cy="260350"/>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3" name="Isosceles Triangle 322"/>
              <p:cNvSpPr/>
              <p:nvPr/>
            </p:nvSpPr>
            <p:spPr bwMode="auto">
              <a:xfrm>
                <a:off x="14573390" y="24060892"/>
                <a:ext cx="265112" cy="260350"/>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Isosceles Triangle 323"/>
              <p:cNvSpPr/>
              <p:nvPr/>
            </p:nvSpPr>
            <p:spPr bwMode="auto">
              <a:xfrm>
                <a:off x="15165333" y="24056129"/>
                <a:ext cx="266700" cy="260350"/>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26" name="Group 32"/>
              <p:cNvGrpSpPr>
                <a:grpSpLocks/>
              </p:cNvGrpSpPr>
              <p:nvPr/>
            </p:nvGrpSpPr>
            <p:grpSpPr bwMode="auto">
              <a:xfrm>
                <a:off x="12240418" y="23825648"/>
                <a:ext cx="6935421" cy="623919"/>
                <a:chOff x="12771436" y="23660566"/>
                <a:chExt cx="6935546" cy="624187"/>
              </a:xfrm>
            </p:grpSpPr>
            <p:grpSp>
              <p:nvGrpSpPr>
                <p:cNvPr id="329" name="Group 30"/>
                <p:cNvGrpSpPr>
                  <a:grpSpLocks/>
                </p:cNvGrpSpPr>
                <p:nvPr/>
              </p:nvGrpSpPr>
              <p:grpSpPr bwMode="auto">
                <a:xfrm>
                  <a:off x="12771436" y="23660566"/>
                  <a:ext cx="6935546" cy="624187"/>
                  <a:chOff x="12771436" y="23660566"/>
                  <a:chExt cx="6935546" cy="624187"/>
                </a:xfrm>
              </p:grpSpPr>
              <p:pic>
                <p:nvPicPr>
                  <p:cNvPr id="331" name="Picture 239" descr="worms-png-transparent-images-148416-3352267.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2771436" y="23660566"/>
                    <a:ext cx="659243" cy="6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2" name="Straight Connector 331"/>
                  <p:cNvCxnSpPr/>
                  <p:nvPr/>
                </p:nvCxnSpPr>
                <p:spPr>
                  <a:xfrm flipV="1">
                    <a:off x="17130695" y="24040016"/>
                    <a:ext cx="2576287" cy="9988"/>
                  </a:xfrm>
                  <a:prstGeom prst="line">
                    <a:avLst/>
                  </a:prstGeom>
                  <a:ln w="28575" cmpd="sng">
                    <a:solidFill>
                      <a:srgbClr val="1DB099"/>
                    </a:solidFill>
                  </a:ln>
                </p:spPr>
                <p:style>
                  <a:lnRef idx="2">
                    <a:schemeClr val="accent1"/>
                  </a:lnRef>
                  <a:fillRef idx="0">
                    <a:schemeClr val="accent1"/>
                  </a:fillRef>
                  <a:effectRef idx="1">
                    <a:schemeClr val="accent1"/>
                  </a:effectRef>
                  <a:fontRef idx="minor">
                    <a:schemeClr val="tx1"/>
                  </a:fontRef>
                </p:style>
              </p:cxnSp>
              <p:grpSp>
                <p:nvGrpSpPr>
                  <p:cNvPr id="333" name="Group 332"/>
                  <p:cNvGrpSpPr/>
                  <p:nvPr/>
                </p:nvGrpSpPr>
                <p:grpSpPr>
                  <a:xfrm>
                    <a:off x="13766899" y="23918567"/>
                    <a:ext cx="1890055" cy="236569"/>
                    <a:chOff x="11845575" y="24321797"/>
                    <a:chExt cx="1890055" cy="236569"/>
                  </a:xfrm>
                  <a:solidFill>
                    <a:srgbClr val="1FDBC4"/>
                  </a:solidFill>
                </p:grpSpPr>
                <p:sp>
                  <p:nvSpPr>
                    <p:cNvPr id="334" name="Oval 333"/>
                    <p:cNvSpPr/>
                    <p:nvPr/>
                  </p:nvSpPr>
                  <p:spPr bwMode="auto">
                    <a:xfrm>
                      <a:off x="11845575" y="24323008"/>
                      <a:ext cx="242909" cy="230371"/>
                    </a:xfrm>
                    <a:prstGeom prst="ellips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335" name="Oval 334"/>
                    <p:cNvSpPr/>
                    <p:nvPr/>
                  </p:nvSpPr>
                  <p:spPr bwMode="auto">
                    <a:xfrm>
                      <a:off x="12370563" y="24321797"/>
                      <a:ext cx="242909" cy="230371"/>
                    </a:xfrm>
                    <a:prstGeom prst="ellips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336" name="Oval 335"/>
                    <p:cNvSpPr/>
                    <p:nvPr/>
                  </p:nvSpPr>
                  <p:spPr bwMode="auto">
                    <a:xfrm>
                      <a:off x="12928196" y="24327995"/>
                      <a:ext cx="242909" cy="230371"/>
                    </a:xfrm>
                    <a:prstGeom prst="ellips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337" name="Oval 336"/>
                    <p:cNvSpPr/>
                    <p:nvPr/>
                  </p:nvSpPr>
                  <p:spPr bwMode="auto">
                    <a:xfrm>
                      <a:off x="13492721" y="24327843"/>
                      <a:ext cx="242909" cy="230371"/>
                    </a:xfrm>
                    <a:prstGeom prst="ellips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grpSp>
            <p:sp>
              <p:nvSpPr>
                <p:cNvPr id="330" name="Oval 329"/>
                <p:cNvSpPr/>
                <p:nvPr/>
              </p:nvSpPr>
              <p:spPr bwMode="auto">
                <a:xfrm>
                  <a:off x="15980142" y="23922917"/>
                  <a:ext cx="242892" cy="231875"/>
                </a:xfrm>
                <a:prstGeom prst="ellips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sp>
            <p:nvSpPr>
              <p:cNvPr id="327" name="Isosceles Triangle 326"/>
              <p:cNvSpPr/>
              <p:nvPr/>
            </p:nvSpPr>
            <p:spPr bwMode="auto">
              <a:xfrm>
                <a:off x="12918249" y="24054077"/>
                <a:ext cx="265113" cy="260350"/>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2" name="TextBox 1"/>
          <p:cNvSpPr txBox="1"/>
          <p:nvPr/>
        </p:nvSpPr>
        <p:spPr>
          <a:xfrm>
            <a:off x="10795367" y="38137176"/>
            <a:ext cx="3193786" cy="507831"/>
          </a:xfrm>
          <a:prstGeom prst="rect">
            <a:avLst/>
          </a:prstGeom>
          <a:noFill/>
        </p:spPr>
        <p:txBody>
          <a:bodyPr wrap="square" rtlCol="0">
            <a:spAutoFit/>
          </a:bodyPr>
          <a:lstStyle/>
          <a:p>
            <a:endParaRPr lang="en-US" dirty="0"/>
          </a:p>
        </p:txBody>
      </p:sp>
      <p:sp>
        <p:nvSpPr>
          <p:cNvPr id="9" name="TextBox 8"/>
          <p:cNvSpPr txBox="1"/>
          <p:nvPr/>
        </p:nvSpPr>
        <p:spPr>
          <a:xfrm>
            <a:off x="10627274" y="38155852"/>
            <a:ext cx="9095750" cy="1338828"/>
          </a:xfrm>
          <a:prstGeom prst="rect">
            <a:avLst/>
          </a:prstGeom>
          <a:noFill/>
        </p:spPr>
        <p:txBody>
          <a:bodyPr wrap="square" rtlCol="0">
            <a:spAutoFit/>
          </a:bodyPr>
          <a:lstStyle/>
          <a:p>
            <a:pPr algn="just"/>
            <a:r>
              <a:rPr lang="en-US" dirty="0" smtClean="0"/>
              <a:t>- Data was analyzed using ANOVA and means were separated with </a:t>
            </a:r>
            <a:r>
              <a:rPr lang="en-US" dirty="0" err="1" smtClean="0"/>
              <a:t>Dunnett’s</a:t>
            </a:r>
            <a:r>
              <a:rPr lang="en-US" dirty="0" smtClean="0"/>
              <a:t> t-test using the GLM procedure in SAS </a:t>
            </a:r>
            <a:endParaRPr lang="en-US" dirty="0"/>
          </a:p>
        </p:txBody>
      </p:sp>
      <p:sp>
        <p:nvSpPr>
          <p:cNvPr id="218" name="TextBox 64"/>
          <p:cNvSpPr txBox="1">
            <a:spLocks noChangeArrowheads="1"/>
          </p:cNvSpPr>
          <p:nvPr/>
        </p:nvSpPr>
        <p:spPr bwMode="auto">
          <a:xfrm>
            <a:off x="10588433" y="37612990"/>
            <a:ext cx="446531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367" tIns="38684" rIns="77367" bIns="38684">
            <a:spAutoFit/>
          </a:bodyPr>
          <a:lstStyle>
            <a:lvl1pPr eaLnBrk="0" hangingPunct="0">
              <a:defRPr sz="2700">
                <a:solidFill>
                  <a:schemeClr val="tx1"/>
                </a:solidFill>
                <a:latin typeface="Helvetica" charset="0"/>
                <a:ea typeface="ＭＳ Ｐゴシック" charset="0"/>
                <a:cs typeface="ＭＳ Ｐゴシック" charset="0"/>
              </a:defRPr>
            </a:lvl1pPr>
            <a:lvl2pPr marL="742950" indent="-285750" eaLnBrk="0" hangingPunct="0">
              <a:defRPr sz="2700">
                <a:solidFill>
                  <a:schemeClr val="tx1"/>
                </a:solidFill>
                <a:latin typeface="Helvetica" charset="0"/>
                <a:ea typeface="ＭＳ Ｐゴシック" charset="0"/>
              </a:defRPr>
            </a:lvl2pPr>
            <a:lvl3pPr marL="1143000" indent="-228600" eaLnBrk="0" hangingPunct="0">
              <a:defRPr sz="2700">
                <a:solidFill>
                  <a:schemeClr val="tx1"/>
                </a:solidFill>
                <a:latin typeface="Helvetica" charset="0"/>
                <a:ea typeface="ＭＳ Ｐゴシック" charset="0"/>
              </a:defRPr>
            </a:lvl3pPr>
            <a:lvl4pPr marL="1600200" indent="-228600" eaLnBrk="0" hangingPunct="0">
              <a:defRPr sz="2700">
                <a:solidFill>
                  <a:schemeClr val="tx1"/>
                </a:solidFill>
                <a:latin typeface="Helvetica" charset="0"/>
                <a:ea typeface="ＭＳ Ｐゴシック" charset="0"/>
              </a:defRPr>
            </a:lvl4pPr>
            <a:lvl5pPr marL="2057400" indent="-228600" eaLnBrk="0" hangingPunct="0">
              <a:defRPr sz="2700">
                <a:solidFill>
                  <a:schemeClr val="tx1"/>
                </a:solidFill>
                <a:latin typeface="Helvetica" charset="0"/>
                <a:ea typeface="ＭＳ Ｐゴシック" charset="0"/>
              </a:defRPr>
            </a:lvl5pPr>
            <a:lvl6pPr marL="2514600" indent="-228600" eaLnBrk="0" fontAlgn="base" hangingPunct="0">
              <a:spcBef>
                <a:spcPct val="0"/>
              </a:spcBef>
              <a:spcAft>
                <a:spcPct val="0"/>
              </a:spcAft>
              <a:defRPr sz="2700">
                <a:solidFill>
                  <a:schemeClr val="tx1"/>
                </a:solidFill>
                <a:latin typeface="Helvetica" charset="0"/>
                <a:ea typeface="ＭＳ Ｐゴシック" charset="0"/>
              </a:defRPr>
            </a:lvl6pPr>
            <a:lvl7pPr marL="2971800" indent="-228600" eaLnBrk="0" fontAlgn="base" hangingPunct="0">
              <a:spcBef>
                <a:spcPct val="0"/>
              </a:spcBef>
              <a:spcAft>
                <a:spcPct val="0"/>
              </a:spcAft>
              <a:defRPr sz="2700">
                <a:solidFill>
                  <a:schemeClr val="tx1"/>
                </a:solidFill>
                <a:latin typeface="Helvetica" charset="0"/>
                <a:ea typeface="ＭＳ Ｐゴシック" charset="0"/>
              </a:defRPr>
            </a:lvl7pPr>
            <a:lvl8pPr marL="3429000" indent="-228600" eaLnBrk="0" fontAlgn="base" hangingPunct="0">
              <a:spcBef>
                <a:spcPct val="0"/>
              </a:spcBef>
              <a:spcAft>
                <a:spcPct val="0"/>
              </a:spcAft>
              <a:defRPr sz="2700">
                <a:solidFill>
                  <a:schemeClr val="tx1"/>
                </a:solidFill>
                <a:latin typeface="Helvetica" charset="0"/>
                <a:ea typeface="ＭＳ Ｐゴシック" charset="0"/>
              </a:defRPr>
            </a:lvl8pPr>
            <a:lvl9pPr marL="3886200" indent="-228600" eaLnBrk="0" fontAlgn="base" hangingPunct="0">
              <a:spcBef>
                <a:spcPct val="0"/>
              </a:spcBef>
              <a:spcAft>
                <a:spcPct val="0"/>
              </a:spcAft>
              <a:defRPr sz="2700">
                <a:solidFill>
                  <a:schemeClr val="tx1"/>
                </a:solidFill>
                <a:latin typeface="Helvetica" charset="0"/>
                <a:ea typeface="ＭＳ Ｐゴシック" charset="0"/>
              </a:defRPr>
            </a:lvl9pPr>
          </a:lstStyle>
          <a:p>
            <a:pPr eaLnBrk="1" hangingPunct="1"/>
            <a:r>
              <a:rPr lang="en-US" sz="3200" u="sng" dirty="0" smtClean="0"/>
              <a:t>Statistical Analysis</a:t>
            </a:r>
            <a:endParaRPr lang="en-US" sz="3200" u="sng" dirty="0"/>
          </a:p>
        </p:txBody>
      </p:sp>
      <p:grpSp>
        <p:nvGrpSpPr>
          <p:cNvPr id="12" name="Group 11"/>
          <p:cNvGrpSpPr/>
          <p:nvPr/>
        </p:nvGrpSpPr>
        <p:grpSpPr>
          <a:xfrm>
            <a:off x="21143549" y="22575871"/>
            <a:ext cx="7132320" cy="4305300"/>
            <a:chOff x="21143549" y="22462983"/>
            <a:chExt cx="7132320" cy="4305300"/>
          </a:xfrm>
        </p:grpSpPr>
        <p:pic>
          <p:nvPicPr>
            <p:cNvPr id="6" name="Picture 5" descr="In vitro vs  In vivo Age.eps"/>
            <p:cNvPicPr>
              <a:picLocks/>
            </p:cNvPicPr>
            <p:nvPr/>
          </p:nvPicPr>
          <p:blipFill>
            <a:blip r:embed="rId20">
              <a:extLst>
                <a:ext uri="{28A0092B-C50C-407E-A947-70E740481C1C}">
                  <a14:useLocalDpi xmlns:a14="http://schemas.microsoft.com/office/drawing/2010/main" val="0"/>
                </a:ext>
              </a:extLst>
            </a:blip>
            <a:stretch>
              <a:fillRect/>
            </a:stretch>
          </p:blipFill>
          <p:spPr>
            <a:xfrm>
              <a:off x="21143549" y="22462983"/>
              <a:ext cx="7132320" cy="4305300"/>
            </a:xfrm>
            <a:prstGeom prst="rect">
              <a:avLst/>
            </a:prstGeom>
            <a:solidFill>
              <a:schemeClr val="bg1"/>
            </a:solidFill>
            <a:ln>
              <a:solidFill>
                <a:srgbClr val="000000"/>
              </a:solidFill>
            </a:ln>
          </p:spPr>
        </p:pic>
        <p:sp>
          <p:nvSpPr>
            <p:cNvPr id="11" name="TextBox 10"/>
            <p:cNvSpPr txBox="1"/>
            <p:nvPr/>
          </p:nvSpPr>
          <p:spPr>
            <a:xfrm>
              <a:off x="22889678" y="22590089"/>
              <a:ext cx="4054298" cy="338554"/>
            </a:xfrm>
            <a:prstGeom prst="rect">
              <a:avLst/>
            </a:prstGeom>
            <a:solidFill>
              <a:schemeClr val="bg1"/>
            </a:solidFill>
          </p:spPr>
          <p:txBody>
            <a:bodyPr wrap="square" rtlCol="0">
              <a:spAutoFit/>
            </a:bodyPr>
            <a:lstStyle/>
            <a:p>
              <a:r>
                <a:rPr lang="en-US" sz="1600" b="1" i="1" dirty="0" smtClean="0">
                  <a:latin typeface="Arial"/>
                  <a:cs typeface="Arial"/>
                </a:rPr>
                <a:t>In vitro </a:t>
              </a:r>
              <a:r>
                <a:rPr lang="en-US" sz="1600" b="1" dirty="0" smtClean="0">
                  <a:latin typeface="Arial"/>
                  <a:cs typeface="Arial"/>
                </a:rPr>
                <a:t>vs. </a:t>
              </a:r>
              <a:r>
                <a:rPr lang="en-US" sz="1600" b="1" i="1" dirty="0" smtClean="0">
                  <a:latin typeface="Arial"/>
                  <a:cs typeface="Arial"/>
                </a:rPr>
                <a:t>In vivo </a:t>
              </a:r>
              <a:r>
                <a:rPr lang="en-US" sz="1600" b="1" dirty="0" smtClean="0">
                  <a:latin typeface="Arial"/>
                  <a:cs typeface="Arial"/>
                </a:rPr>
                <a:t>Exsheathment (Age)</a:t>
              </a:r>
              <a:endParaRPr lang="en-US" sz="1600" b="1" dirty="0">
                <a:latin typeface="Arial"/>
                <a:cs typeface="Arial"/>
              </a:endParaRPr>
            </a:p>
          </p:txBody>
        </p:sp>
      </p:grpSp>
      <p:grpSp>
        <p:nvGrpSpPr>
          <p:cNvPr id="13" name="Group 12"/>
          <p:cNvGrpSpPr/>
          <p:nvPr/>
        </p:nvGrpSpPr>
        <p:grpSpPr>
          <a:xfrm>
            <a:off x="21170896" y="16923975"/>
            <a:ext cx="7132320" cy="4318000"/>
            <a:chOff x="21170896" y="16811087"/>
            <a:chExt cx="7132320" cy="4318000"/>
          </a:xfrm>
        </p:grpSpPr>
        <p:pic>
          <p:nvPicPr>
            <p:cNvPr id="8" name="Picture 7" descr="In vitro vs  in vivo Season.eps"/>
            <p:cNvPicPr>
              <a:picLocks/>
            </p:cNvPicPr>
            <p:nvPr/>
          </p:nvPicPr>
          <p:blipFill>
            <a:blip r:embed="rId21">
              <a:extLst>
                <a:ext uri="{28A0092B-C50C-407E-A947-70E740481C1C}">
                  <a14:useLocalDpi xmlns:a14="http://schemas.microsoft.com/office/drawing/2010/main" val="0"/>
                </a:ext>
              </a:extLst>
            </a:blip>
            <a:stretch>
              <a:fillRect/>
            </a:stretch>
          </p:blipFill>
          <p:spPr>
            <a:xfrm>
              <a:off x="21170896" y="16811087"/>
              <a:ext cx="7132320" cy="4318000"/>
            </a:xfrm>
            <a:prstGeom prst="rect">
              <a:avLst/>
            </a:prstGeom>
            <a:solidFill>
              <a:schemeClr val="bg1"/>
            </a:solidFill>
            <a:ln>
              <a:solidFill>
                <a:srgbClr val="000000"/>
              </a:solidFill>
            </a:ln>
          </p:spPr>
        </p:pic>
        <p:sp>
          <p:nvSpPr>
            <p:cNvPr id="220" name="TextBox 219"/>
            <p:cNvSpPr txBox="1"/>
            <p:nvPr/>
          </p:nvSpPr>
          <p:spPr>
            <a:xfrm>
              <a:off x="22793132" y="16941100"/>
              <a:ext cx="4292673" cy="338554"/>
            </a:xfrm>
            <a:prstGeom prst="rect">
              <a:avLst/>
            </a:prstGeom>
            <a:solidFill>
              <a:schemeClr val="bg1"/>
            </a:solidFill>
          </p:spPr>
          <p:txBody>
            <a:bodyPr wrap="square" rtlCol="0">
              <a:spAutoFit/>
            </a:bodyPr>
            <a:lstStyle/>
            <a:p>
              <a:r>
                <a:rPr lang="en-US" sz="1600" b="1" i="1" dirty="0" smtClean="0">
                  <a:latin typeface="Arial"/>
                  <a:cs typeface="Arial"/>
                </a:rPr>
                <a:t>In vitro </a:t>
              </a:r>
              <a:r>
                <a:rPr lang="en-US" sz="1600" b="1" dirty="0" smtClean="0">
                  <a:latin typeface="Arial"/>
                  <a:cs typeface="Arial"/>
                </a:rPr>
                <a:t>vs. </a:t>
              </a:r>
              <a:r>
                <a:rPr lang="en-US" sz="1600" b="1" i="1" dirty="0" smtClean="0">
                  <a:latin typeface="Arial"/>
                  <a:cs typeface="Arial"/>
                </a:rPr>
                <a:t>In vivo </a:t>
              </a:r>
              <a:r>
                <a:rPr lang="en-US" sz="1600" b="1" dirty="0" smtClean="0">
                  <a:latin typeface="Arial"/>
                  <a:cs typeface="Arial"/>
                </a:rPr>
                <a:t>Exsheathment (Season)</a:t>
              </a:r>
              <a:endParaRPr lang="en-US" sz="1600" b="1" dirty="0">
                <a:latin typeface="Arial"/>
                <a:cs typeface="Arial"/>
              </a:endParaRPr>
            </a:p>
          </p:txBody>
        </p:sp>
      </p:grpSp>
      <p:grpSp>
        <p:nvGrpSpPr>
          <p:cNvPr id="14" name="Group 13"/>
          <p:cNvGrpSpPr/>
          <p:nvPr/>
        </p:nvGrpSpPr>
        <p:grpSpPr>
          <a:xfrm>
            <a:off x="21164925" y="12086176"/>
            <a:ext cx="7131534" cy="3949700"/>
            <a:chOff x="21164925" y="12086176"/>
            <a:chExt cx="7131534" cy="3949700"/>
          </a:xfrm>
        </p:grpSpPr>
        <p:pic>
          <p:nvPicPr>
            <p:cNvPr id="3" name="Picture 2" descr="In vivo Exsheathment.eps"/>
            <p:cNvPicPr>
              <a:picLocks noChangeAspect="1"/>
            </p:cNvPicPr>
            <p:nvPr/>
          </p:nvPicPr>
          <p:blipFill rotWithShape="1">
            <a:blip r:embed="rId22">
              <a:extLst>
                <a:ext uri="{28A0092B-C50C-407E-A947-70E740481C1C}">
                  <a14:useLocalDpi xmlns:a14="http://schemas.microsoft.com/office/drawing/2010/main" val="0"/>
                </a:ext>
              </a:extLst>
            </a:blip>
            <a:srcRect r="2511"/>
            <a:stretch/>
          </p:blipFill>
          <p:spPr>
            <a:xfrm>
              <a:off x="21164925" y="12086176"/>
              <a:ext cx="7131534" cy="3949700"/>
            </a:xfrm>
            <a:prstGeom prst="rect">
              <a:avLst/>
            </a:prstGeom>
            <a:solidFill>
              <a:schemeClr val="bg1"/>
            </a:solidFill>
            <a:ln>
              <a:solidFill>
                <a:schemeClr val="tx1"/>
              </a:solidFill>
            </a:ln>
          </p:spPr>
        </p:pic>
        <p:sp>
          <p:nvSpPr>
            <p:cNvPr id="222" name="TextBox 221"/>
            <p:cNvSpPr txBox="1"/>
            <p:nvPr/>
          </p:nvSpPr>
          <p:spPr>
            <a:xfrm>
              <a:off x="23384818" y="12195440"/>
              <a:ext cx="3079782" cy="430887"/>
            </a:xfrm>
            <a:prstGeom prst="rect">
              <a:avLst/>
            </a:prstGeom>
            <a:solidFill>
              <a:schemeClr val="bg1"/>
            </a:solidFill>
          </p:spPr>
          <p:txBody>
            <a:bodyPr wrap="square" rtlCol="0">
              <a:spAutoFit/>
            </a:bodyPr>
            <a:lstStyle/>
            <a:p>
              <a:r>
                <a:rPr lang="en-US" sz="2200" b="1" i="1" dirty="0" smtClean="0">
                  <a:latin typeface="Arial"/>
                  <a:cs typeface="Arial"/>
                </a:rPr>
                <a:t>In vivo </a:t>
              </a:r>
              <a:r>
                <a:rPr lang="en-US" sz="2200" b="1" dirty="0" smtClean="0">
                  <a:latin typeface="Arial"/>
                  <a:cs typeface="Arial"/>
                </a:rPr>
                <a:t>Exsheathment </a:t>
              </a:r>
              <a:endParaRPr lang="en-US" sz="2200" b="1" dirty="0">
                <a:latin typeface="Arial"/>
                <a:cs typeface="Arial"/>
              </a:endParaRPr>
            </a:p>
          </p:txBody>
        </p:sp>
      </p:grpSp>
      <p:grpSp>
        <p:nvGrpSpPr>
          <p:cNvPr id="15" name="Group 14"/>
          <p:cNvGrpSpPr/>
          <p:nvPr/>
        </p:nvGrpSpPr>
        <p:grpSpPr>
          <a:xfrm>
            <a:off x="21086064" y="7179287"/>
            <a:ext cx="7132320" cy="3898900"/>
            <a:chOff x="21086064" y="7179287"/>
            <a:chExt cx="7132320" cy="3898900"/>
          </a:xfrm>
        </p:grpSpPr>
        <p:pic>
          <p:nvPicPr>
            <p:cNvPr id="4" name="Picture 3" descr="In vitro Exsheathment.eps"/>
            <p:cNvPicPr>
              <a:picLocks/>
            </p:cNvPicPr>
            <p:nvPr/>
          </p:nvPicPr>
          <p:blipFill rotWithShape="1">
            <a:blip r:embed="rId23">
              <a:extLst>
                <a:ext uri="{28A0092B-C50C-407E-A947-70E740481C1C}">
                  <a14:useLocalDpi xmlns:a14="http://schemas.microsoft.com/office/drawing/2010/main" val="0"/>
                </a:ext>
              </a:extLst>
            </a:blip>
            <a:srcRect r="2208"/>
            <a:stretch/>
          </p:blipFill>
          <p:spPr>
            <a:xfrm>
              <a:off x="21086064" y="7179287"/>
              <a:ext cx="7132320" cy="3898900"/>
            </a:xfrm>
            <a:prstGeom prst="rect">
              <a:avLst/>
            </a:prstGeom>
            <a:solidFill>
              <a:schemeClr val="bg1"/>
            </a:solidFill>
            <a:ln>
              <a:solidFill>
                <a:srgbClr val="000000"/>
              </a:solidFill>
            </a:ln>
          </p:spPr>
        </p:pic>
        <p:sp>
          <p:nvSpPr>
            <p:cNvPr id="223" name="TextBox 222"/>
            <p:cNvSpPr txBox="1"/>
            <p:nvPr/>
          </p:nvSpPr>
          <p:spPr>
            <a:xfrm>
              <a:off x="23266015" y="7292164"/>
              <a:ext cx="3113949" cy="430887"/>
            </a:xfrm>
            <a:prstGeom prst="rect">
              <a:avLst/>
            </a:prstGeom>
            <a:solidFill>
              <a:schemeClr val="bg1"/>
            </a:solidFill>
          </p:spPr>
          <p:txBody>
            <a:bodyPr wrap="square" rtlCol="0">
              <a:spAutoFit/>
            </a:bodyPr>
            <a:lstStyle/>
            <a:p>
              <a:r>
                <a:rPr lang="en-US" sz="2200" b="1" i="1" dirty="0" smtClean="0">
                  <a:latin typeface="Arial"/>
                  <a:cs typeface="Arial"/>
                </a:rPr>
                <a:t>In vitro </a:t>
              </a:r>
              <a:r>
                <a:rPr lang="en-US" sz="2200" b="1" dirty="0" smtClean="0">
                  <a:latin typeface="Arial"/>
                  <a:cs typeface="Arial"/>
                </a:rPr>
                <a:t>Exsheathment </a:t>
              </a:r>
              <a:endParaRPr lang="en-US" sz="2200" b="1" dirty="0">
                <a:latin typeface="Arial"/>
                <a:cs typeface="Arial"/>
              </a:endParaRPr>
            </a:p>
          </p:txBody>
        </p:sp>
      </p:gr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docProps/app.xml><?xml version="1.0" encoding="utf-8"?>
<Properties xmlns="http://schemas.openxmlformats.org/officeDocument/2006/extended-properties" xmlns:vt="http://schemas.openxmlformats.org/officeDocument/2006/docPropsVTypes">
  <TotalTime>9914</TotalTime>
  <Words>2012</Words>
  <Application>Microsoft Macintosh PowerPoint</Application>
  <PresentationFormat>Custom</PresentationFormat>
  <Paragraphs>101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Manager/>
  <Company/>
  <LinksUpToDate>false</LinksUpToDate>
  <SharedDoc>false</SharedDoc>
  <HyperlinkBase>http://colinpurrington.com/tips/academic/posterdesign</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subject>conference poster</dc:subject>
  <dc:creator>Colin Purrington</dc:creator>
  <cp:keywords>poster, conference, session, meeting, symposium, research, presentation</cp:keywords>
  <dc:description>This template is free for you to use to create your poster.  Do not host this file on your own server, even in adapted form. If you need to post a template, please steal somebody else's or just make your own (it's easy).  Thanks!_x000d__x000d_</dc:description>
  <cp:lastModifiedBy>Marissa Brummett</cp:lastModifiedBy>
  <cp:revision>768</cp:revision>
  <cp:lastPrinted>2011-10-30T12:54:45Z</cp:lastPrinted>
  <dcterms:created xsi:type="dcterms:W3CDTF">2012-06-12T14:08:55Z</dcterms:created>
  <dcterms:modified xsi:type="dcterms:W3CDTF">2018-07-13T03:32:26Z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Colin Purrington</vt:lpwstr>
  </property>
</Properties>
</file>