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svg" ContentType="image/svg+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2.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comments/comment4.xml" ContentType="application/vnd.openxmlformats-officedocument.presentationml.comments+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5.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6.xml" ContentType="application/vnd.openxmlformats-officedocument.presentationml.comments+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comments/comment7.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6" r:id="rId4"/>
  </p:sldMasterIdLst>
  <p:notesMasterIdLst>
    <p:notesMasterId r:id="rId38"/>
  </p:notesMasterIdLst>
  <p:sldIdLst>
    <p:sldId id="295" r:id="rId5"/>
    <p:sldId id="292" r:id="rId6"/>
    <p:sldId id="293" r:id="rId7"/>
    <p:sldId id="256" r:id="rId8"/>
    <p:sldId id="257" r:id="rId9"/>
    <p:sldId id="258" r:id="rId10"/>
    <p:sldId id="260" r:id="rId11"/>
    <p:sldId id="261" r:id="rId12"/>
    <p:sldId id="262" r:id="rId13"/>
    <p:sldId id="263" r:id="rId14"/>
    <p:sldId id="264"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81" r:id="rId28"/>
    <p:sldId id="283" r:id="rId29"/>
    <p:sldId id="284" r:id="rId30"/>
    <p:sldId id="285" r:id="rId31"/>
    <p:sldId id="294" r:id="rId32"/>
    <p:sldId id="286" r:id="rId33"/>
    <p:sldId id="287" r:id="rId34"/>
    <p:sldId id="288" r:id="rId35"/>
    <p:sldId id="289" r:id="rId36"/>
    <p:sldId id="291" r:id="rId37"/>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44" roundtripDataSignature="AMtx7mjdQBfJD9pj+WfPRpPX7ESeZucpY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ul Medrano" initials="" lastIdx="2" clrIdx="0"/>
  <p:cmAuthor id="1" name="Felix Cortez" initials="FC" lastIdx="5" clrIdx="1"/>
  <p:cmAuthor id="2" name="Raul Medrano" initials="RM" lastIdx="2" clrIdx="2"/>
  <p:cmAuthor id="3" name="Dirichi Phillips" initials="DP" lastIdx="1" clrIdx="3"/>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3"/>
    <p:restoredTop sz="94268"/>
  </p:normalViewPr>
  <p:slideViewPr>
    <p:cSldViewPr snapToGrid="0" snapToObjects="1">
      <p:cViewPr varScale="1">
        <p:scale>
          <a:sx n="56" d="100"/>
          <a:sy n="56" d="100"/>
        </p:scale>
        <p:origin x="200"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notesMaster" Target="notesMasters/notesMaster1.xml"/><Relationship Id="rId44" Type="http://customschemas.google.com/relationships/presentationmetadata" Target="metadata"/><Relationship Id="rId45"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4-08-18T07:10:59.480" idx="1">
    <p:pos x="10" y="10"/>
    <p:text>Testing 123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4-08-15T21:18:39.929" idx="1">
    <p:pos x="6000" y="0"/>
    <p:text>Stefan, feel free to add comments on side bar and we need to engage with Wells Fargo tomorrow on their portion of the presentation.</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T-cku4k"/>
      </p:ext>
    </p:extLst>
  </p:cm>
  <p:cm authorId="0" dt="2024-08-15T21:18:39.929" idx="2">
    <p:pos x="6000" y="0"/>
    <p:text>@stefan.templeton@latinofarmers.org</p:text>
    <p:extLst>
      <p:ext uri="{C676402C-5697-4E1C-873F-D02D1690AC5C}">
        <p15:threadingInfo xmlns:p15="http://schemas.microsoft.com/office/powerpoint/2012/main" timeZoneBias="0">
          <p15:parentCm authorId="0" idx="1"/>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T-cku4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4-08-18T07:01:24.350" idx="1">
    <p:pos x="10" y="10"/>
    <p:text>Insert a graphic of SWOT with samples
</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4-08-18T07:01:59.476" idx="2">
    <p:pos x="10" y="10"/>
    <p:text>Add business model canvas
</p:text>
    <p:extLst>
      <p:ext uri="{C676402C-5697-4E1C-873F-D02D1690AC5C}">
        <p15:threadingInfo xmlns:p15="http://schemas.microsoft.com/office/powerpoint/2012/main" timeZoneBias="420"/>
      </p:ext>
    </p:extLst>
  </p:cm>
  <p:cm authorId="2" dt="2024-08-19T16:46:33.337" idx="2">
    <p:pos x="10" y="106"/>
    <p:text>[@Felix Cortez] can you add another image this is too small in text
</p:text>
    <p:extLst>
      <p:ext uri="{C676402C-5697-4E1C-873F-D02D1690AC5C}">
        <p15:threadingInfo xmlns:p15="http://schemas.microsoft.com/office/powerpoint/2012/main" timeZoneBias="420">
          <p15:parentCm authorId="1" idx="2"/>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4-08-18T07:04:13.151" idx="3">
    <p:pos x="10" y="10"/>
    <p:text>Farmers Alliance CSA
</p:text>
    <p:extLst>
      <p:ext uri="{C676402C-5697-4E1C-873F-D02D1690AC5C}">
        <p15:threadingInfo xmlns:p15="http://schemas.microsoft.com/office/powerpoint/2012/main" timeZoneBias="420"/>
      </p:ext>
    </p:extLst>
  </p:cm>
  <p:cm authorId="1" dt="2024-08-18T07:04:30.042" idx="4">
    <p:pos x="10" y="106"/>
    <p:text>Enter the interface of the CSA UI
</p:text>
    <p:extLst>
      <p:ext uri="{C676402C-5697-4E1C-873F-D02D1690AC5C}">
        <p15:threadingInfo xmlns:p15="http://schemas.microsoft.com/office/powerpoint/2012/main" timeZoneBias="420">
          <p15:parentCm authorId="1" idx="3"/>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3" dt="2024-08-20T07:10:59.113" idx="1">
    <p:pos x="10" y="10"/>
    <p:text>Here’s how I’d like to approach implementing social media for The Farmers Alliance and new farmers.
1. Social Media Utilization:
For our platforms, I’m focusing on Facebook, Instagram and LinkedIN. Facebook will be great for building our community—think longer updates, targeted ads, and even live Q&amp;A sessions. Instagram is where we’ll do some visual storytelling. I’m talking about showing off the day-to-day at the farm, spotlighting our products, and featuring customer testimonials to build that personal connection with our audience.
2. Structuring Social Media for our niche and market:
Consistency is key. We’ll use a monthly content calendar to make sure everything aligns with our seasonal themes and marketing goals. I plan to schedule posts a week in advance using tools like Meta Suite to automate the process.
Team coordination is crucial. I’ll be setting up weekly meetings, probably every Monday, to ensure the content, marketing, and executive teams are all on the same page. Currently, we use Microsoft Teams to assign tasks and keep track of everything.
For tracking and optimization, I’ll be monitoring our analytics closely. We’ll look at engagement rates, follower growth, and which content is performing best. This will help us adjust our strategy and focus on what’s really resonating with our audience.
3. I’ll bring in some real-world examples of what’s worked for similar organizations—like themed content days or interactive posts. I want us to be active in engaging with our audience. That means responding to comments, sharing user-generated content, and running campaigns that invite participation.
Community engagement is going to be a big focus. We’re not just selling products; we’re building relationships. I’ll make sure we’re highlighting local events, partnerships, and educational content that really aligns with our mission.
</p:text>
    <p:extLst>
      <p:ext uri="{C676402C-5697-4E1C-873F-D02D1690AC5C}">
        <p15:threadingInfo xmlns:p15="http://schemas.microsoft.com/office/powerpoint/2012/main" timeZoneBias="4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4-08-19T14:57:40.369" idx="5">
    <p:pos x="10" y="10"/>
    <p:text>Raul,
Here is the design as I can do it.  Best of luck in your presentation
</p:text>
    <p:extLst>
      <p:ext uri="{C676402C-5697-4E1C-873F-D02D1690AC5C}">
        <p15:threadingInfo xmlns:p15="http://schemas.microsoft.com/office/powerpoint/2012/main" timeZoneBias="420"/>
      </p:ext>
    </p:extLst>
  </p:cm>
</p:cmLst>
</file>

<file path=ppt/diagrams/_rels/data1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54.svg"/><Relationship Id="rId5" Type="http://schemas.openxmlformats.org/officeDocument/2006/relationships/image" Target="../media/image33.png"/><Relationship Id="rId6" Type="http://schemas.openxmlformats.org/officeDocument/2006/relationships/image" Target="../media/image56.svg"/><Relationship Id="rId7" Type="http://schemas.openxmlformats.org/officeDocument/2006/relationships/image" Target="../media/image34.png"/><Relationship Id="rId8" Type="http://schemas.openxmlformats.org/officeDocument/2006/relationships/image" Target="../media/image58.svg"/><Relationship Id="rId1" Type="http://schemas.openxmlformats.org/officeDocument/2006/relationships/image" Target="../media/image31.png"/><Relationship Id="rId2" Type="http://schemas.openxmlformats.org/officeDocument/2006/relationships/image" Target="../media/image52.svg"/></Relationships>
</file>

<file path=ppt/diagrams/_rels/data1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60.svg"/><Relationship Id="rId1" Type="http://schemas.openxmlformats.org/officeDocument/2006/relationships/image" Target="../media/image23.png"/><Relationship Id="rId2" Type="http://schemas.openxmlformats.org/officeDocument/2006/relationships/image" Target="../media/image40.svg"/></Relationships>
</file>

<file path=ppt/diagrams/_rels/data1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65.svg"/><Relationship Id="rId5" Type="http://schemas.openxmlformats.org/officeDocument/2006/relationships/image" Target="../media/image39.png"/><Relationship Id="rId6" Type="http://schemas.openxmlformats.org/officeDocument/2006/relationships/image" Target="../media/image67.svg"/><Relationship Id="rId1" Type="http://schemas.openxmlformats.org/officeDocument/2006/relationships/image" Target="../media/image37.png"/><Relationship Id="rId2" Type="http://schemas.openxmlformats.org/officeDocument/2006/relationships/image" Target="../media/image63.svg"/></Relationships>
</file>

<file path=ppt/diagrams/_rels/data13.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70.svg"/></Relationships>
</file>

<file path=ppt/diagrams/_rels/data1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75.svg"/><Relationship Id="rId1" Type="http://schemas.openxmlformats.org/officeDocument/2006/relationships/image" Target="../media/image43.png"/><Relationship Id="rId2" Type="http://schemas.openxmlformats.org/officeDocument/2006/relationships/image" Target="../media/image73.svg"/></Relationships>
</file>

<file path=ppt/diagrams/_rels/data1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79.svg"/><Relationship Id="rId1" Type="http://schemas.openxmlformats.org/officeDocument/2006/relationships/image" Target="../media/image45.png"/><Relationship Id="rId2" Type="http://schemas.openxmlformats.org/officeDocument/2006/relationships/image" Target="../media/image77.svg"/></Relationships>
</file>

<file path=ppt/diagrams/_rels/data2.xml.rels><?xml version="1.0" encoding="UTF-8" standalone="yes"?>
<Relationships xmlns="http://schemas.openxmlformats.org/package/2006/relationships"><Relationship Id="rId11" Type="http://schemas.openxmlformats.org/officeDocument/2006/relationships/image" Target="../media/image8.png"/><Relationship Id="rId12" Type="http://schemas.openxmlformats.org/officeDocument/2006/relationships/image" Target="../media/image14.svg"/><Relationship Id="rId1" Type="http://schemas.openxmlformats.org/officeDocument/2006/relationships/image" Target="../media/image3.png"/><Relationship Id="rId2" Type="http://schemas.openxmlformats.org/officeDocument/2006/relationships/image" Target="../media/image4.svg"/><Relationship Id="rId3" Type="http://schemas.openxmlformats.org/officeDocument/2006/relationships/image" Target="../media/image4.png"/><Relationship Id="rId4" Type="http://schemas.openxmlformats.org/officeDocument/2006/relationships/image" Target="../media/image6.svg"/><Relationship Id="rId5" Type="http://schemas.openxmlformats.org/officeDocument/2006/relationships/image" Target="../media/image5.png"/><Relationship Id="rId6" Type="http://schemas.openxmlformats.org/officeDocument/2006/relationships/image" Target="../media/image8.svg"/><Relationship Id="rId7" Type="http://schemas.openxmlformats.org/officeDocument/2006/relationships/image" Target="../media/image6.png"/><Relationship Id="rId8" Type="http://schemas.openxmlformats.org/officeDocument/2006/relationships/image" Target="../media/image10.svg"/><Relationship Id="rId9" Type="http://schemas.openxmlformats.org/officeDocument/2006/relationships/image" Target="../media/image7.png"/><Relationship Id="rId10" Type="http://schemas.openxmlformats.org/officeDocument/2006/relationships/image" Target="../media/image12.svg"/></Relationships>
</file>

<file path=ppt/diagrams/_rels/data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1.svg"/><Relationship Id="rId5" Type="http://schemas.openxmlformats.org/officeDocument/2006/relationships/image" Target="../media/image14.png"/><Relationship Id="rId6" Type="http://schemas.openxmlformats.org/officeDocument/2006/relationships/image" Target="../media/image23.svg"/><Relationship Id="rId7" Type="http://schemas.openxmlformats.org/officeDocument/2006/relationships/image" Target="../media/image15.png"/><Relationship Id="rId8" Type="http://schemas.openxmlformats.org/officeDocument/2006/relationships/image" Target="../media/image25.svg"/><Relationship Id="rId1" Type="http://schemas.openxmlformats.org/officeDocument/2006/relationships/image" Target="../media/image12.png"/><Relationship Id="rId2" Type="http://schemas.openxmlformats.org/officeDocument/2006/relationships/image" Target="../media/image19.svg"/></Relationships>
</file>

<file path=ppt/diagrams/_rels/data6.xml.rels><?xml version="1.0" encoding="UTF-8" standalone="yes"?>
<Relationships xmlns="http://schemas.openxmlformats.org/package/2006/relationships"><Relationship Id="rId3" Type="http://schemas.openxmlformats.org/officeDocument/2006/relationships/image" Target="../media/image28.svg"/><Relationship Id="rId4" Type="http://schemas.openxmlformats.org/officeDocument/2006/relationships/image" Target="../media/image18.png"/><Relationship Id="rId5" Type="http://schemas.openxmlformats.org/officeDocument/2006/relationships/image" Target="../media/image30.svg"/><Relationship Id="rId6" Type="http://schemas.openxmlformats.org/officeDocument/2006/relationships/image" Target="../media/image19.png"/><Relationship Id="rId7" Type="http://schemas.openxmlformats.org/officeDocument/2006/relationships/image" Target="../media/image32.svg"/><Relationship Id="rId8" Type="http://schemas.openxmlformats.org/officeDocument/2006/relationships/image" Target="../media/image20.png"/><Relationship Id="rId9" Type="http://schemas.openxmlformats.org/officeDocument/2006/relationships/image" Target="../media/image34.svg"/><Relationship Id="rId1" Type="http://schemas.openxmlformats.org/officeDocument/2006/relationships/hyperlink" Target="https://www.google.com/search?q=Tracking+Expenses+for+Farm+Business&amp;rlz=1C1UEAD_enUS1020US1020&amp;oq=Tracking+Expenses+for+Farm+Business&amp;gs_lcrp=EgZjaHJvbWUyBggAEEUYOTIHCAEQIRigATIHCAIQIRigATIHCAMQIRigATIHCAQQIRigATIHCAUQIRigAdIBCTIwMzM0ajBqN6gCCLACAQ&amp;sourceid=chrome&amp;ie=UTF-8" TargetMode="External"/><Relationship Id="rId2" Type="http://schemas.openxmlformats.org/officeDocument/2006/relationships/image" Target="../media/image17.png"/></Relationships>
</file>

<file path=ppt/diagrams/_rels/data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38.svg"/><Relationship Id="rId5" Type="http://schemas.openxmlformats.org/officeDocument/2006/relationships/image" Target="../media/image23.png"/><Relationship Id="rId6" Type="http://schemas.openxmlformats.org/officeDocument/2006/relationships/image" Target="../media/image40.svg"/><Relationship Id="rId1" Type="http://schemas.openxmlformats.org/officeDocument/2006/relationships/image" Target="../media/image21.png"/><Relationship Id="rId2" Type="http://schemas.openxmlformats.org/officeDocument/2006/relationships/image" Target="../media/image36.svg"/></Relationships>
</file>

<file path=ppt/diagrams/_rels/data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44.svg"/><Relationship Id="rId1" Type="http://schemas.openxmlformats.org/officeDocument/2006/relationships/image" Target="../media/image24.png"/><Relationship Id="rId2" Type="http://schemas.openxmlformats.org/officeDocument/2006/relationships/image" Target="../media/image42.svg"/></Relationships>
</file>

<file path=ppt/diagrams/_rels/data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46.svg"/><Relationship Id="rId1" Type="http://schemas.openxmlformats.org/officeDocument/2006/relationships/image" Target="../media/image23.png"/><Relationship Id="rId2" Type="http://schemas.openxmlformats.org/officeDocument/2006/relationships/image" Target="../media/image40.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54.svg"/><Relationship Id="rId5" Type="http://schemas.openxmlformats.org/officeDocument/2006/relationships/image" Target="../media/image33.png"/><Relationship Id="rId6" Type="http://schemas.openxmlformats.org/officeDocument/2006/relationships/image" Target="../media/image56.svg"/><Relationship Id="rId7" Type="http://schemas.openxmlformats.org/officeDocument/2006/relationships/image" Target="../media/image34.png"/><Relationship Id="rId8" Type="http://schemas.openxmlformats.org/officeDocument/2006/relationships/image" Target="../media/image58.svg"/><Relationship Id="rId1" Type="http://schemas.openxmlformats.org/officeDocument/2006/relationships/image" Target="../media/image31.png"/><Relationship Id="rId2" Type="http://schemas.openxmlformats.org/officeDocument/2006/relationships/image" Target="../media/image52.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60.svg"/><Relationship Id="rId1" Type="http://schemas.openxmlformats.org/officeDocument/2006/relationships/image" Target="../media/image23.png"/><Relationship Id="rId2" Type="http://schemas.openxmlformats.org/officeDocument/2006/relationships/image" Target="../media/image40.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65.svg"/><Relationship Id="rId5" Type="http://schemas.openxmlformats.org/officeDocument/2006/relationships/image" Target="../media/image39.png"/><Relationship Id="rId6" Type="http://schemas.openxmlformats.org/officeDocument/2006/relationships/image" Target="../media/image67.svg"/><Relationship Id="rId1" Type="http://schemas.openxmlformats.org/officeDocument/2006/relationships/image" Target="../media/image37.png"/><Relationship Id="rId2" Type="http://schemas.openxmlformats.org/officeDocument/2006/relationships/image" Target="../media/image63.svg"/></Relationships>
</file>

<file path=ppt/diagrams/_rels/drawing13.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70.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75.svg"/><Relationship Id="rId1" Type="http://schemas.openxmlformats.org/officeDocument/2006/relationships/image" Target="../media/image43.png"/><Relationship Id="rId2" Type="http://schemas.openxmlformats.org/officeDocument/2006/relationships/image" Target="../media/image73.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79.svg"/><Relationship Id="rId1" Type="http://schemas.openxmlformats.org/officeDocument/2006/relationships/image" Target="../media/image45.png"/><Relationship Id="rId2" Type="http://schemas.openxmlformats.org/officeDocument/2006/relationships/image" Target="../media/image77.svg"/></Relationships>
</file>

<file path=ppt/diagrams/_rels/drawing2.xml.rels><?xml version="1.0" encoding="UTF-8" standalone="yes"?>
<Relationships xmlns="http://schemas.openxmlformats.org/package/2006/relationships"><Relationship Id="rId11" Type="http://schemas.openxmlformats.org/officeDocument/2006/relationships/image" Target="../media/image8.png"/><Relationship Id="rId12" Type="http://schemas.openxmlformats.org/officeDocument/2006/relationships/image" Target="../media/image14.svg"/><Relationship Id="rId1" Type="http://schemas.openxmlformats.org/officeDocument/2006/relationships/image" Target="../media/image3.png"/><Relationship Id="rId2" Type="http://schemas.openxmlformats.org/officeDocument/2006/relationships/image" Target="../media/image4.svg"/><Relationship Id="rId3" Type="http://schemas.openxmlformats.org/officeDocument/2006/relationships/image" Target="../media/image4.png"/><Relationship Id="rId4" Type="http://schemas.openxmlformats.org/officeDocument/2006/relationships/image" Target="../media/image6.svg"/><Relationship Id="rId5" Type="http://schemas.openxmlformats.org/officeDocument/2006/relationships/image" Target="../media/image5.png"/><Relationship Id="rId6" Type="http://schemas.openxmlformats.org/officeDocument/2006/relationships/image" Target="../media/image8.svg"/><Relationship Id="rId7" Type="http://schemas.openxmlformats.org/officeDocument/2006/relationships/image" Target="../media/image6.png"/><Relationship Id="rId8" Type="http://schemas.openxmlformats.org/officeDocument/2006/relationships/image" Target="../media/image10.svg"/><Relationship Id="rId9" Type="http://schemas.openxmlformats.org/officeDocument/2006/relationships/image" Target="../media/image7.png"/><Relationship Id="rId10" Type="http://schemas.openxmlformats.org/officeDocument/2006/relationships/image" Target="../media/image12.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1.svg"/><Relationship Id="rId5" Type="http://schemas.openxmlformats.org/officeDocument/2006/relationships/image" Target="../media/image14.png"/><Relationship Id="rId6" Type="http://schemas.openxmlformats.org/officeDocument/2006/relationships/image" Target="../media/image23.svg"/><Relationship Id="rId7" Type="http://schemas.openxmlformats.org/officeDocument/2006/relationships/image" Target="../media/image15.png"/><Relationship Id="rId8" Type="http://schemas.openxmlformats.org/officeDocument/2006/relationships/image" Target="../media/image25.svg"/><Relationship Id="rId1" Type="http://schemas.openxmlformats.org/officeDocument/2006/relationships/image" Target="../media/image12.png"/><Relationship Id="rId2" Type="http://schemas.openxmlformats.org/officeDocument/2006/relationships/image" Target="../media/image1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8.svg"/><Relationship Id="rId4" Type="http://schemas.openxmlformats.org/officeDocument/2006/relationships/hyperlink" Target="https://www.google.com/search?q=Tracking+Expenses+for+Farm+Business&amp;rlz=1C1UEAD_enUS1020US1020&amp;oq=Tracking+Expenses+for+Farm+Business&amp;gs_lcrp=EgZjaHJvbWUyBggAEEUYOTIHCAEQIRigATIHCAIQIRigATIHCAMQIRigATIHCAQQIRigATIHCAUQIRigAdIBCTIwMzM0ajBqN6gCCLACAQ&amp;sourceid=chrome&amp;ie=UTF-8" TargetMode="External"/><Relationship Id="rId5" Type="http://schemas.openxmlformats.org/officeDocument/2006/relationships/image" Target="../media/image18.png"/><Relationship Id="rId6" Type="http://schemas.openxmlformats.org/officeDocument/2006/relationships/image" Target="../media/image30.svg"/><Relationship Id="rId7" Type="http://schemas.openxmlformats.org/officeDocument/2006/relationships/image" Target="../media/image19.png"/><Relationship Id="rId8" Type="http://schemas.openxmlformats.org/officeDocument/2006/relationships/image" Target="../media/image32.svg"/><Relationship Id="rId9" Type="http://schemas.openxmlformats.org/officeDocument/2006/relationships/image" Target="../media/image20.png"/><Relationship Id="rId10" Type="http://schemas.openxmlformats.org/officeDocument/2006/relationships/image" Target="../media/image34.svg"/><Relationship Id="rId1" Type="http://schemas.openxmlformats.org/officeDocument/2006/relationships/image" Target="../media/image17.png"/></Relationships>
</file>

<file path=ppt/diagrams/_rels/drawing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38.svg"/><Relationship Id="rId5" Type="http://schemas.openxmlformats.org/officeDocument/2006/relationships/image" Target="../media/image23.png"/><Relationship Id="rId6" Type="http://schemas.openxmlformats.org/officeDocument/2006/relationships/image" Target="../media/image40.svg"/><Relationship Id="rId1" Type="http://schemas.openxmlformats.org/officeDocument/2006/relationships/image" Target="../media/image21.png"/><Relationship Id="rId2" Type="http://schemas.openxmlformats.org/officeDocument/2006/relationships/image" Target="../media/image36.svg"/></Relationships>
</file>

<file path=ppt/diagrams/_rels/drawing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44.svg"/><Relationship Id="rId1" Type="http://schemas.openxmlformats.org/officeDocument/2006/relationships/image" Target="../media/image24.png"/><Relationship Id="rId2" Type="http://schemas.openxmlformats.org/officeDocument/2006/relationships/image" Target="../media/image42.svg"/></Relationships>
</file>

<file path=ppt/diagrams/_rels/drawing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46.svg"/><Relationship Id="rId1" Type="http://schemas.openxmlformats.org/officeDocument/2006/relationships/image" Target="../media/image23.png"/><Relationship Id="rId2"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905BA441-69FF-458E-A848-8A17CDF9F144}"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96F25D71-9408-49E4-9049-E882A8DC91E5}">
      <dgm:prSet phldrT="[Text]" phldr="0"/>
      <dgm:spPr/>
      <dgm:t>
        <a:bodyPr/>
        <a:lstStyle/>
        <a:p>
          <a:r>
            <a:rPr lang="en-US">
              <a:latin typeface="Avenir Next LT Pro"/>
            </a:rPr>
            <a:t>OTA</a:t>
          </a:r>
          <a:endParaRPr lang="en-US"/>
        </a:p>
      </dgm:t>
    </dgm:pt>
    <dgm:pt modelId="{8C26464D-3E83-4795-BD1F-B14482323BDE}" type="parTrans" cxnId="{18EAA089-4CFA-4D2F-9FC7-AD172505BEDB}">
      <dgm:prSet/>
      <dgm:spPr/>
      <dgm:t>
        <a:bodyPr/>
        <a:lstStyle/>
        <a:p>
          <a:endParaRPr lang="en-US"/>
        </a:p>
      </dgm:t>
    </dgm:pt>
    <dgm:pt modelId="{E45E776E-90AF-42B1-9954-766E1C20C446}" type="sibTrans" cxnId="{18EAA089-4CFA-4D2F-9FC7-AD172505BEDB}">
      <dgm:prSet/>
      <dgm:spPr/>
      <dgm:t>
        <a:bodyPr/>
        <a:lstStyle/>
        <a:p>
          <a:endParaRPr lang="en-US"/>
        </a:p>
      </dgm:t>
    </dgm:pt>
    <dgm:pt modelId="{8614074B-FBFD-44B9-83CF-6107CF101CA5}">
      <dgm:prSet phldrT="[Text]" phldr="0"/>
      <dgm:spPr/>
      <dgm:t>
        <a:bodyPr/>
        <a:lstStyle/>
        <a:p>
          <a:r>
            <a:rPr lang="en-US" err="1">
              <a:latin typeface="Avenir Next LT Pro"/>
            </a:rPr>
            <a:t>GoOrganic</a:t>
          </a:r>
          <a:endParaRPr lang="en-US"/>
        </a:p>
      </dgm:t>
    </dgm:pt>
    <dgm:pt modelId="{5CEF06E6-2CA5-4578-A5B0-2097E06DC72A}" type="parTrans" cxnId="{91F9F7A7-B54F-424B-932B-A7B63224CCAE}">
      <dgm:prSet/>
      <dgm:spPr/>
      <dgm:t>
        <a:bodyPr/>
        <a:lstStyle/>
        <a:p>
          <a:endParaRPr lang="en-US"/>
        </a:p>
      </dgm:t>
    </dgm:pt>
    <dgm:pt modelId="{D40A1447-74C4-4F12-9DD4-FC19BD7F0BD4}" type="sibTrans" cxnId="{91F9F7A7-B54F-424B-932B-A7B63224CCAE}">
      <dgm:prSet/>
      <dgm:spPr/>
      <dgm:t>
        <a:bodyPr/>
        <a:lstStyle/>
        <a:p>
          <a:endParaRPr lang="en-US"/>
        </a:p>
      </dgm:t>
    </dgm:pt>
    <dgm:pt modelId="{92C2EDD1-6F08-4965-AF4C-3313621F3AFC}">
      <dgm:prSet phldrT="[Text]" phldr="0"/>
      <dgm:spPr/>
      <dgm:t>
        <a:bodyPr/>
        <a:lstStyle/>
        <a:p>
          <a:r>
            <a:rPr lang="en-US">
              <a:latin typeface="Avenir Next LT Pro"/>
            </a:rPr>
            <a:t>Marketplaces</a:t>
          </a:r>
          <a:endParaRPr lang="en-US"/>
        </a:p>
      </dgm:t>
    </dgm:pt>
    <dgm:pt modelId="{EBF85628-F0F5-4898-8EBC-1E23A6F4B066}" type="parTrans" cxnId="{1FC8D6B3-A51B-4AD8-9D35-97C0E78AFAB9}">
      <dgm:prSet/>
      <dgm:spPr/>
      <dgm:t>
        <a:bodyPr/>
        <a:lstStyle/>
        <a:p>
          <a:endParaRPr lang="en-US"/>
        </a:p>
      </dgm:t>
    </dgm:pt>
    <dgm:pt modelId="{6D4EB926-A64D-4347-B145-6993D1D59E69}" type="sibTrans" cxnId="{1FC8D6B3-A51B-4AD8-9D35-97C0E78AFAB9}">
      <dgm:prSet/>
      <dgm:spPr/>
      <dgm:t>
        <a:bodyPr/>
        <a:lstStyle/>
        <a:p>
          <a:endParaRPr lang="en-US"/>
        </a:p>
      </dgm:t>
    </dgm:pt>
    <dgm:pt modelId="{98484741-3631-4CDD-B03F-093FDB126060}">
      <dgm:prSet phldrT="[Text]" phldr="0"/>
      <dgm:spPr/>
      <dgm:t>
        <a:bodyPr/>
        <a:lstStyle/>
        <a:p>
          <a:r>
            <a:rPr lang="en-US">
              <a:latin typeface="Avenir Next LT Pro"/>
            </a:rPr>
            <a:t>D2C</a:t>
          </a:r>
          <a:endParaRPr lang="en-US"/>
        </a:p>
      </dgm:t>
    </dgm:pt>
    <dgm:pt modelId="{AFFBA238-D399-4E61-8F8D-940298DC0E72}" type="parTrans" cxnId="{7C0C7DEA-B535-4368-8A15-879D84E59A3B}">
      <dgm:prSet/>
      <dgm:spPr/>
      <dgm:t>
        <a:bodyPr/>
        <a:lstStyle/>
        <a:p>
          <a:endParaRPr lang="en-US"/>
        </a:p>
      </dgm:t>
    </dgm:pt>
    <dgm:pt modelId="{3041E3BC-3FB3-4189-8442-14C4D851CC8A}" type="sibTrans" cxnId="{7C0C7DEA-B535-4368-8A15-879D84E59A3B}">
      <dgm:prSet/>
      <dgm:spPr/>
      <dgm:t>
        <a:bodyPr/>
        <a:lstStyle/>
        <a:p>
          <a:endParaRPr lang="en-US"/>
        </a:p>
      </dgm:t>
    </dgm:pt>
    <dgm:pt modelId="{CC4285BE-BC9B-4D73-9C81-C3615F3FECA4}">
      <dgm:prSet phldrT="[Text]" phldr="0"/>
      <dgm:spPr/>
      <dgm:t>
        <a:bodyPr/>
        <a:lstStyle/>
        <a:p>
          <a:r>
            <a:rPr lang="en-US">
              <a:latin typeface="Avenir Next LT Pro"/>
            </a:rPr>
            <a:t>Advocacy</a:t>
          </a:r>
          <a:endParaRPr lang="en-US"/>
        </a:p>
      </dgm:t>
    </dgm:pt>
    <dgm:pt modelId="{A23C39AF-D3E6-4D98-B448-AD1F14FC8196}" type="parTrans" cxnId="{9E335E2C-E647-4B30-8799-07FA120B59BD}">
      <dgm:prSet/>
      <dgm:spPr/>
      <dgm:t>
        <a:bodyPr/>
        <a:lstStyle/>
        <a:p>
          <a:endParaRPr lang="en-US"/>
        </a:p>
      </dgm:t>
    </dgm:pt>
    <dgm:pt modelId="{36BF181A-ECA6-4223-A664-519836C9966E}" type="sibTrans" cxnId="{9E335E2C-E647-4B30-8799-07FA120B59BD}">
      <dgm:prSet/>
      <dgm:spPr/>
      <dgm:t>
        <a:bodyPr/>
        <a:lstStyle/>
        <a:p>
          <a:endParaRPr lang="en-US"/>
        </a:p>
      </dgm:t>
    </dgm:pt>
    <dgm:pt modelId="{5A986CF8-5DA7-4813-9872-75B059071586}" type="pres">
      <dgm:prSet presAssocID="{905BA441-69FF-458E-A848-8A17CDF9F144}" presName="diagram" presStyleCnt="0">
        <dgm:presLayoutVars>
          <dgm:dir/>
          <dgm:resizeHandles val="exact"/>
        </dgm:presLayoutVars>
      </dgm:prSet>
      <dgm:spPr/>
      <dgm:t>
        <a:bodyPr/>
        <a:lstStyle/>
        <a:p>
          <a:endParaRPr lang="en-US"/>
        </a:p>
      </dgm:t>
    </dgm:pt>
    <dgm:pt modelId="{4B86EC1F-D6E3-45B4-8AF0-AB548FB9676A}" type="pres">
      <dgm:prSet presAssocID="{96F25D71-9408-49E4-9049-E882A8DC91E5}" presName="node" presStyleLbl="node1" presStyleIdx="0" presStyleCnt="5">
        <dgm:presLayoutVars>
          <dgm:bulletEnabled val="1"/>
        </dgm:presLayoutVars>
      </dgm:prSet>
      <dgm:spPr/>
      <dgm:t>
        <a:bodyPr/>
        <a:lstStyle/>
        <a:p>
          <a:endParaRPr lang="en-US"/>
        </a:p>
      </dgm:t>
    </dgm:pt>
    <dgm:pt modelId="{49A1D873-6653-434C-AC57-3311EF58FCEE}" type="pres">
      <dgm:prSet presAssocID="{E45E776E-90AF-42B1-9954-766E1C20C446}" presName="sibTrans" presStyleCnt="0"/>
      <dgm:spPr/>
    </dgm:pt>
    <dgm:pt modelId="{D20D5C19-6086-427D-A428-27936FBA5FC3}" type="pres">
      <dgm:prSet presAssocID="{8614074B-FBFD-44B9-83CF-6107CF101CA5}" presName="node" presStyleLbl="node1" presStyleIdx="1" presStyleCnt="5">
        <dgm:presLayoutVars>
          <dgm:bulletEnabled val="1"/>
        </dgm:presLayoutVars>
      </dgm:prSet>
      <dgm:spPr/>
      <dgm:t>
        <a:bodyPr/>
        <a:lstStyle/>
        <a:p>
          <a:endParaRPr lang="en-US"/>
        </a:p>
      </dgm:t>
    </dgm:pt>
    <dgm:pt modelId="{677C3F53-1BD1-4EE6-A31F-508A1E6CB151}" type="pres">
      <dgm:prSet presAssocID="{D40A1447-74C4-4F12-9DD4-FC19BD7F0BD4}" presName="sibTrans" presStyleCnt="0"/>
      <dgm:spPr/>
    </dgm:pt>
    <dgm:pt modelId="{6B12C026-5843-4EE2-84B1-9570F0E47D10}" type="pres">
      <dgm:prSet presAssocID="{92C2EDD1-6F08-4965-AF4C-3313621F3AFC}" presName="node" presStyleLbl="node1" presStyleIdx="2" presStyleCnt="5">
        <dgm:presLayoutVars>
          <dgm:bulletEnabled val="1"/>
        </dgm:presLayoutVars>
      </dgm:prSet>
      <dgm:spPr/>
      <dgm:t>
        <a:bodyPr/>
        <a:lstStyle/>
        <a:p>
          <a:endParaRPr lang="en-US"/>
        </a:p>
      </dgm:t>
    </dgm:pt>
    <dgm:pt modelId="{322A268A-33CB-4D6F-9223-D6E4A7DF089D}" type="pres">
      <dgm:prSet presAssocID="{6D4EB926-A64D-4347-B145-6993D1D59E69}" presName="sibTrans" presStyleCnt="0"/>
      <dgm:spPr/>
    </dgm:pt>
    <dgm:pt modelId="{9A2E435B-556A-4CA7-B9F9-BA405D8CA1FD}" type="pres">
      <dgm:prSet presAssocID="{98484741-3631-4CDD-B03F-093FDB126060}" presName="node" presStyleLbl="node1" presStyleIdx="3" presStyleCnt="5">
        <dgm:presLayoutVars>
          <dgm:bulletEnabled val="1"/>
        </dgm:presLayoutVars>
      </dgm:prSet>
      <dgm:spPr/>
      <dgm:t>
        <a:bodyPr/>
        <a:lstStyle/>
        <a:p>
          <a:endParaRPr lang="en-US"/>
        </a:p>
      </dgm:t>
    </dgm:pt>
    <dgm:pt modelId="{990B6F16-31C0-42DB-AF22-169E9104F405}" type="pres">
      <dgm:prSet presAssocID="{3041E3BC-3FB3-4189-8442-14C4D851CC8A}" presName="sibTrans" presStyleCnt="0"/>
      <dgm:spPr/>
    </dgm:pt>
    <dgm:pt modelId="{80B578B6-BD03-40D6-901B-65A289E0AA10}" type="pres">
      <dgm:prSet presAssocID="{CC4285BE-BC9B-4D73-9C81-C3615F3FECA4}" presName="node" presStyleLbl="node1" presStyleIdx="4" presStyleCnt="5">
        <dgm:presLayoutVars>
          <dgm:bulletEnabled val="1"/>
        </dgm:presLayoutVars>
      </dgm:prSet>
      <dgm:spPr/>
      <dgm:t>
        <a:bodyPr/>
        <a:lstStyle/>
        <a:p>
          <a:endParaRPr lang="en-US"/>
        </a:p>
      </dgm:t>
    </dgm:pt>
  </dgm:ptLst>
  <dgm:cxnLst>
    <dgm:cxn modelId="{9E335E2C-E647-4B30-8799-07FA120B59BD}" srcId="{905BA441-69FF-458E-A848-8A17CDF9F144}" destId="{CC4285BE-BC9B-4D73-9C81-C3615F3FECA4}" srcOrd="4" destOrd="0" parTransId="{A23C39AF-D3E6-4D98-B448-AD1F14FC8196}" sibTransId="{36BF181A-ECA6-4223-A664-519836C9966E}"/>
    <dgm:cxn modelId="{F56A676C-369F-46DC-B65E-D4F761918E61}" type="presOf" srcId="{905BA441-69FF-458E-A848-8A17CDF9F144}" destId="{5A986CF8-5DA7-4813-9872-75B059071586}" srcOrd="0" destOrd="0" presId="urn:microsoft.com/office/officeart/2005/8/layout/default"/>
    <dgm:cxn modelId="{1FC8D6B3-A51B-4AD8-9D35-97C0E78AFAB9}" srcId="{905BA441-69FF-458E-A848-8A17CDF9F144}" destId="{92C2EDD1-6F08-4965-AF4C-3313621F3AFC}" srcOrd="2" destOrd="0" parTransId="{EBF85628-F0F5-4898-8EBC-1E23A6F4B066}" sibTransId="{6D4EB926-A64D-4347-B145-6993D1D59E69}"/>
    <dgm:cxn modelId="{18EAA089-4CFA-4D2F-9FC7-AD172505BEDB}" srcId="{905BA441-69FF-458E-A848-8A17CDF9F144}" destId="{96F25D71-9408-49E4-9049-E882A8DC91E5}" srcOrd="0" destOrd="0" parTransId="{8C26464D-3E83-4795-BD1F-B14482323BDE}" sibTransId="{E45E776E-90AF-42B1-9954-766E1C20C446}"/>
    <dgm:cxn modelId="{E5DD1F45-CCD5-4762-BD2E-B5351D2E7AE9}" type="presOf" srcId="{8614074B-FBFD-44B9-83CF-6107CF101CA5}" destId="{D20D5C19-6086-427D-A428-27936FBA5FC3}" srcOrd="0" destOrd="0" presId="urn:microsoft.com/office/officeart/2005/8/layout/default"/>
    <dgm:cxn modelId="{E7B69489-FD96-43BF-8DEA-421F842F5C8F}" type="presOf" srcId="{CC4285BE-BC9B-4D73-9C81-C3615F3FECA4}" destId="{80B578B6-BD03-40D6-901B-65A289E0AA10}" srcOrd="0" destOrd="0" presId="urn:microsoft.com/office/officeart/2005/8/layout/default"/>
    <dgm:cxn modelId="{3F62E2F0-A6FE-4C41-8B77-203205539023}" type="presOf" srcId="{96F25D71-9408-49E4-9049-E882A8DC91E5}" destId="{4B86EC1F-D6E3-45B4-8AF0-AB548FB9676A}" srcOrd="0" destOrd="0" presId="urn:microsoft.com/office/officeart/2005/8/layout/default"/>
    <dgm:cxn modelId="{91F9F7A7-B54F-424B-932B-A7B63224CCAE}" srcId="{905BA441-69FF-458E-A848-8A17CDF9F144}" destId="{8614074B-FBFD-44B9-83CF-6107CF101CA5}" srcOrd="1" destOrd="0" parTransId="{5CEF06E6-2CA5-4578-A5B0-2097E06DC72A}" sibTransId="{D40A1447-74C4-4F12-9DD4-FC19BD7F0BD4}"/>
    <dgm:cxn modelId="{37FEF84D-D176-4524-83B0-59A420AE0BCE}" type="presOf" srcId="{92C2EDD1-6F08-4965-AF4C-3313621F3AFC}" destId="{6B12C026-5843-4EE2-84B1-9570F0E47D10}" srcOrd="0" destOrd="0" presId="urn:microsoft.com/office/officeart/2005/8/layout/default"/>
    <dgm:cxn modelId="{7C0C7DEA-B535-4368-8A15-879D84E59A3B}" srcId="{905BA441-69FF-458E-A848-8A17CDF9F144}" destId="{98484741-3631-4CDD-B03F-093FDB126060}" srcOrd="3" destOrd="0" parTransId="{AFFBA238-D399-4E61-8F8D-940298DC0E72}" sibTransId="{3041E3BC-3FB3-4189-8442-14C4D851CC8A}"/>
    <dgm:cxn modelId="{B285016A-4B7B-441D-8CC5-B92A9229DA88}" type="presOf" srcId="{98484741-3631-4CDD-B03F-093FDB126060}" destId="{9A2E435B-556A-4CA7-B9F9-BA405D8CA1FD}" srcOrd="0" destOrd="0" presId="urn:microsoft.com/office/officeart/2005/8/layout/default"/>
    <dgm:cxn modelId="{5CB3278C-86A7-4F94-9C65-B83DC6ECC30C}" type="presParOf" srcId="{5A986CF8-5DA7-4813-9872-75B059071586}" destId="{4B86EC1F-D6E3-45B4-8AF0-AB548FB9676A}" srcOrd="0" destOrd="0" presId="urn:microsoft.com/office/officeart/2005/8/layout/default"/>
    <dgm:cxn modelId="{FCA8A7D2-08F1-4FBB-91ED-9E62A4F57C1C}" type="presParOf" srcId="{5A986CF8-5DA7-4813-9872-75B059071586}" destId="{49A1D873-6653-434C-AC57-3311EF58FCEE}" srcOrd="1" destOrd="0" presId="urn:microsoft.com/office/officeart/2005/8/layout/default"/>
    <dgm:cxn modelId="{7401D6A8-1563-4FB3-8557-FF21738DF33D}" type="presParOf" srcId="{5A986CF8-5DA7-4813-9872-75B059071586}" destId="{D20D5C19-6086-427D-A428-27936FBA5FC3}" srcOrd="2" destOrd="0" presId="urn:microsoft.com/office/officeart/2005/8/layout/default"/>
    <dgm:cxn modelId="{C0931451-E9D9-4BB1-9E34-CF4387AB51E4}" type="presParOf" srcId="{5A986CF8-5DA7-4813-9872-75B059071586}" destId="{677C3F53-1BD1-4EE6-A31F-508A1E6CB151}" srcOrd="3" destOrd="0" presId="urn:microsoft.com/office/officeart/2005/8/layout/default"/>
    <dgm:cxn modelId="{76107707-BFB2-4954-BB4D-A57A1DEAB14D}" type="presParOf" srcId="{5A986CF8-5DA7-4813-9872-75B059071586}" destId="{6B12C026-5843-4EE2-84B1-9570F0E47D10}" srcOrd="4" destOrd="0" presId="urn:microsoft.com/office/officeart/2005/8/layout/default"/>
    <dgm:cxn modelId="{63D1896A-65D5-42A9-B6B7-5CCA006866D4}" type="presParOf" srcId="{5A986CF8-5DA7-4813-9872-75B059071586}" destId="{322A268A-33CB-4D6F-9223-D6E4A7DF089D}" srcOrd="5" destOrd="0" presId="urn:microsoft.com/office/officeart/2005/8/layout/default"/>
    <dgm:cxn modelId="{33E1C596-7E16-4D67-9C3A-2F76E1709C39}" type="presParOf" srcId="{5A986CF8-5DA7-4813-9872-75B059071586}" destId="{9A2E435B-556A-4CA7-B9F9-BA405D8CA1FD}" srcOrd="6" destOrd="0" presId="urn:microsoft.com/office/officeart/2005/8/layout/default"/>
    <dgm:cxn modelId="{955A1FE4-992A-464A-B66B-10210A5174B6}" type="presParOf" srcId="{5A986CF8-5DA7-4813-9872-75B059071586}" destId="{990B6F16-31C0-42DB-AF22-169E9104F405}" srcOrd="7" destOrd="0" presId="urn:microsoft.com/office/officeart/2005/8/layout/default"/>
    <dgm:cxn modelId="{B4187079-6498-49B7-A016-7E5CDA9F5EC5}" type="presParOf" srcId="{5A986CF8-5DA7-4813-9872-75B059071586}" destId="{80B578B6-BD03-40D6-901B-65A289E0AA10}"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F4CFA7A-7D00-4CD1-93CA-CA9BE2B0943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C9063F9-C686-437A-9F82-2D90F599E532}">
      <dgm:prSet/>
      <dgm:spPr/>
      <dgm:t>
        <a:bodyPr/>
        <a:lstStyle/>
        <a:p>
          <a:r>
            <a:rPr lang="en-US" b="1"/>
            <a:t>Schools and Universities:</a:t>
          </a:r>
          <a:r>
            <a:rPr lang="en-US"/>
            <a:t> Supply fresh produce to school and university dining services.</a:t>
          </a:r>
        </a:p>
      </dgm:t>
    </dgm:pt>
    <dgm:pt modelId="{050FC117-5AD4-440B-87C9-FF283DDC7AEE}" type="parTrans" cxnId="{4A92F5FE-1922-40EA-BC34-30AF98727F2D}">
      <dgm:prSet/>
      <dgm:spPr/>
      <dgm:t>
        <a:bodyPr/>
        <a:lstStyle/>
        <a:p>
          <a:endParaRPr lang="en-US"/>
        </a:p>
      </dgm:t>
    </dgm:pt>
    <dgm:pt modelId="{856D2990-293B-45DD-A6CC-0B01E813ECDA}" type="sibTrans" cxnId="{4A92F5FE-1922-40EA-BC34-30AF98727F2D}">
      <dgm:prSet/>
      <dgm:spPr/>
      <dgm:t>
        <a:bodyPr/>
        <a:lstStyle/>
        <a:p>
          <a:endParaRPr lang="en-US"/>
        </a:p>
      </dgm:t>
    </dgm:pt>
    <dgm:pt modelId="{C82393CC-28E7-4084-A174-AE2E0A510ACC}">
      <dgm:prSet/>
      <dgm:spPr/>
      <dgm:t>
        <a:bodyPr/>
        <a:lstStyle/>
        <a:p>
          <a:r>
            <a:rPr lang="en-US" b="1"/>
            <a:t>Hospitals and Retirement Homes:</a:t>
          </a:r>
          <a:r>
            <a:rPr lang="en-US"/>
            <a:t> Partner with healthcare facilities that value local, nutritious food.</a:t>
          </a:r>
        </a:p>
      </dgm:t>
    </dgm:pt>
    <dgm:pt modelId="{F6699860-55BA-487C-A1CE-EB922E414735}" type="parTrans" cxnId="{82A26B36-F1E1-4166-B5B5-92EE9D5EDC8C}">
      <dgm:prSet/>
      <dgm:spPr/>
      <dgm:t>
        <a:bodyPr/>
        <a:lstStyle/>
        <a:p>
          <a:endParaRPr lang="en-US"/>
        </a:p>
      </dgm:t>
    </dgm:pt>
    <dgm:pt modelId="{23C2E04F-1C9B-4270-B098-A3CFCA886909}" type="sibTrans" cxnId="{82A26B36-F1E1-4166-B5B5-92EE9D5EDC8C}">
      <dgm:prSet/>
      <dgm:spPr/>
      <dgm:t>
        <a:bodyPr/>
        <a:lstStyle/>
        <a:p>
          <a:endParaRPr lang="en-US"/>
        </a:p>
      </dgm:t>
    </dgm:pt>
    <dgm:pt modelId="{B9EC8D8F-6185-45B0-8CD0-C165F36CFFDE}">
      <dgm:prSet/>
      <dgm:spPr/>
      <dgm:t>
        <a:bodyPr/>
        <a:lstStyle/>
        <a:p>
          <a:r>
            <a:rPr lang="en-US" b="1"/>
            <a:t>Subscription Boxes:</a:t>
          </a:r>
          <a:r>
            <a:rPr lang="en-US"/>
            <a:t> Offer subscription boxes with a variety of farm products delivered regularly to customers.</a:t>
          </a:r>
        </a:p>
      </dgm:t>
    </dgm:pt>
    <dgm:pt modelId="{D92ED8AF-5A9C-478E-9CAC-A3DAA275E411}" type="parTrans" cxnId="{6C5F353C-8E9D-4CFF-8773-506CC172A6FD}">
      <dgm:prSet/>
      <dgm:spPr/>
      <dgm:t>
        <a:bodyPr/>
        <a:lstStyle/>
        <a:p>
          <a:endParaRPr lang="en-US"/>
        </a:p>
      </dgm:t>
    </dgm:pt>
    <dgm:pt modelId="{0D09B862-E249-4B4A-B474-8E63A4264BBD}" type="sibTrans" cxnId="{6C5F353C-8E9D-4CFF-8773-506CC172A6FD}">
      <dgm:prSet/>
      <dgm:spPr/>
      <dgm:t>
        <a:bodyPr/>
        <a:lstStyle/>
        <a:p>
          <a:endParaRPr lang="en-US"/>
        </a:p>
      </dgm:t>
    </dgm:pt>
    <dgm:pt modelId="{C9D73C1C-2A01-4FE2-98A5-14F22860E1A9}">
      <dgm:prSet/>
      <dgm:spPr/>
      <dgm:t>
        <a:bodyPr/>
        <a:lstStyle/>
        <a:p>
          <a:r>
            <a:rPr lang="en-US" b="1"/>
            <a:t>Meal Kit Companies:</a:t>
          </a:r>
          <a:r>
            <a:rPr lang="en-US"/>
            <a:t> Collaborate with meal kit delivery services that include fresh ingredients in their recipes.</a:t>
          </a:r>
        </a:p>
      </dgm:t>
    </dgm:pt>
    <dgm:pt modelId="{4E27AF98-58A4-49A3-BC39-BA06047D6534}" type="parTrans" cxnId="{84D37CF2-2CB6-4EC8-B8E1-DFFE790F8AAD}">
      <dgm:prSet/>
      <dgm:spPr/>
      <dgm:t>
        <a:bodyPr/>
        <a:lstStyle/>
        <a:p>
          <a:endParaRPr lang="en-US"/>
        </a:p>
      </dgm:t>
    </dgm:pt>
    <dgm:pt modelId="{E82C4274-1D50-488A-8F11-2FF2840EC3F4}" type="sibTrans" cxnId="{84D37CF2-2CB6-4EC8-B8E1-DFFE790F8AAD}">
      <dgm:prSet/>
      <dgm:spPr/>
      <dgm:t>
        <a:bodyPr/>
        <a:lstStyle/>
        <a:p>
          <a:endParaRPr lang="en-US"/>
        </a:p>
      </dgm:t>
    </dgm:pt>
    <dgm:pt modelId="{FCFAE198-1043-45E6-AFD6-AE564F21C00C}" type="pres">
      <dgm:prSet presAssocID="{1F4CFA7A-7D00-4CD1-93CA-CA9BE2B0943B}" presName="root" presStyleCnt="0">
        <dgm:presLayoutVars>
          <dgm:dir/>
          <dgm:resizeHandles val="exact"/>
        </dgm:presLayoutVars>
      </dgm:prSet>
      <dgm:spPr/>
      <dgm:t>
        <a:bodyPr/>
        <a:lstStyle/>
        <a:p>
          <a:endParaRPr lang="en-US"/>
        </a:p>
      </dgm:t>
    </dgm:pt>
    <dgm:pt modelId="{A40C894D-0D48-4CA9-BC64-9081BBD2775E}" type="pres">
      <dgm:prSet presAssocID="{5C9063F9-C686-437A-9F82-2D90F599E532}" presName="compNode" presStyleCnt="0"/>
      <dgm:spPr/>
    </dgm:pt>
    <dgm:pt modelId="{A5A6B9E8-272D-4912-8F0D-A47333BBE5BF}" type="pres">
      <dgm:prSet presAssocID="{5C9063F9-C686-437A-9F82-2D90F599E532}" presName="bgRect" presStyleLbl="bgShp" presStyleIdx="0" presStyleCnt="4"/>
      <dgm:spPr/>
    </dgm:pt>
    <dgm:pt modelId="{2FEB6ADF-80CF-49CD-9AF8-FB9CC342E9FF}" type="pres">
      <dgm:prSet presAssocID="{5C9063F9-C686-437A-9F82-2D90F599E53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Schoolhouse"/>
        </a:ext>
      </dgm:extLst>
    </dgm:pt>
    <dgm:pt modelId="{BB1AA8AD-14B8-4B81-8F95-ACFD6B439A43}" type="pres">
      <dgm:prSet presAssocID="{5C9063F9-C686-437A-9F82-2D90F599E532}" presName="spaceRect" presStyleCnt="0"/>
      <dgm:spPr/>
    </dgm:pt>
    <dgm:pt modelId="{7FAEC7D2-7163-4833-A853-DCFB68776114}" type="pres">
      <dgm:prSet presAssocID="{5C9063F9-C686-437A-9F82-2D90F599E532}" presName="parTx" presStyleLbl="revTx" presStyleIdx="0" presStyleCnt="4">
        <dgm:presLayoutVars>
          <dgm:chMax val="0"/>
          <dgm:chPref val="0"/>
        </dgm:presLayoutVars>
      </dgm:prSet>
      <dgm:spPr/>
      <dgm:t>
        <a:bodyPr/>
        <a:lstStyle/>
        <a:p>
          <a:endParaRPr lang="en-US"/>
        </a:p>
      </dgm:t>
    </dgm:pt>
    <dgm:pt modelId="{82B40F6C-219A-45B6-881F-F6AB33E686CA}" type="pres">
      <dgm:prSet presAssocID="{856D2990-293B-45DD-A6CC-0B01E813ECDA}" presName="sibTrans" presStyleCnt="0"/>
      <dgm:spPr/>
    </dgm:pt>
    <dgm:pt modelId="{608CA635-7B6A-422F-8639-A9AED94B1A45}" type="pres">
      <dgm:prSet presAssocID="{C82393CC-28E7-4084-A174-AE2E0A510ACC}" presName="compNode" presStyleCnt="0"/>
      <dgm:spPr/>
    </dgm:pt>
    <dgm:pt modelId="{0A240B4B-9248-48ED-99F0-63DCDF053F4F}" type="pres">
      <dgm:prSet presAssocID="{C82393CC-28E7-4084-A174-AE2E0A510ACC}" presName="bgRect" presStyleLbl="bgShp" presStyleIdx="1" presStyleCnt="4"/>
      <dgm:spPr/>
    </dgm:pt>
    <dgm:pt modelId="{448C9339-2ED5-441C-BD84-C5253C15FA61}" type="pres">
      <dgm:prSet presAssocID="{C82393CC-28E7-4084-A174-AE2E0A510AC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Fruit Bowl"/>
        </a:ext>
      </dgm:extLst>
    </dgm:pt>
    <dgm:pt modelId="{495EDF8F-1A0A-42C2-AE10-36BA4CF9A91F}" type="pres">
      <dgm:prSet presAssocID="{C82393CC-28E7-4084-A174-AE2E0A510ACC}" presName="spaceRect" presStyleCnt="0"/>
      <dgm:spPr/>
    </dgm:pt>
    <dgm:pt modelId="{417219E1-F3E8-4845-962A-DB4E0831017A}" type="pres">
      <dgm:prSet presAssocID="{C82393CC-28E7-4084-A174-AE2E0A510ACC}" presName="parTx" presStyleLbl="revTx" presStyleIdx="1" presStyleCnt="4">
        <dgm:presLayoutVars>
          <dgm:chMax val="0"/>
          <dgm:chPref val="0"/>
        </dgm:presLayoutVars>
      </dgm:prSet>
      <dgm:spPr/>
      <dgm:t>
        <a:bodyPr/>
        <a:lstStyle/>
        <a:p>
          <a:endParaRPr lang="en-US"/>
        </a:p>
      </dgm:t>
    </dgm:pt>
    <dgm:pt modelId="{81F0DB08-6B6F-4429-9500-F0BFE8DE5BB7}" type="pres">
      <dgm:prSet presAssocID="{23C2E04F-1C9B-4270-B098-A3CFCA886909}" presName="sibTrans" presStyleCnt="0"/>
      <dgm:spPr/>
    </dgm:pt>
    <dgm:pt modelId="{9B6B9E1F-49A3-4EAA-8795-0AF938200662}" type="pres">
      <dgm:prSet presAssocID="{B9EC8D8F-6185-45B0-8CD0-C165F36CFFDE}" presName="compNode" presStyleCnt="0"/>
      <dgm:spPr/>
    </dgm:pt>
    <dgm:pt modelId="{4814239C-CC0D-480D-B6F0-C616C1F5A023}" type="pres">
      <dgm:prSet presAssocID="{B9EC8D8F-6185-45B0-8CD0-C165F36CFFDE}" presName="bgRect" presStyleLbl="bgShp" presStyleIdx="2" presStyleCnt="4"/>
      <dgm:spPr/>
    </dgm:pt>
    <dgm:pt modelId="{44290EC0-CEE4-4D4F-B8E2-FA5A371DA75B}" type="pres">
      <dgm:prSet presAssocID="{B9EC8D8F-6185-45B0-8CD0-C165F36CFFD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Box"/>
        </a:ext>
      </dgm:extLst>
    </dgm:pt>
    <dgm:pt modelId="{45F5AF89-7ECA-4FD1-ACD3-9DDCDA9A15D8}" type="pres">
      <dgm:prSet presAssocID="{B9EC8D8F-6185-45B0-8CD0-C165F36CFFDE}" presName="spaceRect" presStyleCnt="0"/>
      <dgm:spPr/>
    </dgm:pt>
    <dgm:pt modelId="{F3377C0B-4BA1-44C5-914C-F03BEF601AC6}" type="pres">
      <dgm:prSet presAssocID="{B9EC8D8F-6185-45B0-8CD0-C165F36CFFDE}" presName="parTx" presStyleLbl="revTx" presStyleIdx="2" presStyleCnt="4">
        <dgm:presLayoutVars>
          <dgm:chMax val="0"/>
          <dgm:chPref val="0"/>
        </dgm:presLayoutVars>
      </dgm:prSet>
      <dgm:spPr/>
      <dgm:t>
        <a:bodyPr/>
        <a:lstStyle/>
        <a:p>
          <a:endParaRPr lang="en-US"/>
        </a:p>
      </dgm:t>
    </dgm:pt>
    <dgm:pt modelId="{A7A7551A-BC7F-444E-8AA0-FDA192E78F51}" type="pres">
      <dgm:prSet presAssocID="{0D09B862-E249-4B4A-B474-8E63A4264BBD}" presName="sibTrans" presStyleCnt="0"/>
      <dgm:spPr/>
    </dgm:pt>
    <dgm:pt modelId="{1DDAB486-E33B-4E81-A5C4-397B257FF282}" type="pres">
      <dgm:prSet presAssocID="{C9D73C1C-2A01-4FE2-98A5-14F22860E1A9}" presName="compNode" presStyleCnt="0"/>
      <dgm:spPr/>
    </dgm:pt>
    <dgm:pt modelId="{B77995FD-AAAA-47C0-A416-DD52BE5BFA76}" type="pres">
      <dgm:prSet presAssocID="{C9D73C1C-2A01-4FE2-98A5-14F22860E1A9}" presName="bgRect" presStyleLbl="bgShp" presStyleIdx="3" presStyleCnt="4"/>
      <dgm:spPr/>
    </dgm:pt>
    <dgm:pt modelId="{6B05A9BC-1104-451F-BA1F-61527D76479E}" type="pres">
      <dgm:prSet presAssocID="{C9D73C1C-2A01-4FE2-98A5-14F22860E1A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Chef"/>
        </a:ext>
      </dgm:extLst>
    </dgm:pt>
    <dgm:pt modelId="{AEAD470C-94A1-46BF-BAA3-F74DEAB3745C}" type="pres">
      <dgm:prSet presAssocID="{C9D73C1C-2A01-4FE2-98A5-14F22860E1A9}" presName="spaceRect" presStyleCnt="0"/>
      <dgm:spPr/>
    </dgm:pt>
    <dgm:pt modelId="{12546665-2735-445E-A43E-3C9FCC1998D2}" type="pres">
      <dgm:prSet presAssocID="{C9D73C1C-2A01-4FE2-98A5-14F22860E1A9}" presName="parTx" presStyleLbl="revTx" presStyleIdx="3" presStyleCnt="4">
        <dgm:presLayoutVars>
          <dgm:chMax val="0"/>
          <dgm:chPref val="0"/>
        </dgm:presLayoutVars>
      </dgm:prSet>
      <dgm:spPr/>
      <dgm:t>
        <a:bodyPr/>
        <a:lstStyle/>
        <a:p>
          <a:endParaRPr lang="en-US"/>
        </a:p>
      </dgm:t>
    </dgm:pt>
  </dgm:ptLst>
  <dgm:cxnLst>
    <dgm:cxn modelId="{82A26B36-F1E1-4166-B5B5-92EE9D5EDC8C}" srcId="{1F4CFA7A-7D00-4CD1-93CA-CA9BE2B0943B}" destId="{C82393CC-28E7-4084-A174-AE2E0A510ACC}" srcOrd="1" destOrd="0" parTransId="{F6699860-55BA-487C-A1CE-EB922E414735}" sibTransId="{23C2E04F-1C9B-4270-B098-A3CFCA886909}"/>
    <dgm:cxn modelId="{2E9CEE8E-E99C-4C6C-8284-4FE786FBDFC8}" type="presOf" srcId="{5C9063F9-C686-437A-9F82-2D90F599E532}" destId="{7FAEC7D2-7163-4833-A853-DCFB68776114}" srcOrd="0" destOrd="0" presId="urn:microsoft.com/office/officeart/2018/2/layout/IconVerticalSolidList"/>
    <dgm:cxn modelId="{4A92F5FE-1922-40EA-BC34-30AF98727F2D}" srcId="{1F4CFA7A-7D00-4CD1-93CA-CA9BE2B0943B}" destId="{5C9063F9-C686-437A-9F82-2D90F599E532}" srcOrd="0" destOrd="0" parTransId="{050FC117-5AD4-440B-87C9-FF283DDC7AEE}" sibTransId="{856D2990-293B-45DD-A6CC-0B01E813ECDA}"/>
    <dgm:cxn modelId="{B85EF25C-39DA-4C06-8AA6-3F0B343D32DB}" type="presOf" srcId="{C9D73C1C-2A01-4FE2-98A5-14F22860E1A9}" destId="{12546665-2735-445E-A43E-3C9FCC1998D2}" srcOrd="0" destOrd="0" presId="urn:microsoft.com/office/officeart/2018/2/layout/IconVerticalSolidList"/>
    <dgm:cxn modelId="{A6F0B5C0-9216-4007-8798-A630FE176E06}" type="presOf" srcId="{C82393CC-28E7-4084-A174-AE2E0A510ACC}" destId="{417219E1-F3E8-4845-962A-DB4E0831017A}" srcOrd="0" destOrd="0" presId="urn:microsoft.com/office/officeart/2018/2/layout/IconVerticalSolidList"/>
    <dgm:cxn modelId="{6C5F353C-8E9D-4CFF-8773-506CC172A6FD}" srcId="{1F4CFA7A-7D00-4CD1-93CA-CA9BE2B0943B}" destId="{B9EC8D8F-6185-45B0-8CD0-C165F36CFFDE}" srcOrd="2" destOrd="0" parTransId="{D92ED8AF-5A9C-478E-9CAC-A3DAA275E411}" sibTransId="{0D09B862-E249-4B4A-B474-8E63A4264BBD}"/>
    <dgm:cxn modelId="{D90644F7-7C83-4FEB-AC6C-9317A1FA67B1}" type="presOf" srcId="{1F4CFA7A-7D00-4CD1-93CA-CA9BE2B0943B}" destId="{FCFAE198-1043-45E6-AFD6-AE564F21C00C}" srcOrd="0" destOrd="0" presId="urn:microsoft.com/office/officeart/2018/2/layout/IconVerticalSolidList"/>
    <dgm:cxn modelId="{C6FBE907-32F5-4425-B7AC-6CDC06087456}" type="presOf" srcId="{B9EC8D8F-6185-45B0-8CD0-C165F36CFFDE}" destId="{F3377C0B-4BA1-44C5-914C-F03BEF601AC6}" srcOrd="0" destOrd="0" presId="urn:microsoft.com/office/officeart/2018/2/layout/IconVerticalSolidList"/>
    <dgm:cxn modelId="{84D37CF2-2CB6-4EC8-B8E1-DFFE790F8AAD}" srcId="{1F4CFA7A-7D00-4CD1-93CA-CA9BE2B0943B}" destId="{C9D73C1C-2A01-4FE2-98A5-14F22860E1A9}" srcOrd="3" destOrd="0" parTransId="{4E27AF98-58A4-49A3-BC39-BA06047D6534}" sibTransId="{E82C4274-1D50-488A-8F11-2FF2840EC3F4}"/>
    <dgm:cxn modelId="{C08A17EB-C1EE-4915-884B-2CDB54D55236}" type="presParOf" srcId="{FCFAE198-1043-45E6-AFD6-AE564F21C00C}" destId="{A40C894D-0D48-4CA9-BC64-9081BBD2775E}" srcOrd="0" destOrd="0" presId="urn:microsoft.com/office/officeart/2018/2/layout/IconVerticalSolidList"/>
    <dgm:cxn modelId="{3821F776-849E-4AAE-8885-069F357946C5}" type="presParOf" srcId="{A40C894D-0D48-4CA9-BC64-9081BBD2775E}" destId="{A5A6B9E8-272D-4912-8F0D-A47333BBE5BF}" srcOrd="0" destOrd="0" presId="urn:microsoft.com/office/officeart/2018/2/layout/IconVerticalSolidList"/>
    <dgm:cxn modelId="{EB92FD1F-303F-45D1-A81A-9FADE3C0C675}" type="presParOf" srcId="{A40C894D-0D48-4CA9-BC64-9081BBD2775E}" destId="{2FEB6ADF-80CF-49CD-9AF8-FB9CC342E9FF}" srcOrd="1" destOrd="0" presId="urn:microsoft.com/office/officeart/2018/2/layout/IconVerticalSolidList"/>
    <dgm:cxn modelId="{700039D1-CEFB-4144-A8CD-55771285800C}" type="presParOf" srcId="{A40C894D-0D48-4CA9-BC64-9081BBD2775E}" destId="{BB1AA8AD-14B8-4B81-8F95-ACFD6B439A43}" srcOrd="2" destOrd="0" presId="urn:microsoft.com/office/officeart/2018/2/layout/IconVerticalSolidList"/>
    <dgm:cxn modelId="{5C0A7692-B62F-4789-8082-D9DFA3DA5952}" type="presParOf" srcId="{A40C894D-0D48-4CA9-BC64-9081BBD2775E}" destId="{7FAEC7D2-7163-4833-A853-DCFB68776114}" srcOrd="3" destOrd="0" presId="urn:microsoft.com/office/officeart/2018/2/layout/IconVerticalSolidList"/>
    <dgm:cxn modelId="{05E61CFD-AC4B-4548-935C-F6C53870CA75}" type="presParOf" srcId="{FCFAE198-1043-45E6-AFD6-AE564F21C00C}" destId="{82B40F6C-219A-45B6-881F-F6AB33E686CA}" srcOrd="1" destOrd="0" presId="urn:microsoft.com/office/officeart/2018/2/layout/IconVerticalSolidList"/>
    <dgm:cxn modelId="{31792BFA-3209-4E95-BD08-BD932C54BE59}" type="presParOf" srcId="{FCFAE198-1043-45E6-AFD6-AE564F21C00C}" destId="{608CA635-7B6A-422F-8639-A9AED94B1A45}" srcOrd="2" destOrd="0" presId="urn:microsoft.com/office/officeart/2018/2/layout/IconVerticalSolidList"/>
    <dgm:cxn modelId="{EF82D395-D4B9-45CD-8BDD-6BFD66BC2CFD}" type="presParOf" srcId="{608CA635-7B6A-422F-8639-A9AED94B1A45}" destId="{0A240B4B-9248-48ED-99F0-63DCDF053F4F}" srcOrd="0" destOrd="0" presId="urn:microsoft.com/office/officeart/2018/2/layout/IconVerticalSolidList"/>
    <dgm:cxn modelId="{2C3B9EA6-7E72-43BD-B193-89ADB105B5AF}" type="presParOf" srcId="{608CA635-7B6A-422F-8639-A9AED94B1A45}" destId="{448C9339-2ED5-441C-BD84-C5253C15FA61}" srcOrd="1" destOrd="0" presId="urn:microsoft.com/office/officeart/2018/2/layout/IconVerticalSolidList"/>
    <dgm:cxn modelId="{751088C9-753E-4CC1-8AC6-71E0D6D12C82}" type="presParOf" srcId="{608CA635-7B6A-422F-8639-A9AED94B1A45}" destId="{495EDF8F-1A0A-42C2-AE10-36BA4CF9A91F}" srcOrd="2" destOrd="0" presId="urn:microsoft.com/office/officeart/2018/2/layout/IconVerticalSolidList"/>
    <dgm:cxn modelId="{34E499EE-37EA-4193-8DE5-D5EE8EF05FA8}" type="presParOf" srcId="{608CA635-7B6A-422F-8639-A9AED94B1A45}" destId="{417219E1-F3E8-4845-962A-DB4E0831017A}" srcOrd="3" destOrd="0" presId="urn:microsoft.com/office/officeart/2018/2/layout/IconVerticalSolidList"/>
    <dgm:cxn modelId="{6B9A585E-E702-49EC-9680-432C9585D3E5}" type="presParOf" srcId="{FCFAE198-1043-45E6-AFD6-AE564F21C00C}" destId="{81F0DB08-6B6F-4429-9500-F0BFE8DE5BB7}" srcOrd="3" destOrd="0" presId="urn:microsoft.com/office/officeart/2018/2/layout/IconVerticalSolidList"/>
    <dgm:cxn modelId="{10858DA6-E23A-4B76-93BE-C4075B213624}" type="presParOf" srcId="{FCFAE198-1043-45E6-AFD6-AE564F21C00C}" destId="{9B6B9E1F-49A3-4EAA-8795-0AF938200662}" srcOrd="4" destOrd="0" presId="urn:microsoft.com/office/officeart/2018/2/layout/IconVerticalSolidList"/>
    <dgm:cxn modelId="{564EC97E-0411-4F89-89E1-51C23114762D}" type="presParOf" srcId="{9B6B9E1F-49A3-4EAA-8795-0AF938200662}" destId="{4814239C-CC0D-480D-B6F0-C616C1F5A023}" srcOrd="0" destOrd="0" presId="urn:microsoft.com/office/officeart/2018/2/layout/IconVerticalSolidList"/>
    <dgm:cxn modelId="{F495FAA9-3C45-48F8-9276-5431F0EDC1BF}" type="presParOf" srcId="{9B6B9E1F-49A3-4EAA-8795-0AF938200662}" destId="{44290EC0-CEE4-4D4F-B8E2-FA5A371DA75B}" srcOrd="1" destOrd="0" presId="urn:microsoft.com/office/officeart/2018/2/layout/IconVerticalSolidList"/>
    <dgm:cxn modelId="{D8845125-4FA6-421B-B8A5-5A700E4D5D62}" type="presParOf" srcId="{9B6B9E1F-49A3-4EAA-8795-0AF938200662}" destId="{45F5AF89-7ECA-4FD1-ACD3-9DDCDA9A15D8}" srcOrd="2" destOrd="0" presId="urn:microsoft.com/office/officeart/2018/2/layout/IconVerticalSolidList"/>
    <dgm:cxn modelId="{426F528F-1F70-46A0-BBB2-1F2AADCCDB7D}" type="presParOf" srcId="{9B6B9E1F-49A3-4EAA-8795-0AF938200662}" destId="{F3377C0B-4BA1-44C5-914C-F03BEF601AC6}" srcOrd="3" destOrd="0" presId="urn:microsoft.com/office/officeart/2018/2/layout/IconVerticalSolidList"/>
    <dgm:cxn modelId="{E1F4ADDB-5E03-4AB7-93D8-C24C36141500}" type="presParOf" srcId="{FCFAE198-1043-45E6-AFD6-AE564F21C00C}" destId="{A7A7551A-BC7F-444E-8AA0-FDA192E78F51}" srcOrd="5" destOrd="0" presId="urn:microsoft.com/office/officeart/2018/2/layout/IconVerticalSolidList"/>
    <dgm:cxn modelId="{5C67C189-AACA-4BD1-85AC-EDD66F0008CE}" type="presParOf" srcId="{FCFAE198-1043-45E6-AFD6-AE564F21C00C}" destId="{1DDAB486-E33B-4E81-A5C4-397B257FF282}" srcOrd="6" destOrd="0" presId="urn:microsoft.com/office/officeart/2018/2/layout/IconVerticalSolidList"/>
    <dgm:cxn modelId="{A823B002-5E9F-41FB-A362-93CF031E6628}" type="presParOf" srcId="{1DDAB486-E33B-4E81-A5C4-397B257FF282}" destId="{B77995FD-AAAA-47C0-A416-DD52BE5BFA76}" srcOrd="0" destOrd="0" presId="urn:microsoft.com/office/officeart/2018/2/layout/IconVerticalSolidList"/>
    <dgm:cxn modelId="{DF7E0AB2-4758-4371-A8B1-498B090CB2A2}" type="presParOf" srcId="{1DDAB486-E33B-4E81-A5C4-397B257FF282}" destId="{6B05A9BC-1104-451F-BA1F-61527D76479E}" srcOrd="1" destOrd="0" presId="urn:microsoft.com/office/officeart/2018/2/layout/IconVerticalSolidList"/>
    <dgm:cxn modelId="{C41E9815-0DCF-4E1E-A8FB-555C4C888212}" type="presParOf" srcId="{1DDAB486-E33B-4E81-A5C4-397B257FF282}" destId="{AEAD470C-94A1-46BF-BAA3-F74DEAB3745C}" srcOrd="2" destOrd="0" presId="urn:microsoft.com/office/officeart/2018/2/layout/IconVerticalSolidList"/>
    <dgm:cxn modelId="{DA7CDEB3-AA00-42CB-A265-A60A0DE090D4}" type="presParOf" srcId="{1DDAB486-E33B-4E81-A5C4-397B257FF282}" destId="{12546665-2735-445E-A43E-3C9FCC1998D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39E792F-FBB9-41C5-A28C-AE2FF4FA9A8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E9B8D54-E25E-47D5-8266-2C89BF71B298}">
      <dgm:prSet/>
      <dgm:spPr/>
      <dgm:t>
        <a:bodyPr/>
        <a:lstStyle/>
        <a:p>
          <a:r>
            <a:rPr lang="en-US" b="1"/>
            <a:t>Farm Tours and Events:</a:t>
          </a:r>
          <a:r>
            <a:rPr lang="en-US"/>
            <a:t> Host farm tours, workshops, and events to attract visitors and create an additional revenue stream. This helps proviide educational awareness about your farm’s fresh local crops.</a:t>
          </a:r>
        </a:p>
      </dgm:t>
    </dgm:pt>
    <dgm:pt modelId="{FAF974BB-C295-49A9-A72D-8FCBE9CA8541}" type="parTrans" cxnId="{4381B74D-4960-485D-98B3-5B9108914955}">
      <dgm:prSet/>
      <dgm:spPr/>
      <dgm:t>
        <a:bodyPr/>
        <a:lstStyle/>
        <a:p>
          <a:endParaRPr lang="en-US"/>
        </a:p>
      </dgm:t>
    </dgm:pt>
    <dgm:pt modelId="{A54023C8-198D-476F-9EF0-41540C9CA164}" type="sibTrans" cxnId="{4381B74D-4960-485D-98B3-5B9108914955}">
      <dgm:prSet/>
      <dgm:spPr/>
      <dgm:t>
        <a:bodyPr/>
        <a:lstStyle/>
        <a:p>
          <a:endParaRPr lang="en-US"/>
        </a:p>
      </dgm:t>
    </dgm:pt>
    <dgm:pt modelId="{8E706EF4-A346-439A-A156-39EB86C825E3}">
      <dgm:prSet/>
      <dgm:spPr/>
      <dgm:t>
        <a:bodyPr/>
        <a:lstStyle/>
        <a:p>
          <a:r>
            <a:rPr lang="en-US" b="1"/>
            <a:t>U-Pick Operations:</a:t>
          </a:r>
          <a:r>
            <a:rPr lang="en-US"/>
            <a:t> Allow customers to pick their own produce, providing a unique farm experience.</a:t>
          </a:r>
        </a:p>
      </dgm:t>
    </dgm:pt>
    <dgm:pt modelId="{D057EAAA-3615-4BCD-AB60-E38B04E25729}" type="parTrans" cxnId="{2DF8E27C-2DE7-4DAC-93C4-2B4DCC69FA3B}">
      <dgm:prSet/>
      <dgm:spPr/>
      <dgm:t>
        <a:bodyPr/>
        <a:lstStyle/>
        <a:p>
          <a:endParaRPr lang="en-US"/>
        </a:p>
      </dgm:t>
    </dgm:pt>
    <dgm:pt modelId="{F2ADC80F-F4AC-4BFA-B9A7-AA8A0DBB2FB3}" type="sibTrans" cxnId="{2DF8E27C-2DE7-4DAC-93C4-2B4DCC69FA3B}">
      <dgm:prSet/>
      <dgm:spPr/>
      <dgm:t>
        <a:bodyPr/>
        <a:lstStyle/>
        <a:p>
          <a:endParaRPr lang="en-US"/>
        </a:p>
      </dgm:t>
    </dgm:pt>
    <dgm:pt modelId="{355AAD1B-9598-48C4-8B39-B2458316EFF8}" type="pres">
      <dgm:prSet presAssocID="{739E792F-FBB9-41C5-A28C-AE2FF4FA9A80}" presName="root" presStyleCnt="0">
        <dgm:presLayoutVars>
          <dgm:dir/>
          <dgm:resizeHandles val="exact"/>
        </dgm:presLayoutVars>
      </dgm:prSet>
      <dgm:spPr/>
      <dgm:t>
        <a:bodyPr/>
        <a:lstStyle/>
        <a:p>
          <a:endParaRPr lang="en-US"/>
        </a:p>
      </dgm:t>
    </dgm:pt>
    <dgm:pt modelId="{F4455134-64CB-4104-A1A5-4600A0DD1030}" type="pres">
      <dgm:prSet presAssocID="{AE9B8D54-E25E-47D5-8266-2C89BF71B298}" presName="compNode" presStyleCnt="0"/>
      <dgm:spPr/>
    </dgm:pt>
    <dgm:pt modelId="{3CCD6983-3CC5-4236-8C82-0BC3A2BB703E}" type="pres">
      <dgm:prSet presAssocID="{AE9B8D54-E25E-47D5-8266-2C89BF71B298}" presName="bgRect" presStyleLbl="bgShp" presStyleIdx="0" presStyleCnt="2"/>
      <dgm:spPr/>
    </dgm:pt>
    <dgm:pt modelId="{A20044FE-95F7-4CB1-81F9-32A748C81C3B}" type="pres">
      <dgm:prSet presAssocID="{AE9B8D54-E25E-47D5-8266-2C89BF71B29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Farm scene"/>
        </a:ext>
      </dgm:extLst>
    </dgm:pt>
    <dgm:pt modelId="{1CDA38E2-D876-402D-83AB-CA529A8DAB21}" type="pres">
      <dgm:prSet presAssocID="{AE9B8D54-E25E-47D5-8266-2C89BF71B298}" presName="spaceRect" presStyleCnt="0"/>
      <dgm:spPr/>
    </dgm:pt>
    <dgm:pt modelId="{377D45F7-2E51-4C54-BADE-D8614125E1DF}" type="pres">
      <dgm:prSet presAssocID="{AE9B8D54-E25E-47D5-8266-2C89BF71B298}" presName="parTx" presStyleLbl="revTx" presStyleIdx="0" presStyleCnt="2">
        <dgm:presLayoutVars>
          <dgm:chMax val="0"/>
          <dgm:chPref val="0"/>
        </dgm:presLayoutVars>
      </dgm:prSet>
      <dgm:spPr/>
      <dgm:t>
        <a:bodyPr/>
        <a:lstStyle/>
        <a:p>
          <a:endParaRPr lang="en-US"/>
        </a:p>
      </dgm:t>
    </dgm:pt>
    <dgm:pt modelId="{4A821779-B946-42D7-984C-8B8A315BCE3C}" type="pres">
      <dgm:prSet presAssocID="{A54023C8-198D-476F-9EF0-41540C9CA164}" presName="sibTrans" presStyleCnt="0"/>
      <dgm:spPr/>
    </dgm:pt>
    <dgm:pt modelId="{DF12E09D-27D3-45FD-81DA-5A5CE084A45B}" type="pres">
      <dgm:prSet presAssocID="{8E706EF4-A346-439A-A156-39EB86C825E3}" presName="compNode" presStyleCnt="0"/>
      <dgm:spPr/>
    </dgm:pt>
    <dgm:pt modelId="{633C0BB9-79F8-447F-B9E7-287E5FFEF40D}" type="pres">
      <dgm:prSet presAssocID="{8E706EF4-A346-439A-A156-39EB86C825E3}" presName="bgRect" presStyleLbl="bgShp" presStyleIdx="1" presStyleCnt="2"/>
      <dgm:spPr/>
    </dgm:pt>
    <dgm:pt modelId="{85000753-9C87-4746-A830-F118F10D9E69}" type="pres">
      <dgm:prSet presAssocID="{8E706EF4-A346-439A-A156-39EB86C825E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Silo"/>
        </a:ext>
      </dgm:extLst>
    </dgm:pt>
    <dgm:pt modelId="{CC4C8447-CA30-49B1-BC3F-05CA6CA43FBD}" type="pres">
      <dgm:prSet presAssocID="{8E706EF4-A346-439A-A156-39EB86C825E3}" presName="spaceRect" presStyleCnt="0"/>
      <dgm:spPr/>
    </dgm:pt>
    <dgm:pt modelId="{8319E97B-FC4E-4013-8158-F2E3E50F62C7}" type="pres">
      <dgm:prSet presAssocID="{8E706EF4-A346-439A-A156-39EB86C825E3}" presName="parTx" presStyleLbl="revTx" presStyleIdx="1" presStyleCnt="2">
        <dgm:presLayoutVars>
          <dgm:chMax val="0"/>
          <dgm:chPref val="0"/>
        </dgm:presLayoutVars>
      </dgm:prSet>
      <dgm:spPr/>
      <dgm:t>
        <a:bodyPr/>
        <a:lstStyle/>
        <a:p>
          <a:endParaRPr lang="en-US"/>
        </a:p>
      </dgm:t>
    </dgm:pt>
  </dgm:ptLst>
  <dgm:cxnLst>
    <dgm:cxn modelId="{2DF8E27C-2DE7-4DAC-93C4-2B4DCC69FA3B}" srcId="{739E792F-FBB9-41C5-A28C-AE2FF4FA9A80}" destId="{8E706EF4-A346-439A-A156-39EB86C825E3}" srcOrd="1" destOrd="0" parTransId="{D057EAAA-3615-4BCD-AB60-E38B04E25729}" sibTransId="{F2ADC80F-F4AC-4BFA-B9A7-AA8A0DBB2FB3}"/>
    <dgm:cxn modelId="{4381B74D-4960-485D-98B3-5B9108914955}" srcId="{739E792F-FBB9-41C5-A28C-AE2FF4FA9A80}" destId="{AE9B8D54-E25E-47D5-8266-2C89BF71B298}" srcOrd="0" destOrd="0" parTransId="{FAF974BB-C295-49A9-A72D-8FCBE9CA8541}" sibTransId="{A54023C8-198D-476F-9EF0-41540C9CA164}"/>
    <dgm:cxn modelId="{6C4014F8-A748-4373-9D3E-B4AF6DD18B9E}" type="presOf" srcId="{8E706EF4-A346-439A-A156-39EB86C825E3}" destId="{8319E97B-FC4E-4013-8158-F2E3E50F62C7}" srcOrd="0" destOrd="0" presId="urn:microsoft.com/office/officeart/2018/2/layout/IconVerticalSolidList"/>
    <dgm:cxn modelId="{752A89BF-17CE-49CE-AE72-B04E5663E90E}" type="presOf" srcId="{739E792F-FBB9-41C5-A28C-AE2FF4FA9A80}" destId="{355AAD1B-9598-48C4-8B39-B2458316EFF8}" srcOrd="0" destOrd="0" presId="urn:microsoft.com/office/officeart/2018/2/layout/IconVerticalSolidList"/>
    <dgm:cxn modelId="{39174326-9613-497B-96DF-A75DB9F8DD63}" type="presOf" srcId="{AE9B8D54-E25E-47D5-8266-2C89BF71B298}" destId="{377D45F7-2E51-4C54-BADE-D8614125E1DF}" srcOrd="0" destOrd="0" presId="urn:microsoft.com/office/officeart/2018/2/layout/IconVerticalSolidList"/>
    <dgm:cxn modelId="{EDEF6921-FBEB-4232-A29C-3A7C67C13A48}" type="presParOf" srcId="{355AAD1B-9598-48C4-8B39-B2458316EFF8}" destId="{F4455134-64CB-4104-A1A5-4600A0DD1030}" srcOrd="0" destOrd="0" presId="urn:microsoft.com/office/officeart/2018/2/layout/IconVerticalSolidList"/>
    <dgm:cxn modelId="{3B99A624-EF9B-436C-8E96-97DDD504B20C}" type="presParOf" srcId="{F4455134-64CB-4104-A1A5-4600A0DD1030}" destId="{3CCD6983-3CC5-4236-8C82-0BC3A2BB703E}" srcOrd="0" destOrd="0" presId="urn:microsoft.com/office/officeart/2018/2/layout/IconVerticalSolidList"/>
    <dgm:cxn modelId="{191B7E54-8E5A-4933-90AC-9C458E669BE5}" type="presParOf" srcId="{F4455134-64CB-4104-A1A5-4600A0DD1030}" destId="{A20044FE-95F7-4CB1-81F9-32A748C81C3B}" srcOrd="1" destOrd="0" presId="urn:microsoft.com/office/officeart/2018/2/layout/IconVerticalSolidList"/>
    <dgm:cxn modelId="{0CD325FB-FC15-4D6C-BF7E-1C722E1BCA01}" type="presParOf" srcId="{F4455134-64CB-4104-A1A5-4600A0DD1030}" destId="{1CDA38E2-D876-402D-83AB-CA529A8DAB21}" srcOrd="2" destOrd="0" presId="urn:microsoft.com/office/officeart/2018/2/layout/IconVerticalSolidList"/>
    <dgm:cxn modelId="{E4DFE0A0-186F-4682-8DDB-BD87B7BB5FA1}" type="presParOf" srcId="{F4455134-64CB-4104-A1A5-4600A0DD1030}" destId="{377D45F7-2E51-4C54-BADE-D8614125E1DF}" srcOrd="3" destOrd="0" presId="urn:microsoft.com/office/officeart/2018/2/layout/IconVerticalSolidList"/>
    <dgm:cxn modelId="{D26404DE-8285-4CD0-A33E-D7EABCE27551}" type="presParOf" srcId="{355AAD1B-9598-48C4-8B39-B2458316EFF8}" destId="{4A821779-B946-42D7-984C-8B8A315BCE3C}" srcOrd="1" destOrd="0" presId="urn:microsoft.com/office/officeart/2018/2/layout/IconVerticalSolidList"/>
    <dgm:cxn modelId="{492C16E2-B904-4E77-8DD4-3E0E3E010E3E}" type="presParOf" srcId="{355AAD1B-9598-48C4-8B39-B2458316EFF8}" destId="{DF12E09D-27D3-45FD-81DA-5A5CE084A45B}" srcOrd="2" destOrd="0" presId="urn:microsoft.com/office/officeart/2018/2/layout/IconVerticalSolidList"/>
    <dgm:cxn modelId="{D5C08D69-D7A0-42F0-A0D9-F401F9E7322B}" type="presParOf" srcId="{DF12E09D-27D3-45FD-81DA-5A5CE084A45B}" destId="{633C0BB9-79F8-447F-B9E7-287E5FFEF40D}" srcOrd="0" destOrd="0" presId="urn:microsoft.com/office/officeart/2018/2/layout/IconVerticalSolidList"/>
    <dgm:cxn modelId="{2B9EF0D9-977A-4E3F-A741-2467688C78BF}" type="presParOf" srcId="{DF12E09D-27D3-45FD-81DA-5A5CE084A45B}" destId="{85000753-9C87-4746-A830-F118F10D9E69}" srcOrd="1" destOrd="0" presId="urn:microsoft.com/office/officeart/2018/2/layout/IconVerticalSolidList"/>
    <dgm:cxn modelId="{BF3E0E72-B1DD-48AE-B7D2-AA03E144BFC2}" type="presParOf" srcId="{DF12E09D-27D3-45FD-81DA-5A5CE084A45B}" destId="{CC4C8447-CA30-49B1-BC3F-05CA6CA43FBD}" srcOrd="2" destOrd="0" presId="urn:microsoft.com/office/officeart/2018/2/layout/IconVerticalSolidList"/>
    <dgm:cxn modelId="{252E9BB0-4F09-467B-9AEB-1BD4C7BD90DC}" type="presParOf" srcId="{DF12E09D-27D3-45FD-81DA-5A5CE084A45B}" destId="{8319E97B-FC4E-4013-8158-F2E3E50F62C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F5DD966-1861-499F-8582-4EBA4F6D027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8C125BF-A265-4009-A14A-2AE8B6AA77F2}">
      <dgm:prSet/>
      <dgm:spPr/>
      <dgm:t>
        <a:bodyPr/>
        <a:lstStyle/>
        <a:p>
          <a:r>
            <a:rPr lang="en-US" b="1"/>
            <a:t>Track Performance:</a:t>
          </a:r>
          <a:r>
            <a:rPr lang="en-US"/>
            <a:t>Monitor sales data, customer feedback, and market trends to understand what’s working and what needs adjustment.</a:t>
          </a:r>
        </a:p>
      </dgm:t>
    </dgm:pt>
    <dgm:pt modelId="{979DC281-FCF2-4F45-AD99-9A311697A6B3}" type="parTrans" cxnId="{EB801B8E-AADB-487D-A817-E4BEC20F71DE}">
      <dgm:prSet/>
      <dgm:spPr/>
      <dgm:t>
        <a:bodyPr/>
        <a:lstStyle/>
        <a:p>
          <a:endParaRPr lang="en-US"/>
        </a:p>
      </dgm:t>
    </dgm:pt>
    <dgm:pt modelId="{51C15CB6-8308-47AF-B322-C3E26ECDBD87}" type="sibTrans" cxnId="{EB801B8E-AADB-487D-A817-E4BEC20F71DE}">
      <dgm:prSet/>
      <dgm:spPr/>
      <dgm:t>
        <a:bodyPr/>
        <a:lstStyle/>
        <a:p>
          <a:endParaRPr lang="en-US"/>
        </a:p>
      </dgm:t>
    </dgm:pt>
    <dgm:pt modelId="{FC1F981F-BBE4-4482-A7EA-6C13FE41D4FD}">
      <dgm:prSet/>
      <dgm:spPr/>
      <dgm:t>
        <a:bodyPr/>
        <a:lstStyle/>
        <a:p>
          <a:r>
            <a:rPr lang="en-US" b="1"/>
            <a:t>Flexibility:</a:t>
          </a:r>
          <a:r>
            <a:rPr lang="en-US"/>
            <a:t>Be prepared to adapt your distribution and marketing strategies based on performance and external factors.</a:t>
          </a:r>
        </a:p>
      </dgm:t>
    </dgm:pt>
    <dgm:pt modelId="{225C526B-2B5B-44AD-9368-C787FD7CFAB8}" type="parTrans" cxnId="{C8BE59CC-41A8-4519-AA38-6521934B3F1A}">
      <dgm:prSet/>
      <dgm:spPr/>
      <dgm:t>
        <a:bodyPr/>
        <a:lstStyle/>
        <a:p>
          <a:endParaRPr lang="en-US"/>
        </a:p>
      </dgm:t>
    </dgm:pt>
    <dgm:pt modelId="{176BEB97-169A-4C32-A962-C95CC117AD81}" type="sibTrans" cxnId="{C8BE59CC-41A8-4519-AA38-6521934B3F1A}">
      <dgm:prSet/>
      <dgm:spPr/>
      <dgm:t>
        <a:bodyPr/>
        <a:lstStyle/>
        <a:p>
          <a:endParaRPr lang="en-US"/>
        </a:p>
      </dgm:t>
    </dgm:pt>
    <dgm:pt modelId="{262641B9-627B-4F76-96CA-9F6A25149D64}">
      <dgm:prSet/>
      <dgm:spPr/>
      <dgm:t>
        <a:bodyPr/>
        <a:lstStyle/>
        <a:p>
          <a:r>
            <a:rPr lang="en-US" b="1"/>
            <a:t>Continuous Improvement:</a:t>
          </a:r>
          <a:r>
            <a:rPr lang="en-US"/>
            <a:t>Continuously seek ways to improve your operations, products, and customer experience.</a:t>
          </a:r>
        </a:p>
      </dgm:t>
    </dgm:pt>
    <dgm:pt modelId="{4A3A7339-B338-4176-AC3D-4C55071D4BA9}" type="parTrans" cxnId="{3C331DBB-1FFE-47FB-8325-665F11E8FF4C}">
      <dgm:prSet/>
      <dgm:spPr/>
      <dgm:t>
        <a:bodyPr/>
        <a:lstStyle/>
        <a:p>
          <a:endParaRPr lang="en-US"/>
        </a:p>
      </dgm:t>
    </dgm:pt>
    <dgm:pt modelId="{C417385E-90C7-4511-BC4D-2B8E4D32F5E6}" type="sibTrans" cxnId="{3C331DBB-1FFE-47FB-8325-665F11E8FF4C}">
      <dgm:prSet/>
      <dgm:spPr/>
      <dgm:t>
        <a:bodyPr/>
        <a:lstStyle/>
        <a:p>
          <a:endParaRPr lang="en-US"/>
        </a:p>
      </dgm:t>
    </dgm:pt>
    <dgm:pt modelId="{E5743761-5F86-4FEC-B1D0-2C2713D70285}" type="pres">
      <dgm:prSet presAssocID="{2F5DD966-1861-499F-8582-4EBA4F6D027A}" presName="root" presStyleCnt="0">
        <dgm:presLayoutVars>
          <dgm:dir/>
          <dgm:resizeHandles val="exact"/>
        </dgm:presLayoutVars>
      </dgm:prSet>
      <dgm:spPr/>
      <dgm:t>
        <a:bodyPr/>
        <a:lstStyle/>
        <a:p>
          <a:endParaRPr lang="en-US"/>
        </a:p>
      </dgm:t>
    </dgm:pt>
    <dgm:pt modelId="{218F5769-09E6-4F37-BEE3-2D059438CFC6}" type="pres">
      <dgm:prSet presAssocID="{A8C125BF-A265-4009-A14A-2AE8B6AA77F2}" presName="compNode" presStyleCnt="0"/>
      <dgm:spPr/>
    </dgm:pt>
    <dgm:pt modelId="{5F21585C-00D5-4BE5-9A74-888ED6BC3C1C}" type="pres">
      <dgm:prSet presAssocID="{A8C125BF-A265-4009-A14A-2AE8B6AA77F2}" presName="bgRect" presStyleLbl="bgShp" presStyleIdx="0" presStyleCnt="3"/>
      <dgm:spPr/>
    </dgm:pt>
    <dgm:pt modelId="{1260E6C7-199E-483A-BAFD-A52ACE332481}" type="pres">
      <dgm:prSet presAssocID="{A8C125BF-A265-4009-A14A-2AE8B6AA77F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Statistics"/>
        </a:ext>
      </dgm:extLst>
    </dgm:pt>
    <dgm:pt modelId="{2A8C156D-664F-4D6E-8A51-BBF73930B496}" type="pres">
      <dgm:prSet presAssocID="{A8C125BF-A265-4009-A14A-2AE8B6AA77F2}" presName="spaceRect" presStyleCnt="0"/>
      <dgm:spPr/>
    </dgm:pt>
    <dgm:pt modelId="{83BDED00-DD9C-453C-B20B-EBED7AFA63DC}" type="pres">
      <dgm:prSet presAssocID="{A8C125BF-A265-4009-A14A-2AE8B6AA77F2}" presName="parTx" presStyleLbl="revTx" presStyleIdx="0" presStyleCnt="3">
        <dgm:presLayoutVars>
          <dgm:chMax val="0"/>
          <dgm:chPref val="0"/>
        </dgm:presLayoutVars>
      </dgm:prSet>
      <dgm:spPr/>
      <dgm:t>
        <a:bodyPr/>
        <a:lstStyle/>
        <a:p>
          <a:endParaRPr lang="en-US"/>
        </a:p>
      </dgm:t>
    </dgm:pt>
    <dgm:pt modelId="{061422C1-06FE-4168-900E-CF70009BB6F3}" type="pres">
      <dgm:prSet presAssocID="{51C15CB6-8308-47AF-B322-C3E26ECDBD87}" presName="sibTrans" presStyleCnt="0"/>
      <dgm:spPr/>
    </dgm:pt>
    <dgm:pt modelId="{C16817DF-8526-41E5-8AE6-3EDD52843872}" type="pres">
      <dgm:prSet presAssocID="{FC1F981F-BBE4-4482-A7EA-6C13FE41D4FD}" presName="compNode" presStyleCnt="0"/>
      <dgm:spPr/>
    </dgm:pt>
    <dgm:pt modelId="{30E610BF-B23A-4228-9424-3E833E3213EA}" type="pres">
      <dgm:prSet presAssocID="{FC1F981F-BBE4-4482-A7EA-6C13FE41D4FD}" presName="bgRect" presStyleLbl="bgShp" presStyleIdx="1" presStyleCnt="3"/>
      <dgm:spPr/>
    </dgm:pt>
    <dgm:pt modelId="{4BF9FF24-DC10-4070-9652-5D6F0ED4B5FA}" type="pres">
      <dgm:prSet presAssocID="{FC1F981F-BBE4-4482-A7EA-6C13FE41D4F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Business Growth"/>
        </a:ext>
      </dgm:extLst>
    </dgm:pt>
    <dgm:pt modelId="{81839BE0-FA86-4C42-88B0-CD695C3EBD76}" type="pres">
      <dgm:prSet presAssocID="{FC1F981F-BBE4-4482-A7EA-6C13FE41D4FD}" presName="spaceRect" presStyleCnt="0"/>
      <dgm:spPr/>
    </dgm:pt>
    <dgm:pt modelId="{CACAC9CA-EF50-4DA9-B67E-03C346774439}" type="pres">
      <dgm:prSet presAssocID="{FC1F981F-BBE4-4482-A7EA-6C13FE41D4FD}" presName="parTx" presStyleLbl="revTx" presStyleIdx="1" presStyleCnt="3">
        <dgm:presLayoutVars>
          <dgm:chMax val="0"/>
          <dgm:chPref val="0"/>
        </dgm:presLayoutVars>
      </dgm:prSet>
      <dgm:spPr/>
      <dgm:t>
        <a:bodyPr/>
        <a:lstStyle/>
        <a:p>
          <a:endParaRPr lang="en-US"/>
        </a:p>
      </dgm:t>
    </dgm:pt>
    <dgm:pt modelId="{644962B6-EA4E-4510-91CF-AED946EB87F1}" type="pres">
      <dgm:prSet presAssocID="{176BEB97-169A-4C32-A962-C95CC117AD81}" presName="sibTrans" presStyleCnt="0"/>
      <dgm:spPr/>
    </dgm:pt>
    <dgm:pt modelId="{483AD9AD-52DC-47EF-95C2-F2F666DAB514}" type="pres">
      <dgm:prSet presAssocID="{262641B9-627B-4F76-96CA-9F6A25149D64}" presName="compNode" presStyleCnt="0"/>
      <dgm:spPr/>
    </dgm:pt>
    <dgm:pt modelId="{713FCD4D-82AB-4ADC-AF8D-6A9D0524E9A0}" type="pres">
      <dgm:prSet presAssocID="{262641B9-627B-4F76-96CA-9F6A25149D64}" presName="bgRect" presStyleLbl="bgShp" presStyleIdx="2" presStyleCnt="3"/>
      <dgm:spPr/>
    </dgm:pt>
    <dgm:pt modelId="{6A4F9574-4C30-4F04-B328-210D9EC5F5A1}" type="pres">
      <dgm:prSet presAssocID="{262641B9-627B-4F76-96CA-9F6A25149D6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Seeds"/>
        </a:ext>
      </dgm:extLst>
    </dgm:pt>
    <dgm:pt modelId="{1D2BFC86-ECEE-42A6-9B49-441DF730E569}" type="pres">
      <dgm:prSet presAssocID="{262641B9-627B-4F76-96CA-9F6A25149D64}" presName="spaceRect" presStyleCnt="0"/>
      <dgm:spPr/>
    </dgm:pt>
    <dgm:pt modelId="{0144B100-314B-4697-AB16-8BFEC99B3D39}" type="pres">
      <dgm:prSet presAssocID="{262641B9-627B-4F76-96CA-9F6A25149D64}" presName="parTx" presStyleLbl="revTx" presStyleIdx="2" presStyleCnt="3">
        <dgm:presLayoutVars>
          <dgm:chMax val="0"/>
          <dgm:chPref val="0"/>
        </dgm:presLayoutVars>
      </dgm:prSet>
      <dgm:spPr/>
      <dgm:t>
        <a:bodyPr/>
        <a:lstStyle/>
        <a:p>
          <a:endParaRPr lang="en-US"/>
        </a:p>
      </dgm:t>
    </dgm:pt>
  </dgm:ptLst>
  <dgm:cxnLst>
    <dgm:cxn modelId="{C8BE59CC-41A8-4519-AA38-6521934B3F1A}" srcId="{2F5DD966-1861-499F-8582-4EBA4F6D027A}" destId="{FC1F981F-BBE4-4482-A7EA-6C13FE41D4FD}" srcOrd="1" destOrd="0" parTransId="{225C526B-2B5B-44AD-9368-C787FD7CFAB8}" sibTransId="{176BEB97-169A-4C32-A962-C95CC117AD81}"/>
    <dgm:cxn modelId="{B013DD8F-0968-443D-B229-6580F05C9760}" type="presOf" srcId="{A8C125BF-A265-4009-A14A-2AE8B6AA77F2}" destId="{83BDED00-DD9C-453C-B20B-EBED7AFA63DC}" srcOrd="0" destOrd="0" presId="urn:microsoft.com/office/officeart/2018/2/layout/IconVerticalSolidList"/>
    <dgm:cxn modelId="{D5E6EA89-6F6F-446F-8B6B-69006D763F15}" type="presOf" srcId="{FC1F981F-BBE4-4482-A7EA-6C13FE41D4FD}" destId="{CACAC9CA-EF50-4DA9-B67E-03C346774439}" srcOrd="0" destOrd="0" presId="urn:microsoft.com/office/officeart/2018/2/layout/IconVerticalSolidList"/>
    <dgm:cxn modelId="{EB801B8E-AADB-487D-A817-E4BEC20F71DE}" srcId="{2F5DD966-1861-499F-8582-4EBA4F6D027A}" destId="{A8C125BF-A265-4009-A14A-2AE8B6AA77F2}" srcOrd="0" destOrd="0" parTransId="{979DC281-FCF2-4F45-AD99-9A311697A6B3}" sibTransId="{51C15CB6-8308-47AF-B322-C3E26ECDBD87}"/>
    <dgm:cxn modelId="{BA5500B4-7E40-49EB-B1EC-D078A79C66D2}" type="presOf" srcId="{2F5DD966-1861-499F-8582-4EBA4F6D027A}" destId="{E5743761-5F86-4FEC-B1D0-2C2713D70285}" srcOrd="0" destOrd="0" presId="urn:microsoft.com/office/officeart/2018/2/layout/IconVerticalSolidList"/>
    <dgm:cxn modelId="{3C331DBB-1FFE-47FB-8325-665F11E8FF4C}" srcId="{2F5DD966-1861-499F-8582-4EBA4F6D027A}" destId="{262641B9-627B-4F76-96CA-9F6A25149D64}" srcOrd="2" destOrd="0" parTransId="{4A3A7339-B338-4176-AC3D-4C55071D4BA9}" sibTransId="{C417385E-90C7-4511-BC4D-2B8E4D32F5E6}"/>
    <dgm:cxn modelId="{E2031A4E-38C8-4002-9737-2353C9CA8966}" type="presOf" srcId="{262641B9-627B-4F76-96CA-9F6A25149D64}" destId="{0144B100-314B-4697-AB16-8BFEC99B3D39}" srcOrd="0" destOrd="0" presId="urn:microsoft.com/office/officeart/2018/2/layout/IconVerticalSolidList"/>
    <dgm:cxn modelId="{E5C2455A-F291-4272-93BA-C10DAF5D0B64}" type="presParOf" srcId="{E5743761-5F86-4FEC-B1D0-2C2713D70285}" destId="{218F5769-09E6-4F37-BEE3-2D059438CFC6}" srcOrd="0" destOrd="0" presId="urn:microsoft.com/office/officeart/2018/2/layout/IconVerticalSolidList"/>
    <dgm:cxn modelId="{5DC9440D-8EFB-4008-89B1-EAA5ED2870B6}" type="presParOf" srcId="{218F5769-09E6-4F37-BEE3-2D059438CFC6}" destId="{5F21585C-00D5-4BE5-9A74-888ED6BC3C1C}" srcOrd="0" destOrd="0" presId="urn:microsoft.com/office/officeart/2018/2/layout/IconVerticalSolidList"/>
    <dgm:cxn modelId="{375601B8-04C8-4EC7-9592-0F9570F9249D}" type="presParOf" srcId="{218F5769-09E6-4F37-BEE3-2D059438CFC6}" destId="{1260E6C7-199E-483A-BAFD-A52ACE332481}" srcOrd="1" destOrd="0" presId="urn:microsoft.com/office/officeart/2018/2/layout/IconVerticalSolidList"/>
    <dgm:cxn modelId="{EB697D09-44F6-4830-BE31-F978474628DF}" type="presParOf" srcId="{218F5769-09E6-4F37-BEE3-2D059438CFC6}" destId="{2A8C156D-664F-4D6E-8A51-BBF73930B496}" srcOrd="2" destOrd="0" presId="urn:microsoft.com/office/officeart/2018/2/layout/IconVerticalSolidList"/>
    <dgm:cxn modelId="{D4B8F661-4182-4057-A4AD-9DB0F8C7FB6B}" type="presParOf" srcId="{218F5769-09E6-4F37-BEE3-2D059438CFC6}" destId="{83BDED00-DD9C-453C-B20B-EBED7AFA63DC}" srcOrd="3" destOrd="0" presId="urn:microsoft.com/office/officeart/2018/2/layout/IconVerticalSolidList"/>
    <dgm:cxn modelId="{BF9EFCCE-345A-47AE-9436-419B123F017C}" type="presParOf" srcId="{E5743761-5F86-4FEC-B1D0-2C2713D70285}" destId="{061422C1-06FE-4168-900E-CF70009BB6F3}" srcOrd="1" destOrd="0" presId="urn:microsoft.com/office/officeart/2018/2/layout/IconVerticalSolidList"/>
    <dgm:cxn modelId="{CC372162-272B-4785-AE1B-A4438FADBA35}" type="presParOf" srcId="{E5743761-5F86-4FEC-B1D0-2C2713D70285}" destId="{C16817DF-8526-41E5-8AE6-3EDD52843872}" srcOrd="2" destOrd="0" presId="urn:microsoft.com/office/officeart/2018/2/layout/IconVerticalSolidList"/>
    <dgm:cxn modelId="{F628A15A-8879-447C-81B2-12C77D8945D0}" type="presParOf" srcId="{C16817DF-8526-41E5-8AE6-3EDD52843872}" destId="{30E610BF-B23A-4228-9424-3E833E3213EA}" srcOrd="0" destOrd="0" presId="urn:microsoft.com/office/officeart/2018/2/layout/IconVerticalSolidList"/>
    <dgm:cxn modelId="{F07BCC29-9540-485C-8B3E-DED2B134F3F1}" type="presParOf" srcId="{C16817DF-8526-41E5-8AE6-3EDD52843872}" destId="{4BF9FF24-DC10-4070-9652-5D6F0ED4B5FA}" srcOrd="1" destOrd="0" presId="urn:microsoft.com/office/officeart/2018/2/layout/IconVerticalSolidList"/>
    <dgm:cxn modelId="{EEA14165-81AA-4CF1-84B6-5A19BDBD17E1}" type="presParOf" srcId="{C16817DF-8526-41E5-8AE6-3EDD52843872}" destId="{81839BE0-FA86-4C42-88B0-CD695C3EBD76}" srcOrd="2" destOrd="0" presId="urn:microsoft.com/office/officeart/2018/2/layout/IconVerticalSolidList"/>
    <dgm:cxn modelId="{06DEDC63-C42A-4980-BCC2-F84B2FBF98D2}" type="presParOf" srcId="{C16817DF-8526-41E5-8AE6-3EDD52843872}" destId="{CACAC9CA-EF50-4DA9-B67E-03C346774439}" srcOrd="3" destOrd="0" presId="urn:microsoft.com/office/officeart/2018/2/layout/IconVerticalSolidList"/>
    <dgm:cxn modelId="{F0B06282-8037-4E4E-A55D-225D14B0FCAC}" type="presParOf" srcId="{E5743761-5F86-4FEC-B1D0-2C2713D70285}" destId="{644962B6-EA4E-4510-91CF-AED946EB87F1}" srcOrd="3" destOrd="0" presId="urn:microsoft.com/office/officeart/2018/2/layout/IconVerticalSolidList"/>
    <dgm:cxn modelId="{6ECC4BF8-ABF9-4B03-96CD-50F2F9BCAB43}" type="presParOf" srcId="{E5743761-5F86-4FEC-B1D0-2C2713D70285}" destId="{483AD9AD-52DC-47EF-95C2-F2F666DAB514}" srcOrd="4" destOrd="0" presId="urn:microsoft.com/office/officeart/2018/2/layout/IconVerticalSolidList"/>
    <dgm:cxn modelId="{C00C3EA0-D150-4FBA-8A4F-8E32A1A8C97A}" type="presParOf" srcId="{483AD9AD-52DC-47EF-95C2-F2F666DAB514}" destId="{713FCD4D-82AB-4ADC-AF8D-6A9D0524E9A0}" srcOrd="0" destOrd="0" presId="urn:microsoft.com/office/officeart/2018/2/layout/IconVerticalSolidList"/>
    <dgm:cxn modelId="{7866722D-16D3-4F87-AA07-DD395F96EA1A}" type="presParOf" srcId="{483AD9AD-52DC-47EF-95C2-F2F666DAB514}" destId="{6A4F9574-4C30-4F04-B328-210D9EC5F5A1}" srcOrd="1" destOrd="0" presId="urn:microsoft.com/office/officeart/2018/2/layout/IconVerticalSolidList"/>
    <dgm:cxn modelId="{7D2CD38D-1DBF-4A69-B147-209FC1FC2797}" type="presParOf" srcId="{483AD9AD-52DC-47EF-95C2-F2F666DAB514}" destId="{1D2BFC86-ECEE-42A6-9B49-441DF730E569}" srcOrd="2" destOrd="0" presId="urn:microsoft.com/office/officeart/2018/2/layout/IconVerticalSolidList"/>
    <dgm:cxn modelId="{C028197A-8FAB-40FA-A368-6320560EC3C3}" type="presParOf" srcId="{483AD9AD-52DC-47EF-95C2-F2F666DAB514}" destId="{0144B100-314B-4697-AB16-8BFEC99B3D3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A1557A0-6C53-4191-AAC5-EEB359EFCC0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81AB049-AE92-4F6A-AF01-83D5C7EC7856}">
      <dgm:prSet/>
      <dgm:spPr/>
      <dgm:t>
        <a:bodyPr/>
        <a:lstStyle/>
        <a:p>
          <a:pPr>
            <a:lnSpc>
              <a:spcPct val="100000"/>
            </a:lnSpc>
          </a:pPr>
          <a:r>
            <a:rPr lang="en-US" b="1"/>
            <a:t>Farm Service Agency (FSA):</a:t>
          </a:r>
          <a:r>
            <a:rPr lang="en-US"/>
            <a:t> Provides financial assistance programs, including loans, disaster assistance, and conservation programs.</a:t>
          </a:r>
        </a:p>
      </dgm:t>
    </dgm:pt>
    <dgm:pt modelId="{2CBAAE83-96DC-4895-86C7-5237BCE6978A}" type="parTrans" cxnId="{F5263211-A505-4CF0-B13D-CBA75092F77A}">
      <dgm:prSet/>
      <dgm:spPr/>
      <dgm:t>
        <a:bodyPr/>
        <a:lstStyle/>
        <a:p>
          <a:endParaRPr lang="en-US"/>
        </a:p>
      </dgm:t>
    </dgm:pt>
    <dgm:pt modelId="{AAA2BBFB-13D1-4D5E-AD58-0B15764BB1FA}" type="sibTrans" cxnId="{F5263211-A505-4CF0-B13D-CBA75092F77A}">
      <dgm:prSet/>
      <dgm:spPr/>
      <dgm:t>
        <a:bodyPr/>
        <a:lstStyle/>
        <a:p>
          <a:endParaRPr lang="en-US"/>
        </a:p>
      </dgm:t>
    </dgm:pt>
    <dgm:pt modelId="{91FCA563-E129-41E9-B57F-3EC38998ED41}">
      <dgm:prSet/>
      <dgm:spPr/>
      <dgm:t>
        <a:bodyPr/>
        <a:lstStyle/>
        <a:p>
          <a:pPr>
            <a:lnSpc>
              <a:spcPct val="100000"/>
            </a:lnSpc>
          </a:pPr>
          <a:r>
            <a:rPr lang="en-US" b="1"/>
            <a:t>Natural Resources Conservation Service (NRCS):</a:t>
          </a:r>
          <a:r>
            <a:rPr lang="en-US"/>
            <a:t> Offers technical assistance and funding for conservation practices.</a:t>
          </a:r>
        </a:p>
      </dgm:t>
    </dgm:pt>
    <dgm:pt modelId="{62654FF7-4100-415F-AAFC-2C29FB415CB4}" type="parTrans" cxnId="{290F5F4E-23A6-4E7E-8AA7-354E0EAEB416}">
      <dgm:prSet/>
      <dgm:spPr/>
      <dgm:t>
        <a:bodyPr/>
        <a:lstStyle/>
        <a:p>
          <a:endParaRPr lang="en-US"/>
        </a:p>
      </dgm:t>
    </dgm:pt>
    <dgm:pt modelId="{057C92A3-6480-4044-BCB1-A447446F2B81}" type="sibTrans" cxnId="{290F5F4E-23A6-4E7E-8AA7-354E0EAEB416}">
      <dgm:prSet/>
      <dgm:spPr/>
      <dgm:t>
        <a:bodyPr/>
        <a:lstStyle/>
        <a:p>
          <a:endParaRPr lang="en-US"/>
        </a:p>
      </dgm:t>
    </dgm:pt>
    <dgm:pt modelId="{59DEE308-56A6-4CCF-A0DA-825B14974CA4}">
      <dgm:prSet/>
      <dgm:spPr/>
      <dgm:t>
        <a:bodyPr/>
        <a:lstStyle/>
        <a:p>
          <a:pPr>
            <a:lnSpc>
              <a:spcPct val="100000"/>
            </a:lnSpc>
          </a:pPr>
          <a:r>
            <a:rPr lang="en-US" b="1"/>
            <a:t>National Institute of Food and Agriculture (NIFA):</a:t>
          </a:r>
          <a:r>
            <a:rPr lang="en-US"/>
            <a:t> Supports research, education, and extension programs to enhance agricultural productivity. Land-Grant Universities</a:t>
          </a:r>
        </a:p>
      </dgm:t>
    </dgm:pt>
    <dgm:pt modelId="{2A607FA7-979E-454D-AA5A-4998F812C537}" type="parTrans" cxnId="{53EF5EAB-2E42-48D9-9DFE-AD5BC83CF043}">
      <dgm:prSet/>
      <dgm:spPr/>
      <dgm:t>
        <a:bodyPr/>
        <a:lstStyle/>
        <a:p>
          <a:endParaRPr lang="en-US"/>
        </a:p>
      </dgm:t>
    </dgm:pt>
    <dgm:pt modelId="{6B51AB0C-A36C-4C12-B2EC-B7679C2D38A7}" type="sibTrans" cxnId="{53EF5EAB-2E42-48D9-9DFE-AD5BC83CF043}">
      <dgm:prSet/>
      <dgm:spPr/>
      <dgm:t>
        <a:bodyPr/>
        <a:lstStyle/>
        <a:p>
          <a:endParaRPr lang="en-US"/>
        </a:p>
      </dgm:t>
    </dgm:pt>
    <dgm:pt modelId="{C852EA1D-0E6E-48F8-96C6-C438FDD010EE}" type="pres">
      <dgm:prSet presAssocID="{4A1557A0-6C53-4191-AAC5-EEB359EFCC05}" presName="root" presStyleCnt="0">
        <dgm:presLayoutVars>
          <dgm:dir/>
          <dgm:resizeHandles val="exact"/>
        </dgm:presLayoutVars>
      </dgm:prSet>
      <dgm:spPr/>
      <dgm:t>
        <a:bodyPr/>
        <a:lstStyle/>
        <a:p>
          <a:endParaRPr lang="en-US"/>
        </a:p>
      </dgm:t>
    </dgm:pt>
    <dgm:pt modelId="{BDC0BE68-1219-4D58-8DDF-D3AD6CDF51FF}" type="pres">
      <dgm:prSet presAssocID="{881AB049-AE92-4F6A-AF01-83D5C7EC7856}" presName="compNode" presStyleCnt="0"/>
      <dgm:spPr/>
    </dgm:pt>
    <dgm:pt modelId="{C897A17A-273F-4E2F-9AC6-6A4D7CD57953}" type="pres">
      <dgm:prSet presAssocID="{881AB049-AE92-4F6A-AF01-83D5C7EC7856}" presName="bgRect" presStyleLbl="bgShp" presStyleIdx="0" presStyleCnt="3"/>
      <dgm:spPr/>
    </dgm:pt>
    <dgm:pt modelId="{140F6E9F-17CC-4240-BFB0-B28B6F47BACC}" type="pres">
      <dgm:prSet presAssocID="{881AB049-AE92-4F6A-AF01-83D5C7EC7856}" presName="iconRect" presStyleLbl="node1" presStyleIdx="0" presStyleCnt="3"/>
      <dgm:spPr/>
    </dgm:pt>
    <dgm:pt modelId="{50E03507-0325-4C7A-A125-7860C6F13C91}" type="pres">
      <dgm:prSet presAssocID="{881AB049-AE92-4F6A-AF01-83D5C7EC7856}" presName="spaceRect" presStyleCnt="0"/>
      <dgm:spPr/>
    </dgm:pt>
    <dgm:pt modelId="{A7D75E42-5069-4D04-B1F3-F03609D08371}" type="pres">
      <dgm:prSet presAssocID="{881AB049-AE92-4F6A-AF01-83D5C7EC7856}" presName="parTx" presStyleLbl="revTx" presStyleIdx="0" presStyleCnt="3">
        <dgm:presLayoutVars>
          <dgm:chMax val="0"/>
          <dgm:chPref val="0"/>
        </dgm:presLayoutVars>
      </dgm:prSet>
      <dgm:spPr/>
      <dgm:t>
        <a:bodyPr/>
        <a:lstStyle/>
        <a:p>
          <a:endParaRPr lang="en-US"/>
        </a:p>
      </dgm:t>
    </dgm:pt>
    <dgm:pt modelId="{AB0CD06B-E1B3-416F-8F38-C600BDE4413D}" type="pres">
      <dgm:prSet presAssocID="{AAA2BBFB-13D1-4D5E-AD58-0B15764BB1FA}" presName="sibTrans" presStyleCnt="0"/>
      <dgm:spPr/>
    </dgm:pt>
    <dgm:pt modelId="{561B9C58-0F78-48E8-865C-8373E645D036}" type="pres">
      <dgm:prSet presAssocID="{91FCA563-E129-41E9-B57F-3EC38998ED41}" presName="compNode" presStyleCnt="0"/>
      <dgm:spPr/>
    </dgm:pt>
    <dgm:pt modelId="{C619925D-C05B-4E54-9CDA-A4C4837D3EFE}" type="pres">
      <dgm:prSet presAssocID="{91FCA563-E129-41E9-B57F-3EC38998ED41}" presName="bgRect" presStyleLbl="bgShp" presStyleIdx="1" presStyleCnt="3"/>
      <dgm:spPr/>
    </dgm:pt>
    <dgm:pt modelId="{7C620563-515C-4FC5-B11B-CE5938EBB62A}" type="pres">
      <dgm:prSet presAssocID="{91FCA563-E129-41E9-B57F-3EC38998ED41}" presName="iconRect" presStyleLbl="node1" presStyleIdx="1" presStyleCnt="3"/>
      <dgm:spPr/>
    </dgm:pt>
    <dgm:pt modelId="{7F8A9D01-EACE-422A-A03E-020E42A5686A}" type="pres">
      <dgm:prSet presAssocID="{91FCA563-E129-41E9-B57F-3EC38998ED41}" presName="spaceRect" presStyleCnt="0"/>
      <dgm:spPr/>
    </dgm:pt>
    <dgm:pt modelId="{D0F028A0-00F1-4225-BECC-D025E995B823}" type="pres">
      <dgm:prSet presAssocID="{91FCA563-E129-41E9-B57F-3EC38998ED41}" presName="parTx" presStyleLbl="revTx" presStyleIdx="1" presStyleCnt="3">
        <dgm:presLayoutVars>
          <dgm:chMax val="0"/>
          <dgm:chPref val="0"/>
        </dgm:presLayoutVars>
      </dgm:prSet>
      <dgm:spPr/>
      <dgm:t>
        <a:bodyPr/>
        <a:lstStyle/>
        <a:p>
          <a:endParaRPr lang="en-US"/>
        </a:p>
      </dgm:t>
    </dgm:pt>
    <dgm:pt modelId="{8852FA15-B864-4D33-93FD-AD200FC2CC85}" type="pres">
      <dgm:prSet presAssocID="{057C92A3-6480-4044-BCB1-A447446F2B81}" presName="sibTrans" presStyleCnt="0"/>
      <dgm:spPr/>
    </dgm:pt>
    <dgm:pt modelId="{E9CFD48F-E842-49C1-AB8D-683AF108C316}" type="pres">
      <dgm:prSet presAssocID="{59DEE308-56A6-4CCF-A0DA-825B14974CA4}" presName="compNode" presStyleCnt="0"/>
      <dgm:spPr/>
    </dgm:pt>
    <dgm:pt modelId="{1600C5E1-CC3B-4381-B683-C8C361BE7E99}" type="pres">
      <dgm:prSet presAssocID="{59DEE308-56A6-4CCF-A0DA-825B14974CA4}" presName="bgRect" presStyleLbl="bgShp" presStyleIdx="2" presStyleCnt="3"/>
      <dgm:spPr/>
    </dgm:pt>
    <dgm:pt modelId="{64082B3E-250E-4C3F-9386-B1C00B093581}" type="pres">
      <dgm:prSet presAssocID="{59DEE308-56A6-4CCF-A0DA-825B14974CA4}" presName="iconRect" presStyleLbl="node1" presStyleIdx="2"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Piggy Bank"/>
        </a:ext>
      </dgm:extLst>
    </dgm:pt>
    <dgm:pt modelId="{064167E8-F43E-470E-A2D1-09C3E7743F25}" type="pres">
      <dgm:prSet presAssocID="{59DEE308-56A6-4CCF-A0DA-825B14974CA4}" presName="spaceRect" presStyleCnt="0"/>
      <dgm:spPr/>
    </dgm:pt>
    <dgm:pt modelId="{AE9ED368-13F1-4ACA-B8A1-B34F17EFD7C9}" type="pres">
      <dgm:prSet presAssocID="{59DEE308-56A6-4CCF-A0DA-825B14974CA4}" presName="parTx" presStyleLbl="revTx" presStyleIdx="2" presStyleCnt="3">
        <dgm:presLayoutVars>
          <dgm:chMax val="0"/>
          <dgm:chPref val="0"/>
        </dgm:presLayoutVars>
      </dgm:prSet>
      <dgm:spPr/>
      <dgm:t>
        <a:bodyPr/>
        <a:lstStyle/>
        <a:p>
          <a:endParaRPr lang="en-US"/>
        </a:p>
      </dgm:t>
    </dgm:pt>
  </dgm:ptLst>
  <dgm:cxnLst>
    <dgm:cxn modelId="{EA3CEA7B-5930-48E9-9927-C5823178F526}" type="presOf" srcId="{91FCA563-E129-41E9-B57F-3EC38998ED41}" destId="{D0F028A0-00F1-4225-BECC-D025E995B823}" srcOrd="0" destOrd="0" presId="urn:microsoft.com/office/officeart/2018/2/layout/IconVerticalSolidList"/>
    <dgm:cxn modelId="{F5263211-A505-4CF0-B13D-CBA75092F77A}" srcId="{4A1557A0-6C53-4191-AAC5-EEB359EFCC05}" destId="{881AB049-AE92-4F6A-AF01-83D5C7EC7856}" srcOrd="0" destOrd="0" parTransId="{2CBAAE83-96DC-4895-86C7-5237BCE6978A}" sibTransId="{AAA2BBFB-13D1-4D5E-AD58-0B15764BB1FA}"/>
    <dgm:cxn modelId="{2B4418FB-6779-4C07-A81E-FEF8D9D5B1F3}" type="presOf" srcId="{881AB049-AE92-4F6A-AF01-83D5C7EC7856}" destId="{A7D75E42-5069-4D04-B1F3-F03609D08371}" srcOrd="0" destOrd="0" presId="urn:microsoft.com/office/officeart/2018/2/layout/IconVerticalSolidList"/>
    <dgm:cxn modelId="{290F5F4E-23A6-4E7E-8AA7-354E0EAEB416}" srcId="{4A1557A0-6C53-4191-AAC5-EEB359EFCC05}" destId="{91FCA563-E129-41E9-B57F-3EC38998ED41}" srcOrd="1" destOrd="0" parTransId="{62654FF7-4100-415F-AAFC-2C29FB415CB4}" sibTransId="{057C92A3-6480-4044-BCB1-A447446F2B81}"/>
    <dgm:cxn modelId="{85424B94-9D16-435F-AE49-0137AA2BB67A}" type="presOf" srcId="{59DEE308-56A6-4CCF-A0DA-825B14974CA4}" destId="{AE9ED368-13F1-4ACA-B8A1-B34F17EFD7C9}" srcOrd="0" destOrd="0" presId="urn:microsoft.com/office/officeart/2018/2/layout/IconVerticalSolidList"/>
    <dgm:cxn modelId="{53EF5EAB-2E42-48D9-9DFE-AD5BC83CF043}" srcId="{4A1557A0-6C53-4191-AAC5-EEB359EFCC05}" destId="{59DEE308-56A6-4CCF-A0DA-825B14974CA4}" srcOrd="2" destOrd="0" parTransId="{2A607FA7-979E-454D-AA5A-4998F812C537}" sibTransId="{6B51AB0C-A36C-4C12-B2EC-B7679C2D38A7}"/>
    <dgm:cxn modelId="{93F70F01-D555-4C11-BCC2-AAF20D457AE7}" type="presOf" srcId="{4A1557A0-6C53-4191-AAC5-EEB359EFCC05}" destId="{C852EA1D-0E6E-48F8-96C6-C438FDD010EE}" srcOrd="0" destOrd="0" presId="urn:microsoft.com/office/officeart/2018/2/layout/IconVerticalSolidList"/>
    <dgm:cxn modelId="{C865C203-C192-4CCE-8E94-0106C37D4D1A}" type="presParOf" srcId="{C852EA1D-0E6E-48F8-96C6-C438FDD010EE}" destId="{BDC0BE68-1219-4D58-8DDF-D3AD6CDF51FF}" srcOrd="0" destOrd="0" presId="urn:microsoft.com/office/officeart/2018/2/layout/IconVerticalSolidList"/>
    <dgm:cxn modelId="{AFFF4C15-829E-4287-9987-2B6B7D617C2E}" type="presParOf" srcId="{BDC0BE68-1219-4D58-8DDF-D3AD6CDF51FF}" destId="{C897A17A-273F-4E2F-9AC6-6A4D7CD57953}" srcOrd="0" destOrd="0" presId="urn:microsoft.com/office/officeart/2018/2/layout/IconVerticalSolidList"/>
    <dgm:cxn modelId="{180C1AAF-703F-492B-872D-4AE13E86E6B1}" type="presParOf" srcId="{BDC0BE68-1219-4D58-8DDF-D3AD6CDF51FF}" destId="{140F6E9F-17CC-4240-BFB0-B28B6F47BACC}" srcOrd="1" destOrd="0" presId="urn:microsoft.com/office/officeart/2018/2/layout/IconVerticalSolidList"/>
    <dgm:cxn modelId="{CE4872F3-409B-478F-91C5-96049AB0BF83}" type="presParOf" srcId="{BDC0BE68-1219-4D58-8DDF-D3AD6CDF51FF}" destId="{50E03507-0325-4C7A-A125-7860C6F13C91}" srcOrd="2" destOrd="0" presId="urn:microsoft.com/office/officeart/2018/2/layout/IconVerticalSolidList"/>
    <dgm:cxn modelId="{8CFA204C-EC40-451D-A1DB-391EA8E44E99}" type="presParOf" srcId="{BDC0BE68-1219-4D58-8DDF-D3AD6CDF51FF}" destId="{A7D75E42-5069-4D04-B1F3-F03609D08371}" srcOrd="3" destOrd="0" presId="urn:microsoft.com/office/officeart/2018/2/layout/IconVerticalSolidList"/>
    <dgm:cxn modelId="{6A61C411-A067-4976-8C4A-6AC7D34502A8}" type="presParOf" srcId="{C852EA1D-0E6E-48F8-96C6-C438FDD010EE}" destId="{AB0CD06B-E1B3-416F-8F38-C600BDE4413D}" srcOrd="1" destOrd="0" presId="urn:microsoft.com/office/officeart/2018/2/layout/IconVerticalSolidList"/>
    <dgm:cxn modelId="{EF727A76-4A09-438E-950E-B46BB569F443}" type="presParOf" srcId="{C852EA1D-0E6E-48F8-96C6-C438FDD010EE}" destId="{561B9C58-0F78-48E8-865C-8373E645D036}" srcOrd="2" destOrd="0" presId="urn:microsoft.com/office/officeart/2018/2/layout/IconVerticalSolidList"/>
    <dgm:cxn modelId="{56286E07-C43D-4B99-9276-549A13A89F79}" type="presParOf" srcId="{561B9C58-0F78-48E8-865C-8373E645D036}" destId="{C619925D-C05B-4E54-9CDA-A4C4837D3EFE}" srcOrd="0" destOrd="0" presId="urn:microsoft.com/office/officeart/2018/2/layout/IconVerticalSolidList"/>
    <dgm:cxn modelId="{777A27F0-A809-40DC-86F4-4107424D402E}" type="presParOf" srcId="{561B9C58-0F78-48E8-865C-8373E645D036}" destId="{7C620563-515C-4FC5-B11B-CE5938EBB62A}" srcOrd="1" destOrd="0" presId="urn:microsoft.com/office/officeart/2018/2/layout/IconVerticalSolidList"/>
    <dgm:cxn modelId="{2F84EA4D-B9BA-4548-AA3F-96A5640479F1}" type="presParOf" srcId="{561B9C58-0F78-48E8-865C-8373E645D036}" destId="{7F8A9D01-EACE-422A-A03E-020E42A5686A}" srcOrd="2" destOrd="0" presId="urn:microsoft.com/office/officeart/2018/2/layout/IconVerticalSolidList"/>
    <dgm:cxn modelId="{E1B81F6D-3FF2-4A4E-9680-1E568D0229D6}" type="presParOf" srcId="{561B9C58-0F78-48E8-865C-8373E645D036}" destId="{D0F028A0-00F1-4225-BECC-D025E995B823}" srcOrd="3" destOrd="0" presId="urn:microsoft.com/office/officeart/2018/2/layout/IconVerticalSolidList"/>
    <dgm:cxn modelId="{FD0180E1-8295-4798-8492-79C51059974E}" type="presParOf" srcId="{C852EA1D-0E6E-48F8-96C6-C438FDD010EE}" destId="{8852FA15-B864-4D33-93FD-AD200FC2CC85}" srcOrd="3" destOrd="0" presId="urn:microsoft.com/office/officeart/2018/2/layout/IconVerticalSolidList"/>
    <dgm:cxn modelId="{7A2C00B7-64F5-4DE2-A3EC-9E96434CF5EA}" type="presParOf" srcId="{C852EA1D-0E6E-48F8-96C6-C438FDD010EE}" destId="{E9CFD48F-E842-49C1-AB8D-683AF108C316}" srcOrd="4" destOrd="0" presId="urn:microsoft.com/office/officeart/2018/2/layout/IconVerticalSolidList"/>
    <dgm:cxn modelId="{369BEB80-F3A1-4A71-AED6-2DA7F0A424FE}" type="presParOf" srcId="{E9CFD48F-E842-49C1-AB8D-683AF108C316}" destId="{1600C5E1-CC3B-4381-B683-C8C361BE7E99}" srcOrd="0" destOrd="0" presId="urn:microsoft.com/office/officeart/2018/2/layout/IconVerticalSolidList"/>
    <dgm:cxn modelId="{A506EC17-67BD-4C1A-8412-EFBCDDE5A6E9}" type="presParOf" srcId="{E9CFD48F-E842-49C1-AB8D-683AF108C316}" destId="{64082B3E-250E-4C3F-9386-B1C00B093581}" srcOrd="1" destOrd="0" presId="urn:microsoft.com/office/officeart/2018/2/layout/IconVerticalSolidList"/>
    <dgm:cxn modelId="{42FD2C1B-1EE7-4922-A57D-B82F0159D48A}" type="presParOf" srcId="{E9CFD48F-E842-49C1-AB8D-683AF108C316}" destId="{064167E8-F43E-470E-A2D1-09C3E7743F25}" srcOrd="2" destOrd="0" presId="urn:microsoft.com/office/officeart/2018/2/layout/IconVerticalSolidList"/>
    <dgm:cxn modelId="{A1B8045C-3736-4654-A4B3-186710B37AE9}" type="presParOf" srcId="{E9CFD48F-E842-49C1-AB8D-683AF108C316}" destId="{AE9ED368-13F1-4ACA-B8A1-B34F17EFD7C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1580BFC-A8AE-4829-91FF-32DE1D5B8167}"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A0751A23-0858-459E-860D-E680F41942DF}">
      <dgm:prSet/>
      <dgm:spPr/>
      <dgm:t>
        <a:bodyPr/>
        <a:lstStyle/>
        <a:p>
          <a:pPr>
            <a:defRPr b="1"/>
          </a:pPr>
          <a:r>
            <a:rPr lang="en-US" b="1"/>
            <a:t>Land-Grant Universities:</a:t>
          </a:r>
          <a:endParaRPr lang="en-US"/>
        </a:p>
      </dgm:t>
    </dgm:pt>
    <dgm:pt modelId="{EDE978F5-22EA-4C5F-9FE1-78D952C48AB9}" type="parTrans" cxnId="{A4ABE487-0225-42A5-BF0B-B147B1CB8924}">
      <dgm:prSet/>
      <dgm:spPr/>
      <dgm:t>
        <a:bodyPr/>
        <a:lstStyle/>
        <a:p>
          <a:endParaRPr lang="en-US"/>
        </a:p>
      </dgm:t>
    </dgm:pt>
    <dgm:pt modelId="{FE99E7DD-696F-4C33-AF2A-21688154AA89}" type="sibTrans" cxnId="{A4ABE487-0225-42A5-BF0B-B147B1CB8924}">
      <dgm:prSet/>
      <dgm:spPr/>
      <dgm:t>
        <a:bodyPr/>
        <a:lstStyle/>
        <a:p>
          <a:endParaRPr lang="en-US"/>
        </a:p>
      </dgm:t>
    </dgm:pt>
    <dgm:pt modelId="{32EE83BB-4089-4EA3-AD40-2D34E6D2B832}">
      <dgm:prSet/>
      <dgm:spPr/>
      <dgm:t>
        <a:bodyPr/>
        <a:lstStyle/>
        <a:p>
          <a:r>
            <a:rPr lang="en-US"/>
            <a:t>Many land-grant universities have Cooperative Extension Services that provide research-based information, training, and resources on agriculture and farming practices.</a:t>
          </a:r>
        </a:p>
      </dgm:t>
    </dgm:pt>
    <dgm:pt modelId="{004F5710-D46A-49C0-8206-AB969DE7F509}" type="parTrans" cxnId="{3DBF971B-6EBE-49CE-8B32-210402CAC7C3}">
      <dgm:prSet/>
      <dgm:spPr/>
      <dgm:t>
        <a:bodyPr/>
        <a:lstStyle/>
        <a:p>
          <a:endParaRPr lang="en-US"/>
        </a:p>
      </dgm:t>
    </dgm:pt>
    <dgm:pt modelId="{B15BD574-2919-429A-AE58-A8759472D45A}" type="sibTrans" cxnId="{3DBF971B-6EBE-49CE-8B32-210402CAC7C3}">
      <dgm:prSet/>
      <dgm:spPr/>
      <dgm:t>
        <a:bodyPr/>
        <a:lstStyle/>
        <a:p>
          <a:endParaRPr lang="en-US"/>
        </a:p>
      </dgm:t>
    </dgm:pt>
    <dgm:pt modelId="{0D98FE61-115B-4E35-84D8-82DAC54C04D9}">
      <dgm:prSet/>
      <dgm:spPr/>
      <dgm:t>
        <a:bodyPr/>
        <a:lstStyle/>
        <a:p>
          <a:pPr>
            <a:defRPr b="1"/>
          </a:pPr>
          <a:r>
            <a:rPr lang="en-US" b="1"/>
            <a:t>Sustainable Agriculture Research and Education (SARE):</a:t>
          </a:r>
          <a:endParaRPr lang="en-US"/>
        </a:p>
      </dgm:t>
    </dgm:pt>
    <dgm:pt modelId="{45CD34A8-798C-4FAA-8355-655C547CFA2A}" type="parTrans" cxnId="{A80321DA-7F9B-40A9-B24D-AE25E1102001}">
      <dgm:prSet/>
      <dgm:spPr/>
      <dgm:t>
        <a:bodyPr/>
        <a:lstStyle/>
        <a:p>
          <a:endParaRPr lang="en-US"/>
        </a:p>
      </dgm:t>
    </dgm:pt>
    <dgm:pt modelId="{F94899BB-F2A6-423D-9ECA-C1D086785977}" type="sibTrans" cxnId="{A80321DA-7F9B-40A9-B24D-AE25E1102001}">
      <dgm:prSet/>
      <dgm:spPr/>
      <dgm:t>
        <a:bodyPr/>
        <a:lstStyle/>
        <a:p>
          <a:endParaRPr lang="en-US"/>
        </a:p>
      </dgm:t>
    </dgm:pt>
    <dgm:pt modelId="{B4A1F3E7-CDA5-432D-B891-E5C67676BF00}">
      <dgm:prSet/>
      <dgm:spPr/>
      <dgm:t>
        <a:bodyPr/>
        <a:lstStyle/>
        <a:p>
          <a:r>
            <a:rPr lang="en-US"/>
            <a:t>Funds research and education projects to advance sustainable farming practices and provides a wealth of resources and publications.</a:t>
          </a:r>
        </a:p>
      </dgm:t>
    </dgm:pt>
    <dgm:pt modelId="{5F15F7C9-BF23-42C1-9B48-1EF234E6F925}" type="parTrans" cxnId="{1DEDEEFE-76B4-4BD0-A7AC-74EB731D1874}">
      <dgm:prSet/>
      <dgm:spPr/>
      <dgm:t>
        <a:bodyPr/>
        <a:lstStyle/>
        <a:p>
          <a:endParaRPr lang="en-US"/>
        </a:p>
      </dgm:t>
    </dgm:pt>
    <dgm:pt modelId="{25F6DABA-69BF-4536-84FC-319C264EB8AE}" type="sibTrans" cxnId="{1DEDEEFE-76B4-4BD0-A7AC-74EB731D1874}">
      <dgm:prSet/>
      <dgm:spPr/>
      <dgm:t>
        <a:bodyPr/>
        <a:lstStyle/>
        <a:p>
          <a:endParaRPr lang="en-US"/>
        </a:p>
      </dgm:t>
    </dgm:pt>
    <dgm:pt modelId="{752C5484-3E47-40A0-A6DB-B0031B5C0FEF}" type="pres">
      <dgm:prSet presAssocID="{91580BFC-A8AE-4829-91FF-32DE1D5B8167}" presName="root" presStyleCnt="0">
        <dgm:presLayoutVars>
          <dgm:dir/>
          <dgm:resizeHandles val="exact"/>
        </dgm:presLayoutVars>
      </dgm:prSet>
      <dgm:spPr/>
      <dgm:t>
        <a:bodyPr/>
        <a:lstStyle/>
        <a:p>
          <a:endParaRPr lang="en-US"/>
        </a:p>
      </dgm:t>
    </dgm:pt>
    <dgm:pt modelId="{A175C84F-7FE3-4C0B-B861-F9F0F36A26EB}" type="pres">
      <dgm:prSet presAssocID="{A0751A23-0858-459E-860D-E680F41942DF}" presName="compNode" presStyleCnt="0"/>
      <dgm:spPr/>
    </dgm:pt>
    <dgm:pt modelId="{9C6B9E54-5348-4563-BC66-7C6E31DD096D}" type="pres">
      <dgm:prSet presAssocID="{A0751A23-0858-459E-860D-E680F41942D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Schoolhouse"/>
        </a:ext>
      </dgm:extLst>
    </dgm:pt>
    <dgm:pt modelId="{F26A04B2-20C6-4BA4-93E0-F60A3C1B3743}" type="pres">
      <dgm:prSet presAssocID="{A0751A23-0858-459E-860D-E680F41942DF}" presName="iconSpace" presStyleCnt="0"/>
      <dgm:spPr/>
    </dgm:pt>
    <dgm:pt modelId="{D5592169-BFC7-42E2-89F7-291CEC9BBE66}" type="pres">
      <dgm:prSet presAssocID="{A0751A23-0858-459E-860D-E680F41942DF}" presName="parTx" presStyleLbl="revTx" presStyleIdx="0" presStyleCnt="4">
        <dgm:presLayoutVars>
          <dgm:chMax val="0"/>
          <dgm:chPref val="0"/>
        </dgm:presLayoutVars>
      </dgm:prSet>
      <dgm:spPr/>
      <dgm:t>
        <a:bodyPr/>
        <a:lstStyle/>
        <a:p>
          <a:endParaRPr lang="en-US"/>
        </a:p>
      </dgm:t>
    </dgm:pt>
    <dgm:pt modelId="{AA2C0034-3A97-497E-8B68-C370B0AD31FC}" type="pres">
      <dgm:prSet presAssocID="{A0751A23-0858-459E-860D-E680F41942DF}" presName="txSpace" presStyleCnt="0"/>
      <dgm:spPr/>
    </dgm:pt>
    <dgm:pt modelId="{B128035D-9EA2-422D-B0C4-F676CC1DC259}" type="pres">
      <dgm:prSet presAssocID="{A0751A23-0858-459E-860D-E680F41942DF}" presName="desTx" presStyleLbl="revTx" presStyleIdx="1" presStyleCnt="4">
        <dgm:presLayoutVars/>
      </dgm:prSet>
      <dgm:spPr/>
      <dgm:t>
        <a:bodyPr/>
        <a:lstStyle/>
        <a:p>
          <a:endParaRPr lang="en-US"/>
        </a:p>
      </dgm:t>
    </dgm:pt>
    <dgm:pt modelId="{9CEF9894-938D-4E26-A7B1-29BE37E0ED69}" type="pres">
      <dgm:prSet presAssocID="{FE99E7DD-696F-4C33-AF2A-21688154AA89}" presName="sibTrans" presStyleCnt="0"/>
      <dgm:spPr/>
    </dgm:pt>
    <dgm:pt modelId="{5D8F3569-4B1B-44B6-B721-D737A72B0EB6}" type="pres">
      <dgm:prSet presAssocID="{0D98FE61-115B-4E35-84D8-82DAC54C04D9}" presName="compNode" presStyleCnt="0"/>
      <dgm:spPr/>
    </dgm:pt>
    <dgm:pt modelId="{31FE5F81-5E46-452A-B137-0B0A68275EA7}" type="pres">
      <dgm:prSet presAssocID="{0D98FE61-115B-4E35-84D8-82DAC54C04D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Farm scene"/>
        </a:ext>
      </dgm:extLst>
    </dgm:pt>
    <dgm:pt modelId="{6DEFEDE1-D1C3-48DA-9A13-E14FCCA2569C}" type="pres">
      <dgm:prSet presAssocID="{0D98FE61-115B-4E35-84D8-82DAC54C04D9}" presName="iconSpace" presStyleCnt="0"/>
      <dgm:spPr/>
    </dgm:pt>
    <dgm:pt modelId="{D64608A5-93C0-4AD7-AABC-592D1466CEE1}" type="pres">
      <dgm:prSet presAssocID="{0D98FE61-115B-4E35-84D8-82DAC54C04D9}" presName="parTx" presStyleLbl="revTx" presStyleIdx="2" presStyleCnt="4">
        <dgm:presLayoutVars>
          <dgm:chMax val="0"/>
          <dgm:chPref val="0"/>
        </dgm:presLayoutVars>
      </dgm:prSet>
      <dgm:spPr/>
      <dgm:t>
        <a:bodyPr/>
        <a:lstStyle/>
        <a:p>
          <a:endParaRPr lang="en-US"/>
        </a:p>
      </dgm:t>
    </dgm:pt>
    <dgm:pt modelId="{37CE070D-2F02-4B53-9C7D-4A51545144FA}" type="pres">
      <dgm:prSet presAssocID="{0D98FE61-115B-4E35-84D8-82DAC54C04D9}" presName="txSpace" presStyleCnt="0"/>
      <dgm:spPr/>
    </dgm:pt>
    <dgm:pt modelId="{7309238B-5526-4C25-B9F7-405507B6C67F}" type="pres">
      <dgm:prSet presAssocID="{0D98FE61-115B-4E35-84D8-82DAC54C04D9}" presName="desTx" presStyleLbl="revTx" presStyleIdx="3" presStyleCnt="4">
        <dgm:presLayoutVars/>
      </dgm:prSet>
      <dgm:spPr/>
      <dgm:t>
        <a:bodyPr/>
        <a:lstStyle/>
        <a:p>
          <a:endParaRPr lang="en-US"/>
        </a:p>
      </dgm:t>
    </dgm:pt>
  </dgm:ptLst>
  <dgm:cxnLst>
    <dgm:cxn modelId="{3DBF971B-6EBE-49CE-8B32-210402CAC7C3}" srcId="{A0751A23-0858-459E-860D-E680F41942DF}" destId="{32EE83BB-4089-4EA3-AD40-2D34E6D2B832}" srcOrd="0" destOrd="0" parTransId="{004F5710-D46A-49C0-8206-AB969DE7F509}" sibTransId="{B15BD574-2919-429A-AE58-A8759472D45A}"/>
    <dgm:cxn modelId="{28A9EF38-09D9-4398-8964-47C1EA1A219C}" type="presOf" srcId="{32EE83BB-4089-4EA3-AD40-2D34E6D2B832}" destId="{B128035D-9EA2-422D-B0C4-F676CC1DC259}" srcOrd="0" destOrd="0" presId="urn:microsoft.com/office/officeart/2018/5/layout/CenteredIconLabelDescriptionList"/>
    <dgm:cxn modelId="{1DEDEEFE-76B4-4BD0-A7AC-74EB731D1874}" srcId="{0D98FE61-115B-4E35-84D8-82DAC54C04D9}" destId="{B4A1F3E7-CDA5-432D-B891-E5C67676BF00}" srcOrd="0" destOrd="0" parTransId="{5F15F7C9-BF23-42C1-9B48-1EF234E6F925}" sibTransId="{25F6DABA-69BF-4536-84FC-319C264EB8AE}"/>
    <dgm:cxn modelId="{3477F440-13B7-49E1-8011-5D1876B1A60D}" type="presOf" srcId="{0D98FE61-115B-4E35-84D8-82DAC54C04D9}" destId="{D64608A5-93C0-4AD7-AABC-592D1466CEE1}" srcOrd="0" destOrd="0" presId="urn:microsoft.com/office/officeart/2018/5/layout/CenteredIconLabelDescriptionList"/>
    <dgm:cxn modelId="{A80321DA-7F9B-40A9-B24D-AE25E1102001}" srcId="{91580BFC-A8AE-4829-91FF-32DE1D5B8167}" destId="{0D98FE61-115B-4E35-84D8-82DAC54C04D9}" srcOrd="1" destOrd="0" parTransId="{45CD34A8-798C-4FAA-8355-655C547CFA2A}" sibTransId="{F94899BB-F2A6-423D-9ECA-C1D086785977}"/>
    <dgm:cxn modelId="{4C35FE20-7E64-47FA-A20B-61771492D9DC}" type="presOf" srcId="{91580BFC-A8AE-4829-91FF-32DE1D5B8167}" destId="{752C5484-3E47-40A0-A6DB-B0031B5C0FEF}" srcOrd="0" destOrd="0" presId="urn:microsoft.com/office/officeart/2018/5/layout/CenteredIconLabelDescriptionList"/>
    <dgm:cxn modelId="{FEE078FE-DC8B-479C-A7E1-4584D6005760}" type="presOf" srcId="{B4A1F3E7-CDA5-432D-B891-E5C67676BF00}" destId="{7309238B-5526-4C25-B9F7-405507B6C67F}" srcOrd="0" destOrd="0" presId="urn:microsoft.com/office/officeart/2018/5/layout/CenteredIconLabelDescriptionList"/>
    <dgm:cxn modelId="{A4ABE487-0225-42A5-BF0B-B147B1CB8924}" srcId="{91580BFC-A8AE-4829-91FF-32DE1D5B8167}" destId="{A0751A23-0858-459E-860D-E680F41942DF}" srcOrd="0" destOrd="0" parTransId="{EDE978F5-22EA-4C5F-9FE1-78D952C48AB9}" sibTransId="{FE99E7DD-696F-4C33-AF2A-21688154AA89}"/>
    <dgm:cxn modelId="{C47AE449-FFC7-4FB4-B67E-104C27CE9A64}" type="presOf" srcId="{A0751A23-0858-459E-860D-E680F41942DF}" destId="{D5592169-BFC7-42E2-89F7-291CEC9BBE66}" srcOrd="0" destOrd="0" presId="urn:microsoft.com/office/officeart/2018/5/layout/CenteredIconLabelDescriptionList"/>
    <dgm:cxn modelId="{06878656-1498-4639-802C-A822CE662942}" type="presParOf" srcId="{752C5484-3E47-40A0-A6DB-B0031B5C0FEF}" destId="{A175C84F-7FE3-4C0B-B861-F9F0F36A26EB}" srcOrd="0" destOrd="0" presId="urn:microsoft.com/office/officeart/2018/5/layout/CenteredIconLabelDescriptionList"/>
    <dgm:cxn modelId="{E97CA46A-07A5-4284-B0E6-93591EB881BE}" type="presParOf" srcId="{A175C84F-7FE3-4C0B-B861-F9F0F36A26EB}" destId="{9C6B9E54-5348-4563-BC66-7C6E31DD096D}" srcOrd="0" destOrd="0" presId="urn:microsoft.com/office/officeart/2018/5/layout/CenteredIconLabelDescriptionList"/>
    <dgm:cxn modelId="{C323F5F8-173E-4A78-9901-50BB0B749F6A}" type="presParOf" srcId="{A175C84F-7FE3-4C0B-B861-F9F0F36A26EB}" destId="{F26A04B2-20C6-4BA4-93E0-F60A3C1B3743}" srcOrd="1" destOrd="0" presId="urn:microsoft.com/office/officeart/2018/5/layout/CenteredIconLabelDescriptionList"/>
    <dgm:cxn modelId="{1005C099-61E3-4F5D-AFAC-C0A13559B3F6}" type="presParOf" srcId="{A175C84F-7FE3-4C0B-B861-F9F0F36A26EB}" destId="{D5592169-BFC7-42E2-89F7-291CEC9BBE66}" srcOrd="2" destOrd="0" presId="urn:microsoft.com/office/officeart/2018/5/layout/CenteredIconLabelDescriptionList"/>
    <dgm:cxn modelId="{78893C57-5B1A-47AD-AE34-0DA7AFB4B650}" type="presParOf" srcId="{A175C84F-7FE3-4C0B-B861-F9F0F36A26EB}" destId="{AA2C0034-3A97-497E-8B68-C370B0AD31FC}" srcOrd="3" destOrd="0" presId="urn:microsoft.com/office/officeart/2018/5/layout/CenteredIconLabelDescriptionList"/>
    <dgm:cxn modelId="{E13209E9-C334-4D96-97AA-D3824503B0F2}" type="presParOf" srcId="{A175C84F-7FE3-4C0B-B861-F9F0F36A26EB}" destId="{B128035D-9EA2-422D-B0C4-F676CC1DC259}" srcOrd="4" destOrd="0" presId="urn:microsoft.com/office/officeart/2018/5/layout/CenteredIconLabelDescriptionList"/>
    <dgm:cxn modelId="{466FA936-12BC-4112-A22D-0FEFA59868F7}" type="presParOf" srcId="{752C5484-3E47-40A0-A6DB-B0031B5C0FEF}" destId="{9CEF9894-938D-4E26-A7B1-29BE37E0ED69}" srcOrd="1" destOrd="0" presId="urn:microsoft.com/office/officeart/2018/5/layout/CenteredIconLabelDescriptionList"/>
    <dgm:cxn modelId="{40E0B2CB-9BEF-45E9-BE00-26C616970893}" type="presParOf" srcId="{752C5484-3E47-40A0-A6DB-B0031B5C0FEF}" destId="{5D8F3569-4B1B-44B6-B721-D737A72B0EB6}" srcOrd="2" destOrd="0" presId="urn:microsoft.com/office/officeart/2018/5/layout/CenteredIconLabelDescriptionList"/>
    <dgm:cxn modelId="{B4FBE102-E872-46F5-8B96-658162E7919B}" type="presParOf" srcId="{5D8F3569-4B1B-44B6-B721-D737A72B0EB6}" destId="{31FE5F81-5E46-452A-B137-0B0A68275EA7}" srcOrd="0" destOrd="0" presId="urn:microsoft.com/office/officeart/2018/5/layout/CenteredIconLabelDescriptionList"/>
    <dgm:cxn modelId="{6841320D-9452-4770-9BDB-346E866BF269}" type="presParOf" srcId="{5D8F3569-4B1B-44B6-B721-D737A72B0EB6}" destId="{6DEFEDE1-D1C3-48DA-9A13-E14FCCA2569C}" srcOrd="1" destOrd="0" presId="urn:microsoft.com/office/officeart/2018/5/layout/CenteredIconLabelDescriptionList"/>
    <dgm:cxn modelId="{61D93D49-1C70-4FF6-A97F-8ED93D292AD3}" type="presParOf" srcId="{5D8F3569-4B1B-44B6-B721-D737A72B0EB6}" destId="{D64608A5-93C0-4AD7-AABC-592D1466CEE1}" srcOrd="2" destOrd="0" presId="urn:microsoft.com/office/officeart/2018/5/layout/CenteredIconLabelDescriptionList"/>
    <dgm:cxn modelId="{6C2D2717-A78D-4DD4-9C11-45CDF1DA5EDD}" type="presParOf" srcId="{5D8F3569-4B1B-44B6-B721-D737A72B0EB6}" destId="{37CE070D-2F02-4B53-9C7D-4A51545144FA}" srcOrd="3" destOrd="0" presId="urn:microsoft.com/office/officeart/2018/5/layout/CenteredIconLabelDescriptionList"/>
    <dgm:cxn modelId="{9DFAF787-BE2C-4230-982A-C78FB62637C1}" type="presParOf" srcId="{5D8F3569-4B1B-44B6-B721-D737A72B0EB6}" destId="{7309238B-5526-4C25-B9F7-405507B6C67F}" srcOrd="4" destOrd="0" presId="urn:microsoft.com/office/officeart/2018/5/layout/Centered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356D668-CB95-4B23-995B-3281F17B8CA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5833CD8-8799-458E-A7B5-1A329AFE845D}">
      <dgm:prSet/>
      <dgm:spPr/>
      <dgm:t>
        <a:bodyPr/>
        <a:lstStyle/>
        <a:p>
          <a:r>
            <a:rPr lang="en-US"/>
            <a:t>Stefan Templeton, Executive Director</a:t>
          </a:r>
          <a:br>
            <a:rPr lang="en-US"/>
          </a:br>
          <a:r>
            <a:rPr lang="en-US"/>
            <a:t>Stefan@thefarmersalliance.org</a:t>
          </a:r>
        </a:p>
      </dgm:t>
    </dgm:pt>
    <dgm:pt modelId="{D41D820E-162E-4ED8-84CA-A042122080D1}" type="parTrans" cxnId="{DB45DFAD-FD7E-4182-9754-84E5EE07CA36}">
      <dgm:prSet/>
      <dgm:spPr/>
      <dgm:t>
        <a:bodyPr/>
        <a:lstStyle/>
        <a:p>
          <a:endParaRPr lang="en-US"/>
        </a:p>
      </dgm:t>
    </dgm:pt>
    <dgm:pt modelId="{E96F8836-20BB-4A70-9A66-2AC07FBAAB9C}" type="sibTrans" cxnId="{DB45DFAD-FD7E-4182-9754-84E5EE07CA36}">
      <dgm:prSet/>
      <dgm:spPr/>
      <dgm:t>
        <a:bodyPr/>
        <a:lstStyle/>
        <a:p>
          <a:endParaRPr lang="en-US"/>
        </a:p>
      </dgm:t>
    </dgm:pt>
    <dgm:pt modelId="{912E74A9-1444-4E67-A53F-140F47273711}">
      <dgm:prSet/>
      <dgm:spPr/>
      <dgm:t>
        <a:bodyPr/>
        <a:lstStyle/>
        <a:p>
          <a:r>
            <a:rPr lang="en-US"/>
            <a:t>Raul Medrano, Small Business and Marketing Specialist</a:t>
          </a:r>
          <a:br>
            <a:rPr lang="en-US"/>
          </a:br>
          <a:r>
            <a:rPr lang="en-US"/>
            <a:t>Raul@thefarmersalliance.org</a:t>
          </a:r>
        </a:p>
      </dgm:t>
    </dgm:pt>
    <dgm:pt modelId="{A3063432-D855-4A84-8905-C026DA292E12}" type="parTrans" cxnId="{89240496-8007-404A-A642-3F7B2F8A1916}">
      <dgm:prSet/>
      <dgm:spPr/>
      <dgm:t>
        <a:bodyPr/>
        <a:lstStyle/>
        <a:p>
          <a:endParaRPr lang="en-US"/>
        </a:p>
      </dgm:t>
    </dgm:pt>
    <dgm:pt modelId="{6A5F646F-9008-4C99-92C6-E8CC6E143363}" type="sibTrans" cxnId="{89240496-8007-404A-A642-3F7B2F8A1916}">
      <dgm:prSet/>
      <dgm:spPr/>
      <dgm:t>
        <a:bodyPr/>
        <a:lstStyle/>
        <a:p>
          <a:endParaRPr lang="en-US"/>
        </a:p>
      </dgm:t>
    </dgm:pt>
    <dgm:pt modelId="{6E6BA56D-FA87-41D9-8756-61C780148A67}" type="pres">
      <dgm:prSet presAssocID="{4356D668-CB95-4B23-995B-3281F17B8CA6}" presName="root" presStyleCnt="0">
        <dgm:presLayoutVars>
          <dgm:dir/>
          <dgm:resizeHandles val="exact"/>
        </dgm:presLayoutVars>
      </dgm:prSet>
      <dgm:spPr/>
      <dgm:t>
        <a:bodyPr/>
        <a:lstStyle/>
        <a:p>
          <a:endParaRPr lang="en-US"/>
        </a:p>
      </dgm:t>
    </dgm:pt>
    <dgm:pt modelId="{17FBDFA6-9289-440A-92FB-0EE55AE89831}" type="pres">
      <dgm:prSet presAssocID="{55833CD8-8799-458E-A7B5-1A329AFE845D}" presName="compNode" presStyleCnt="0"/>
      <dgm:spPr/>
    </dgm:pt>
    <dgm:pt modelId="{0C8C67EF-0582-46AD-96FC-2CA8CFF24514}" type="pres">
      <dgm:prSet presAssocID="{55833CD8-8799-458E-A7B5-1A329AFE845D}" presName="bgRect" presStyleLbl="bgShp" presStyleIdx="0" presStyleCnt="2"/>
      <dgm:spPr/>
    </dgm:pt>
    <dgm:pt modelId="{DCDC42BA-A80A-4B5C-81AB-9C7B530F6170}" type="pres">
      <dgm:prSet presAssocID="{55833CD8-8799-458E-A7B5-1A329AFE845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Canyon scene"/>
        </a:ext>
      </dgm:extLst>
    </dgm:pt>
    <dgm:pt modelId="{E166F8E7-C1D5-44F8-8B8D-0428C0801CA5}" type="pres">
      <dgm:prSet presAssocID="{55833CD8-8799-458E-A7B5-1A329AFE845D}" presName="spaceRect" presStyleCnt="0"/>
      <dgm:spPr/>
    </dgm:pt>
    <dgm:pt modelId="{A0B2D6E5-667E-4CD2-AAC0-4E7F95A6F79A}" type="pres">
      <dgm:prSet presAssocID="{55833CD8-8799-458E-A7B5-1A329AFE845D}" presName="parTx" presStyleLbl="revTx" presStyleIdx="0" presStyleCnt="2">
        <dgm:presLayoutVars>
          <dgm:chMax val="0"/>
          <dgm:chPref val="0"/>
        </dgm:presLayoutVars>
      </dgm:prSet>
      <dgm:spPr/>
      <dgm:t>
        <a:bodyPr/>
        <a:lstStyle/>
        <a:p>
          <a:endParaRPr lang="en-US"/>
        </a:p>
      </dgm:t>
    </dgm:pt>
    <dgm:pt modelId="{7419B4DF-EA13-4512-B969-959C994CC46E}" type="pres">
      <dgm:prSet presAssocID="{E96F8836-20BB-4A70-9A66-2AC07FBAAB9C}" presName="sibTrans" presStyleCnt="0"/>
      <dgm:spPr/>
    </dgm:pt>
    <dgm:pt modelId="{C16CA0B3-A646-4820-81BC-269C28165403}" type="pres">
      <dgm:prSet presAssocID="{912E74A9-1444-4E67-A53F-140F47273711}" presName="compNode" presStyleCnt="0"/>
      <dgm:spPr/>
    </dgm:pt>
    <dgm:pt modelId="{95152E0C-02E3-463B-BFC1-04DEB7B261D9}" type="pres">
      <dgm:prSet presAssocID="{912E74A9-1444-4E67-A53F-140F47273711}" presName="bgRect" presStyleLbl="bgShp" presStyleIdx="1" presStyleCnt="2"/>
      <dgm:spPr/>
    </dgm:pt>
    <dgm:pt modelId="{78B0DD63-BCB8-414D-8AAF-AF85EE5F3D3C}" type="pres">
      <dgm:prSet presAssocID="{912E74A9-1444-4E67-A53F-140F4727371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Envelope"/>
        </a:ext>
      </dgm:extLst>
    </dgm:pt>
    <dgm:pt modelId="{2F3F3168-4A89-45E8-9F03-898627857B0A}" type="pres">
      <dgm:prSet presAssocID="{912E74A9-1444-4E67-A53F-140F47273711}" presName="spaceRect" presStyleCnt="0"/>
      <dgm:spPr/>
    </dgm:pt>
    <dgm:pt modelId="{C596682D-8E5B-4A7B-BADB-46DF228706D9}" type="pres">
      <dgm:prSet presAssocID="{912E74A9-1444-4E67-A53F-140F47273711}" presName="parTx" presStyleLbl="revTx" presStyleIdx="1" presStyleCnt="2">
        <dgm:presLayoutVars>
          <dgm:chMax val="0"/>
          <dgm:chPref val="0"/>
        </dgm:presLayoutVars>
      </dgm:prSet>
      <dgm:spPr/>
      <dgm:t>
        <a:bodyPr/>
        <a:lstStyle/>
        <a:p>
          <a:endParaRPr lang="en-US"/>
        </a:p>
      </dgm:t>
    </dgm:pt>
  </dgm:ptLst>
  <dgm:cxnLst>
    <dgm:cxn modelId="{89240496-8007-404A-A642-3F7B2F8A1916}" srcId="{4356D668-CB95-4B23-995B-3281F17B8CA6}" destId="{912E74A9-1444-4E67-A53F-140F47273711}" srcOrd="1" destOrd="0" parTransId="{A3063432-D855-4A84-8905-C026DA292E12}" sibTransId="{6A5F646F-9008-4C99-92C6-E8CC6E143363}"/>
    <dgm:cxn modelId="{DB45DFAD-FD7E-4182-9754-84E5EE07CA36}" srcId="{4356D668-CB95-4B23-995B-3281F17B8CA6}" destId="{55833CD8-8799-458E-A7B5-1A329AFE845D}" srcOrd="0" destOrd="0" parTransId="{D41D820E-162E-4ED8-84CA-A042122080D1}" sibTransId="{E96F8836-20BB-4A70-9A66-2AC07FBAAB9C}"/>
    <dgm:cxn modelId="{50E6B931-E34A-4CF5-839A-F339D5EF4CB4}" type="presOf" srcId="{912E74A9-1444-4E67-A53F-140F47273711}" destId="{C596682D-8E5B-4A7B-BADB-46DF228706D9}" srcOrd="0" destOrd="0" presId="urn:microsoft.com/office/officeart/2018/2/layout/IconVerticalSolidList"/>
    <dgm:cxn modelId="{0080CB9D-05AD-43BE-A167-D8467411C1F8}" type="presOf" srcId="{4356D668-CB95-4B23-995B-3281F17B8CA6}" destId="{6E6BA56D-FA87-41D9-8756-61C780148A67}" srcOrd="0" destOrd="0" presId="urn:microsoft.com/office/officeart/2018/2/layout/IconVerticalSolidList"/>
    <dgm:cxn modelId="{C9EE0F89-1C8D-4C7D-8230-4FB80BA900A7}" type="presOf" srcId="{55833CD8-8799-458E-A7B5-1A329AFE845D}" destId="{A0B2D6E5-667E-4CD2-AAC0-4E7F95A6F79A}" srcOrd="0" destOrd="0" presId="urn:microsoft.com/office/officeart/2018/2/layout/IconVerticalSolidList"/>
    <dgm:cxn modelId="{4ABADFEF-DF26-4FD8-94D0-1EE20B739FC1}" type="presParOf" srcId="{6E6BA56D-FA87-41D9-8756-61C780148A67}" destId="{17FBDFA6-9289-440A-92FB-0EE55AE89831}" srcOrd="0" destOrd="0" presId="urn:microsoft.com/office/officeart/2018/2/layout/IconVerticalSolidList"/>
    <dgm:cxn modelId="{3ED568C4-4A27-4269-AEFE-EA7F31507D9C}" type="presParOf" srcId="{17FBDFA6-9289-440A-92FB-0EE55AE89831}" destId="{0C8C67EF-0582-46AD-96FC-2CA8CFF24514}" srcOrd="0" destOrd="0" presId="urn:microsoft.com/office/officeart/2018/2/layout/IconVerticalSolidList"/>
    <dgm:cxn modelId="{7CF05667-B081-4012-936B-8AD8C07EE00A}" type="presParOf" srcId="{17FBDFA6-9289-440A-92FB-0EE55AE89831}" destId="{DCDC42BA-A80A-4B5C-81AB-9C7B530F6170}" srcOrd="1" destOrd="0" presId="urn:microsoft.com/office/officeart/2018/2/layout/IconVerticalSolidList"/>
    <dgm:cxn modelId="{95E82156-5A9B-4DD0-8FE4-D94FA982503D}" type="presParOf" srcId="{17FBDFA6-9289-440A-92FB-0EE55AE89831}" destId="{E166F8E7-C1D5-44F8-8B8D-0428C0801CA5}" srcOrd="2" destOrd="0" presId="urn:microsoft.com/office/officeart/2018/2/layout/IconVerticalSolidList"/>
    <dgm:cxn modelId="{28D6C724-87F8-4896-ACE0-FA50F7FA8646}" type="presParOf" srcId="{17FBDFA6-9289-440A-92FB-0EE55AE89831}" destId="{A0B2D6E5-667E-4CD2-AAC0-4E7F95A6F79A}" srcOrd="3" destOrd="0" presId="urn:microsoft.com/office/officeart/2018/2/layout/IconVerticalSolidList"/>
    <dgm:cxn modelId="{92C79013-8A89-420A-B3E9-65A8C27553CA}" type="presParOf" srcId="{6E6BA56D-FA87-41D9-8756-61C780148A67}" destId="{7419B4DF-EA13-4512-B969-959C994CC46E}" srcOrd="1" destOrd="0" presId="urn:microsoft.com/office/officeart/2018/2/layout/IconVerticalSolidList"/>
    <dgm:cxn modelId="{A0DF7EE3-6362-4B59-8B80-47BF8A418707}" type="presParOf" srcId="{6E6BA56D-FA87-41D9-8756-61C780148A67}" destId="{C16CA0B3-A646-4820-81BC-269C28165403}" srcOrd="2" destOrd="0" presId="urn:microsoft.com/office/officeart/2018/2/layout/IconVerticalSolidList"/>
    <dgm:cxn modelId="{85B5751E-47AE-4628-9734-2097C0EF93C8}" type="presParOf" srcId="{C16CA0B3-A646-4820-81BC-269C28165403}" destId="{95152E0C-02E3-463B-BFC1-04DEB7B261D9}" srcOrd="0" destOrd="0" presId="urn:microsoft.com/office/officeart/2018/2/layout/IconVerticalSolidList"/>
    <dgm:cxn modelId="{CD0AD8DB-BEB5-4229-A1A4-1D2FD679B360}" type="presParOf" srcId="{C16CA0B3-A646-4820-81BC-269C28165403}" destId="{78B0DD63-BCB8-414D-8AAF-AF85EE5F3D3C}" srcOrd="1" destOrd="0" presId="urn:microsoft.com/office/officeart/2018/2/layout/IconVerticalSolidList"/>
    <dgm:cxn modelId="{14900C46-254D-4596-97D1-A7DF394C8E75}" type="presParOf" srcId="{C16CA0B3-A646-4820-81BC-269C28165403}" destId="{2F3F3168-4A89-45E8-9F03-898627857B0A}" srcOrd="2" destOrd="0" presId="urn:microsoft.com/office/officeart/2018/2/layout/IconVerticalSolidList"/>
    <dgm:cxn modelId="{091F47CB-677B-4836-A301-77AE2AD496C8}" type="presParOf" srcId="{C16CA0B3-A646-4820-81BC-269C28165403}" destId="{C596682D-8E5B-4A7B-BADB-46DF228706D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DC90EB-3B4F-49A5-BE47-423659C8C78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CA8E3F1-D980-4E07-AA98-5E44F68EA995}">
      <dgm:prSet phldrT="[Text]" phldr="0"/>
      <dgm:spPr/>
      <dgm:t>
        <a:bodyPr/>
        <a:lstStyle/>
        <a:p>
          <a:pPr>
            <a:lnSpc>
              <a:spcPct val="100000"/>
            </a:lnSpc>
            <a:defRPr cap="all"/>
          </a:pPr>
          <a:r>
            <a:rPr lang="en-US">
              <a:latin typeface="Avenir Next LT Pro"/>
            </a:rPr>
            <a:t>Entrepreneurship</a:t>
          </a:r>
          <a:endParaRPr lang="en-US"/>
        </a:p>
      </dgm:t>
    </dgm:pt>
    <dgm:pt modelId="{2FD474D2-85FE-4FFA-A9FB-40D9A4407D94}" type="parTrans" cxnId="{D003E087-74A4-4E2B-B21A-D7E17C354A22}">
      <dgm:prSet/>
      <dgm:spPr/>
      <dgm:t>
        <a:bodyPr/>
        <a:lstStyle/>
        <a:p>
          <a:endParaRPr lang="en-US"/>
        </a:p>
      </dgm:t>
    </dgm:pt>
    <dgm:pt modelId="{9801006F-EDEF-45E2-91A1-120287BAE71E}" type="sibTrans" cxnId="{D003E087-74A4-4E2B-B21A-D7E17C354A22}">
      <dgm:prSet/>
      <dgm:spPr/>
      <dgm:t>
        <a:bodyPr/>
        <a:lstStyle/>
        <a:p>
          <a:endParaRPr lang="en-US"/>
        </a:p>
      </dgm:t>
    </dgm:pt>
    <dgm:pt modelId="{5AC70BEC-6FEB-4EFF-BBD8-56EB95C180F3}">
      <dgm:prSet phldrT="[Text]" phldr="0"/>
      <dgm:spPr/>
      <dgm:t>
        <a:bodyPr/>
        <a:lstStyle/>
        <a:p>
          <a:pPr>
            <a:lnSpc>
              <a:spcPct val="100000"/>
            </a:lnSpc>
            <a:defRPr cap="all"/>
          </a:pPr>
          <a:r>
            <a:rPr lang="en-US">
              <a:latin typeface="Avenir Next LT Pro"/>
            </a:rPr>
            <a:t>Business Models</a:t>
          </a:r>
          <a:endParaRPr lang="en-US"/>
        </a:p>
      </dgm:t>
    </dgm:pt>
    <dgm:pt modelId="{53233324-95FB-4C39-9477-2B07DD2517A2}" type="parTrans" cxnId="{47BA39E6-130C-4BBC-A5F1-EBE2B1528AD9}">
      <dgm:prSet/>
      <dgm:spPr/>
      <dgm:t>
        <a:bodyPr/>
        <a:lstStyle/>
        <a:p>
          <a:endParaRPr lang="en-US"/>
        </a:p>
      </dgm:t>
    </dgm:pt>
    <dgm:pt modelId="{4AE18428-BB83-49D6-9B1A-DF73071B83D2}" type="sibTrans" cxnId="{47BA39E6-130C-4BBC-A5F1-EBE2B1528AD9}">
      <dgm:prSet/>
      <dgm:spPr/>
      <dgm:t>
        <a:bodyPr/>
        <a:lstStyle/>
        <a:p>
          <a:endParaRPr lang="en-US"/>
        </a:p>
      </dgm:t>
    </dgm:pt>
    <dgm:pt modelId="{B5B6F2A2-E579-4B0D-84FE-4A66773FBE34}">
      <dgm:prSet phldrT="[Text]" phldr="0"/>
      <dgm:spPr/>
      <dgm:t>
        <a:bodyPr/>
        <a:lstStyle/>
        <a:p>
          <a:pPr>
            <a:lnSpc>
              <a:spcPct val="100000"/>
            </a:lnSpc>
            <a:defRPr cap="all"/>
          </a:pPr>
          <a:r>
            <a:rPr lang="en-US">
              <a:latin typeface="Avenir Next LT Pro"/>
            </a:rPr>
            <a:t>Operations</a:t>
          </a:r>
          <a:endParaRPr lang="en-US"/>
        </a:p>
      </dgm:t>
    </dgm:pt>
    <dgm:pt modelId="{EC15A14E-6C0E-47D5-9993-B3F5F43C949E}" type="parTrans" cxnId="{A2DDB7A2-2052-4FFD-99B7-FB71CB7B3149}">
      <dgm:prSet/>
      <dgm:spPr/>
      <dgm:t>
        <a:bodyPr/>
        <a:lstStyle/>
        <a:p>
          <a:endParaRPr lang="en-US"/>
        </a:p>
      </dgm:t>
    </dgm:pt>
    <dgm:pt modelId="{5675E24A-F91B-486C-94EC-9C2CEB705085}" type="sibTrans" cxnId="{A2DDB7A2-2052-4FFD-99B7-FB71CB7B3149}">
      <dgm:prSet/>
      <dgm:spPr/>
      <dgm:t>
        <a:bodyPr/>
        <a:lstStyle/>
        <a:p>
          <a:endParaRPr lang="en-US"/>
        </a:p>
      </dgm:t>
    </dgm:pt>
    <dgm:pt modelId="{A76E9EC1-2951-450D-A927-41806875D32F}">
      <dgm:prSet phldrT="[Text]" phldr="0"/>
      <dgm:spPr/>
      <dgm:t>
        <a:bodyPr/>
        <a:lstStyle/>
        <a:p>
          <a:pPr>
            <a:lnSpc>
              <a:spcPct val="100000"/>
            </a:lnSpc>
            <a:defRPr cap="all"/>
          </a:pPr>
          <a:r>
            <a:rPr lang="en-US">
              <a:latin typeface="Avenir Next LT Pro"/>
            </a:rPr>
            <a:t>Marketing</a:t>
          </a:r>
          <a:endParaRPr lang="en-US"/>
        </a:p>
      </dgm:t>
    </dgm:pt>
    <dgm:pt modelId="{5DA95EFD-37B6-4196-9653-53ED5D8567C7}" type="parTrans" cxnId="{54C22A75-50F5-4087-A4F0-DEB15BE9EB29}">
      <dgm:prSet/>
      <dgm:spPr/>
      <dgm:t>
        <a:bodyPr/>
        <a:lstStyle/>
        <a:p>
          <a:endParaRPr lang="en-US"/>
        </a:p>
      </dgm:t>
    </dgm:pt>
    <dgm:pt modelId="{ED6BD216-E492-411F-B89C-A1493117EC80}" type="sibTrans" cxnId="{54C22A75-50F5-4087-A4F0-DEB15BE9EB29}">
      <dgm:prSet/>
      <dgm:spPr/>
      <dgm:t>
        <a:bodyPr/>
        <a:lstStyle/>
        <a:p>
          <a:endParaRPr lang="en-US"/>
        </a:p>
      </dgm:t>
    </dgm:pt>
    <dgm:pt modelId="{1C35F79E-4202-416E-8C21-C5044191457C}">
      <dgm:prSet phldrT="[Text]" phldr="0"/>
      <dgm:spPr/>
      <dgm:t>
        <a:bodyPr/>
        <a:lstStyle/>
        <a:p>
          <a:pPr>
            <a:lnSpc>
              <a:spcPct val="100000"/>
            </a:lnSpc>
            <a:defRPr cap="all"/>
          </a:pPr>
          <a:r>
            <a:rPr lang="en-US">
              <a:latin typeface="Avenir Next LT Pro"/>
            </a:rPr>
            <a:t>Distribution</a:t>
          </a:r>
          <a:endParaRPr lang="en-US"/>
        </a:p>
      </dgm:t>
    </dgm:pt>
    <dgm:pt modelId="{3F0BA4D3-122F-4082-B7B9-2B4DF955515D}" type="parTrans" cxnId="{2B1B1EE8-51AE-4442-B3C1-5D16BFD8E781}">
      <dgm:prSet/>
      <dgm:spPr/>
      <dgm:t>
        <a:bodyPr/>
        <a:lstStyle/>
        <a:p>
          <a:endParaRPr lang="en-US"/>
        </a:p>
      </dgm:t>
    </dgm:pt>
    <dgm:pt modelId="{60BE2C39-FF42-41B0-ACFD-9A8582376568}" type="sibTrans" cxnId="{2B1B1EE8-51AE-4442-B3C1-5D16BFD8E781}">
      <dgm:prSet/>
      <dgm:spPr/>
      <dgm:t>
        <a:bodyPr/>
        <a:lstStyle/>
        <a:p>
          <a:endParaRPr lang="en-US"/>
        </a:p>
      </dgm:t>
    </dgm:pt>
    <dgm:pt modelId="{30CCF056-7698-407A-AF08-15D7A9EDF6BA}">
      <dgm:prSet phldr="0"/>
      <dgm:spPr/>
      <dgm:t>
        <a:bodyPr/>
        <a:lstStyle/>
        <a:p>
          <a:pPr>
            <a:lnSpc>
              <a:spcPct val="100000"/>
            </a:lnSpc>
            <a:defRPr cap="all"/>
          </a:pPr>
          <a:r>
            <a:rPr lang="en-US">
              <a:latin typeface="Avenir Next LT Pro"/>
            </a:rPr>
            <a:t>Resources</a:t>
          </a:r>
        </a:p>
      </dgm:t>
    </dgm:pt>
    <dgm:pt modelId="{CDF34A18-FDA6-44F3-B672-B179122710A5}" type="parTrans" cxnId="{DFF33E08-276C-4352-B55E-523860F1F715}">
      <dgm:prSet/>
      <dgm:spPr/>
    </dgm:pt>
    <dgm:pt modelId="{3A5D4359-01E6-4E37-ABFB-4BC9A2C69CBA}" type="sibTrans" cxnId="{DFF33E08-276C-4352-B55E-523860F1F715}">
      <dgm:prSet/>
      <dgm:spPr/>
      <dgm:t>
        <a:bodyPr/>
        <a:lstStyle/>
        <a:p>
          <a:endParaRPr lang="en-US"/>
        </a:p>
      </dgm:t>
    </dgm:pt>
    <dgm:pt modelId="{65689D4F-8E03-4F3C-81E0-AC497969FE59}" type="pres">
      <dgm:prSet presAssocID="{B6DC90EB-3B4F-49A5-BE47-423659C8C78F}" presName="root" presStyleCnt="0">
        <dgm:presLayoutVars>
          <dgm:dir/>
          <dgm:resizeHandles val="exact"/>
        </dgm:presLayoutVars>
      </dgm:prSet>
      <dgm:spPr/>
      <dgm:t>
        <a:bodyPr/>
        <a:lstStyle/>
        <a:p>
          <a:endParaRPr lang="en-US"/>
        </a:p>
      </dgm:t>
    </dgm:pt>
    <dgm:pt modelId="{B4774509-8707-45EA-829C-F74C5FFEE3D3}" type="pres">
      <dgm:prSet presAssocID="{FCA8E3F1-D980-4E07-AA98-5E44F68EA995}" presName="compNode" presStyleCnt="0"/>
      <dgm:spPr/>
    </dgm:pt>
    <dgm:pt modelId="{CA0C3049-1DEE-46B7-AF2B-E895A0626716}" type="pres">
      <dgm:prSet presAssocID="{FCA8E3F1-D980-4E07-AA98-5E44F68EA995}" presName="iconBgRect" presStyleLbl="bgShp" presStyleIdx="0" presStyleCnt="6"/>
      <dgm:spPr/>
    </dgm:pt>
    <dgm:pt modelId="{D4DF88E9-F82B-4262-8937-59B6EA7700B3}" type="pres">
      <dgm:prSet presAssocID="{FCA8E3F1-D980-4E07-AA98-5E44F68EA995}"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Lightbulb"/>
        </a:ext>
      </dgm:extLst>
    </dgm:pt>
    <dgm:pt modelId="{76C7202A-EC9D-4DDF-8C73-939FF292BC76}" type="pres">
      <dgm:prSet presAssocID="{FCA8E3F1-D980-4E07-AA98-5E44F68EA995}" presName="spaceRect" presStyleCnt="0"/>
      <dgm:spPr/>
    </dgm:pt>
    <dgm:pt modelId="{88348EFA-6E6C-4807-B983-77E1DC6D4994}" type="pres">
      <dgm:prSet presAssocID="{FCA8E3F1-D980-4E07-AA98-5E44F68EA995}" presName="textRect" presStyleLbl="revTx" presStyleIdx="0" presStyleCnt="6">
        <dgm:presLayoutVars>
          <dgm:chMax val="1"/>
          <dgm:chPref val="1"/>
        </dgm:presLayoutVars>
      </dgm:prSet>
      <dgm:spPr/>
      <dgm:t>
        <a:bodyPr/>
        <a:lstStyle/>
        <a:p>
          <a:endParaRPr lang="en-US"/>
        </a:p>
      </dgm:t>
    </dgm:pt>
    <dgm:pt modelId="{E17DD756-2044-4B91-AFF5-8E19E4EDF701}" type="pres">
      <dgm:prSet presAssocID="{9801006F-EDEF-45E2-91A1-120287BAE71E}" presName="sibTrans" presStyleCnt="0"/>
      <dgm:spPr/>
    </dgm:pt>
    <dgm:pt modelId="{D892B6B8-1542-4799-A57B-39D0CC13468A}" type="pres">
      <dgm:prSet presAssocID="{5AC70BEC-6FEB-4EFF-BBD8-56EB95C180F3}" presName="compNode" presStyleCnt="0"/>
      <dgm:spPr/>
    </dgm:pt>
    <dgm:pt modelId="{996DB43A-BF88-4A71-B875-A5559D2931F6}" type="pres">
      <dgm:prSet presAssocID="{5AC70BEC-6FEB-4EFF-BBD8-56EB95C180F3}" presName="iconBgRect" presStyleLbl="bgShp" presStyleIdx="1" presStyleCnt="6"/>
      <dgm:spPr/>
    </dgm:pt>
    <dgm:pt modelId="{424C9510-D26D-445A-A18F-1798A0E683A5}" type="pres">
      <dgm:prSet presAssocID="{5AC70BEC-6FEB-4EFF-BBD8-56EB95C180F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Handshake"/>
        </a:ext>
      </dgm:extLst>
    </dgm:pt>
    <dgm:pt modelId="{A92D5B1C-29A3-46AF-A3DD-4C752CAAF818}" type="pres">
      <dgm:prSet presAssocID="{5AC70BEC-6FEB-4EFF-BBD8-56EB95C180F3}" presName="spaceRect" presStyleCnt="0"/>
      <dgm:spPr/>
    </dgm:pt>
    <dgm:pt modelId="{A076047C-5C7B-403E-83C5-11A2F6752B41}" type="pres">
      <dgm:prSet presAssocID="{5AC70BEC-6FEB-4EFF-BBD8-56EB95C180F3}" presName="textRect" presStyleLbl="revTx" presStyleIdx="1" presStyleCnt="6">
        <dgm:presLayoutVars>
          <dgm:chMax val="1"/>
          <dgm:chPref val="1"/>
        </dgm:presLayoutVars>
      </dgm:prSet>
      <dgm:spPr/>
      <dgm:t>
        <a:bodyPr/>
        <a:lstStyle/>
        <a:p>
          <a:endParaRPr lang="en-US"/>
        </a:p>
      </dgm:t>
    </dgm:pt>
    <dgm:pt modelId="{0843F71B-1A7C-4314-AD80-E2EF1E4DD483}" type="pres">
      <dgm:prSet presAssocID="{4AE18428-BB83-49D6-9B1A-DF73071B83D2}" presName="sibTrans" presStyleCnt="0"/>
      <dgm:spPr/>
    </dgm:pt>
    <dgm:pt modelId="{7BFEF7E5-83E6-47D6-8A76-0592A0312AD5}" type="pres">
      <dgm:prSet presAssocID="{B5B6F2A2-E579-4B0D-84FE-4A66773FBE34}" presName="compNode" presStyleCnt="0"/>
      <dgm:spPr/>
    </dgm:pt>
    <dgm:pt modelId="{90B07F42-D23F-4AE3-9D9B-C35C96CD73B9}" type="pres">
      <dgm:prSet presAssocID="{B5B6F2A2-E579-4B0D-84FE-4A66773FBE34}" presName="iconBgRect" presStyleLbl="bgShp" presStyleIdx="2" presStyleCnt="6"/>
      <dgm:spPr/>
    </dgm:pt>
    <dgm:pt modelId="{B80894B2-B6A9-4620-8B34-2752B7B7EBC7}" type="pres">
      <dgm:prSet presAssocID="{B5B6F2A2-E579-4B0D-84FE-4A66773FBE3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Gears"/>
        </a:ext>
      </dgm:extLst>
    </dgm:pt>
    <dgm:pt modelId="{96838B48-55AC-44E2-AD18-424B0BD10877}" type="pres">
      <dgm:prSet presAssocID="{B5B6F2A2-E579-4B0D-84FE-4A66773FBE34}" presName="spaceRect" presStyleCnt="0"/>
      <dgm:spPr/>
    </dgm:pt>
    <dgm:pt modelId="{D0AA1CF6-FE1C-4638-8455-F3BCFF5500A3}" type="pres">
      <dgm:prSet presAssocID="{B5B6F2A2-E579-4B0D-84FE-4A66773FBE34}" presName="textRect" presStyleLbl="revTx" presStyleIdx="2" presStyleCnt="6">
        <dgm:presLayoutVars>
          <dgm:chMax val="1"/>
          <dgm:chPref val="1"/>
        </dgm:presLayoutVars>
      </dgm:prSet>
      <dgm:spPr/>
      <dgm:t>
        <a:bodyPr/>
        <a:lstStyle/>
        <a:p>
          <a:endParaRPr lang="en-US"/>
        </a:p>
      </dgm:t>
    </dgm:pt>
    <dgm:pt modelId="{8D3278BB-E783-4E78-9F83-9AAB8681DC3E}" type="pres">
      <dgm:prSet presAssocID="{5675E24A-F91B-486C-94EC-9C2CEB705085}" presName="sibTrans" presStyleCnt="0"/>
      <dgm:spPr/>
    </dgm:pt>
    <dgm:pt modelId="{86A12134-5B8D-41FD-9E7A-65B3FED76ED4}" type="pres">
      <dgm:prSet presAssocID="{A76E9EC1-2951-450D-A927-41806875D32F}" presName="compNode" presStyleCnt="0"/>
      <dgm:spPr/>
    </dgm:pt>
    <dgm:pt modelId="{2F9538FF-DB9C-45B5-B60D-F5F4885A98A7}" type="pres">
      <dgm:prSet presAssocID="{A76E9EC1-2951-450D-A927-41806875D32F}" presName="iconBgRect" presStyleLbl="bgShp" presStyleIdx="3" presStyleCnt="6"/>
      <dgm:spPr/>
    </dgm:pt>
    <dgm:pt modelId="{B9480831-955B-4D7A-BA16-39DB1F842556}" type="pres">
      <dgm:prSet presAssocID="{A76E9EC1-2951-450D-A927-41806875D32F}"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Marketing"/>
        </a:ext>
      </dgm:extLst>
    </dgm:pt>
    <dgm:pt modelId="{4089C8E0-8ED5-424A-BD64-898C2CF9ADFC}" type="pres">
      <dgm:prSet presAssocID="{A76E9EC1-2951-450D-A927-41806875D32F}" presName="spaceRect" presStyleCnt="0"/>
      <dgm:spPr/>
    </dgm:pt>
    <dgm:pt modelId="{AC83CE55-ACA3-4213-AC75-D173ED4A9933}" type="pres">
      <dgm:prSet presAssocID="{A76E9EC1-2951-450D-A927-41806875D32F}" presName="textRect" presStyleLbl="revTx" presStyleIdx="3" presStyleCnt="6">
        <dgm:presLayoutVars>
          <dgm:chMax val="1"/>
          <dgm:chPref val="1"/>
        </dgm:presLayoutVars>
      </dgm:prSet>
      <dgm:spPr/>
      <dgm:t>
        <a:bodyPr/>
        <a:lstStyle/>
        <a:p>
          <a:endParaRPr lang="en-US"/>
        </a:p>
      </dgm:t>
    </dgm:pt>
    <dgm:pt modelId="{FA8C021D-73D5-4BC0-9775-A2B04D6CD2BD}" type="pres">
      <dgm:prSet presAssocID="{ED6BD216-E492-411F-B89C-A1493117EC80}" presName="sibTrans" presStyleCnt="0"/>
      <dgm:spPr/>
    </dgm:pt>
    <dgm:pt modelId="{7ADEF6AB-0340-4EFA-BE52-E0F3A922F9F7}" type="pres">
      <dgm:prSet presAssocID="{1C35F79E-4202-416E-8C21-C5044191457C}" presName="compNode" presStyleCnt="0"/>
      <dgm:spPr/>
    </dgm:pt>
    <dgm:pt modelId="{AF3AE80C-71E8-46BF-978F-03A1BE91B1AB}" type="pres">
      <dgm:prSet presAssocID="{1C35F79E-4202-416E-8C21-C5044191457C}" presName="iconBgRect" presStyleLbl="bgShp" presStyleIdx="4" presStyleCnt="6"/>
      <dgm:spPr/>
    </dgm:pt>
    <dgm:pt modelId="{E509522A-6662-4D82-B14E-2DA8CC298DB8}" type="pres">
      <dgm:prSet presAssocID="{1C35F79E-4202-416E-8C21-C5044191457C}"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extLst>
        <a:ext uri="{E40237B7-FDA0-4F09-8148-C483321AD2D9}">
          <dgm14:cNvPr xmlns:dgm14="http://schemas.microsoft.com/office/drawing/2010/diagram" id="0" name="" descr="Truck"/>
        </a:ext>
      </dgm:extLst>
    </dgm:pt>
    <dgm:pt modelId="{730F4844-4063-401E-A18E-1CF1CF44AAD5}" type="pres">
      <dgm:prSet presAssocID="{1C35F79E-4202-416E-8C21-C5044191457C}" presName="spaceRect" presStyleCnt="0"/>
      <dgm:spPr/>
    </dgm:pt>
    <dgm:pt modelId="{9996B21C-6ABC-40DC-AE03-F94005FE2BBA}" type="pres">
      <dgm:prSet presAssocID="{1C35F79E-4202-416E-8C21-C5044191457C}" presName="textRect" presStyleLbl="revTx" presStyleIdx="4" presStyleCnt="6">
        <dgm:presLayoutVars>
          <dgm:chMax val="1"/>
          <dgm:chPref val="1"/>
        </dgm:presLayoutVars>
      </dgm:prSet>
      <dgm:spPr/>
      <dgm:t>
        <a:bodyPr/>
        <a:lstStyle/>
        <a:p>
          <a:endParaRPr lang="en-US"/>
        </a:p>
      </dgm:t>
    </dgm:pt>
    <dgm:pt modelId="{70C00384-60AB-4580-B35E-3DC0057A8E44}" type="pres">
      <dgm:prSet presAssocID="{60BE2C39-FF42-41B0-ACFD-9A8582376568}" presName="sibTrans" presStyleCnt="0"/>
      <dgm:spPr/>
    </dgm:pt>
    <dgm:pt modelId="{BEEBC9CA-660F-4282-A5D7-C0EDCC4DDB01}" type="pres">
      <dgm:prSet presAssocID="{30CCF056-7698-407A-AF08-15D7A9EDF6BA}" presName="compNode" presStyleCnt="0"/>
      <dgm:spPr/>
    </dgm:pt>
    <dgm:pt modelId="{39A8B5D4-AF14-4ADF-B026-BFBE5732B6C8}" type="pres">
      <dgm:prSet presAssocID="{30CCF056-7698-407A-AF08-15D7A9EDF6BA}" presName="iconBgRect" presStyleLbl="bgShp" presStyleIdx="5" presStyleCnt="6"/>
      <dgm:spPr/>
    </dgm:pt>
    <dgm:pt modelId="{A519371F-B58A-453D-B242-F1170E0F2E0A}" type="pres">
      <dgm:prSet presAssocID="{30CCF056-7698-407A-AF08-15D7A9EDF6B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dgm:spPr>
      <dgm:extLst>
        <a:ext uri="{E40237B7-FDA0-4F09-8148-C483321AD2D9}">
          <dgm14:cNvPr xmlns:dgm14="http://schemas.microsoft.com/office/drawing/2010/diagram" id="0" name="" descr="Books"/>
        </a:ext>
      </dgm:extLst>
    </dgm:pt>
    <dgm:pt modelId="{B90281CB-0625-4C49-9AFA-981A3CAD06A5}" type="pres">
      <dgm:prSet presAssocID="{30CCF056-7698-407A-AF08-15D7A9EDF6BA}" presName="spaceRect" presStyleCnt="0"/>
      <dgm:spPr/>
    </dgm:pt>
    <dgm:pt modelId="{36340E06-63E6-4633-B854-55FAA4B63192}" type="pres">
      <dgm:prSet presAssocID="{30CCF056-7698-407A-AF08-15D7A9EDF6BA}" presName="textRect" presStyleLbl="revTx" presStyleIdx="5" presStyleCnt="6">
        <dgm:presLayoutVars>
          <dgm:chMax val="1"/>
          <dgm:chPref val="1"/>
        </dgm:presLayoutVars>
      </dgm:prSet>
      <dgm:spPr/>
      <dgm:t>
        <a:bodyPr/>
        <a:lstStyle/>
        <a:p>
          <a:endParaRPr lang="en-US"/>
        </a:p>
      </dgm:t>
    </dgm:pt>
  </dgm:ptLst>
  <dgm:cxnLst>
    <dgm:cxn modelId="{4B867B24-B19A-46CF-A3AE-4E918C7DDC38}" type="presOf" srcId="{B6DC90EB-3B4F-49A5-BE47-423659C8C78F}" destId="{65689D4F-8E03-4F3C-81E0-AC497969FE59}" srcOrd="0" destOrd="0" presId="urn:microsoft.com/office/officeart/2018/5/layout/IconCircleLabelList"/>
    <dgm:cxn modelId="{54C22A75-50F5-4087-A4F0-DEB15BE9EB29}" srcId="{B6DC90EB-3B4F-49A5-BE47-423659C8C78F}" destId="{A76E9EC1-2951-450D-A927-41806875D32F}" srcOrd="3" destOrd="0" parTransId="{5DA95EFD-37B6-4196-9653-53ED5D8567C7}" sibTransId="{ED6BD216-E492-411F-B89C-A1493117EC80}"/>
    <dgm:cxn modelId="{A2DDB7A2-2052-4FFD-99B7-FB71CB7B3149}" srcId="{B6DC90EB-3B4F-49A5-BE47-423659C8C78F}" destId="{B5B6F2A2-E579-4B0D-84FE-4A66773FBE34}" srcOrd="2" destOrd="0" parTransId="{EC15A14E-6C0E-47D5-9993-B3F5F43C949E}" sibTransId="{5675E24A-F91B-486C-94EC-9C2CEB705085}"/>
    <dgm:cxn modelId="{E424F161-47EE-407A-B306-09AB81624B36}" type="presOf" srcId="{A76E9EC1-2951-450D-A927-41806875D32F}" destId="{AC83CE55-ACA3-4213-AC75-D173ED4A9933}" srcOrd="0" destOrd="0" presId="urn:microsoft.com/office/officeart/2018/5/layout/IconCircleLabelList"/>
    <dgm:cxn modelId="{367EFBDA-F9A3-415E-87C9-68C8E2B8ADE3}" type="presOf" srcId="{1C35F79E-4202-416E-8C21-C5044191457C}" destId="{9996B21C-6ABC-40DC-AE03-F94005FE2BBA}" srcOrd="0" destOrd="0" presId="urn:microsoft.com/office/officeart/2018/5/layout/IconCircleLabelList"/>
    <dgm:cxn modelId="{EA4CF6B9-D251-4AFF-A363-B9EAA800E514}" type="presOf" srcId="{5AC70BEC-6FEB-4EFF-BBD8-56EB95C180F3}" destId="{A076047C-5C7B-403E-83C5-11A2F6752B41}" srcOrd="0" destOrd="0" presId="urn:microsoft.com/office/officeart/2018/5/layout/IconCircleLabelList"/>
    <dgm:cxn modelId="{D003E087-74A4-4E2B-B21A-D7E17C354A22}" srcId="{B6DC90EB-3B4F-49A5-BE47-423659C8C78F}" destId="{FCA8E3F1-D980-4E07-AA98-5E44F68EA995}" srcOrd="0" destOrd="0" parTransId="{2FD474D2-85FE-4FFA-A9FB-40D9A4407D94}" sibTransId="{9801006F-EDEF-45E2-91A1-120287BAE71E}"/>
    <dgm:cxn modelId="{8D4F839A-7B75-4863-8FA1-FBA350C495D9}" type="presOf" srcId="{FCA8E3F1-D980-4E07-AA98-5E44F68EA995}" destId="{88348EFA-6E6C-4807-B983-77E1DC6D4994}" srcOrd="0" destOrd="0" presId="urn:microsoft.com/office/officeart/2018/5/layout/IconCircleLabelList"/>
    <dgm:cxn modelId="{25199B2C-9058-43F2-8066-374BE131BC2B}" type="presOf" srcId="{30CCF056-7698-407A-AF08-15D7A9EDF6BA}" destId="{36340E06-63E6-4633-B854-55FAA4B63192}" srcOrd="0" destOrd="0" presId="urn:microsoft.com/office/officeart/2018/5/layout/IconCircleLabelList"/>
    <dgm:cxn modelId="{2B1B1EE8-51AE-4442-B3C1-5D16BFD8E781}" srcId="{B6DC90EB-3B4F-49A5-BE47-423659C8C78F}" destId="{1C35F79E-4202-416E-8C21-C5044191457C}" srcOrd="4" destOrd="0" parTransId="{3F0BA4D3-122F-4082-B7B9-2B4DF955515D}" sibTransId="{60BE2C39-FF42-41B0-ACFD-9A8582376568}"/>
    <dgm:cxn modelId="{DFF33E08-276C-4352-B55E-523860F1F715}" srcId="{B6DC90EB-3B4F-49A5-BE47-423659C8C78F}" destId="{30CCF056-7698-407A-AF08-15D7A9EDF6BA}" srcOrd="5" destOrd="0" parTransId="{CDF34A18-FDA6-44F3-B672-B179122710A5}" sibTransId="{3A5D4359-01E6-4E37-ABFB-4BC9A2C69CBA}"/>
    <dgm:cxn modelId="{C641F5F5-A839-47A6-A1E2-82E2296B6E91}" type="presOf" srcId="{B5B6F2A2-E579-4B0D-84FE-4A66773FBE34}" destId="{D0AA1CF6-FE1C-4638-8455-F3BCFF5500A3}" srcOrd="0" destOrd="0" presId="urn:microsoft.com/office/officeart/2018/5/layout/IconCircleLabelList"/>
    <dgm:cxn modelId="{47BA39E6-130C-4BBC-A5F1-EBE2B1528AD9}" srcId="{B6DC90EB-3B4F-49A5-BE47-423659C8C78F}" destId="{5AC70BEC-6FEB-4EFF-BBD8-56EB95C180F3}" srcOrd="1" destOrd="0" parTransId="{53233324-95FB-4C39-9477-2B07DD2517A2}" sibTransId="{4AE18428-BB83-49D6-9B1A-DF73071B83D2}"/>
    <dgm:cxn modelId="{A525B287-83CE-457D-BCA8-721DD9F329D6}" type="presParOf" srcId="{65689D4F-8E03-4F3C-81E0-AC497969FE59}" destId="{B4774509-8707-45EA-829C-F74C5FFEE3D3}" srcOrd="0" destOrd="0" presId="urn:microsoft.com/office/officeart/2018/5/layout/IconCircleLabelList"/>
    <dgm:cxn modelId="{B5CEAFB3-5CE1-4B36-809A-65A5B8FB589C}" type="presParOf" srcId="{B4774509-8707-45EA-829C-F74C5FFEE3D3}" destId="{CA0C3049-1DEE-46B7-AF2B-E895A0626716}" srcOrd="0" destOrd="0" presId="urn:microsoft.com/office/officeart/2018/5/layout/IconCircleLabelList"/>
    <dgm:cxn modelId="{332CF5E4-3879-42DD-B823-BAF26C02B3ED}" type="presParOf" srcId="{B4774509-8707-45EA-829C-F74C5FFEE3D3}" destId="{D4DF88E9-F82B-4262-8937-59B6EA7700B3}" srcOrd="1" destOrd="0" presId="urn:microsoft.com/office/officeart/2018/5/layout/IconCircleLabelList"/>
    <dgm:cxn modelId="{54BDA161-F0D7-4BCF-9C07-DC03A83EDD13}" type="presParOf" srcId="{B4774509-8707-45EA-829C-F74C5FFEE3D3}" destId="{76C7202A-EC9D-4DDF-8C73-939FF292BC76}" srcOrd="2" destOrd="0" presId="urn:microsoft.com/office/officeart/2018/5/layout/IconCircleLabelList"/>
    <dgm:cxn modelId="{89D44AE0-30AD-4551-BFEB-C6F2DB00019F}" type="presParOf" srcId="{B4774509-8707-45EA-829C-F74C5FFEE3D3}" destId="{88348EFA-6E6C-4807-B983-77E1DC6D4994}" srcOrd="3" destOrd="0" presId="urn:microsoft.com/office/officeart/2018/5/layout/IconCircleLabelList"/>
    <dgm:cxn modelId="{BAC534E4-7F5A-4781-95EE-3A73470EA9B0}" type="presParOf" srcId="{65689D4F-8E03-4F3C-81E0-AC497969FE59}" destId="{E17DD756-2044-4B91-AFF5-8E19E4EDF701}" srcOrd="1" destOrd="0" presId="urn:microsoft.com/office/officeart/2018/5/layout/IconCircleLabelList"/>
    <dgm:cxn modelId="{C2DC80D4-4FC2-4655-91E7-D6F7471D5208}" type="presParOf" srcId="{65689D4F-8E03-4F3C-81E0-AC497969FE59}" destId="{D892B6B8-1542-4799-A57B-39D0CC13468A}" srcOrd="2" destOrd="0" presId="urn:microsoft.com/office/officeart/2018/5/layout/IconCircleLabelList"/>
    <dgm:cxn modelId="{98D14244-8A47-459E-A125-60723B1EAC20}" type="presParOf" srcId="{D892B6B8-1542-4799-A57B-39D0CC13468A}" destId="{996DB43A-BF88-4A71-B875-A5559D2931F6}" srcOrd="0" destOrd="0" presId="urn:microsoft.com/office/officeart/2018/5/layout/IconCircleLabelList"/>
    <dgm:cxn modelId="{D5565283-7C85-4782-975A-25ECFB110A2E}" type="presParOf" srcId="{D892B6B8-1542-4799-A57B-39D0CC13468A}" destId="{424C9510-D26D-445A-A18F-1798A0E683A5}" srcOrd="1" destOrd="0" presId="urn:microsoft.com/office/officeart/2018/5/layout/IconCircleLabelList"/>
    <dgm:cxn modelId="{144640CA-E43F-4856-8EF3-3ED6BA68C86D}" type="presParOf" srcId="{D892B6B8-1542-4799-A57B-39D0CC13468A}" destId="{A92D5B1C-29A3-46AF-A3DD-4C752CAAF818}" srcOrd="2" destOrd="0" presId="urn:microsoft.com/office/officeart/2018/5/layout/IconCircleLabelList"/>
    <dgm:cxn modelId="{7A737F51-8B3A-40F5-91AD-4D967419BB01}" type="presParOf" srcId="{D892B6B8-1542-4799-A57B-39D0CC13468A}" destId="{A076047C-5C7B-403E-83C5-11A2F6752B41}" srcOrd="3" destOrd="0" presId="urn:microsoft.com/office/officeart/2018/5/layout/IconCircleLabelList"/>
    <dgm:cxn modelId="{39697AF9-8B38-4C99-8AB0-317F843BCE48}" type="presParOf" srcId="{65689D4F-8E03-4F3C-81E0-AC497969FE59}" destId="{0843F71B-1A7C-4314-AD80-E2EF1E4DD483}" srcOrd="3" destOrd="0" presId="urn:microsoft.com/office/officeart/2018/5/layout/IconCircleLabelList"/>
    <dgm:cxn modelId="{6620D16A-5BB2-47A5-BE9A-13EF5B2CE92A}" type="presParOf" srcId="{65689D4F-8E03-4F3C-81E0-AC497969FE59}" destId="{7BFEF7E5-83E6-47D6-8A76-0592A0312AD5}" srcOrd="4" destOrd="0" presId="urn:microsoft.com/office/officeart/2018/5/layout/IconCircleLabelList"/>
    <dgm:cxn modelId="{93824B09-C02A-4DFD-AE10-647A461E22EC}" type="presParOf" srcId="{7BFEF7E5-83E6-47D6-8A76-0592A0312AD5}" destId="{90B07F42-D23F-4AE3-9D9B-C35C96CD73B9}" srcOrd="0" destOrd="0" presId="urn:microsoft.com/office/officeart/2018/5/layout/IconCircleLabelList"/>
    <dgm:cxn modelId="{955349E6-2114-4E67-80F3-35C7C50C2BFE}" type="presParOf" srcId="{7BFEF7E5-83E6-47D6-8A76-0592A0312AD5}" destId="{B80894B2-B6A9-4620-8B34-2752B7B7EBC7}" srcOrd="1" destOrd="0" presId="urn:microsoft.com/office/officeart/2018/5/layout/IconCircleLabelList"/>
    <dgm:cxn modelId="{606E5ACD-5214-43A9-A125-BB486DEFE0B3}" type="presParOf" srcId="{7BFEF7E5-83E6-47D6-8A76-0592A0312AD5}" destId="{96838B48-55AC-44E2-AD18-424B0BD10877}" srcOrd="2" destOrd="0" presId="urn:microsoft.com/office/officeart/2018/5/layout/IconCircleLabelList"/>
    <dgm:cxn modelId="{FDC08BD8-3A8A-4ACB-9409-8F2C2ED094CC}" type="presParOf" srcId="{7BFEF7E5-83E6-47D6-8A76-0592A0312AD5}" destId="{D0AA1CF6-FE1C-4638-8455-F3BCFF5500A3}" srcOrd="3" destOrd="0" presId="urn:microsoft.com/office/officeart/2018/5/layout/IconCircleLabelList"/>
    <dgm:cxn modelId="{1D3605CD-C59B-47BB-BF69-B1030A070358}" type="presParOf" srcId="{65689D4F-8E03-4F3C-81E0-AC497969FE59}" destId="{8D3278BB-E783-4E78-9F83-9AAB8681DC3E}" srcOrd="5" destOrd="0" presId="urn:microsoft.com/office/officeart/2018/5/layout/IconCircleLabelList"/>
    <dgm:cxn modelId="{197CDB6A-03F5-4812-AEAB-CD6E07BAFE84}" type="presParOf" srcId="{65689D4F-8E03-4F3C-81E0-AC497969FE59}" destId="{86A12134-5B8D-41FD-9E7A-65B3FED76ED4}" srcOrd="6" destOrd="0" presId="urn:microsoft.com/office/officeart/2018/5/layout/IconCircleLabelList"/>
    <dgm:cxn modelId="{E5F31BEB-2F32-491F-85F5-B3C303D08087}" type="presParOf" srcId="{86A12134-5B8D-41FD-9E7A-65B3FED76ED4}" destId="{2F9538FF-DB9C-45B5-B60D-F5F4885A98A7}" srcOrd="0" destOrd="0" presId="urn:microsoft.com/office/officeart/2018/5/layout/IconCircleLabelList"/>
    <dgm:cxn modelId="{174D955B-F3E8-4EB9-98C6-58F15384BE4A}" type="presParOf" srcId="{86A12134-5B8D-41FD-9E7A-65B3FED76ED4}" destId="{B9480831-955B-4D7A-BA16-39DB1F842556}" srcOrd="1" destOrd="0" presId="urn:microsoft.com/office/officeart/2018/5/layout/IconCircleLabelList"/>
    <dgm:cxn modelId="{8A32C061-9BE5-42E7-A33F-1D933936DF43}" type="presParOf" srcId="{86A12134-5B8D-41FD-9E7A-65B3FED76ED4}" destId="{4089C8E0-8ED5-424A-BD64-898C2CF9ADFC}" srcOrd="2" destOrd="0" presId="urn:microsoft.com/office/officeart/2018/5/layout/IconCircleLabelList"/>
    <dgm:cxn modelId="{F46E8F43-78AB-4EC6-947A-60138BD5ABF8}" type="presParOf" srcId="{86A12134-5B8D-41FD-9E7A-65B3FED76ED4}" destId="{AC83CE55-ACA3-4213-AC75-D173ED4A9933}" srcOrd="3" destOrd="0" presId="urn:microsoft.com/office/officeart/2018/5/layout/IconCircleLabelList"/>
    <dgm:cxn modelId="{4D38B7D3-885B-44C8-A500-C2C990AEED2F}" type="presParOf" srcId="{65689D4F-8E03-4F3C-81E0-AC497969FE59}" destId="{FA8C021D-73D5-4BC0-9775-A2B04D6CD2BD}" srcOrd="7" destOrd="0" presId="urn:microsoft.com/office/officeart/2018/5/layout/IconCircleLabelList"/>
    <dgm:cxn modelId="{EBD6C947-CA96-4483-A412-B0CDB1267B14}" type="presParOf" srcId="{65689D4F-8E03-4F3C-81E0-AC497969FE59}" destId="{7ADEF6AB-0340-4EFA-BE52-E0F3A922F9F7}" srcOrd="8" destOrd="0" presId="urn:microsoft.com/office/officeart/2018/5/layout/IconCircleLabelList"/>
    <dgm:cxn modelId="{624A6C1C-3A52-4B84-9D6F-1137839E4A8A}" type="presParOf" srcId="{7ADEF6AB-0340-4EFA-BE52-E0F3A922F9F7}" destId="{AF3AE80C-71E8-46BF-978F-03A1BE91B1AB}" srcOrd="0" destOrd="0" presId="urn:microsoft.com/office/officeart/2018/5/layout/IconCircleLabelList"/>
    <dgm:cxn modelId="{CEBE780E-027F-49F8-9113-D6F2A89135E8}" type="presParOf" srcId="{7ADEF6AB-0340-4EFA-BE52-E0F3A922F9F7}" destId="{E509522A-6662-4D82-B14E-2DA8CC298DB8}" srcOrd="1" destOrd="0" presId="urn:microsoft.com/office/officeart/2018/5/layout/IconCircleLabelList"/>
    <dgm:cxn modelId="{231124FC-F355-426B-8313-A2FD11391834}" type="presParOf" srcId="{7ADEF6AB-0340-4EFA-BE52-E0F3A922F9F7}" destId="{730F4844-4063-401E-A18E-1CF1CF44AAD5}" srcOrd="2" destOrd="0" presId="urn:microsoft.com/office/officeart/2018/5/layout/IconCircleLabelList"/>
    <dgm:cxn modelId="{4AD4434D-51CD-4EA5-B06E-BF598CCF516C}" type="presParOf" srcId="{7ADEF6AB-0340-4EFA-BE52-E0F3A922F9F7}" destId="{9996B21C-6ABC-40DC-AE03-F94005FE2BBA}" srcOrd="3" destOrd="0" presId="urn:microsoft.com/office/officeart/2018/5/layout/IconCircleLabelList"/>
    <dgm:cxn modelId="{06321C24-AB5B-4C54-A6F5-16589AD8EA0E}" type="presParOf" srcId="{65689D4F-8E03-4F3C-81E0-AC497969FE59}" destId="{70C00384-60AB-4580-B35E-3DC0057A8E44}" srcOrd="9" destOrd="0" presId="urn:microsoft.com/office/officeart/2018/5/layout/IconCircleLabelList"/>
    <dgm:cxn modelId="{BF97CC67-C3F5-4958-8704-E23AE8AC8196}" type="presParOf" srcId="{65689D4F-8E03-4F3C-81E0-AC497969FE59}" destId="{BEEBC9CA-660F-4282-A5D7-C0EDCC4DDB01}" srcOrd="10" destOrd="0" presId="urn:microsoft.com/office/officeart/2018/5/layout/IconCircleLabelList"/>
    <dgm:cxn modelId="{F1714752-BF11-44D8-81D5-F3996BF0C44B}" type="presParOf" srcId="{BEEBC9CA-660F-4282-A5D7-C0EDCC4DDB01}" destId="{39A8B5D4-AF14-4ADF-B026-BFBE5732B6C8}" srcOrd="0" destOrd="0" presId="urn:microsoft.com/office/officeart/2018/5/layout/IconCircleLabelList"/>
    <dgm:cxn modelId="{9CBAFBFD-19A3-4260-B79C-0C63349BBBAF}" type="presParOf" srcId="{BEEBC9CA-660F-4282-A5D7-C0EDCC4DDB01}" destId="{A519371F-B58A-453D-B242-F1170E0F2E0A}" srcOrd="1" destOrd="0" presId="urn:microsoft.com/office/officeart/2018/5/layout/IconCircleLabelList"/>
    <dgm:cxn modelId="{3CF74B66-01E3-4F20-BDDD-3F8B5D43F447}" type="presParOf" srcId="{BEEBC9CA-660F-4282-A5D7-C0EDCC4DDB01}" destId="{B90281CB-0625-4C49-9AFA-981A3CAD06A5}" srcOrd="2" destOrd="0" presId="urn:microsoft.com/office/officeart/2018/5/layout/IconCircleLabelList"/>
    <dgm:cxn modelId="{1075918D-B6C9-4BBE-AFDA-6793311CAE26}" type="presParOf" srcId="{BEEBC9CA-660F-4282-A5D7-C0EDCC4DDB01}" destId="{36340E06-63E6-4633-B854-55FAA4B63192}"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66D952-4377-4253-99BB-996DE7C1A918}"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B2B0887-C5DC-44C7-8494-3DA61494D832}">
      <dgm:prSet phldr="0"/>
      <dgm:spPr/>
      <dgm:t>
        <a:bodyPr/>
        <a:lstStyle/>
        <a:p>
          <a:pPr rtl="0"/>
          <a:r>
            <a:rPr lang="en-US">
              <a:latin typeface="Arial"/>
              <a:cs typeface="Arial"/>
            </a:rPr>
            <a:t>Who am I? What knowledge or skills do I have? </a:t>
          </a:r>
          <a:r>
            <a:rPr lang="en-US">
              <a:latin typeface="Calibri"/>
              <a:ea typeface="Calibri"/>
              <a:cs typeface="Calibri"/>
            </a:rPr>
            <a:t>What are my competitive advantages?</a:t>
          </a:r>
        </a:p>
      </dgm:t>
    </dgm:pt>
    <dgm:pt modelId="{C6228D31-D1C5-44AA-BED7-F93E28817BB4}" type="parTrans" cxnId="{ADA76642-1E2A-4858-BE11-64BFA49C96EE}">
      <dgm:prSet/>
      <dgm:spPr/>
    </dgm:pt>
    <dgm:pt modelId="{3F13503A-9E28-4DB0-BBA6-E8FE2C0FB3AE}" type="sibTrans" cxnId="{ADA76642-1E2A-4858-BE11-64BFA49C96EE}">
      <dgm:prSet/>
      <dgm:spPr/>
    </dgm:pt>
    <dgm:pt modelId="{A27A60FF-7E9C-4259-8D1F-DC57ED413B5E}">
      <dgm:prSet phldr="0"/>
      <dgm:spPr/>
      <dgm:t>
        <a:bodyPr/>
        <a:lstStyle/>
        <a:p>
          <a:pPr rtl="0"/>
          <a:r>
            <a:rPr lang="en-US">
              <a:latin typeface="Arial"/>
              <a:cs typeface="Arial"/>
            </a:rPr>
            <a:t>What products arouse my passion?  What can I sell? Do I have contacts in the food industry? Who do I know who can help me to market</a:t>
          </a:r>
        </a:p>
      </dgm:t>
    </dgm:pt>
    <dgm:pt modelId="{165D1713-32C4-489F-9C9D-AEEE7595C5FB}" type="parTrans" cxnId="{651033A3-9040-4E82-9059-C0395F6D4777}">
      <dgm:prSet/>
      <dgm:spPr/>
    </dgm:pt>
    <dgm:pt modelId="{A41A0F80-1C1A-4AAB-9FE6-800E5A505D61}" type="sibTrans" cxnId="{651033A3-9040-4E82-9059-C0395F6D4777}">
      <dgm:prSet/>
      <dgm:spPr/>
    </dgm:pt>
    <dgm:pt modelId="{884E2AD5-284B-4B9D-8A6D-C65280DC9907}">
      <dgm:prSet phldr="0"/>
      <dgm:spPr/>
      <dgm:t>
        <a:bodyPr/>
        <a:lstStyle/>
        <a:p>
          <a:pPr rtl="0"/>
          <a:r>
            <a:rPr lang="en-US">
              <a:latin typeface="Arial"/>
              <a:cs typeface="Arial"/>
            </a:rPr>
            <a:t>Where is my market? Ie: What is the shortest path from your farm to consumers tables?</a:t>
          </a:r>
        </a:p>
      </dgm:t>
    </dgm:pt>
    <dgm:pt modelId="{0315C469-B292-4307-B715-859815888198}" type="parTrans" cxnId="{A904DF73-84E0-49E4-86C8-0DF215214BA3}">
      <dgm:prSet/>
      <dgm:spPr/>
    </dgm:pt>
    <dgm:pt modelId="{D98995C3-CDC8-46E7-8FEF-354164234DDB}" type="sibTrans" cxnId="{A904DF73-84E0-49E4-86C8-0DF215214BA3}">
      <dgm:prSet/>
      <dgm:spPr/>
    </dgm:pt>
    <dgm:pt modelId="{1F666BDC-B74D-46F7-B084-465DE03C4BF6}">
      <dgm:prSet phldr="0"/>
      <dgm:spPr/>
      <dgm:t>
        <a:bodyPr/>
        <a:lstStyle/>
        <a:p>
          <a:pPr rtl="0"/>
          <a:r>
            <a:rPr lang="en-US">
              <a:latin typeface="Arial"/>
              <a:cs typeface="Arial"/>
            </a:rPr>
            <a:t>With what means? Am I prepared to invest: TIME? ENERGY? RESOURCES? </a:t>
          </a:r>
        </a:p>
      </dgm:t>
    </dgm:pt>
    <dgm:pt modelId="{4CB8148D-3BDC-4046-81A9-B0CDD11F9C15}" type="parTrans" cxnId="{2A75AD97-F08B-407E-81A7-8AE93026877F}">
      <dgm:prSet/>
      <dgm:spPr/>
    </dgm:pt>
    <dgm:pt modelId="{1FE427E8-9AF2-460D-8199-BF43FE09A550}" type="sibTrans" cxnId="{2A75AD97-F08B-407E-81A7-8AE93026877F}">
      <dgm:prSet/>
      <dgm:spPr/>
    </dgm:pt>
    <dgm:pt modelId="{82751CD9-9D6D-4FE0-BF57-E1B940E78C49}">
      <dgm:prSet phldr="0"/>
      <dgm:spPr/>
      <dgm:t>
        <a:bodyPr/>
        <a:lstStyle/>
        <a:p>
          <a:r>
            <a:rPr lang="en-US">
              <a:latin typeface="Arial"/>
              <a:cs typeface="Arial"/>
            </a:rPr>
            <a:t>How do I leverage my life experience to enter the industry? </a:t>
          </a:r>
          <a:endParaRPr lang="en-US"/>
        </a:p>
      </dgm:t>
    </dgm:pt>
    <dgm:pt modelId="{0D042188-D823-48F4-A482-59501B9EF610}" type="parTrans" cxnId="{35269B8F-AB41-4AEB-8414-D8503D571120}">
      <dgm:prSet/>
      <dgm:spPr/>
    </dgm:pt>
    <dgm:pt modelId="{FC80FEB5-C4A7-4871-8D02-6E8C892923D3}" type="sibTrans" cxnId="{35269B8F-AB41-4AEB-8414-D8503D571120}">
      <dgm:prSet/>
      <dgm:spPr/>
    </dgm:pt>
    <dgm:pt modelId="{49D9B379-11F2-4F82-8C5D-A2A80FCD4F5E}">
      <dgm:prSet phldr="0"/>
      <dgm:spPr/>
      <dgm:t>
        <a:bodyPr/>
        <a:lstStyle/>
        <a:p>
          <a:pPr rtl="0"/>
          <a:r>
            <a:rPr lang="en-US">
              <a:latin typeface="Arial"/>
              <a:cs typeface="Arial"/>
            </a:rPr>
            <a:t>When am I ready to enter production? When am I ready to distribute?</a:t>
          </a:r>
        </a:p>
      </dgm:t>
    </dgm:pt>
    <dgm:pt modelId="{831A34E4-91D0-4BF2-ACA5-2C5D38642453}" type="parTrans" cxnId="{EABA51D6-1234-4B79-8CB8-E1F2A54BFA98}">
      <dgm:prSet/>
      <dgm:spPr/>
    </dgm:pt>
    <dgm:pt modelId="{ABDB2281-1DEC-4FF8-935B-5223A91954EB}" type="sibTrans" cxnId="{EABA51D6-1234-4B79-8CB8-E1F2A54BFA98}">
      <dgm:prSet/>
      <dgm:spPr/>
    </dgm:pt>
    <dgm:pt modelId="{6E0AAEE5-DDF8-48F4-9EB2-0FDCAA4693CA}" type="pres">
      <dgm:prSet presAssocID="{A266D952-4377-4253-99BB-996DE7C1A918}" presName="vert0" presStyleCnt="0">
        <dgm:presLayoutVars>
          <dgm:dir/>
          <dgm:animOne val="branch"/>
          <dgm:animLvl val="lvl"/>
        </dgm:presLayoutVars>
      </dgm:prSet>
      <dgm:spPr/>
      <dgm:t>
        <a:bodyPr/>
        <a:lstStyle/>
        <a:p>
          <a:endParaRPr lang="en-US"/>
        </a:p>
      </dgm:t>
    </dgm:pt>
    <dgm:pt modelId="{E46486F0-36A8-4550-B01D-823D3D71480B}" type="pres">
      <dgm:prSet presAssocID="{5B2B0887-C5DC-44C7-8494-3DA61494D832}" presName="thickLine" presStyleLbl="alignNode1" presStyleIdx="0" presStyleCnt="6"/>
      <dgm:spPr/>
    </dgm:pt>
    <dgm:pt modelId="{78363F36-EF33-4559-8867-339E63AC6E95}" type="pres">
      <dgm:prSet presAssocID="{5B2B0887-C5DC-44C7-8494-3DA61494D832}" presName="horz1" presStyleCnt="0"/>
      <dgm:spPr/>
    </dgm:pt>
    <dgm:pt modelId="{85C5A30D-C946-4AE2-9DB0-B82B99CA563B}" type="pres">
      <dgm:prSet presAssocID="{5B2B0887-C5DC-44C7-8494-3DA61494D832}" presName="tx1" presStyleLbl="revTx" presStyleIdx="0" presStyleCnt="6"/>
      <dgm:spPr/>
      <dgm:t>
        <a:bodyPr/>
        <a:lstStyle/>
        <a:p>
          <a:endParaRPr lang="en-US"/>
        </a:p>
      </dgm:t>
    </dgm:pt>
    <dgm:pt modelId="{C82D8BF5-A218-4911-8549-2E27E229F021}" type="pres">
      <dgm:prSet presAssocID="{5B2B0887-C5DC-44C7-8494-3DA61494D832}" presName="vert1" presStyleCnt="0"/>
      <dgm:spPr/>
    </dgm:pt>
    <dgm:pt modelId="{B6A193EC-D442-45D8-BA0F-DCEEE65D7C5D}" type="pres">
      <dgm:prSet presAssocID="{A27A60FF-7E9C-4259-8D1F-DC57ED413B5E}" presName="thickLine" presStyleLbl="alignNode1" presStyleIdx="1" presStyleCnt="6"/>
      <dgm:spPr/>
    </dgm:pt>
    <dgm:pt modelId="{6CF8D90E-B188-4845-8C1D-FBA139A8A5FA}" type="pres">
      <dgm:prSet presAssocID="{A27A60FF-7E9C-4259-8D1F-DC57ED413B5E}" presName="horz1" presStyleCnt="0"/>
      <dgm:spPr/>
    </dgm:pt>
    <dgm:pt modelId="{40D91F11-4D78-41A7-95B7-EF02D077AC64}" type="pres">
      <dgm:prSet presAssocID="{A27A60FF-7E9C-4259-8D1F-DC57ED413B5E}" presName="tx1" presStyleLbl="revTx" presStyleIdx="1" presStyleCnt="6"/>
      <dgm:spPr/>
      <dgm:t>
        <a:bodyPr/>
        <a:lstStyle/>
        <a:p>
          <a:endParaRPr lang="en-US"/>
        </a:p>
      </dgm:t>
    </dgm:pt>
    <dgm:pt modelId="{D5A0B64E-F243-4288-B52B-50A8159D5531}" type="pres">
      <dgm:prSet presAssocID="{A27A60FF-7E9C-4259-8D1F-DC57ED413B5E}" presName="vert1" presStyleCnt="0"/>
      <dgm:spPr/>
    </dgm:pt>
    <dgm:pt modelId="{4A695BF6-74AC-47E1-A729-C5B3F805B953}" type="pres">
      <dgm:prSet presAssocID="{82751CD9-9D6D-4FE0-BF57-E1B940E78C49}" presName="thickLine" presStyleLbl="alignNode1" presStyleIdx="2" presStyleCnt="6"/>
      <dgm:spPr/>
    </dgm:pt>
    <dgm:pt modelId="{DC086CD6-6F3E-4A2B-A76C-6620FBEA70F1}" type="pres">
      <dgm:prSet presAssocID="{82751CD9-9D6D-4FE0-BF57-E1B940E78C49}" presName="horz1" presStyleCnt="0"/>
      <dgm:spPr/>
    </dgm:pt>
    <dgm:pt modelId="{6858BB01-7D27-4CE8-B5C6-76A5A8C71FA2}" type="pres">
      <dgm:prSet presAssocID="{82751CD9-9D6D-4FE0-BF57-E1B940E78C49}" presName="tx1" presStyleLbl="revTx" presStyleIdx="2" presStyleCnt="6"/>
      <dgm:spPr/>
      <dgm:t>
        <a:bodyPr/>
        <a:lstStyle/>
        <a:p>
          <a:endParaRPr lang="en-US"/>
        </a:p>
      </dgm:t>
    </dgm:pt>
    <dgm:pt modelId="{6B278EDA-FF2F-4311-90F5-C3356767ADD3}" type="pres">
      <dgm:prSet presAssocID="{82751CD9-9D6D-4FE0-BF57-E1B940E78C49}" presName="vert1" presStyleCnt="0"/>
      <dgm:spPr/>
    </dgm:pt>
    <dgm:pt modelId="{9EFA5EC9-488F-4853-80B5-DE2591D54E6C}" type="pres">
      <dgm:prSet presAssocID="{884E2AD5-284B-4B9D-8A6D-C65280DC9907}" presName="thickLine" presStyleLbl="alignNode1" presStyleIdx="3" presStyleCnt="6"/>
      <dgm:spPr/>
    </dgm:pt>
    <dgm:pt modelId="{D2252888-499C-470E-AF73-5A55CF5F6860}" type="pres">
      <dgm:prSet presAssocID="{884E2AD5-284B-4B9D-8A6D-C65280DC9907}" presName="horz1" presStyleCnt="0"/>
      <dgm:spPr/>
    </dgm:pt>
    <dgm:pt modelId="{5488CF4F-1FF0-4F14-BEDF-1598153B7CD5}" type="pres">
      <dgm:prSet presAssocID="{884E2AD5-284B-4B9D-8A6D-C65280DC9907}" presName="tx1" presStyleLbl="revTx" presStyleIdx="3" presStyleCnt="6"/>
      <dgm:spPr/>
      <dgm:t>
        <a:bodyPr/>
        <a:lstStyle/>
        <a:p>
          <a:endParaRPr lang="en-US"/>
        </a:p>
      </dgm:t>
    </dgm:pt>
    <dgm:pt modelId="{09944996-DD04-4F28-A1DF-1CDC6D2CEA3C}" type="pres">
      <dgm:prSet presAssocID="{884E2AD5-284B-4B9D-8A6D-C65280DC9907}" presName="vert1" presStyleCnt="0"/>
      <dgm:spPr/>
    </dgm:pt>
    <dgm:pt modelId="{2083B598-8E41-4AA3-8165-32D3332D972F}" type="pres">
      <dgm:prSet presAssocID="{49D9B379-11F2-4F82-8C5D-A2A80FCD4F5E}" presName="thickLine" presStyleLbl="alignNode1" presStyleIdx="4" presStyleCnt="6"/>
      <dgm:spPr/>
    </dgm:pt>
    <dgm:pt modelId="{B2EA0252-3881-4D36-84DE-A5990D63F650}" type="pres">
      <dgm:prSet presAssocID="{49D9B379-11F2-4F82-8C5D-A2A80FCD4F5E}" presName="horz1" presStyleCnt="0"/>
      <dgm:spPr/>
    </dgm:pt>
    <dgm:pt modelId="{F089E061-0D2A-431B-BF14-6A87B9705BF9}" type="pres">
      <dgm:prSet presAssocID="{49D9B379-11F2-4F82-8C5D-A2A80FCD4F5E}" presName="tx1" presStyleLbl="revTx" presStyleIdx="4" presStyleCnt="6"/>
      <dgm:spPr/>
      <dgm:t>
        <a:bodyPr/>
        <a:lstStyle/>
        <a:p>
          <a:endParaRPr lang="en-US"/>
        </a:p>
      </dgm:t>
    </dgm:pt>
    <dgm:pt modelId="{5CDD4A5F-7C74-44AA-B738-74AEE542FA13}" type="pres">
      <dgm:prSet presAssocID="{49D9B379-11F2-4F82-8C5D-A2A80FCD4F5E}" presName="vert1" presStyleCnt="0"/>
      <dgm:spPr/>
    </dgm:pt>
    <dgm:pt modelId="{C7FBA506-5E01-443F-ADEF-85B3AC4A0D90}" type="pres">
      <dgm:prSet presAssocID="{1F666BDC-B74D-46F7-B084-465DE03C4BF6}" presName="thickLine" presStyleLbl="alignNode1" presStyleIdx="5" presStyleCnt="6"/>
      <dgm:spPr/>
    </dgm:pt>
    <dgm:pt modelId="{42F6AD00-3465-4220-9D0D-7CF6DD2753E6}" type="pres">
      <dgm:prSet presAssocID="{1F666BDC-B74D-46F7-B084-465DE03C4BF6}" presName="horz1" presStyleCnt="0"/>
      <dgm:spPr/>
    </dgm:pt>
    <dgm:pt modelId="{679A6B48-5A98-4E16-9674-6DBDBCA83557}" type="pres">
      <dgm:prSet presAssocID="{1F666BDC-B74D-46F7-B084-465DE03C4BF6}" presName="tx1" presStyleLbl="revTx" presStyleIdx="5" presStyleCnt="6"/>
      <dgm:spPr/>
      <dgm:t>
        <a:bodyPr/>
        <a:lstStyle/>
        <a:p>
          <a:endParaRPr lang="en-US"/>
        </a:p>
      </dgm:t>
    </dgm:pt>
    <dgm:pt modelId="{A5A0D7E0-9F6B-433B-8EFE-7F819F5301D4}" type="pres">
      <dgm:prSet presAssocID="{1F666BDC-B74D-46F7-B084-465DE03C4BF6}" presName="vert1" presStyleCnt="0"/>
      <dgm:spPr/>
    </dgm:pt>
  </dgm:ptLst>
  <dgm:cxnLst>
    <dgm:cxn modelId="{37B477DC-3D0E-4B18-9CDD-618320CD84D1}" type="presOf" srcId="{49D9B379-11F2-4F82-8C5D-A2A80FCD4F5E}" destId="{F089E061-0D2A-431B-BF14-6A87B9705BF9}" srcOrd="0" destOrd="0" presId="urn:microsoft.com/office/officeart/2008/layout/LinedList"/>
    <dgm:cxn modelId="{ACE6F88B-D1B8-4465-B5CC-F9745C3F13B2}" type="presOf" srcId="{884E2AD5-284B-4B9D-8A6D-C65280DC9907}" destId="{5488CF4F-1FF0-4F14-BEDF-1598153B7CD5}" srcOrd="0" destOrd="0" presId="urn:microsoft.com/office/officeart/2008/layout/LinedList"/>
    <dgm:cxn modelId="{651033A3-9040-4E82-9059-C0395F6D4777}" srcId="{A266D952-4377-4253-99BB-996DE7C1A918}" destId="{A27A60FF-7E9C-4259-8D1F-DC57ED413B5E}" srcOrd="1" destOrd="0" parTransId="{165D1713-32C4-489F-9C9D-AEEE7595C5FB}" sibTransId="{A41A0F80-1C1A-4AAB-9FE6-800E5A505D61}"/>
    <dgm:cxn modelId="{ADA76642-1E2A-4858-BE11-64BFA49C96EE}" srcId="{A266D952-4377-4253-99BB-996DE7C1A918}" destId="{5B2B0887-C5DC-44C7-8494-3DA61494D832}" srcOrd="0" destOrd="0" parTransId="{C6228D31-D1C5-44AA-BED7-F93E28817BB4}" sibTransId="{3F13503A-9E28-4DB0-BBA6-E8FE2C0FB3AE}"/>
    <dgm:cxn modelId="{8250661C-D1A0-4369-93B5-BDB62C271FB4}" type="presOf" srcId="{1F666BDC-B74D-46F7-B084-465DE03C4BF6}" destId="{679A6B48-5A98-4E16-9674-6DBDBCA83557}" srcOrd="0" destOrd="0" presId="urn:microsoft.com/office/officeart/2008/layout/LinedList"/>
    <dgm:cxn modelId="{A904DF73-84E0-49E4-86C8-0DF215214BA3}" srcId="{A266D952-4377-4253-99BB-996DE7C1A918}" destId="{884E2AD5-284B-4B9D-8A6D-C65280DC9907}" srcOrd="3" destOrd="0" parTransId="{0315C469-B292-4307-B715-859815888198}" sibTransId="{D98995C3-CDC8-46E7-8FEF-354164234DDB}"/>
    <dgm:cxn modelId="{20D79E21-F949-46F1-827A-0941083D458B}" type="presOf" srcId="{5B2B0887-C5DC-44C7-8494-3DA61494D832}" destId="{85C5A30D-C946-4AE2-9DB0-B82B99CA563B}" srcOrd="0" destOrd="0" presId="urn:microsoft.com/office/officeart/2008/layout/LinedList"/>
    <dgm:cxn modelId="{69BD3AB3-E99A-4D6F-8DDF-6F3BC8121595}" type="presOf" srcId="{A27A60FF-7E9C-4259-8D1F-DC57ED413B5E}" destId="{40D91F11-4D78-41A7-95B7-EF02D077AC64}" srcOrd="0" destOrd="0" presId="urn:microsoft.com/office/officeart/2008/layout/LinedList"/>
    <dgm:cxn modelId="{2A75AD97-F08B-407E-81A7-8AE93026877F}" srcId="{A266D952-4377-4253-99BB-996DE7C1A918}" destId="{1F666BDC-B74D-46F7-B084-465DE03C4BF6}" srcOrd="5" destOrd="0" parTransId="{4CB8148D-3BDC-4046-81A9-B0CDD11F9C15}" sibTransId="{1FE427E8-9AF2-460D-8199-BF43FE09A550}"/>
    <dgm:cxn modelId="{4EEDAB06-5AD3-4142-8EAA-E179B2B13F9B}" type="presOf" srcId="{82751CD9-9D6D-4FE0-BF57-E1B940E78C49}" destId="{6858BB01-7D27-4CE8-B5C6-76A5A8C71FA2}" srcOrd="0" destOrd="0" presId="urn:microsoft.com/office/officeart/2008/layout/LinedList"/>
    <dgm:cxn modelId="{35269B8F-AB41-4AEB-8414-D8503D571120}" srcId="{A266D952-4377-4253-99BB-996DE7C1A918}" destId="{82751CD9-9D6D-4FE0-BF57-E1B940E78C49}" srcOrd="2" destOrd="0" parTransId="{0D042188-D823-48F4-A482-59501B9EF610}" sibTransId="{FC80FEB5-C4A7-4871-8D02-6E8C892923D3}"/>
    <dgm:cxn modelId="{3AED390D-5E87-422A-80EA-5A7E96205806}" type="presOf" srcId="{A266D952-4377-4253-99BB-996DE7C1A918}" destId="{6E0AAEE5-DDF8-48F4-9EB2-0FDCAA4693CA}" srcOrd="0" destOrd="0" presId="urn:microsoft.com/office/officeart/2008/layout/LinedList"/>
    <dgm:cxn modelId="{EABA51D6-1234-4B79-8CB8-E1F2A54BFA98}" srcId="{A266D952-4377-4253-99BB-996DE7C1A918}" destId="{49D9B379-11F2-4F82-8C5D-A2A80FCD4F5E}" srcOrd="4" destOrd="0" parTransId="{831A34E4-91D0-4BF2-ACA5-2C5D38642453}" sibTransId="{ABDB2281-1DEC-4FF8-935B-5223A91954EB}"/>
    <dgm:cxn modelId="{8FA97C35-0AB8-4463-8987-05CDA3484F44}" type="presParOf" srcId="{6E0AAEE5-DDF8-48F4-9EB2-0FDCAA4693CA}" destId="{E46486F0-36A8-4550-B01D-823D3D71480B}" srcOrd="0" destOrd="0" presId="urn:microsoft.com/office/officeart/2008/layout/LinedList"/>
    <dgm:cxn modelId="{3E332D67-256D-4997-9D7B-141FA030A6E5}" type="presParOf" srcId="{6E0AAEE5-DDF8-48F4-9EB2-0FDCAA4693CA}" destId="{78363F36-EF33-4559-8867-339E63AC6E95}" srcOrd="1" destOrd="0" presId="urn:microsoft.com/office/officeart/2008/layout/LinedList"/>
    <dgm:cxn modelId="{2FC1BD71-2748-4CAC-8790-34FC438DA474}" type="presParOf" srcId="{78363F36-EF33-4559-8867-339E63AC6E95}" destId="{85C5A30D-C946-4AE2-9DB0-B82B99CA563B}" srcOrd="0" destOrd="0" presId="urn:microsoft.com/office/officeart/2008/layout/LinedList"/>
    <dgm:cxn modelId="{609BDA67-1911-4B3E-B6AB-A0470F7539FE}" type="presParOf" srcId="{78363F36-EF33-4559-8867-339E63AC6E95}" destId="{C82D8BF5-A218-4911-8549-2E27E229F021}" srcOrd="1" destOrd="0" presId="urn:microsoft.com/office/officeart/2008/layout/LinedList"/>
    <dgm:cxn modelId="{2143957D-DB7B-4F9A-ABF6-60D0DDE29452}" type="presParOf" srcId="{6E0AAEE5-DDF8-48F4-9EB2-0FDCAA4693CA}" destId="{B6A193EC-D442-45D8-BA0F-DCEEE65D7C5D}" srcOrd="2" destOrd="0" presId="urn:microsoft.com/office/officeart/2008/layout/LinedList"/>
    <dgm:cxn modelId="{DB615B81-0969-41CC-8A50-9AD5DB72BDC4}" type="presParOf" srcId="{6E0AAEE5-DDF8-48F4-9EB2-0FDCAA4693CA}" destId="{6CF8D90E-B188-4845-8C1D-FBA139A8A5FA}" srcOrd="3" destOrd="0" presId="urn:microsoft.com/office/officeart/2008/layout/LinedList"/>
    <dgm:cxn modelId="{567A05D8-BE4A-40EC-BE83-4E1B0D8680C1}" type="presParOf" srcId="{6CF8D90E-B188-4845-8C1D-FBA139A8A5FA}" destId="{40D91F11-4D78-41A7-95B7-EF02D077AC64}" srcOrd="0" destOrd="0" presId="urn:microsoft.com/office/officeart/2008/layout/LinedList"/>
    <dgm:cxn modelId="{68740753-092E-49E1-BA3D-3519E4CF36F6}" type="presParOf" srcId="{6CF8D90E-B188-4845-8C1D-FBA139A8A5FA}" destId="{D5A0B64E-F243-4288-B52B-50A8159D5531}" srcOrd="1" destOrd="0" presId="urn:microsoft.com/office/officeart/2008/layout/LinedList"/>
    <dgm:cxn modelId="{18F955A3-6CB7-4D30-B9DB-C79CCAA76C82}" type="presParOf" srcId="{6E0AAEE5-DDF8-48F4-9EB2-0FDCAA4693CA}" destId="{4A695BF6-74AC-47E1-A729-C5B3F805B953}" srcOrd="4" destOrd="0" presId="urn:microsoft.com/office/officeart/2008/layout/LinedList"/>
    <dgm:cxn modelId="{43EFAC91-4F8A-4D0C-B6A8-EB49049978BE}" type="presParOf" srcId="{6E0AAEE5-DDF8-48F4-9EB2-0FDCAA4693CA}" destId="{DC086CD6-6F3E-4A2B-A76C-6620FBEA70F1}" srcOrd="5" destOrd="0" presId="urn:microsoft.com/office/officeart/2008/layout/LinedList"/>
    <dgm:cxn modelId="{EC2B01D4-1E7B-425A-9E7D-0D7A14E15401}" type="presParOf" srcId="{DC086CD6-6F3E-4A2B-A76C-6620FBEA70F1}" destId="{6858BB01-7D27-4CE8-B5C6-76A5A8C71FA2}" srcOrd="0" destOrd="0" presId="urn:microsoft.com/office/officeart/2008/layout/LinedList"/>
    <dgm:cxn modelId="{DB0A2F77-DF1E-433B-A1C4-3D0EB28483C1}" type="presParOf" srcId="{DC086CD6-6F3E-4A2B-A76C-6620FBEA70F1}" destId="{6B278EDA-FF2F-4311-90F5-C3356767ADD3}" srcOrd="1" destOrd="0" presId="urn:microsoft.com/office/officeart/2008/layout/LinedList"/>
    <dgm:cxn modelId="{B8EAA160-42F4-41AB-B586-0D36FED7B90A}" type="presParOf" srcId="{6E0AAEE5-DDF8-48F4-9EB2-0FDCAA4693CA}" destId="{9EFA5EC9-488F-4853-80B5-DE2591D54E6C}" srcOrd="6" destOrd="0" presId="urn:microsoft.com/office/officeart/2008/layout/LinedList"/>
    <dgm:cxn modelId="{E84B11F9-47A3-40ED-8F4E-BC552C29503C}" type="presParOf" srcId="{6E0AAEE5-DDF8-48F4-9EB2-0FDCAA4693CA}" destId="{D2252888-499C-470E-AF73-5A55CF5F6860}" srcOrd="7" destOrd="0" presId="urn:microsoft.com/office/officeart/2008/layout/LinedList"/>
    <dgm:cxn modelId="{7311A277-F6C2-4C62-8CB9-E72919AB2304}" type="presParOf" srcId="{D2252888-499C-470E-AF73-5A55CF5F6860}" destId="{5488CF4F-1FF0-4F14-BEDF-1598153B7CD5}" srcOrd="0" destOrd="0" presId="urn:microsoft.com/office/officeart/2008/layout/LinedList"/>
    <dgm:cxn modelId="{B3D7F33B-0F1C-4159-A465-B89769CB1C9D}" type="presParOf" srcId="{D2252888-499C-470E-AF73-5A55CF5F6860}" destId="{09944996-DD04-4F28-A1DF-1CDC6D2CEA3C}" srcOrd="1" destOrd="0" presId="urn:microsoft.com/office/officeart/2008/layout/LinedList"/>
    <dgm:cxn modelId="{7A6C3B2A-3238-4430-8577-C52363E73A31}" type="presParOf" srcId="{6E0AAEE5-DDF8-48F4-9EB2-0FDCAA4693CA}" destId="{2083B598-8E41-4AA3-8165-32D3332D972F}" srcOrd="8" destOrd="0" presId="urn:microsoft.com/office/officeart/2008/layout/LinedList"/>
    <dgm:cxn modelId="{57CF0ADB-DD23-4A1F-844F-A3AE2C83C1FE}" type="presParOf" srcId="{6E0AAEE5-DDF8-48F4-9EB2-0FDCAA4693CA}" destId="{B2EA0252-3881-4D36-84DE-A5990D63F650}" srcOrd="9" destOrd="0" presId="urn:microsoft.com/office/officeart/2008/layout/LinedList"/>
    <dgm:cxn modelId="{2B456FB5-F487-4715-A8C2-19F7030DFB52}" type="presParOf" srcId="{B2EA0252-3881-4D36-84DE-A5990D63F650}" destId="{F089E061-0D2A-431B-BF14-6A87B9705BF9}" srcOrd="0" destOrd="0" presId="urn:microsoft.com/office/officeart/2008/layout/LinedList"/>
    <dgm:cxn modelId="{00C9D82F-F3B2-444C-8DAE-634B4C072F84}" type="presParOf" srcId="{B2EA0252-3881-4D36-84DE-A5990D63F650}" destId="{5CDD4A5F-7C74-44AA-B738-74AEE542FA13}" srcOrd="1" destOrd="0" presId="urn:microsoft.com/office/officeart/2008/layout/LinedList"/>
    <dgm:cxn modelId="{CA16CD16-2BC7-4105-919E-79D30C3D0898}" type="presParOf" srcId="{6E0AAEE5-DDF8-48F4-9EB2-0FDCAA4693CA}" destId="{C7FBA506-5E01-443F-ADEF-85B3AC4A0D90}" srcOrd="10" destOrd="0" presId="urn:microsoft.com/office/officeart/2008/layout/LinedList"/>
    <dgm:cxn modelId="{5E6344E1-2E1B-4507-A68F-5DA5210F040D}" type="presParOf" srcId="{6E0AAEE5-DDF8-48F4-9EB2-0FDCAA4693CA}" destId="{42F6AD00-3465-4220-9D0D-7CF6DD2753E6}" srcOrd="11" destOrd="0" presId="urn:microsoft.com/office/officeart/2008/layout/LinedList"/>
    <dgm:cxn modelId="{C0ACE902-C71B-43B8-BED2-76BE425804B7}" type="presParOf" srcId="{42F6AD00-3465-4220-9D0D-7CF6DD2753E6}" destId="{679A6B48-5A98-4E16-9674-6DBDBCA83557}" srcOrd="0" destOrd="0" presId="urn:microsoft.com/office/officeart/2008/layout/LinedList"/>
    <dgm:cxn modelId="{5C8F5C4F-B3CB-4442-B97E-21769442FE20}" type="presParOf" srcId="{42F6AD00-3465-4220-9D0D-7CF6DD2753E6}" destId="{A5A0D7E0-9F6B-433B-8EFE-7F819F5301D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069E1D-7972-4155-A833-74D10DED1023}" type="doc">
      <dgm:prSet loTypeId="urn:microsoft.com/office/officeart/2016/7/layout/VerticalDownArrowProcess" loCatId="process" qsTypeId="urn:microsoft.com/office/officeart/2005/8/quickstyle/simple1" qsCatId="simple" csTypeId="urn:microsoft.com/office/officeart/2005/8/colors/colorful1" csCatId="colorful"/>
      <dgm:spPr/>
      <dgm:t>
        <a:bodyPr/>
        <a:lstStyle/>
        <a:p>
          <a:endParaRPr lang="en-US"/>
        </a:p>
      </dgm:t>
    </dgm:pt>
    <dgm:pt modelId="{B53F4F7E-17D6-422A-B9B3-51610D45109C}">
      <dgm:prSet/>
      <dgm:spPr/>
      <dgm:t>
        <a:bodyPr/>
        <a:lstStyle/>
        <a:p>
          <a:r>
            <a:rPr lang="en-US"/>
            <a:t>Business to Consumer </a:t>
          </a:r>
        </a:p>
      </dgm:t>
    </dgm:pt>
    <dgm:pt modelId="{4A7FEF07-2A2B-45D0-979E-055450F77AFD}" type="parTrans" cxnId="{DDFEFE83-C650-4E9A-A25B-3556026178F6}">
      <dgm:prSet/>
      <dgm:spPr/>
      <dgm:t>
        <a:bodyPr/>
        <a:lstStyle/>
        <a:p>
          <a:endParaRPr lang="en-US"/>
        </a:p>
      </dgm:t>
    </dgm:pt>
    <dgm:pt modelId="{AE2F0FBE-84A5-4755-8DAD-89C281066EBC}" type="sibTrans" cxnId="{DDFEFE83-C650-4E9A-A25B-3556026178F6}">
      <dgm:prSet/>
      <dgm:spPr/>
      <dgm:t>
        <a:bodyPr/>
        <a:lstStyle/>
        <a:p>
          <a:endParaRPr lang="en-US"/>
        </a:p>
      </dgm:t>
    </dgm:pt>
    <dgm:pt modelId="{4131BA7C-71E8-48A0-B6CD-E2CDF83FB791}">
      <dgm:prSet/>
      <dgm:spPr/>
      <dgm:t>
        <a:bodyPr/>
        <a:lstStyle/>
        <a:p>
          <a:r>
            <a:rPr lang="en-US"/>
            <a:t>Farmers Markets </a:t>
          </a:r>
        </a:p>
      </dgm:t>
    </dgm:pt>
    <dgm:pt modelId="{0D8553EE-8B94-4061-8C14-C58EC645334C}" type="parTrans" cxnId="{FE6CA281-C7E4-44FC-9324-6E7455763B33}">
      <dgm:prSet/>
      <dgm:spPr/>
      <dgm:t>
        <a:bodyPr/>
        <a:lstStyle/>
        <a:p>
          <a:endParaRPr lang="en-US"/>
        </a:p>
      </dgm:t>
    </dgm:pt>
    <dgm:pt modelId="{D258051D-44E1-448F-82A8-52A8D5E15FB8}" type="sibTrans" cxnId="{FE6CA281-C7E4-44FC-9324-6E7455763B33}">
      <dgm:prSet/>
      <dgm:spPr/>
      <dgm:t>
        <a:bodyPr/>
        <a:lstStyle/>
        <a:p>
          <a:endParaRPr lang="en-US"/>
        </a:p>
      </dgm:t>
    </dgm:pt>
    <dgm:pt modelId="{95F0D513-B828-4CE7-A2A9-A18BF9101C16}">
      <dgm:prSet/>
      <dgm:spPr/>
      <dgm:t>
        <a:bodyPr/>
        <a:lstStyle/>
        <a:p>
          <a:r>
            <a:rPr lang="en-US"/>
            <a:t>On-line or Direct Sales </a:t>
          </a:r>
        </a:p>
      </dgm:t>
    </dgm:pt>
    <dgm:pt modelId="{EB83F71D-CA51-4D68-B396-8CA95582E071}" type="parTrans" cxnId="{4803B366-3B36-498F-B27F-3FA42E076A02}">
      <dgm:prSet/>
      <dgm:spPr/>
      <dgm:t>
        <a:bodyPr/>
        <a:lstStyle/>
        <a:p>
          <a:endParaRPr lang="en-US"/>
        </a:p>
      </dgm:t>
    </dgm:pt>
    <dgm:pt modelId="{C55863DE-A297-4335-AA36-75BB522EB123}" type="sibTrans" cxnId="{4803B366-3B36-498F-B27F-3FA42E076A02}">
      <dgm:prSet/>
      <dgm:spPr/>
      <dgm:t>
        <a:bodyPr/>
        <a:lstStyle/>
        <a:p>
          <a:endParaRPr lang="en-US"/>
        </a:p>
      </dgm:t>
    </dgm:pt>
    <dgm:pt modelId="{C88D1FF6-1601-4F20-B096-40D7D4FE9198}">
      <dgm:prSet/>
      <dgm:spPr/>
      <dgm:t>
        <a:bodyPr/>
        <a:lstStyle/>
        <a:p>
          <a:r>
            <a:rPr lang="en-US"/>
            <a:t>Business to Business </a:t>
          </a:r>
        </a:p>
      </dgm:t>
    </dgm:pt>
    <dgm:pt modelId="{E3FC82E0-B9BA-40B9-90A8-AB48040C4247}" type="parTrans" cxnId="{68BE5F5C-FCF0-4E8B-B269-4340C15822ED}">
      <dgm:prSet/>
      <dgm:spPr/>
      <dgm:t>
        <a:bodyPr/>
        <a:lstStyle/>
        <a:p>
          <a:endParaRPr lang="en-US"/>
        </a:p>
      </dgm:t>
    </dgm:pt>
    <dgm:pt modelId="{BF9A386D-BECD-40AA-82B4-2FB9C11018F1}" type="sibTrans" cxnId="{68BE5F5C-FCF0-4E8B-B269-4340C15822ED}">
      <dgm:prSet/>
      <dgm:spPr/>
      <dgm:t>
        <a:bodyPr/>
        <a:lstStyle/>
        <a:p>
          <a:endParaRPr lang="en-US"/>
        </a:p>
      </dgm:t>
    </dgm:pt>
    <dgm:pt modelId="{80AEFBF4-EA64-403E-B12B-A10698D76CBB}">
      <dgm:prSet/>
      <dgm:spPr/>
      <dgm:t>
        <a:bodyPr/>
        <a:lstStyle/>
        <a:p>
          <a:r>
            <a:rPr lang="en-US"/>
            <a:t>Sell to Restaurants or Catering companies </a:t>
          </a:r>
        </a:p>
      </dgm:t>
    </dgm:pt>
    <dgm:pt modelId="{812A45E3-C78A-40EF-8347-15A50A102DF4}" type="parTrans" cxnId="{88DCB130-D773-421F-B8E3-FB4321D9DAA7}">
      <dgm:prSet/>
      <dgm:spPr/>
      <dgm:t>
        <a:bodyPr/>
        <a:lstStyle/>
        <a:p>
          <a:endParaRPr lang="en-US"/>
        </a:p>
      </dgm:t>
    </dgm:pt>
    <dgm:pt modelId="{6378FCEC-96E1-44C9-9922-685A8823A9F7}" type="sibTrans" cxnId="{88DCB130-D773-421F-B8E3-FB4321D9DAA7}">
      <dgm:prSet/>
      <dgm:spPr/>
      <dgm:t>
        <a:bodyPr/>
        <a:lstStyle/>
        <a:p>
          <a:endParaRPr lang="en-US"/>
        </a:p>
      </dgm:t>
    </dgm:pt>
    <dgm:pt modelId="{40A7DB13-D74D-486B-9884-AE3FAD7A7649}">
      <dgm:prSet/>
      <dgm:spPr/>
      <dgm:t>
        <a:bodyPr/>
        <a:lstStyle/>
        <a:p>
          <a:r>
            <a:rPr lang="en-US"/>
            <a:t>Wholesale/Grocery Stores or Chains </a:t>
          </a:r>
        </a:p>
      </dgm:t>
    </dgm:pt>
    <dgm:pt modelId="{D3B5B337-2997-4F1E-BB40-B1605DA3E1DF}" type="parTrans" cxnId="{6B2E0845-6606-4ACA-A52B-1545A3CFE9C2}">
      <dgm:prSet/>
      <dgm:spPr/>
      <dgm:t>
        <a:bodyPr/>
        <a:lstStyle/>
        <a:p>
          <a:endParaRPr lang="en-US"/>
        </a:p>
      </dgm:t>
    </dgm:pt>
    <dgm:pt modelId="{31A6F462-86DB-433B-AA0E-D1496CB1189D}" type="sibTrans" cxnId="{6B2E0845-6606-4ACA-A52B-1545A3CFE9C2}">
      <dgm:prSet/>
      <dgm:spPr/>
      <dgm:t>
        <a:bodyPr/>
        <a:lstStyle/>
        <a:p>
          <a:endParaRPr lang="en-US"/>
        </a:p>
      </dgm:t>
    </dgm:pt>
    <dgm:pt modelId="{95D6B1C2-8B03-4BC9-8F4F-B39E741DE21F}">
      <dgm:prSet/>
      <dgm:spPr/>
      <dgm:t>
        <a:bodyPr/>
        <a:lstStyle/>
        <a:p>
          <a:r>
            <a:rPr lang="en-US"/>
            <a:t>Food Supply Aggregators </a:t>
          </a:r>
        </a:p>
      </dgm:t>
    </dgm:pt>
    <dgm:pt modelId="{6B147ACF-88EB-428C-8CBF-432B18952C3B}" type="parTrans" cxnId="{C1D23C5D-3A92-4C0A-964E-42FEB49A6E53}">
      <dgm:prSet/>
      <dgm:spPr/>
      <dgm:t>
        <a:bodyPr/>
        <a:lstStyle/>
        <a:p>
          <a:endParaRPr lang="en-US"/>
        </a:p>
      </dgm:t>
    </dgm:pt>
    <dgm:pt modelId="{1DB6A2F7-39ED-4CC5-BD21-39D3F317CBA0}" type="sibTrans" cxnId="{C1D23C5D-3A92-4C0A-964E-42FEB49A6E53}">
      <dgm:prSet/>
      <dgm:spPr/>
      <dgm:t>
        <a:bodyPr/>
        <a:lstStyle/>
        <a:p>
          <a:endParaRPr lang="en-US"/>
        </a:p>
      </dgm:t>
    </dgm:pt>
    <dgm:pt modelId="{352DF86C-6F11-4E62-97D1-B62E00134DEE}">
      <dgm:prSet/>
      <dgm:spPr/>
      <dgm:t>
        <a:bodyPr/>
        <a:lstStyle/>
        <a:p>
          <a:r>
            <a:rPr lang="en-US"/>
            <a:t>Business to Government </a:t>
          </a:r>
        </a:p>
      </dgm:t>
    </dgm:pt>
    <dgm:pt modelId="{6C2E9A94-AFA9-4E60-B7BB-B5BA446FDF8C}" type="parTrans" cxnId="{CE632612-C704-4C7B-984C-41E687BB4057}">
      <dgm:prSet/>
      <dgm:spPr/>
      <dgm:t>
        <a:bodyPr/>
        <a:lstStyle/>
        <a:p>
          <a:endParaRPr lang="en-US"/>
        </a:p>
      </dgm:t>
    </dgm:pt>
    <dgm:pt modelId="{76041BFF-D327-4555-BA7E-316AF3678E45}" type="sibTrans" cxnId="{CE632612-C704-4C7B-984C-41E687BB4057}">
      <dgm:prSet/>
      <dgm:spPr/>
      <dgm:t>
        <a:bodyPr/>
        <a:lstStyle/>
        <a:p>
          <a:endParaRPr lang="en-US"/>
        </a:p>
      </dgm:t>
    </dgm:pt>
    <dgm:pt modelId="{AE0C80C0-D4C5-4DFE-B4E4-90F44439018A}">
      <dgm:prSet/>
      <dgm:spPr/>
      <dgm:t>
        <a:bodyPr/>
        <a:lstStyle/>
        <a:p>
          <a:r>
            <a:rPr lang="en-US"/>
            <a:t>Public School Systems </a:t>
          </a:r>
        </a:p>
      </dgm:t>
    </dgm:pt>
    <dgm:pt modelId="{BF48171E-B606-410C-930E-AB92CDBC13B2}" type="parTrans" cxnId="{6AEE28ED-F8D4-414F-B33D-E8A935C3CE30}">
      <dgm:prSet/>
      <dgm:spPr/>
      <dgm:t>
        <a:bodyPr/>
        <a:lstStyle/>
        <a:p>
          <a:endParaRPr lang="en-US"/>
        </a:p>
      </dgm:t>
    </dgm:pt>
    <dgm:pt modelId="{8443C2E7-9ADA-4CE5-8D30-39B3435DCA8F}" type="sibTrans" cxnId="{6AEE28ED-F8D4-414F-B33D-E8A935C3CE30}">
      <dgm:prSet/>
      <dgm:spPr/>
      <dgm:t>
        <a:bodyPr/>
        <a:lstStyle/>
        <a:p>
          <a:endParaRPr lang="en-US"/>
        </a:p>
      </dgm:t>
    </dgm:pt>
    <dgm:pt modelId="{5CFF5A66-052C-4E88-93CA-3D281CD86CF2}">
      <dgm:prSet/>
      <dgm:spPr/>
      <dgm:t>
        <a:bodyPr/>
        <a:lstStyle/>
        <a:p>
          <a:r>
            <a:rPr lang="en-US"/>
            <a:t>Nutritional Programs: Federal, State and County </a:t>
          </a:r>
        </a:p>
      </dgm:t>
    </dgm:pt>
    <dgm:pt modelId="{AE448AB1-C9FA-49C1-B9EF-FF5F19B12FD1}" type="parTrans" cxnId="{EAAEF697-BBF1-4BD3-A17E-D5E646C6D1F7}">
      <dgm:prSet/>
      <dgm:spPr/>
      <dgm:t>
        <a:bodyPr/>
        <a:lstStyle/>
        <a:p>
          <a:endParaRPr lang="en-US"/>
        </a:p>
      </dgm:t>
    </dgm:pt>
    <dgm:pt modelId="{0ED0725E-EFE1-4868-AF11-34D528A033F0}" type="sibTrans" cxnId="{EAAEF697-BBF1-4BD3-A17E-D5E646C6D1F7}">
      <dgm:prSet/>
      <dgm:spPr/>
      <dgm:t>
        <a:bodyPr/>
        <a:lstStyle/>
        <a:p>
          <a:endParaRPr lang="en-US"/>
        </a:p>
      </dgm:t>
    </dgm:pt>
    <dgm:pt modelId="{6D7D7B39-744F-43CB-997A-939748BFC7F2}">
      <dgm:prSet/>
      <dgm:spPr/>
      <dgm:t>
        <a:bodyPr/>
        <a:lstStyle/>
        <a:p>
          <a:r>
            <a:rPr lang="en-US"/>
            <a:t>International Trade </a:t>
          </a:r>
        </a:p>
      </dgm:t>
    </dgm:pt>
    <dgm:pt modelId="{7EDE48FC-C52A-4C65-AA67-FECBFFA270F8}" type="parTrans" cxnId="{8B600253-F2D0-4CB9-9A3C-D6952ACD8D3A}">
      <dgm:prSet/>
      <dgm:spPr/>
      <dgm:t>
        <a:bodyPr/>
        <a:lstStyle/>
        <a:p>
          <a:endParaRPr lang="en-US"/>
        </a:p>
      </dgm:t>
    </dgm:pt>
    <dgm:pt modelId="{5FA9FEC4-33E3-4A64-BF0D-63C19866EAA6}" type="sibTrans" cxnId="{8B600253-F2D0-4CB9-9A3C-D6952ACD8D3A}">
      <dgm:prSet/>
      <dgm:spPr/>
      <dgm:t>
        <a:bodyPr/>
        <a:lstStyle/>
        <a:p>
          <a:endParaRPr lang="en-US"/>
        </a:p>
      </dgm:t>
    </dgm:pt>
    <dgm:pt modelId="{E77796F9-ECBE-4DF8-862E-771F400C8D15}" type="pres">
      <dgm:prSet presAssocID="{09069E1D-7972-4155-A833-74D10DED1023}" presName="Name0" presStyleCnt="0">
        <dgm:presLayoutVars>
          <dgm:dir/>
          <dgm:animLvl val="lvl"/>
          <dgm:resizeHandles val="exact"/>
        </dgm:presLayoutVars>
      </dgm:prSet>
      <dgm:spPr/>
      <dgm:t>
        <a:bodyPr/>
        <a:lstStyle/>
        <a:p>
          <a:endParaRPr lang="en-US"/>
        </a:p>
      </dgm:t>
    </dgm:pt>
    <dgm:pt modelId="{0D69207F-1115-4AEA-B9CF-31AD59714701}" type="pres">
      <dgm:prSet presAssocID="{352DF86C-6F11-4E62-97D1-B62E00134DEE}" presName="boxAndChildren" presStyleCnt="0"/>
      <dgm:spPr/>
    </dgm:pt>
    <dgm:pt modelId="{5D9D9360-7CF3-4E6E-9B52-94A80748730A}" type="pres">
      <dgm:prSet presAssocID="{352DF86C-6F11-4E62-97D1-B62E00134DEE}" presName="parentTextBox" presStyleLbl="alignNode1" presStyleIdx="0" presStyleCnt="3"/>
      <dgm:spPr/>
      <dgm:t>
        <a:bodyPr/>
        <a:lstStyle/>
        <a:p>
          <a:endParaRPr lang="en-US"/>
        </a:p>
      </dgm:t>
    </dgm:pt>
    <dgm:pt modelId="{E2C5FC9C-A316-40B7-ADC8-4B7FED6BA95E}" type="pres">
      <dgm:prSet presAssocID="{352DF86C-6F11-4E62-97D1-B62E00134DEE}" presName="descendantBox" presStyleLbl="bgAccFollowNode1" presStyleIdx="0" presStyleCnt="3"/>
      <dgm:spPr/>
      <dgm:t>
        <a:bodyPr/>
        <a:lstStyle/>
        <a:p>
          <a:endParaRPr lang="en-US"/>
        </a:p>
      </dgm:t>
    </dgm:pt>
    <dgm:pt modelId="{233A6C7F-902D-4AE1-BE03-4F1E376489F8}" type="pres">
      <dgm:prSet presAssocID="{BF9A386D-BECD-40AA-82B4-2FB9C11018F1}" presName="sp" presStyleCnt="0"/>
      <dgm:spPr/>
    </dgm:pt>
    <dgm:pt modelId="{A2C7F80A-99A8-4ECA-8006-E817873C240D}" type="pres">
      <dgm:prSet presAssocID="{C88D1FF6-1601-4F20-B096-40D7D4FE9198}" presName="arrowAndChildren" presStyleCnt="0"/>
      <dgm:spPr/>
    </dgm:pt>
    <dgm:pt modelId="{CA99BF4B-AD0C-448C-87C5-6DED32122806}" type="pres">
      <dgm:prSet presAssocID="{C88D1FF6-1601-4F20-B096-40D7D4FE9198}" presName="parentTextArrow" presStyleLbl="node1" presStyleIdx="0" presStyleCnt="0"/>
      <dgm:spPr/>
      <dgm:t>
        <a:bodyPr/>
        <a:lstStyle/>
        <a:p>
          <a:endParaRPr lang="en-US"/>
        </a:p>
      </dgm:t>
    </dgm:pt>
    <dgm:pt modelId="{25F73C84-8268-405A-9E36-B8A78DA71634}" type="pres">
      <dgm:prSet presAssocID="{C88D1FF6-1601-4F20-B096-40D7D4FE9198}" presName="arrow" presStyleLbl="alignNode1" presStyleIdx="1" presStyleCnt="3"/>
      <dgm:spPr/>
      <dgm:t>
        <a:bodyPr/>
        <a:lstStyle/>
        <a:p>
          <a:endParaRPr lang="en-US"/>
        </a:p>
      </dgm:t>
    </dgm:pt>
    <dgm:pt modelId="{F8DE80A3-0658-4A68-A21E-A06048591290}" type="pres">
      <dgm:prSet presAssocID="{C88D1FF6-1601-4F20-B096-40D7D4FE9198}" presName="descendantArrow" presStyleLbl="bgAccFollowNode1" presStyleIdx="1" presStyleCnt="3"/>
      <dgm:spPr/>
      <dgm:t>
        <a:bodyPr/>
        <a:lstStyle/>
        <a:p>
          <a:endParaRPr lang="en-US"/>
        </a:p>
      </dgm:t>
    </dgm:pt>
    <dgm:pt modelId="{B66C49F7-3139-4329-A3C0-8300F1236BA1}" type="pres">
      <dgm:prSet presAssocID="{AE2F0FBE-84A5-4755-8DAD-89C281066EBC}" presName="sp" presStyleCnt="0"/>
      <dgm:spPr/>
    </dgm:pt>
    <dgm:pt modelId="{7BE2FAF1-CAA9-4133-A45B-10E00EF9EC6B}" type="pres">
      <dgm:prSet presAssocID="{B53F4F7E-17D6-422A-B9B3-51610D45109C}" presName="arrowAndChildren" presStyleCnt="0"/>
      <dgm:spPr/>
    </dgm:pt>
    <dgm:pt modelId="{4644DCCC-2801-491C-94F0-3497F274EA0E}" type="pres">
      <dgm:prSet presAssocID="{B53F4F7E-17D6-422A-B9B3-51610D45109C}" presName="parentTextArrow" presStyleLbl="node1" presStyleIdx="0" presStyleCnt="0"/>
      <dgm:spPr/>
      <dgm:t>
        <a:bodyPr/>
        <a:lstStyle/>
        <a:p>
          <a:endParaRPr lang="en-US"/>
        </a:p>
      </dgm:t>
    </dgm:pt>
    <dgm:pt modelId="{0DCC7183-FE54-4D35-94D2-9A5E6B3F6CD1}" type="pres">
      <dgm:prSet presAssocID="{B53F4F7E-17D6-422A-B9B3-51610D45109C}" presName="arrow" presStyleLbl="alignNode1" presStyleIdx="2" presStyleCnt="3"/>
      <dgm:spPr/>
      <dgm:t>
        <a:bodyPr/>
        <a:lstStyle/>
        <a:p>
          <a:endParaRPr lang="en-US"/>
        </a:p>
      </dgm:t>
    </dgm:pt>
    <dgm:pt modelId="{78900CE1-D8EE-42F6-B3D6-DB9289176895}" type="pres">
      <dgm:prSet presAssocID="{B53F4F7E-17D6-422A-B9B3-51610D45109C}" presName="descendantArrow" presStyleLbl="bgAccFollowNode1" presStyleIdx="2" presStyleCnt="3"/>
      <dgm:spPr/>
      <dgm:t>
        <a:bodyPr/>
        <a:lstStyle/>
        <a:p>
          <a:endParaRPr lang="en-US"/>
        </a:p>
      </dgm:t>
    </dgm:pt>
  </dgm:ptLst>
  <dgm:cxnLst>
    <dgm:cxn modelId="{C1D23C5D-3A92-4C0A-964E-42FEB49A6E53}" srcId="{C88D1FF6-1601-4F20-B096-40D7D4FE9198}" destId="{95D6B1C2-8B03-4BC9-8F4F-B39E741DE21F}" srcOrd="2" destOrd="0" parTransId="{6B147ACF-88EB-428C-8CBF-432B18952C3B}" sibTransId="{1DB6A2F7-39ED-4CC5-BD21-39D3F317CBA0}"/>
    <dgm:cxn modelId="{00FD20AB-C4F5-4337-8AB1-A31FF421AE7D}" type="presOf" srcId="{5CFF5A66-052C-4E88-93CA-3D281CD86CF2}" destId="{E2C5FC9C-A316-40B7-ADC8-4B7FED6BA95E}" srcOrd="0" destOrd="1" presId="urn:microsoft.com/office/officeart/2016/7/layout/VerticalDownArrowProcess"/>
    <dgm:cxn modelId="{68BE5F5C-FCF0-4E8B-B269-4340C15822ED}" srcId="{09069E1D-7972-4155-A833-74D10DED1023}" destId="{C88D1FF6-1601-4F20-B096-40D7D4FE9198}" srcOrd="1" destOrd="0" parTransId="{E3FC82E0-B9BA-40B9-90A8-AB48040C4247}" sibTransId="{BF9A386D-BECD-40AA-82B4-2FB9C11018F1}"/>
    <dgm:cxn modelId="{88DCB130-D773-421F-B8E3-FB4321D9DAA7}" srcId="{C88D1FF6-1601-4F20-B096-40D7D4FE9198}" destId="{80AEFBF4-EA64-403E-B12B-A10698D76CBB}" srcOrd="0" destOrd="0" parTransId="{812A45E3-C78A-40EF-8347-15A50A102DF4}" sibTransId="{6378FCEC-96E1-44C9-9922-685A8823A9F7}"/>
    <dgm:cxn modelId="{E0389137-EDE4-40C1-A70E-1050FFB77385}" type="presOf" srcId="{95F0D513-B828-4CE7-A2A9-A18BF9101C16}" destId="{78900CE1-D8EE-42F6-B3D6-DB9289176895}" srcOrd="0" destOrd="1" presId="urn:microsoft.com/office/officeart/2016/7/layout/VerticalDownArrowProcess"/>
    <dgm:cxn modelId="{6AEE28ED-F8D4-414F-B33D-E8A935C3CE30}" srcId="{352DF86C-6F11-4E62-97D1-B62E00134DEE}" destId="{AE0C80C0-D4C5-4DFE-B4E4-90F44439018A}" srcOrd="0" destOrd="0" parTransId="{BF48171E-B606-410C-930E-AB92CDBC13B2}" sibTransId="{8443C2E7-9ADA-4CE5-8D30-39B3435DCA8F}"/>
    <dgm:cxn modelId="{DF48514B-239E-405C-BF78-1606D29AE58D}" type="presOf" srcId="{09069E1D-7972-4155-A833-74D10DED1023}" destId="{E77796F9-ECBE-4DF8-862E-771F400C8D15}" srcOrd="0" destOrd="0" presId="urn:microsoft.com/office/officeart/2016/7/layout/VerticalDownArrowProcess"/>
    <dgm:cxn modelId="{FE6CA281-C7E4-44FC-9324-6E7455763B33}" srcId="{B53F4F7E-17D6-422A-B9B3-51610D45109C}" destId="{4131BA7C-71E8-48A0-B6CD-E2CDF83FB791}" srcOrd="0" destOrd="0" parTransId="{0D8553EE-8B94-4061-8C14-C58EC645334C}" sibTransId="{D258051D-44E1-448F-82A8-52A8D5E15FB8}"/>
    <dgm:cxn modelId="{45E506DD-AF5A-4DF2-A18A-D703CB5245C4}" type="presOf" srcId="{C88D1FF6-1601-4F20-B096-40D7D4FE9198}" destId="{CA99BF4B-AD0C-448C-87C5-6DED32122806}" srcOrd="0" destOrd="0" presId="urn:microsoft.com/office/officeart/2016/7/layout/VerticalDownArrowProcess"/>
    <dgm:cxn modelId="{EBACB399-8068-46FD-BE19-36AF243CBD2F}" type="presOf" srcId="{352DF86C-6F11-4E62-97D1-B62E00134DEE}" destId="{5D9D9360-7CF3-4E6E-9B52-94A80748730A}" srcOrd="0" destOrd="0" presId="urn:microsoft.com/office/officeart/2016/7/layout/VerticalDownArrowProcess"/>
    <dgm:cxn modelId="{CE632612-C704-4C7B-984C-41E687BB4057}" srcId="{09069E1D-7972-4155-A833-74D10DED1023}" destId="{352DF86C-6F11-4E62-97D1-B62E00134DEE}" srcOrd="2" destOrd="0" parTransId="{6C2E9A94-AFA9-4E60-B7BB-B5BA446FDF8C}" sibTransId="{76041BFF-D327-4555-BA7E-316AF3678E45}"/>
    <dgm:cxn modelId="{7C688F9B-2CD4-4524-99BB-6827B821AE60}" type="presOf" srcId="{40A7DB13-D74D-486B-9884-AE3FAD7A7649}" destId="{F8DE80A3-0658-4A68-A21E-A06048591290}" srcOrd="0" destOrd="1" presId="urn:microsoft.com/office/officeart/2016/7/layout/VerticalDownArrowProcess"/>
    <dgm:cxn modelId="{6B2E0845-6606-4ACA-A52B-1545A3CFE9C2}" srcId="{C88D1FF6-1601-4F20-B096-40D7D4FE9198}" destId="{40A7DB13-D74D-486B-9884-AE3FAD7A7649}" srcOrd="1" destOrd="0" parTransId="{D3B5B337-2997-4F1E-BB40-B1605DA3E1DF}" sibTransId="{31A6F462-86DB-433B-AA0E-D1496CB1189D}"/>
    <dgm:cxn modelId="{F4945968-BDF8-49C9-9824-4AFECB6818C7}" type="presOf" srcId="{B53F4F7E-17D6-422A-B9B3-51610D45109C}" destId="{4644DCCC-2801-491C-94F0-3497F274EA0E}" srcOrd="0" destOrd="0" presId="urn:microsoft.com/office/officeart/2016/7/layout/VerticalDownArrowProcess"/>
    <dgm:cxn modelId="{EAAEF697-BBF1-4BD3-A17E-D5E646C6D1F7}" srcId="{352DF86C-6F11-4E62-97D1-B62E00134DEE}" destId="{5CFF5A66-052C-4E88-93CA-3D281CD86CF2}" srcOrd="1" destOrd="0" parTransId="{AE448AB1-C9FA-49C1-B9EF-FF5F19B12FD1}" sibTransId="{0ED0725E-EFE1-4868-AF11-34D528A033F0}"/>
    <dgm:cxn modelId="{51416A9F-35DE-41E1-AEA8-715474E352CC}" type="presOf" srcId="{4131BA7C-71E8-48A0-B6CD-E2CDF83FB791}" destId="{78900CE1-D8EE-42F6-B3D6-DB9289176895}" srcOrd="0" destOrd="0" presId="urn:microsoft.com/office/officeart/2016/7/layout/VerticalDownArrowProcess"/>
    <dgm:cxn modelId="{1855E6D7-9C01-407C-B3EE-EB75E02A33F0}" type="presOf" srcId="{80AEFBF4-EA64-403E-B12B-A10698D76CBB}" destId="{F8DE80A3-0658-4A68-A21E-A06048591290}" srcOrd="0" destOrd="0" presId="urn:microsoft.com/office/officeart/2016/7/layout/VerticalDownArrowProcess"/>
    <dgm:cxn modelId="{DDFEFE83-C650-4E9A-A25B-3556026178F6}" srcId="{09069E1D-7972-4155-A833-74D10DED1023}" destId="{B53F4F7E-17D6-422A-B9B3-51610D45109C}" srcOrd="0" destOrd="0" parTransId="{4A7FEF07-2A2B-45D0-979E-055450F77AFD}" sibTransId="{AE2F0FBE-84A5-4755-8DAD-89C281066EBC}"/>
    <dgm:cxn modelId="{CD3072F7-E1B2-47E3-A941-F46CF7F7DB45}" type="presOf" srcId="{6D7D7B39-744F-43CB-997A-939748BFC7F2}" destId="{E2C5FC9C-A316-40B7-ADC8-4B7FED6BA95E}" srcOrd="0" destOrd="2" presId="urn:microsoft.com/office/officeart/2016/7/layout/VerticalDownArrowProcess"/>
    <dgm:cxn modelId="{CEDACC91-E69B-4977-BF31-C2A8BA6F0656}" type="presOf" srcId="{AE0C80C0-D4C5-4DFE-B4E4-90F44439018A}" destId="{E2C5FC9C-A316-40B7-ADC8-4B7FED6BA95E}" srcOrd="0" destOrd="0" presId="urn:microsoft.com/office/officeart/2016/7/layout/VerticalDownArrowProcess"/>
    <dgm:cxn modelId="{8B600253-F2D0-4CB9-9A3C-D6952ACD8D3A}" srcId="{352DF86C-6F11-4E62-97D1-B62E00134DEE}" destId="{6D7D7B39-744F-43CB-997A-939748BFC7F2}" srcOrd="2" destOrd="0" parTransId="{7EDE48FC-C52A-4C65-AA67-FECBFFA270F8}" sibTransId="{5FA9FEC4-33E3-4A64-BF0D-63C19866EAA6}"/>
    <dgm:cxn modelId="{4E927E1E-D6BC-49BE-AAE0-6287CA77BC90}" type="presOf" srcId="{C88D1FF6-1601-4F20-B096-40D7D4FE9198}" destId="{25F73C84-8268-405A-9E36-B8A78DA71634}" srcOrd="1" destOrd="0" presId="urn:microsoft.com/office/officeart/2016/7/layout/VerticalDownArrowProcess"/>
    <dgm:cxn modelId="{4803B366-3B36-498F-B27F-3FA42E076A02}" srcId="{B53F4F7E-17D6-422A-B9B3-51610D45109C}" destId="{95F0D513-B828-4CE7-A2A9-A18BF9101C16}" srcOrd="1" destOrd="0" parTransId="{EB83F71D-CA51-4D68-B396-8CA95582E071}" sibTransId="{C55863DE-A297-4335-AA36-75BB522EB123}"/>
    <dgm:cxn modelId="{BD4D0BC0-135A-4EF1-ADED-8BC11F76393F}" type="presOf" srcId="{95D6B1C2-8B03-4BC9-8F4F-B39E741DE21F}" destId="{F8DE80A3-0658-4A68-A21E-A06048591290}" srcOrd="0" destOrd="2" presId="urn:microsoft.com/office/officeart/2016/7/layout/VerticalDownArrowProcess"/>
    <dgm:cxn modelId="{2F327EFE-CF50-4C81-88A2-120E6EDB50C5}" type="presOf" srcId="{B53F4F7E-17D6-422A-B9B3-51610D45109C}" destId="{0DCC7183-FE54-4D35-94D2-9A5E6B3F6CD1}" srcOrd="1" destOrd="0" presId="urn:microsoft.com/office/officeart/2016/7/layout/VerticalDownArrowProcess"/>
    <dgm:cxn modelId="{2251BDF9-F3EF-4A98-B72A-97EBF8B1032D}" type="presParOf" srcId="{E77796F9-ECBE-4DF8-862E-771F400C8D15}" destId="{0D69207F-1115-4AEA-B9CF-31AD59714701}" srcOrd="0" destOrd="0" presId="urn:microsoft.com/office/officeart/2016/7/layout/VerticalDownArrowProcess"/>
    <dgm:cxn modelId="{4C0DAED5-1C70-43C7-A081-60B199DBF3F3}" type="presParOf" srcId="{0D69207F-1115-4AEA-B9CF-31AD59714701}" destId="{5D9D9360-7CF3-4E6E-9B52-94A80748730A}" srcOrd="0" destOrd="0" presId="urn:microsoft.com/office/officeart/2016/7/layout/VerticalDownArrowProcess"/>
    <dgm:cxn modelId="{8ACDCC08-871F-40F9-9A30-C53A501298DF}" type="presParOf" srcId="{0D69207F-1115-4AEA-B9CF-31AD59714701}" destId="{E2C5FC9C-A316-40B7-ADC8-4B7FED6BA95E}" srcOrd="1" destOrd="0" presId="urn:microsoft.com/office/officeart/2016/7/layout/VerticalDownArrowProcess"/>
    <dgm:cxn modelId="{0E3ACE09-BE36-49F8-8B1A-8001E8E962F7}" type="presParOf" srcId="{E77796F9-ECBE-4DF8-862E-771F400C8D15}" destId="{233A6C7F-902D-4AE1-BE03-4F1E376489F8}" srcOrd="1" destOrd="0" presId="urn:microsoft.com/office/officeart/2016/7/layout/VerticalDownArrowProcess"/>
    <dgm:cxn modelId="{9A00C658-FF0A-49C6-8595-70C2AFA5A78A}" type="presParOf" srcId="{E77796F9-ECBE-4DF8-862E-771F400C8D15}" destId="{A2C7F80A-99A8-4ECA-8006-E817873C240D}" srcOrd="2" destOrd="0" presId="urn:microsoft.com/office/officeart/2016/7/layout/VerticalDownArrowProcess"/>
    <dgm:cxn modelId="{F17F62D4-6675-47F4-82CA-FA55980EDC48}" type="presParOf" srcId="{A2C7F80A-99A8-4ECA-8006-E817873C240D}" destId="{CA99BF4B-AD0C-448C-87C5-6DED32122806}" srcOrd="0" destOrd="0" presId="urn:microsoft.com/office/officeart/2016/7/layout/VerticalDownArrowProcess"/>
    <dgm:cxn modelId="{65BA3DAC-1616-44BD-A6AF-A4C4E8C3D184}" type="presParOf" srcId="{A2C7F80A-99A8-4ECA-8006-E817873C240D}" destId="{25F73C84-8268-405A-9E36-B8A78DA71634}" srcOrd="1" destOrd="0" presId="urn:microsoft.com/office/officeart/2016/7/layout/VerticalDownArrowProcess"/>
    <dgm:cxn modelId="{0671051D-7A38-4CA7-9842-CFAE742D1CCA}" type="presParOf" srcId="{A2C7F80A-99A8-4ECA-8006-E817873C240D}" destId="{F8DE80A3-0658-4A68-A21E-A06048591290}" srcOrd="2" destOrd="0" presId="urn:microsoft.com/office/officeart/2016/7/layout/VerticalDownArrowProcess"/>
    <dgm:cxn modelId="{08AFE4CE-4654-4566-B3D9-A4FBA5A9820C}" type="presParOf" srcId="{E77796F9-ECBE-4DF8-862E-771F400C8D15}" destId="{B66C49F7-3139-4329-A3C0-8300F1236BA1}" srcOrd="3" destOrd="0" presId="urn:microsoft.com/office/officeart/2016/7/layout/VerticalDownArrowProcess"/>
    <dgm:cxn modelId="{043A19C0-764A-431E-8E5C-4C6D6BEC7FF2}" type="presParOf" srcId="{E77796F9-ECBE-4DF8-862E-771F400C8D15}" destId="{7BE2FAF1-CAA9-4133-A45B-10E00EF9EC6B}" srcOrd="4" destOrd="0" presId="urn:microsoft.com/office/officeart/2016/7/layout/VerticalDownArrowProcess"/>
    <dgm:cxn modelId="{E336DE29-6E10-4513-B795-39028CA07A7F}" type="presParOf" srcId="{7BE2FAF1-CAA9-4133-A45B-10E00EF9EC6B}" destId="{4644DCCC-2801-491C-94F0-3497F274EA0E}" srcOrd="0" destOrd="0" presId="urn:microsoft.com/office/officeart/2016/7/layout/VerticalDownArrowProcess"/>
    <dgm:cxn modelId="{051AF372-7E85-4BE9-9E0C-21C2D149BA19}" type="presParOf" srcId="{7BE2FAF1-CAA9-4133-A45B-10E00EF9EC6B}" destId="{0DCC7183-FE54-4D35-94D2-9A5E6B3F6CD1}" srcOrd="1" destOrd="0" presId="urn:microsoft.com/office/officeart/2016/7/layout/VerticalDownArrowProcess"/>
    <dgm:cxn modelId="{5768F7E8-5DE0-4230-9F69-710D5BA25F89}" type="presParOf" srcId="{7BE2FAF1-CAA9-4133-A45B-10E00EF9EC6B}" destId="{78900CE1-D8EE-42F6-B3D6-DB9289176895}"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F1B8097-1605-4BE0-BE32-E522A6F2EE06}"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3DD1FB5-3BC3-4137-AE69-28908752A383}">
      <dgm:prSet/>
      <dgm:spPr/>
      <dgm:t>
        <a:bodyPr/>
        <a:lstStyle/>
        <a:p>
          <a:r>
            <a:rPr lang="en-US"/>
            <a:t>Try to verify that you have the abilities and the necessary profile for the work needed in your business </a:t>
          </a:r>
        </a:p>
      </dgm:t>
    </dgm:pt>
    <dgm:pt modelId="{E1D9A20C-8E74-4A85-88CE-4247771DA1FA}" type="parTrans" cxnId="{D0550F6A-C96F-44C4-8A65-503307CF60DC}">
      <dgm:prSet/>
      <dgm:spPr/>
      <dgm:t>
        <a:bodyPr/>
        <a:lstStyle/>
        <a:p>
          <a:endParaRPr lang="en-US"/>
        </a:p>
      </dgm:t>
    </dgm:pt>
    <dgm:pt modelId="{1127BD9E-2E18-4E91-888D-8B54F5CDD151}" type="sibTrans" cxnId="{D0550F6A-C96F-44C4-8A65-503307CF60DC}">
      <dgm:prSet/>
      <dgm:spPr/>
      <dgm:t>
        <a:bodyPr/>
        <a:lstStyle/>
        <a:p>
          <a:endParaRPr lang="en-US"/>
        </a:p>
      </dgm:t>
    </dgm:pt>
    <dgm:pt modelId="{2A07ECBF-75FD-4E17-9ED5-3E12BAB39758}">
      <dgm:prSet/>
      <dgm:spPr/>
      <dgm:t>
        <a:bodyPr/>
        <a:lstStyle/>
        <a:p>
          <a:r>
            <a:rPr lang="en-US"/>
            <a:t>Consider the working capital-$$ needed to start your business: location, equipment, machinery, tools, employees, etc </a:t>
          </a:r>
        </a:p>
      </dgm:t>
    </dgm:pt>
    <dgm:pt modelId="{1244F948-B47B-4BB2-84A8-92DAC0A29161}" type="parTrans" cxnId="{816007BE-D850-4C2A-85C3-5DED6B0C5093}">
      <dgm:prSet/>
      <dgm:spPr/>
      <dgm:t>
        <a:bodyPr/>
        <a:lstStyle/>
        <a:p>
          <a:endParaRPr lang="en-US"/>
        </a:p>
      </dgm:t>
    </dgm:pt>
    <dgm:pt modelId="{BD8EB602-CEEF-4F9A-A1CF-A6FE96A8C161}" type="sibTrans" cxnId="{816007BE-D850-4C2A-85C3-5DED6B0C5093}">
      <dgm:prSet/>
      <dgm:spPr/>
      <dgm:t>
        <a:bodyPr/>
        <a:lstStyle/>
        <a:p>
          <a:endParaRPr lang="en-US"/>
        </a:p>
      </dgm:t>
    </dgm:pt>
    <dgm:pt modelId="{4E2FF7AC-0B74-4C4F-872A-AE2FD1C862E5}">
      <dgm:prSet/>
      <dgm:spPr/>
      <dgm:t>
        <a:bodyPr/>
        <a:lstStyle/>
        <a:p>
          <a:r>
            <a:rPr lang="en-US"/>
            <a:t>Calculate monthly business operations budget </a:t>
          </a:r>
        </a:p>
      </dgm:t>
    </dgm:pt>
    <dgm:pt modelId="{BDDAFD56-5380-432F-8C5F-8CE7024AA4F1}" type="parTrans" cxnId="{1CAD73C2-EBFB-4FE8-AC55-5227C1BF3BA5}">
      <dgm:prSet/>
      <dgm:spPr/>
      <dgm:t>
        <a:bodyPr/>
        <a:lstStyle/>
        <a:p>
          <a:endParaRPr lang="en-US"/>
        </a:p>
      </dgm:t>
    </dgm:pt>
    <dgm:pt modelId="{47574933-3070-4B58-B3D8-08845C7F117C}" type="sibTrans" cxnId="{1CAD73C2-EBFB-4FE8-AC55-5227C1BF3BA5}">
      <dgm:prSet/>
      <dgm:spPr/>
      <dgm:t>
        <a:bodyPr/>
        <a:lstStyle/>
        <a:p>
          <a:endParaRPr lang="en-US"/>
        </a:p>
      </dgm:t>
    </dgm:pt>
    <dgm:pt modelId="{F25D1B98-0103-475D-A66A-F7B673ECD309}">
      <dgm:prSet/>
      <dgm:spPr/>
      <dgm:t>
        <a:bodyPr/>
        <a:lstStyle/>
        <a:p>
          <a:r>
            <a:rPr lang="en-US"/>
            <a:t>What permits, licenses and certifications are needed </a:t>
          </a:r>
        </a:p>
      </dgm:t>
    </dgm:pt>
    <dgm:pt modelId="{58DDAB67-C076-43B2-B53F-AB559AF15A06}" type="parTrans" cxnId="{345B3868-1437-4BD0-97FA-E4CA8A3B3A33}">
      <dgm:prSet/>
      <dgm:spPr/>
      <dgm:t>
        <a:bodyPr/>
        <a:lstStyle/>
        <a:p>
          <a:endParaRPr lang="en-US"/>
        </a:p>
      </dgm:t>
    </dgm:pt>
    <dgm:pt modelId="{B5085301-9C3E-4906-94CC-7037F6409166}" type="sibTrans" cxnId="{345B3868-1437-4BD0-97FA-E4CA8A3B3A33}">
      <dgm:prSet/>
      <dgm:spPr/>
      <dgm:t>
        <a:bodyPr/>
        <a:lstStyle/>
        <a:p>
          <a:endParaRPr lang="en-US"/>
        </a:p>
      </dgm:t>
    </dgm:pt>
    <dgm:pt modelId="{FE984BA6-78DC-4F52-BC92-15B0F68DB185}" type="pres">
      <dgm:prSet presAssocID="{3F1B8097-1605-4BE0-BE32-E522A6F2EE06}" presName="root" presStyleCnt="0">
        <dgm:presLayoutVars>
          <dgm:dir/>
          <dgm:resizeHandles val="exact"/>
        </dgm:presLayoutVars>
      </dgm:prSet>
      <dgm:spPr/>
      <dgm:t>
        <a:bodyPr/>
        <a:lstStyle/>
        <a:p>
          <a:endParaRPr lang="en-US"/>
        </a:p>
      </dgm:t>
    </dgm:pt>
    <dgm:pt modelId="{28FC1B42-B689-4C54-B7CD-0DE4AB5B3869}" type="pres">
      <dgm:prSet presAssocID="{13DD1FB5-3BC3-4137-AE69-28908752A383}" presName="compNode" presStyleCnt="0"/>
      <dgm:spPr/>
    </dgm:pt>
    <dgm:pt modelId="{943F6050-203C-48A9-AA84-F738B8C69551}" type="pres">
      <dgm:prSet presAssocID="{13DD1FB5-3BC3-4137-AE69-28908752A38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Office Worker"/>
        </a:ext>
      </dgm:extLst>
    </dgm:pt>
    <dgm:pt modelId="{ACD3DD8D-5C5C-4889-BC7D-D7D6A1C55080}" type="pres">
      <dgm:prSet presAssocID="{13DD1FB5-3BC3-4137-AE69-28908752A383}" presName="spaceRect" presStyleCnt="0"/>
      <dgm:spPr/>
    </dgm:pt>
    <dgm:pt modelId="{58A9B303-54F8-4BF0-9B89-7B5467959B7C}" type="pres">
      <dgm:prSet presAssocID="{13DD1FB5-3BC3-4137-AE69-28908752A383}" presName="textRect" presStyleLbl="revTx" presStyleIdx="0" presStyleCnt="4">
        <dgm:presLayoutVars>
          <dgm:chMax val="1"/>
          <dgm:chPref val="1"/>
        </dgm:presLayoutVars>
      </dgm:prSet>
      <dgm:spPr/>
      <dgm:t>
        <a:bodyPr/>
        <a:lstStyle/>
        <a:p>
          <a:endParaRPr lang="en-US"/>
        </a:p>
      </dgm:t>
    </dgm:pt>
    <dgm:pt modelId="{10D506B9-2A45-41FD-B1BE-40077630366A}" type="pres">
      <dgm:prSet presAssocID="{1127BD9E-2E18-4E91-888D-8B54F5CDD151}" presName="sibTrans" presStyleCnt="0"/>
      <dgm:spPr/>
    </dgm:pt>
    <dgm:pt modelId="{1A39F5C1-05D0-4C6E-A5BB-9D865F338B57}" type="pres">
      <dgm:prSet presAssocID="{2A07ECBF-75FD-4E17-9ED5-3E12BAB39758}" presName="compNode" presStyleCnt="0"/>
      <dgm:spPr/>
    </dgm:pt>
    <dgm:pt modelId="{8A48912A-A40B-445C-8F6B-40AE00817D11}" type="pres">
      <dgm:prSet presAssocID="{2A07ECBF-75FD-4E17-9ED5-3E12BAB3975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Saw blade"/>
        </a:ext>
      </dgm:extLst>
    </dgm:pt>
    <dgm:pt modelId="{ED4C64F8-0409-49D4-AFEB-755DA5F13CBD}" type="pres">
      <dgm:prSet presAssocID="{2A07ECBF-75FD-4E17-9ED5-3E12BAB39758}" presName="spaceRect" presStyleCnt="0"/>
      <dgm:spPr/>
    </dgm:pt>
    <dgm:pt modelId="{F4B334A9-EA8D-4708-AB61-43F4D29F96F5}" type="pres">
      <dgm:prSet presAssocID="{2A07ECBF-75FD-4E17-9ED5-3E12BAB39758}" presName="textRect" presStyleLbl="revTx" presStyleIdx="1" presStyleCnt="4">
        <dgm:presLayoutVars>
          <dgm:chMax val="1"/>
          <dgm:chPref val="1"/>
        </dgm:presLayoutVars>
      </dgm:prSet>
      <dgm:spPr/>
      <dgm:t>
        <a:bodyPr/>
        <a:lstStyle/>
        <a:p>
          <a:endParaRPr lang="en-US"/>
        </a:p>
      </dgm:t>
    </dgm:pt>
    <dgm:pt modelId="{B7BB65C4-BD10-46B7-B0B1-E77D2E515A32}" type="pres">
      <dgm:prSet presAssocID="{BD8EB602-CEEF-4F9A-A1CF-A6FE96A8C161}" presName="sibTrans" presStyleCnt="0"/>
      <dgm:spPr/>
    </dgm:pt>
    <dgm:pt modelId="{FD993611-9EA3-43C1-AB59-2ABC311B9810}" type="pres">
      <dgm:prSet presAssocID="{4E2FF7AC-0B74-4C4F-872A-AE2FD1C862E5}" presName="compNode" presStyleCnt="0"/>
      <dgm:spPr/>
    </dgm:pt>
    <dgm:pt modelId="{C5833814-FEAF-4A59-9994-8B28B8A41B47}" type="pres">
      <dgm:prSet presAssocID="{4E2FF7AC-0B74-4C4F-872A-AE2FD1C862E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Calculator"/>
        </a:ext>
      </dgm:extLst>
    </dgm:pt>
    <dgm:pt modelId="{07800A1D-81F0-4D2C-BE4C-03F6A9623C85}" type="pres">
      <dgm:prSet presAssocID="{4E2FF7AC-0B74-4C4F-872A-AE2FD1C862E5}" presName="spaceRect" presStyleCnt="0"/>
      <dgm:spPr/>
    </dgm:pt>
    <dgm:pt modelId="{B884C543-9D92-47F9-9515-F98997037C53}" type="pres">
      <dgm:prSet presAssocID="{4E2FF7AC-0B74-4C4F-872A-AE2FD1C862E5}" presName="textRect" presStyleLbl="revTx" presStyleIdx="2" presStyleCnt="4">
        <dgm:presLayoutVars>
          <dgm:chMax val="1"/>
          <dgm:chPref val="1"/>
        </dgm:presLayoutVars>
      </dgm:prSet>
      <dgm:spPr/>
      <dgm:t>
        <a:bodyPr/>
        <a:lstStyle/>
        <a:p>
          <a:endParaRPr lang="en-US"/>
        </a:p>
      </dgm:t>
    </dgm:pt>
    <dgm:pt modelId="{8FA012A0-7011-4837-A415-9601C1E8D8F4}" type="pres">
      <dgm:prSet presAssocID="{47574933-3070-4B58-B3D8-08845C7F117C}" presName="sibTrans" presStyleCnt="0"/>
      <dgm:spPr/>
    </dgm:pt>
    <dgm:pt modelId="{CCB67B03-3CB9-4E9D-A4BD-A3CF7BAD4485}" type="pres">
      <dgm:prSet presAssocID="{F25D1B98-0103-475D-A66A-F7B673ECD309}" presName="compNode" presStyleCnt="0"/>
      <dgm:spPr/>
    </dgm:pt>
    <dgm:pt modelId="{EA83C205-1C26-455B-8443-264F054067FF}" type="pres">
      <dgm:prSet presAssocID="{F25D1B98-0103-475D-A66A-F7B673ECD30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Diploma"/>
        </a:ext>
      </dgm:extLst>
    </dgm:pt>
    <dgm:pt modelId="{3B27D557-7EF7-47E6-8C6D-CE951B11896D}" type="pres">
      <dgm:prSet presAssocID="{F25D1B98-0103-475D-A66A-F7B673ECD309}" presName="spaceRect" presStyleCnt="0"/>
      <dgm:spPr/>
    </dgm:pt>
    <dgm:pt modelId="{CB18BE4E-6D14-41A1-B98B-D0846A697BCF}" type="pres">
      <dgm:prSet presAssocID="{F25D1B98-0103-475D-A66A-F7B673ECD309}" presName="textRect" presStyleLbl="revTx" presStyleIdx="3" presStyleCnt="4">
        <dgm:presLayoutVars>
          <dgm:chMax val="1"/>
          <dgm:chPref val="1"/>
        </dgm:presLayoutVars>
      </dgm:prSet>
      <dgm:spPr/>
      <dgm:t>
        <a:bodyPr/>
        <a:lstStyle/>
        <a:p>
          <a:endParaRPr lang="en-US"/>
        </a:p>
      </dgm:t>
    </dgm:pt>
  </dgm:ptLst>
  <dgm:cxnLst>
    <dgm:cxn modelId="{24904ACC-42A1-4C4F-8A6A-B31BF5981BA8}" type="presOf" srcId="{4E2FF7AC-0B74-4C4F-872A-AE2FD1C862E5}" destId="{B884C543-9D92-47F9-9515-F98997037C53}" srcOrd="0" destOrd="0" presId="urn:microsoft.com/office/officeart/2018/2/layout/IconLabelList"/>
    <dgm:cxn modelId="{816007BE-D850-4C2A-85C3-5DED6B0C5093}" srcId="{3F1B8097-1605-4BE0-BE32-E522A6F2EE06}" destId="{2A07ECBF-75FD-4E17-9ED5-3E12BAB39758}" srcOrd="1" destOrd="0" parTransId="{1244F948-B47B-4BB2-84A8-92DAC0A29161}" sibTransId="{BD8EB602-CEEF-4F9A-A1CF-A6FE96A8C161}"/>
    <dgm:cxn modelId="{1CAD73C2-EBFB-4FE8-AC55-5227C1BF3BA5}" srcId="{3F1B8097-1605-4BE0-BE32-E522A6F2EE06}" destId="{4E2FF7AC-0B74-4C4F-872A-AE2FD1C862E5}" srcOrd="2" destOrd="0" parTransId="{BDDAFD56-5380-432F-8C5F-8CE7024AA4F1}" sibTransId="{47574933-3070-4B58-B3D8-08845C7F117C}"/>
    <dgm:cxn modelId="{43F51C66-369B-41F0-B86B-93A295294120}" type="presOf" srcId="{2A07ECBF-75FD-4E17-9ED5-3E12BAB39758}" destId="{F4B334A9-EA8D-4708-AB61-43F4D29F96F5}" srcOrd="0" destOrd="0" presId="urn:microsoft.com/office/officeart/2018/2/layout/IconLabelList"/>
    <dgm:cxn modelId="{5E04141B-DA25-4504-ABCC-B1847ECA1200}" type="presOf" srcId="{F25D1B98-0103-475D-A66A-F7B673ECD309}" destId="{CB18BE4E-6D14-41A1-B98B-D0846A697BCF}" srcOrd="0" destOrd="0" presId="urn:microsoft.com/office/officeart/2018/2/layout/IconLabelList"/>
    <dgm:cxn modelId="{345B3868-1437-4BD0-97FA-E4CA8A3B3A33}" srcId="{3F1B8097-1605-4BE0-BE32-E522A6F2EE06}" destId="{F25D1B98-0103-475D-A66A-F7B673ECD309}" srcOrd="3" destOrd="0" parTransId="{58DDAB67-C076-43B2-B53F-AB559AF15A06}" sibTransId="{B5085301-9C3E-4906-94CC-7037F6409166}"/>
    <dgm:cxn modelId="{FCABB1FB-D5B5-4315-B47F-11428635740E}" type="presOf" srcId="{3F1B8097-1605-4BE0-BE32-E522A6F2EE06}" destId="{FE984BA6-78DC-4F52-BC92-15B0F68DB185}" srcOrd="0" destOrd="0" presId="urn:microsoft.com/office/officeart/2018/2/layout/IconLabelList"/>
    <dgm:cxn modelId="{B84F640E-500B-4812-A520-FCD9844D107E}" type="presOf" srcId="{13DD1FB5-3BC3-4137-AE69-28908752A383}" destId="{58A9B303-54F8-4BF0-9B89-7B5467959B7C}" srcOrd="0" destOrd="0" presId="urn:microsoft.com/office/officeart/2018/2/layout/IconLabelList"/>
    <dgm:cxn modelId="{D0550F6A-C96F-44C4-8A65-503307CF60DC}" srcId="{3F1B8097-1605-4BE0-BE32-E522A6F2EE06}" destId="{13DD1FB5-3BC3-4137-AE69-28908752A383}" srcOrd="0" destOrd="0" parTransId="{E1D9A20C-8E74-4A85-88CE-4247771DA1FA}" sibTransId="{1127BD9E-2E18-4E91-888D-8B54F5CDD151}"/>
    <dgm:cxn modelId="{F1778699-26A6-47C4-A00F-EB3A1AB96CA3}" type="presParOf" srcId="{FE984BA6-78DC-4F52-BC92-15B0F68DB185}" destId="{28FC1B42-B689-4C54-B7CD-0DE4AB5B3869}" srcOrd="0" destOrd="0" presId="urn:microsoft.com/office/officeart/2018/2/layout/IconLabelList"/>
    <dgm:cxn modelId="{33AA593A-14B3-4C85-9AA3-52038951EA68}" type="presParOf" srcId="{28FC1B42-B689-4C54-B7CD-0DE4AB5B3869}" destId="{943F6050-203C-48A9-AA84-F738B8C69551}" srcOrd="0" destOrd="0" presId="urn:microsoft.com/office/officeart/2018/2/layout/IconLabelList"/>
    <dgm:cxn modelId="{2F88BCCE-D3A6-43C0-A3AD-F028883D8192}" type="presParOf" srcId="{28FC1B42-B689-4C54-B7CD-0DE4AB5B3869}" destId="{ACD3DD8D-5C5C-4889-BC7D-D7D6A1C55080}" srcOrd="1" destOrd="0" presId="urn:microsoft.com/office/officeart/2018/2/layout/IconLabelList"/>
    <dgm:cxn modelId="{8465810D-3B4E-417E-8331-7DBFA0169B3E}" type="presParOf" srcId="{28FC1B42-B689-4C54-B7CD-0DE4AB5B3869}" destId="{58A9B303-54F8-4BF0-9B89-7B5467959B7C}" srcOrd="2" destOrd="0" presId="urn:microsoft.com/office/officeart/2018/2/layout/IconLabelList"/>
    <dgm:cxn modelId="{2ABEBFE1-10B4-4A0C-8A8B-CC0D74044C70}" type="presParOf" srcId="{FE984BA6-78DC-4F52-BC92-15B0F68DB185}" destId="{10D506B9-2A45-41FD-B1BE-40077630366A}" srcOrd="1" destOrd="0" presId="urn:microsoft.com/office/officeart/2018/2/layout/IconLabelList"/>
    <dgm:cxn modelId="{493498A9-3F7B-4C3D-9A2E-62BE919F14DF}" type="presParOf" srcId="{FE984BA6-78DC-4F52-BC92-15B0F68DB185}" destId="{1A39F5C1-05D0-4C6E-A5BB-9D865F338B57}" srcOrd="2" destOrd="0" presId="urn:microsoft.com/office/officeart/2018/2/layout/IconLabelList"/>
    <dgm:cxn modelId="{0C546688-1604-4665-810B-5875D8B51C17}" type="presParOf" srcId="{1A39F5C1-05D0-4C6E-A5BB-9D865F338B57}" destId="{8A48912A-A40B-445C-8F6B-40AE00817D11}" srcOrd="0" destOrd="0" presId="urn:microsoft.com/office/officeart/2018/2/layout/IconLabelList"/>
    <dgm:cxn modelId="{2B8A50F1-EA9B-4287-B5F5-1FC15F45F8AA}" type="presParOf" srcId="{1A39F5C1-05D0-4C6E-A5BB-9D865F338B57}" destId="{ED4C64F8-0409-49D4-AFEB-755DA5F13CBD}" srcOrd="1" destOrd="0" presId="urn:microsoft.com/office/officeart/2018/2/layout/IconLabelList"/>
    <dgm:cxn modelId="{9A779526-6D4D-4575-BB63-6E9D45D73101}" type="presParOf" srcId="{1A39F5C1-05D0-4C6E-A5BB-9D865F338B57}" destId="{F4B334A9-EA8D-4708-AB61-43F4D29F96F5}" srcOrd="2" destOrd="0" presId="urn:microsoft.com/office/officeart/2018/2/layout/IconLabelList"/>
    <dgm:cxn modelId="{74F435F4-4139-41DB-ABC5-B38512B802B9}" type="presParOf" srcId="{FE984BA6-78DC-4F52-BC92-15B0F68DB185}" destId="{B7BB65C4-BD10-46B7-B0B1-E77D2E515A32}" srcOrd="3" destOrd="0" presId="urn:microsoft.com/office/officeart/2018/2/layout/IconLabelList"/>
    <dgm:cxn modelId="{390C2072-6C7B-4D7A-98CE-31C472BFD030}" type="presParOf" srcId="{FE984BA6-78DC-4F52-BC92-15B0F68DB185}" destId="{FD993611-9EA3-43C1-AB59-2ABC311B9810}" srcOrd="4" destOrd="0" presId="urn:microsoft.com/office/officeart/2018/2/layout/IconLabelList"/>
    <dgm:cxn modelId="{8B4538B3-14C6-4D91-9848-8E4E1C348508}" type="presParOf" srcId="{FD993611-9EA3-43C1-AB59-2ABC311B9810}" destId="{C5833814-FEAF-4A59-9994-8B28B8A41B47}" srcOrd="0" destOrd="0" presId="urn:microsoft.com/office/officeart/2018/2/layout/IconLabelList"/>
    <dgm:cxn modelId="{2110BB07-21D4-47FF-9EA3-3C638005D452}" type="presParOf" srcId="{FD993611-9EA3-43C1-AB59-2ABC311B9810}" destId="{07800A1D-81F0-4D2C-BE4C-03F6A9623C85}" srcOrd="1" destOrd="0" presId="urn:microsoft.com/office/officeart/2018/2/layout/IconLabelList"/>
    <dgm:cxn modelId="{8DCF5EE8-1106-4D2E-80BB-F2C2EB3C6E5B}" type="presParOf" srcId="{FD993611-9EA3-43C1-AB59-2ABC311B9810}" destId="{B884C543-9D92-47F9-9515-F98997037C53}" srcOrd="2" destOrd="0" presId="urn:microsoft.com/office/officeart/2018/2/layout/IconLabelList"/>
    <dgm:cxn modelId="{5D9823E5-05B0-46CF-9082-ECA82492B72E}" type="presParOf" srcId="{FE984BA6-78DC-4F52-BC92-15B0F68DB185}" destId="{8FA012A0-7011-4837-A415-9601C1E8D8F4}" srcOrd="5" destOrd="0" presId="urn:microsoft.com/office/officeart/2018/2/layout/IconLabelList"/>
    <dgm:cxn modelId="{0DB6B7E5-DF94-4DB5-997C-164526469E2B}" type="presParOf" srcId="{FE984BA6-78DC-4F52-BC92-15B0F68DB185}" destId="{CCB67B03-3CB9-4E9D-A4BD-A3CF7BAD4485}" srcOrd="6" destOrd="0" presId="urn:microsoft.com/office/officeart/2018/2/layout/IconLabelList"/>
    <dgm:cxn modelId="{D1CC6F7E-89EC-41B5-A9A9-786E9CBD2D42}" type="presParOf" srcId="{CCB67B03-3CB9-4E9D-A4BD-A3CF7BAD4485}" destId="{EA83C205-1C26-455B-8443-264F054067FF}" srcOrd="0" destOrd="0" presId="urn:microsoft.com/office/officeart/2018/2/layout/IconLabelList"/>
    <dgm:cxn modelId="{9732517F-EF0C-4EED-92FE-D4E26A4D028D}" type="presParOf" srcId="{CCB67B03-3CB9-4E9D-A4BD-A3CF7BAD4485}" destId="{3B27D557-7EF7-47E6-8C6D-CE951B11896D}" srcOrd="1" destOrd="0" presId="urn:microsoft.com/office/officeart/2018/2/layout/IconLabelList"/>
    <dgm:cxn modelId="{3BFE212F-43FD-4532-A774-C73FAB8A625D}" type="presParOf" srcId="{CCB67B03-3CB9-4E9D-A4BD-A3CF7BAD4485}" destId="{CB18BE4E-6D14-41A1-B98B-D0846A697BC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F22D594-1DFE-4E88-BD66-1028173773B9}"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78D48F92-92D3-4E7E-9EB2-D058EF10B12C}">
      <dgm:prSet/>
      <dgm:spPr/>
      <dgm:t>
        <a:bodyPr/>
        <a:lstStyle/>
        <a:p>
          <a:pPr>
            <a:defRPr b="1"/>
          </a:pPr>
          <a:r>
            <a:rPr lang="en-US" b="1"/>
            <a:t>Business Operations</a:t>
          </a:r>
          <a:endParaRPr lang="en-US"/>
        </a:p>
      </dgm:t>
    </dgm:pt>
    <dgm:pt modelId="{C8B434A1-8FAD-4BC7-808E-209B830D8856}" type="parTrans" cxnId="{4D57A212-D5C0-4FE6-9174-2A89B1AF9545}">
      <dgm:prSet/>
      <dgm:spPr/>
      <dgm:t>
        <a:bodyPr/>
        <a:lstStyle/>
        <a:p>
          <a:endParaRPr lang="en-US"/>
        </a:p>
      </dgm:t>
    </dgm:pt>
    <dgm:pt modelId="{26976CAE-C5B7-4C3A-8718-9A6CEAB5D03E}" type="sibTrans" cxnId="{4D57A212-D5C0-4FE6-9174-2A89B1AF9545}">
      <dgm:prSet/>
      <dgm:spPr/>
      <dgm:t>
        <a:bodyPr/>
        <a:lstStyle/>
        <a:p>
          <a:endParaRPr lang="en-US"/>
        </a:p>
      </dgm:t>
    </dgm:pt>
    <dgm:pt modelId="{E194B591-4A41-4640-AF01-51C55207791A}">
      <dgm:prSet/>
      <dgm:spPr/>
      <dgm:t>
        <a:bodyPr/>
        <a:lstStyle/>
        <a:p>
          <a:r>
            <a:rPr lang="en-US"/>
            <a:t>Simple Record Keeping and Crops Records</a:t>
          </a:r>
        </a:p>
      </dgm:t>
    </dgm:pt>
    <dgm:pt modelId="{953E8F5E-F1E6-4B9F-96C7-467B9D962A1F}" type="parTrans" cxnId="{7875C83E-FF6C-4BCA-9723-464FDF8F6B9F}">
      <dgm:prSet/>
      <dgm:spPr/>
      <dgm:t>
        <a:bodyPr/>
        <a:lstStyle/>
        <a:p>
          <a:endParaRPr lang="en-US"/>
        </a:p>
      </dgm:t>
    </dgm:pt>
    <dgm:pt modelId="{42FD652C-D32C-4D50-A801-87496EF60FC5}" type="sibTrans" cxnId="{7875C83E-FF6C-4BCA-9723-464FDF8F6B9F}">
      <dgm:prSet/>
      <dgm:spPr/>
      <dgm:t>
        <a:bodyPr/>
        <a:lstStyle/>
        <a:p>
          <a:endParaRPr lang="en-US"/>
        </a:p>
      </dgm:t>
    </dgm:pt>
    <dgm:pt modelId="{1B791D11-1D21-441B-ABC6-F28608A1DB32}">
      <dgm:prSet/>
      <dgm:spPr/>
      <dgm:t>
        <a:bodyPr/>
        <a:lstStyle/>
        <a:p>
          <a:r>
            <a:rPr lang="en-US"/>
            <a:t>Income Tracking, Expense Tracking</a:t>
          </a:r>
        </a:p>
      </dgm:t>
    </dgm:pt>
    <dgm:pt modelId="{931CCA03-68FA-4B14-B262-4287B5ED7089}" type="parTrans" cxnId="{51BD1F7F-9E20-491B-BD3E-A86A8CBDC986}">
      <dgm:prSet/>
      <dgm:spPr/>
      <dgm:t>
        <a:bodyPr/>
        <a:lstStyle/>
        <a:p>
          <a:endParaRPr lang="en-US"/>
        </a:p>
      </dgm:t>
    </dgm:pt>
    <dgm:pt modelId="{6A88BC81-0A17-46A4-8E0C-3A04AC961AEF}" type="sibTrans" cxnId="{51BD1F7F-9E20-491B-BD3E-A86A8CBDC986}">
      <dgm:prSet/>
      <dgm:spPr/>
      <dgm:t>
        <a:bodyPr/>
        <a:lstStyle/>
        <a:p>
          <a:endParaRPr lang="en-US"/>
        </a:p>
      </dgm:t>
    </dgm:pt>
    <dgm:pt modelId="{89D5A7AA-BCD9-42FC-B037-8F1B054BCCE8}">
      <dgm:prSet/>
      <dgm:spPr/>
      <dgm:t>
        <a:bodyPr/>
        <a:lstStyle/>
        <a:p>
          <a:r>
            <a:rPr lang="en-US"/>
            <a:t>Budgeting And Cash Flow Management</a:t>
          </a:r>
        </a:p>
      </dgm:t>
    </dgm:pt>
    <dgm:pt modelId="{7AE4DCCE-8AD4-4BE7-A038-C089F1BFC030}" type="parTrans" cxnId="{6A0EA5AC-C164-4820-872A-7C80FE344F2B}">
      <dgm:prSet/>
      <dgm:spPr/>
      <dgm:t>
        <a:bodyPr/>
        <a:lstStyle/>
        <a:p>
          <a:endParaRPr lang="en-US"/>
        </a:p>
      </dgm:t>
    </dgm:pt>
    <dgm:pt modelId="{06607802-DE85-4089-A4C8-6550A499522A}" type="sibTrans" cxnId="{6A0EA5AC-C164-4820-872A-7C80FE344F2B}">
      <dgm:prSet/>
      <dgm:spPr/>
      <dgm:t>
        <a:bodyPr/>
        <a:lstStyle/>
        <a:p>
          <a:endParaRPr lang="en-US"/>
        </a:p>
      </dgm:t>
    </dgm:pt>
    <dgm:pt modelId="{CF6FBCA3-0313-4DFA-94AA-02536098C839}">
      <dgm:prSet/>
      <dgm:spPr/>
      <dgm:t>
        <a:bodyPr/>
        <a:lstStyle/>
        <a:p>
          <a:r>
            <a:rPr lang="en-US"/>
            <a:t>Record Keeping, Reporting, Tax Prep</a:t>
          </a:r>
        </a:p>
      </dgm:t>
    </dgm:pt>
    <dgm:pt modelId="{2806EF28-F659-42E1-99E7-B129BE3B0EB5}" type="parTrans" cxnId="{3FFFEB40-B6FA-4AE1-B239-FA8E5D5BA825}">
      <dgm:prSet/>
      <dgm:spPr/>
      <dgm:t>
        <a:bodyPr/>
        <a:lstStyle/>
        <a:p>
          <a:endParaRPr lang="en-US"/>
        </a:p>
      </dgm:t>
    </dgm:pt>
    <dgm:pt modelId="{275A2E2B-93CD-4422-8429-D40CB8A68E89}" type="sibTrans" cxnId="{3FFFEB40-B6FA-4AE1-B239-FA8E5D5BA825}">
      <dgm:prSet/>
      <dgm:spPr/>
      <dgm:t>
        <a:bodyPr/>
        <a:lstStyle/>
        <a:p>
          <a:endParaRPr lang="en-US"/>
        </a:p>
      </dgm:t>
    </dgm:pt>
    <dgm:pt modelId="{B85749E9-5D7D-4FF7-AF32-A798FB05E103}">
      <dgm:prSet/>
      <dgm:spPr/>
      <dgm:t>
        <a:bodyPr/>
        <a:lstStyle/>
        <a:p>
          <a:r>
            <a:rPr lang="en-US"/>
            <a:t>Small Farmer Insurance</a:t>
          </a:r>
        </a:p>
      </dgm:t>
    </dgm:pt>
    <dgm:pt modelId="{8577E2F4-D98F-48BA-8FF2-139BFAE4BE08}" type="parTrans" cxnId="{4053A24B-FBCD-4F12-AA83-E774B655E0F4}">
      <dgm:prSet/>
      <dgm:spPr/>
      <dgm:t>
        <a:bodyPr/>
        <a:lstStyle/>
        <a:p>
          <a:endParaRPr lang="en-US"/>
        </a:p>
      </dgm:t>
    </dgm:pt>
    <dgm:pt modelId="{A5DC4A4B-BD16-4CA9-BA0D-E89CCAAA9F80}" type="sibTrans" cxnId="{4053A24B-FBCD-4F12-AA83-E774B655E0F4}">
      <dgm:prSet/>
      <dgm:spPr/>
      <dgm:t>
        <a:bodyPr/>
        <a:lstStyle/>
        <a:p>
          <a:endParaRPr lang="en-US"/>
        </a:p>
      </dgm:t>
    </dgm:pt>
    <dgm:pt modelId="{D884EF5C-D9F3-4219-9F2A-1E5CBD1CB3BA}">
      <dgm:prSet/>
      <dgm:spPr/>
      <dgm:t>
        <a:bodyPr/>
        <a:lstStyle/>
        <a:p>
          <a:r>
            <a:rPr lang="en-US" u="sng">
              <a:hlinkClick xmlns:r="http://schemas.openxmlformats.org/officeDocument/2006/relationships" r:id="rId1"/>
            </a:rPr>
            <a:t>Farm Business Operations Expense Tracking Forms</a:t>
          </a:r>
          <a:endParaRPr lang="en-US"/>
        </a:p>
      </dgm:t>
    </dgm:pt>
    <dgm:pt modelId="{640AB305-6EE2-4C68-827A-5FB2740F947C}" type="parTrans" cxnId="{73E61E0E-3DEA-4A12-9A70-CF93A838A57F}">
      <dgm:prSet/>
      <dgm:spPr/>
      <dgm:t>
        <a:bodyPr/>
        <a:lstStyle/>
        <a:p>
          <a:endParaRPr lang="en-US"/>
        </a:p>
      </dgm:t>
    </dgm:pt>
    <dgm:pt modelId="{3616F595-9162-475E-8E6C-2B26F4AC7E50}" type="sibTrans" cxnId="{73E61E0E-3DEA-4A12-9A70-CF93A838A57F}">
      <dgm:prSet/>
      <dgm:spPr/>
      <dgm:t>
        <a:bodyPr/>
        <a:lstStyle/>
        <a:p>
          <a:endParaRPr lang="en-US"/>
        </a:p>
      </dgm:t>
    </dgm:pt>
    <dgm:pt modelId="{254E98A4-6A25-4323-9B48-B3F306197CFE}">
      <dgm:prSet/>
      <dgm:spPr/>
      <dgm:t>
        <a:bodyPr/>
        <a:lstStyle/>
        <a:p>
          <a:pPr>
            <a:defRPr b="1"/>
          </a:pPr>
          <a:r>
            <a:rPr lang="en-US" b="1"/>
            <a:t>Markets</a:t>
          </a:r>
          <a:endParaRPr lang="en-US"/>
        </a:p>
      </dgm:t>
    </dgm:pt>
    <dgm:pt modelId="{F2DC16BF-3331-4324-8DF5-BF073EB167B2}" type="parTrans" cxnId="{8BE969A2-E73B-4D69-A110-FCB074C14969}">
      <dgm:prSet/>
      <dgm:spPr/>
      <dgm:t>
        <a:bodyPr/>
        <a:lstStyle/>
        <a:p>
          <a:endParaRPr lang="en-US"/>
        </a:p>
      </dgm:t>
    </dgm:pt>
    <dgm:pt modelId="{2EE4DF57-1ABB-48CB-B746-25EBB75531C8}" type="sibTrans" cxnId="{8BE969A2-E73B-4D69-A110-FCB074C14969}">
      <dgm:prSet/>
      <dgm:spPr/>
      <dgm:t>
        <a:bodyPr/>
        <a:lstStyle/>
        <a:p>
          <a:endParaRPr lang="en-US"/>
        </a:p>
      </dgm:t>
    </dgm:pt>
    <dgm:pt modelId="{2DD42C66-BE5E-4BB0-8D5D-A8FC20936C87}">
      <dgm:prSet/>
      <dgm:spPr/>
      <dgm:t>
        <a:bodyPr/>
        <a:lstStyle/>
        <a:p>
          <a:r>
            <a:rPr lang="en-US"/>
            <a:t>Types of Markets</a:t>
          </a:r>
        </a:p>
      </dgm:t>
    </dgm:pt>
    <dgm:pt modelId="{69D4E9A0-037B-41CC-9285-AAE2E8429DCA}" type="parTrans" cxnId="{A31828B5-8D6A-47A8-B9C4-C9638FA9E6AB}">
      <dgm:prSet/>
      <dgm:spPr/>
      <dgm:t>
        <a:bodyPr/>
        <a:lstStyle/>
        <a:p>
          <a:endParaRPr lang="en-US"/>
        </a:p>
      </dgm:t>
    </dgm:pt>
    <dgm:pt modelId="{A79C12A5-8E63-4018-A269-766449DA6DE2}" type="sibTrans" cxnId="{A31828B5-8D6A-47A8-B9C4-C9638FA9E6AB}">
      <dgm:prSet/>
      <dgm:spPr/>
      <dgm:t>
        <a:bodyPr/>
        <a:lstStyle/>
        <a:p>
          <a:endParaRPr lang="en-US"/>
        </a:p>
      </dgm:t>
    </dgm:pt>
    <dgm:pt modelId="{E356336A-C330-4DB7-ACE5-06334BC139AB}">
      <dgm:prSet/>
      <dgm:spPr/>
      <dgm:t>
        <a:bodyPr/>
        <a:lstStyle/>
        <a:p>
          <a:pPr>
            <a:defRPr b="1"/>
          </a:pPr>
          <a:r>
            <a:rPr lang="en-US" b="1"/>
            <a:t>Enhancing Distribution </a:t>
          </a:r>
          <a:endParaRPr lang="en-US"/>
        </a:p>
      </dgm:t>
    </dgm:pt>
    <dgm:pt modelId="{E2159664-A989-4452-8BCF-496D3D5AE9EA}" type="parTrans" cxnId="{4A6213F4-A0FB-4544-BA76-B0D8B7E6D8C9}">
      <dgm:prSet/>
      <dgm:spPr/>
      <dgm:t>
        <a:bodyPr/>
        <a:lstStyle/>
        <a:p>
          <a:endParaRPr lang="en-US"/>
        </a:p>
      </dgm:t>
    </dgm:pt>
    <dgm:pt modelId="{F62A0299-76D0-4277-AFFE-A69227D61C49}" type="sibTrans" cxnId="{4A6213F4-A0FB-4544-BA76-B0D8B7E6D8C9}">
      <dgm:prSet/>
      <dgm:spPr/>
      <dgm:t>
        <a:bodyPr/>
        <a:lstStyle/>
        <a:p>
          <a:endParaRPr lang="en-US"/>
        </a:p>
      </dgm:t>
    </dgm:pt>
    <dgm:pt modelId="{61E6488E-C32F-4C78-9C59-F4583CE92BB7}">
      <dgm:prSet/>
      <dgm:spPr/>
      <dgm:t>
        <a:bodyPr/>
        <a:lstStyle/>
        <a:p>
          <a:pPr>
            <a:defRPr b="1"/>
          </a:pPr>
          <a:r>
            <a:rPr lang="en-US" b="1"/>
            <a:t>Resources</a:t>
          </a:r>
          <a:br>
            <a:rPr lang="en-US" b="1"/>
          </a:br>
          <a:endParaRPr lang="en-US"/>
        </a:p>
      </dgm:t>
    </dgm:pt>
    <dgm:pt modelId="{5E74C358-E219-416E-9825-E3B69E534908}" type="parTrans" cxnId="{AB23B3D6-75BD-4BF3-A8C3-2D176818DB9E}">
      <dgm:prSet/>
      <dgm:spPr/>
      <dgm:t>
        <a:bodyPr/>
        <a:lstStyle/>
        <a:p>
          <a:endParaRPr lang="en-US"/>
        </a:p>
      </dgm:t>
    </dgm:pt>
    <dgm:pt modelId="{A3226A7F-23FC-4EB6-AE01-03605C381EFE}" type="sibTrans" cxnId="{AB23B3D6-75BD-4BF3-A8C3-2D176818DB9E}">
      <dgm:prSet/>
      <dgm:spPr/>
      <dgm:t>
        <a:bodyPr/>
        <a:lstStyle/>
        <a:p>
          <a:endParaRPr lang="en-US"/>
        </a:p>
      </dgm:t>
    </dgm:pt>
    <dgm:pt modelId="{48228B48-8D89-41F8-ADEF-DF2EDEF2757F}" type="pres">
      <dgm:prSet presAssocID="{DF22D594-1DFE-4E88-BD66-1028173773B9}" presName="root" presStyleCnt="0">
        <dgm:presLayoutVars>
          <dgm:dir/>
          <dgm:resizeHandles val="exact"/>
        </dgm:presLayoutVars>
      </dgm:prSet>
      <dgm:spPr/>
      <dgm:t>
        <a:bodyPr/>
        <a:lstStyle/>
        <a:p>
          <a:endParaRPr lang="en-US"/>
        </a:p>
      </dgm:t>
    </dgm:pt>
    <dgm:pt modelId="{CC5C930B-6638-4E0B-AA3B-ECC5971D392F}" type="pres">
      <dgm:prSet presAssocID="{78D48F92-92D3-4E7E-9EB2-D058EF10B12C}" presName="compNode" presStyleCnt="0"/>
      <dgm:spPr/>
    </dgm:pt>
    <dgm:pt modelId="{557E3F41-69DC-4AB7-BF30-20B52369203C}" type="pres">
      <dgm:prSet presAssocID="{78D48F92-92D3-4E7E-9EB2-D058EF10B12C}"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a:blipFill>
        <a:ln>
          <a:noFill/>
        </a:ln>
      </dgm:spPr>
      <dgm:extLst>
        <a:ext uri="{E40237B7-FDA0-4F09-8148-C483321AD2D9}">
          <dgm14:cNvPr xmlns:dgm14="http://schemas.microsoft.com/office/drawing/2010/diagram" id="0" name="" descr="Money"/>
        </a:ext>
      </dgm:extLst>
    </dgm:pt>
    <dgm:pt modelId="{A5B8F251-9307-448C-A6A5-83CB2D2EA2C2}" type="pres">
      <dgm:prSet presAssocID="{78D48F92-92D3-4E7E-9EB2-D058EF10B12C}" presName="iconSpace" presStyleCnt="0"/>
      <dgm:spPr/>
    </dgm:pt>
    <dgm:pt modelId="{34B52EC3-D183-4599-9A14-5673B544ECD5}" type="pres">
      <dgm:prSet presAssocID="{78D48F92-92D3-4E7E-9EB2-D058EF10B12C}" presName="parTx" presStyleLbl="revTx" presStyleIdx="0" presStyleCnt="8">
        <dgm:presLayoutVars>
          <dgm:chMax val="0"/>
          <dgm:chPref val="0"/>
        </dgm:presLayoutVars>
      </dgm:prSet>
      <dgm:spPr/>
      <dgm:t>
        <a:bodyPr/>
        <a:lstStyle/>
        <a:p>
          <a:endParaRPr lang="en-US"/>
        </a:p>
      </dgm:t>
    </dgm:pt>
    <dgm:pt modelId="{E5BA1E20-3B60-42DB-A2AB-FC510A1FC333}" type="pres">
      <dgm:prSet presAssocID="{78D48F92-92D3-4E7E-9EB2-D058EF10B12C}" presName="txSpace" presStyleCnt="0"/>
      <dgm:spPr/>
    </dgm:pt>
    <dgm:pt modelId="{0E9ACE7F-391B-4668-8690-5640989F062A}" type="pres">
      <dgm:prSet presAssocID="{78D48F92-92D3-4E7E-9EB2-D058EF10B12C}" presName="desTx" presStyleLbl="revTx" presStyleIdx="1" presStyleCnt="8">
        <dgm:presLayoutVars/>
      </dgm:prSet>
      <dgm:spPr/>
      <dgm:t>
        <a:bodyPr/>
        <a:lstStyle/>
        <a:p>
          <a:endParaRPr lang="en-US"/>
        </a:p>
      </dgm:t>
    </dgm:pt>
    <dgm:pt modelId="{D1759B28-F277-4D94-A5C1-17D2258B3937}" type="pres">
      <dgm:prSet presAssocID="{26976CAE-C5B7-4C3A-8718-9A6CEAB5D03E}" presName="sibTrans" presStyleCnt="0"/>
      <dgm:spPr/>
    </dgm:pt>
    <dgm:pt modelId="{D3C58A7F-4632-4962-8009-75A93570CB1B}" type="pres">
      <dgm:prSet presAssocID="{254E98A4-6A25-4323-9B48-B3F306197CFE}" presName="compNode" presStyleCnt="0"/>
      <dgm:spPr/>
    </dgm:pt>
    <dgm:pt modelId="{1FD4E545-8224-4C6B-A2D0-A2C474C527D4}" type="pres">
      <dgm:prSet presAssocID="{254E98A4-6A25-4323-9B48-B3F306197CFE}"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a:blipFill>
        <a:ln>
          <a:noFill/>
        </a:ln>
      </dgm:spPr>
      <dgm:extLst>
        <a:ext uri="{E40237B7-FDA0-4F09-8148-C483321AD2D9}">
          <dgm14:cNvPr xmlns:dgm14="http://schemas.microsoft.com/office/drawing/2010/diagram" id="0" name="" descr="Upward trend"/>
        </a:ext>
      </dgm:extLst>
    </dgm:pt>
    <dgm:pt modelId="{62D224D9-C0BB-4A94-B741-2A403710A405}" type="pres">
      <dgm:prSet presAssocID="{254E98A4-6A25-4323-9B48-B3F306197CFE}" presName="iconSpace" presStyleCnt="0"/>
      <dgm:spPr/>
    </dgm:pt>
    <dgm:pt modelId="{535C7795-BF7F-4C17-80EB-62BAF6B2DF44}" type="pres">
      <dgm:prSet presAssocID="{254E98A4-6A25-4323-9B48-B3F306197CFE}" presName="parTx" presStyleLbl="revTx" presStyleIdx="2" presStyleCnt="8">
        <dgm:presLayoutVars>
          <dgm:chMax val="0"/>
          <dgm:chPref val="0"/>
        </dgm:presLayoutVars>
      </dgm:prSet>
      <dgm:spPr/>
      <dgm:t>
        <a:bodyPr/>
        <a:lstStyle/>
        <a:p>
          <a:endParaRPr lang="en-US"/>
        </a:p>
      </dgm:t>
    </dgm:pt>
    <dgm:pt modelId="{951D77CA-9016-495D-8331-F20FB0AAE3CA}" type="pres">
      <dgm:prSet presAssocID="{254E98A4-6A25-4323-9B48-B3F306197CFE}" presName="txSpace" presStyleCnt="0"/>
      <dgm:spPr/>
    </dgm:pt>
    <dgm:pt modelId="{9F4B065A-6D23-4B0C-9F81-E37968204480}" type="pres">
      <dgm:prSet presAssocID="{254E98A4-6A25-4323-9B48-B3F306197CFE}" presName="desTx" presStyleLbl="revTx" presStyleIdx="3" presStyleCnt="8">
        <dgm:presLayoutVars/>
      </dgm:prSet>
      <dgm:spPr/>
      <dgm:t>
        <a:bodyPr/>
        <a:lstStyle/>
        <a:p>
          <a:endParaRPr lang="en-US"/>
        </a:p>
      </dgm:t>
    </dgm:pt>
    <dgm:pt modelId="{C80D48B4-2683-4CFA-80F9-B8B4B6C8E1B2}" type="pres">
      <dgm:prSet presAssocID="{2EE4DF57-1ABB-48CB-B746-25EBB75531C8}" presName="sibTrans" presStyleCnt="0"/>
      <dgm:spPr/>
    </dgm:pt>
    <dgm:pt modelId="{62B71282-C819-42A4-9AD1-9814640DF808}" type="pres">
      <dgm:prSet presAssocID="{E356336A-C330-4DB7-ACE5-06334BC139AB}" presName="compNode" presStyleCnt="0"/>
      <dgm:spPr/>
    </dgm:pt>
    <dgm:pt modelId="{22F2D72E-A8B8-4B8B-9419-3EBB8897D1AB}" type="pres">
      <dgm:prSet presAssocID="{E356336A-C330-4DB7-ACE5-06334BC139AB}"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a:blipFill>
        <a:ln>
          <a:noFill/>
        </a:ln>
      </dgm:spPr>
      <dgm:extLst>
        <a:ext uri="{E40237B7-FDA0-4F09-8148-C483321AD2D9}">
          <dgm14:cNvPr xmlns:dgm14="http://schemas.microsoft.com/office/drawing/2010/diagram" id="0" name="" descr="Truck"/>
        </a:ext>
      </dgm:extLst>
    </dgm:pt>
    <dgm:pt modelId="{7A991795-7B68-4B10-8FD2-DE68592FBD00}" type="pres">
      <dgm:prSet presAssocID="{E356336A-C330-4DB7-ACE5-06334BC139AB}" presName="iconSpace" presStyleCnt="0"/>
      <dgm:spPr/>
    </dgm:pt>
    <dgm:pt modelId="{5D7C2BC3-A215-4A20-9718-82F709CF3237}" type="pres">
      <dgm:prSet presAssocID="{E356336A-C330-4DB7-ACE5-06334BC139AB}" presName="parTx" presStyleLbl="revTx" presStyleIdx="4" presStyleCnt="8">
        <dgm:presLayoutVars>
          <dgm:chMax val="0"/>
          <dgm:chPref val="0"/>
        </dgm:presLayoutVars>
      </dgm:prSet>
      <dgm:spPr/>
      <dgm:t>
        <a:bodyPr/>
        <a:lstStyle/>
        <a:p>
          <a:endParaRPr lang="en-US"/>
        </a:p>
      </dgm:t>
    </dgm:pt>
    <dgm:pt modelId="{44A9F419-C642-45DF-9E88-1F345983FEB4}" type="pres">
      <dgm:prSet presAssocID="{E356336A-C330-4DB7-ACE5-06334BC139AB}" presName="txSpace" presStyleCnt="0"/>
      <dgm:spPr/>
    </dgm:pt>
    <dgm:pt modelId="{5A25B32D-5C71-4FC1-8577-9FD90959C830}" type="pres">
      <dgm:prSet presAssocID="{E356336A-C330-4DB7-ACE5-06334BC139AB}" presName="desTx" presStyleLbl="revTx" presStyleIdx="5" presStyleCnt="8">
        <dgm:presLayoutVars/>
      </dgm:prSet>
      <dgm:spPr/>
    </dgm:pt>
    <dgm:pt modelId="{ED8E79F1-4AED-4BCA-8B40-5A2001C967CD}" type="pres">
      <dgm:prSet presAssocID="{F62A0299-76D0-4277-AFFE-A69227D61C49}" presName="sibTrans" presStyleCnt="0"/>
      <dgm:spPr/>
    </dgm:pt>
    <dgm:pt modelId="{48AF897B-CFF2-4DC4-95C2-5C9036D56014}" type="pres">
      <dgm:prSet presAssocID="{61E6488E-C32F-4C78-9C59-F4583CE92BB7}" presName="compNode" presStyleCnt="0"/>
      <dgm:spPr/>
    </dgm:pt>
    <dgm:pt modelId="{143BF005-14BC-4805-9CD5-A80889918FAF}" type="pres">
      <dgm:prSet presAssocID="{61E6488E-C32F-4C78-9C59-F4583CE92BB7}"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a:blipFill>
        <a:ln>
          <a:noFill/>
        </a:ln>
      </dgm:spPr>
      <dgm:extLst>
        <a:ext uri="{E40237B7-FDA0-4F09-8148-C483321AD2D9}">
          <dgm14:cNvPr xmlns:dgm14="http://schemas.microsoft.com/office/drawing/2010/diagram" id="0" name="" descr="Books"/>
        </a:ext>
      </dgm:extLst>
    </dgm:pt>
    <dgm:pt modelId="{09068AAA-0187-4503-A7B7-5E645C863E37}" type="pres">
      <dgm:prSet presAssocID="{61E6488E-C32F-4C78-9C59-F4583CE92BB7}" presName="iconSpace" presStyleCnt="0"/>
      <dgm:spPr/>
    </dgm:pt>
    <dgm:pt modelId="{ECEA92CF-805C-4699-82BC-B26D4945D05A}" type="pres">
      <dgm:prSet presAssocID="{61E6488E-C32F-4C78-9C59-F4583CE92BB7}" presName="parTx" presStyleLbl="revTx" presStyleIdx="6" presStyleCnt="8">
        <dgm:presLayoutVars>
          <dgm:chMax val="0"/>
          <dgm:chPref val="0"/>
        </dgm:presLayoutVars>
      </dgm:prSet>
      <dgm:spPr/>
      <dgm:t>
        <a:bodyPr/>
        <a:lstStyle/>
        <a:p>
          <a:endParaRPr lang="en-US"/>
        </a:p>
      </dgm:t>
    </dgm:pt>
    <dgm:pt modelId="{D26F983F-B9E5-4149-B670-E14BB9C9FDC5}" type="pres">
      <dgm:prSet presAssocID="{61E6488E-C32F-4C78-9C59-F4583CE92BB7}" presName="txSpace" presStyleCnt="0"/>
      <dgm:spPr/>
    </dgm:pt>
    <dgm:pt modelId="{D0427017-60BB-4159-8F2C-93B6D006AB13}" type="pres">
      <dgm:prSet presAssocID="{61E6488E-C32F-4C78-9C59-F4583CE92BB7}" presName="desTx" presStyleLbl="revTx" presStyleIdx="7" presStyleCnt="8">
        <dgm:presLayoutVars/>
      </dgm:prSet>
      <dgm:spPr/>
    </dgm:pt>
  </dgm:ptLst>
  <dgm:cxnLst>
    <dgm:cxn modelId="{73E61E0E-3DEA-4A12-9A70-CF93A838A57F}" srcId="{78D48F92-92D3-4E7E-9EB2-D058EF10B12C}" destId="{D884EF5C-D9F3-4219-9F2A-1E5CBD1CB3BA}" srcOrd="5" destOrd="0" parTransId="{640AB305-6EE2-4C68-827A-5FB2740F947C}" sibTransId="{3616F595-9162-475E-8E6C-2B26F4AC7E50}"/>
    <dgm:cxn modelId="{5A06B1DA-072F-4C7E-8247-6097D5475040}" type="presOf" srcId="{CF6FBCA3-0313-4DFA-94AA-02536098C839}" destId="{0E9ACE7F-391B-4668-8690-5640989F062A}" srcOrd="0" destOrd="3" presId="urn:microsoft.com/office/officeart/2018/5/layout/CenteredIconLabelDescriptionList"/>
    <dgm:cxn modelId="{BC9FC6CA-9203-4EC9-8E4F-5E20742C0641}" type="presOf" srcId="{E356336A-C330-4DB7-ACE5-06334BC139AB}" destId="{5D7C2BC3-A215-4A20-9718-82F709CF3237}" srcOrd="0" destOrd="0" presId="urn:microsoft.com/office/officeart/2018/5/layout/CenteredIconLabelDescriptionList"/>
    <dgm:cxn modelId="{EB6504F2-FE74-4400-9814-3979306D85AE}" type="presOf" srcId="{89D5A7AA-BCD9-42FC-B037-8F1B054BCCE8}" destId="{0E9ACE7F-391B-4668-8690-5640989F062A}" srcOrd="0" destOrd="2" presId="urn:microsoft.com/office/officeart/2018/5/layout/CenteredIconLabelDescriptionList"/>
    <dgm:cxn modelId="{8A777F20-E2DA-4D53-ADF9-AEE13EF6266C}" type="presOf" srcId="{D884EF5C-D9F3-4219-9F2A-1E5CBD1CB3BA}" destId="{0E9ACE7F-391B-4668-8690-5640989F062A}" srcOrd="0" destOrd="5" presId="urn:microsoft.com/office/officeart/2018/5/layout/CenteredIconLabelDescriptionList"/>
    <dgm:cxn modelId="{C7A6F86A-2D9E-4356-948E-440B4959A5AA}" type="presOf" srcId="{78D48F92-92D3-4E7E-9EB2-D058EF10B12C}" destId="{34B52EC3-D183-4599-9A14-5673B544ECD5}" srcOrd="0" destOrd="0" presId="urn:microsoft.com/office/officeart/2018/5/layout/CenteredIconLabelDescriptionList"/>
    <dgm:cxn modelId="{8BE969A2-E73B-4D69-A110-FCB074C14969}" srcId="{DF22D594-1DFE-4E88-BD66-1028173773B9}" destId="{254E98A4-6A25-4323-9B48-B3F306197CFE}" srcOrd="1" destOrd="0" parTransId="{F2DC16BF-3331-4324-8DF5-BF073EB167B2}" sibTransId="{2EE4DF57-1ABB-48CB-B746-25EBB75531C8}"/>
    <dgm:cxn modelId="{EAB01C34-8BB2-4079-BD21-9038EDB9DD14}" type="presOf" srcId="{1B791D11-1D21-441B-ABC6-F28608A1DB32}" destId="{0E9ACE7F-391B-4668-8690-5640989F062A}" srcOrd="0" destOrd="1" presId="urn:microsoft.com/office/officeart/2018/5/layout/CenteredIconLabelDescriptionList"/>
    <dgm:cxn modelId="{B9DE51CA-FC8E-46A4-B8A0-FF822F086E6B}" type="presOf" srcId="{2DD42C66-BE5E-4BB0-8D5D-A8FC20936C87}" destId="{9F4B065A-6D23-4B0C-9F81-E37968204480}" srcOrd="0" destOrd="0" presId="urn:microsoft.com/office/officeart/2018/5/layout/CenteredIconLabelDescriptionList"/>
    <dgm:cxn modelId="{E391C2EE-E3B5-4A01-B6C9-1A4D3DF4486B}" type="presOf" srcId="{61E6488E-C32F-4C78-9C59-F4583CE92BB7}" destId="{ECEA92CF-805C-4699-82BC-B26D4945D05A}" srcOrd="0" destOrd="0" presId="urn:microsoft.com/office/officeart/2018/5/layout/CenteredIconLabelDescriptionList"/>
    <dgm:cxn modelId="{3FFFEB40-B6FA-4AE1-B239-FA8E5D5BA825}" srcId="{78D48F92-92D3-4E7E-9EB2-D058EF10B12C}" destId="{CF6FBCA3-0313-4DFA-94AA-02536098C839}" srcOrd="3" destOrd="0" parTransId="{2806EF28-F659-42E1-99E7-B129BE3B0EB5}" sibTransId="{275A2E2B-93CD-4422-8429-D40CB8A68E89}"/>
    <dgm:cxn modelId="{5C2AA3C8-23C7-4174-BAD1-F5DE7731119E}" type="presOf" srcId="{254E98A4-6A25-4323-9B48-B3F306197CFE}" destId="{535C7795-BF7F-4C17-80EB-62BAF6B2DF44}" srcOrd="0" destOrd="0" presId="urn:microsoft.com/office/officeart/2018/5/layout/CenteredIconLabelDescriptionList"/>
    <dgm:cxn modelId="{4A6213F4-A0FB-4544-BA76-B0D8B7E6D8C9}" srcId="{DF22D594-1DFE-4E88-BD66-1028173773B9}" destId="{E356336A-C330-4DB7-ACE5-06334BC139AB}" srcOrd="2" destOrd="0" parTransId="{E2159664-A989-4452-8BCF-496D3D5AE9EA}" sibTransId="{F62A0299-76D0-4277-AFFE-A69227D61C49}"/>
    <dgm:cxn modelId="{6A0EA5AC-C164-4820-872A-7C80FE344F2B}" srcId="{78D48F92-92D3-4E7E-9EB2-D058EF10B12C}" destId="{89D5A7AA-BCD9-42FC-B037-8F1B054BCCE8}" srcOrd="2" destOrd="0" parTransId="{7AE4DCCE-8AD4-4BE7-A038-C089F1BFC030}" sibTransId="{06607802-DE85-4089-A4C8-6550A499522A}"/>
    <dgm:cxn modelId="{AB23B3D6-75BD-4BF3-A8C3-2D176818DB9E}" srcId="{DF22D594-1DFE-4E88-BD66-1028173773B9}" destId="{61E6488E-C32F-4C78-9C59-F4583CE92BB7}" srcOrd="3" destOrd="0" parTransId="{5E74C358-E219-416E-9825-E3B69E534908}" sibTransId="{A3226A7F-23FC-4EB6-AE01-03605C381EFE}"/>
    <dgm:cxn modelId="{55507CC6-E411-4A7E-AEEE-B66DE2044FE7}" type="presOf" srcId="{E194B591-4A41-4640-AF01-51C55207791A}" destId="{0E9ACE7F-391B-4668-8690-5640989F062A}" srcOrd="0" destOrd="0" presId="urn:microsoft.com/office/officeart/2018/5/layout/CenteredIconLabelDescriptionList"/>
    <dgm:cxn modelId="{BEADA8F4-191E-4635-B817-AB6D9FE40445}" type="presOf" srcId="{B85749E9-5D7D-4FF7-AF32-A798FB05E103}" destId="{0E9ACE7F-391B-4668-8690-5640989F062A}" srcOrd="0" destOrd="4" presId="urn:microsoft.com/office/officeart/2018/5/layout/CenteredIconLabelDescriptionList"/>
    <dgm:cxn modelId="{51BD1F7F-9E20-491B-BD3E-A86A8CBDC986}" srcId="{78D48F92-92D3-4E7E-9EB2-D058EF10B12C}" destId="{1B791D11-1D21-441B-ABC6-F28608A1DB32}" srcOrd="1" destOrd="0" parTransId="{931CCA03-68FA-4B14-B262-4287B5ED7089}" sibTransId="{6A88BC81-0A17-46A4-8E0C-3A04AC961AEF}"/>
    <dgm:cxn modelId="{A31828B5-8D6A-47A8-B9C4-C9638FA9E6AB}" srcId="{254E98A4-6A25-4323-9B48-B3F306197CFE}" destId="{2DD42C66-BE5E-4BB0-8D5D-A8FC20936C87}" srcOrd="0" destOrd="0" parTransId="{69D4E9A0-037B-41CC-9285-AAE2E8429DCA}" sibTransId="{A79C12A5-8E63-4018-A269-766449DA6DE2}"/>
    <dgm:cxn modelId="{4D57A212-D5C0-4FE6-9174-2A89B1AF9545}" srcId="{DF22D594-1DFE-4E88-BD66-1028173773B9}" destId="{78D48F92-92D3-4E7E-9EB2-D058EF10B12C}" srcOrd="0" destOrd="0" parTransId="{C8B434A1-8FAD-4BC7-808E-209B830D8856}" sibTransId="{26976CAE-C5B7-4C3A-8718-9A6CEAB5D03E}"/>
    <dgm:cxn modelId="{4053A24B-FBCD-4F12-AA83-E774B655E0F4}" srcId="{78D48F92-92D3-4E7E-9EB2-D058EF10B12C}" destId="{B85749E9-5D7D-4FF7-AF32-A798FB05E103}" srcOrd="4" destOrd="0" parTransId="{8577E2F4-D98F-48BA-8FF2-139BFAE4BE08}" sibTransId="{A5DC4A4B-BD16-4CA9-BA0D-E89CCAAA9F80}"/>
    <dgm:cxn modelId="{7875C83E-FF6C-4BCA-9723-464FDF8F6B9F}" srcId="{78D48F92-92D3-4E7E-9EB2-D058EF10B12C}" destId="{E194B591-4A41-4640-AF01-51C55207791A}" srcOrd="0" destOrd="0" parTransId="{953E8F5E-F1E6-4B9F-96C7-467B9D962A1F}" sibTransId="{42FD652C-D32C-4D50-A801-87496EF60FC5}"/>
    <dgm:cxn modelId="{F17AC1DA-5F77-465C-B3C7-9A2A8FB7DF11}" type="presOf" srcId="{DF22D594-1DFE-4E88-BD66-1028173773B9}" destId="{48228B48-8D89-41F8-ADEF-DF2EDEF2757F}" srcOrd="0" destOrd="0" presId="urn:microsoft.com/office/officeart/2018/5/layout/CenteredIconLabelDescriptionList"/>
    <dgm:cxn modelId="{CD5CEC9E-67EC-4A04-8E9F-55A6216A7B04}" type="presParOf" srcId="{48228B48-8D89-41F8-ADEF-DF2EDEF2757F}" destId="{CC5C930B-6638-4E0B-AA3B-ECC5971D392F}" srcOrd="0" destOrd="0" presId="urn:microsoft.com/office/officeart/2018/5/layout/CenteredIconLabelDescriptionList"/>
    <dgm:cxn modelId="{B4ACD9BE-8762-4AE2-9597-733226A72721}" type="presParOf" srcId="{CC5C930B-6638-4E0B-AA3B-ECC5971D392F}" destId="{557E3F41-69DC-4AB7-BF30-20B52369203C}" srcOrd="0" destOrd="0" presId="urn:microsoft.com/office/officeart/2018/5/layout/CenteredIconLabelDescriptionList"/>
    <dgm:cxn modelId="{0549DBE6-62FC-4433-9B98-7666E4F78B7A}" type="presParOf" srcId="{CC5C930B-6638-4E0B-AA3B-ECC5971D392F}" destId="{A5B8F251-9307-448C-A6A5-83CB2D2EA2C2}" srcOrd="1" destOrd="0" presId="urn:microsoft.com/office/officeart/2018/5/layout/CenteredIconLabelDescriptionList"/>
    <dgm:cxn modelId="{3D8B4A87-8EB1-44B5-9C2E-37F454FC4A43}" type="presParOf" srcId="{CC5C930B-6638-4E0B-AA3B-ECC5971D392F}" destId="{34B52EC3-D183-4599-9A14-5673B544ECD5}" srcOrd="2" destOrd="0" presId="urn:microsoft.com/office/officeart/2018/5/layout/CenteredIconLabelDescriptionList"/>
    <dgm:cxn modelId="{AF3351DA-5639-41DC-BD49-BDFB4317B0F6}" type="presParOf" srcId="{CC5C930B-6638-4E0B-AA3B-ECC5971D392F}" destId="{E5BA1E20-3B60-42DB-A2AB-FC510A1FC333}" srcOrd="3" destOrd="0" presId="urn:microsoft.com/office/officeart/2018/5/layout/CenteredIconLabelDescriptionList"/>
    <dgm:cxn modelId="{C0B4D06F-8566-4E58-9680-E7EC8878D2FC}" type="presParOf" srcId="{CC5C930B-6638-4E0B-AA3B-ECC5971D392F}" destId="{0E9ACE7F-391B-4668-8690-5640989F062A}" srcOrd="4" destOrd="0" presId="urn:microsoft.com/office/officeart/2018/5/layout/CenteredIconLabelDescriptionList"/>
    <dgm:cxn modelId="{32D3B4F9-4540-495A-8DA9-FD55F4DEEC4B}" type="presParOf" srcId="{48228B48-8D89-41F8-ADEF-DF2EDEF2757F}" destId="{D1759B28-F277-4D94-A5C1-17D2258B3937}" srcOrd="1" destOrd="0" presId="urn:microsoft.com/office/officeart/2018/5/layout/CenteredIconLabelDescriptionList"/>
    <dgm:cxn modelId="{B152ACC8-B107-455A-B3ED-9C1990FDBC6C}" type="presParOf" srcId="{48228B48-8D89-41F8-ADEF-DF2EDEF2757F}" destId="{D3C58A7F-4632-4962-8009-75A93570CB1B}" srcOrd="2" destOrd="0" presId="urn:microsoft.com/office/officeart/2018/5/layout/CenteredIconLabelDescriptionList"/>
    <dgm:cxn modelId="{014A0DD3-6974-45DC-BE9A-59ED0D1D3231}" type="presParOf" srcId="{D3C58A7F-4632-4962-8009-75A93570CB1B}" destId="{1FD4E545-8224-4C6B-A2D0-A2C474C527D4}" srcOrd="0" destOrd="0" presId="urn:microsoft.com/office/officeart/2018/5/layout/CenteredIconLabelDescriptionList"/>
    <dgm:cxn modelId="{FE9DCD66-26F5-4CD5-BE87-CE6EEEF04CB5}" type="presParOf" srcId="{D3C58A7F-4632-4962-8009-75A93570CB1B}" destId="{62D224D9-C0BB-4A94-B741-2A403710A405}" srcOrd="1" destOrd="0" presId="urn:microsoft.com/office/officeart/2018/5/layout/CenteredIconLabelDescriptionList"/>
    <dgm:cxn modelId="{34158D94-02AD-48DE-8593-89BE20FA83BB}" type="presParOf" srcId="{D3C58A7F-4632-4962-8009-75A93570CB1B}" destId="{535C7795-BF7F-4C17-80EB-62BAF6B2DF44}" srcOrd="2" destOrd="0" presId="urn:microsoft.com/office/officeart/2018/5/layout/CenteredIconLabelDescriptionList"/>
    <dgm:cxn modelId="{8AD71B73-7A5C-4B72-B3AD-886DA6D2B67B}" type="presParOf" srcId="{D3C58A7F-4632-4962-8009-75A93570CB1B}" destId="{951D77CA-9016-495D-8331-F20FB0AAE3CA}" srcOrd="3" destOrd="0" presId="urn:microsoft.com/office/officeart/2018/5/layout/CenteredIconLabelDescriptionList"/>
    <dgm:cxn modelId="{1FEDFCC6-1728-4DDA-93B6-5228E080CE30}" type="presParOf" srcId="{D3C58A7F-4632-4962-8009-75A93570CB1B}" destId="{9F4B065A-6D23-4B0C-9F81-E37968204480}" srcOrd="4" destOrd="0" presId="urn:microsoft.com/office/officeart/2018/5/layout/CenteredIconLabelDescriptionList"/>
    <dgm:cxn modelId="{507A9FA5-F52A-4078-8698-E01E23739267}" type="presParOf" srcId="{48228B48-8D89-41F8-ADEF-DF2EDEF2757F}" destId="{C80D48B4-2683-4CFA-80F9-B8B4B6C8E1B2}" srcOrd="3" destOrd="0" presId="urn:microsoft.com/office/officeart/2018/5/layout/CenteredIconLabelDescriptionList"/>
    <dgm:cxn modelId="{644918BF-E62A-48E0-AFCA-4C45B6CF4927}" type="presParOf" srcId="{48228B48-8D89-41F8-ADEF-DF2EDEF2757F}" destId="{62B71282-C819-42A4-9AD1-9814640DF808}" srcOrd="4" destOrd="0" presId="urn:microsoft.com/office/officeart/2018/5/layout/CenteredIconLabelDescriptionList"/>
    <dgm:cxn modelId="{219E0120-CC4A-41BE-A838-F32529A18F69}" type="presParOf" srcId="{62B71282-C819-42A4-9AD1-9814640DF808}" destId="{22F2D72E-A8B8-4B8B-9419-3EBB8897D1AB}" srcOrd="0" destOrd="0" presId="urn:microsoft.com/office/officeart/2018/5/layout/CenteredIconLabelDescriptionList"/>
    <dgm:cxn modelId="{2ABD0510-0C9A-4EC1-A32B-C395EB79EA6C}" type="presParOf" srcId="{62B71282-C819-42A4-9AD1-9814640DF808}" destId="{7A991795-7B68-4B10-8FD2-DE68592FBD00}" srcOrd="1" destOrd="0" presId="urn:microsoft.com/office/officeart/2018/5/layout/CenteredIconLabelDescriptionList"/>
    <dgm:cxn modelId="{3E24893C-AB46-4656-8985-0801935AAA5B}" type="presParOf" srcId="{62B71282-C819-42A4-9AD1-9814640DF808}" destId="{5D7C2BC3-A215-4A20-9718-82F709CF3237}" srcOrd="2" destOrd="0" presId="urn:microsoft.com/office/officeart/2018/5/layout/CenteredIconLabelDescriptionList"/>
    <dgm:cxn modelId="{6BABBD31-1F9B-4C21-9CE2-1C16601891C8}" type="presParOf" srcId="{62B71282-C819-42A4-9AD1-9814640DF808}" destId="{44A9F419-C642-45DF-9E88-1F345983FEB4}" srcOrd="3" destOrd="0" presId="urn:microsoft.com/office/officeart/2018/5/layout/CenteredIconLabelDescriptionList"/>
    <dgm:cxn modelId="{BE640F39-9437-42B1-92F4-4442E65C4ADC}" type="presParOf" srcId="{62B71282-C819-42A4-9AD1-9814640DF808}" destId="{5A25B32D-5C71-4FC1-8577-9FD90959C830}" srcOrd="4" destOrd="0" presId="urn:microsoft.com/office/officeart/2018/5/layout/CenteredIconLabelDescriptionList"/>
    <dgm:cxn modelId="{15A90408-DB3C-4CF8-AE68-11C59048E394}" type="presParOf" srcId="{48228B48-8D89-41F8-ADEF-DF2EDEF2757F}" destId="{ED8E79F1-4AED-4BCA-8B40-5A2001C967CD}" srcOrd="5" destOrd="0" presId="urn:microsoft.com/office/officeart/2018/5/layout/CenteredIconLabelDescriptionList"/>
    <dgm:cxn modelId="{0148DA7C-B56D-4E31-929F-4672BA186976}" type="presParOf" srcId="{48228B48-8D89-41F8-ADEF-DF2EDEF2757F}" destId="{48AF897B-CFF2-4DC4-95C2-5C9036D56014}" srcOrd="6" destOrd="0" presId="urn:microsoft.com/office/officeart/2018/5/layout/CenteredIconLabelDescriptionList"/>
    <dgm:cxn modelId="{A64B6D0E-5AF8-4453-80A6-8CAFB51044CF}" type="presParOf" srcId="{48AF897B-CFF2-4DC4-95C2-5C9036D56014}" destId="{143BF005-14BC-4805-9CD5-A80889918FAF}" srcOrd="0" destOrd="0" presId="urn:microsoft.com/office/officeart/2018/5/layout/CenteredIconLabelDescriptionList"/>
    <dgm:cxn modelId="{55FA9E50-9619-4859-A3D5-54481116010E}" type="presParOf" srcId="{48AF897B-CFF2-4DC4-95C2-5C9036D56014}" destId="{09068AAA-0187-4503-A7B7-5E645C863E37}" srcOrd="1" destOrd="0" presId="urn:microsoft.com/office/officeart/2018/5/layout/CenteredIconLabelDescriptionList"/>
    <dgm:cxn modelId="{D9CDD04F-BEF9-424F-931D-E455215231F9}" type="presParOf" srcId="{48AF897B-CFF2-4DC4-95C2-5C9036D56014}" destId="{ECEA92CF-805C-4699-82BC-B26D4945D05A}" srcOrd="2" destOrd="0" presId="urn:microsoft.com/office/officeart/2018/5/layout/CenteredIconLabelDescriptionList"/>
    <dgm:cxn modelId="{2A583895-452D-44F2-BC6C-8D82594F0ED1}" type="presParOf" srcId="{48AF897B-CFF2-4DC4-95C2-5C9036D56014}" destId="{D26F983F-B9E5-4149-B670-E14BB9C9FDC5}" srcOrd="3" destOrd="0" presId="urn:microsoft.com/office/officeart/2018/5/layout/CenteredIconLabelDescriptionList"/>
    <dgm:cxn modelId="{749A540A-B572-4FEF-9ED3-1FF0839BDE33}" type="presParOf" srcId="{48AF897B-CFF2-4DC4-95C2-5C9036D56014}" destId="{D0427017-60BB-4159-8F2C-93B6D006AB13}"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294633E-5ABB-46E6-9608-B5B8AB34E8F0}"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01AB9250-61AC-4C31-9806-035347FBF7A5}">
      <dgm:prSet/>
      <dgm:spPr/>
      <dgm:t>
        <a:bodyPr/>
        <a:lstStyle/>
        <a:p>
          <a:pPr>
            <a:defRPr cap="all"/>
          </a:pPr>
          <a:r>
            <a:rPr lang="en-US"/>
            <a:t>Use simple pen and paper book-keeping journal or log to record their transactions. This could include keeping track of expenses such as seeds, fertilizers, equipment, and labor costs, as well as income from sales of crops or livestock. </a:t>
          </a:r>
        </a:p>
      </dgm:t>
    </dgm:pt>
    <dgm:pt modelId="{4A889E64-D55D-4E7D-B9D9-2C9B88E55EE3}" type="parTrans" cxnId="{B509FFB5-B22C-40BD-8E0D-33B74D4CF77D}">
      <dgm:prSet/>
      <dgm:spPr/>
      <dgm:t>
        <a:bodyPr/>
        <a:lstStyle/>
        <a:p>
          <a:endParaRPr lang="en-US"/>
        </a:p>
      </dgm:t>
    </dgm:pt>
    <dgm:pt modelId="{6CBA5A45-28BF-4154-B2C3-C15BE918B284}" type="sibTrans" cxnId="{B509FFB5-B22C-40BD-8E0D-33B74D4CF77D}">
      <dgm:prSet/>
      <dgm:spPr/>
      <dgm:t>
        <a:bodyPr/>
        <a:lstStyle/>
        <a:p>
          <a:endParaRPr lang="en-US"/>
        </a:p>
      </dgm:t>
    </dgm:pt>
    <dgm:pt modelId="{EA0E9E36-40A1-4C80-9173-4124D7CFDBB4}">
      <dgm:prSet/>
      <dgm:spPr/>
      <dgm:t>
        <a:bodyPr/>
        <a:lstStyle/>
        <a:p>
          <a:pPr>
            <a:defRPr cap="all"/>
          </a:pPr>
          <a:r>
            <a:rPr lang="en-US"/>
            <a:t>However, in today's world using EXCEL Spreadsheet is highly recommended. </a:t>
          </a:r>
        </a:p>
      </dgm:t>
    </dgm:pt>
    <dgm:pt modelId="{0DB8CA87-B331-427C-8CC9-F785D42ACE01}" type="parTrans" cxnId="{A7E1EE42-5BCE-42D2-9FD2-37E7F4909158}">
      <dgm:prSet/>
      <dgm:spPr/>
      <dgm:t>
        <a:bodyPr/>
        <a:lstStyle/>
        <a:p>
          <a:endParaRPr lang="en-US"/>
        </a:p>
      </dgm:t>
    </dgm:pt>
    <dgm:pt modelId="{B1D08875-62A9-4557-83CD-40DCA7852911}" type="sibTrans" cxnId="{A7E1EE42-5BCE-42D2-9FD2-37E7F4909158}">
      <dgm:prSet/>
      <dgm:spPr/>
      <dgm:t>
        <a:bodyPr/>
        <a:lstStyle/>
        <a:p>
          <a:endParaRPr lang="en-US"/>
        </a:p>
      </dgm:t>
    </dgm:pt>
    <dgm:pt modelId="{37F40C33-E3A1-4E45-89D4-6152D593012B}">
      <dgm:prSet/>
      <dgm:spPr/>
      <dgm:t>
        <a:bodyPr/>
        <a:lstStyle/>
        <a:p>
          <a:pPr>
            <a:defRPr cap="all"/>
          </a:pPr>
          <a:r>
            <a:rPr lang="en-US"/>
            <a:t>Farmers keep detailed records of their crops and livestock, including planting and harvest dates, yields, health and growth observations, and any treatments or interventions applied. </a:t>
          </a:r>
        </a:p>
      </dgm:t>
    </dgm:pt>
    <dgm:pt modelId="{9E0775ED-0B26-4B50-9878-C49B43D9CE16}" type="parTrans" cxnId="{56A4D32B-5B9C-40D9-8A8D-A3F6237AF1AF}">
      <dgm:prSet/>
      <dgm:spPr/>
      <dgm:t>
        <a:bodyPr/>
        <a:lstStyle/>
        <a:p>
          <a:endParaRPr lang="en-US"/>
        </a:p>
      </dgm:t>
    </dgm:pt>
    <dgm:pt modelId="{63283BFF-C45A-4B66-9FEB-1A8F2B7CF9F0}" type="sibTrans" cxnId="{56A4D32B-5B9C-40D9-8A8D-A3F6237AF1AF}">
      <dgm:prSet/>
      <dgm:spPr/>
      <dgm:t>
        <a:bodyPr/>
        <a:lstStyle/>
        <a:p>
          <a:endParaRPr lang="en-US"/>
        </a:p>
      </dgm:t>
    </dgm:pt>
    <dgm:pt modelId="{2F2A3D8D-5BC8-41EC-9AF1-4251BDFCF78D}" type="pres">
      <dgm:prSet presAssocID="{6294633E-5ABB-46E6-9608-B5B8AB34E8F0}" presName="root" presStyleCnt="0">
        <dgm:presLayoutVars>
          <dgm:dir/>
          <dgm:resizeHandles val="exact"/>
        </dgm:presLayoutVars>
      </dgm:prSet>
      <dgm:spPr/>
      <dgm:t>
        <a:bodyPr/>
        <a:lstStyle/>
        <a:p>
          <a:endParaRPr lang="en-US"/>
        </a:p>
      </dgm:t>
    </dgm:pt>
    <dgm:pt modelId="{7C713AE4-BC07-420C-B2A4-B194E5710CC1}" type="pres">
      <dgm:prSet presAssocID="{01AB9250-61AC-4C31-9806-035347FBF7A5}" presName="compNode" presStyleCnt="0"/>
      <dgm:spPr/>
    </dgm:pt>
    <dgm:pt modelId="{B12DF508-9224-4A2A-92A0-3F9B4A429E69}" type="pres">
      <dgm:prSet presAssocID="{01AB9250-61AC-4C31-9806-035347FBF7A5}" presName="iconBgRect" presStyleLbl="bgShp" presStyleIdx="0" presStyleCnt="3"/>
      <dgm:spPr/>
    </dgm:pt>
    <dgm:pt modelId="{1F0C30FA-463C-449A-A19C-3E44C8D5615F}" type="pres">
      <dgm:prSet presAssocID="{01AB9250-61AC-4C31-9806-035347FBF7A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Closed Book"/>
        </a:ext>
      </dgm:extLst>
    </dgm:pt>
    <dgm:pt modelId="{87ADDAD2-E8ED-459B-9166-C15D7B074587}" type="pres">
      <dgm:prSet presAssocID="{01AB9250-61AC-4C31-9806-035347FBF7A5}" presName="spaceRect" presStyleCnt="0"/>
      <dgm:spPr/>
    </dgm:pt>
    <dgm:pt modelId="{C11C066B-2E08-4543-9D2F-3AAB69744155}" type="pres">
      <dgm:prSet presAssocID="{01AB9250-61AC-4C31-9806-035347FBF7A5}" presName="textRect" presStyleLbl="revTx" presStyleIdx="0" presStyleCnt="3">
        <dgm:presLayoutVars>
          <dgm:chMax val="1"/>
          <dgm:chPref val="1"/>
        </dgm:presLayoutVars>
      </dgm:prSet>
      <dgm:spPr/>
      <dgm:t>
        <a:bodyPr/>
        <a:lstStyle/>
        <a:p>
          <a:endParaRPr lang="en-US"/>
        </a:p>
      </dgm:t>
    </dgm:pt>
    <dgm:pt modelId="{2F69F51F-67E7-4B64-BA78-E23BFDF73F64}" type="pres">
      <dgm:prSet presAssocID="{6CBA5A45-28BF-4154-B2C3-C15BE918B284}" presName="sibTrans" presStyleCnt="0"/>
      <dgm:spPr/>
    </dgm:pt>
    <dgm:pt modelId="{B73E8A51-D93D-42B1-A945-7121E3B58E2A}" type="pres">
      <dgm:prSet presAssocID="{EA0E9E36-40A1-4C80-9173-4124D7CFDBB4}" presName="compNode" presStyleCnt="0"/>
      <dgm:spPr/>
    </dgm:pt>
    <dgm:pt modelId="{526515D5-28E2-40A9-A993-4D370ADE9138}" type="pres">
      <dgm:prSet presAssocID="{EA0E9E36-40A1-4C80-9173-4124D7CFDBB4}" presName="iconBgRect" presStyleLbl="bgShp" presStyleIdx="1" presStyleCnt="3"/>
      <dgm:spPr/>
    </dgm:pt>
    <dgm:pt modelId="{223E3546-1633-415A-A76E-77F12E63883C}" type="pres">
      <dgm:prSet presAssocID="{EA0E9E36-40A1-4C80-9173-4124D7CFDBB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Calculator"/>
        </a:ext>
      </dgm:extLst>
    </dgm:pt>
    <dgm:pt modelId="{E7515B84-006F-4F31-9131-E97F95397B48}" type="pres">
      <dgm:prSet presAssocID="{EA0E9E36-40A1-4C80-9173-4124D7CFDBB4}" presName="spaceRect" presStyleCnt="0"/>
      <dgm:spPr/>
    </dgm:pt>
    <dgm:pt modelId="{ADD0E2D6-0DB5-4066-9847-69D2F2EB289F}" type="pres">
      <dgm:prSet presAssocID="{EA0E9E36-40A1-4C80-9173-4124D7CFDBB4}" presName="textRect" presStyleLbl="revTx" presStyleIdx="1" presStyleCnt="3">
        <dgm:presLayoutVars>
          <dgm:chMax val="1"/>
          <dgm:chPref val="1"/>
        </dgm:presLayoutVars>
      </dgm:prSet>
      <dgm:spPr/>
      <dgm:t>
        <a:bodyPr/>
        <a:lstStyle/>
        <a:p>
          <a:endParaRPr lang="en-US"/>
        </a:p>
      </dgm:t>
    </dgm:pt>
    <dgm:pt modelId="{4486FEFB-254B-4C2A-888B-6FFA11B7D0EA}" type="pres">
      <dgm:prSet presAssocID="{B1D08875-62A9-4557-83CD-40DCA7852911}" presName="sibTrans" presStyleCnt="0"/>
      <dgm:spPr/>
    </dgm:pt>
    <dgm:pt modelId="{65A79910-F301-4726-BA03-FEF21CA79E43}" type="pres">
      <dgm:prSet presAssocID="{37F40C33-E3A1-4E45-89D4-6152D593012B}" presName="compNode" presStyleCnt="0"/>
      <dgm:spPr/>
    </dgm:pt>
    <dgm:pt modelId="{295F7595-BBE0-4DD5-AF0D-F732627A246A}" type="pres">
      <dgm:prSet presAssocID="{37F40C33-E3A1-4E45-89D4-6152D593012B}" presName="iconBgRect" presStyleLbl="bgShp" presStyleIdx="2" presStyleCnt="3"/>
      <dgm:spPr/>
    </dgm:pt>
    <dgm:pt modelId="{44058176-D740-4F9C-8A1D-52499AA78F51}" type="pres">
      <dgm:prSet presAssocID="{37F40C33-E3A1-4E45-89D4-6152D593012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Farm scene"/>
        </a:ext>
      </dgm:extLst>
    </dgm:pt>
    <dgm:pt modelId="{F243D934-0C69-4C42-9AA2-4A0A524EBD2E}" type="pres">
      <dgm:prSet presAssocID="{37F40C33-E3A1-4E45-89D4-6152D593012B}" presName="spaceRect" presStyleCnt="0"/>
      <dgm:spPr/>
    </dgm:pt>
    <dgm:pt modelId="{FBD56029-3C4F-4F7B-ABF4-1EDE8C02A192}" type="pres">
      <dgm:prSet presAssocID="{37F40C33-E3A1-4E45-89D4-6152D593012B}" presName="textRect" presStyleLbl="revTx" presStyleIdx="2" presStyleCnt="3">
        <dgm:presLayoutVars>
          <dgm:chMax val="1"/>
          <dgm:chPref val="1"/>
        </dgm:presLayoutVars>
      </dgm:prSet>
      <dgm:spPr/>
      <dgm:t>
        <a:bodyPr/>
        <a:lstStyle/>
        <a:p>
          <a:endParaRPr lang="en-US"/>
        </a:p>
      </dgm:t>
    </dgm:pt>
  </dgm:ptLst>
  <dgm:cxnLst>
    <dgm:cxn modelId="{309B2F9F-D716-4F64-B3E7-BE8ED5DEA69F}" type="presOf" srcId="{01AB9250-61AC-4C31-9806-035347FBF7A5}" destId="{C11C066B-2E08-4543-9D2F-3AAB69744155}" srcOrd="0" destOrd="0" presId="urn:microsoft.com/office/officeart/2018/5/layout/IconCircleLabelList"/>
    <dgm:cxn modelId="{A7E1EE42-5BCE-42D2-9FD2-37E7F4909158}" srcId="{6294633E-5ABB-46E6-9608-B5B8AB34E8F0}" destId="{EA0E9E36-40A1-4C80-9173-4124D7CFDBB4}" srcOrd="1" destOrd="0" parTransId="{0DB8CA87-B331-427C-8CC9-F785D42ACE01}" sibTransId="{B1D08875-62A9-4557-83CD-40DCA7852911}"/>
    <dgm:cxn modelId="{56A4D32B-5B9C-40D9-8A8D-A3F6237AF1AF}" srcId="{6294633E-5ABB-46E6-9608-B5B8AB34E8F0}" destId="{37F40C33-E3A1-4E45-89D4-6152D593012B}" srcOrd="2" destOrd="0" parTransId="{9E0775ED-0B26-4B50-9878-C49B43D9CE16}" sibTransId="{63283BFF-C45A-4B66-9FEB-1A8F2B7CF9F0}"/>
    <dgm:cxn modelId="{B509FFB5-B22C-40BD-8E0D-33B74D4CF77D}" srcId="{6294633E-5ABB-46E6-9608-B5B8AB34E8F0}" destId="{01AB9250-61AC-4C31-9806-035347FBF7A5}" srcOrd="0" destOrd="0" parTransId="{4A889E64-D55D-4E7D-B9D9-2C9B88E55EE3}" sibTransId="{6CBA5A45-28BF-4154-B2C3-C15BE918B284}"/>
    <dgm:cxn modelId="{AFF027A2-8D76-454F-9C86-43067DD0B597}" type="presOf" srcId="{37F40C33-E3A1-4E45-89D4-6152D593012B}" destId="{FBD56029-3C4F-4F7B-ABF4-1EDE8C02A192}" srcOrd="0" destOrd="0" presId="urn:microsoft.com/office/officeart/2018/5/layout/IconCircleLabelList"/>
    <dgm:cxn modelId="{EE642467-EBA2-4988-97D1-518327C68A32}" type="presOf" srcId="{EA0E9E36-40A1-4C80-9173-4124D7CFDBB4}" destId="{ADD0E2D6-0DB5-4066-9847-69D2F2EB289F}" srcOrd="0" destOrd="0" presId="urn:microsoft.com/office/officeart/2018/5/layout/IconCircleLabelList"/>
    <dgm:cxn modelId="{D55D139E-7D26-4D9F-9E49-CC66D0331EBC}" type="presOf" srcId="{6294633E-5ABB-46E6-9608-B5B8AB34E8F0}" destId="{2F2A3D8D-5BC8-41EC-9AF1-4251BDFCF78D}" srcOrd="0" destOrd="0" presId="urn:microsoft.com/office/officeart/2018/5/layout/IconCircleLabelList"/>
    <dgm:cxn modelId="{E7A14399-280E-4DE5-A46A-CC77A9BC38A2}" type="presParOf" srcId="{2F2A3D8D-5BC8-41EC-9AF1-4251BDFCF78D}" destId="{7C713AE4-BC07-420C-B2A4-B194E5710CC1}" srcOrd="0" destOrd="0" presId="urn:microsoft.com/office/officeart/2018/5/layout/IconCircleLabelList"/>
    <dgm:cxn modelId="{A2D531F1-B7AA-4BB2-8468-B9B20E6494E4}" type="presParOf" srcId="{7C713AE4-BC07-420C-B2A4-B194E5710CC1}" destId="{B12DF508-9224-4A2A-92A0-3F9B4A429E69}" srcOrd="0" destOrd="0" presId="urn:microsoft.com/office/officeart/2018/5/layout/IconCircleLabelList"/>
    <dgm:cxn modelId="{900B9E2D-FBAD-4CCE-AC57-BD11B27B9D4B}" type="presParOf" srcId="{7C713AE4-BC07-420C-B2A4-B194E5710CC1}" destId="{1F0C30FA-463C-449A-A19C-3E44C8D5615F}" srcOrd="1" destOrd="0" presId="urn:microsoft.com/office/officeart/2018/5/layout/IconCircleLabelList"/>
    <dgm:cxn modelId="{9556EA6C-822F-4B2E-80B0-9E7EB22355AB}" type="presParOf" srcId="{7C713AE4-BC07-420C-B2A4-B194E5710CC1}" destId="{87ADDAD2-E8ED-459B-9166-C15D7B074587}" srcOrd="2" destOrd="0" presId="urn:microsoft.com/office/officeart/2018/5/layout/IconCircleLabelList"/>
    <dgm:cxn modelId="{D585E594-73F4-41C3-8F99-2D8688BA6196}" type="presParOf" srcId="{7C713AE4-BC07-420C-B2A4-B194E5710CC1}" destId="{C11C066B-2E08-4543-9D2F-3AAB69744155}" srcOrd="3" destOrd="0" presId="urn:microsoft.com/office/officeart/2018/5/layout/IconCircleLabelList"/>
    <dgm:cxn modelId="{9CF40320-6F3B-434A-B0A1-C40FF9438054}" type="presParOf" srcId="{2F2A3D8D-5BC8-41EC-9AF1-4251BDFCF78D}" destId="{2F69F51F-67E7-4B64-BA78-E23BFDF73F64}" srcOrd="1" destOrd="0" presId="urn:microsoft.com/office/officeart/2018/5/layout/IconCircleLabelList"/>
    <dgm:cxn modelId="{FC289ABE-908D-4CD4-A98E-8312915B5488}" type="presParOf" srcId="{2F2A3D8D-5BC8-41EC-9AF1-4251BDFCF78D}" destId="{B73E8A51-D93D-42B1-A945-7121E3B58E2A}" srcOrd="2" destOrd="0" presId="urn:microsoft.com/office/officeart/2018/5/layout/IconCircleLabelList"/>
    <dgm:cxn modelId="{0FDC6FF2-9B7F-4F49-AD6E-F90D5184B4C1}" type="presParOf" srcId="{B73E8A51-D93D-42B1-A945-7121E3B58E2A}" destId="{526515D5-28E2-40A9-A993-4D370ADE9138}" srcOrd="0" destOrd="0" presId="urn:microsoft.com/office/officeart/2018/5/layout/IconCircleLabelList"/>
    <dgm:cxn modelId="{08350942-D8D7-4DD8-B7C9-44ECD432C658}" type="presParOf" srcId="{B73E8A51-D93D-42B1-A945-7121E3B58E2A}" destId="{223E3546-1633-415A-A76E-77F12E63883C}" srcOrd="1" destOrd="0" presId="urn:microsoft.com/office/officeart/2018/5/layout/IconCircleLabelList"/>
    <dgm:cxn modelId="{C677F48E-7494-49F4-A0AD-46CEA9EFA6CC}" type="presParOf" srcId="{B73E8A51-D93D-42B1-A945-7121E3B58E2A}" destId="{E7515B84-006F-4F31-9131-E97F95397B48}" srcOrd="2" destOrd="0" presId="urn:microsoft.com/office/officeart/2018/5/layout/IconCircleLabelList"/>
    <dgm:cxn modelId="{087DEB04-1343-43F9-B3F4-EF7BE34C4D0A}" type="presParOf" srcId="{B73E8A51-D93D-42B1-A945-7121E3B58E2A}" destId="{ADD0E2D6-0DB5-4066-9847-69D2F2EB289F}" srcOrd="3" destOrd="0" presId="urn:microsoft.com/office/officeart/2018/5/layout/IconCircleLabelList"/>
    <dgm:cxn modelId="{7ED9B730-CD84-4616-B5F8-BD8E0BCB2007}" type="presParOf" srcId="{2F2A3D8D-5BC8-41EC-9AF1-4251BDFCF78D}" destId="{4486FEFB-254B-4C2A-888B-6FFA11B7D0EA}" srcOrd="3" destOrd="0" presId="urn:microsoft.com/office/officeart/2018/5/layout/IconCircleLabelList"/>
    <dgm:cxn modelId="{B4C844D7-B08E-4C53-89C8-E4152AA019AB}" type="presParOf" srcId="{2F2A3D8D-5BC8-41EC-9AF1-4251BDFCF78D}" destId="{65A79910-F301-4726-BA03-FEF21CA79E43}" srcOrd="4" destOrd="0" presId="urn:microsoft.com/office/officeart/2018/5/layout/IconCircleLabelList"/>
    <dgm:cxn modelId="{3BD70176-F07C-43B5-B719-BC9E093B6B1A}" type="presParOf" srcId="{65A79910-F301-4726-BA03-FEF21CA79E43}" destId="{295F7595-BBE0-4DD5-AF0D-F732627A246A}" srcOrd="0" destOrd="0" presId="urn:microsoft.com/office/officeart/2018/5/layout/IconCircleLabelList"/>
    <dgm:cxn modelId="{48239D40-10CE-4E60-88E4-E3D2184A05B0}" type="presParOf" srcId="{65A79910-F301-4726-BA03-FEF21CA79E43}" destId="{44058176-D740-4F9C-8A1D-52499AA78F51}" srcOrd="1" destOrd="0" presId="urn:microsoft.com/office/officeart/2018/5/layout/IconCircleLabelList"/>
    <dgm:cxn modelId="{102F4319-A74E-4BD5-AB8B-3608941689D5}" type="presParOf" srcId="{65A79910-F301-4726-BA03-FEF21CA79E43}" destId="{F243D934-0C69-4C42-9AA2-4A0A524EBD2E}" srcOrd="2" destOrd="0" presId="urn:microsoft.com/office/officeart/2018/5/layout/IconCircleLabelList"/>
    <dgm:cxn modelId="{7DF16924-C503-4BC4-BE4D-6995A1254378}" type="presParOf" srcId="{65A79910-F301-4726-BA03-FEF21CA79E43}" destId="{FBD56029-3C4F-4F7B-ABF4-1EDE8C02A192}"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C90A9FB-A8E5-4FCB-B0C1-3966E68B6810}"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BB9C3ADF-8BBC-475B-839D-EFFF0AC00F79}">
      <dgm:prSet/>
      <dgm:spPr/>
      <dgm:t>
        <a:bodyPr/>
        <a:lstStyle/>
        <a:p>
          <a:r>
            <a:rPr lang="en-US"/>
            <a:t>Farmers keep records of their income from sales of crops, livestock, and other agricultural products. They may record sales by product type, quantity, price, and date. This helps them understand which products are most profitable and which markets are most lucrative.</a:t>
          </a:r>
        </a:p>
      </dgm:t>
    </dgm:pt>
    <dgm:pt modelId="{0EE41DF2-803C-4D99-8642-E655906893C7}" type="parTrans" cxnId="{184B4DA3-396B-4212-8745-CFCCD8DFE7C8}">
      <dgm:prSet/>
      <dgm:spPr/>
      <dgm:t>
        <a:bodyPr/>
        <a:lstStyle/>
        <a:p>
          <a:endParaRPr lang="en-US"/>
        </a:p>
      </dgm:t>
    </dgm:pt>
    <dgm:pt modelId="{18090706-5DBD-4D96-80D7-33540410780D}" type="sibTrans" cxnId="{184B4DA3-396B-4212-8745-CFCCD8DFE7C8}">
      <dgm:prSet/>
      <dgm:spPr/>
      <dgm:t>
        <a:bodyPr/>
        <a:lstStyle/>
        <a:p>
          <a:endParaRPr lang="en-US"/>
        </a:p>
      </dgm:t>
    </dgm:pt>
    <dgm:pt modelId="{452FDF42-B659-41E9-BB61-015587C35AC5}">
      <dgm:prSet/>
      <dgm:spPr/>
      <dgm:t>
        <a:bodyPr/>
        <a:lstStyle/>
        <a:p>
          <a:r>
            <a:rPr lang="en-US"/>
            <a:t>Small farmers typically keep track of their expenses meticulously. This includes recording the cost of inputs such as seeds, fertilizers, pesticides, fuel, equipment maintenance, and labor. They may also track other expenses related to their operations, such as utilities and transportation costs.</a:t>
          </a:r>
        </a:p>
      </dgm:t>
    </dgm:pt>
    <dgm:pt modelId="{33A21CF8-60B2-429C-BFFD-B679F2EB255F}" type="parTrans" cxnId="{8B17E0E4-B4D3-4866-AE21-501CE9F4D87D}">
      <dgm:prSet/>
      <dgm:spPr/>
      <dgm:t>
        <a:bodyPr/>
        <a:lstStyle/>
        <a:p>
          <a:endParaRPr lang="en-US"/>
        </a:p>
      </dgm:t>
    </dgm:pt>
    <dgm:pt modelId="{92604047-9FF9-4E39-8DC6-7BDF1D704338}" type="sibTrans" cxnId="{8B17E0E4-B4D3-4866-AE21-501CE9F4D87D}">
      <dgm:prSet/>
      <dgm:spPr/>
      <dgm:t>
        <a:bodyPr/>
        <a:lstStyle/>
        <a:p>
          <a:endParaRPr lang="en-US"/>
        </a:p>
      </dgm:t>
    </dgm:pt>
    <dgm:pt modelId="{B8940ECD-C9CB-4834-9432-9BB22D8E579D}" type="pres">
      <dgm:prSet presAssocID="{3C90A9FB-A8E5-4FCB-B0C1-3966E68B6810}" presName="root" presStyleCnt="0">
        <dgm:presLayoutVars>
          <dgm:dir/>
          <dgm:resizeHandles val="exact"/>
        </dgm:presLayoutVars>
      </dgm:prSet>
      <dgm:spPr/>
      <dgm:t>
        <a:bodyPr/>
        <a:lstStyle/>
        <a:p>
          <a:endParaRPr lang="en-US"/>
        </a:p>
      </dgm:t>
    </dgm:pt>
    <dgm:pt modelId="{9ECB2975-C9E1-45FF-93F7-EF6D4109A24C}" type="pres">
      <dgm:prSet presAssocID="{BB9C3ADF-8BBC-475B-839D-EFFF0AC00F79}" presName="compNode" presStyleCnt="0"/>
      <dgm:spPr/>
    </dgm:pt>
    <dgm:pt modelId="{9681A794-DC1C-476A-9304-29767F57BAF3}" type="pres">
      <dgm:prSet presAssocID="{BB9C3ADF-8BBC-475B-839D-EFFF0AC00F7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Farm scene"/>
        </a:ext>
      </dgm:extLst>
    </dgm:pt>
    <dgm:pt modelId="{6AA6D622-AFCB-470D-A780-EDE45E3D112C}" type="pres">
      <dgm:prSet presAssocID="{BB9C3ADF-8BBC-475B-839D-EFFF0AC00F79}" presName="spaceRect" presStyleCnt="0"/>
      <dgm:spPr/>
    </dgm:pt>
    <dgm:pt modelId="{E69EB755-9565-44D6-9A26-81E39FE988A8}" type="pres">
      <dgm:prSet presAssocID="{BB9C3ADF-8BBC-475B-839D-EFFF0AC00F79}" presName="textRect" presStyleLbl="revTx" presStyleIdx="0" presStyleCnt="2">
        <dgm:presLayoutVars>
          <dgm:chMax val="1"/>
          <dgm:chPref val="1"/>
        </dgm:presLayoutVars>
      </dgm:prSet>
      <dgm:spPr/>
      <dgm:t>
        <a:bodyPr/>
        <a:lstStyle/>
        <a:p>
          <a:endParaRPr lang="en-US"/>
        </a:p>
      </dgm:t>
    </dgm:pt>
    <dgm:pt modelId="{810D149B-F4D0-4F7E-A9AF-39E42B9D3D00}" type="pres">
      <dgm:prSet presAssocID="{18090706-5DBD-4D96-80D7-33540410780D}" presName="sibTrans" presStyleCnt="0"/>
      <dgm:spPr/>
    </dgm:pt>
    <dgm:pt modelId="{C4CEBBCE-B020-4D3C-8488-FACE5A19A090}" type="pres">
      <dgm:prSet presAssocID="{452FDF42-B659-41E9-BB61-015587C35AC5}" presName="compNode" presStyleCnt="0"/>
      <dgm:spPr/>
    </dgm:pt>
    <dgm:pt modelId="{B0BAB441-A1D0-4DF5-BEE8-1506BACF528D}" type="pres">
      <dgm:prSet presAssocID="{452FDF42-B659-41E9-BB61-015587C35AC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Seeds"/>
        </a:ext>
      </dgm:extLst>
    </dgm:pt>
    <dgm:pt modelId="{7ABF21B0-CF7A-4C4B-A05A-DCEA56E2CC63}" type="pres">
      <dgm:prSet presAssocID="{452FDF42-B659-41E9-BB61-015587C35AC5}" presName="spaceRect" presStyleCnt="0"/>
      <dgm:spPr/>
    </dgm:pt>
    <dgm:pt modelId="{0D651C39-29C5-42C0-AA43-20CD4A76188F}" type="pres">
      <dgm:prSet presAssocID="{452FDF42-B659-41E9-BB61-015587C35AC5}" presName="textRect" presStyleLbl="revTx" presStyleIdx="1" presStyleCnt="2">
        <dgm:presLayoutVars>
          <dgm:chMax val="1"/>
          <dgm:chPref val="1"/>
        </dgm:presLayoutVars>
      </dgm:prSet>
      <dgm:spPr/>
      <dgm:t>
        <a:bodyPr/>
        <a:lstStyle/>
        <a:p>
          <a:endParaRPr lang="en-US"/>
        </a:p>
      </dgm:t>
    </dgm:pt>
  </dgm:ptLst>
  <dgm:cxnLst>
    <dgm:cxn modelId="{A59D5985-7BDE-4257-945E-10536B89578E}" type="presOf" srcId="{BB9C3ADF-8BBC-475B-839D-EFFF0AC00F79}" destId="{E69EB755-9565-44D6-9A26-81E39FE988A8}" srcOrd="0" destOrd="0" presId="urn:microsoft.com/office/officeart/2018/2/layout/IconLabelList"/>
    <dgm:cxn modelId="{0F6E22B4-D07A-49CF-8A26-4A0933C730C7}" type="presOf" srcId="{3C90A9FB-A8E5-4FCB-B0C1-3966E68B6810}" destId="{B8940ECD-C9CB-4834-9432-9BB22D8E579D}" srcOrd="0" destOrd="0" presId="urn:microsoft.com/office/officeart/2018/2/layout/IconLabelList"/>
    <dgm:cxn modelId="{184B4DA3-396B-4212-8745-CFCCD8DFE7C8}" srcId="{3C90A9FB-A8E5-4FCB-B0C1-3966E68B6810}" destId="{BB9C3ADF-8BBC-475B-839D-EFFF0AC00F79}" srcOrd="0" destOrd="0" parTransId="{0EE41DF2-803C-4D99-8642-E655906893C7}" sibTransId="{18090706-5DBD-4D96-80D7-33540410780D}"/>
    <dgm:cxn modelId="{C02C7408-9469-404C-B68C-DE1C844E8B37}" type="presOf" srcId="{452FDF42-B659-41E9-BB61-015587C35AC5}" destId="{0D651C39-29C5-42C0-AA43-20CD4A76188F}" srcOrd="0" destOrd="0" presId="urn:microsoft.com/office/officeart/2018/2/layout/IconLabelList"/>
    <dgm:cxn modelId="{8B17E0E4-B4D3-4866-AE21-501CE9F4D87D}" srcId="{3C90A9FB-A8E5-4FCB-B0C1-3966E68B6810}" destId="{452FDF42-B659-41E9-BB61-015587C35AC5}" srcOrd="1" destOrd="0" parTransId="{33A21CF8-60B2-429C-BFFD-B679F2EB255F}" sibTransId="{92604047-9FF9-4E39-8DC6-7BDF1D704338}"/>
    <dgm:cxn modelId="{55DC88A0-8DC0-467E-85D7-DB986C6C3BED}" type="presParOf" srcId="{B8940ECD-C9CB-4834-9432-9BB22D8E579D}" destId="{9ECB2975-C9E1-45FF-93F7-EF6D4109A24C}" srcOrd="0" destOrd="0" presId="urn:microsoft.com/office/officeart/2018/2/layout/IconLabelList"/>
    <dgm:cxn modelId="{64A9DDD0-9D97-41CE-ADBB-6FC18EB5CB6B}" type="presParOf" srcId="{9ECB2975-C9E1-45FF-93F7-EF6D4109A24C}" destId="{9681A794-DC1C-476A-9304-29767F57BAF3}" srcOrd="0" destOrd="0" presId="urn:microsoft.com/office/officeart/2018/2/layout/IconLabelList"/>
    <dgm:cxn modelId="{D212E1B4-C561-433D-A5F1-CA1608E4F423}" type="presParOf" srcId="{9ECB2975-C9E1-45FF-93F7-EF6D4109A24C}" destId="{6AA6D622-AFCB-470D-A780-EDE45E3D112C}" srcOrd="1" destOrd="0" presId="urn:microsoft.com/office/officeart/2018/2/layout/IconLabelList"/>
    <dgm:cxn modelId="{7E3DB159-11C9-4AA2-8A7E-7B00EF9BAD5F}" type="presParOf" srcId="{9ECB2975-C9E1-45FF-93F7-EF6D4109A24C}" destId="{E69EB755-9565-44D6-9A26-81E39FE988A8}" srcOrd="2" destOrd="0" presId="urn:microsoft.com/office/officeart/2018/2/layout/IconLabelList"/>
    <dgm:cxn modelId="{48115F4C-0319-41FE-9E60-75B7BB1A7AFE}" type="presParOf" srcId="{B8940ECD-C9CB-4834-9432-9BB22D8E579D}" destId="{810D149B-F4D0-4F7E-A9AF-39E42B9D3D00}" srcOrd="1" destOrd="0" presId="urn:microsoft.com/office/officeart/2018/2/layout/IconLabelList"/>
    <dgm:cxn modelId="{4C49F77A-3DCB-40DA-942D-7549D329FC5A}" type="presParOf" srcId="{B8940ECD-C9CB-4834-9432-9BB22D8E579D}" destId="{C4CEBBCE-B020-4D3C-8488-FACE5A19A090}" srcOrd="2" destOrd="0" presId="urn:microsoft.com/office/officeart/2018/2/layout/IconLabelList"/>
    <dgm:cxn modelId="{9D9314EA-461F-4C4C-86DE-32A895EA0A50}" type="presParOf" srcId="{C4CEBBCE-B020-4D3C-8488-FACE5A19A090}" destId="{B0BAB441-A1D0-4DF5-BEE8-1506BACF528D}" srcOrd="0" destOrd="0" presId="urn:microsoft.com/office/officeart/2018/2/layout/IconLabelList"/>
    <dgm:cxn modelId="{00F17A32-8165-437C-BB3B-053FDFA7F4C5}" type="presParOf" srcId="{C4CEBBCE-B020-4D3C-8488-FACE5A19A090}" destId="{7ABF21B0-CF7A-4C4B-A05A-DCEA56E2CC63}" srcOrd="1" destOrd="0" presId="urn:microsoft.com/office/officeart/2018/2/layout/IconLabelList"/>
    <dgm:cxn modelId="{4993871C-5324-4D62-9575-40CA2B62C3D0}" type="presParOf" srcId="{C4CEBBCE-B020-4D3C-8488-FACE5A19A090}" destId="{0D651C39-29C5-42C0-AA43-20CD4A76188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AC1A1C2-2F5A-4520-8023-55A46170F4D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17966CE-4A88-405F-98F0-1273C3787FB1}">
      <dgm:prSet/>
      <dgm:spPr/>
      <dgm:t>
        <a:bodyPr/>
        <a:lstStyle/>
        <a:p>
          <a:r>
            <a:rPr lang="en-US"/>
            <a:t>Small farmers often create budgets to plan their expenses and income for the upcoming season. This helps them allocate resources more effectively and avoid overspending.</a:t>
          </a:r>
        </a:p>
      </dgm:t>
    </dgm:pt>
    <dgm:pt modelId="{B44D61C1-69E7-4FBD-AF2D-6C159A60954E}" type="parTrans" cxnId="{05017E86-65DE-4954-83D5-2F72064770BA}">
      <dgm:prSet/>
      <dgm:spPr/>
      <dgm:t>
        <a:bodyPr/>
        <a:lstStyle/>
        <a:p>
          <a:endParaRPr lang="en-US"/>
        </a:p>
      </dgm:t>
    </dgm:pt>
    <dgm:pt modelId="{F5E3C1CF-87B7-45B3-B1C6-BCAA3A3084DD}" type="sibTrans" cxnId="{05017E86-65DE-4954-83D5-2F72064770BA}">
      <dgm:prSet/>
      <dgm:spPr/>
      <dgm:t>
        <a:bodyPr/>
        <a:lstStyle/>
        <a:p>
          <a:endParaRPr lang="en-US"/>
        </a:p>
      </dgm:t>
    </dgm:pt>
    <dgm:pt modelId="{84F0B157-4767-49ED-9A9D-474169936641}">
      <dgm:prSet/>
      <dgm:spPr/>
      <dgm:t>
        <a:bodyPr/>
        <a:lstStyle/>
        <a:p>
          <a:r>
            <a:rPr lang="en-US"/>
            <a:t>Managing cash flow is critical for small farmers, especially those operating on tight budgets. They may keep track of cash inflows and outflows to ensure they have enough liquidity to cover expenses during lean times.</a:t>
          </a:r>
        </a:p>
      </dgm:t>
    </dgm:pt>
    <dgm:pt modelId="{28092AB4-9838-4410-85DD-7EAF923CF3F3}" type="parTrans" cxnId="{AA5478D3-EBC3-49DB-A98C-6B5D8062396D}">
      <dgm:prSet/>
      <dgm:spPr/>
      <dgm:t>
        <a:bodyPr/>
        <a:lstStyle/>
        <a:p>
          <a:endParaRPr lang="en-US"/>
        </a:p>
      </dgm:t>
    </dgm:pt>
    <dgm:pt modelId="{33CE66D5-4876-44EC-BDBE-36E6BF354982}" type="sibTrans" cxnId="{AA5478D3-EBC3-49DB-A98C-6B5D8062396D}">
      <dgm:prSet/>
      <dgm:spPr/>
      <dgm:t>
        <a:bodyPr/>
        <a:lstStyle/>
        <a:p>
          <a:endParaRPr lang="en-US"/>
        </a:p>
      </dgm:t>
    </dgm:pt>
    <dgm:pt modelId="{B5ACDCF9-8765-4E14-9B6C-3F06F46DF23C}" type="pres">
      <dgm:prSet presAssocID="{3AC1A1C2-2F5A-4520-8023-55A46170F4DB}" presName="root" presStyleCnt="0">
        <dgm:presLayoutVars>
          <dgm:dir/>
          <dgm:resizeHandles val="exact"/>
        </dgm:presLayoutVars>
      </dgm:prSet>
      <dgm:spPr/>
      <dgm:t>
        <a:bodyPr/>
        <a:lstStyle/>
        <a:p>
          <a:endParaRPr lang="en-US"/>
        </a:p>
      </dgm:t>
    </dgm:pt>
    <dgm:pt modelId="{60BBCB02-38C5-4CBB-B44D-BAD4DD9A4A06}" type="pres">
      <dgm:prSet presAssocID="{717966CE-4A88-405F-98F0-1273C3787FB1}" presName="compNode" presStyleCnt="0"/>
      <dgm:spPr/>
    </dgm:pt>
    <dgm:pt modelId="{DE4BF332-C832-465A-9395-C0FFB20236C7}" type="pres">
      <dgm:prSet presAssocID="{717966CE-4A88-405F-98F0-1273C3787FB1}" presName="bgRect" presStyleLbl="bgShp" presStyleIdx="0" presStyleCnt="2"/>
      <dgm:spPr/>
    </dgm:pt>
    <dgm:pt modelId="{CF27DDB4-473E-415E-85D5-55563940AE08}" type="pres">
      <dgm:prSet presAssocID="{717966CE-4A88-405F-98F0-1273C3787FB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Farm scene"/>
        </a:ext>
      </dgm:extLst>
    </dgm:pt>
    <dgm:pt modelId="{C3933ED9-6A91-4DFD-A82C-A61E296BDDDD}" type="pres">
      <dgm:prSet presAssocID="{717966CE-4A88-405F-98F0-1273C3787FB1}" presName="spaceRect" presStyleCnt="0"/>
      <dgm:spPr/>
    </dgm:pt>
    <dgm:pt modelId="{77C18728-C396-4413-B5EA-687FB7D249C0}" type="pres">
      <dgm:prSet presAssocID="{717966CE-4A88-405F-98F0-1273C3787FB1}" presName="parTx" presStyleLbl="revTx" presStyleIdx="0" presStyleCnt="2">
        <dgm:presLayoutVars>
          <dgm:chMax val="0"/>
          <dgm:chPref val="0"/>
        </dgm:presLayoutVars>
      </dgm:prSet>
      <dgm:spPr/>
      <dgm:t>
        <a:bodyPr/>
        <a:lstStyle/>
        <a:p>
          <a:endParaRPr lang="en-US"/>
        </a:p>
      </dgm:t>
    </dgm:pt>
    <dgm:pt modelId="{D53EDDFB-AB8F-415F-9919-6DC7ABE5ECFD}" type="pres">
      <dgm:prSet presAssocID="{F5E3C1CF-87B7-45B3-B1C6-BCAA3A3084DD}" presName="sibTrans" presStyleCnt="0"/>
      <dgm:spPr/>
    </dgm:pt>
    <dgm:pt modelId="{96ECC491-3480-4DE2-8DE6-EB51D3329CF3}" type="pres">
      <dgm:prSet presAssocID="{84F0B157-4767-49ED-9A9D-474169936641}" presName="compNode" presStyleCnt="0"/>
      <dgm:spPr/>
    </dgm:pt>
    <dgm:pt modelId="{AF02B7CA-B86D-439B-96FD-8DA1831527F5}" type="pres">
      <dgm:prSet presAssocID="{84F0B157-4767-49ED-9A9D-474169936641}" presName="bgRect" presStyleLbl="bgShp" presStyleIdx="1" presStyleCnt="2"/>
      <dgm:spPr/>
    </dgm:pt>
    <dgm:pt modelId="{2A2DC050-6834-4CDE-AA38-00379208659B}" type="pres">
      <dgm:prSet presAssocID="{84F0B157-4767-49ED-9A9D-47416993664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Money"/>
        </a:ext>
      </dgm:extLst>
    </dgm:pt>
    <dgm:pt modelId="{CC74958B-F9FC-4C80-AED0-7D8C1B820254}" type="pres">
      <dgm:prSet presAssocID="{84F0B157-4767-49ED-9A9D-474169936641}" presName="spaceRect" presStyleCnt="0"/>
      <dgm:spPr/>
    </dgm:pt>
    <dgm:pt modelId="{88B9F688-642A-4300-B068-4223FCB6A460}" type="pres">
      <dgm:prSet presAssocID="{84F0B157-4767-49ED-9A9D-474169936641}" presName="parTx" presStyleLbl="revTx" presStyleIdx="1" presStyleCnt="2">
        <dgm:presLayoutVars>
          <dgm:chMax val="0"/>
          <dgm:chPref val="0"/>
        </dgm:presLayoutVars>
      </dgm:prSet>
      <dgm:spPr/>
      <dgm:t>
        <a:bodyPr/>
        <a:lstStyle/>
        <a:p>
          <a:endParaRPr lang="en-US"/>
        </a:p>
      </dgm:t>
    </dgm:pt>
  </dgm:ptLst>
  <dgm:cxnLst>
    <dgm:cxn modelId="{D4883072-CF2C-4D50-A087-CDD2A4984909}" type="presOf" srcId="{3AC1A1C2-2F5A-4520-8023-55A46170F4DB}" destId="{B5ACDCF9-8765-4E14-9B6C-3F06F46DF23C}" srcOrd="0" destOrd="0" presId="urn:microsoft.com/office/officeart/2018/2/layout/IconVerticalSolidList"/>
    <dgm:cxn modelId="{05017E86-65DE-4954-83D5-2F72064770BA}" srcId="{3AC1A1C2-2F5A-4520-8023-55A46170F4DB}" destId="{717966CE-4A88-405F-98F0-1273C3787FB1}" srcOrd="0" destOrd="0" parTransId="{B44D61C1-69E7-4FBD-AF2D-6C159A60954E}" sibTransId="{F5E3C1CF-87B7-45B3-B1C6-BCAA3A3084DD}"/>
    <dgm:cxn modelId="{AA5478D3-EBC3-49DB-A98C-6B5D8062396D}" srcId="{3AC1A1C2-2F5A-4520-8023-55A46170F4DB}" destId="{84F0B157-4767-49ED-9A9D-474169936641}" srcOrd="1" destOrd="0" parTransId="{28092AB4-9838-4410-85DD-7EAF923CF3F3}" sibTransId="{33CE66D5-4876-44EC-BDBE-36E6BF354982}"/>
    <dgm:cxn modelId="{7803038B-A444-49EE-B4E7-E19A85EF6259}" type="presOf" srcId="{84F0B157-4767-49ED-9A9D-474169936641}" destId="{88B9F688-642A-4300-B068-4223FCB6A460}" srcOrd="0" destOrd="0" presId="urn:microsoft.com/office/officeart/2018/2/layout/IconVerticalSolidList"/>
    <dgm:cxn modelId="{C8E6C589-168D-4B70-AF0E-AAFB0E30A95A}" type="presOf" srcId="{717966CE-4A88-405F-98F0-1273C3787FB1}" destId="{77C18728-C396-4413-B5EA-687FB7D249C0}" srcOrd="0" destOrd="0" presId="urn:microsoft.com/office/officeart/2018/2/layout/IconVerticalSolidList"/>
    <dgm:cxn modelId="{8E04DCC7-BEB8-49DB-A3A1-A5C346D1B1C2}" type="presParOf" srcId="{B5ACDCF9-8765-4E14-9B6C-3F06F46DF23C}" destId="{60BBCB02-38C5-4CBB-B44D-BAD4DD9A4A06}" srcOrd="0" destOrd="0" presId="urn:microsoft.com/office/officeart/2018/2/layout/IconVerticalSolidList"/>
    <dgm:cxn modelId="{1BF8DBC6-72EA-478E-9BA7-4C012686D4DA}" type="presParOf" srcId="{60BBCB02-38C5-4CBB-B44D-BAD4DD9A4A06}" destId="{DE4BF332-C832-465A-9395-C0FFB20236C7}" srcOrd="0" destOrd="0" presId="urn:microsoft.com/office/officeart/2018/2/layout/IconVerticalSolidList"/>
    <dgm:cxn modelId="{1B0249E1-8ECD-4543-9B5A-F6627511FE04}" type="presParOf" srcId="{60BBCB02-38C5-4CBB-B44D-BAD4DD9A4A06}" destId="{CF27DDB4-473E-415E-85D5-55563940AE08}" srcOrd="1" destOrd="0" presId="urn:microsoft.com/office/officeart/2018/2/layout/IconVerticalSolidList"/>
    <dgm:cxn modelId="{6174AB08-A76D-454A-A431-F5CD099F686B}" type="presParOf" srcId="{60BBCB02-38C5-4CBB-B44D-BAD4DD9A4A06}" destId="{C3933ED9-6A91-4DFD-A82C-A61E296BDDDD}" srcOrd="2" destOrd="0" presId="urn:microsoft.com/office/officeart/2018/2/layout/IconVerticalSolidList"/>
    <dgm:cxn modelId="{EFFD552E-AF7D-43EF-AD8F-E1ED7C06E38E}" type="presParOf" srcId="{60BBCB02-38C5-4CBB-B44D-BAD4DD9A4A06}" destId="{77C18728-C396-4413-B5EA-687FB7D249C0}" srcOrd="3" destOrd="0" presId="urn:microsoft.com/office/officeart/2018/2/layout/IconVerticalSolidList"/>
    <dgm:cxn modelId="{7FBE2265-7229-42E1-B61C-89BC1F6AB958}" type="presParOf" srcId="{B5ACDCF9-8765-4E14-9B6C-3F06F46DF23C}" destId="{D53EDDFB-AB8F-415F-9919-6DC7ABE5ECFD}" srcOrd="1" destOrd="0" presId="urn:microsoft.com/office/officeart/2018/2/layout/IconVerticalSolidList"/>
    <dgm:cxn modelId="{A779C358-4447-486F-B5CD-6F210215EA88}" type="presParOf" srcId="{B5ACDCF9-8765-4E14-9B6C-3F06F46DF23C}" destId="{96ECC491-3480-4DE2-8DE6-EB51D3329CF3}" srcOrd="2" destOrd="0" presId="urn:microsoft.com/office/officeart/2018/2/layout/IconVerticalSolidList"/>
    <dgm:cxn modelId="{B58D80B7-A665-4D71-B4F6-4735916561AB}" type="presParOf" srcId="{96ECC491-3480-4DE2-8DE6-EB51D3329CF3}" destId="{AF02B7CA-B86D-439B-96FD-8DA1831527F5}" srcOrd="0" destOrd="0" presId="urn:microsoft.com/office/officeart/2018/2/layout/IconVerticalSolidList"/>
    <dgm:cxn modelId="{BC4413B1-ABBD-47A2-8305-E859F25BE5BB}" type="presParOf" srcId="{96ECC491-3480-4DE2-8DE6-EB51D3329CF3}" destId="{2A2DC050-6834-4CDE-AA38-00379208659B}" srcOrd="1" destOrd="0" presId="urn:microsoft.com/office/officeart/2018/2/layout/IconVerticalSolidList"/>
    <dgm:cxn modelId="{11A6B25E-8758-458C-AB68-8C8DCAD4021E}" type="presParOf" srcId="{96ECC491-3480-4DE2-8DE6-EB51D3329CF3}" destId="{CC74958B-F9FC-4C80-AED0-7D8C1B820254}" srcOrd="2" destOrd="0" presId="urn:microsoft.com/office/officeart/2018/2/layout/IconVerticalSolidList"/>
    <dgm:cxn modelId="{BD9D37E8-2425-411F-9C52-DE3DDEF35635}" type="presParOf" srcId="{96ECC491-3480-4DE2-8DE6-EB51D3329CF3}" destId="{88B9F688-642A-4300-B068-4223FCB6A46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6EC1F-D6E3-45B4-8AF0-AB548FB9676A}">
      <dsp:nvSpPr>
        <dsp:cNvPr id="0" name=""/>
        <dsp:cNvSpPr/>
      </dsp:nvSpPr>
      <dsp:spPr>
        <a:xfrm>
          <a:off x="697237" y="616"/>
          <a:ext cx="1630827" cy="97849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a:latin typeface="Avenir Next LT Pro"/>
            </a:rPr>
            <a:t>OTA</a:t>
          </a:r>
          <a:endParaRPr lang="en-US" sz="1900" kern="1200"/>
        </a:p>
      </dsp:txBody>
      <dsp:txXfrm>
        <a:off x="697237" y="616"/>
        <a:ext cx="1630827" cy="978496"/>
      </dsp:txXfrm>
    </dsp:sp>
    <dsp:sp modelId="{D20D5C19-6086-427D-A428-27936FBA5FC3}">
      <dsp:nvSpPr>
        <dsp:cNvPr id="0" name=""/>
        <dsp:cNvSpPr/>
      </dsp:nvSpPr>
      <dsp:spPr>
        <a:xfrm>
          <a:off x="697237" y="1142196"/>
          <a:ext cx="1630827" cy="97849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err="1">
              <a:latin typeface="Avenir Next LT Pro"/>
            </a:rPr>
            <a:t>GoOrganic</a:t>
          </a:r>
          <a:endParaRPr lang="en-US" sz="1900" kern="1200"/>
        </a:p>
      </dsp:txBody>
      <dsp:txXfrm>
        <a:off x="697237" y="1142196"/>
        <a:ext cx="1630827" cy="978496"/>
      </dsp:txXfrm>
    </dsp:sp>
    <dsp:sp modelId="{6B12C026-5843-4EE2-84B1-9570F0E47D10}">
      <dsp:nvSpPr>
        <dsp:cNvPr id="0" name=""/>
        <dsp:cNvSpPr/>
      </dsp:nvSpPr>
      <dsp:spPr>
        <a:xfrm>
          <a:off x="697237" y="2283775"/>
          <a:ext cx="1630827" cy="978496"/>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a:latin typeface="Avenir Next LT Pro"/>
            </a:rPr>
            <a:t>Marketplaces</a:t>
          </a:r>
          <a:endParaRPr lang="en-US" sz="1900" kern="1200"/>
        </a:p>
      </dsp:txBody>
      <dsp:txXfrm>
        <a:off x="697237" y="2283775"/>
        <a:ext cx="1630827" cy="978496"/>
      </dsp:txXfrm>
    </dsp:sp>
    <dsp:sp modelId="{9A2E435B-556A-4CA7-B9F9-BA405D8CA1FD}">
      <dsp:nvSpPr>
        <dsp:cNvPr id="0" name=""/>
        <dsp:cNvSpPr/>
      </dsp:nvSpPr>
      <dsp:spPr>
        <a:xfrm>
          <a:off x="697237" y="3425354"/>
          <a:ext cx="1630827" cy="978496"/>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a:latin typeface="Avenir Next LT Pro"/>
            </a:rPr>
            <a:t>D2C</a:t>
          </a:r>
          <a:endParaRPr lang="en-US" sz="1900" kern="1200"/>
        </a:p>
      </dsp:txBody>
      <dsp:txXfrm>
        <a:off x="697237" y="3425354"/>
        <a:ext cx="1630827" cy="978496"/>
      </dsp:txXfrm>
    </dsp:sp>
    <dsp:sp modelId="{80B578B6-BD03-40D6-901B-65A289E0AA10}">
      <dsp:nvSpPr>
        <dsp:cNvPr id="0" name=""/>
        <dsp:cNvSpPr/>
      </dsp:nvSpPr>
      <dsp:spPr>
        <a:xfrm>
          <a:off x="697237" y="4566933"/>
          <a:ext cx="1630827" cy="978496"/>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a:latin typeface="Avenir Next LT Pro"/>
            </a:rPr>
            <a:t>Advocacy</a:t>
          </a:r>
          <a:endParaRPr lang="en-US" sz="1900" kern="1200"/>
        </a:p>
      </dsp:txBody>
      <dsp:txXfrm>
        <a:off x="697237" y="4566933"/>
        <a:ext cx="1630827" cy="97849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A6B9E8-272D-4912-8F0D-A47333BBE5BF}">
      <dsp:nvSpPr>
        <dsp:cNvPr id="0" name=""/>
        <dsp:cNvSpPr/>
      </dsp:nvSpPr>
      <dsp:spPr>
        <a:xfrm>
          <a:off x="0" y="1808"/>
          <a:ext cx="10515600" cy="91661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EB6ADF-80CF-49CD-9AF8-FB9CC342E9FF}">
      <dsp:nvSpPr>
        <dsp:cNvPr id="0" name=""/>
        <dsp:cNvSpPr/>
      </dsp:nvSpPr>
      <dsp:spPr>
        <a:xfrm>
          <a:off x="277275" y="208046"/>
          <a:ext cx="504136" cy="5041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AEC7D2-7163-4833-A853-DCFB68776114}">
      <dsp:nvSpPr>
        <dsp:cNvPr id="0" name=""/>
        <dsp:cNvSpPr/>
      </dsp:nvSpPr>
      <dsp:spPr>
        <a:xfrm>
          <a:off x="1058686" y="180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lvl="0" algn="l" defTabSz="977900">
            <a:lnSpc>
              <a:spcPct val="90000"/>
            </a:lnSpc>
            <a:spcBef>
              <a:spcPct val="0"/>
            </a:spcBef>
            <a:spcAft>
              <a:spcPct val="35000"/>
            </a:spcAft>
          </a:pPr>
          <a:r>
            <a:rPr lang="en-US" sz="2200" b="1" kern="1200"/>
            <a:t>Schools and Universities:</a:t>
          </a:r>
          <a:r>
            <a:rPr lang="en-US" sz="2200" kern="1200"/>
            <a:t> Supply fresh produce to school and university dining services.</a:t>
          </a:r>
        </a:p>
      </dsp:txBody>
      <dsp:txXfrm>
        <a:off x="1058686" y="1808"/>
        <a:ext cx="9456913" cy="916611"/>
      </dsp:txXfrm>
    </dsp:sp>
    <dsp:sp modelId="{0A240B4B-9248-48ED-99F0-63DCDF053F4F}">
      <dsp:nvSpPr>
        <dsp:cNvPr id="0" name=""/>
        <dsp:cNvSpPr/>
      </dsp:nvSpPr>
      <dsp:spPr>
        <a:xfrm>
          <a:off x="0" y="1147573"/>
          <a:ext cx="10515600" cy="91661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8C9339-2ED5-441C-BD84-C5253C15FA61}">
      <dsp:nvSpPr>
        <dsp:cNvPr id="0" name=""/>
        <dsp:cNvSpPr/>
      </dsp:nvSpPr>
      <dsp:spPr>
        <a:xfrm>
          <a:off x="277275" y="1353811"/>
          <a:ext cx="504136" cy="5041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7219E1-F3E8-4845-962A-DB4E0831017A}">
      <dsp:nvSpPr>
        <dsp:cNvPr id="0" name=""/>
        <dsp:cNvSpPr/>
      </dsp:nvSpPr>
      <dsp:spPr>
        <a:xfrm>
          <a:off x="1058686" y="114757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lvl="0" algn="l" defTabSz="977900">
            <a:lnSpc>
              <a:spcPct val="90000"/>
            </a:lnSpc>
            <a:spcBef>
              <a:spcPct val="0"/>
            </a:spcBef>
            <a:spcAft>
              <a:spcPct val="35000"/>
            </a:spcAft>
          </a:pPr>
          <a:r>
            <a:rPr lang="en-US" sz="2200" b="1" kern="1200"/>
            <a:t>Hospitals and Retirement Homes:</a:t>
          </a:r>
          <a:r>
            <a:rPr lang="en-US" sz="2200" kern="1200"/>
            <a:t> Partner with healthcare facilities that value local, nutritious food.</a:t>
          </a:r>
        </a:p>
      </dsp:txBody>
      <dsp:txXfrm>
        <a:off x="1058686" y="1147573"/>
        <a:ext cx="9456913" cy="916611"/>
      </dsp:txXfrm>
    </dsp:sp>
    <dsp:sp modelId="{4814239C-CC0D-480D-B6F0-C616C1F5A023}">
      <dsp:nvSpPr>
        <dsp:cNvPr id="0" name=""/>
        <dsp:cNvSpPr/>
      </dsp:nvSpPr>
      <dsp:spPr>
        <a:xfrm>
          <a:off x="0" y="2293338"/>
          <a:ext cx="10515600" cy="91661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290EC0-CEE4-4D4F-B8E2-FA5A371DA75B}">
      <dsp:nvSpPr>
        <dsp:cNvPr id="0" name=""/>
        <dsp:cNvSpPr/>
      </dsp:nvSpPr>
      <dsp:spPr>
        <a:xfrm>
          <a:off x="277275" y="2499576"/>
          <a:ext cx="504136" cy="504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377C0B-4BA1-44C5-914C-F03BEF601AC6}">
      <dsp:nvSpPr>
        <dsp:cNvPr id="0" name=""/>
        <dsp:cNvSpPr/>
      </dsp:nvSpPr>
      <dsp:spPr>
        <a:xfrm>
          <a:off x="1058686" y="229333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lvl="0" algn="l" defTabSz="977900">
            <a:lnSpc>
              <a:spcPct val="90000"/>
            </a:lnSpc>
            <a:spcBef>
              <a:spcPct val="0"/>
            </a:spcBef>
            <a:spcAft>
              <a:spcPct val="35000"/>
            </a:spcAft>
          </a:pPr>
          <a:r>
            <a:rPr lang="en-US" sz="2200" b="1" kern="1200"/>
            <a:t>Subscription Boxes:</a:t>
          </a:r>
          <a:r>
            <a:rPr lang="en-US" sz="2200" kern="1200"/>
            <a:t> Offer subscription boxes with a variety of farm products delivered regularly to customers.</a:t>
          </a:r>
        </a:p>
      </dsp:txBody>
      <dsp:txXfrm>
        <a:off x="1058686" y="2293338"/>
        <a:ext cx="9456913" cy="916611"/>
      </dsp:txXfrm>
    </dsp:sp>
    <dsp:sp modelId="{B77995FD-AAAA-47C0-A416-DD52BE5BFA76}">
      <dsp:nvSpPr>
        <dsp:cNvPr id="0" name=""/>
        <dsp:cNvSpPr/>
      </dsp:nvSpPr>
      <dsp:spPr>
        <a:xfrm>
          <a:off x="0" y="3439103"/>
          <a:ext cx="10515600" cy="91661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05A9BC-1104-451F-BA1F-61527D76479E}">
      <dsp:nvSpPr>
        <dsp:cNvPr id="0" name=""/>
        <dsp:cNvSpPr/>
      </dsp:nvSpPr>
      <dsp:spPr>
        <a:xfrm>
          <a:off x="277275" y="3645341"/>
          <a:ext cx="504136" cy="5041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546665-2735-445E-A43E-3C9FCC1998D2}">
      <dsp:nvSpPr>
        <dsp:cNvPr id="0" name=""/>
        <dsp:cNvSpPr/>
      </dsp:nvSpPr>
      <dsp:spPr>
        <a:xfrm>
          <a:off x="1058686" y="343910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lvl="0" algn="l" defTabSz="977900">
            <a:lnSpc>
              <a:spcPct val="90000"/>
            </a:lnSpc>
            <a:spcBef>
              <a:spcPct val="0"/>
            </a:spcBef>
            <a:spcAft>
              <a:spcPct val="35000"/>
            </a:spcAft>
          </a:pPr>
          <a:r>
            <a:rPr lang="en-US" sz="2200" b="1" kern="1200"/>
            <a:t>Meal Kit Companies:</a:t>
          </a:r>
          <a:r>
            <a:rPr lang="en-US" sz="2200" kern="1200"/>
            <a:t> Collaborate with meal kit delivery services that include fresh ingredients in their recipes.</a:t>
          </a:r>
        </a:p>
      </dsp:txBody>
      <dsp:txXfrm>
        <a:off x="1058686" y="3439103"/>
        <a:ext cx="9456913" cy="91661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D6983-3CC5-4236-8C82-0BC3A2BB703E}">
      <dsp:nvSpPr>
        <dsp:cNvPr id="0" name=""/>
        <dsp:cNvSpPr/>
      </dsp:nvSpPr>
      <dsp:spPr>
        <a:xfrm>
          <a:off x="0" y="707092"/>
          <a:ext cx="10515600" cy="130540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0044FE-95F7-4CB1-81F9-32A748C81C3B}">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7D45F7-2E51-4C54-BADE-D8614125E1DF}">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lvl="0" algn="l" defTabSz="933450">
            <a:lnSpc>
              <a:spcPct val="90000"/>
            </a:lnSpc>
            <a:spcBef>
              <a:spcPct val="0"/>
            </a:spcBef>
            <a:spcAft>
              <a:spcPct val="35000"/>
            </a:spcAft>
          </a:pPr>
          <a:r>
            <a:rPr lang="en-US" sz="2100" b="1" kern="1200"/>
            <a:t>Farm Tours and Events:</a:t>
          </a:r>
          <a:r>
            <a:rPr lang="en-US" sz="2100" kern="1200"/>
            <a:t> Host farm tours, workshops, and events to attract visitors and create an additional revenue stream. This helps proviide educational awareness about your farm’s fresh local crops.</a:t>
          </a:r>
        </a:p>
      </dsp:txBody>
      <dsp:txXfrm>
        <a:off x="1507738" y="707092"/>
        <a:ext cx="9007861" cy="1305401"/>
      </dsp:txXfrm>
    </dsp:sp>
    <dsp:sp modelId="{633C0BB9-79F8-447F-B9E7-287E5FFEF40D}">
      <dsp:nvSpPr>
        <dsp:cNvPr id="0" name=""/>
        <dsp:cNvSpPr/>
      </dsp:nvSpPr>
      <dsp:spPr>
        <a:xfrm>
          <a:off x="0" y="2338844"/>
          <a:ext cx="10515600" cy="130540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000753-9C87-4746-A830-F118F10D9E69}">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19E97B-FC4E-4013-8158-F2E3E50F62C7}">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lvl="0" algn="l" defTabSz="933450">
            <a:lnSpc>
              <a:spcPct val="90000"/>
            </a:lnSpc>
            <a:spcBef>
              <a:spcPct val="0"/>
            </a:spcBef>
            <a:spcAft>
              <a:spcPct val="35000"/>
            </a:spcAft>
          </a:pPr>
          <a:r>
            <a:rPr lang="en-US" sz="2100" b="1" kern="1200"/>
            <a:t>U-Pick Operations:</a:t>
          </a:r>
          <a:r>
            <a:rPr lang="en-US" sz="2100" kern="1200"/>
            <a:t> Allow customers to pick their own produce, providing a unique farm experience.</a:t>
          </a:r>
        </a:p>
      </dsp:txBody>
      <dsp:txXfrm>
        <a:off x="1507738" y="2338844"/>
        <a:ext cx="9007861" cy="130540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1585C-00D5-4BE5-9A74-888ED6BC3C1C}">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60E6C7-199E-483A-BAFD-A52ACE332481}">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BDED00-DD9C-453C-B20B-EBED7AFA63DC}">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lvl="0" algn="l" defTabSz="933450">
            <a:lnSpc>
              <a:spcPct val="90000"/>
            </a:lnSpc>
            <a:spcBef>
              <a:spcPct val="0"/>
            </a:spcBef>
            <a:spcAft>
              <a:spcPct val="35000"/>
            </a:spcAft>
          </a:pPr>
          <a:r>
            <a:rPr lang="en-US" sz="2100" b="1" kern="1200"/>
            <a:t>Track Performance:</a:t>
          </a:r>
          <a:r>
            <a:rPr lang="en-US" sz="2100" kern="1200"/>
            <a:t>Monitor sales data, customer feedback, and market trends to understand what’s working and what needs adjustment.</a:t>
          </a:r>
        </a:p>
      </dsp:txBody>
      <dsp:txXfrm>
        <a:off x="1437631" y="531"/>
        <a:ext cx="9077968" cy="1244702"/>
      </dsp:txXfrm>
    </dsp:sp>
    <dsp:sp modelId="{30E610BF-B23A-4228-9424-3E833E3213EA}">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F9FF24-DC10-4070-9652-5D6F0ED4B5FA}">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CAC9CA-EF50-4DA9-B67E-03C346774439}">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lvl="0" algn="l" defTabSz="933450">
            <a:lnSpc>
              <a:spcPct val="90000"/>
            </a:lnSpc>
            <a:spcBef>
              <a:spcPct val="0"/>
            </a:spcBef>
            <a:spcAft>
              <a:spcPct val="35000"/>
            </a:spcAft>
          </a:pPr>
          <a:r>
            <a:rPr lang="en-US" sz="2100" b="1" kern="1200"/>
            <a:t>Flexibility:</a:t>
          </a:r>
          <a:r>
            <a:rPr lang="en-US" sz="2100" kern="1200"/>
            <a:t>Be prepared to adapt your distribution and marketing strategies based on performance and external factors.</a:t>
          </a:r>
        </a:p>
      </dsp:txBody>
      <dsp:txXfrm>
        <a:off x="1437631" y="1556410"/>
        <a:ext cx="9077968" cy="1244702"/>
      </dsp:txXfrm>
    </dsp:sp>
    <dsp:sp modelId="{713FCD4D-82AB-4ADC-AF8D-6A9D0524E9A0}">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4F9574-4C30-4F04-B328-210D9EC5F5A1}">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44B100-314B-4697-AB16-8BFEC99B3D39}">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lvl="0" algn="l" defTabSz="933450">
            <a:lnSpc>
              <a:spcPct val="90000"/>
            </a:lnSpc>
            <a:spcBef>
              <a:spcPct val="0"/>
            </a:spcBef>
            <a:spcAft>
              <a:spcPct val="35000"/>
            </a:spcAft>
          </a:pPr>
          <a:r>
            <a:rPr lang="en-US" sz="2100" b="1" kern="1200"/>
            <a:t>Continuous Improvement:</a:t>
          </a:r>
          <a:r>
            <a:rPr lang="en-US" sz="2100" kern="1200"/>
            <a:t>Continuously seek ways to improve your operations, products, and customer experience.</a:t>
          </a:r>
        </a:p>
      </dsp:txBody>
      <dsp:txXfrm>
        <a:off x="1437631" y="3112289"/>
        <a:ext cx="9077968" cy="124470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97A17A-273F-4E2F-9AC6-6A4D7CD57953}">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0F6E9F-17CC-4240-BFB0-B28B6F47BACC}">
      <dsp:nvSpPr>
        <dsp:cNvPr id="0" name=""/>
        <dsp:cNvSpPr/>
      </dsp:nvSpPr>
      <dsp:spPr>
        <a:xfrm>
          <a:off x="376522" y="280590"/>
          <a:ext cx="684586" cy="684586"/>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D75E42-5069-4D04-B1F3-F03609D08371}">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lvl="0" algn="l" defTabSz="800100">
            <a:lnSpc>
              <a:spcPct val="100000"/>
            </a:lnSpc>
            <a:spcBef>
              <a:spcPct val="0"/>
            </a:spcBef>
            <a:spcAft>
              <a:spcPct val="35000"/>
            </a:spcAft>
          </a:pPr>
          <a:r>
            <a:rPr lang="en-US" sz="1800" b="1" kern="1200"/>
            <a:t>Farm Service Agency (FSA):</a:t>
          </a:r>
          <a:r>
            <a:rPr lang="en-US" sz="1800" kern="1200"/>
            <a:t> Provides financial assistance programs, including loans, disaster assistance, and conservation programs.</a:t>
          </a:r>
        </a:p>
      </dsp:txBody>
      <dsp:txXfrm>
        <a:off x="1437631" y="531"/>
        <a:ext cx="9077968" cy="1244702"/>
      </dsp:txXfrm>
    </dsp:sp>
    <dsp:sp modelId="{C619925D-C05B-4E54-9CDA-A4C4837D3EFE}">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620563-515C-4FC5-B11B-CE5938EBB62A}">
      <dsp:nvSpPr>
        <dsp:cNvPr id="0" name=""/>
        <dsp:cNvSpPr/>
      </dsp:nvSpPr>
      <dsp:spPr>
        <a:xfrm>
          <a:off x="376522" y="1836468"/>
          <a:ext cx="684586" cy="684586"/>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F028A0-00F1-4225-BECC-D025E995B823}">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lvl="0" algn="l" defTabSz="800100">
            <a:lnSpc>
              <a:spcPct val="100000"/>
            </a:lnSpc>
            <a:spcBef>
              <a:spcPct val="0"/>
            </a:spcBef>
            <a:spcAft>
              <a:spcPct val="35000"/>
            </a:spcAft>
          </a:pPr>
          <a:r>
            <a:rPr lang="en-US" sz="1800" b="1" kern="1200"/>
            <a:t>Natural Resources Conservation Service (NRCS):</a:t>
          </a:r>
          <a:r>
            <a:rPr lang="en-US" sz="1800" kern="1200"/>
            <a:t> Offers technical assistance and funding for conservation practices.</a:t>
          </a:r>
        </a:p>
      </dsp:txBody>
      <dsp:txXfrm>
        <a:off x="1437631" y="1556410"/>
        <a:ext cx="9077968" cy="1244702"/>
      </dsp:txXfrm>
    </dsp:sp>
    <dsp:sp modelId="{1600C5E1-CC3B-4381-B683-C8C361BE7E99}">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082B3E-250E-4C3F-9386-B1C00B093581}">
      <dsp:nvSpPr>
        <dsp:cNvPr id="0" name=""/>
        <dsp:cNvSpPr/>
      </dsp:nvSpPr>
      <dsp:spPr>
        <a:xfrm>
          <a:off x="376522" y="3392347"/>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9ED368-13F1-4ACA-B8A1-B34F17EFD7C9}">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lvl="0" algn="l" defTabSz="800100">
            <a:lnSpc>
              <a:spcPct val="100000"/>
            </a:lnSpc>
            <a:spcBef>
              <a:spcPct val="0"/>
            </a:spcBef>
            <a:spcAft>
              <a:spcPct val="35000"/>
            </a:spcAft>
          </a:pPr>
          <a:r>
            <a:rPr lang="en-US" sz="1800" b="1" kern="1200"/>
            <a:t>National Institute of Food and Agriculture (NIFA):</a:t>
          </a:r>
          <a:r>
            <a:rPr lang="en-US" sz="1800" kern="1200"/>
            <a:t> Supports research, education, and extension programs to enhance agricultural productivity. Land-Grant Universities</a:t>
          </a:r>
        </a:p>
      </dsp:txBody>
      <dsp:txXfrm>
        <a:off x="1437631" y="3112289"/>
        <a:ext cx="9077968" cy="12447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B9E54-5348-4563-BC66-7C6E31DD096D}">
      <dsp:nvSpPr>
        <dsp:cNvPr id="0" name=""/>
        <dsp:cNvSpPr/>
      </dsp:nvSpPr>
      <dsp:spPr>
        <a:xfrm>
          <a:off x="1963800" y="513003"/>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592169-BFC7-42E2-89F7-291CEC9BBE66}">
      <dsp:nvSpPr>
        <dsp:cNvPr id="0" name=""/>
        <dsp:cNvSpPr/>
      </dsp:nvSpPr>
      <dsp:spPr>
        <a:xfrm>
          <a:off x="559800" y="2167992"/>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90000"/>
            </a:lnSpc>
            <a:spcBef>
              <a:spcPct val="0"/>
            </a:spcBef>
            <a:spcAft>
              <a:spcPct val="35000"/>
            </a:spcAft>
            <a:defRPr b="1"/>
          </a:pPr>
          <a:r>
            <a:rPr lang="en-US" sz="2000" b="1" kern="1200"/>
            <a:t>Land-Grant Universities:</a:t>
          </a:r>
          <a:endParaRPr lang="en-US" sz="2000" kern="1200"/>
        </a:p>
      </dsp:txBody>
      <dsp:txXfrm>
        <a:off x="559800" y="2167992"/>
        <a:ext cx="4320000" cy="648000"/>
      </dsp:txXfrm>
    </dsp:sp>
    <dsp:sp modelId="{B128035D-9EA2-422D-B0C4-F676CC1DC259}">
      <dsp:nvSpPr>
        <dsp:cNvPr id="0" name=""/>
        <dsp:cNvSpPr/>
      </dsp:nvSpPr>
      <dsp:spPr>
        <a:xfrm>
          <a:off x="559800" y="2882499"/>
          <a:ext cx="4320000" cy="95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66750">
            <a:lnSpc>
              <a:spcPct val="90000"/>
            </a:lnSpc>
            <a:spcBef>
              <a:spcPct val="0"/>
            </a:spcBef>
            <a:spcAft>
              <a:spcPct val="35000"/>
            </a:spcAft>
          </a:pPr>
          <a:r>
            <a:rPr lang="en-US" sz="1500" kern="1200"/>
            <a:t>Many land-grant universities have Cooperative Extension Services that provide research-based information, training, and resources on agriculture and farming practices.</a:t>
          </a:r>
        </a:p>
      </dsp:txBody>
      <dsp:txXfrm>
        <a:off x="559800" y="2882499"/>
        <a:ext cx="4320000" cy="955835"/>
      </dsp:txXfrm>
    </dsp:sp>
    <dsp:sp modelId="{31FE5F81-5E46-452A-B137-0B0A68275EA7}">
      <dsp:nvSpPr>
        <dsp:cNvPr id="0" name=""/>
        <dsp:cNvSpPr/>
      </dsp:nvSpPr>
      <dsp:spPr>
        <a:xfrm>
          <a:off x="7039800" y="513003"/>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4608A5-93C0-4AD7-AABC-592D1466CEE1}">
      <dsp:nvSpPr>
        <dsp:cNvPr id="0" name=""/>
        <dsp:cNvSpPr/>
      </dsp:nvSpPr>
      <dsp:spPr>
        <a:xfrm>
          <a:off x="5635800" y="2167992"/>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90000"/>
            </a:lnSpc>
            <a:spcBef>
              <a:spcPct val="0"/>
            </a:spcBef>
            <a:spcAft>
              <a:spcPct val="35000"/>
            </a:spcAft>
            <a:defRPr b="1"/>
          </a:pPr>
          <a:r>
            <a:rPr lang="en-US" sz="2000" b="1" kern="1200"/>
            <a:t>Sustainable Agriculture Research and Education (SARE):</a:t>
          </a:r>
          <a:endParaRPr lang="en-US" sz="2000" kern="1200"/>
        </a:p>
      </dsp:txBody>
      <dsp:txXfrm>
        <a:off x="5635800" y="2167992"/>
        <a:ext cx="4320000" cy="648000"/>
      </dsp:txXfrm>
    </dsp:sp>
    <dsp:sp modelId="{7309238B-5526-4C25-B9F7-405507B6C67F}">
      <dsp:nvSpPr>
        <dsp:cNvPr id="0" name=""/>
        <dsp:cNvSpPr/>
      </dsp:nvSpPr>
      <dsp:spPr>
        <a:xfrm>
          <a:off x="5635800" y="2882499"/>
          <a:ext cx="4320000" cy="95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66750">
            <a:lnSpc>
              <a:spcPct val="90000"/>
            </a:lnSpc>
            <a:spcBef>
              <a:spcPct val="0"/>
            </a:spcBef>
            <a:spcAft>
              <a:spcPct val="35000"/>
            </a:spcAft>
          </a:pPr>
          <a:r>
            <a:rPr lang="en-US" sz="1500" kern="1200"/>
            <a:t>Funds research and education projects to advance sustainable farming practices and provides a wealth of resources and publications.</a:t>
          </a:r>
        </a:p>
      </dsp:txBody>
      <dsp:txXfrm>
        <a:off x="5635800" y="2882499"/>
        <a:ext cx="4320000" cy="95583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8C67EF-0582-46AD-96FC-2CA8CFF24514}">
      <dsp:nvSpPr>
        <dsp:cNvPr id="0" name=""/>
        <dsp:cNvSpPr/>
      </dsp:nvSpPr>
      <dsp:spPr>
        <a:xfrm>
          <a:off x="0" y="708097"/>
          <a:ext cx="10515600" cy="1307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DC42BA-A80A-4B5C-81AB-9C7B530F6170}">
      <dsp:nvSpPr>
        <dsp:cNvPr id="0" name=""/>
        <dsp:cNvSpPr/>
      </dsp:nvSpPr>
      <dsp:spPr>
        <a:xfrm>
          <a:off x="395445" y="1002230"/>
          <a:ext cx="718991" cy="7189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B2D6E5-667E-4CD2-AAC0-4E7F95A6F79A}">
      <dsp:nvSpPr>
        <dsp:cNvPr id="0" name=""/>
        <dsp:cNvSpPr/>
      </dsp:nvSpPr>
      <dsp:spPr>
        <a:xfrm>
          <a:off x="1509882" y="708097"/>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lvl="0" algn="l" defTabSz="1111250">
            <a:lnSpc>
              <a:spcPct val="90000"/>
            </a:lnSpc>
            <a:spcBef>
              <a:spcPct val="0"/>
            </a:spcBef>
            <a:spcAft>
              <a:spcPct val="35000"/>
            </a:spcAft>
          </a:pPr>
          <a:r>
            <a:rPr lang="en-US" sz="2500" kern="1200"/>
            <a:t>Stefan Templeton, Executive Director</a:t>
          </a:r>
          <a:br>
            <a:rPr lang="en-US" sz="2500" kern="1200"/>
          </a:br>
          <a:r>
            <a:rPr lang="en-US" sz="2500" kern="1200"/>
            <a:t>Stefan@thefarmersalliance.org</a:t>
          </a:r>
        </a:p>
      </dsp:txBody>
      <dsp:txXfrm>
        <a:off x="1509882" y="708097"/>
        <a:ext cx="9005717" cy="1307257"/>
      </dsp:txXfrm>
    </dsp:sp>
    <dsp:sp modelId="{95152E0C-02E3-463B-BFC1-04DEB7B261D9}">
      <dsp:nvSpPr>
        <dsp:cNvPr id="0" name=""/>
        <dsp:cNvSpPr/>
      </dsp:nvSpPr>
      <dsp:spPr>
        <a:xfrm>
          <a:off x="0" y="2342169"/>
          <a:ext cx="10515600" cy="1307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B0DD63-BCB8-414D-8AAF-AF85EE5F3D3C}">
      <dsp:nvSpPr>
        <dsp:cNvPr id="0" name=""/>
        <dsp:cNvSpPr/>
      </dsp:nvSpPr>
      <dsp:spPr>
        <a:xfrm>
          <a:off x="395445" y="2636302"/>
          <a:ext cx="718991" cy="7189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96682D-8E5B-4A7B-BADB-46DF228706D9}">
      <dsp:nvSpPr>
        <dsp:cNvPr id="0" name=""/>
        <dsp:cNvSpPr/>
      </dsp:nvSpPr>
      <dsp:spPr>
        <a:xfrm>
          <a:off x="1509882" y="2342169"/>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lvl="0" algn="l" defTabSz="1111250">
            <a:lnSpc>
              <a:spcPct val="90000"/>
            </a:lnSpc>
            <a:spcBef>
              <a:spcPct val="0"/>
            </a:spcBef>
            <a:spcAft>
              <a:spcPct val="35000"/>
            </a:spcAft>
          </a:pPr>
          <a:r>
            <a:rPr lang="en-US" sz="2500" kern="1200"/>
            <a:t>Raul Medrano, Small Business and Marketing Specialist</a:t>
          </a:r>
          <a:br>
            <a:rPr lang="en-US" sz="2500" kern="1200"/>
          </a:br>
          <a:r>
            <a:rPr lang="en-US" sz="2500" kern="1200"/>
            <a:t>Raul@thefarmersalliance.org</a:t>
          </a:r>
        </a:p>
      </dsp:txBody>
      <dsp:txXfrm>
        <a:off x="1509882" y="2342169"/>
        <a:ext cx="9005717" cy="13072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C3049-1DEE-46B7-AF2B-E895A0626716}">
      <dsp:nvSpPr>
        <dsp:cNvPr id="0" name=""/>
        <dsp:cNvSpPr/>
      </dsp:nvSpPr>
      <dsp:spPr>
        <a:xfrm>
          <a:off x="311379" y="1142964"/>
          <a:ext cx="969328" cy="96932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DF88E9-F82B-4262-8937-59B6EA7700B3}">
      <dsp:nvSpPr>
        <dsp:cNvPr id="0" name=""/>
        <dsp:cNvSpPr/>
      </dsp:nvSpPr>
      <dsp:spPr>
        <a:xfrm>
          <a:off x="517957" y="1349543"/>
          <a:ext cx="556171" cy="5561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348EFA-6E6C-4807-B983-77E1DC6D4994}">
      <dsp:nvSpPr>
        <dsp:cNvPr id="0" name=""/>
        <dsp:cNvSpPr/>
      </dsp:nvSpPr>
      <dsp:spPr>
        <a:xfrm>
          <a:off x="1512" y="24142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100000"/>
            </a:lnSpc>
            <a:spcBef>
              <a:spcPct val="0"/>
            </a:spcBef>
            <a:spcAft>
              <a:spcPct val="35000"/>
            </a:spcAft>
            <a:defRPr cap="all"/>
          </a:pPr>
          <a:r>
            <a:rPr lang="en-US" sz="1200" kern="1200">
              <a:latin typeface="Avenir Next LT Pro"/>
            </a:rPr>
            <a:t>Entrepreneurship</a:t>
          </a:r>
          <a:endParaRPr lang="en-US" sz="1200" kern="1200"/>
        </a:p>
      </dsp:txBody>
      <dsp:txXfrm>
        <a:off x="1512" y="2414215"/>
        <a:ext cx="1589062" cy="635625"/>
      </dsp:txXfrm>
    </dsp:sp>
    <dsp:sp modelId="{996DB43A-BF88-4A71-B875-A5559D2931F6}">
      <dsp:nvSpPr>
        <dsp:cNvPr id="0" name=""/>
        <dsp:cNvSpPr/>
      </dsp:nvSpPr>
      <dsp:spPr>
        <a:xfrm>
          <a:off x="2178527" y="1142964"/>
          <a:ext cx="969328" cy="96932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4C9510-D26D-445A-A18F-1798A0E683A5}">
      <dsp:nvSpPr>
        <dsp:cNvPr id="0" name=""/>
        <dsp:cNvSpPr/>
      </dsp:nvSpPr>
      <dsp:spPr>
        <a:xfrm>
          <a:off x="2385105" y="1349543"/>
          <a:ext cx="556171" cy="5561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76047C-5C7B-403E-83C5-11A2F6752B41}">
      <dsp:nvSpPr>
        <dsp:cNvPr id="0" name=""/>
        <dsp:cNvSpPr/>
      </dsp:nvSpPr>
      <dsp:spPr>
        <a:xfrm>
          <a:off x="1868660" y="24142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100000"/>
            </a:lnSpc>
            <a:spcBef>
              <a:spcPct val="0"/>
            </a:spcBef>
            <a:spcAft>
              <a:spcPct val="35000"/>
            </a:spcAft>
            <a:defRPr cap="all"/>
          </a:pPr>
          <a:r>
            <a:rPr lang="en-US" sz="1200" kern="1200">
              <a:latin typeface="Avenir Next LT Pro"/>
            </a:rPr>
            <a:t>Business Models</a:t>
          </a:r>
          <a:endParaRPr lang="en-US" sz="1200" kern="1200"/>
        </a:p>
      </dsp:txBody>
      <dsp:txXfrm>
        <a:off x="1868660" y="2414215"/>
        <a:ext cx="1589062" cy="635625"/>
      </dsp:txXfrm>
    </dsp:sp>
    <dsp:sp modelId="{90B07F42-D23F-4AE3-9D9B-C35C96CD73B9}">
      <dsp:nvSpPr>
        <dsp:cNvPr id="0" name=""/>
        <dsp:cNvSpPr/>
      </dsp:nvSpPr>
      <dsp:spPr>
        <a:xfrm>
          <a:off x="4045676" y="1142964"/>
          <a:ext cx="969328" cy="96932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0894B2-B6A9-4620-8B34-2752B7B7EBC7}">
      <dsp:nvSpPr>
        <dsp:cNvPr id="0" name=""/>
        <dsp:cNvSpPr/>
      </dsp:nvSpPr>
      <dsp:spPr>
        <a:xfrm>
          <a:off x="4252254" y="1349543"/>
          <a:ext cx="556171" cy="5561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AA1CF6-FE1C-4638-8455-F3BCFF5500A3}">
      <dsp:nvSpPr>
        <dsp:cNvPr id="0" name=""/>
        <dsp:cNvSpPr/>
      </dsp:nvSpPr>
      <dsp:spPr>
        <a:xfrm>
          <a:off x="3735809" y="24142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100000"/>
            </a:lnSpc>
            <a:spcBef>
              <a:spcPct val="0"/>
            </a:spcBef>
            <a:spcAft>
              <a:spcPct val="35000"/>
            </a:spcAft>
            <a:defRPr cap="all"/>
          </a:pPr>
          <a:r>
            <a:rPr lang="en-US" sz="1200" kern="1200">
              <a:latin typeface="Avenir Next LT Pro"/>
            </a:rPr>
            <a:t>Operations</a:t>
          </a:r>
          <a:endParaRPr lang="en-US" sz="1200" kern="1200"/>
        </a:p>
      </dsp:txBody>
      <dsp:txXfrm>
        <a:off x="3735809" y="2414215"/>
        <a:ext cx="1589062" cy="635625"/>
      </dsp:txXfrm>
    </dsp:sp>
    <dsp:sp modelId="{2F9538FF-DB9C-45B5-B60D-F5F4885A98A7}">
      <dsp:nvSpPr>
        <dsp:cNvPr id="0" name=""/>
        <dsp:cNvSpPr/>
      </dsp:nvSpPr>
      <dsp:spPr>
        <a:xfrm>
          <a:off x="5912824" y="1142964"/>
          <a:ext cx="969328" cy="96932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480831-955B-4D7A-BA16-39DB1F842556}">
      <dsp:nvSpPr>
        <dsp:cNvPr id="0" name=""/>
        <dsp:cNvSpPr/>
      </dsp:nvSpPr>
      <dsp:spPr>
        <a:xfrm>
          <a:off x="6119402" y="1349543"/>
          <a:ext cx="556171" cy="5561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83CE55-ACA3-4213-AC75-D173ED4A9933}">
      <dsp:nvSpPr>
        <dsp:cNvPr id="0" name=""/>
        <dsp:cNvSpPr/>
      </dsp:nvSpPr>
      <dsp:spPr>
        <a:xfrm>
          <a:off x="5602957" y="24142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100000"/>
            </a:lnSpc>
            <a:spcBef>
              <a:spcPct val="0"/>
            </a:spcBef>
            <a:spcAft>
              <a:spcPct val="35000"/>
            </a:spcAft>
            <a:defRPr cap="all"/>
          </a:pPr>
          <a:r>
            <a:rPr lang="en-US" sz="1200" kern="1200">
              <a:latin typeface="Avenir Next LT Pro"/>
            </a:rPr>
            <a:t>Marketing</a:t>
          </a:r>
          <a:endParaRPr lang="en-US" sz="1200" kern="1200"/>
        </a:p>
      </dsp:txBody>
      <dsp:txXfrm>
        <a:off x="5602957" y="2414215"/>
        <a:ext cx="1589062" cy="635625"/>
      </dsp:txXfrm>
    </dsp:sp>
    <dsp:sp modelId="{AF3AE80C-71E8-46BF-978F-03A1BE91B1AB}">
      <dsp:nvSpPr>
        <dsp:cNvPr id="0" name=""/>
        <dsp:cNvSpPr/>
      </dsp:nvSpPr>
      <dsp:spPr>
        <a:xfrm>
          <a:off x="7779973" y="1142964"/>
          <a:ext cx="969328" cy="969328"/>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09522A-6662-4D82-B14E-2DA8CC298DB8}">
      <dsp:nvSpPr>
        <dsp:cNvPr id="0" name=""/>
        <dsp:cNvSpPr/>
      </dsp:nvSpPr>
      <dsp:spPr>
        <a:xfrm>
          <a:off x="7986551" y="1349543"/>
          <a:ext cx="556171" cy="55617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96B21C-6ABC-40DC-AE03-F94005FE2BBA}">
      <dsp:nvSpPr>
        <dsp:cNvPr id="0" name=""/>
        <dsp:cNvSpPr/>
      </dsp:nvSpPr>
      <dsp:spPr>
        <a:xfrm>
          <a:off x="7470105" y="24142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100000"/>
            </a:lnSpc>
            <a:spcBef>
              <a:spcPct val="0"/>
            </a:spcBef>
            <a:spcAft>
              <a:spcPct val="35000"/>
            </a:spcAft>
            <a:defRPr cap="all"/>
          </a:pPr>
          <a:r>
            <a:rPr lang="en-US" sz="1200" kern="1200">
              <a:latin typeface="Avenir Next LT Pro"/>
            </a:rPr>
            <a:t>Distribution</a:t>
          </a:r>
          <a:endParaRPr lang="en-US" sz="1200" kern="1200"/>
        </a:p>
      </dsp:txBody>
      <dsp:txXfrm>
        <a:off x="7470105" y="2414215"/>
        <a:ext cx="1589062" cy="635625"/>
      </dsp:txXfrm>
    </dsp:sp>
    <dsp:sp modelId="{39A8B5D4-AF14-4ADF-B026-BFBE5732B6C8}">
      <dsp:nvSpPr>
        <dsp:cNvPr id="0" name=""/>
        <dsp:cNvSpPr/>
      </dsp:nvSpPr>
      <dsp:spPr>
        <a:xfrm>
          <a:off x="9647121" y="1142964"/>
          <a:ext cx="969328" cy="96932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19371F-B58A-453D-B242-F1170E0F2E0A}">
      <dsp:nvSpPr>
        <dsp:cNvPr id="0" name=""/>
        <dsp:cNvSpPr/>
      </dsp:nvSpPr>
      <dsp:spPr>
        <a:xfrm>
          <a:off x="9853699" y="1349543"/>
          <a:ext cx="556171" cy="55617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340E06-63E6-4633-B854-55FAA4B63192}">
      <dsp:nvSpPr>
        <dsp:cNvPr id="0" name=""/>
        <dsp:cNvSpPr/>
      </dsp:nvSpPr>
      <dsp:spPr>
        <a:xfrm>
          <a:off x="9337254" y="24142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100000"/>
            </a:lnSpc>
            <a:spcBef>
              <a:spcPct val="0"/>
            </a:spcBef>
            <a:spcAft>
              <a:spcPct val="35000"/>
            </a:spcAft>
            <a:defRPr cap="all"/>
          </a:pPr>
          <a:r>
            <a:rPr lang="en-US" sz="1200" kern="1200">
              <a:latin typeface="Avenir Next LT Pro"/>
            </a:rPr>
            <a:t>Resources</a:t>
          </a:r>
        </a:p>
      </dsp:txBody>
      <dsp:txXfrm>
        <a:off x="9337254" y="2414215"/>
        <a:ext cx="1589062" cy="6356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486F0-36A8-4550-B01D-823D3D71480B}">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C5A30D-C946-4AE2-9DB0-B82B99CA563B}">
      <dsp:nvSpPr>
        <dsp:cNvPr id="0" name=""/>
        <dsp:cNvSpPr/>
      </dsp:nvSpPr>
      <dsp:spPr>
        <a:xfrm>
          <a:off x="0" y="2703"/>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rtl="0">
            <a:lnSpc>
              <a:spcPct val="90000"/>
            </a:lnSpc>
            <a:spcBef>
              <a:spcPct val="0"/>
            </a:spcBef>
            <a:spcAft>
              <a:spcPct val="35000"/>
            </a:spcAft>
          </a:pPr>
          <a:r>
            <a:rPr lang="en-US" sz="1900" kern="1200">
              <a:latin typeface="Arial"/>
              <a:cs typeface="Arial"/>
            </a:rPr>
            <a:t>Who am I? What knowledge or skills do I have? </a:t>
          </a:r>
          <a:r>
            <a:rPr lang="en-US" sz="1900" kern="1200">
              <a:latin typeface="Calibri"/>
              <a:ea typeface="Calibri"/>
              <a:cs typeface="Calibri"/>
            </a:rPr>
            <a:t>What are my competitive advantages?</a:t>
          </a:r>
        </a:p>
      </dsp:txBody>
      <dsp:txXfrm>
        <a:off x="0" y="2703"/>
        <a:ext cx="6900512" cy="921789"/>
      </dsp:txXfrm>
    </dsp:sp>
    <dsp:sp modelId="{B6A193EC-D442-45D8-BA0F-DCEEE65D7C5D}">
      <dsp:nvSpPr>
        <dsp:cNvPr id="0" name=""/>
        <dsp:cNvSpPr/>
      </dsp:nvSpPr>
      <dsp:spPr>
        <a:xfrm>
          <a:off x="0" y="924492"/>
          <a:ext cx="6900512" cy="0"/>
        </a:xfrm>
        <a:prstGeom prst="line">
          <a:avLst/>
        </a:prstGeom>
        <a:solidFill>
          <a:schemeClr val="accent2">
            <a:hueOff val="-489910"/>
            <a:satOff val="-2263"/>
            <a:lumOff val="-471"/>
            <a:alphaOff val="0"/>
          </a:schemeClr>
        </a:solidFill>
        <a:ln w="12700" cap="flat" cmpd="sng" algn="ctr">
          <a:solidFill>
            <a:schemeClr val="accent2">
              <a:hueOff val="-489910"/>
              <a:satOff val="-2263"/>
              <a:lumOff val="-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D91F11-4D78-41A7-95B7-EF02D077AC64}">
      <dsp:nvSpPr>
        <dsp:cNvPr id="0" name=""/>
        <dsp:cNvSpPr/>
      </dsp:nvSpPr>
      <dsp:spPr>
        <a:xfrm>
          <a:off x="0" y="924492"/>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rtl="0">
            <a:lnSpc>
              <a:spcPct val="90000"/>
            </a:lnSpc>
            <a:spcBef>
              <a:spcPct val="0"/>
            </a:spcBef>
            <a:spcAft>
              <a:spcPct val="35000"/>
            </a:spcAft>
          </a:pPr>
          <a:r>
            <a:rPr lang="en-US" sz="1900" kern="1200">
              <a:latin typeface="Arial"/>
              <a:cs typeface="Arial"/>
            </a:rPr>
            <a:t>What products arouse my passion?  What can I sell? Do I have contacts in the food industry? Who do I know who can help me to market</a:t>
          </a:r>
        </a:p>
      </dsp:txBody>
      <dsp:txXfrm>
        <a:off x="0" y="924492"/>
        <a:ext cx="6900512" cy="921789"/>
      </dsp:txXfrm>
    </dsp:sp>
    <dsp:sp modelId="{4A695BF6-74AC-47E1-A729-C5B3F805B953}">
      <dsp:nvSpPr>
        <dsp:cNvPr id="0" name=""/>
        <dsp:cNvSpPr/>
      </dsp:nvSpPr>
      <dsp:spPr>
        <a:xfrm>
          <a:off x="0" y="1846281"/>
          <a:ext cx="6900512" cy="0"/>
        </a:xfrm>
        <a:prstGeom prst="line">
          <a:avLst/>
        </a:prstGeom>
        <a:solidFill>
          <a:schemeClr val="accent2">
            <a:hueOff val="-979820"/>
            <a:satOff val="-4526"/>
            <a:lumOff val="-942"/>
            <a:alphaOff val="0"/>
          </a:schemeClr>
        </a:solidFill>
        <a:ln w="12700" cap="flat" cmpd="sng" algn="ctr">
          <a:solidFill>
            <a:schemeClr val="accent2">
              <a:hueOff val="-979820"/>
              <a:satOff val="-4526"/>
              <a:lumOff val="-9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58BB01-7D27-4CE8-B5C6-76A5A8C71FA2}">
      <dsp:nvSpPr>
        <dsp:cNvPr id="0" name=""/>
        <dsp:cNvSpPr/>
      </dsp:nvSpPr>
      <dsp:spPr>
        <a:xfrm>
          <a:off x="0" y="1846281"/>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a:latin typeface="Arial"/>
              <a:cs typeface="Arial"/>
            </a:rPr>
            <a:t>How do I leverage my life experience to enter the industry? </a:t>
          </a:r>
          <a:endParaRPr lang="en-US" sz="1900" kern="1200"/>
        </a:p>
      </dsp:txBody>
      <dsp:txXfrm>
        <a:off x="0" y="1846281"/>
        <a:ext cx="6900512" cy="921789"/>
      </dsp:txXfrm>
    </dsp:sp>
    <dsp:sp modelId="{9EFA5EC9-488F-4853-80B5-DE2591D54E6C}">
      <dsp:nvSpPr>
        <dsp:cNvPr id="0" name=""/>
        <dsp:cNvSpPr/>
      </dsp:nvSpPr>
      <dsp:spPr>
        <a:xfrm>
          <a:off x="0" y="2768070"/>
          <a:ext cx="6900512" cy="0"/>
        </a:xfrm>
        <a:prstGeom prst="line">
          <a:avLst/>
        </a:prstGeom>
        <a:solidFill>
          <a:schemeClr val="accent2">
            <a:hueOff val="-1469730"/>
            <a:satOff val="-6788"/>
            <a:lumOff val="-1412"/>
            <a:alphaOff val="0"/>
          </a:schemeClr>
        </a:solidFill>
        <a:ln w="12700" cap="flat" cmpd="sng" algn="ctr">
          <a:solidFill>
            <a:schemeClr val="accent2">
              <a:hueOff val="-1469730"/>
              <a:satOff val="-6788"/>
              <a:lumOff val="-1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88CF4F-1FF0-4F14-BEDF-1598153B7CD5}">
      <dsp:nvSpPr>
        <dsp:cNvPr id="0" name=""/>
        <dsp:cNvSpPr/>
      </dsp:nvSpPr>
      <dsp:spPr>
        <a:xfrm>
          <a:off x="0" y="2768070"/>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rtl="0">
            <a:lnSpc>
              <a:spcPct val="90000"/>
            </a:lnSpc>
            <a:spcBef>
              <a:spcPct val="0"/>
            </a:spcBef>
            <a:spcAft>
              <a:spcPct val="35000"/>
            </a:spcAft>
          </a:pPr>
          <a:r>
            <a:rPr lang="en-US" sz="1900" kern="1200">
              <a:latin typeface="Arial"/>
              <a:cs typeface="Arial"/>
            </a:rPr>
            <a:t>Where is my market? Ie: What is the shortest path from your farm to consumers tables?</a:t>
          </a:r>
        </a:p>
      </dsp:txBody>
      <dsp:txXfrm>
        <a:off x="0" y="2768070"/>
        <a:ext cx="6900512" cy="921789"/>
      </dsp:txXfrm>
    </dsp:sp>
    <dsp:sp modelId="{2083B598-8E41-4AA3-8165-32D3332D972F}">
      <dsp:nvSpPr>
        <dsp:cNvPr id="0" name=""/>
        <dsp:cNvSpPr/>
      </dsp:nvSpPr>
      <dsp:spPr>
        <a:xfrm>
          <a:off x="0" y="3689859"/>
          <a:ext cx="6900512" cy="0"/>
        </a:xfrm>
        <a:prstGeom prst="line">
          <a:avLst/>
        </a:prstGeom>
        <a:solidFill>
          <a:schemeClr val="accent2">
            <a:hueOff val="-1959640"/>
            <a:satOff val="-9051"/>
            <a:lumOff val="-1883"/>
            <a:alphaOff val="0"/>
          </a:schemeClr>
        </a:solidFill>
        <a:ln w="12700" cap="flat" cmpd="sng" algn="ctr">
          <a:solidFill>
            <a:schemeClr val="accent2">
              <a:hueOff val="-1959640"/>
              <a:satOff val="-9051"/>
              <a:lumOff val="-1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89E061-0D2A-431B-BF14-6A87B9705BF9}">
      <dsp:nvSpPr>
        <dsp:cNvPr id="0" name=""/>
        <dsp:cNvSpPr/>
      </dsp:nvSpPr>
      <dsp:spPr>
        <a:xfrm>
          <a:off x="0" y="3689859"/>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rtl="0">
            <a:lnSpc>
              <a:spcPct val="90000"/>
            </a:lnSpc>
            <a:spcBef>
              <a:spcPct val="0"/>
            </a:spcBef>
            <a:spcAft>
              <a:spcPct val="35000"/>
            </a:spcAft>
          </a:pPr>
          <a:r>
            <a:rPr lang="en-US" sz="1900" kern="1200">
              <a:latin typeface="Arial"/>
              <a:cs typeface="Arial"/>
            </a:rPr>
            <a:t>When am I ready to enter production? When am I ready to distribute?</a:t>
          </a:r>
        </a:p>
      </dsp:txBody>
      <dsp:txXfrm>
        <a:off x="0" y="3689859"/>
        <a:ext cx="6900512" cy="921789"/>
      </dsp:txXfrm>
    </dsp:sp>
    <dsp:sp modelId="{C7FBA506-5E01-443F-ADEF-85B3AC4A0D90}">
      <dsp:nvSpPr>
        <dsp:cNvPr id="0" name=""/>
        <dsp:cNvSpPr/>
      </dsp:nvSpPr>
      <dsp:spPr>
        <a:xfrm>
          <a:off x="0" y="4611648"/>
          <a:ext cx="6900512" cy="0"/>
        </a:xfrm>
        <a:prstGeom prst="line">
          <a:avLst/>
        </a:prstGeom>
        <a:solidFill>
          <a:schemeClr val="accent2">
            <a:hueOff val="-2449550"/>
            <a:satOff val="-11314"/>
            <a:lumOff val="-2354"/>
            <a:alphaOff val="0"/>
          </a:schemeClr>
        </a:solidFill>
        <a:ln w="12700" cap="flat" cmpd="sng" algn="ctr">
          <a:solidFill>
            <a:schemeClr val="accent2">
              <a:hueOff val="-2449550"/>
              <a:satOff val="-11314"/>
              <a:lumOff val="-235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9A6B48-5A98-4E16-9674-6DBDBCA83557}">
      <dsp:nvSpPr>
        <dsp:cNvPr id="0" name=""/>
        <dsp:cNvSpPr/>
      </dsp:nvSpPr>
      <dsp:spPr>
        <a:xfrm>
          <a:off x="0" y="4611648"/>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rtl="0">
            <a:lnSpc>
              <a:spcPct val="90000"/>
            </a:lnSpc>
            <a:spcBef>
              <a:spcPct val="0"/>
            </a:spcBef>
            <a:spcAft>
              <a:spcPct val="35000"/>
            </a:spcAft>
          </a:pPr>
          <a:r>
            <a:rPr lang="en-US" sz="1900" kern="1200">
              <a:latin typeface="Arial"/>
              <a:cs typeface="Arial"/>
            </a:rPr>
            <a:t>With what means? Am I prepared to invest: TIME? ENERGY? RESOURCES? </a:t>
          </a:r>
        </a:p>
      </dsp:txBody>
      <dsp:txXfrm>
        <a:off x="0" y="4611648"/>
        <a:ext cx="6900512" cy="9217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D9360-7CF3-4E6E-9B52-94A80748730A}">
      <dsp:nvSpPr>
        <dsp:cNvPr id="0" name=""/>
        <dsp:cNvSpPr/>
      </dsp:nvSpPr>
      <dsp:spPr>
        <a:xfrm>
          <a:off x="0" y="4167346"/>
          <a:ext cx="1725128" cy="136781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91" tIns="142240" rIns="122691" bIns="142240" numCol="1" spcCol="1270" anchor="ctr" anchorCtr="0">
          <a:noAutofit/>
        </a:bodyPr>
        <a:lstStyle/>
        <a:p>
          <a:pPr lvl="0" algn="ctr" defTabSz="889000">
            <a:lnSpc>
              <a:spcPct val="90000"/>
            </a:lnSpc>
            <a:spcBef>
              <a:spcPct val="0"/>
            </a:spcBef>
            <a:spcAft>
              <a:spcPct val="35000"/>
            </a:spcAft>
          </a:pPr>
          <a:r>
            <a:rPr lang="en-US" sz="2000" kern="1200"/>
            <a:t>Business to Government </a:t>
          </a:r>
        </a:p>
      </dsp:txBody>
      <dsp:txXfrm>
        <a:off x="0" y="4167346"/>
        <a:ext cx="1725128" cy="1367816"/>
      </dsp:txXfrm>
    </dsp:sp>
    <dsp:sp modelId="{E2C5FC9C-A316-40B7-ADC8-4B7FED6BA95E}">
      <dsp:nvSpPr>
        <dsp:cNvPr id="0" name=""/>
        <dsp:cNvSpPr/>
      </dsp:nvSpPr>
      <dsp:spPr>
        <a:xfrm>
          <a:off x="1725128" y="4167346"/>
          <a:ext cx="5175384" cy="1367816"/>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981" tIns="203200" rIns="104981" bIns="203200" numCol="1" spcCol="1270" anchor="ctr" anchorCtr="0">
          <a:noAutofit/>
        </a:bodyPr>
        <a:lstStyle/>
        <a:p>
          <a:pPr lvl="0" algn="l" defTabSz="711200">
            <a:lnSpc>
              <a:spcPct val="90000"/>
            </a:lnSpc>
            <a:spcBef>
              <a:spcPct val="0"/>
            </a:spcBef>
            <a:spcAft>
              <a:spcPct val="35000"/>
            </a:spcAft>
          </a:pPr>
          <a:r>
            <a:rPr lang="en-US" sz="1600" kern="1200"/>
            <a:t>Public School Systems </a:t>
          </a:r>
        </a:p>
        <a:p>
          <a:pPr lvl="0" algn="l" defTabSz="711200">
            <a:lnSpc>
              <a:spcPct val="90000"/>
            </a:lnSpc>
            <a:spcBef>
              <a:spcPct val="0"/>
            </a:spcBef>
            <a:spcAft>
              <a:spcPct val="35000"/>
            </a:spcAft>
          </a:pPr>
          <a:r>
            <a:rPr lang="en-US" sz="1600" kern="1200"/>
            <a:t>Nutritional Programs: Federal, State and County </a:t>
          </a:r>
        </a:p>
        <a:p>
          <a:pPr lvl="0" algn="l" defTabSz="711200">
            <a:lnSpc>
              <a:spcPct val="90000"/>
            </a:lnSpc>
            <a:spcBef>
              <a:spcPct val="0"/>
            </a:spcBef>
            <a:spcAft>
              <a:spcPct val="35000"/>
            </a:spcAft>
          </a:pPr>
          <a:r>
            <a:rPr lang="en-US" sz="1600" kern="1200"/>
            <a:t>International Trade </a:t>
          </a:r>
        </a:p>
      </dsp:txBody>
      <dsp:txXfrm>
        <a:off x="1725128" y="4167346"/>
        <a:ext cx="5175384" cy="1367816"/>
      </dsp:txXfrm>
    </dsp:sp>
    <dsp:sp modelId="{25F73C84-8268-405A-9E36-B8A78DA71634}">
      <dsp:nvSpPr>
        <dsp:cNvPr id="0" name=""/>
        <dsp:cNvSpPr/>
      </dsp:nvSpPr>
      <dsp:spPr>
        <a:xfrm rot="10800000">
          <a:off x="0" y="2084162"/>
          <a:ext cx="1725128" cy="2103701"/>
        </a:xfrm>
        <a:prstGeom prst="upArrowCallout">
          <a:avLst>
            <a:gd name="adj1" fmla="val 5000"/>
            <a:gd name="adj2" fmla="val 10000"/>
            <a:gd name="adj3" fmla="val 15000"/>
            <a:gd name="adj4" fmla="val 64977"/>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91" tIns="142240" rIns="122691" bIns="142240" numCol="1" spcCol="1270" anchor="ctr" anchorCtr="0">
          <a:noAutofit/>
        </a:bodyPr>
        <a:lstStyle/>
        <a:p>
          <a:pPr lvl="0" algn="ctr" defTabSz="889000">
            <a:lnSpc>
              <a:spcPct val="90000"/>
            </a:lnSpc>
            <a:spcBef>
              <a:spcPct val="0"/>
            </a:spcBef>
            <a:spcAft>
              <a:spcPct val="35000"/>
            </a:spcAft>
          </a:pPr>
          <a:r>
            <a:rPr lang="en-US" sz="2000" kern="1200"/>
            <a:t>Business to Business </a:t>
          </a:r>
        </a:p>
      </dsp:txBody>
      <dsp:txXfrm rot="-10800000">
        <a:off x="0" y="2084162"/>
        <a:ext cx="1725128" cy="1367405"/>
      </dsp:txXfrm>
    </dsp:sp>
    <dsp:sp modelId="{F8DE80A3-0658-4A68-A21E-A06048591290}">
      <dsp:nvSpPr>
        <dsp:cNvPr id="0" name=""/>
        <dsp:cNvSpPr/>
      </dsp:nvSpPr>
      <dsp:spPr>
        <a:xfrm>
          <a:off x="1725128" y="2084162"/>
          <a:ext cx="5175384" cy="136740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981" tIns="203200" rIns="104981" bIns="203200" numCol="1" spcCol="1270" anchor="ctr" anchorCtr="0">
          <a:noAutofit/>
        </a:bodyPr>
        <a:lstStyle/>
        <a:p>
          <a:pPr lvl="0" algn="l" defTabSz="711200">
            <a:lnSpc>
              <a:spcPct val="90000"/>
            </a:lnSpc>
            <a:spcBef>
              <a:spcPct val="0"/>
            </a:spcBef>
            <a:spcAft>
              <a:spcPct val="35000"/>
            </a:spcAft>
          </a:pPr>
          <a:r>
            <a:rPr lang="en-US" sz="1600" kern="1200"/>
            <a:t>Sell to Restaurants or Catering companies </a:t>
          </a:r>
        </a:p>
        <a:p>
          <a:pPr lvl="0" algn="l" defTabSz="711200">
            <a:lnSpc>
              <a:spcPct val="90000"/>
            </a:lnSpc>
            <a:spcBef>
              <a:spcPct val="0"/>
            </a:spcBef>
            <a:spcAft>
              <a:spcPct val="35000"/>
            </a:spcAft>
          </a:pPr>
          <a:r>
            <a:rPr lang="en-US" sz="1600" kern="1200"/>
            <a:t>Wholesale/Grocery Stores or Chains </a:t>
          </a:r>
        </a:p>
        <a:p>
          <a:pPr lvl="0" algn="l" defTabSz="711200">
            <a:lnSpc>
              <a:spcPct val="90000"/>
            </a:lnSpc>
            <a:spcBef>
              <a:spcPct val="0"/>
            </a:spcBef>
            <a:spcAft>
              <a:spcPct val="35000"/>
            </a:spcAft>
          </a:pPr>
          <a:r>
            <a:rPr lang="en-US" sz="1600" kern="1200"/>
            <a:t>Food Supply Aggregators </a:t>
          </a:r>
        </a:p>
      </dsp:txBody>
      <dsp:txXfrm>
        <a:off x="1725128" y="2084162"/>
        <a:ext cx="5175384" cy="1367405"/>
      </dsp:txXfrm>
    </dsp:sp>
    <dsp:sp modelId="{0DCC7183-FE54-4D35-94D2-9A5E6B3F6CD1}">
      <dsp:nvSpPr>
        <dsp:cNvPr id="0" name=""/>
        <dsp:cNvSpPr/>
      </dsp:nvSpPr>
      <dsp:spPr>
        <a:xfrm rot="10800000">
          <a:off x="0" y="978"/>
          <a:ext cx="1725128" cy="2103701"/>
        </a:xfrm>
        <a:prstGeom prst="upArrowCallout">
          <a:avLst>
            <a:gd name="adj1" fmla="val 5000"/>
            <a:gd name="adj2" fmla="val 10000"/>
            <a:gd name="adj3" fmla="val 15000"/>
            <a:gd name="adj4" fmla="val 64977"/>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91" tIns="142240" rIns="122691" bIns="142240" numCol="1" spcCol="1270" anchor="ctr" anchorCtr="0">
          <a:noAutofit/>
        </a:bodyPr>
        <a:lstStyle/>
        <a:p>
          <a:pPr lvl="0" algn="ctr" defTabSz="889000">
            <a:lnSpc>
              <a:spcPct val="90000"/>
            </a:lnSpc>
            <a:spcBef>
              <a:spcPct val="0"/>
            </a:spcBef>
            <a:spcAft>
              <a:spcPct val="35000"/>
            </a:spcAft>
          </a:pPr>
          <a:r>
            <a:rPr lang="en-US" sz="2000" kern="1200"/>
            <a:t>Business to Consumer </a:t>
          </a:r>
        </a:p>
      </dsp:txBody>
      <dsp:txXfrm rot="-10800000">
        <a:off x="0" y="978"/>
        <a:ext cx="1725128" cy="1367405"/>
      </dsp:txXfrm>
    </dsp:sp>
    <dsp:sp modelId="{78900CE1-D8EE-42F6-B3D6-DB9289176895}">
      <dsp:nvSpPr>
        <dsp:cNvPr id="0" name=""/>
        <dsp:cNvSpPr/>
      </dsp:nvSpPr>
      <dsp:spPr>
        <a:xfrm>
          <a:off x="1725128" y="978"/>
          <a:ext cx="5175384" cy="136740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981" tIns="203200" rIns="104981" bIns="203200" numCol="1" spcCol="1270" anchor="ctr" anchorCtr="0">
          <a:noAutofit/>
        </a:bodyPr>
        <a:lstStyle/>
        <a:p>
          <a:pPr lvl="0" algn="l" defTabSz="711200">
            <a:lnSpc>
              <a:spcPct val="90000"/>
            </a:lnSpc>
            <a:spcBef>
              <a:spcPct val="0"/>
            </a:spcBef>
            <a:spcAft>
              <a:spcPct val="35000"/>
            </a:spcAft>
          </a:pPr>
          <a:r>
            <a:rPr lang="en-US" sz="1600" kern="1200"/>
            <a:t>Farmers Markets </a:t>
          </a:r>
        </a:p>
        <a:p>
          <a:pPr lvl="0" algn="l" defTabSz="711200">
            <a:lnSpc>
              <a:spcPct val="90000"/>
            </a:lnSpc>
            <a:spcBef>
              <a:spcPct val="0"/>
            </a:spcBef>
            <a:spcAft>
              <a:spcPct val="35000"/>
            </a:spcAft>
          </a:pPr>
          <a:r>
            <a:rPr lang="en-US" sz="1600" kern="1200"/>
            <a:t>On-line or Direct Sales </a:t>
          </a:r>
        </a:p>
      </dsp:txBody>
      <dsp:txXfrm>
        <a:off x="1725128" y="978"/>
        <a:ext cx="5175384" cy="13674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F6050-203C-48A9-AA84-F738B8C69551}">
      <dsp:nvSpPr>
        <dsp:cNvPr id="0" name=""/>
        <dsp:cNvSpPr/>
      </dsp:nvSpPr>
      <dsp:spPr>
        <a:xfrm>
          <a:off x="752566" y="1045320"/>
          <a:ext cx="1066720" cy="10667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A9B303-54F8-4BF0-9B89-7B5467959B7C}">
      <dsp:nvSpPr>
        <dsp:cNvPr id="0" name=""/>
        <dsp:cNvSpPr/>
      </dsp:nvSpPr>
      <dsp:spPr>
        <a:xfrm>
          <a:off x="100682" y="2427484"/>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pPr>
          <a:r>
            <a:rPr lang="en-US" sz="1100" kern="1200"/>
            <a:t>Try to verify that you have the abilities and the necessary profile for the work needed in your business </a:t>
          </a:r>
        </a:p>
      </dsp:txBody>
      <dsp:txXfrm>
        <a:off x="100682" y="2427484"/>
        <a:ext cx="2370489" cy="720000"/>
      </dsp:txXfrm>
    </dsp:sp>
    <dsp:sp modelId="{8A48912A-A40B-445C-8F6B-40AE00817D11}">
      <dsp:nvSpPr>
        <dsp:cNvPr id="0" name=""/>
        <dsp:cNvSpPr/>
      </dsp:nvSpPr>
      <dsp:spPr>
        <a:xfrm>
          <a:off x="3537891" y="1045320"/>
          <a:ext cx="1066720" cy="10667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B334A9-EA8D-4708-AB61-43F4D29F96F5}">
      <dsp:nvSpPr>
        <dsp:cNvPr id="0" name=""/>
        <dsp:cNvSpPr/>
      </dsp:nvSpPr>
      <dsp:spPr>
        <a:xfrm>
          <a:off x="2886007" y="2427484"/>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pPr>
          <a:r>
            <a:rPr lang="en-US" sz="1100" kern="1200"/>
            <a:t>Consider the working capital-$$ needed to start your business: location, equipment, machinery, tools, employees, etc </a:t>
          </a:r>
        </a:p>
      </dsp:txBody>
      <dsp:txXfrm>
        <a:off x="2886007" y="2427484"/>
        <a:ext cx="2370489" cy="720000"/>
      </dsp:txXfrm>
    </dsp:sp>
    <dsp:sp modelId="{C5833814-FEAF-4A59-9994-8B28B8A41B47}">
      <dsp:nvSpPr>
        <dsp:cNvPr id="0" name=""/>
        <dsp:cNvSpPr/>
      </dsp:nvSpPr>
      <dsp:spPr>
        <a:xfrm>
          <a:off x="6323216" y="1045320"/>
          <a:ext cx="1066720" cy="10667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84C543-9D92-47F9-9515-F98997037C53}">
      <dsp:nvSpPr>
        <dsp:cNvPr id="0" name=""/>
        <dsp:cNvSpPr/>
      </dsp:nvSpPr>
      <dsp:spPr>
        <a:xfrm>
          <a:off x="5671332" y="2427484"/>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pPr>
          <a:r>
            <a:rPr lang="en-US" sz="1100" kern="1200"/>
            <a:t>Calculate monthly business operations budget </a:t>
          </a:r>
        </a:p>
      </dsp:txBody>
      <dsp:txXfrm>
        <a:off x="5671332" y="2427484"/>
        <a:ext cx="2370489" cy="720000"/>
      </dsp:txXfrm>
    </dsp:sp>
    <dsp:sp modelId="{EA83C205-1C26-455B-8443-264F054067FF}">
      <dsp:nvSpPr>
        <dsp:cNvPr id="0" name=""/>
        <dsp:cNvSpPr/>
      </dsp:nvSpPr>
      <dsp:spPr>
        <a:xfrm>
          <a:off x="9108541" y="1045320"/>
          <a:ext cx="1066720" cy="10667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18BE4E-6D14-41A1-B98B-D0846A697BCF}">
      <dsp:nvSpPr>
        <dsp:cNvPr id="0" name=""/>
        <dsp:cNvSpPr/>
      </dsp:nvSpPr>
      <dsp:spPr>
        <a:xfrm>
          <a:off x="8456657" y="2427484"/>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pPr>
          <a:r>
            <a:rPr lang="en-US" sz="1100" kern="1200"/>
            <a:t>What permits, licenses and certifications are needed </a:t>
          </a:r>
        </a:p>
      </dsp:txBody>
      <dsp:txXfrm>
        <a:off x="8456657" y="2427484"/>
        <a:ext cx="2370489"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E3F41-69DC-4AB7-BF30-20B52369203C}">
      <dsp:nvSpPr>
        <dsp:cNvPr id="0" name=""/>
        <dsp:cNvSpPr/>
      </dsp:nvSpPr>
      <dsp:spPr>
        <a:xfrm>
          <a:off x="736008" y="0"/>
          <a:ext cx="781050" cy="7538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B52EC3-D183-4599-9A14-5673B544ECD5}">
      <dsp:nvSpPr>
        <dsp:cNvPr id="0" name=""/>
        <dsp:cNvSpPr/>
      </dsp:nvSpPr>
      <dsp:spPr>
        <a:xfrm>
          <a:off x="10747" y="901665"/>
          <a:ext cx="2231572" cy="424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90000"/>
            </a:lnSpc>
            <a:spcBef>
              <a:spcPct val="0"/>
            </a:spcBef>
            <a:spcAft>
              <a:spcPct val="35000"/>
            </a:spcAft>
            <a:defRPr b="1"/>
          </a:pPr>
          <a:r>
            <a:rPr lang="en-US" sz="1400" b="1" kern="1200"/>
            <a:t>Business Operations</a:t>
          </a:r>
          <a:endParaRPr lang="en-US" sz="1400" kern="1200"/>
        </a:p>
      </dsp:txBody>
      <dsp:txXfrm>
        <a:off x="10747" y="901665"/>
        <a:ext cx="2231572" cy="424434"/>
      </dsp:txXfrm>
    </dsp:sp>
    <dsp:sp modelId="{0E9ACE7F-391B-4668-8690-5640989F062A}">
      <dsp:nvSpPr>
        <dsp:cNvPr id="0" name=""/>
        <dsp:cNvSpPr/>
      </dsp:nvSpPr>
      <dsp:spPr>
        <a:xfrm>
          <a:off x="10747" y="1394868"/>
          <a:ext cx="2231572" cy="217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pPr>
          <a:r>
            <a:rPr lang="en-US" sz="1100" kern="1200"/>
            <a:t>Simple Record Keeping and Crops Records</a:t>
          </a:r>
        </a:p>
        <a:p>
          <a:pPr lvl="0" algn="ctr" defTabSz="488950">
            <a:lnSpc>
              <a:spcPct val="90000"/>
            </a:lnSpc>
            <a:spcBef>
              <a:spcPct val="0"/>
            </a:spcBef>
            <a:spcAft>
              <a:spcPct val="35000"/>
            </a:spcAft>
          </a:pPr>
          <a:r>
            <a:rPr lang="en-US" sz="1100" kern="1200"/>
            <a:t>Income Tracking, Expense Tracking</a:t>
          </a:r>
        </a:p>
        <a:p>
          <a:pPr lvl="0" algn="ctr" defTabSz="488950">
            <a:lnSpc>
              <a:spcPct val="90000"/>
            </a:lnSpc>
            <a:spcBef>
              <a:spcPct val="0"/>
            </a:spcBef>
            <a:spcAft>
              <a:spcPct val="35000"/>
            </a:spcAft>
          </a:pPr>
          <a:r>
            <a:rPr lang="en-US" sz="1100" kern="1200"/>
            <a:t>Budgeting And Cash Flow Management</a:t>
          </a:r>
        </a:p>
        <a:p>
          <a:pPr lvl="0" algn="ctr" defTabSz="488950">
            <a:lnSpc>
              <a:spcPct val="90000"/>
            </a:lnSpc>
            <a:spcBef>
              <a:spcPct val="0"/>
            </a:spcBef>
            <a:spcAft>
              <a:spcPct val="35000"/>
            </a:spcAft>
          </a:pPr>
          <a:r>
            <a:rPr lang="en-US" sz="1100" kern="1200"/>
            <a:t>Record Keeping, Reporting, Tax Prep</a:t>
          </a:r>
        </a:p>
        <a:p>
          <a:pPr lvl="0" algn="ctr" defTabSz="488950">
            <a:lnSpc>
              <a:spcPct val="90000"/>
            </a:lnSpc>
            <a:spcBef>
              <a:spcPct val="0"/>
            </a:spcBef>
            <a:spcAft>
              <a:spcPct val="35000"/>
            </a:spcAft>
          </a:pPr>
          <a:r>
            <a:rPr lang="en-US" sz="1100" kern="1200"/>
            <a:t>Small Farmer Insurance</a:t>
          </a:r>
        </a:p>
        <a:p>
          <a:pPr lvl="0" algn="ctr" defTabSz="488950">
            <a:lnSpc>
              <a:spcPct val="90000"/>
            </a:lnSpc>
            <a:spcBef>
              <a:spcPct val="0"/>
            </a:spcBef>
            <a:spcAft>
              <a:spcPct val="35000"/>
            </a:spcAft>
          </a:pPr>
          <a:r>
            <a:rPr lang="en-US" sz="1100" u="sng" kern="1200">
              <a:hlinkClick xmlns:r="http://schemas.openxmlformats.org/officeDocument/2006/relationships" r:id="rId4"/>
            </a:rPr>
            <a:t>Farm Business Operations Expense Tracking Forms</a:t>
          </a:r>
          <a:endParaRPr lang="en-US" sz="1100" kern="1200"/>
        </a:p>
      </dsp:txBody>
      <dsp:txXfrm>
        <a:off x="10747" y="1394868"/>
        <a:ext cx="2231572" cy="2171291"/>
      </dsp:txXfrm>
    </dsp:sp>
    <dsp:sp modelId="{1FD4E545-8224-4C6B-A2D0-A2C474C527D4}">
      <dsp:nvSpPr>
        <dsp:cNvPr id="0" name=""/>
        <dsp:cNvSpPr/>
      </dsp:nvSpPr>
      <dsp:spPr>
        <a:xfrm>
          <a:off x="3358105" y="0"/>
          <a:ext cx="781050" cy="7538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5C7795-BF7F-4C17-80EB-62BAF6B2DF44}">
      <dsp:nvSpPr>
        <dsp:cNvPr id="0" name=""/>
        <dsp:cNvSpPr/>
      </dsp:nvSpPr>
      <dsp:spPr>
        <a:xfrm>
          <a:off x="2632844" y="901665"/>
          <a:ext cx="2231572" cy="424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90000"/>
            </a:lnSpc>
            <a:spcBef>
              <a:spcPct val="0"/>
            </a:spcBef>
            <a:spcAft>
              <a:spcPct val="35000"/>
            </a:spcAft>
            <a:defRPr b="1"/>
          </a:pPr>
          <a:r>
            <a:rPr lang="en-US" sz="1400" b="1" kern="1200"/>
            <a:t>Markets</a:t>
          </a:r>
          <a:endParaRPr lang="en-US" sz="1400" kern="1200"/>
        </a:p>
      </dsp:txBody>
      <dsp:txXfrm>
        <a:off x="2632844" y="901665"/>
        <a:ext cx="2231572" cy="424434"/>
      </dsp:txXfrm>
    </dsp:sp>
    <dsp:sp modelId="{9F4B065A-6D23-4B0C-9F81-E37968204480}">
      <dsp:nvSpPr>
        <dsp:cNvPr id="0" name=""/>
        <dsp:cNvSpPr/>
      </dsp:nvSpPr>
      <dsp:spPr>
        <a:xfrm>
          <a:off x="2632844" y="1394868"/>
          <a:ext cx="2231572" cy="217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pPr>
          <a:r>
            <a:rPr lang="en-US" sz="1100" kern="1200"/>
            <a:t>Types of Markets</a:t>
          </a:r>
        </a:p>
      </dsp:txBody>
      <dsp:txXfrm>
        <a:off x="2632844" y="1394868"/>
        <a:ext cx="2231572" cy="2171291"/>
      </dsp:txXfrm>
    </dsp:sp>
    <dsp:sp modelId="{22F2D72E-A8B8-4B8B-9419-3EBB8897D1AB}">
      <dsp:nvSpPr>
        <dsp:cNvPr id="0" name=""/>
        <dsp:cNvSpPr/>
      </dsp:nvSpPr>
      <dsp:spPr>
        <a:xfrm>
          <a:off x="5980203" y="0"/>
          <a:ext cx="781050" cy="7538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7C2BC3-A215-4A20-9718-82F709CF3237}">
      <dsp:nvSpPr>
        <dsp:cNvPr id="0" name=""/>
        <dsp:cNvSpPr/>
      </dsp:nvSpPr>
      <dsp:spPr>
        <a:xfrm>
          <a:off x="5254942" y="901665"/>
          <a:ext cx="2231572" cy="424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90000"/>
            </a:lnSpc>
            <a:spcBef>
              <a:spcPct val="0"/>
            </a:spcBef>
            <a:spcAft>
              <a:spcPct val="35000"/>
            </a:spcAft>
            <a:defRPr b="1"/>
          </a:pPr>
          <a:r>
            <a:rPr lang="en-US" sz="1400" b="1" kern="1200"/>
            <a:t>Enhancing Distribution </a:t>
          </a:r>
          <a:endParaRPr lang="en-US" sz="1400" kern="1200"/>
        </a:p>
      </dsp:txBody>
      <dsp:txXfrm>
        <a:off x="5254942" y="901665"/>
        <a:ext cx="2231572" cy="424434"/>
      </dsp:txXfrm>
    </dsp:sp>
    <dsp:sp modelId="{5A25B32D-5C71-4FC1-8577-9FD90959C830}">
      <dsp:nvSpPr>
        <dsp:cNvPr id="0" name=""/>
        <dsp:cNvSpPr/>
      </dsp:nvSpPr>
      <dsp:spPr>
        <a:xfrm>
          <a:off x="5254942" y="1394868"/>
          <a:ext cx="2231572" cy="2171291"/>
        </a:xfrm>
        <a:prstGeom prst="rect">
          <a:avLst/>
        </a:prstGeom>
        <a:noFill/>
        <a:ln>
          <a:noFill/>
        </a:ln>
        <a:effectLst/>
      </dsp:spPr>
      <dsp:style>
        <a:lnRef idx="0">
          <a:scrgbClr r="0" g="0" b="0"/>
        </a:lnRef>
        <a:fillRef idx="0">
          <a:scrgbClr r="0" g="0" b="0"/>
        </a:fillRef>
        <a:effectRef idx="0">
          <a:scrgbClr r="0" g="0" b="0"/>
        </a:effectRef>
        <a:fontRef idx="minor"/>
      </dsp:style>
    </dsp:sp>
    <dsp:sp modelId="{143BF005-14BC-4805-9CD5-A80889918FAF}">
      <dsp:nvSpPr>
        <dsp:cNvPr id="0" name=""/>
        <dsp:cNvSpPr/>
      </dsp:nvSpPr>
      <dsp:spPr>
        <a:xfrm>
          <a:off x="8602301" y="0"/>
          <a:ext cx="781050" cy="75381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EA92CF-805C-4699-82BC-B26D4945D05A}">
      <dsp:nvSpPr>
        <dsp:cNvPr id="0" name=""/>
        <dsp:cNvSpPr/>
      </dsp:nvSpPr>
      <dsp:spPr>
        <a:xfrm>
          <a:off x="7877040" y="901665"/>
          <a:ext cx="2231572" cy="424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90000"/>
            </a:lnSpc>
            <a:spcBef>
              <a:spcPct val="0"/>
            </a:spcBef>
            <a:spcAft>
              <a:spcPct val="35000"/>
            </a:spcAft>
            <a:defRPr b="1"/>
          </a:pPr>
          <a:r>
            <a:rPr lang="en-US" sz="1400" b="1" kern="1200"/>
            <a:t>Resources</a:t>
          </a:r>
          <a:br>
            <a:rPr lang="en-US" sz="1400" b="1" kern="1200"/>
          </a:br>
          <a:endParaRPr lang="en-US" sz="1400" kern="1200"/>
        </a:p>
      </dsp:txBody>
      <dsp:txXfrm>
        <a:off x="7877040" y="901665"/>
        <a:ext cx="2231572" cy="424434"/>
      </dsp:txXfrm>
    </dsp:sp>
    <dsp:sp modelId="{D0427017-60BB-4159-8F2C-93B6D006AB13}">
      <dsp:nvSpPr>
        <dsp:cNvPr id="0" name=""/>
        <dsp:cNvSpPr/>
      </dsp:nvSpPr>
      <dsp:spPr>
        <a:xfrm>
          <a:off x="7877040" y="1394868"/>
          <a:ext cx="2231572" cy="2171291"/>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DF508-9224-4A2A-92A0-3F9B4A429E69}">
      <dsp:nvSpPr>
        <dsp:cNvPr id="0" name=""/>
        <dsp:cNvSpPr/>
      </dsp:nvSpPr>
      <dsp:spPr>
        <a:xfrm>
          <a:off x="2497140" y="1585"/>
          <a:ext cx="1056181" cy="105618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0C30FA-463C-449A-A19C-3E44C8D5615F}">
      <dsp:nvSpPr>
        <dsp:cNvPr id="0" name=""/>
        <dsp:cNvSpPr/>
      </dsp:nvSpPr>
      <dsp:spPr>
        <a:xfrm>
          <a:off x="2722228" y="226672"/>
          <a:ext cx="606005" cy="6060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1C066B-2E08-4543-9D2F-3AAB69744155}">
      <dsp:nvSpPr>
        <dsp:cNvPr id="0" name=""/>
        <dsp:cNvSpPr/>
      </dsp:nvSpPr>
      <dsp:spPr>
        <a:xfrm>
          <a:off x="2159509" y="1386741"/>
          <a:ext cx="1731445" cy="2177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US" sz="1100" kern="1200"/>
            <a:t>Use simple pen and paper book-keeping journal or log to record their transactions. This could include keeping track of expenses such as seeds, fertilizers, equipment, and labor costs, as well as income from sales of crops or livestock. </a:t>
          </a:r>
        </a:p>
      </dsp:txBody>
      <dsp:txXfrm>
        <a:off x="2159509" y="1386741"/>
        <a:ext cx="1731445" cy="2177833"/>
      </dsp:txXfrm>
    </dsp:sp>
    <dsp:sp modelId="{526515D5-28E2-40A9-A993-4D370ADE9138}">
      <dsp:nvSpPr>
        <dsp:cNvPr id="0" name=""/>
        <dsp:cNvSpPr/>
      </dsp:nvSpPr>
      <dsp:spPr>
        <a:xfrm>
          <a:off x="4531589" y="1585"/>
          <a:ext cx="1056181" cy="105618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3E3546-1633-415A-A76E-77F12E63883C}">
      <dsp:nvSpPr>
        <dsp:cNvPr id="0" name=""/>
        <dsp:cNvSpPr/>
      </dsp:nvSpPr>
      <dsp:spPr>
        <a:xfrm>
          <a:off x="4756677" y="226672"/>
          <a:ext cx="606005" cy="6060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D0E2D6-0DB5-4066-9847-69D2F2EB289F}">
      <dsp:nvSpPr>
        <dsp:cNvPr id="0" name=""/>
        <dsp:cNvSpPr/>
      </dsp:nvSpPr>
      <dsp:spPr>
        <a:xfrm>
          <a:off x="4193957" y="1386741"/>
          <a:ext cx="1731445" cy="2177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US" sz="1100" kern="1200"/>
            <a:t>However, in today's world using EXCEL Spreadsheet is highly recommended. </a:t>
          </a:r>
        </a:p>
      </dsp:txBody>
      <dsp:txXfrm>
        <a:off x="4193957" y="1386741"/>
        <a:ext cx="1731445" cy="2177833"/>
      </dsp:txXfrm>
    </dsp:sp>
    <dsp:sp modelId="{295F7595-BBE0-4DD5-AF0D-F732627A246A}">
      <dsp:nvSpPr>
        <dsp:cNvPr id="0" name=""/>
        <dsp:cNvSpPr/>
      </dsp:nvSpPr>
      <dsp:spPr>
        <a:xfrm>
          <a:off x="6566037" y="1585"/>
          <a:ext cx="1056181" cy="105618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058176-D740-4F9C-8A1D-52499AA78F51}">
      <dsp:nvSpPr>
        <dsp:cNvPr id="0" name=""/>
        <dsp:cNvSpPr/>
      </dsp:nvSpPr>
      <dsp:spPr>
        <a:xfrm>
          <a:off x="6791125" y="226672"/>
          <a:ext cx="606005" cy="6060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D56029-3C4F-4F7B-ABF4-1EDE8C02A192}">
      <dsp:nvSpPr>
        <dsp:cNvPr id="0" name=""/>
        <dsp:cNvSpPr/>
      </dsp:nvSpPr>
      <dsp:spPr>
        <a:xfrm>
          <a:off x="6228405" y="1386741"/>
          <a:ext cx="1731445" cy="2177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US" sz="1100" kern="1200"/>
            <a:t>Farmers keep detailed records of their crops and livestock, including planting and harvest dates, yields, health and growth observations, and any treatments or interventions applied. </a:t>
          </a:r>
        </a:p>
      </dsp:txBody>
      <dsp:txXfrm>
        <a:off x="6228405" y="1386741"/>
        <a:ext cx="1731445" cy="21778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81A794-DC1C-476A-9304-29767F57BAF3}">
      <dsp:nvSpPr>
        <dsp:cNvPr id="0" name=""/>
        <dsp:cNvSpPr/>
      </dsp:nvSpPr>
      <dsp:spPr>
        <a:xfrm>
          <a:off x="1549679" y="123361"/>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9EB755-9565-44D6-9A26-81E39FE988A8}">
      <dsp:nvSpPr>
        <dsp:cNvPr id="0" name=""/>
        <dsp:cNvSpPr/>
      </dsp:nvSpPr>
      <dsp:spPr>
        <a:xfrm>
          <a:off x="361679" y="2565298"/>
          <a:ext cx="432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pPr>
          <a:r>
            <a:rPr lang="en-US" sz="1100" kern="1200"/>
            <a:t>Farmers keep records of their income from sales of crops, livestock, and other agricultural products. They may record sales by product type, quantity, price, and date. This helps them understand which products are most profitable and which markets are most lucrative.</a:t>
          </a:r>
        </a:p>
      </dsp:txBody>
      <dsp:txXfrm>
        <a:off x="361679" y="2565298"/>
        <a:ext cx="4320000" cy="877500"/>
      </dsp:txXfrm>
    </dsp:sp>
    <dsp:sp modelId="{B0BAB441-A1D0-4DF5-BEE8-1506BACF528D}">
      <dsp:nvSpPr>
        <dsp:cNvPr id="0" name=""/>
        <dsp:cNvSpPr/>
      </dsp:nvSpPr>
      <dsp:spPr>
        <a:xfrm>
          <a:off x="6625679" y="123361"/>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651C39-29C5-42C0-AA43-20CD4A76188F}">
      <dsp:nvSpPr>
        <dsp:cNvPr id="0" name=""/>
        <dsp:cNvSpPr/>
      </dsp:nvSpPr>
      <dsp:spPr>
        <a:xfrm>
          <a:off x="5437679" y="2565298"/>
          <a:ext cx="432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pPr>
          <a:r>
            <a:rPr lang="en-US" sz="1100" kern="1200"/>
            <a:t>Small farmers typically keep track of their expenses meticulously. This includes recording the cost of inputs such as seeds, fertilizers, pesticides, fuel, equipment maintenance, and labor. They may also track other expenses related to their operations, such as utilities and transportation costs.</a:t>
          </a:r>
        </a:p>
      </dsp:txBody>
      <dsp:txXfrm>
        <a:off x="5437679" y="2565298"/>
        <a:ext cx="4320000" cy="8775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4BF332-C832-465A-9395-C0FFB20236C7}">
      <dsp:nvSpPr>
        <dsp:cNvPr id="0" name=""/>
        <dsp:cNvSpPr/>
      </dsp:nvSpPr>
      <dsp:spPr>
        <a:xfrm>
          <a:off x="0" y="745053"/>
          <a:ext cx="10506456" cy="137548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27DDB4-473E-415E-85D5-55563940AE08}">
      <dsp:nvSpPr>
        <dsp:cNvPr id="0" name=""/>
        <dsp:cNvSpPr/>
      </dsp:nvSpPr>
      <dsp:spPr>
        <a:xfrm>
          <a:off x="416083" y="1054537"/>
          <a:ext cx="756516" cy="7565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C18728-C396-4413-B5EA-687FB7D249C0}">
      <dsp:nvSpPr>
        <dsp:cNvPr id="0" name=""/>
        <dsp:cNvSpPr/>
      </dsp:nvSpPr>
      <dsp:spPr>
        <a:xfrm>
          <a:off x="1588683" y="745053"/>
          <a:ext cx="8917772" cy="1375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572" tIns="145572" rIns="145572" bIns="145572" numCol="1" spcCol="1270" anchor="ctr" anchorCtr="0">
          <a:noAutofit/>
        </a:bodyPr>
        <a:lstStyle/>
        <a:p>
          <a:pPr lvl="0" algn="l" defTabSz="889000">
            <a:lnSpc>
              <a:spcPct val="90000"/>
            </a:lnSpc>
            <a:spcBef>
              <a:spcPct val="0"/>
            </a:spcBef>
            <a:spcAft>
              <a:spcPct val="35000"/>
            </a:spcAft>
          </a:pPr>
          <a:r>
            <a:rPr lang="en-US" sz="2000" kern="1200"/>
            <a:t>Small farmers often create budgets to plan their expenses and income for the upcoming season. This helps them allocate resources more effectively and avoid overspending.</a:t>
          </a:r>
        </a:p>
      </dsp:txBody>
      <dsp:txXfrm>
        <a:off x="1588683" y="745053"/>
        <a:ext cx="8917772" cy="1375483"/>
      </dsp:txXfrm>
    </dsp:sp>
    <dsp:sp modelId="{AF02B7CA-B86D-439B-96FD-8DA1831527F5}">
      <dsp:nvSpPr>
        <dsp:cNvPr id="0" name=""/>
        <dsp:cNvSpPr/>
      </dsp:nvSpPr>
      <dsp:spPr>
        <a:xfrm>
          <a:off x="0" y="2464408"/>
          <a:ext cx="10506456" cy="137548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2DC050-6834-4CDE-AA38-00379208659B}">
      <dsp:nvSpPr>
        <dsp:cNvPr id="0" name=""/>
        <dsp:cNvSpPr/>
      </dsp:nvSpPr>
      <dsp:spPr>
        <a:xfrm>
          <a:off x="416083" y="2773892"/>
          <a:ext cx="756516" cy="7565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B9F688-642A-4300-B068-4223FCB6A460}">
      <dsp:nvSpPr>
        <dsp:cNvPr id="0" name=""/>
        <dsp:cNvSpPr/>
      </dsp:nvSpPr>
      <dsp:spPr>
        <a:xfrm>
          <a:off x="1588683" y="2464408"/>
          <a:ext cx="8917772" cy="1375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572" tIns="145572" rIns="145572" bIns="145572" numCol="1" spcCol="1270" anchor="ctr" anchorCtr="0">
          <a:noAutofit/>
        </a:bodyPr>
        <a:lstStyle/>
        <a:p>
          <a:pPr lvl="0" algn="l" defTabSz="889000">
            <a:lnSpc>
              <a:spcPct val="90000"/>
            </a:lnSpc>
            <a:spcBef>
              <a:spcPct val="0"/>
            </a:spcBef>
            <a:spcAft>
              <a:spcPct val="35000"/>
            </a:spcAft>
          </a:pPr>
          <a:r>
            <a:rPr lang="en-US" sz="2000" kern="1200"/>
            <a:t>Managing cash flow is critical for small farmers, especially those operating on tight budgets. They may keep track of cash inflows and outflows to ensure they have enough liquidity to cover expenses during lean times.</a:t>
          </a:r>
        </a:p>
      </dsp:txBody>
      <dsp:txXfrm>
        <a:off x="1588683" y="2464408"/>
        <a:ext cx="8917772" cy="137548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b="1"/>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67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0338" y="0"/>
            <a:ext cx="3038475" cy="46672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829675"/>
            <a:ext cx="3038475" cy="4667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3: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13: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4: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14: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5: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15: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6: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16: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7: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17: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8: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18: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19: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19: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0: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0: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2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21: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2: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22: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23: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23: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6: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26: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28: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28: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9: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p29: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30: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30: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30: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30: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2059677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3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31: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32: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32: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33: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33: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4: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34: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3: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36: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36: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5: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6: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6: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7: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7: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8: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8: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9: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9: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2: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12: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a:t>Click to edit Master title style</a:t>
            </a:r>
          </a:p>
        </p:txBody>
      </p:sp>
      <p:sp>
        <p:nvSpPr>
          <p:cNvPr id="3" name="Subtitle 2">
            <a:extLst>
              <a:ext uri="{FF2B5EF4-FFF2-40B4-BE49-F238E27FC236}">
                <a16:creationId xmlns:a16="http://schemas.microsoft.com/office/drawing/2014/main" xmlns=""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B9FF558-51F9-42A2-9944-DBE23DA8B224}"/>
              </a:ext>
            </a:extLst>
          </p:cNvPr>
          <p:cNvSpPr>
            <a:spLocks noGrp="1"/>
          </p:cNvSpPr>
          <p:nvPr>
            <p:ph type="dt" sz="half" idx="10"/>
          </p:nvPr>
        </p:nvSpPr>
        <p:spPr>
          <a:xfrm>
            <a:off x="576072" y="6356350"/>
            <a:ext cx="2743200" cy="365125"/>
          </a:xfrm>
        </p:spPr>
        <p:txBody>
          <a:bodyPr/>
          <a:lstStyle/>
          <a:p>
            <a:fld id="{965A7A7B-B71A-428D-833F-0F3507A6DB13}" type="datetimeFigureOut">
              <a:rPr lang="en-US" dirty="0"/>
              <a:t>8/18/25</a:t>
            </a:fld>
            <a:endParaRPr lang="en-US"/>
          </a:p>
        </p:txBody>
      </p:sp>
      <p:sp>
        <p:nvSpPr>
          <p:cNvPr id="5" name="Footer Placeholder 4">
            <a:extLst>
              <a:ext uri="{FF2B5EF4-FFF2-40B4-BE49-F238E27FC236}">
                <a16:creationId xmlns:a16="http://schemas.microsoft.com/office/drawing/2014/main" xmlns="" id="{8B8C0E86-A7F7-4BDC-A637-254E5252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3D10ADE-E9DA-4E57-BF57-1CCB65219839}"/>
              </a:ext>
            </a:extLst>
          </p:cNvPr>
          <p:cNvSpPr>
            <a:spLocks noGrp="1"/>
          </p:cNvSpPr>
          <p:nvPr>
            <p:ph type="sldNum" sz="quarter" idx="12"/>
          </p:nvPr>
        </p:nvSpPr>
        <p:spPr>
          <a:xfrm>
            <a:off x="8869680" y="6356350"/>
            <a:ext cx="2743200" cy="365125"/>
          </a:xfrm>
        </p:spPr>
        <p:txBody>
          <a:bodyPr/>
          <a:lstStyle/>
          <a:p>
            <a:fld id="{A65A5C87-DF58-40C8-B092-1DE63DB4547E}" type="slidenum">
              <a:rPr lang="en-US" dirty="0"/>
              <a:t>‹#›</a:t>
            </a:fld>
            <a:endParaRPr lang="en-US"/>
          </a:p>
        </p:txBody>
      </p:sp>
      <p:sp>
        <p:nvSpPr>
          <p:cNvPr id="8" name="Rectangle 7">
            <a:extLst>
              <a:ext uri="{FF2B5EF4-FFF2-40B4-BE49-F238E27FC236}">
                <a16:creationId xmlns:a16="http://schemas.microsoft.com/office/drawing/2014/main" xmlns=""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xmlns=""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41288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B32C18-E430-4EC7-BD7C-99D86D0122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9ED9A4A-D287-4207-9037-70DB007A1707}"/>
              </a:ext>
            </a:extLst>
          </p:cNvPr>
          <p:cNvSpPr>
            <a:spLocks noGrp="1"/>
          </p:cNvSpPr>
          <p:nvPr>
            <p:ph type="dt" sz="half" idx="10"/>
          </p:nvPr>
        </p:nvSpPr>
        <p:spPr/>
        <p:txBody>
          <a:bodyPr/>
          <a:lstStyle/>
          <a:p>
            <a:fld id="{F248F9EB-9D34-4B41-B66C-5FAF50876D2D}" type="datetimeFigureOut">
              <a:rPr lang="en-US" dirty="0"/>
              <a:t>8/18/25</a:t>
            </a:fld>
            <a:endParaRPr lang="en-US"/>
          </a:p>
        </p:txBody>
      </p:sp>
      <p:sp>
        <p:nvSpPr>
          <p:cNvPr id="5" name="Footer Placeholder 4">
            <a:extLst>
              <a:ext uri="{FF2B5EF4-FFF2-40B4-BE49-F238E27FC236}">
                <a16:creationId xmlns:a16="http://schemas.microsoft.com/office/drawing/2014/main" xmlns=""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7679730-3487-4D94-A0DC-C21684963AB3}"/>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1492561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1D2603B-9ACE-4FA9-805B-9B91EB63DF7D}"/>
              </a:ext>
            </a:extLst>
          </p:cNvPr>
          <p:cNvSpPr>
            <a:spLocks noGrp="1"/>
          </p:cNvSpPr>
          <p:nvPr>
            <p:ph type="dt" sz="half" idx="10"/>
          </p:nvPr>
        </p:nvSpPr>
        <p:spPr/>
        <p:txBody>
          <a:bodyPr/>
          <a:lstStyle/>
          <a:p>
            <a:fld id="{34489A26-CAA1-4690-8C1F-1641B1B97745}" type="datetimeFigureOut">
              <a:rPr lang="en-US" dirty="0"/>
              <a:t>8/18/25</a:t>
            </a:fld>
            <a:endParaRPr lang="en-US"/>
          </a:p>
        </p:txBody>
      </p:sp>
      <p:sp>
        <p:nvSpPr>
          <p:cNvPr id="5" name="Footer Placeholder 4">
            <a:extLst>
              <a:ext uri="{FF2B5EF4-FFF2-40B4-BE49-F238E27FC236}">
                <a16:creationId xmlns:a16="http://schemas.microsoft.com/office/drawing/2014/main" xmlns=""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5197AE4-AA47-4E14-8FFE-171FAE47F49E}"/>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593097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useBgFill="1">
        <p:nvSpPr>
          <p:cNvPr id="10" name="Rectangle 9">
            <a:extLst>
              <a:ext uri="{FF2B5EF4-FFF2-40B4-BE49-F238E27FC236}">
                <a16:creationId xmlns:a16="http://schemas.microsoft.com/office/drawing/2014/main" xmlns=""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xmlns=""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xmlns=""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7DED67-27EC-4D43-A21C-093C1DB04813}"/>
              </a:ext>
            </a:extLst>
          </p:cNvPr>
          <p:cNvSpPr>
            <a:spLocks noGrp="1"/>
          </p:cNvSpPr>
          <p:nvPr>
            <p:ph type="dt" sz="half" idx="10"/>
          </p:nvPr>
        </p:nvSpPr>
        <p:spPr>
          <a:xfrm>
            <a:off x="1115568" y="6356350"/>
            <a:ext cx="2743200" cy="365125"/>
          </a:xfrm>
        </p:spPr>
        <p:txBody>
          <a:bodyPr/>
          <a:lstStyle/>
          <a:p>
            <a:fld id="{5CF65307-640F-4AE7-B0BE-50C709AD86C5}" type="datetimeFigureOut">
              <a:rPr lang="en-US" dirty="0"/>
              <a:t>8/18/25</a:t>
            </a:fld>
            <a:endParaRPr lang="en-US"/>
          </a:p>
        </p:txBody>
      </p:sp>
      <p:sp>
        <p:nvSpPr>
          <p:cNvPr id="5" name="Footer Placeholder 4">
            <a:extLst>
              <a:ext uri="{FF2B5EF4-FFF2-40B4-BE49-F238E27FC236}">
                <a16:creationId xmlns:a16="http://schemas.microsoft.com/office/drawing/2014/main" xmlns=""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3C5AD3-D79A-4D46-B25B-822FE0252511}"/>
              </a:ext>
            </a:extLst>
          </p:cNvPr>
          <p:cNvSpPr>
            <a:spLocks noGrp="1"/>
          </p:cNvSpPr>
          <p:nvPr>
            <p:ph type="sldNum" sz="quarter" idx="12"/>
          </p:nvPr>
        </p:nvSpPr>
        <p:spPr>
          <a:xfrm>
            <a:off x="8540496" y="6356350"/>
            <a:ext cx="2743200" cy="365125"/>
          </a:xfrm>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3349300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xmlns=""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a:t>Click to edit Master title style</a:t>
            </a:r>
          </a:p>
        </p:txBody>
      </p:sp>
      <p:sp>
        <p:nvSpPr>
          <p:cNvPr id="3" name="Text Placeholder 2">
            <a:extLst>
              <a:ext uri="{FF2B5EF4-FFF2-40B4-BE49-F238E27FC236}">
                <a16:creationId xmlns:a16="http://schemas.microsoft.com/office/drawing/2014/main" xmlns=""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48BFA7D-4401-4285-802B-1579165F0D6D}"/>
              </a:ext>
            </a:extLst>
          </p:cNvPr>
          <p:cNvSpPr>
            <a:spLocks noGrp="1"/>
          </p:cNvSpPr>
          <p:nvPr>
            <p:ph type="dt" sz="half" idx="10"/>
          </p:nvPr>
        </p:nvSpPr>
        <p:spPr/>
        <p:txBody>
          <a:bodyPr/>
          <a:lstStyle/>
          <a:p>
            <a:fld id="{F77EA1F9-1F0F-4C65-8F6E-9729B924AAAC}" type="datetimeFigureOut">
              <a:rPr lang="en-US" dirty="0"/>
              <a:t>8/18/25</a:t>
            </a:fld>
            <a:endParaRPr lang="en-US"/>
          </a:p>
        </p:txBody>
      </p:sp>
      <p:sp>
        <p:nvSpPr>
          <p:cNvPr id="5" name="Footer Placeholder 4">
            <a:extLst>
              <a:ext uri="{FF2B5EF4-FFF2-40B4-BE49-F238E27FC236}">
                <a16:creationId xmlns:a16="http://schemas.microsoft.com/office/drawing/2014/main" xmlns=""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AC3F32-46E0-47C8-8565-5969A475FDB0}"/>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440134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useBgFill="1">
        <p:nvSpPr>
          <p:cNvPr id="11" name="Rectangle 10">
            <a:extLst>
              <a:ext uri="{FF2B5EF4-FFF2-40B4-BE49-F238E27FC236}">
                <a16:creationId xmlns:a16="http://schemas.microsoft.com/office/drawing/2014/main" xmlns=""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xmlns=""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xmlns="" id="{292A20DF-0829-4336-B59F-FF9D7AA9D8B6}"/>
              </a:ext>
            </a:extLst>
          </p:cNvPr>
          <p:cNvSpPr>
            <a:spLocks noGrp="1"/>
          </p:cNvSpPr>
          <p:nvPr>
            <p:ph sz="half" idx="1"/>
          </p:nvPr>
        </p:nvSpPr>
        <p:spPr>
          <a:xfrm>
            <a:off x="1115568"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935D01C-CF67-4DF6-B96C-FFC9D5BF847B}"/>
              </a:ext>
            </a:extLst>
          </p:cNvPr>
          <p:cNvSpPr>
            <a:spLocks noGrp="1"/>
          </p:cNvSpPr>
          <p:nvPr>
            <p:ph sz="half" idx="2"/>
          </p:nvPr>
        </p:nvSpPr>
        <p:spPr>
          <a:xfrm>
            <a:off x="6345936"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9BBD797-6031-4F82-8726-EAB757027FF5}"/>
              </a:ext>
            </a:extLst>
          </p:cNvPr>
          <p:cNvSpPr>
            <a:spLocks noGrp="1"/>
          </p:cNvSpPr>
          <p:nvPr>
            <p:ph type="dt" sz="half" idx="10"/>
          </p:nvPr>
        </p:nvSpPr>
        <p:spPr>
          <a:xfrm>
            <a:off x="1115568" y="6356350"/>
            <a:ext cx="2743200" cy="365125"/>
          </a:xfrm>
        </p:spPr>
        <p:txBody>
          <a:bodyPr/>
          <a:lstStyle/>
          <a:p>
            <a:fld id="{202278E8-5F4B-47D5-A617-8CCDF75D6A33}" type="datetimeFigureOut">
              <a:rPr lang="en-US" dirty="0"/>
              <a:t>8/18/25</a:t>
            </a:fld>
            <a:endParaRPr lang="en-US"/>
          </a:p>
        </p:txBody>
      </p:sp>
      <p:sp>
        <p:nvSpPr>
          <p:cNvPr id="6" name="Footer Placeholder 5">
            <a:extLst>
              <a:ext uri="{FF2B5EF4-FFF2-40B4-BE49-F238E27FC236}">
                <a16:creationId xmlns:a16="http://schemas.microsoft.com/office/drawing/2014/main" xmlns=""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F78BC14-5BB1-405F-A6F3-C07230F085C8}"/>
              </a:ext>
            </a:extLst>
          </p:cNvPr>
          <p:cNvSpPr>
            <a:spLocks noGrp="1"/>
          </p:cNvSpPr>
          <p:nvPr>
            <p:ph type="sldNum" sz="quarter" idx="12"/>
          </p:nvPr>
        </p:nvSpPr>
        <p:spPr>
          <a:xfrm>
            <a:off x="8540496" y="6356350"/>
            <a:ext cx="2743200" cy="365125"/>
          </a:xfrm>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3474794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xmlns=""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xmlns=""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xmlns=""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8BC356D-052B-4A9B-8B2F-6665FD325AB3}"/>
              </a:ext>
            </a:extLst>
          </p:cNvPr>
          <p:cNvSpPr>
            <a:spLocks noGrp="1"/>
          </p:cNvSpPr>
          <p:nvPr>
            <p:ph type="dt" sz="half" idx="10"/>
          </p:nvPr>
        </p:nvSpPr>
        <p:spPr>
          <a:xfrm>
            <a:off x="1115568" y="6356350"/>
            <a:ext cx="2743200" cy="365125"/>
          </a:xfrm>
        </p:spPr>
        <p:txBody>
          <a:bodyPr/>
          <a:lstStyle/>
          <a:p>
            <a:fld id="{16AAFA52-7A21-407F-8339-40DF182D7460}" type="datetimeFigureOut">
              <a:rPr lang="en-US" dirty="0"/>
              <a:t>8/18/25</a:t>
            </a:fld>
            <a:endParaRPr lang="en-US"/>
          </a:p>
        </p:txBody>
      </p:sp>
      <p:sp>
        <p:nvSpPr>
          <p:cNvPr id="8" name="Footer Placeholder 7">
            <a:extLst>
              <a:ext uri="{FF2B5EF4-FFF2-40B4-BE49-F238E27FC236}">
                <a16:creationId xmlns:a16="http://schemas.microsoft.com/office/drawing/2014/main" xmlns=""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279E50C-1E40-4B48-871B-E392428D20A3}"/>
              </a:ext>
            </a:extLst>
          </p:cNvPr>
          <p:cNvSpPr>
            <a:spLocks noGrp="1"/>
          </p:cNvSpPr>
          <p:nvPr>
            <p:ph type="sldNum" sz="quarter" idx="12"/>
          </p:nvPr>
        </p:nvSpPr>
        <p:spPr>
          <a:xfrm>
            <a:off x="8540496" y="6356350"/>
            <a:ext cx="2743200" cy="365125"/>
          </a:xfrm>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1419154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xmlns=""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p>
        </p:txBody>
      </p:sp>
      <p:sp>
        <p:nvSpPr>
          <p:cNvPr id="3" name="Date Placeholder 2">
            <a:extLst>
              <a:ext uri="{FF2B5EF4-FFF2-40B4-BE49-F238E27FC236}">
                <a16:creationId xmlns:a16="http://schemas.microsoft.com/office/drawing/2014/main" xmlns="" id="{67C91241-A315-4643-91E5-CF2C25CC903A}"/>
              </a:ext>
            </a:extLst>
          </p:cNvPr>
          <p:cNvSpPr>
            <a:spLocks noGrp="1"/>
          </p:cNvSpPr>
          <p:nvPr>
            <p:ph type="dt" sz="half" idx="10"/>
          </p:nvPr>
        </p:nvSpPr>
        <p:spPr/>
        <p:txBody>
          <a:bodyPr/>
          <a:lstStyle/>
          <a:p>
            <a:fld id="{96770335-1C1A-4243-9BDD-9630C417D284}" type="datetimeFigureOut">
              <a:rPr lang="en-US" dirty="0"/>
              <a:t>8/18/25</a:t>
            </a:fld>
            <a:endParaRPr lang="en-US"/>
          </a:p>
        </p:txBody>
      </p:sp>
      <p:sp>
        <p:nvSpPr>
          <p:cNvPr id="4" name="Footer Placeholder 3">
            <a:extLst>
              <a:ext uri="{FF2B5EF4-FFF2-40B4-BE49-F238E27FC236}">
                <a16:creationId xmlns:a16="http://schemas.microsoft.com/office/drawing/2014/main" xmlns=""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7739411-CED6-43D4-868D-A65C4161A72B}"/>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146242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AC447E0-1D4D-4EF2-B81B-4B2400EE3EDB}"/>
              </a:ext>
            </a:extLst>
          </p:cNvPr>
          <p:cNvSpPr>
            <a:spLocks noGrp="1"/>
          </p:cNvSpPr>
          <p:nvPr>
            <p:ph type="dt" sz="half" idx="10"/>
          </p:nvPr>
        </p:nvSpPr>
        <p:spPr/>
        <p:txBody>
          <a:bodyPr/>
          <a:lstStyle/>
          <a:p>
            <a:fld id="{0141513F-8EBD-4612-96F4-CC3E309609AF}" type="datetimeFigureOut">
              <a:rPr lang="en-US" dirty="0"/>
              <a:t>8/18/25</a:t>
            </a:fld>
            <a:endParaRPr lang="en-US"/>
          </a:p>
        </p:txBody>
      </p:sp>
      <p:sp>
        <p:nvSpPr>
          <p:cNvPr id="3" name="Footer Placeholder 2">
            <a:extLst>
              <a:ext uri="{FF2B5EF4-FFF2-40B4-BE49-F238E27FC236}">
                <a16:creationId xmlns:a16="http://schemas.microsoft.com/office/drawing/2014/main" xmlns=""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8440955-B18E-49D3-AE7B-B331200E34C5}"/>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208228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xmlns=""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Content Placeholder 2">
            <a:extLst>
              <a:ext uri="{FF2B5EF4-FFF2-40B4-BE49-F238E27FC236}">
                <a16:creationId xmlns:a16="http://schemas.microsoft.com/office/drawing/2014/main" xmlns=""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D92778A-DD4C-4651-9C53-8B0C44CD8805}"/>
              </a:ext>
            </a:extLst>
          </p:cNvPr>
          <p:cNvSpPr>
            <a:spLocks noGrp="1"/>
          </p:cNvSpPr>
          <p:nvPr>
            <p:ph type="dt" sz="half" idx="10"/>
          </p:nvPr>
        </p:nvSpPr>
        <p:spPr>
          <a:xfrm>
            <a:off x="868680" y="6356350"/>
            <a:ext cx="2743200" cy="365125"/>
          </a:xfrm>
        </p:spPr>
        <p:txBody>
          <a:bodyPr/>
          <a:lstStyle/>
          <a:p>
            <a:fld id="{6E6483A1-31A8-47A2-AB0A-53A7803D5EBF}" type="datetimeFigureOut">
              <a:rPr lang="en-US" dirty="0"/>
              <a:t>8/18/25</a:t>
            </a:fld>
            <a:endParaRPr lang="en-US"/>
          </a:p>
        </p:txBody>
      </p:sp>
      <p:sp>
        <p:nvSpPr>
          <p:cNvPr id="6" name="Footer Placeholder 5">
            <a:extLst>
              <a:ext uri="{FF2B5EF4-FFF2-40B4-BE49-F238E27FC236}">
                <a16:creationId xmlns:a16="http://schemas.microsoft.com/office/drawing/2014/main" xmlns=""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285D185-B1B6-4D62-81BE-BE82C80ACA6C}"/>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413639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xmlns=""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Picture Placeholder 2">
            <a:extLst>
              <a:ext uri="{FF2B5EF4-FFF2-40B4-BE49-F238E27FC236}">
                <a16:creationId xmlns:a16="http://schemas.microsoft.com/office/drawing/2014/main" xmlns="" id="{EBA29649-B19F-499E-8E9A-3577EAC8F031}"/>
              </a:ext>
            </a:extLst>
          </p:cNvPr>
          <p:cNvSpPr>
            <a:spLocks noGrp="1" noChangeAspect="1"/>
          </p:cNvSpPr>
          <p:nvPr>
            <p:ph type="pic" idx="1"/>
          </p:nvPr>
        </p:nvSpPr>
        <p:spPr>
          <a:xfrm>
            <a:off x="4965192" y="1161288"/>
            <a:ext cx="6729984" cy="4645152"/>
          </a:xfrm>
        </p:spPr>
        <p:txBody>
          <a:bodyPr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44257B5-0DE0-401F-9171-E8687A97DBA7}"/>
              </a:ext>
            </a:extLst>
          </p:cNvPr>
          <p:cNvSpPr>
            <a:spLocks noGrp="1"/>
          </p:cNvSpPr>
          <p:nvPr>
            <p:ph type="dt" sz="half" idx="10"/>
          </p:nvPr>
        </p:nvSpPr>
        <p:spPr>
          <a:xfrm>
            <a:off x="868680" y="6356350"/>
            <a:ext cx="2743200" cy="365125"/>
          </a:xfrm>
        </p:spPr>
        <p:txBody>
          <a:bodyPr/>
          <a:lstStyle/>
          <a:p>
            <a:fld id="{6D8810B9-2C7C-4CAF-99E2-617AE20BA331}" type="datetimeFigureOut">
              <a:rPr lang="en-US" dirty="0"/>
              <a:t>8/18/25</a:t>
            </a:fld>
            <a:endParaRPr lang="en-US"/>
          </a:p>
        </p:txBody>
      </p:sp>
      <p:sp>
        <p:nvSpPr>
          <p:cNvPr id="6" name="Footer Placeholder 5">
            <a:extLst>
              <a:ext uri="{FF2B5EF4-FFF2-40B4-BE49-F238E27FC236}">
                <a16:creationId xmlns:a16="http://schemas.microsoft.com/office/drawing/2014/main" xmlns=""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8770FB6-F273-4BA6-8B97-9835AC537871}"/>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41452200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93E0A-5177-400C-87C9-C93AF466EC49}" type="datetimeFigureOut">
              <a:rPr lang="en-US" dirty="0"/>
              <a:t>8/18/25</a:t>
            </a:fld>
            <a:endParaRPr lang="en-US"/>
          </a:p>
        </p:txBody>
      </p:sp>
      <p:sp>
        <p:nvSpPr>
          <p:cNvPr id="5" name="Footer Placeholder 4">
            <a:extLst>
              <a:ext uri="{FF2B5EF4-FFF2-40B4-BE49-F238E27FC236}">
                <a16:creationId xmlns:a16="http://schemas.microsoft.com/office/drawing/2014/main" xmlns=""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917615-2DB4-4DAA-9DE3-B2B689A846E0}" type="slidenum">
              <a:rPr lang="en-US" dirty="0"/>
              <a:t>‹#›</a:t>
            </a:fld>
            <a:endParaRPr lang="en-US"/>
          </a:p>
        </p:txBody>
      </p:sp>
    </p:spTree>
    <p:extLst>
      <p:ext uri="{BB962C8B-B14F-4D97-AF65-F5344CB8AC3E}">
        <p14:creationId xmlns:p14="http://schemas.microsoft.com/office/powerpoint/2010/main" val="18755908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comments" Target="../comments/comment4.xml"/><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hyperlink" Target="https://squareup.com/us/en" TargetMode="External"/><Relationship Id="rId4"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hyperlink" Target="https://www.fliprogram.com/" TargetMode="External"/><Relationship Id="rId4"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comments" Target="../comments/comment5.xml"/><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0.xml"/><Relationship Id="rId4" Type="http://schemas.openxmlformats.org/officeDocument/2006/relationships/diagramLayout" Target="../diagrams/layout10.xml"/><Relationship Id="rId5" Type="http://schemas.openxmlformats.org/officeDocument/2006/relationships/diagramQuickStyle" Target="../diagrams/quickStyle10.xml"/><Relationship Id="rId6" Type="http://schemas.openxmlformats.org/officeDocument/2006/relationships/diagramColors" Target="../diagrams/colors10.xml"/><Relationship Id="rId7" Type="http://schemas.microsoft.com/office/2007/relationships/diagramDrawing" Target="../diagrams/drawing10.xml"/><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1.xml"/><Relationship Id="rId4" Type="http://schemas.openxmlformats.org/officeDocument/2006/relationships/diagramLayout" Target="../diagrams/layout11.xml"/><Relationship Id="rId5" Type="http://schemas.openxmlformats.org/officeDocument/2006/relationships/diagramQuickStyle" Target="../diagrams/quickStyle11.xml"/><Relationship Id="rId6" Type="http://schemas.openxmlformats.org/officeDocument/2006/relationships/diagramColors" Target="../diagrams/colors11.xml"/><Relationship Id="rId7" Type="http://schemas.microsoft.com/office/2007/relationships/diagramDrawing" Target="../diagrams/drawing11.xml"/><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hyperlink" Target="https://cafemedrano.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comments" Target="../comments/comment6.xml"/><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2.xml"/><Relationship Id="rId4" Type="http://schemas.openxmlformats.org/officeDocument/2006/relationships/diagramLayout" Target="../diagrams/layout12.xml"/><Relationship Id="rId5" Type="http://schemas.openxmlformats.org/officeDocument/2006/relationships/diagramQuickStyle" Target="../diagrams/quickStyle12.xml"/><Relationship Id="rId6" Type="http://schemas.openxmlformats.org/officeDocument/2006/relationships/diagramColors" Target="../diagrams/colors12.xml"/><Relationship Id="rId7" Type="http://schemas.microsoft.com/office/2007/relationships/diagramDrawing" Target="../diagrams/drawing12.xml"/><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hyperlink" Target="https://www.ams.usda.gov/services/local-regional/rfbcp" TargetMode="External"/><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3.xml"/><Relationship Id="rId4" Type="http://schemas.openxmlformats.org/officeDocument/2006/relationships/diagramLayout" Target="../diagrams/layout13.xml"/><Relationship Id="rId5" Type="http://schemas.openxmlformats.org/officeDocument/2006/relationships/diagramQuickStyle" Target="../diagrams/quickStyle13.xml"/><Relationship Id="rId6" Type="http://schemas.openxmlformats.org/officeDocument/2006/relationships/diagramColors" Target="../diagrams/colors13.xml"/><Relationship Id="rId7" Type="http://schemas.microsoft.com/office/2007/relationships/diagramDrawing" Target="../diagrams/drawing13.xml"/><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hyperlink" Target="https://www.thefarmersalliance.org/" TargetMode="External"/><Relationship Id="rId4" Type="http://schemas.openxmlformats.org/officeDocument/2006/relationships/hyperlink" Target="https://sustainableagriculture.net/" TargetMode="External"/><Relationship Id="rId5" Type="http://schemas.openxmlformats.org/officeDocument/2006/relationships/hyperlink" Target="https://farmland.org/" TargetMode="External"/><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hyperlink" Target="https://www.farmaid.org/" TargetMode="External"/><Relationship Id="rId4" Type="http://schemas.openxmlformats.org/officeDocument/2006/relationships/hyperlink" Target="https://www.youngfarmers.org/" TargetMode="External"/><Relationship Id="rId5" Type="http://schemas.openxmlformats.org/officeDocument/2006/relationships/hyperlink" Target="https://rodaleinstitute.org/" TargetMode="External"/><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diagramData" Target="../diagrams/data14.xml"/><Relationship Id="rId5" Type="http://schemas.openxmlformats.org/officeDocument/2006/relationships/diagramLayout" Target="../diagrams/layout14.xml"/><Relationship Id="rId6" Type="http://schemas.openxmlformats.org/officeDocument/2006/relationships/diagramQuickStyle" Target="../diagrams/quickStyle14.xml"/><Relationship Id="rId7" Type="http://schemas.openxmlformats.org/officeDocument/2006/relationships/diagramColors" Target="../diagrams/colors14.xml"/><Relationship Id="rId8" Type="http://schemas.microsoft.com/office/2007/relationships/diagramDrawing" Target="../diagrams/drawing14.xml"/><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hyperlink" Target="https://farmcredit.com/" TargetMode="External"/><Relationship Id="rId4" Type="http://schemas.openxmlformats.org/officeDocument/2006/relationships/hyperlink" Target="https://www.sba.gov/" TargetMode="External"/><Relationship Id="rId5" Type="http://schemas.openxmlformats.org/officeDocument/2006/relationships/hyperlink" Target="https://www.facebook.com/agmrc/" TargetMode="External"/><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hyperlink" Target="https://attra.ncat.org/" TargetMode="External"/><Relationship Id="rId4" Type="http://schemas.openxmlformats.org/officeDocument/2006/relationships/hyperlink" Target="https://www.localharvest.org/csa/" TargetMode="External"/><Relationship Id="rId5" Type="http://schemas.openxmlformats.org/officeDocument/2006/relationships/hyperlink" Target="https://farmcommons.org/" TargetMode="External"/><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hyperlink" Target="https://ofrf.org/" TargetMode="External"/><Relationship Id="rId4" Type="http://schemas.openxmlformats.org/officeDocument/2006/relationships/hyperlink" Target="https://holisticmanagement.org/" TargetMode="External"/><Relationship Id="rId5" Type="http://schemas.openxmlformats.org/officeDocument/2006/relationships/hyperlink" Target="https://www.ams.usda.gov/about-ams/programs-offices/national-organic-program" TargetMode="External"/><Relationship Id="rId6" Type="http://schemas.openxmlformats.org/officeDocument/2006/relationships/hyperlink" Target="https://www.ota.com/" TargetMode="External"/><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5.xml"/><Relationship Id="rId4" Type="http://schemas.openxmlformats.org/officeDocument/2006/relationships/diagramLayout" Target="../diagrams/layout15.xml"/><Relationship Id="rId5" Type="http://schemas.openxmlformats.org/officeDocument/2006/relationships/diagramQuickStyle" Target="../diagrams/quickStyle15.xml"/><Relationship Id="rId6" Type="http://schemas.openxmlformats.org/officeDocument/2006/relationships/diagramColors" Target="../diagrams/colors15.xml"/><Relationship Id="rId7" Type="http://schemas.microsoft.com/office/2007/relationships/diagramDrawing" Target="../diagrams/drawing15.xml"/><Relationship Id="rId8" Type="http://schemas.openxmlformats.org/officeDocument/2006/relationships/comments" Target="../comments/comment7.xml"/><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comments" Target="../comments/comment2.xml"/><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comments" Target="../comments/comment3.xml"/><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228B2B4E-91D7-8065-328F-99CAB5B7BF8F}"/>
              </a:ext>
            </a:extLst>
          </p:cNvPr>
          <p:cNvSpPr/>
          <p:nvPr/>
        </p:nvSpPr>
        <p:spPr>
          <a:xfrm>
            <a:off x="-1" y="4227870"/>
            <a:ext cx="12192000" cy="26252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BFC71CAD-C139-79F0-61AB-5D85AB786FF4}"/>
              </a:ext>
            </a:extLst>
          </p:cNvPr>
          <p:cNvSpPr/>
          <p:nvPr/>
        </p:nvSpPr>
        <p:spPr>
          <a:xfrm>
            <a:off x="-4916" y="1951703"/>
            <a:ext cx="12196916" cy="201069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EE1F5E3-996C-24E6-6D36-9E82FF450481}"/>
              </a:ext>
            </a:extLst>
          </p:cNvPr>
          <p:cNvSpPr>
            <a:spLocks noGrp="1"/>
          </p:cNvSpPr>
          <p:nvPr>
            <p:ph type="ctrTitle"/>
          </p:nvPr>
        </p:nvSpPr>
        <p:spPr>
          <a:xfrm>
            <a:off x="576072" y="1124712"/>
            <a:ext cx="8750808" cy="2094293"/>
          </a:xfrm>
        </p:spPr>
        <p:txBody>
          <a:bodyPr/>
          <a:lstStyle/>
          <a:p>
            <a:r>
              <a:rPr lang="en-US">
                <a:latin typeface="ADLaM Display"/>
                <a:ea typeface="ADLaM Display"/>
                <a:cs typeface="ADLaM Display"/>
              </a:rPr>
              <a:t>Business Basics</a:t>
            </a:r>
          </a:p>
        </p:txBody>
      </p:sp>
      <p:sp>
        <p:nvSpPr>
          <p:cNvPr id="3" name="Subtitle 2">
            <a:extLst>
              <a:ext uri="{FF2B5EF4-FFF2-40B4-BE49-F238E27FC236}">
                <a16:creationId xmlns:a16="http://schemas.microsoft.com/office/drawing/2014/main" xmlns="" id="{24269760-E1A0-4B35-2FCD-09A4AE2D0DBF}"/>
              </a:ext>
            </a:extLst>
          </p:cNvPr>
          <p:cNvSpPr>
            <a:spLocks noGrp="1"/>
          </p:cNvSpPr>
          <p:nvPr>
            <p:ph type="subTitle" idx="1"/>
          </p:nvPr>
        </p:nvSpPr>
        <p:spPr>
          <a:xfrm>
            <a:off x="674395" y="3036300"/>
            <a:ext cx="4841847" cy="616090"/>
          </a:xfrm>
        </p:spPr>
        <p:txBody>
          <a:bodyPr vert="horz" lIns="91440" tIns="45720" rIns="91440" bIns="45720" rtlCol="0" anchor="t">
            <a:normAutofit/>
          </a:bodyPr>
          <a:lstStyle/>
          <a:p>
            <a:r>
              <a:rPr lang="en-US"/>
              <a:t>For Beginning Farmers</a:t>
            </a:r>
          </a:p>
        </p:txBody>
      </p:sp>
      <p:sp>
        <p:nvSpPr>
          <p:cNvPr id="4" name="Date Placeholder 3">
            <a:extLst>
              <a:ext uri="{FF2B5EF4-FFF2-40B4-BE49-F238E27FC236}">
                <a16:creationId xmlns:a16="http://schemas.microsoft.com/office/drawing/2014/main" xmlns="" id="{0734A842-5513-7251-E659-B42A6065DDE7}"/>
              </a:ext>
            </a:extLst>
          </p:cNvPr>
          <p:cNvSpPr>
            <a:spLocks noGrp="1"/>
          </p:cNvSpPr>
          <p:nvPr>
            <p:ph type="dt" sz="half" idx="10"/>
          </p:nvPr>
        </p:nvSpPr>
        <p:spPr/>
        <p:txBody>
          <a:bodyPr/>
          <a:lstStyle/>
          <a:p>
            <a:fld id="{1ED20999-8DCF-4FA1-8B3E-FB6633AF775E}" type="datetime1">
              <a:t>8/18/25</a:t>
            </a:fld>
            <a:endParaRPr lang="en-US"/>
          </a:p>
        </p:txBody>
      </p:sp>
      <p:sp>
        <p:nvSpPr>
          <p:cNvPr id="6" name="Slide Number Placeholder 5">
            <a:extLst>
              <a:ext uri="{FF2B5EF4-FFF2-40B4-BE49-F238E27FC236}">
                <a16:creationId xmlns:a16="http://schemas.microsoft.com/office/drawing/2014/main" xmlns="" id="{26631A5A-F16C-AF4C-E02C-9E37FB441D70}"/>
              </a:ext>
            </a:extLst>
          </p:cNvPr>
          <p:cNvSpPr>
            <a:spLocks noGrp="1"/>
          </p:cNvSpPr>
          <p:nvPr>
            <p:ph type="sldNum" sz="quarter" idx="12"/>
          </p:nvPr>
        </p:nvSpPr>
        <p:spPr/>
        <p:txBody>
          <a:bodyPr/>
          <a:lstStyle/>
          <a:p>
            <a:fld id="{A65A5C87-DF58-40C8-B092-1DE63DB4547E}" type="slidenum">
              <a:rPr lang="en-US" dirty="0"/>
              <a:t>1</a:t>
            </a:fld>
            <a:endParaRPr lang="en-US"/>
          </a:p>
        </p:txBody>
      </p:sp>
      <p:pic>
        <p:nvPicPr>
          <p:cNvPr id="7" name="Picture 6" descr="A logo of a farmer&#10;&#10;Description automatically generated">
            <a:extLst>
              <a:ext uri="{FF2B5EF4-FFF2-40B4-BE49-F238E27FC236}">
                <a16:creationId xmlns:a16="http://schemas.microsoft.com/office/drawing/2014/main" xmlns="" id="{38AF76C4-FE51-19F7-FEA2-3263C16904DA}"/>
              </a:ext>
            </a:extLst>
          </p:cNvPr>
          <p:cNvPicPr>
            <a:picLocks noChangeAspect="1"/>
          </p:cNvPicPr>
          <p:nvPr/>
        </p:nvPicPr>
        <p:blipFill>
          <a:blip r:embed="rId2"/>
          <a:stretch>
            <a:fillRect/>
          </a:stretch>
        </p:blipFill>
        <p:spPr>
          <a:xfrm>
            <a:off x="8525749" y="4521824"/>
            <a:ext cx="3569110" cy="2196539"/>
          </a:xfrm>
          <a:prstGeom prst="rect">
            <a:avLst/>
          </a:prstGeom>
        </p:spPr>
      </p:pic>
      <p:pic>
        <p:nvPicPr>
          <p:cNvPr id="5" name="Picture 4" descr="A close up of a sign&#10;&#10;Description automatically generated">
            <a:extLst>
              <a:ext uri="{FF2B5EF4-FFF2-40B4-BE49-F238E27FC236}">
                <a16:creationId xmlns:a16="http://schemas.microsoft.com/office/drawing/2014/main" xmlns="" id="{09939423-A9DE-43D3-1FF4-104B33DAC790}"/>
              </a:ext>
            </a:extLst>
          </p:cNvPr>
          <p:cNvPicPr>
            <a:picLocks noChangeAspect="1"/>
          </p:cNvPicPr>
          <p:nvPr/>
        </p:nvPicPr>
        <p:blipFill>
          <a:blip r:embed="rId3"/>
          <a:stretch>
            <a:fillRect/>
          </a:stretch>
        </p:blipFill>
        <p:spPr>
          <a:xfrm>
            <a:off x="355600" y="5436082"/>
            <a:ext cx="4439920" cy="1106476"/>
          </a:xfrm>
          <a:prstGeom prst="rect">
            <a:avLst/>
          </a:prstGeom>
        </p:spPr>
      </p:pic>
    </p:spTree>
    <p:extLst>
      <p:ext uri="{BB962C8B-B14F-4D97-AF65-F5344CB8AC3E}">
        <p14:creationId xmlns:p14="http://schemas.microsoft.com/office/powerpoint/2010/main" val="2576477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0"/>
        <p:cNvGrpSpPr/>
        <p:nvPr/>
      </p:nvGrpSpPr>
      <p:grpSpPr>
        <a:xfrm>
          <a:off x="0" y="0"/>
          <a:ext cx="0" cy="0"/>
          <a:chOff x="0" y="0"/>
          <a:chExt cx="0" cy="0"/>
        </a:xfrm>
      </p:grpSpPr>
      <p:sp useBgFill="1">
        <p:nvSpPr>
          <p:cNvPr id="258" name="Rectangle 257">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Google Shape;251;p8"/>
          <p:cNvSpPr txBox="1">
            <a:spLocks noGrp="1"/>
          </p:cNvSpPr>
          <p:nvPr>
            <p:ph type="title" idx="4294967295"/>
          </p:nvPr>
        </p:nvSpPr>
        <p:spPr>
          <a:xfrm>
            <a:off x="1371597" y="348865"/>
            <a:ext cx="10044023" cy="877729"/>
          </a:xfrm>
          <a:prstGeom prst="rect">
            <a:avLst/>
          </a:prstGeom>
        </p:spPr>
        <p:txBody>
          <a:bodyPr spcFirstLastPara="1" vert="horz" lIns="91440" tIns="45720" rIns="91440" bIns="45720" rtlCol="0" anchor="ctr" anchorCtr="0">
            <a:normAutofit/>
          </a:bodyPr>
          <a:lstStyle/>
          <a:p>
            <a:pPr marL="0" lvl="0" indent="0">
              <a:spcAft>
                <a:spcPts val="0"/>
              </a:spcAft>
              <a:buClr>
                <a:schemeClr val="lt1"/>
              </a:buClr>
              <a:buSzPts val="3600"/>
            </a:pPr>
            <a:r>
              <a:rPr lang="en-US" sz="4000" kern="1200">
                <a:solidFill>
                  <a:srgbClr val="FFFFFF"/>
                </a:solidFill>
                <a:latin typeface="+mj-lt"/>
                <a:ea typeface="+mj-ea"/>
                <a:cs typeface="+mj-cs"/>
              </a:rPr>
              <a:t>Business Models</a:t>
            </a:r>
          </a:p>
        </p:txBody>
      </p:sp>
      <p:graphicFrame>
        <p:nvGraphicFramePr>
          <p:cNvPr id="254" name="Google Shape;252;p8">
            <a:extLst>
              <a:ext uri="{FF2B5EF4-FFF2-40B4-BE49-F238E27FC236}">
                <a16:creationId xmlns:a16="http://schemas.microsoft.com/office/drawing/2014/main" xmlns="" id="{96F6EDAF-0292-0E83-0E81-78F9D6CBB778}"/>
              </a:ext>
            </a:extLst>
          </p:cNvPr>
          <p:cNvGraphicFramePr>
            <a:graphicFrameLocks noGrp="1"/>
          </p:cNvGraphicFramePr>
          <p:nvPr>
            <p:ph idx="4294967295"/>
            <p:extLst>
              <p:ext uri="{D42A27DB-BD31-4B8C-83A1-F6EECF244321}">
                <p14:modId xmlns:p14="http://schemas.microsoft.com/office/powerpoint/2010/main" val="1068469391"/>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7"/>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Business Model Canvas - Wikipedia">
            <a:extLst>
              <a:ext uri="{FF2B5EF4-FFF2-40B4-BE49-F238E27FC236}">
                <a16:creationId xmlns:a16="http://schemas.microsoft.com/office/drawing/2014/main" xmlns="" id="{3A32B1AC-46A4-26C6-4763-203D0954AEF8}"/>
              </a:ext>
            </a:extLst>
          </p:cNvPr>
          <p:cNvPicPr>
            <a:picLocks noGrp="1" noChangeAspect="1"/>
          </p:cNvPicPr>
          <p:nvPr>
            <p:ph idx="4294967295"/>
          </p:nvPr>
        </p:nvPicPr>
        <p:blipFill>
          <a:blip r:embed="rId3"/>
          <a:srcRect b="9001"/>
          <a:stretch/>
        </p:blipFill>
        <p:spPr>
          <a:xfrm>
            <a:off x="693358" y="-82136"/>
            <a:ext cx="10800335" cy="694310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8"/>
        <p:cNvGrpSpPr/>
        <p:nvPr/>
      </p:nvGrpSpPr>
      <p:grpSpPr>
        <a:xfrm>
          <a:off x="0" y="0"/>
          <a:ext cx="0" cy="0"/>
          <a:chOff x="0" y="0"/>
          <a:chExt cx="0" cy="0"/>
        </a:xfrm>
      </p:grpSpPr>
      <p:sp useBgFill="1">
        <p:nvSpPr>
          <p:cNvPr id="283" name="Rectangle 282">
            <a:extLst>
              <a:ext uri="{FF2B5EF4-FFF2-40B4-BE49-F238E27FC236}">
                <a16:creationId xmlns:a16="http://schemas.microsoft.com/office/drawing/2014/main" xmlns="" id="{345A976A-8DE3-4B67-B94B-2044FDD128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xmlns="" id="{6EAAA1B9-2DDB-49C9-A037-A523D2F13C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9" name="Google Shape;279;p12"/>
          <p:cNvSpPr txBox="1">
            <a:spLocks noGrp="1"/>
          </p:cNvSpPr>
          <p:nvPr>
            <p:ph type="title" idx="4294967295"/>
          </p:nvPr>
        </p:nvSpPr>
        <p:spPr>
          <a:xfrm>
            <a:off x="804672" y="457200"/>
            <a:ext cx="10579608" cy="1188720"/>
          </a:xfrm>
          <a:prstGeom prst="rect">
            <a:avLst/>
          </a:prstGeom>
        </p:spPr>
        <p:txBody>
          <a:bodyPr spcFirstLastPara="1" vert="horz" lIns="91440" tIns="45720" rIns="91440" bIns="45720" rtlCol="0" anchor="ctr" anchorCtr="0">
            <a:normAutofit/>
          </a:bodyPr>
          <a:lstStyle/>
          <a:p>
            <a:pPr marL="0" lvl="0" indent="0">
              <a:spcAft>
                <a:spcPts val="0"/>
              </a:spcAft>
              <a:buClr>
                <a:schemeClr val="lt1"/>
              </a:buClr>
              <a:buSzPts val="3600"/>
            </a:pPr>
            <a:r>
              <a:rPr lang="en-US" sz="4000" b="1" kern="1200">
                <a:solidFill>
                  <a:schemeClr val="tx2"/>
                </a:solidFill>
                <a:latin typeface="+mj-lt"/>
                <a:ea typeface="+mj-ea"/>
                <a:cs typeface="+mj-cs"/>
              </a:rPr>
              <a:t>Business Operations, Market, Resources</a:t>
            </a:r>
          </a:p>
        </p:txBody>
      </p:sp>
      <p:grpSp>
        <p:nvGrpSpPr>
          <p:cNvPr id="285" name="Group 284">
            <a:extLst>
              <a:ext uri="{FF2B5EF4-FFF2-40B4-BE49-F238E27FC236}">
                <a16:creationId xmlns:a16="http://schemas.microsoft.com/office/drawing/2014/main" xmlns="" id="{B441F8D5-EBCE-4FB9-91A9-3425971C1F9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62397" y="134260"/>
            <a:ext cx="3142400" cy="2716805"/>
            <a:chOff x="-305" y="-4155"/>
            <a:chExt cx="2514948" cy="2174333"/>
          </a:xfrm>
        </p:grpSpPr>
        <p:sp>
          <p:nvSpPr>
            <p:cNvPr id="291" name="Freeform: Shape 290">
              <a:extLst>
                <a:ext uri="{FF2B5EF4-FFF2-40B4-BE49-F238E27FC236}">
                  <a16:creationId xmlns:a16="http://schemas.microsoft.com/office/drawing/2014/main" xmlns="" id="{9A5E80E2-35F9-41F3-A2B8-A2F17D956F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Freeform: Shape 291">
              <a:extLst>
                <a:ext uri="{FF2B5EF4-FFF2-40B4-BE49-F238E27FC236}">
                  <a16:creationId xmlns:a16="http://schemas.microsoft.com/office/drawing/2014/main" xmlns="" id="{988BDEEE-0C30-49F3-8D05-B062EF890C9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Freeform: Shape 292">
              <a:extLst>
                <a:ext uri="{FF2B5EF4-FFF2-40B4-BE49-F238E27FC236}">
                  <a16:creationId xmlns:a16="http://schemas.microsoft.com/office/drawing/2014/main" xmlns="" id="{F21E0C27-19E6-45DC-B154-4934802074D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94" name="Freeform: Shape 293">
              <a:extLst>
                <a:ext uri="{FF2B5EF4-FFF2-40B4-BE49-F238E27FC236}">
                  <a16:creationId xmlns:a16="http://schemas.microsoft.com/office/drawing/2014/main" xmlns="" id="{A3A55340-18E0-4A23-B406-BD1221643D8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7" name="Group 286">
            <a:extLst>
              <a:ext uri="{FF2B5EF4-FFF2-40B4-BE49-F238E27FC236}">
                <a16:creationId xmlns:a16="http://schemas.microsoft.com/office/drawing/2014/main" xmlns="" id="{08701F99-7E4C-4B92-A4B5-307CDFB7A4D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2221" cy="1810094"/>
            <a:chOff x="-305" y="-1"/>
            <a:chExt cx="3832880" cy="2876136"/>
          </a:xfrm>
        </p:grpSpPr>
        <p:sp>
          <p:nvSpPr>
            <p:cNvPr id="297" name="Freeform: Shape 296">
              <a:extLst>
                <a:ext uri="{FF2B5EF4-FFF2-40B4-BE49-F238E27FC236}">
                  <a16:creationId xmlns:a16="http://schemas.microsoft.com/office/drawing/2014/main" xmlns="" id="{441E616B-C319-43C1-9A9C-A2074B2E8A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Freeform: Shape 297">
              <a:extLst>
                <a:ext uri="{FF2B5EF4-FFF2-40B4-BE49-F238E27FC236}">
                  <a16:creationId xmlns:a16="http://schemas.microsoft.com/office/drawing/2014/main" xmlns="" id="{CC86BD2B-CA73-48DF-9CC8-0152EA6B1B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Freeform: Shape 298">
              <a:extLst>
                <a:ext uri="{FF2B5EF4-FFF2-40B4-BE49-F238E27FC236}">
                  <a16:creationId xmlns:a16="http://schemas.microsoft.com/office/drawing/2014/main" xmlns="" id="{59C1AA9D-3FCF-4B84-94D1-51F0E151711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Freeform: Shape 299">
              <a:extLst>
                <a:ext uri="{FF2B5EF4-FFF2-40B4-BE49-F238E27FC236}">
                  <a16:creationId xmlns:a16="http://schemas.microsoft.com/office/drawing/2014/main" xmlns="" id="{1D7CE92F-1DE7-4252-A62C-77ACF8CF268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89" name="Google Shape;280;p12">
            <a:extLst>
              <a:ext uri="{FF2B5EF4-FFF2-40B4-BE49-F238E27FC236}">
                <a16:creationId xmlns:a16="http://schemas.microsoft.com/office/drawing/2014/main" xmlns="" id="{DA6D2EC9-5987-4C5A-0E6C-A2FF56BD566D}"/>
              </a:ext>
            </a:extLst>
          </p:cNvPr>
          <p:cNvGraphicFramePr>
            <a:graphicFrameLocks noGrp="1"/>
          </p:cNvGraphicFramePr>
          <p:nvPr>
            <p:ph idx="4294967295"/>
            <p:extLst>
              <p:ext uri="{D42A27DB-BD31-4B8C-83A1-F6EECF244321}">
                <p14:modId xmlns:p14="http://schemas.microsoft.com/office/powerpoint/2010/main" val="840300683"/>
              </p:ext>
            </p:extLst>
          </p:nvPr>
        </p:nvGraphicFramePr>
        <p:xfrm>
          <a:off x="1036320" y="2543633"/>
          <a:ext cx="10119360" cy="3566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5"/>
        <p:cNvGrpSpPr/>
        <p:nvPr/>
      </p:nvGrpSpPr>
      <p:grpSpPr>
        <a:xfrm>
          <a:off x="0" y="0"/>
          <a:ext cx="0" cy="0"/>
          <a:chOff x="0" y="0"/>
          <a:chExt cx="0" cy="0"/>
        </a:xfrm>
      </p:grpSpPr>
      <p:sp useBgFill="1">
        <p:nvSpPr>
          <p:cNvPr id="293" name="Rectangle 292">
            <a:extLst>
              <a:ext uri="{FF2B5EF4-FFF2-40B4-BE49-F238E27FC236}">
                <a16:creationId xmlns:a16="http://schemas.microsoft.com/office/drawing/2014/main" xmlns="" id="{345A976A-8DE3-4B67-B94B-2044FDD128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xmlns="" id="{6EAAA1B9-2DDB-49C9-A037-A523D2F13C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6" name="Google Shape;286;p13"/>
          <p:cNvSpPr txBox="1">
            <a:spLocks noGrp="1"/>
          </p:cNvSpPr>
          <p:nvPr>
            <p:ph type="title" idx="4294967295"/>
          </p:nvPr>
        </p:nvSpPr>
        <p:spPr>
          <a:xfrm>
            <a:off x="804672" y="457200"/>
            <a:ext cx="10579608" cy="1188720"/>
          </a:xfrm>
          <a:prstGeom prst="rect">
            <a:avLst/>
          </a:prstGeom>
        </p:spPr>
        <p:txBody>
          <a:bodyPr spcFirstLastPara="1" vert="horz" lIns="91440" tIns="45720" rIns="91440" bIns="45720" rtlCol="0" anchor="ctr" anchorCtr="0">
            <a:normAutofit/>
          </a:bodyPr>
          <a:lstStyle/>
          <a:p>
            <a:pPr marL="0" lvl="0" indent="0">
              <a:spcAft>
                <a:spcPts val="0"/>
              </a:spcAft>
              <a:buClr>
                <a:schemeClr val="lt1"/>
              </a:buClr>
              <a:buSzPts val="3600"/>
            </a:pPr>
            <a:r>
              <a:rPr lang="en-US" sz="4000" kern="1200">
                <a:solidFill>
                  <a:schemeClr val="tx2"/>
                </a:solidFill>
                <a:latin typeface="+mj-lt"/>
                <a:ea typeface="+mj-ea"/>
                <a:cs typeface="+mj-cs"/>
              </a:rPr>
              <a:t>Simple Record Keeping and Crops Records</a:t>
            </a:r>
          </a:p>
        </p:txBody>
      </p:sp>
      <p:grpSp>
        <p:nvGrpSpPr>
          <p:cNvPr id="297" name="Group 296">
            <a:extLst>
              <a:ext uri="{FF2B5EF4-FFF2-40B4-BE49-F238E27FC236}">
                <a16:creationId xmlns:a16="http://schemas.microsoft.com/office/drawing/2014/main" xmlns="" id="{B441F8D5-EBCE-4FB9-91A9-3425971C1F9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62397" y="134260"/>
            <a:ext cx="3142400" cy="2716805"/>
            <a:chOff x="-305" y="-4155"/>
            <a:chExt cx="2514948" cy="2174333"/>
          </a:xfrm>
        </p:grpSpPr>
        <p:sp>
          <p:nvSpPr>
            <p:cNvPr id="298" name="Freeform: Shape 297">
              <a:extLst>
                <a:ext uri="{FF2B5EF4-FFF2-40B4-BE49-F238E27FC236}">
                  <a16:creationId xmlns:a16="http://schemas.microsoft.com/office/drawing/2014/main" xmlns="" id="{9A5E80E2-35F9-41F3-A2B8-A2F17D956F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Freeform: Shape 298">
              <a:extLst>
                <a:ext uri="{FF2B5EF4-FFF2-40B4-BE49-F238E27FC236}">
                  <a16:creationId xmlns:a16="http://schemas.microsoft.com/office/drawing/2014/main" xmlns="" id="{988BDEEE-0C30-49F3-8D05-B062EF890C9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Freeform: Shape 299">
              <a:extLst>
                <a:ext uri="{FF2B5EF4-FFF2-40B4-BE49-F238E27FC236}">
                  <a16:creationId xmlns:a16="http://schemas.microsoft.com/office/drawing/2014/main" xmlns="" id="{F21E0C27-19E6-45DC-B154-4934802074D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01" name="Freeform: Shape 300">
              <a:extLst>
                <a:ext uri="{FF2B5EF4-FFF2-40B4-BE49-F238E27FC236}">
                  <a16:creationId xmlns:a16="http://schemas.microsoft.com/office/drawing/2014/main" xmlns="" id="{A3A55340-18E0-4A23-B406-BD1221643D8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xmlns="" id="{08701F99-7E4C-4B92-A4B5-307CDFB7A4D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2221" cy="1810094"/>
            <a:chOff x="-305" y="-1"/>
            <a:chExt cx="3832880" cy="2876136"/>
          </a:xfrm>
        </p:grpSpPr>
        <p:sp>
          <p:nvSpPr>
            <p:cNvPr id="304" name="Freeform: Shape 303">
              <a:extLst>
                <a:ext uri="{FF2B5EF4-FFF2-40B4-BE49-F238E27FC236}">
                  <a16:creationId xmlns:a16="http://schemas.microsoft.com/office/drawing/2014/main" xmlns="" id="{441E616B-C319-43C1-9A9C-A2074B2E8A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Freeform: Shape 304">
              <a:extLst>
                <a:ext uri="{FF2B5EF4-FFF2-40B4-BE49-F238E27FC236}">
                  <a16:creationId xmlns:a16="http://schemas.microsoft.com/office/drawing/2014/main" xmlns="" id="{CC86BD2B-CA73-48DF-9CC8-0152EA6B1B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Freeform: Shape 305">
              <a:extLst>
                <a:ext uri="{FF2B5EF4-FFF2-40B4-BE49-F238E27FC236}">
                  <a16:creationId xmlns:a16="http://schemas.microsoft.com/office/drawing/2014/main" xmlns="" id="{59C1AA9D-3FCF-4B84-94D1-51F0E151711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Freeform: Shape 306">
              <a:extLst>
                <a:ext uri="{FF2B5EF4-FFF2-40B4-BE49-F238E27FC236}">
                  <a16:creationId xmlns:a16="http://schemas.microsoft.com/office/drawing/2014/main" xmlns="" id="{1D7CE92F-1DE7-4252-A62C-77ACF8CF268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89" name="Google Shape;287;p13">
            <a:extLst>
              <a:ext uri="{FF2B5EF4-FFF2-40B4-BE49-F238E27FC236}">
                <a16:creationId xmlns:a16="http://schemas.microsoft.com/office/drawing/2014/main" xmlns="" id="{B011ACF2-A154-A359-3190-6A68B23B7459}"/>
              </a:ext>
            </a:extLst>
          </p:cNvPr>
          <p:cNvGraphicFramePr>
            <a:graphicFrameLocks noGrp="1"/>
          </p:cNvGraphicFramePr>
          <p:nvPr>
            <p:ph idx="4294967295"/>
            <p:extLst>
              <p:ext uri="{D42A27DB-BD31-4B8C-83A1-F6EECF244321}">
                <p14:modId xmlns:p14="http://schemas.microsoft.com/office/powerpoint/2010/main" val="4242337566"/>
              </p:ext>
            </p:extLst>
          </p:nvPr>
        </p:nvGraphicFramePr>
        <p:xfrm>
          <a:off x="1036320" y="2543633"/>
          <a:ext cx="10119360" cy="3566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2"/>
        <p:cNvGrpSpPr/>
        <p:nvPr/>
      </p:nvGrpSpPr>
      <p:grpSpPr>
        <a:xfrm>
          <a:off x="0" y="0"/>
          <a:ext cx="0" cy="0"/>
          <a:chOff x="0" y="0"/>
          <a:chExt cx="0" cy="0"/>
        </a:xfrm>
      </p:grpSpPr>
      <p:sp useBgFill="1">
        <p:nvSpPr>
          <p:cNvPr id="300" name="Rectangle 299">
            <a:extLst>
              <a:ext uri="{FF2B5EF4-FFF2-40B4-BE49-F238E27FC236}">
                <a16:creationId xmlns:a16="http://schemas.microsoft.com/office/drawing/2014/main" xmlns="" id="{345A976A-8DE3-4B67-B94B-2044FDD128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a:extLst>
              <a:ext uri="{FF2B5EF4-FFF2-40B4-BE49-F238E27FC236}">
                <a16:creationId xmlns:a16="http://schemas.microsoft.com/office/drawing/2014/main" xmlns="" id="{6EAAA1B9-2DDB-49C9-A037-A523D2F13C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3" name="Google Shape;293;p14"/>
          <p:cNvSpPr txBox="1">
            <a:spLocks noGrp="1"/>
          </p:cNvSpPr>
          <p:nvPr>
            <p:ph type="title" idx="4294967295"/>
          </p:nvPr>
        </p:nvSpPr>
        <p:spPr>
          <a:xfrm>
            <a:off x="804672" y="457200"/>
            <a:ext cx="10579608" cy="1188720"/>
          </a:xfrm>
          <a:prstGeom prst="rect">
            <a:avLst/>
          </a:prstGeom>
        </p:spPr>
        <p:txBody>
          <a:bodyPr spcFirstLastPara="1" vert="horz" lIns="91440" tIns="45720" rIns="91440" bIns="45720" rtlCol="0" anchor="ctr" anchorCtr="0">
            <a:normAutofit/>
          </a:bodyPr>
          <a:lstStyle/>
          <a:p>
            <a:pPr marL="0" lvl="0" indent="0">
              <a:spcAft>
                <a:spcPts val="0"/>
              </a:spcAft>
              <a:buClr>
                <a:schemeClr val="lt1"/>
              </a:buClr>
              <a:buSzPts val="3600"/>
            </a:pPr>
            <a:r>
              <a:rPr lang="en-US" sz="4000" kern="1200">
                <a:solidFill>
                  <a:schemeClr val="tx2"/>
                </a:solidFill>
                <a:latin typeface="+mj-lt"/>
                <a:ea typeface="+mj-ea"/>
                <a:cs typeface="+mj-cs"/>
              </a:rPr>
              <a:t>Income Tracking, Expense Tracking</a:t>
            </a:r>
          </a:p>
        </p:txBody>
      </p:sp>
      <p:grpSp>
        <p:nvGrpSpPr>
          <p:cNvPr id="304" name="Group 303">
            <a:extLst>
              <a:ext uri="{FF2B5EF4-FFF2-40B4-BE49-F238E27FC236}">
                <a16:creationId xmlns:a16="http://schemas.microsoft.com/office/drawing/2014/main" xmlns="" id="{B441F8D5-EBCE-4FB9-91A9-3425971C1F9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62397" y="134260"/>
            <a:ext cx="3142400" cy="2716805"/>
            <a:chOff x="-305" y="-4155"/>
            <a:chExt cx="2514948" cy="2174333"/>
          </a:xfrm>
        </p:grpSpPr>
        <p:sp>
          <p:nvSpPr>
            <p:cNvPr id="305" name="Freeform: Shape 304">
              <a:extLst>
                <a:ext uri="{FF2B5EF4-FFF2-40B4-BE49-F238E27FC236}">
                  <a16:creationId xmlns:a16="http://schemas.microsoft.com/office/drawing/2014/main" xmlns="" id="{9A5E80E2-35F9-41F3-A2B8-A2F17D956F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Freeform: Shape 305">
              <a:extLst>
                <a:ext uri="{FF2B5EF4-FFF2-40B4-BE49-F238E27FC236}">
                  <a16:creationId xmlns:a16="http://schemas.microsoft.com/office/drawing/2014/main" xmlns="" id="{988BDEEE-0C30-49F3-8D05-B062EF890C9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Freeform: Shape 306">
              <a:extLst>
                <a:ext uri="{FF2B5EF4-FFF2-40B4-BE49-F238E27FC236}">
                  <a16:creationId xmlns:a16="http://schemas.microsoft.com/office/drawing/2014/main" xmlns="" id="{F21E0C27-19E6-45DC-B154-4934802074D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08" name="Freeform: Shape 307">
              <a:extLst>
                <a:ext uri="{FF2B5EF4-FFF2-40B4-BE49-F238E27FC236}">
                  <a16:creationId xmlns:a16="http://schemas.microsoft.com/office/drawing/2014/main" xmlns="" id="{A3A55340-18E0-4A23-B406-BD1221643D8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0" name="Group 309">
            <a:extLst>
              <a:ext uri="{FF2B5EF4-FFF2-40B4-BE49-F238E27FC236}">
                <a16:creationId xmlns:a16="http://schemas.microsoft.com/office/drawing/2014/main" xmlns="" id="{08701F99-7E4C-4B92-A4B5-307CDFB7A4D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2221" cy="1810094"/>
            <a:chOff x="-305" y="-1"/>
            <a:chExt cx="3832880" cy="2876136"/>
          </a:xfrm>
        </p:grpSpPr>
        <p:sp>
          <p:nvSpPr>
            <p:cNvPr id="311" name="Freeform: Shape 310">
              <a:extLst>
                <a:ext uri="{FF2B5EF4-FFF2-40B4-BE49-F238E27FC236}">
                  <a16:creationId xmlns:a16="http://schemas.microsoft.com/office/drawing/2014/main" xmlns="" id="{441E616B-C319-43C1-9A9C-A2074B2E8A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Freeform: Shape 311">
              <a:extLst>
                <a:ext uri="{FF2B5EF4-FFF2-40B4-BE49-F238E27FC236}">
                  <a16:creationId xmlns:a16="http://schemas.microsoft.com/office/drawing/2014/main" xmlns="" id="{CC86BD2B-CA73-48DF-9CC8-0152EA6B1B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Freeform: Shape 312">
              <a:extLst>
                <a:ext uri="{FF2B5EF4-FFF2-40B4-BE49-F238E27FC236}">
                  <a16:creationId xmlns:a16="http://schemas.microsoft.com/office/drawing/2014/main" xmlns="" id="{59C1AA9D-3FCF-4B84-94D1-51F0E151711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Freeform: Shape 313">
              <a:extLst>
                <a:ext uri="{FF2B5EF4-FFF2-40B4-BE49-F238E27FC236}">
                  <a16:creationId xmlns:a16="http://schemas.microsoft.com/office/drawing/2014/main" xmlns="" id="{1D7CE92F-1DE7-4252-A62C-77ACF8CF268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96" name="Google Shape;294;p14">
            <a:extLst>
              <a:ext uri="{FF2B5EF4-FFF2-40B4-BE49-F238E27FC236}">
                <a16:creationId xmlns:a16="http://schemas.microsoft.com/office/drawing/2014/main" xmlns="" id="{92FDA4BE-E093-642B-9EA2-6F2689675302}"/>
              </a:ext>
            </a:extLst>
          </p:cNvPr>
          <p:cNvGraphicFramePr>
            <a:graphicFrameLocks noGrp="1"/>
          </p:cNvGraphicFramePr>
          <p:nvPr>
            <p:ph idx="4294967295"/>
            <p:extLst>
              <p:ext uri="{D42A27DB-BD31-4B8C-83A1-F6EECF244321}">
                <p14:modId xmlns:p14="http://schemas.microsoft.com/office/powerpoint/2010/main" val="197995804"/>
              </p:ext>
            </p:extLst>
          </p:nvPr>
        </p:nvGraphicFramePr>
        <p:xfrm>
          <a:off x="1036320" y="2543633"/>
          <a:ext cx="10119360" cy="3566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9"/>
        <p:cNvGrpSpPr/>
        <p:nvPr/>
      </p:nvGrpSpPr>
      <p:grpSpPr>
        <a:xfrm>
          <a:off x="0" y="0"/>
          <a:ext cx="0" cy="0"/>
          <a:chOff x="0" y="0"/>
          <a:chExt cx="0" cy="0"/>
        </a:xfrm>
      </p:grpSpPr>
      <p:sp useBgFill="1">
        <p:nvSpPr>
          <p:cNvPr id="307" name="Rectangle 306">
            <a:extLst>
              <a:ext uri="{FF2B5EF4-FFF2-40B4-BE49-F238E27FC236}">
                <a16:creationId xmlns:a16="http://schemas.microsoft.com/office/drawing/2014/main" xmlns="" id="{AFF8D2E5-2C4E-47B1-930B-6C82B7C313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Google Shape;300;p15"/>
          <p:cNvSpPr txBox="1">
            <a:spLocks noGrp="1"/>
          </p:cNvSpPr>
          <p:nvPr>
            <p:ph type="title" idx="4294967295"/>
          </p:nvPr>
        </p:nvSpPr>
        <p:spPr>
          <a:xfrm>
            <a:off x="841248" y="251312"/>
            <a:ext cx="10506456" cy="1010264"/>
          </a:xfrm>
          <a:prstGeom prst="rect">
            <a:avLst/>
          </a:prstGeom>
        </p:spPr>
        <p:txBody>
          <a:bodyPr spcFirstLastPara="1" vert="horz" lIns="91440" tIns="45720" rIns="91440" bIns="45720" rtlCol="0" anchor="ctr" anchorCtr="0">
            <a:normAutofit/>
          </a:bodyPr>
          <a:lstStyle/>
          <a:p>
            <a:pPr marL="0" lvl="0" indent="0">
              <a:spcAft>
                <a:spcPts val="0"/>
              </a:spcAft>
              <a:buClr>
                <a:schemeClr val="lt1"/>
              </a:buClr>
              <a:buSzPts val="3600"/>
            </a:pPr>
            <a:r>
              <a:rPr lang="en-US" kern="1200">
                <a:solidFill>
                  <a:schemeClr val="tx1"/>
                </a:solidFill>
                <a:latin typeface="+mj-lt"/>
                <a:ea typeface="+mj-ea"/>
                <a:cs typeface="+mj-cs"/>
              </a:rPr>
              <a:t>Budgeting And Cash Flow Management</a:t>
            </a:r>
          </a:p>
        </p:txBody>
      </p:sp>
      <p:sp>
        <p:nvSpPr>
          <p:cNvPr id="309" name="Rectangle 308">
            <a:extLst>
              <a:ext uri="{FF2B5EF4-FFF2-40B4-BE49-F238E27FC236}">
                <a16:creationId xmlns:a16="http://schemas.microsoft.com/office/drawing/2014/main" xmlns="" id="{801E4ADA-0EA9-4930-846E-3C11E8BED6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1" name="Rectangle 310">
            <a:extLst>
              <a:ext uri="{FF2B5EF4-FFF2-40B4-BE49-F238E27FC236}">
                <a16:creationId xmlns:a16="http://schemas.microsoft.com/office/drawing/2014/main" xmlns="" id="{FB92FFCE-0C90-454E-AA25-D4EE9A6C39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303" name="Google Shape;301;p15">
            <a:extLst>
              <a:ext uri="{FF2B5EF4-FFF2-40B4-BE49-F238E27FC236}">
                <a16:creationId xmlns:a16="http://schemas.microsoft.com/office/drawing/2014/main" xmlns="" id="{9773E4E6-B435-04D8-685E-E8781529F736}"/>
              </a:ext>
            </a:extLst>
          </p:cNvPr>
          <p:cNvGraphicFramePr>
            <a:graphicFrameLocks noGrp="1"/>
          </p:cNvGraphicFramePr>
          <p:nvPr>
            <p:ph idx="4294967295"/>
            <p:extLst>
              <p:ext uri="{D42A27DB-BD31-4B8C-83A1-F6EECF244321}">
                <p14:modId xmlns:p14="http://schemas.microsoft.com/office/powerpoint/2010/main" val="621129305"/>
              </p:ext>
            </p:extLst>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6"/>
        <p:cNvGrpSpPr/>
        <p:nvPr/>
      </p:nvGrpSpPr>
      <p:grpSpPr>
        <a:xfrm>
          <a:off x="0" y="0"/>
          <a:ext cx="0" cy="0"/>
          <a:chOff x="0" y="0"/>
          <a:chExt cx="0" cy="0"/>
        </a:xfrm>
      </p:grpSpPr>
      <p:sp useBgFill="1">
        <p:nvSpPr>
          <p:cNvPr id="314" name="Slide Background">
            <a:extLst>
              <a:ext uri="{FF2B5EF4-FFF2-40B4-BE49-F238E27FC236}">
                <a16:creationId xmlns:a16="http://schemas.microsoft.com/office/drawing/2014/main" xmlns="" id="{C0763A76-9F1C-4FC5-82B7-DD475DA461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16" name="Rectangle 315">
            <a:extLst>
              <a:ext uri="{FF2B5EF4-FFF2-40B4-BE49-F238E27FC236}">
                <a16:creationId xmlns:a16="http://schemas.microsoft.com/office/drawing/2014/main" xmlns="" id="{E81BF4F6-F2CF-4984-9D14-D6966D92F9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Google Shape;307;p16"/>
          <p:cNvSpPr txBox="1">
            <a:spLocks noGrp="1"/>
          </p:cNvSpPr>
          <p:nvPr>
            <p:ph type="title" idx="4294967295"/>
          </p:nvPr>
        </p:nvSpPr>
        <p:spPr>
          <a:xfrm>
            <a:off x="761803" y="350196"/>
            <a:ext cx="4646904" cy="1624520"/>
          </a:xfrm>
          <a:prstGeom prst="rect">
            <a:avLst/>
          </a:prstGeom>
        </p:spPr>
        <p:txBody>
          <a:bodyPr spcFirstLastPara="1" vert="horz" lIns="91440" tIns="45720" rIns="91440" bIns="45720" rtlCol="0" anchor="ctr" anchorCtr="0">
            <a:normAutofit/>
          </a:bodyPr>
          <a:lstStyle/>
          <a:p>
            <a:pPr marL="0" lvl="0" indent="0">
              <a:spcAft>
                <a:spcPts val="0"/>
              </a:spcAft>
              <a:buClr>
                <a:schemeClr val="lt1"/>
              </a:buClr>
              <a:buSzPts val="3600"/>
            </a:pPr>
            <a:r>
              <a:rPr lang="en-US" sz="3700"/>
              <a:t>Record Keeping, Reporting, Tax Prep</a:t>
            </a:r>
          </a:p>
        </p:txBody>
      </p:sp>
      <p:sp>
        <p:nvSpPr>
          <p:cNvPr id="308" name="Google Shape;308;p16"/>
          <p:cNvSpPr txBox="1">
            <a:spLocks noGrp="1"/>
          </p:cNvSpPr>
          <p:nvPr>
            <p:ph idx="4294967295"/>
          </p:nvPr>
        </p:nvSpPr>
        <p:spPr>
          <a:xfrm>
            <a:off x="761802" y="2743200"/>
            <a:ext cx="4646905" cy="3613149"/>
          </a:xfrm>
          <a:prstGeom prst="rect">
            <a:avLst/>
          </a:prstGeom>
        </p:spPr>
        <p:txBody>
          <a:bodyPr spcFirstLastPara="1" vert="horz" lIns="91440" tIns="45720" rIns="91440" bIns="45720" rtlCol="0" anchor="ctr" anchorCtr="0">
            <a:normAutofit/>
          </a:bodyPr>
          <a:lstStyle/>
          <a:p>
            <a:pPr marL="228600" lvl="0">
              <a:lnSpc>
                <a:spcPct val="90000"/>
              </a:lnSpc>
              <a:spcBef>
                <a:spcPts val="0"/>
              </a:spcBef>
              <a:spcAft>
                <a:spcPts val="0"/>
              </a:spcAft>
              <a:buClr>
                <a:schemeClr val="lt1"/>
              </a:buClr>
              <a:buSzPts val="2400"/>
            </a:pPr>
            <a:r>
              <a:rPr lang="en-US" sz="1900"/>
              <a:t>While the tax requirements for small farmers vary by location, many are required to file tax returns and pay taxes on their income. Keeping accurate records throughout the year makes tax preparation much easier.</a:t>
            </a:r>
          </a:p>
          <a:p>
            <a:pPr>
              <a:lnSpc>
                <a:spcPct val="90000"/>
              </a:lnSpc>
              <a:spcBef>
                <a:spcPts val="0"/>
              </a:spcBef>
              <a:buClr>
                <a:srgbClr val="FFFFFF"/>
              </a:buClr>
              <a:buSzPts val="2400"/>
            </a:pPr>
            <a:endParaRPr lang="en-US" sz="1900"/>
          </a:p>
          <a:p>
            <a:pPr marL="228600" lvl="0">
              <a:lnSpc>
                <a:spcPct val="90000"/>
              </a:lnSpc>
              <a:spcBef>
                <a:spcPts val="1000"/>
              </a:spcBef>
              <a:spcAft>
                <a:spcPts val="0"/>
              </a:spcAft>
              <a:buClr>
                <a:schemeClr val="lt1"/>
              </a:buClr>
              <a:buSzPts val="2400"/>
            </a:pPr>
            <a:r>
              <a:rPr lang="en-US" sz="1900"/>
              <a:t>Further Helpful Resources-</a:t>
            </a:r>
          </a:p>
          <a:p>
            <a:pPr marL="457200">
              <a:lnSpc>
                <a:spcPct val="90000"/>
              </a:lnSpc>
              <a:buClr>
                <a:srgbClr val="FFFFFF"/>
              </a:buClr>
              <a:buSzPts val="2400"/>
            </a:pPr>
            <a:r>
              <a:rPr lang="en-US" sz="1900"/>
              <a:t>QuickBooks</a:t>
            </a:r>
          </a:p>
          <a:p>
            <a:pPr marL="457200">
              <a:lnSpc>
                <a:spcPct val="90000"/>
              </a:lnSpc>
              <a:buClr>
                <a:srgbClr val="FFFFFF"/>
              </a:buClr>
              <a:buSzPts val="2400"/>
            </a:pPr>
            <a:r>
              <a:rPr lang="en-US" sz="1900"/>
              <a:t>Consult with Accountant/CPA</a:t>
            </a:r>
          </a:p>
          <a:p>
            <a:pPr marL="457200">
              <a:lnSpc>
                <a:spcPct val="90000"/>
              </a:lnSpc>
              <a:buClr>
                <a:srgbClr val="FFFFFF"/>
              </a:buClr>
              <a:buSzPts val="2400"/>
            </a:pPr>
            <a:r>
              <a:rPr lang="en-US" sz="1900">
                <a:hlinkClick r:id="rId3"/>
              </a:rPr>
              <a:t>SQUARE (Point of Purchase Portal)</a:t>
            </a:r>
            <a:endParaRPr lang="en-US" sz="1900"/>
          </a:p>
        </p:txBody>
      </p:sp>
      <p:pic>
        <p:nvPicPr>
          <p:cNvPr id="310" name="Picture 309" descr="Magnifying glass showing decling performance">
            <a:extLst>
              <a:ext uri="{FF2B5EF4-FFF2-40B4-BE49-F238E27FC236}">
                <a16:creationId xmlns:a16="http://schemas.microsoft.com/office/drawing/2014/main" xmlns="" id="{E8A54500-FA73-DE5F-0A2E-0A4158367F22}"/>
              </a:ext>
            </a:extLst>
          </p:cNvPr>
          <p:cNvPicPr>
            <a:picLocks noChangeAspect="1"/>
          </p:cNvPicPr>
          <p:nvPr/>
        </p:nvPicPr>
        <p:blipFill>
          <a:blip r:embed="rId4"/>
          <a:srcRect l="22313" r="18373" b="-3"/>
          <a:stretch/>
        </p:blipFill>
        <p:spPr>
          <a:xfrm>
            <a:off x="6096000" y="1"/>
            <a:ext cx="6102825"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3"/>
        <p:cNvGrpSpPr/>
        <p:nvPr/>
      </p:nvGrpSpPr>
      <p:grpSpPr>
        <a:xfrm>
          <a:off x="0" y="0"/>
          <a:ext cx="0" cy="0"/>
          <a:chOff x="0" y="0"/>
          <a:chExt cx="0" cy="0"/>
        </a:xfrm>
      </p:grpSpPr>
      <p:sp>
        <p:nvSpPr>
          <p:cNvPr id="314" name="Google Shape;314;p17"/>
          <p:cNvSpPr txBox="1">
            <a:spLocks noGrp="1"/>
          </p:cNvSpPr>
          <p:nvPr>
            <p:ph type="title" idx="4294967295"/>
          </p:nvPr>
        </p:nvSpPr>
        <p:spPr>
          <a:xfrm>
            <a:off x="876693" y="741391"/>
            <a:ext cx="4355265" cy="1616203"/>
          </a:xfrm>
          <a:prstGeom prst="rect">
            <a:avLst/>
          </a:prstGeom>
        </p:spPr>
        <p:txBody>
          <a:bodyPr spcFirstLastPara="1" vert="horz" lIns="91440" tIns="45720" rIns="91440" bIns="45720" rtlCol="0" anchor="b" anchorCtr="0">
            <a:normAutofit/>
          </a:bodyPr>
          <a:lstStyle/>
          <a:p>
            <a:pPr>
              <a:buClr>
                <a:schemeClr val="lt1"/>
              </a:buClr>
              <a:buSzPts val="3600"/>
            </a:pPr>
            <a:r>
              <a:rPr lang="en-US" sz="3200"/>
              <a:t>Small Farmer Insurance Liability</a:t>
            </a:r>
          </a:p>
        </p:txBody>
      </p:sp>
      <p:sp>
        <p:nvSpPr>
          <p:cNvPr id="315" name="Google Shape;315;p17"/>
          <p:cNvSpPr txBox="1">
            <a:spLocks noGrp="1"/>
          </p:cNvSpPr>
          <p:nvPr>
            <p:ph idx="4294967295"/>
          </p:nvPr>
        </p:nvSpPr>
        <p:spPr>
          <a:xfrm>
            <a:off x="876692" y="2533476"/>
            <a:ext cx="4355265" cy="3447832"/>
          </a:xfrm>
          <a:prstGeom prst="rect">
            <a:avLst/>
          </a:prstGeom>
        </p:spPr>
        <p:txBody>
          <a:bodyPr spcFirstLastPara="1" vert="horz" lIns="91440" tIns="45720" rIns="91440" bIns="45720" rtlCol="0" anchor="t" anchorCtr="0">
            <a:normAutofit/>
          </a:bodyPr>
          <a:lstStyle/>
          <a:p>
            <a:pPr marL="228600" lvl="0">
              <a:lnSpc>
                <a:spcPct val="90000"/>
              </a:lnSpc>
              <a:spcBef>
                <a:spcPts val="0"/>
              </a:spcBef>
              <a:spcAft>
                <a:spcPts val="0"/>
              </a:spcAft>
              <a:buClr>
                <a:schemeClr val="lt1"/>
              </a:buClr>
              <a:buSzPts val="2400"/>
            </a:pPr>
            <a:r>
              <a:rPr lang="en-US" sz="1700"/>
              <a:t>Small farmer insurance for going to farmers markets is designed to protect farmers from various risks associated with selling their produce and products at farmers markets. This type of insurance can cover a range of potential issues, including liability, property damage, and product-related risks.</a:t>
            </a:r>
          </a:p>
          <a:p>
            <a:pPr marL="228600" lvl="0">
              <a:lnSpc>
                <a:spcPct val="90000"/>
              </a:lnSpc>
              <a:spcBef>
                <a:spcPts val="1000"/>
              </a:spcBef>
              <a:spcAft>
                <a:spcPts val="0"/>
              </a:spcAft>
              <a:buClr>
                <a:schemeClr val="lt1"/>
              </a:buClr>
              <a:buSzPts val="2400"/>
            </a:pPr>
            <a:r>
              <a:rPr lang="en-US" sz="1700"/>
              <a:t>Resource</a:t>
            </a:r>
          </a:p>
          <a:p>
            <a:pPr marL="0">
              <a:lnSpc>
                <a:spcPct val="90000"/>
              </a:lnSpc>
              <a:buClr>
                <a:srgbClr val="FFFFFF"/>
              </a:buClr>
              <a:buSzPts val="2400"/>
            </a:pPr>
            <a:r>
              <a:rPr lang="en-US" sz="1700">
                <a:hlinkClick r:id="rId3"/>
              </a:rPr>
              <a:t>Food Liability Insurance Program (www.fliprogram.com)</a:t>
            </a:r>
            <a:endParaRPr lang="en-US" sz="1700"/>
          </a:p>
        </p:txBody>
      </p:sp>
      <p:sp>
        <p:nvSpPr>
          <p:cNvPr id="334" name="Rectangle 333">
            <a:extLst>
              <a:ext uri="{FF2B5EF4-FFF2-40B4-BE49-F238E27FC236}">
                <a16:creationId xmlns:a16="http://schemas.microsoft.com/office/drawing/2014/main" xmlns="" id="{AE3A741D-C19B-960A-5803-1C58871478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ectangle 335">
            <a:extLst>
              <a:ext uri="{FF2B5EF4-FFF2-40B4-BE49-F238E27FC236}">
                <a16:creationId xmlns:a16="http://schemas.microsoft.com/office/drawing/2014/main" xmlns="" id="{9C3A50E9-9119-7BC3-083B-2D84CCC78E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a:extLst>
              <a:ext uri="{FF2B5EF4-FFF2-40B4-BE49-F238E27FC236}">
                <a16:creationId xmlns:a16="http://schemas.microsoft.com/office/drawing/2014/main" xmlns="" id="{DC39DE25-0E4E-0AA7-0932-1D78C23727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41" name="Rectangle 340">
            <a:extLst>
              <a:ext uri="{FF2B5EF4-FFF2-40B4-BE49-F238E27FC236}">
                <a16:creationId xmlns:a16="http://schemas.microsoft.com/office/drawing/2014/main" xmlns="" id="{8D6EA299-0840-6DEA-E670-C49AEBC87E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pic>
        <p:nvPicPr>
          <p:cNvPr id="2" name="Picture 1" descr="Businesswoman at job interview">
            <a:extLst>
              <a:ext uri="{FF2B5EF4-FFF2-40B4-BE49-F238E27FC236}">
                <a16:creationId xmlns:a16="http://schemas.microsoft.com/office/drawing/2014/main" xmlns="" id="{860D9FC6-9E62-E96D-9CB8-3E59BC74C887}"/>
              </a:ext>
            </a:extLst>
          </p:cNvPr>
          <p:cNvPicPr>
            <a:picLocks noChangeAspect="1"/>
          </p:cNvPicPr>
          <p:nvPr/>
        </p:nvPicPr>
        <p:blipFill>
          <a:blip r:embed="rId4"/>
          <a:srcRect l="21600" t="-57" r="16858" b="27"/>
          <a:stretch/>
        </p:blipFill>
        <p:spPr>
          <a:xfrm>
            <a:off x="5848598" y="-12349"/>
            <a:ext cx="6358283" cy="687205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0"/>
        <p:cNvGrpSpPr/>
        <p:nvPr/>
      </p:nvGrpSpPr>
      <p:grpSpPr>
        <a:xfrm>
          <a:off x="0" y="0"/>
          <a:ext cx="0" cy="0"/>
          <a:chOff x="0" y="0"/>
          <a:chExt cx="0" cy="0"/>
        </a:xfrm>
      </p:grpSpPr>
      <p:sp useBgFill="1">
        <p:nvSpPr>
          <p:cNvPr id="328" name="Slide Background">
            <a:extLst>
              <a:ext uri="{FF2B5EF4-FFF2-40B4-BE49-F238E27FC236}">
                <a16:creationId xmlns:a16="http://schemas.microsoft.com/office/drawing/2014/main" xmlns="" id="{C0763A76-9F1C-4FC5-82B7-DD475DA461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30" name="Rectangle 329">
            <a:extLst>
              <a:ext uri="{FF2B5EF4-FFF2-40B4-BE49-F238E27FC236}">
                <a16:creationId xmlns:a16="http://schemas.microsoft.com/office/drawing/2014/main" xmlns="" id="{E81BF4F6-F2CF-4984-9D14-D6966D92F9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Google Shape;321;p18"/>
          <p:cNvSpPr txBox="1">
            <a:spLocks noGrp="1"/>
          </p:cNvSpPr>
          <p:nvPr>
            <p:ph type="title" idx="4294967295"/>
          </p:nvPr>
        </p:nvSpPr>
        <p:spPr>
          <a:xfrm>
            <a:off x="761803" y="350196"/>
            <a:ext cx="4646904" cy="1624520"/>
          </a:xfrm>
          <a:prstGeom prst="rect">
            <a:avLst/>
          </a:prstGeom>
        </p:spPr>
        <p:txBody>
          <a:bodyPr spcFirstLastPara="1" vert="horz" lIns="91440" tIns="45720" rIns="91440" bIns="45720" rtlCol="0" anchor="ctr" anchorCtr="0">
            <a:normAutofit/>
          </a:bodyPr>
          <a:lstStyle/>
          <a:p>
            <a:pPr marL="0" lvl="0" indent="0">
              <a:spcAft>
                <a:spcPts val="0"/>
              </a:spcAft>
              <a:buClr>
                <a:schemeClr val="lt1"/>
              </a:buClr>
              <a:buSzPts val="3600"/>
            </a:pPr>
            <a:r>
              <a:rPr lang="en-US" sz="3700"/>
              <a:t>Types of Market</a:t>
            </a:r>
            <a:br>
              <a:rPr lang="en-US" sz="3700"/>
            </a:br>
            <a:r>
              <a:rPr lang="en-US" sz="3700"/>
              <a:t>Direct-to-Consumer (DTC) Sales</a:t>
            </a:r>
          </a:p>
        </p:txBody>
      </p:sp>
      <p:sp>
        <p:nvSpPr>
          <p:cNvPr id="322" name="Google Shape;322;p18"/>
          <p:cNvSpPr txBox="1">
            <a:spLocks noGrp="1"/>
          </p:cNvSpPr>
          <p:nvPr>
            <p:ph idx="4294967295"/>
          </p:nvPr>
        </p:nvSpPr>
        <p:spPr>
          <a:xfrm>
            <a:off x="761802" y="2743200"/>
            <a:ext cx="4646905" cy="3613149"/>
          </a:xfrm>
          <a:prstGeom prst="rect">
            <a:avLst/>
          </a:prstGeom>
        </p:spPr>
        <p:txBody>
          <a:bodyPr spcFirstLastPara="1" vert="horz" lIns="91440" tIns="45720" rIns="91440" bIns="45720" rtlCol="0" anchor="ctr" anchorCtr="0">
            <a:normAutofit/>
          </a:bodyPr>
          <a:lstStyle/>
          <a:p>
            <a:pPr>
              <a:lnSpc>
                <a:spcPct val="90000"/>
              </a:lnSpc>
              <a:spcBef>
                <a:spcPts val="0"/>
              </a:spcBef>
              <a:buClr>
                <a:schemeClr val="lt1"/>
              </a:buClr>
              <a:buSzPts val="2400"/>
            </a:pPr>
            <a:r>
              <a:rPr lang="en-US" sz="1700" b="1"/>
              <a:t>Farmers Markets:</a:t>
            </a:r>
            <a:r>
              <a:rPr lang="en-US" sz="1700"/>
              <a:t> Participate in local farmers markets to sell directly to consumers. This builds community relationships and brand loyalty. Highly recommended.</a:t>
            </a:r>
          </a:p>
          <a:p>
            <a:pPr>
              <a:lnSpc>
                <a:spcPct val="90000"/>
              </a:lnSpc>
              <a:buClr>
                <a:schemeClr val="lt1"/>
              </a:buClr>
              <a:buSzPts val="2400"/>
            </a:pPr>
            <a:r>
              <a:rPr lang="en-US" sz="1700" b="1"/>
              <a:t>Community Supported Agriculture (CSA):</a:t>
            </a:r>
            <a:r>
              <a:rPr lang="en-US" sz="1700"/>
              <a:t> Create a CSA program where customers subscribe to receive regular deliveries of fresh produce. (ie. Farmers Alliance)</a:t>
            </a:r>
          </a:p>
          <a:p>
            <a:pPr marL="228600" lvl="0">
              <a:lnSpc>
                <a:spcPct val="90000"/>
              </a:lnSpc>
              <a:spcBef>
                <a:spcPts val="1000"/>
              </a:spcBef>
              <a:spcAft>
                <a:spcPts val="0"/>
              </a:spcAft>
              <a:buClr>
                <a:schemeClr val="lt1"/>
              </a:buClr>
              <a:buSzPts val="2400"/>
            </a:pPr>
            <a:r>
              <a:rPr lang="en-US" sz="1700" b="1"/>
              <a:t>Farm Stands:</a:t>
            </a:r>
            <a:r>
              <a:rPr lang="en-US" sz="1700"/>
              <a:t> Set up a farm stand on your property or at a high-traffic location to sell products directly.</a:t>
            </a:r>
          </a:p>
          <a:p>
            <a:pPr marL="228600" lvl="0">
              <a:lnSpc>
                <a:spcPct val="90000"/>
              </a:lnSpc>
              <a:spcBef>
                <a:spcPts val="1000"/>
              </a:spcBef>
              <a:spcAft>
                <a:spcPts val="0"/>
              </a:spcAft>
              <a:buClr>
                <a:schemeClr val="lt1"/>
              </a:buClr>
              <a:buSzPts val="2400"/>
            </a:pPr>
            <a:endParaRPr lang="en-US" sz="1700"/>
          </a:p>
        </p:txBody>
      </p:sp>
      <p:pic>
        <p:nvPicPr>
          <p:cNvPr id="324" name="Picture 323" descr="Vegetables on display at a market">
            <a:extLst>
              <a:ext uri="{FF2B5EF4-FFF2-40B4-BE49-F238E27FC236}">
                <a16:creationId xmlns:a16="http://schemas.microsoft.com/office/drawing/2014/main" xmlns="" id="{4F5CED67-977C-E224-779A-264D592F4B23}"/>
              </a:ext>
            </a:extLst>
          </p:cNvPr>
          <p:cNvPicPr>
            <a:picLocks noChangeAspect="1"/>
          </p:cNvPicPr>
          <p:nvPr/>
        </p:nvPicPr>
        <p:blipFill>
          <a:blip r:embed="rId3"/>
          <a:srcRect l="27263" r="13377" b="-10"/>
          <a:stretch/>
        </p:blipFill>
        <p:spPr>
          <a:xfrm>
            <a:off x="6096000" y="1"/>
            <a:ext cx="6102825"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7"/>
        <p:cNvGrpSpPr/>
        <p:nvPr/>
      </p:nvGrpSpPr>
      <p:grpSpPr>
        <a:xfrm>
          <a:off x="0" y="0"/>
          <a:ext cx="0" cy="0"/>
          <a:chOff x="0" y="0"/>
          <a:chExt cx="0" cy="0"/>
        </a:xfrm>
      </p:grpSpPr>
      <p:sp useBgFill="1">
        <p:nvSpPr>
          <p:cNvPr id="335" name="Slide Background">
            <a:extLst>
              <a:ext uri="{FF2B5EF4-FFF2-40B4-BE49-F238E27FC236}">
                <a16:creationId xmlns:a16="http://schemas.microsoft.com/office/drawing/2014/main" xmlns="" id="{C0763A76-9F1C-4FC5-82B7-DD475DA461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37" name="Rectangle 336">
            <a:extLst>
              <a:ext uri="{FF2B5EF4-FFF2-40B4-BE49-F238E27FC236}">
                <a16:creationId xmlns:a16="http://schemas.microsoft.com/office/drawing/2014/main" xmlns="" id="{E81BF4F6-F2CF-4984-9D14-D6966D92F9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Google Shape;328;p19"/>
          <p:cNvSpPr txBox="1">
            <a:spLocks noGrp="1"/>
          </p:cNvSpPr>
          <p:nvPr>
            <p:ph type="title" idx="4294967295"/>
          </p:nvPr>
        </p:nvSpPr>
        <p:spPr>
          <a:xfrm>
            <a:off x="761803" y="350196"/>
            <a:ext cx="4646904" cy="1624520"/>
          </a:xfrm>
          <a:prstGeom prst="rect">
            <a:avLst/>
          </a:prstGeom>
        </p:spPr>
        <p:txBody>
          <a:bodyPr spcFirstLastPara="1" vert="horz" lIns="91440" tIns="45720" rIns="91440" bIns="45720" rtlCol="0" anchor="ctr" anchorCtr="0">
            <a:normAutofit/>
          </a:bodyPr>
          <a:lstStyle/>
          <a:p>
            <a:pPr>
              <a:buClr>
                <a:schemeClr val="lt1"/>
              </a:buClr>
              <a:buSzPts val="3600"/>
            </a:pPr>
            <a:r>
              <a:rPr lang="en-US" sz="4000"/>
              <a:t>Online Sales and Marketing</a:t>
            </a:r>
          </a:p>
        </p:txBody>
      </p:sp>
      <p:sp>
        <p:nvSpPr>
          <p:cNvPr id="329" name="Google Shape;329;p19"/>
          <p:cNvSpPr txBox="1">
            <a:spLocks noGrp="1"/>
          </p:cNvSpPr>
          <p:nvPr>
            <p:ph idx="4294967295"/>
          </p:nvPr>
        </p:nvSpPr>
        <p:spPr>
          <a:xfrm>
            <a:off x="761802" y="2743200"/>
            <a:ext cx="4646905" cy="3613149"/>
          </a:xfrm>
          <a:prstGeom prst="rect">
            <a:avLst/>
          </a:prstGeom>
        </p:spPr>
        <p:txBody>
          <a:bodyPr spcFirstLastPara="1" vert="horz" lIns="91440" tIns="45720" rIns="91440" bIns="45720" rtlCol="0" anchor="ctr" anchorCtr="0">
            <a:normAutofit/>
          </a:bodyPr>
          <a:lstStyle/>
          <a:p>
            <a:pPr marL="228600" lvl="0">
              <a:lnSpc>
                <a:spcPct val="90000"/>
              </a:lnSpc>
              <a:spcBef>
                <a:spcPts val="0"/>
              </a:spcBef>
              <a:spcAft>
                <a:spcPts val="0"/>
              </a:spcAft>
              <a:buClr>
                <a:schemeClr val="lt1"/>
              </a:buClr>
              <a:buSzPts val="2400"/>
            </a:pPr>
            <a:r>
              <a:rPr lang="en-US" sz="1700" b="1"/>
              <a:t>E-Commerce Websites</a:t>
            </a:r>
            <a:r>
              <a:rPr lang="en-US" sz="1700"/>
              <a:t> Develop an online store to sell products directly to consumers. Platforms like Shopify, WooCommerce, or local food marketplaces can be useful.</a:t>
            </a:r>
          </a:p>
          <a:p>
            <a:pPr>
              <a:lnSpc>
                <a:spcPct val="90000"/>
              </a:lnSpc>
              <a:buClr>
                <a:schemeClr val="lt1"/>
              </a:buClr>
              <a:buSzPts val="2400"/>
            </a:pPr>
            <a:r>
              <a:rPr lang="en-US" sz="1700" b="1"/>
              <a:t>Social Media</a:t>
            </a:r>
            <a:r>
              <a:rPr lang="en-US" sz="1700"/>
              <a:t> Utilize social media platforms (Facebook, Instagram) to market and sell products. Engaging content and promotions can drive sales.</a:t>
            </a:r>
          </a:p>
          <a:p>
            <a:pPr marL="228600" lvl="0">
              <a:lnSpc>
                <a:spcPct val="90000"/>
              </a:lnSpc>
              <a:spcBef>
                <a:spcPts val="1000"/>
              </a:spcBef>
              <a:spcAft>
                <a:spcPts val="0"/>
              </a:spcAft>
              <a:buClr>
                <a:srgbClr val="FFFFFF"/>
              </a:buClr>
              <a:buSzPts val="2400"/>
            </a:pPr>
            <a:r>
              <a:rPr lang="en-US" sz="1700" b="1"/>
              <a:t>Online Marketplaces</a:t>
            </a:r>
            <a:r>
              <a:rPr lang="en-US" sz="1700"/>
              <a:t> List products on local online marketplaces that focus on farm-to-table products.</a:t>
            </a:r>
          </a:p>
        </p:txBody>
      </p:sp>
      <p:pic>
        <p:nvPicPr>
          <p:cNvPr id="331" name="Picture 330" descr="Graph">
            <a:extLst>
              <a:ext uri="{FF2B5EF4-FFF2-40B4-BE49-F238E27FC236}">
                <a16:creationId xmlns:a16="http://schemas.microsoft.com/office/drawing/2014/main" xmlns="" id="{38CEB290-F4F2-B1A4-4F71-285F1CBCFF75}"/>
              </a:ext>
            </a:extLst>
          </p:cNvPr>
          <p:cNvPicPr>
            <a:picLocks noChangeAspect="1"/>
          </p:cNvPicPr>
          <p:nvPr/>
        </p:nvPicPr>
        <p:blipFill>
          <a:blip r:embed="rId3"/>
          <a:srcRect l="20936" r="23448" b="3"/>
          <a:stretch/>
        </p:blipFill>
        <p:spPr>
          <a:xfrm>
            <a:off x="6096000" y="1"/>
            <a:ext cx="6102825"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28F7EB-D32F-1517-6D4A-1AE61DA5D3D8}"/>
              </a:ext>
            </a:extLst>
          </p:cNvPr>
          <p:cNvSpPr>
            <a:spLocks noGrp="1"/>
          </p:cNvSpPr>
          <p:nvPr>
            <p:ph type="title"/>
          </p:nvPr>
        </p:nvSpPr>
        <p:spPr/>
        <p:txBody>
          <a:bodyPr/>
          <a:lstStyle/>
          <a:p>
            <a:r>
              <a:rPr lang="en-US" b="1"/>
              <a:t>Welcoming</a:t>
            </a:r>
          </a:p>
        </p:txBody>
      </p:sp>
      <p:sp>
        <p:nvSpPr>
          <p:cNvPr id="3" name="Content Placeholder 2">
            <a:extLst>
              <a:ext uri="{FF2B5EF4-FFF2-40B4-BE49-F238E27FC236}">
                <a16:creationId xmlns:a16="http://schemas.microsoft.com/office/drawing/2014/main" xmlns="" id="{82C72AB4-6C0C-D49C-BC1A-F19DA795CB47}"/>
              </a:ext>
            </a:extLst>
          </p:cNvPr>
          <p:cNvSpPr>
            <a:spLocks noGrp="1"/>
          </p:cNvSpPr>
          <p:nvPr>
            <p:ph idx="1"/>
          </p:nvPr>
        </p:nvSpPr>
        <p:spPr>
          <a:xfrm>
            <a:off x="1115568" y="2075858"/>
            <a:ext cx="10168128" cy="4096342"/>
          </a:xfrm>
        </p:spPr>
        <p:txBody>
          <a:bodyPr vert="horz" lIns="91440" tIns="45720" rIns="91440" bIns="45720" rtlCol="0" anchor="t">
            <a:normAutofit fontScale="85000" lnSpcReduction="10000"/>
          </a:bodyPr>
          <a:lstStyle/>
          <a:p>
            <a:r>
              <a:rPr lang="en-US"/>
              <a:t>The Farmers Alliance / www.theFarmersAlliance.org</a:t>
            </a:r>
          </a:p>
          <a:p>
            <a:pPr lvl="1">
              <a:buFont typeface="Courier New" panose="020B0604020202020204" pitchFamily="34" charset="0"/>
              <a:buChar char="o"/>
            </a:pPr>
            <a:r>
              <a:rPr lang="en-US"/>
              <a:t>Stefan Templeton, Executive Director / OMDG Project Director</a:t>
            </a:r>
          </a:p>
          <a:p>
            <a:pPr lvl="1">
              <a:buFont typeface="Courier New" panose="020B0604020202020204" pitchFamily="34" charset="0"/>
              <a:buChar char="o"/>
            </a:pPr>
            <a:r>
              <a:rPr lang="en-US"/>
              <a:t>Raul Medrano, Small Business Specialist and Marketing</a:t>
            </a:r>
          </a:p>
          <a:p>
            <a:pPr lvl="1">
              <a:buFont typeface="Courier New" panose="020B0604020202020204" pitchFamily="34" charset="0"/>
              <a:buChar char="o"/>
            </a:pPr>
            <a:r>
              <a:rPr lang="en-US" err="1"/>
              <a:t>Dirichi</a:t>
            </a:r>
            <a:r>
              <a:rPr lang="en-US"/>
              <a:t> Phillips, Program Manager and Social Media Specialist</a:t>
            </a:r>
          </a:p>
          <a:p>
            <a:pPr lvl="1">
              <a:buFont typeface="Courier New" panose="020B0604020202020204" pitchFamily="34" charset="0"/>
              <a:buChar char="o"/>
            </a:pPr>
            <a:r>
              <a:rPr lang="en-US"/>
              <a:t>The Farmers Alliance</a:t>
            </a:r>
          </a:p>
          <a:p>
            <a:pPr lvl="2">
              <a:buFont typeface="Wingdings" panose="020B0604020202020204" pitchFamily="34" charset="0"/>
              <a:buChar char="§"/>
            </a:pPr>
            <a:r>
              <a:rPr lang="en-US"/>
              <a:t>Why ? </a:t>
            </a:r>
            <a:r>
              <a:rPr lang="en-US">
                <a:ea typeface="+mn-lt"/>
                <a:cs typeface="+mn-lt"/>
              </a:rPr>
              <a:t>We are dedicated to building resilient and inclusive food systems, empowering small farmers, and bridging inequities in access to food.</a:t>
            </a:r>
            <a:r>
              <a:rPr lang="en-US"/>
              <a:t> </a:t>
            </a:r>
          </a:p>
          <a:p>
            <a:pPr lvl="2">
              <a:buFont typeface="Wingdings" panose="020B0604020202020204" pitchFamily="34" charset="0"/>
              <a:buChar char="§"/>
            </a:pPr>
            <a:r>
              <a:rPr lang="en-US"/>
              <a:t>What ? We focus on connecting underserved low-income/low access to market rural communities to underserved low-income/low access to healthy food urban communities, by building alternative food distribution networks – </a:t>
            </a:r>
            <a:r>
              <a:rPr lang="en-US" err="1"/>
              <a:t>ie</a:t>
            </a:r>
            <a:r>
              <a:rPr lang="en-US"/>
              <a:t>: farmers markets.</a:t>
            </a:r>
          </a:p>
          <a:p>
            <a:pPr lvl="2">
              <a:buFont typeface="Wingdings" panose="020B0604020202020204" pitchFamily="34" charset="0"/>
              <a:buChar char="§"/>
            </a:pPr>
            <a:r>
              <a:rPr lang="en-US"/>
              <a:t>Where ? We are focused on the Mid-Atlantic region, with a network of staff spread over 6 states working on aggregation, distribution, organic transitions and AG-IT development.</a:t>
            </a:r>
          </a:p>
        </p:txBody>
      </p:sp>
      <p:sp>
        <p:nvSpPr>
          <p:cNvPr id="4" name="Date Placeholder 3">
            <a:extLst>
              <a:ext uri="{FF2B5EF4-FFF2-40B4-BE49-F238E27FC236}">
                <a16:creationId xmlns:a16="http://schemas.microsoft.com/office/drawing/2014/main" xmlns="" id="{0A6E6494-2B15-5BF2-74EA-4FBE07369AE9}"/>
              </a:ext>
            </a:extLst>
          </p:cNvPr>
          <p:cNvSpPr>
            <a:spLocks noGrp="1"/>
          </p:cNvSpPr>
          <p:nvPr>
            <p:ph type="dt" sz="half" idx="10"/>
          </p:nvPr>
        </p:nvSpPr>
        <p:spPr/>
        <p:txBody>
          <a:bodyPr/>
          <a:lstStyle/>
          <a:p>
            <a:fld id="{E0A46B04-1107-466E-B716-1FAC55A0FB20}" type="datetime1">
              <a:t>8/18/25</a:t>
            </a:fld>
            <a:endParaRPr lang="en-US"/>
          </a:p>
        </p:txBody>
      </p:sp>
      <p:sp>
        <p:nvSpPr>
          <p:cNvPr id="5" name="Footer Placeholder 4">
            <a:extLst>
              <a:ext uri="{FF2B5EF4-FFF2-40B4-BE49-F238E27FC236}">
                <a16:creationId xmlns:a16="http://schemas.microsoft.com/office/drawing/2014/main" xmlns="" id="{3B64C0D5-3B17-0C92-33FE-94DECFE6C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F932FC-8D9D-ECA6-0EDA-94FFBEECD0B6}"/>
              </a:ext>
            </a:extLst>
          </p:cNvPr>
          <p:cNvSpPr>
            <a:spLocks noGrp="1"/>
          </p:cNvSpPr>
          <p:nvPr>
            <p:ph type="sldNum" sz="quarter" idx="12"/>
          </p:nvPr>
        </p:nvSpPr>
        <p:spPr/>
        <p:txBody>
          <a:bodyPr/>
          <a:lstStyle/>
          <a:p>
            <a:fld id="{A65A5C87-DF58-40C8-B092-1DE63DB4547E}" type="slidenum">
              <a:rPr lang="en-US" dirty="0"/>
              <a:t>2</a:t>
            </a:fld>
            <a:endParaRPr lang="en-US"/>
          </a:p>
        </p:txBody>
      </p:sp>
      <p:pic>
        <p:nvPicPr>
          <p:cNvPr id="8" name="Picture 7" descr="A logo of a farmer&#10;&#10;Description automatically generated">
            <a:extLst>
              <a:ext uri="{FF2B5EF4-FFF2-40B4-BE49-F238E27FC236}">
                <a16:creationId xmlns:a16="http://schemas.microsoft.com/office/drawing/2014/main" xmlns="" id="{8A670AA0-4753-80A9-4A67-B5BC87AE672D}"/>
              </a:ext>
            </a:extLst>
          </p:cNvPr>
          <p:cNvPicPr>
            <a:picLocks noChangeAspect="1"/>
          </p:cNvPicPr>
          <p:nvPr/>
        </p:nvPicPr>
        <p:blipFill>
          <a:blip r:embed="rId2"/>
          <a:stretch>
            <a:fillRect/>
          </a:stretch>
        </p:blipFill>
        <p:spPr>
          <a:xfrm>
            <a:off x="9754781" y="5278907"/>
            <a:ext cx="2340078" cy="1439456"/>
          </a:xfrm>
          <a:prstGeom prst="rect">
            <a:avLst/>
          </a:prstGeom>
        </p:spPr>
      </p:pic>
    </p:spTree>
    <p:extLst>
      <p:ext uri="{BB962C8B-B14F-4D97-AF65-F5344CB8AC3E}">
        <p14:creationId xmlns:p14="http://schemas.microsoft.com/office/powerpoint/2010/main" val="3461692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4"/>
        <p:cNvGrpSpPr/>
        <p:nvPr/>
      </p:nvGrpSpPr>
      <p:grpSpPr>
        <a:xfrm>
          <a:off x="0" y="0"/>
          <a:ext cx="0" cy="0"/>
          <a:chOff x="0" y="0"/>
          <a:chExt cx="0" cy="0"/>
        </a:xfrm>
      </p:grpSpPr>
      <p:sp useBgFill="1">
        <p:nvSpPr>
          <p:cNvPr id="342" name="Rectangle 341">
            <a:extLst>
              <a:ext uri="{FF2B5EF4-FFF2-40B4-BE49-F238E27FC236}">
                <a16:creationId xmlns:a16="http://schemas.microsoft.com/office/drawing/2014/main" xmlns="" id="{53B021B3-DE93-4AB7-8A18-CF5F1CED88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Google Shape;335;p20"/>
          <p:cNvSpPr txBox="1">
            <a:spLocks noGrp="1"/>
          </p:cNvSpPr>
          <p:nvPr>
            <p:ph type="title" idx="4294967295"/>
          </p:nvPr>
        </p:nvSpPr>
        <p:spPr>
          <a:xfrm>
            <a:off x="841248" y="256032"/>
            <a:ext cx="10506456" cy="1014984"/>
          </a:xfrm>
          <a:prstGeom prst="rect">
            <a:avLst/>
          </a:prstGeom>
        </p:spPr>
        <p:txBody>
          <a:bodyPr spcFirstLastPara="1" vert="horz" lIns="91440" tIns="45720" rIns="91440" bIns="45720" rtlCol="0" anchor="b" anchorCtr="0">
            <a:normAutofit/>
          </a:bodyPr>
          <a:lstStyle/>
          <a:p>
            <a:pPr marL="0" lvl="0" indent="0">
              <a:spcAft>
                <a:spcPts val="0"/>
              </a:spcAft>
              <a:buClr>
                <a:schemeClr val="lt1"/>
              </a:buClr>
              <a:buSzPts val="3600"/>
            </a:pPr>
            <a:r>
              <a:rPr lang="en-US" sz="3100" kern="1200">
                <a:solidFill>
                  <a:schemeClr val="tx1"/>
                </a:solidFill>
                <a:latin typeface="+mj-lt"/>
                <a:ea typeface="+mj-ea"/>
                <a:cs typeface="+mj-cs"/>
              </a:rPr>
              <a:t>Retail/Wholesale and Subscription Services and Meal Kits</a:t>
            </a:r>
          </a:p>
        </p:txBody>
      </p:sp>
      <p:sp>
        <p:nvSpPr>
          <p:cNvPr id="344" name="Rectangle 343">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6" name="Rectangle 345">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338" name="Google Shape;336;p20">
            <a:extLst>
              <a:ext uri="{FF2B5EF4-FFF2-40B4-BE49-F238E27FC236}">
                <a16:creationId xmlns:a16="http://schemas.microsoft.com/office/drawing/2014/main" xmlns="" id="{40F43404-3B3F-8A9B-C3F7-541BFBC61417}"/>
              </a:ext>
            </a:extLst>
          </p:cNvPr>
          <p:cNvGraphicFramePr>
            <a:graphicFrameLocks noGrp="1"/>
          </p:cNvGraphicFramePr>
          <p:nvPr>
            <p:ph idx="4294967295"/>
            <p:extLst>
              <p:ext uri="{D42A27DB-BD31-4B8C-83A1-F6EECF244321}">
                <p14:modId xmlns:p14="http://schemas.microsoft.com/office/powerpoint/2010/main" val="1022863906"/>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1"/>
        <p:cNvGrpSpPr/>
        <p:nvPr/>
      </p:nvGrpSpPr>
      <p:grpSpPr>
        <a:xfrm>
          <a:off x="0" y="0"/>
          <a:ext cx="0" cy="0"/>
          <a:chOff x="0" y="0"/>
          <a:chExt cx="0" cy="0"/>
        </a:xfrm>
      </p:grpSpPr>
      <p:sp useBgFill="1">
        <p:nvSpPr>
          <p:cNvPr id="349" name="Rectangle 348">
            <a:extLst>
              <a:ext uri="{FF2B5EF4-FFF2-40B4-BE49-F238E27FC236}">
                <a16:creationId xmlns:a16="http://schemas.microsoft.com/office/drawing/2014/main" xmlns="" id="{7DA1F35B-C8F7-4A5A-9339-7DA4D785B3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Arc 350">
            <a:extLst>
              <a:ext uri="{FF2B5EF4-FFF2-40B4-BE49-F238E27FC236}">
                <a16:creationId xmlns:a16="http://schemas.microsoft.com/office/drawing/2014/main" xmlns="" id="{B2D4AD41-40DA-4A81-92F5-B6E3BA1ED8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2" name="Google Shape;342;p21"/>
          <p:cNvSpPr txBox="1">
            <a:spLocks noGrp="1"/>
          </p:cNvSpPr>
          <p:nvPr>
            <p:ph type="title" idx="4294967295"/>
          </p:nvPr>
        </p:nvSpPr>
        <p:spPr>
          <a:xfrm>
            <a:off x="838200" y="365125"/>
            <a:ext cx="10515600" cy="1325563"/>
          </a:xfrm>
          <a:prstGeom prst="rect">
            <a:avLst/>
          </a:prstGeom>
        </p:spPr>
        <p:txBody>
          <a:bodyPr spcFirstLastPara="1" vert="horz" lIns="91440" tIns="45720" rIns="91440" bIns="45720" rtlCol="0" anchor="ctr" anchorCtr="0">
            <a:normAutofit/>
          </a:bodyPr>
          <a:lstStyle/>
          <a:p>
            <a:pPr marL="0" lvl="0" indent="0" algn="ctr">
              <a:spcAft>
                <a:spcPts val="0"/>
              </a:spcAft>
              <a:buClr>
                <a:schemeClr val="lt1"/>
              </a:buClr>
              <a:buSzPts val="3600"/>
            </a:pPr>
            <a:r>
              <a:rPr lang="en-US" kern="1200">
                <a:solidFill>
                  <a:schemeClr val="tx1"/>
                </a:solidFill>
                <a:latin typeface="+mj-lt"/>
                <a:ea typeface="+mj-ea"/>
                <a:cs typeface="+mj-cs"/>
              </a:rPr>
              <a:t>Agritourism:</a:t>
            </a:r>
          </a:p>
        </p:txBody>
      </p:sp>
      <p:graphicFrame>
        <p:nvGraphicFramePr>
          <p:cNvPr id="345" name="Google Shape;343;p21">
            <a:extLst>
              <a:ext uri="{FF2B5EF4-FFF2-40B4-BE49-F238E27FC236}">
                <a16:creationId xmlns:a16="http://schemas.microsoft.com/office/drawing/2014/main" xmlns="" id="{E654EA28-0A0D-2368-5C52-18CE1FC90E06}"/>
              </a:ext>
            </a:extLst>
          </p:cNvPr>
          <p:cNvGraphicFramePr>
            <a:graphicFrameLocks noGrp="1"/>
          </p:cNvGraphicFramePr>
          <p:nvPr>
            <p:ph idx="4294967295"/>
            <p:extLst>
              <p:ext uri="{D42A27DB-BD31-4B8C-83A1-F6EECF244321}">
                <p14:modId xmlns:p14="http://schemas.microsoft.com/office/powerpoint/2010/main" val="83694544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8"/>
        <p:cNvGrpSpPr/>
        <p:nvPr/>
      </p:nvGrpSpPr>
      <p:grpSpPr>
        <a:xfrm>
          <a:off x="0" y="0"/>
          <a:ext cx="0" cy="0"/>
          <a:chOff x="0" y="0"/>
          <a:chExt cx="0" cy="0"/>
        </a:xfrm>
      </p:grpSpPr>
      <p:sp useBgFill="1">
        <p:nvSpPr>
          <p:cNvPr id="355" name="Rectangle 354">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Freeform: Shape 356">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Google Shape;349;p22"/>
          <p:cNvSpPr txBox="1">
            <a:spLocks noGrp="1"/>
          </p:cNvSpPr>
          <p:nvPr>
            <p:ph type="title" idx="4294967295"/>
          </p:nvPr>
        </p:nvSpPr>
        <p:spPr>
          <a:xfrm>
            <a:off x="686834" y="1153572"/>
            <a:ext cx="3200400" cy="4461163"/>
          </a:xfrm>
          <a:prstGeom prst="rect">
            <a:avLst/>
          </a:prstGeom>
        </p:spPr>
        <p:txBody>
          <a:bodyPr spcFirstLastPara="1" vert="horz" lIns="91440" tIns="45720" rIns="91440" bIns="45720" rtlCol="0" anchor="ctr" anchorCtr="0">
            <a:normAutofit/>
          </a:bodyPr>
          <a:lstStyle/>
          <a:p>
            <a:pPr marL="0" lvl="0" indent="0">
              <a:spcAft>
                <a:spcPts val="0"/>
              </a:spcAft>
              <a:buClr>
                <a:schemeClr val="lt1"/>
              </a:buClr>
              <a:buSzPct val="100000"/>
            </a:pPr>
            <a:r>
              <a:rPr lang="en-US" sz="3400" kern="1200">
                <a:solidFill>
                  <a:srgbClr val="FFFFFF"/>
                </a:solidFill>
                <a:latin typeface="+mj-lt"/>
                <a:ea typeface="+mj-ea"/>
                <a:cs typeface="+mj-cs"/>
              </a:rPr>
              <a:t/>
            </a:r>
            <a:br>
              <a:rPr lang="en-US" sz="3400" kern="1200">
                <a:solidFill>
                  <a:srgbClr val="FFFFFF"/>
                </a:solidFill>
                <a:latin typeface="+mj-lt"/>
                <a:ea typeface="+mj-ea"/>
                <a:cs typeface="+mj-cs"/>
              </a:rPr>
            </a:br>
            <a:r>
              <a:rPr lang="en-US" sz="3400" kern="1200">
                <a:solidFill>
                  <a:srgbClr val="FFFFFF"/>
                </a:solidFill>
                <a:latin typeface="+mj-lt"/>
                <a:ea typeface="+mj-ea"/>
                <a:cs typeface="+mj-cs"/>
              </a:rPr>
              <a:t>Enhancing Distribution </a:t>
            </a:r>
            <a:br>
              <a:rPr lang="en-US" sz="3400" kern="1200">
                <a:solidFill>
                  <a:srgbClr val="FFFFFF"/>
                </a:solidFill>
                <a:latin typeface="+mj-lt"/>
                <a:ea typeface="+mj-ea"/>
                <a:cs typeface="+mj-cs"/>
              </a:rPr>
            </a:br>
            <a:r>
              <a:rPr lang="en-US" sz="3400" kern="1200">
                <a:solidFill>
                  <a:srgbClr val="FFFFFF"/>
                </a:solidFill>
                <a:latin typeface="+mj-lt"/>
                <a:ea typeface="+mj-ea"/>
                <a:cs typeface="+mj-cs"/>
              </a:rPr>
              <a:t>Reaching Customers Through </a:t>
            </a:r>
            <a:br>
              <a:rPr lang="en-US" sz="3400" kern="1200">
                <a:solidFill>
                  <a:srgbClr val="FFFFFF"/>
                </a:solidFill>
                <a:latin typeface="+mj-lt"/>
                <a:ea typeface="+mj-ea"/>
                <a:cs typeface="+mj-cs"/>
              </a:rPr>
            </a:br>
            <a:r>
              <a:rPr lang="en-US" sz="3400" kern="1200">
                <a:solidFill>
                  <a:srgbClr val="FFFFFF"/>
                </a:solidFill>
                <a:latin typeface="+mj-lt"/>
                <a:ea typeface="+mj-ea"/>
                <a:cs typeface="+mj-cs"/>
              </a:rPr>
              <a:t>Branding and Marketing</a:t>
            </a:r>
            <a:br>
              <a:rPr lang="en-US" sz="3400" kern="1200">
                <a:solidFill>
                  <a:srgbClr val="FFFFFF"/>
                </a:solidFill>
                <a:latin typeface="+mj-lt"/>
                <a:ea typeface="+mj-ea"/>
                <a:cs typeface="+mj-cs"/>
              </a:rPr>
            </a:br>
            <a:endParaRPr lang="en-US" sz="3400" kern="1200">
              <a:solidFill>
                <a:srgbClr val="FFFFFF"/>
              </a:solidFill>
              <a:latin typeface="+mj-lt"/>
              <a:ea typeface="+mj-ea"/>
              <a:cs typeface="+mj-cs"/>
            </a:endParaRPr>
          </a:p>
        </p:txBody>
      </p:sp>
      <p:sp>
        <p:nvSpPr>
          <p:cNvPr id="359" name="Arc 358">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0" name="Google Shape;350;p22"/>
          <p:cNvSpPr txBox="1">
            <a:spLocks noGrp="1"/>
          </p:cNvSpPr>
          <p:nvPr>
            <p:ph idx="4294967295"/>
          </p:nvPr>
        </p:nvSpPr>
        <p:spPr>
          <a:xfrm>
            <a:off x="4447308" y="591344"/>
            <a:ext cx="6906491" cy="5585619"/>
          </a:xfrm>
          <a:prstGeom prst="rect">
            <a:avLst/>
          </a:prstGeom>
        </p:spPr>
        <p:txBody>
          <a:bodyPr spcFirstLastPara="1" vert="horz" lIns="91440" tIns="45720" rIns="91440" bIns="45720" rtlCol="0" anchor="ctr" anchorCtr="0">
            <a:normAutofit/>
          </a:bodyPr>
          <a:lstStyle/>
          <a:p>
            <a:pPr marL="228600" lvl="0">
              <a:lnSpc>
                <a:spcPct val="90000"/>
              </a:lnSpc>
              <a:spcBef>
                <a:spcPts val="0"/>
              </a:spcBef>
              <a:spcAft>
                <a:spcPts val="0"/>
              </a:spcAft>
              <a:buClr>
                <a:schemeClr val="lt1"/>
              </a:buClr>
              <a:buSzPts val="2400"/>
            </a:pPr>
            <a:r>
              <a:rPr lang="en-US"/>
              <a:t>Brand Identity Develop a strong brand identity with a clear logo, tagline, and consistent messaging.</a:t>
            </a:r>
          </a:p>
          <a:p>
            <a:pPr marL="228600" lvl="0">
              <a:lnSpc>
                <a:spcPct val="90000"/>
              </a:lnSpc>
              <a:spcBef>
                <a:spcPts val="1000"/>
              </a:spcBef>
              <a:spcAft>
                <a:spcPts val="0"/>
              </a:spcAft>
              <a:buClr>
                <a:schemeClr val="lt1"/>
              </a:buClr>
              <a:buSzPts val="2400"/>
            </a:pPr>
            <a:r>
              <a:rPr lang="en-US" b="1"/>
              <a:t>Storytelling </a:t>
            </a:r>
            <a:r>
              <a:rPr lang="en-US"/>
              <a:t>Share your farm’s story, values, and practices to connect with customers emotionally.</a:t>
            </a:r>
          </a:p>
          <a:p>
            <a:pPr marL="228600" lvl="0">
              <a:lnSpc>
                <a:spcPct val="90000"/>
              </a:lnSpc>
              <a:spcBef>
                <a:spcPts val="1000"/>
              </a:spcBef>
              <a:spcAft>
                <a:spcPts val="0"/>
              </a:spcAft>
              <a:buClr>
                <a:schemeClr val="lt1"/>
              </a:buClr>
              <a:buSzPts val="2400"/>
            </a:pPr>
            <a:r>
              <a:rPr lang="en-US" b="1"/>
              <a:t>Professional Website</a:t>
            </a:r>
            <a:r>
              <a:rPr lang="en-US"/>
              <a:t> Create a professional, user-friendly website with detailed product information and an easy purchasing process.</a:t>
            </a:r>
          </a:p>
          <a:p>
            <a:pPr>
              <a:lnSpc>
                <a:spcPct val="90000"/>
              </a:lnSpc>
              <a:buClr>
                <a:srgbClr val="FFFFFF"/>
              </a:buClr>
              <a:buSzPts val="2400"/>
            </a:pPr>
            <a:r>
              <a:rPr lang="en-US"/>
              <a:t>Example: </a:t>
            </a:r>
            <a:r>
              <a:rPr lang="en-US">
                <a:hlinkClick r:id="rId3"/>
              </a:rPr>
              <a:t>Cafe Medrano: Producer, Importer, Roaster and Distributor of organic coffee from Copan, Honduras</a:t>
            </a: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5"/>
        <p:cNvGrpSpPr/>
        <p:nvPr/>
      </p:nvGrpSpPr>
      <p:grpSpPr>
        <a:xfrm>
          <a:off x="0" y="0"/>
          <a:ext cx="0" cy="0"/>
          <a:chOff x="0" y="0"/>
          <a:chExt cx="0" cy="0"/>
        </a:xfrm>
      </p:grpSpPr>
      <p:sp useBgFill="1">
        <p:nvSpPr>
          <p:cNvPr id="363" name="Slide Background">
            <a:extLst>
              <a:ext uri="{FF2B5EF4-FFF2-40B4-BE49-F238E27FC236}">
                <a16:creationId xmlns:a16="http://schemas.microsoft.com/office/drawing/2014/main" xmlns="" id="{9F7D5CDA-D291-4307-BF55-1381FED296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9" name="Picture 358" descr="One in a crowd">
            <a:extLst>
              <a:ext uri="{FF2B5EF4-FFF2-40B4-BE49-F238E27FC236}">
                <a16:creationId xmlns:a16="http://schemas.microsoft.com/office/drawing/2014/main" xmlns="" id="{3611C9F7-47FE-564B-6F43-F39F278688E0}"/>
              </a:ext>
            </a:extLst>
          </p:cNvPr>
          <p:cNvPicPr>
            <a:picLocks noChangeAspect="1"/>
          </p:cNvPicPr>
          <p:nvPr/>
        </p:nvPicPr>
        <p:blipFill>
          <a:blip r:embed="rId3"/>
          <a:srcRect l="20343" r="13069" b="4"/>
          <a:stretch/>
        </p:blipFill>
        <p:spPr>
          <a:xfrm>
            <a:off x="6103027" y="10"/>
            <a:ext cx="6088971" cy="6857990"/>
          </a:xfrm>
          <a:prstGeom prst="rect">
            <a:avLst/>
          </a:prstGeom>
        </p:spPr>
      </p:pic>
      <p:sp useBgFill="1">
        <p:nvSpPr>
          <p:cNvPr id="365" name="Rectangle 364">
            <a:extLst>
              <a:ext uri="{FF2B5EF4-FFF2-40B4-BE49-F238E27FC236}">
                <a16:creationId xmlns:a16="http://schemas.microsoft.com/office/drawing/2014/main" xmlns="" id="{59B296B9-C5A5-4E4F-9B60-C907B5F146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7" name="Rectangle 366">
            <a:extLst>
              <a:ext uri="{FF2B5EF4-FFF2-40B4-BE49-F238E27FC236}">
                <a16:creationId xmlns:a16="http://schemas.microsoft.com/office/drawing/2014/main" xmlns="" id="{D0300FD3-5AF1-6305-15FA-9078072672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Google Shape;356;p23"/>
          <p:cNvSpPr txBox="1">
            <a:spLocks noGrp="1"/>
          </p:cNvSpPr>
          <p:nvPr>
            <p:ph type="title" idx="4294967295"/>
          </p:nvPr>
        </p:nvSpPr>
        <p:spPr>
          <a:xfrm>
            <a:off x="761801" y="328512"/>
            <a:ext cx="4778387" cy="1628970"/>
          </a:xfrm>
          <a:prstGeom prst="rect">
            <a:avLst/>
          </a:prstGeom>
        </p:spPr>
        <p:txBody>
          <a:bodyPr spcFirstLastPara="1" vert="horz" lIns="91440" tIns="45720" rIns="91440" bIns="45720" rtlCol="0" anchor="ctr" anchorCtr="0">
            <a:normAutofit/>
          </a:bodyPr>
          <a:lstStyle/>
          <a:p>
            <a:pPr marL="0" lvl="0" indent="0">
              <a:spcAft>
                <a:spcPts val="0"/>
              </a:spcAft>
              <a:buClr>
                <a:schemeClr val="lt1"/>
              </a:buClr>
              <a:buSzPts val="3600"/>
            </a:pPr>
            <a:r>
              <a:rPr lang="en-US" sz="4000"/>
              <a:t>Community Engagement:</a:t>
            </a:r>
          </a:p>
        </p:txBody>
      </p:sp>
      <p:sp>
        <p:nvSpPr>
          <p:cNvPr id="357" name="Google Shape;357;p23"/>
          <p:cNvSpPr txBox="1">
            <a:spLocks noGrp="1"/>
          </p:cNvSpPr>
          <p:nvPr>
            <p:ph idx="4294967295"/>
          </p:nvPr>
        </p:nvSpPr>
        <p:spPr>
          <a:xfrm>
            <a:off x="761801" y="2884929"/>
            <a:ext cx="4659756" cy="3374137"/>
          </a:xfrm>
          <a:prstGeom prst="rect">
            <a:avLst/>
          </a:prstGeom>
        </p:spPr>
        <p:txBody>
          <a:bodyPr spcFirstLastPara="1" vert="horz" lIns="91440" tIns="45720" rIns="91440" bIns="45720" rtlCol="0" anchor="ctr" anchorCtr="0">
            <a:normAutofit/>
          </a:bodyPr>
          <a:lstStyle/>
          <a:p>
            <a:pPr>
              <a:lnSpc>
                <a:spcPct val="90000"/>
              </a:lnSpc>
              <a:spcBef>
                <a:spcPts val="0"/>
              </a:spcBef>
              <a:buClr>
                <a:schemeClr val="lt1"/>
              </a:buClr>
              <a:buSzPts val="2400"/>
            </a:pPr>
            <a:r>
              <a:rPr lang="en-US" sz="1700" b="1"/>
              <a:t>Social Media Presence</a:t>
            </a:r>
            <a:r>
              <a:rPr lang="en-US" sz="1700"/>
              <a:t> Maintain active social media profiles to engage with customers, share updates, and promote products. Dirichi Phillips will present.</a:t>
            </a:r>
          </a:p>
          <a:p>
            <a:pPr>
              <a:lnSpc>
                <a:spcPct val="90000"/>
              </a:lnSpc>
              <a:buClr>
                <a:schemeClr val="lt1"/>
              </a:buClr>
              <a:buSzPts val="2400"/>
            </a:pPr>
            <a:r>
              <a:rPr lang="en-US" sz="1700" b="1"/>
              <a:t>Local Events</a:t>
            </a:r>
            <a:r>
              <a:rPr lang="en-US" sz="1700"/>
              <a:t> Participate in local events, fairs, and community gatherings to increase visibility. (ie. Local Libraries, Dept of Recreation and Festivals).</a:t>
            </a:r>
          </a:p>
          <a:p>
            <a:pPr marL="228600" lvl="0">
              <a:lnSpc>
                <a:spcPct val="90000"/>
              </a:lnSpc>
              <a:spcBef>
                <a:spcPts val="1000"/>
              </a:spcBef>
              <a:spcAft>
                <a:spcPts val="0"/>
              </a:spcAft>
              <a:buClr>
                <a:schemeClr val="lt1"/>
              </a:buClr>
              <a:buSzPts val="2400"/>
            </a:pPr>
            <a:r>
              <a:rPr lang="en-US" sz="1700" b="1"/>
              <a:t>Educational Outreach</a:t>
            </a:r>
            <a:r>
              <a:rPr lang="en-US" sz="1700"/>
              <a:t> Offer educational content, such as blog posts, videos, and newsletters, to inform and engage your audience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76"/>
        <p:cNvGrpSpPr/>
        <p:nvPr/>
      </p:nvGrpSpPr>
      <p:grpSpPr>
        <a:xfrm>
          <a:off x="0" y="0"/>
          <a:ext cx="0" cy="0"/>
          <a:chOff x="0" y="0"/>
          <a:chExt cx="0" cy="0"/>
        </a:xfrm>
      </p:grpSpPr>
      <p:sp useBgFill="1">
        <p:nvSpPr>
          <p:cNvPr id="384" name="Rectangle 383">
            <a:extLst>
              <a:ext uri="{FF2B5EF4-FFF2-40B4-BE49-F238E27FC236}">
                <a16:creationId xmlns:a16="http://schemas.microsoft.com/office/drawing/2014/main" xmlns="" id="{53B021B3-DE93-4AB7-8A18-CF5F1CED88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Google Shape;377;p26"/>
          <p:cNvSpPr txBox="1">
            <a:spLocks noGrp="1"/>
          </p:cNvSpPr>
          <p:nvPr>
            <p:ph type="title" idx="4294967295"/>
          </p:nvPr>
        </p:nvSpPr>
        <p:spPr>
          <a:xfrm>
            <a:off x="841248" y="256032"/>
            <a:ext cx="10506456" cy="1014984"/>
          </a:xfrm>
          <a:prstGeom prst="rect">
            <a:avLst/>
          </a:prstGeom>
        </p:spPr>
        <p:txBody>
          <a:bodyPr spcFirstLastPara="1" vert="horz" lIns="91440" tIns="45720" rIns="91440" bIns="45720" rtlCol="0" anchor="b" anchorCtr="0">
            <a:normAutofit/>
          </a:bodyPr>
          <a:lstStyle/>
          <a:p>
            <a:pPr marL="0" lvl="0" indent="0">
              <a:spcAft>
                <a:spcPts val="0"/>
              </a:spcAft>
              <a:buClr>
                <a:schemeClr val="lt1"/>
              </a:buClr>
              <a:buSzPts val="3600"/>
            </a:pPr>
            <a:r>
              <a:rPr lang="en-US" kern="1200">
                <a:solidFill>
                  <a:schemeClr val="tx1"/>
                </a:solidFill>
                <a:latin typeface="+mj-lt"/>
                <a:ea typeface="+mj-ea"/>
                <a:cs typeface="+mj-cs"/>
              </a:rPr>
              <a:t>Monitoring and Adjusting</a:t>
            </a:r>
          </a:p>
        </p:txBody>
      </p:sp>
      <p:sp>
        <p:nvSpPr>
          <p:cNvPr id="386" name="Rectangle 385">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8" name="Rectangle 387">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380" name="Google Shape;378;p26">
            <a:extLst>
              <a:ext uri="{FF2B5EF4-FFF2-40B4-BE49-F238E27FC236}">
                <a16:creationId xmlns:a16="http://schemas.microsoft.com/office/drawing/2014/main" xmlns="" id="{3E111BDA-2375-E0A3-A8BD-78332B90824B}"/>
              </a:ext>
            </a:extLst>
          </p:cNvPr>
          <p:cNvGraphicFramePr>
            <a:graphicFrameLocks noGrp="1"/>
          </p:cNvGraphicFramePr>
          <p:nvPr>
            <p:ph idx="4294967295"/>
            <p:extLst>
              <p:ext uri="{D42A27DB-BD31-4B8C-83A1-F6EECF244321}">
                <p14:modId xmlns:p14="http://schemas.microsoft.com/office/powerpoint/2010/main" val="1111258324"/>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90"/>
        <p:cNvGrpSpPr/>
        <p:nvPr/>
      </p:nvGrpSpPr>
      <p:grpSpPr>
        <a:xfrm>
          <a:off x="0" y="0"/>
          <a:ext cx="0" cy="0"/>
          <a:chOff x="0" y="0"/>
          <a:chExt cx="0" cy="0"/>
        </a:xfrm>
      </p:grpSpPr>
      <p:sp useBgFill="1">
        <p:nvSpPr>
          <p:cNvPr id="398" name="Slide Background">
            <a:extLst>
              <a:ext uri="{FF2B5EF4-FFF2-40B4-BE49-F238E27FC236}">
                <a16:creationId xmlns:a16="http://schemas.microsoft.com/office/drawing/2014/main" xmlns="" id="{9F7D5CDA-D291-4307-BF55-1381FED296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4" name="Picture 393" descr="Boxes On Rack In Warehouse">
            <a:extLst>
              <a:ext uri="{FF2B5EF4-FFF2-40B4-BE49-F238E27FC236}">
                <a16:creationId xmlns:a16="http://schemas.microsoft.com/office/drawing/2014/main" xmlns="" id="{0721AA70-8D84-9176-1F30-B344B8379394}"/>
              </a:ext>
            </a:extLst>
          </p:cNvPr>
          <p:cNvPicPr>
            <a:picLocks noChangeAspect="1"/>
          </p:cNvPicPr>
          <p:nvPr/>
        </p:nvPicPr>
        <p:blipFill>
          <a:blip r:embed="rId3"/>
          <a:srcRect l="24782" r="16039" b="-3"/>
          <a:stretch/>
        </p:blipFill>
        <p:spPr>
          <a:xfrm>
            <a:off x="6103027" y="10"/>
            <a:ext cx="6088971" cy="6857990"/>
          </a:xfrm>
          <a:prstGeom prst="rect">
            <a:avLst/>
          </a:prstGeom>
        </p:spPr>
      </p:pic>
      <p:sp useBgFill="1">
        <p:nvSpPr>
          <p:cNvPr id="400" name="Rectangle 399">
            <a:extLst>
              <a:ext uri="{FF2B5EF4-FFF2-40B4-BE49-F238E27FC236}">
                <a16:creationId xmlns:a16="http://schemas.microsoft.com/office/drawing/2014/main" xmlns="" id="{59B296B9-C5A5-4E4F-9B60-C907B5F146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2" name="Rectangle 401">
            <a:extLst>
              <a:ext uri="{FF2B5EF4-FFF2-40B4-BE49-F238E27FC236}">
                <a16:creationId xmlns:a16="http://schemas.microsoft.com/office/drawing/2014/main" xmlns="" id="{D0300FD3-5AF1-6305-15FA-9078072672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Google Shape;391;p28"/>
          <p:cNvSpPr txBox="1">
            <a:spLocks noGrp="1"/>
          </p:cNvSpPr>
          <p:nvPr>
            <p:ph type="title" idx="4294967295"/>
          </p:nvPr>
        </p:nvSpPr>
        <p:spPr>
          <a:xfrm>
            <a:off x="761801" y="328512"/>
            <a:ext cx="4778387" cy="1628970"/>
          </a:xfrm>
          <a:prstGeom prst="rect">
            <a:avLst/>
          </a:prstGeom>
        </p:spPr>
        <p:txBody>
          <a:bodyPr spcFirstLastPara="1" vert="horz" lIns="91440" tIns="45720" rIns="91440" bIns="45720" rtlCol="0" anchor="ctr" anchorCtr="0">
            <a:normAutofit/>
          </a:bodyPr>
          <a:lstStyle/>
          <a:p>
            <a:pPr marL="0" lvl="0" indent="0">
              <a:spcAft>
                <a:spcPts val="0"/>
              </a:spcAft>
              <a:buClr>
                <a:schemeClr val="lt1"/>
              </a:buClr>
              <a:buSzPts val="3600"/>
            </a:pPr>
            <a:r>
              <a:rPr lang="en-US" sz="4000" b="1"/>
              <a:t>Further Resources</a:t>
            </a:r>
          </a:p>
        </p:txBody>
      </p:sp>
      <p:sp>
        <p:nvSpPr>
          <p:cNvPr id="392" name="Google Shape;392;p28"/>
          <p:cNvSpPr txBox="1">
            <a:spLocks noGrp="1"/>
          </p:cNvSpPr>
          <p:nvPr>
            <p:ph idx="4294967295"/>
          </p:nvPr>
        </p:nvSpPr>
        <p:spPr>
          <a:xfrm>
            <a:off x="761801" y="2884929"/>
            <a:ext cx="4659756" cy="3374137"/>
          </a:xfrm>
          <a:prstGeom prst="rect">
            <a:avLst/>
          </a:prstGeom>
        </p:spPr>
        <p:txBody>
          <a:bodyPr spcFirstLastPara="1" vert="horz" lIns="91440" tIns="45720" rIns="91440" bIns="45720" rtlCol="0" anchor="ctr" anchorCtr="0">
            <a:normAutofit/>
          </a:bodyPr>
          <a:lstStyle/>
          <a:p>
            <a:pPr>
              <a:lnSpc>
                <a:spcPct val="90000"/>
              </a:lnSpc>
              <a:spcBef>
                <a:spcPts val="0"/>
              </a:spcBef>
              <a:buClr>
                <a:schemeClr val="lt1"/>
              </a:buClr>
              <a:buSzPts val="2400"/>
            </a:pPr>
            <a:r>
              <a:rPr lang="en-US" sz="1600"/>
              <a:t>-</a:t>
            </a:r>
            <a:r>
              <a:rPr lang="en-US" sz="1600">
                <a:hlinkClick r:id="rId4"/>
              </a:rPr>
              <a:t>USDA Regional Food Business Centers Program| Ag Marketing Serv</a:t>
            </a:r>
            <a:endParaRPr lang="en-US" sz="1600"/>
          </a:p>
          <a:p>
            <a:pPr marL="228600" lvl="0">
              <a:lnSpc>
                <a:spcPct val="90000"/>
              </a:lnSpc>
              <a:spcBef>
                <a:spcPts val="1000"/>
              </a:spcBef>
              <a:spcAft>
                <a:spcPts val="0"/>
              </a:spcAft>
              <a:buClr>
                <a:schemeClr val="lt1"/>
              </a:buClr>
              <a:buSzPts val="2400"/>
            </a:pPr>
            <a:r>
              <a:rPr lang="en-US" sz="1600"/>
              <a:t>- “The USDA Regional Food Business Centers are supporting a more resilient, diverse, and competitive food system by providing localized assistance to access local and regional supply chains, including linking producers to wholesalers and distributors. They provide technical assistance needed to reach new markets, access federal, state, and local resources, and assist small- and mid-sized producers in overcoming barriers, with a focus on underserved farmers, ranchers, and food businesses.”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97"/>
        <p:cNvGrpSpPr/>
        <p:nvPr/>
      </p:nvGrpSpPr>
      <p:grpSpPr>
        <a:xfrm>
          <a:off x="0" y="0"/>
          <a:ext cx="0" cy="0"/>
          <a:chOff x="0" y="0"/>
          <a:chExt cx="0" cy="0"/>
        </a:xfrm>
      </p:grpSpPr>
      <p:sp useBgFill="1">
        <p:nvSpPr>
          <p:cNvPr id="414" name="Rectangle 413">
            <a:extLst>
              <a:ext uri="{FF2B5EF4-FFF2-40B4-BE49-F238E27FC236}">
                <a16:creationId xmlns:a16="http://schemas.microsoft.com/office/drawing/2014/main" xmlns="" id="{53B021B3-DE93-4AB7-8A18-CF5F1CED88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Google Shape;398;p29"/>
          <p:cNvSpPr txBox="1">
            <a:spLocks noGrp="1"/>
          </p:cNvSpPr>
          <p:nvPr>
            <p:ph type="title" idx="4294967295"/>
          </p:nvPr>
        </p:nvSpPr>
        <p:spPr>
          <a:xfrm>
            <a:off x="841248" y="256032"/>
            <a:ext cx="10506456" cy="1014984"/>
          </a:xfrm>
          <a:prstGeom prst="rect">
            <a:avLst/>
          </a:prstGeom>
        </p:spPr>
        <p:txBody>
          <a:bodyPr spcFirstLastPara="1" vert="horz" lIns="91440" tIns="45720" rIns="91440" bIns="45720" rtlCol="0" anchor="b" anchorCtr="0">
            <a:normAutofit/>
          </a:bodyPr>
          <a:lstStyle/>
          <a:p>
            <a:pPr>
              <a:buClr>
                <a:schemeClr val="lt1"/>
              </a:buClr>
              <a:buSzPts val="3600"/>
            </a:pPr>
            <a:r>
              <a:rPr lang="en-US" kern="1200">
                <a:solidFill>
                  <a:schemeClr val="tx1"/>
                </a:solidFill>
                <a:latin typeface="+mj-lt"/>
                <a:ea typeface="+mj-ea"/>
                <a:cs typeface="+mj-cs"/>
              </a:rPr>
              <a:t>Federal Government Agencies</a:t>
            </a:r>
            <a:endParaRPr lang="en-US" b="1" kern="1200">
              <a:solidFill>
                <a:schemeClr val="tx1"/>
              </a:solidFill>
              <a:latin typeface="+mj-lt"/>
              <a:ea typeface="+mj-ea"/>
              <a:cs typeface="+mj-cs"/>
            </a:endParaRPr>
          </a:p>
        </p:txBody>
      </p:sp>
      <p:sp>
        <p:nvSpPr>
          <p:cNvPr id="416" name="Rectangle 415">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8" name="Rectangle 417">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410" name="Google Shape;399;p29">
            <a:extLst>
              <a:ext uri="{FF2B5EF4-FFF2-40B4-BE49-F238E27FC236}">
                <a16:creationId xmlns:a16="http://schemas.microsoft.com/office/drawing/2014/main" xmlns="" id="{DCE50972-2082-E63B-CE8F-85E95F06BF3C}"/>
              </a:ext>
            </a:extLst>
          </p:cNvPr>
          <p:cNvGraphicFramePr>
            <a:graphicFrameLocks noGrp="1"/>
          </p:cNvGraphicFramePr>
          <p:nvPr>
            <p:ph idx="4294967295"/>
            <p:extLst>
              <p:ext uri="{D42A27DB-BD31-4B8C-83A1-F6EECF244321}">
                <p14:modId xmlns:p14="http://schemas.microsoft.com/office/powerpoint/2010/main" val="3141939112"/>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4"/>
        <p:cNvGrpSpPr/>
        <p:nvPr/>
      </p:nvGrpSpPr>
      <p:grpSpPr>
        <a:xfrm>
          <a:off x="0" y="0"/>
          <a:ext cx="0" cy="0"/>
          <a:chOff x="0" y="0"/>
          <a:chExt cx="0" cy="0"/>
        </a:xfrm>
      </p:grpSpPr>
      <p:sp useBgFill="1">
        <p:nvSpPr>
          <p:cNvPr id="420" name="Rectangle 419">
            <a:extLst>
              <a:ext uri="{FF2B5EF4-FFF2-40B4-BE49-F238E27FC236}">
                <a16:creationId xmlns:a16="http://schemas.microsoft.com/office/drawing/2014/main" xmlns="" id="{DAF1966E-FD40-4A4A-B61B-C4DF7FA05F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2" name="Rectangle 421">
            <a:extLst>
              <a:ext uri="{FF2B5EF4-FFF2-40B4-BE49-F238E27FC236}">
                <a16:creationId xmlns:a16="http://schemas.microsoft.com/office/drawing/2014/main" xmlns="" id="{047BFA19-D45E-416B-A404-7AF2F3F270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24" name="Rectangle 423">
            <a:extLst>
              <a:ext uri="{FF2B5EF4-FFF2-40B4-BE49-F238E27FC236}">
                <a16:creationId xmlns:a16="http://schemas.microsoft.com/office/drawing/2014/main" xmlns="" id="{8E0105E7-23DB-4CF2-8258-FF47C762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5" name="Google Shape;405;p30"/>
          <p:cNvSpPr txBox="1">
            <a:spLocks noGrp="1"/>
          </p:cNvSpPr>
          <p:nvPr>
            <p:ph type="title" idx="4294967295"/>
          </p:nvPr>
        </p:nvSpPr>
        <p:spPr>
          <a:xfrm>
            <a:off x="1115568" y="548640"/>
            <a:ext cx="10168128" cy="1179576"/>
          </a:xfrm>
          <a:prstGeom prst="rect">
            <a:avLst/>
          </a:prstGeom>
        </p:spPr>
        <p:txBody>
          <a:bodyPr spcFirstLastPara="1" vert="horz" lIns="91440" tIns="45720" rIns="91440" bIns="45720" rtlCol="0" anchor="ctr" anchorCtr="0">
            <a:normAutofit/>
          </a:bodyPr>
          <a:lstStyle/>
          <a:p>
            <a:pPr marL="0" lvl="0" indent="0">
              <a:spcAft>
                <a:spcPts val="0"/>
              </a:spcAft>
              <a:buClr>
                <a:schemeClr val="lt1"/>
              </a:buClr>
              <a:buSzPts val="3600"/>
            </a:pPr>
            <a:r>
              <a:rPr lang="en-US" sz="4000" kern="1200">
                <a:solidFill>
                  <a:schemeClr val="tx1"/>
                </a:solidFill>
                <a:latin typeface="+mj-lt"/>
                <a:ea typeface="+mj-ea"/>
                <a:cs typeface="+mj-cs"/>
              </a:rPr>
              <a:t>Non-Profit Organizations</a:t>
            </a:r>
          </a:p>
        </p:txBody>
      </p:sp>
      <p:sp>
        <p:nvSpPr>
          <p:cNvPr id="426" name="Rectangle 425">
            <a:extLst>
              <a:ext uri="{FF2B5EF4-FFF2-40B4-BE49-F238E27FC236}">
                <a16:creationId xmlns:a16="http://schemas.microsoft.com/office/drawing/2014/main" xmlns="" id="{074B4F7D-14B2-478B-8BF5-01E4E0C5D2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06" name="Google Shape;406;p30"/>
          <p:cNvSpPr txBox="1">
            <a:spLocks noGrp="1"/>
          </p:cNvSpPr>
          <p:nvPr>
            <p:ph idx="4294967295"/>
          </p:nvPr>
        </p:nvSpPr>
        <p:spPr>
          <a:xfrm>
            <a:off x="1115568" y="2481943"/>
            <a:ext cx="10168128" cy="3695020"/>
          </a:xfrm>
          <a:prstGeom prst="rect">
            <a:avLst/>
          </a:prstGeom>
        </p:spPr>
        <p:txBody>
          <a:bodyPr spcFirstLastPara="1" vert="horz" lIns="91440" tIns="45720" rIns="91440" bIns="45720" rtlCol="0" anchorCtr="0">
            <a:normAutofit/>
          </a:bodyPr>
          <a:lstStyle/>
          <a:p>
            <a:pPr marL="228600" lvl="0">
              <a:lnSpc>
                <a:spcPct val="90000"/>
              </a:lnSpc>
              <a:spcBef>
                <a:spcPts val="0"/>
              </a:spcBef>
              <a:spcAft>
                <a:spcPts val="0"/>
              </a:spcAft>
              <a:buClr>
                <a:schemeClr val="lt1"/>
              </a:buClr>
              <a:buSzPct val="100000"/>
            </a:pPr>
            <a:r>
              <a:rPr lang="en-US" sz="2200" b="1"/>
              <a:t>The Farmers Alliance: </a:t>
            </a:r>
            <a:r>
              <a:rPr lang="en-US" sz="2200"/>
              <a:t>advocates for Latino Farmers and underserved populations, promotes nutritional value programs, opening of farmers markets in food desert areas, and promotes natural process to organic.  </a:t>
            </a:r>
            <a:r>
              <a:rPr lang="en-US" sz="2200" u="sng">
                <a:hlinkClick r:id="rId3">
                  <a:extLst>
                    <a:ext uri="{A12FA001-AC4F-418D-AE19-62706E023703}">
                      <ahyp:hlinkClr xmlns:ahyp="http://schemas.microsoft.com/office/drawing/2018/hyperlinkcolor" xmlns="" val="tx"/>
                    </a:ext>
                  </a:extLst>
                </a:hlinkClick>
              </a:rPr>
              <a:t>The Farmers Alliance</a:t>
            </a:r>
            <a:endParaRPr lang="en-US" sz="2200"/>
          </a:p>
          <a:p>
            <a:pPr marL="228600" lvl="0">
              <a:lnSpc>
                <a:spcPct val="90000"/>
              </a:lnSpc>
              <a:spcBef>
                <a:spcPts val="1000"/>
              </a:spcBef>
              <a:spcAft>
                <a:spcPts val="0"/>
              </a:spcAft>
              <a:buClr>
                <a:schemeClr val="lt1"/>
              </a:buClr>
              <a:buSzPct val="100000"/>
            </a:pPr>
            <a:r>
              <a:rPr lang="en-US" sz="2200" b="1"/>
              <a:t>National Sustainable Agriculture Coalition (NSAC) </a:t>
            </a:r>
            <a:r>
              <a:rPr lang="en-US" sz="2200"/>
              <a:t>Advocates for federal policies that support sustainable agriculture and provides resources and information for </a:t>
            </a:r>
            <a:r>
              <a:rPr lang="en-US" sz="2200">
                <a:hlinkClick r:id="rId4"/>
              </a:rPr>
              <a:t>farmers.https://sustainableagriculture.net/</a:t>
            </a:r>
            <a:endParaRPr lang="en-US" sz="2200"/>
          </a:p>
          <a:p>
            <a:pPr>
              <a:lnSpc>
                <a:spcPct val="90000"/>
              </a:lnSpc>
              <a:buClr>
                <a:schemeClr val="lt1"/>
              </a:buClr>
              <a:buSzPct val="100000"/>
            </a:pPr>
            <a:r>
              <a:rPr lang="en-US" sz="2200" b="1"/>
              <a:t>American Farmland Trust (AFT) </a:t>
            </a:r>
            <a:r>
              <a:rPr lang="en-US" sz="2200"/>
              <a:t>Works to protect farmland, promote sound farming practices, and keep farmers on the land. </a:t>
            </a:r>
            <a:r>
              <a:rPr lang="en-US" sz="2200">
                <a:hlinkClick r:id="rId5"/>
              </a:rPr>
              <a:t>https://farmland.org/</a:t>
            </a:r>
            <a:endParaRPr lang="en-US" sz="2200"/>
          </a:p>
          <a:p>
            <a:pPr marL="228600" lvl="0">
              <a:lnSpc>
                <a:spcPct val="90000"/>
              </a:lnSpc>
              <a:spcBef>
                <a:spcPts val="1000"/>
              </a:spcBef>
              <a:spcAft>
                <a:spcPts val="0"/>
              </a:spcAft>
              <a:buClr>
                <a:schemeClr val="lt1"/>
              </a:buClr>
              <a:buSzPct val="100000"/>
            </a:pPr>
            <a:endParaRPr lang="en-US" sz="2200"/>
          </a:p>
          <a:p>
            <a:pPr marL="228600" lvl="0">
              <a:lnSpc>
                <a:spcPct val="90000"/>
              </a:lnSpc>
              <a:spcBef>
                <a:spcPts val="1000"/>
              </a:spcBef>
              <a:spcAft>
                <a:spcPts val="0"/>
              </a:spcAft>
              <a:buClr>
                <a:schemeClr val="lt1"/>
              </a:buClr>
              <a:buSzPct val="100000"/>
            </a:pPr>
            <a:endParaRPr lang="en-US" sz="22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spcBef>
                <a:spcPts val="0"/>
              </a:spcBef>
              <a:buClr>
                <a:schemeClr val="lt1"/>
              </a:buClr>
              <a:buSzPts val="3600"/>
            </a:pPr>
            <a:r>
              <a:rPr lang="en-US"/>
              <a:t>Non-Profit Organizations, </a:t>
            </a:r>
            <a:r>
              <a:rPr lang="en-US" err="1"/>
              <a:t>Con't</a:t>
            </a:r>
            <a:endParaRPr err="1"/>
          </a:p>
        </p:txBody>
      </p:sp>
      <p:sp>
        <p:nvSpPr>
          <p:cNvPr id="406" name="Google Shape;406;p30"/>
          <p:cNvSpPr txBox="1">
            <a:spLocks noGrp="1"/>
          </p:cNvSpPr>
          <p:nvPr>
            <p:ph idx="1"/>
          </p:nvPr>
        </p:nvSpPr>
        <p:spPr>
          <a:xfrm>
            <a:off x="1115568" y="2184110"/>
            <a:ext cx="10168128" cy="3846576"/>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90000"/>
              </a:lnSpc>
              <a:spcBef>
                <a:spcPts val="0"/>
              </a:spcBef>
              <a:spcAft>
                <a:spcPts val="0"/>
              </a:spcAft>
              <a:buClr>
                <a:schemeClr val="lt1"/>
              </a:buClr>
              <a:buSzPct val="100000"/>
              <a:buChar char="•"/>
            </a:pPr>
            <a:endParaRPr lang="en-US" b="1" u="sng" dirty="0">
              <a:solidFill>
                <a:schemeClr val="hlink"/>
              </a:solidFill>
            </a:endParaRPr>
          </a:p>
          <a:p>
            <a:pPr>
              <a:lnSpc>
                <a:spcPct val="90000"/>
              </a:lnSpc>
              <a:buClr>
                <a:schemeClr val="lt1"/>
              </a:buClr>
              <a:buSzPct val="100000"/>
            </a:pPr>
            <a:r>
              <a:rPr lang="en-US" b="1" dirty="0"/>
              <a:t>Farm Aid </a:t>
            </a:r>
            <a:r>
              <a:rPr lang="en-US" dirty="0"/>
              <a:t>Provides resources and support to family farmers, including financial assistance, advocacy, and a hotline for farmer services. </a:t>
            </a:r>
            <a:r>
              <a:rPr lang="en-US" dirty="0">
                <a:ea typeface="+mn-lt"/>
                <a:cs typeface="+mn-lt"/>
                <a:hlinkClick r:id="rId3"/>
              </a:rPr>
              <a:t>https://www.farmaid.org/</a:t>
            </a:r>
            <a:endParaRPr dirty="0"/>
          </a:p>
          <a:p>
            <a:pPr>
              <a:lnSpc>
                <a:spcPct val="90000"/>
              </a:lnSpc>
              <a:buClr>
                <a:schemeClr val="lt1"/>
              </a:buClr>
              <a:buSzPct val="100000"/>
            </a:pPr>
            <a:r>
              <a:rPr lang="en-US" b="1" dirty="0"/>
              <a:t>National Young Farmers Coalition (NYFC) </a:t>
            </a:r>
            <a:r>
              <a:rPr lang="en-US" dirty="0"/>
              <a:t>Supports young and beginning farmers with policy advocacy, technical assistance, and resources on land access, business planning, and more. </a:t>
            </a:r>
            <a:r>
              <a:rPr lang="en-US" dirty="0">
                <a:ea typeface="+mn-lt"/>
                <a:cs typeface="+mn-lt"/>
                <a:hlinkClick r:id="rId4"/>
              </a:rPr>
              <a:t>https://www.youngfarmers.org/</a:t>
            </a:r>
            <a:endParaRPr dirty="0"/>
          </a:p>
          <a:p>
            <a:pPr marL="228600" lvl="0" indent="-228600" algn="l" rtl="0">
              <a:lnSpc>
                <a:spcPct val="90000"/>
              </a:lnSpc>
              <a:spcBef>
                <a:spcPts val="1000"/>
              </a:spcBef>
              <a:spcAft>
                <a:spcPts val="0"/>
              </a:spcAft>
              <a:buClr>
                <a:schemeClr val="lt1"/>
              </a:buClr>
              <a:buSzPct val="100000"/>
              <a:buChar char="•"/>
            </a:pPr>
            <a:r>
              <a:rPr lang="en-US" b="1" dirty="0"/>
              <a:t>The Rodale Institute</a:t>
            </a:r>
            <a:r>
              <a:rPr lang="en-US" dirty="0"/>
              <a:t> Offers research, training, and resources on organic farming </a:t>
            </a:r>
            <a:r>
              <a:rPr lang="en-US" dirty="0" err="1"/>
              <a:t>practices.</a:t>
            </a:r>
            <a:r>
              <a:rPr lang="en-US" dirty="0" err="1">
                <a:ea typeface="+mn-lt"/>
                <a:cs typeface="+mn-lt"/>
                <a:hlinkClick r:id="rId5"/>
              </a:rPr>
              <a:t>https</a:t>
            </a:r>
            <a:r>
              <a:rPr lang="en-US" dirty="0">
                <a:ea typeface="+mn-lt"/>
                <a:cs typeface="+mn-lt"/>
                <a:hlinkClick r:id="rId5"/>
              </a:rPr>
              <a:t>://rodaleinstitute.org/</a:t>
            </a:r>
            <a:endParaRPr lang="en-US" dirty="0">
              <a:ea typeface="+mn-lt"/>
              <a:cs typeface="+mn-lt"/>
            </a:endParaRPr>
          </a:p>
          <a:p>
            <a:pPr lvl="0">
              <a:lnSpc>
                <a:spcPct val="90000"/>
              </a:lnSpc>
              <a:buClr>
                <a:schemeClr val="lt1"/>
              </a:buClr>
              <a:buSzPct val="100000"/>
            </a:pPr>
            <a:r>
              <a:rPr lang="en-US" b="1" dirty="0">
                <a:ea typeface="+mn-lt"/>
                <a:cs typeface="+mn-lt"/>
              </a:rPr>
              <a:t>CISA</a:t>
            </a:r>
            <a:r>
              <a:rPr lang="en-US" dirty="0">
                <a:ea typeface="+mn-lt"/>
                <a:cs typeface="+mn-lt"/>
              </a:rPr>
              <a:t> Provides information to support local agriculture https://</a:t>
            </a:r>
            <a:r>
              <a:rPr lang="en-US" dirty="0" err="1">
                <a:ea typeface="+mn-lt"/>
                <a:cs typeface="+mn-lt"/>
              </a:rPr>
              <a:t>www.buylocalfood.org</a:t>
            </a:r>
            <a:r>
              <a:rPr lang="en-US" dirty="0">
                <a:ea typeface="+mn-lt"/>
                <a:cs typeface="+mn-lt"/>
              </a:rPr>
              <a:t>/resources-for-farmers/</a:t>
            </a:r>
            <a:r>
              <a:rPr lang="en-US" dirty="0" err="1">
                <a:ea typeface="+mn-lt"/>
                <a:cs typeface="+mn-lt"/>
              </a:rPr>
              <a:t>tipsheets</a:t>
            </a:r>
            <a:r>
              <a:rPr lang="en-US" dirty="0">
                <a:ea typeface="+mn-lt"/>
                <a:cs typeface="+mn-lt"/>
              </a:rPr>
              <a:t>/financial-planning/</a:t>
            </a:r>
            <a:endParaRPr dirty="0"/>
          </a:p>
          <a:p>
            <a:pPr marL="228600" lvl="0" indent="-121920" algn="l" rtl="0">
              <a:lnSpc>
                <a:spcPct val="90000"/>
              </a:lnSpc>
              <a:spcBef>
                <a:spcPts val="1000"/>
              </a:spcBef>
              <a:spcAft>
                <a:spcPts val="0"/>
              </a:spcAft>
              <a:buClr>
                <a:schemeClr val="lt1"/>
              </a:buClr>
              <a:buSzPct val="100000"/>
              <a:buNone/>
            </a:pPr>
            <a:endParaRPr dirty="0"/>
          </a:p>
        </p:txBody>
      </p:sp>
    </p:spTree>
    <p:extLst>
      <p:ext uri="{BB962C8B-B14F-4D97-AF65-F5344CB8AC3E}">
        <p14:creationId xmlns:p14="http://schemas.microsoft.com/office/powerpoint/2010/main" val="2858819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1"/>
        <p:cNvGrpSpPr/>
        <p:nvPr/>
      </p:nvGrpSpPr>
      <p:grpSpPr>
        <a:xfrm>
          <a:off x="0" y="0"/>
          <a:ext cx="0" cy="0"/>
          <a:chOff x="0" y="0"/>
          <a:chExt cx="0" cy="0"/>
        </a:xfrm>
      </p:grpSpPr>
      <p:pic>
        <p:nvPicPr>
          <p:cNvPr id="416" name="Picture 415">
            <a:extLst>
              <a:ext uri="{FF2B5EF4-FFF2-40B4-BE49-F238E27FC236}">
                <a16:creationId xmlns:a16="http://schemas.microsoft.com/office/drawing/2014/main" xmlns="" id="{31297666-420E-D179-6926-7DAE3D1F46A6}"/>
              </a:ext>
            </a:extLst>
          </p:cNvPr>
          <p:cNvPicPr>
            <a:picLocks noChangeAspect="1"/>
          </p:cNvPicPr>
          <p:nvPr/>
        </p:nvPicPr>
        <p:blipFill>
          <a:blip r:embed="rId3">
            <a:duotone>
              <a:schemeClr val="bg2">
                <a:shade val="45000"/>
                <a:satMod val="135000"/>
              </a:schemeClr>
              <a:prstClr val="white"/>
            </a:duotone>
          </a:blip>
          <a:srcRect t="22996" r="9085" b="-7"/>
          <a:stretch/>
        </p:blipFill>
        <p:spPr>
          <a:xfrm>
            <a:off x="20" y="10"/>
            <a:ext cx="12191980" cy="6857990"/>
          </a:xfrm>
          <a:prstGeom prst="rect">
            <a:avLst/>
          </a:prstGeom>
        </p:spPr>
      </p:pic>
      <p:sp>
        <p:nvSpPr>
          <p:cNvPr id="420" name="Rectangle 419">
            <a:extLst>
              <a:ext uri="{FF2B5EF4-FFF2-40B4-BE49-F238E27FC236}">
                <a16:creationId xmlns:a16="http://schemas.microsoft.com/office/drawing/2014/main" xmlns="" id="{B50AB553-2A96-4A92-96F2-93548E0969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Google Shape;412;p31"/>
          <p:cNvSpPr txBox="1">
            <a:spLocks noGrp="1"/>
          </p:cNvSpPr>
          <p:nvPr>
            <p:ph type="title" idx="4294967295"/>
          </p:nvPr>
        </p:nvSpPr>
        <p:spPr>
          <a:xfrm>
            <a:off x="838200" y="365125"/>
            <a:ext cx="10515600" cy="1325563"/>
          </a:xfrm>
          <a:prstGeom prst="rect">
            <a:avLst/>
          </a:prstGeom>
        </p:spPr>
        <p:txBody>
          <a:bodyPr spcFirstLastPara="1" vert="horz" lIns="91440" tIns="45720" rIns="91440" bIns="45720" rtlCol="0" anchor="ctr" anchorCtr="0">
            <a:normAutofit/>
          </a:bodyPr>
          <a:lstStyle/>
          <a:p>
            <a:pPr marL="0" lvl="0" indent="0">
              <a:spcAft>
                <a:spcPts val="0"/>
              </a:spcAft>
              <a:buClr>
                <a:schemeClr val="lt1"/>
              </a:buClr>
              <a:buSzPct val="100000"/>
            </a:pPr>
            <a:r>
              <a:rPr lang="en-US" sz="3700"/>
              <a:t>Educational Institutions and Extension Services</a:t>
            </a:r>
            <a:r>
              <a:rPr lang="en-US" sz="3700" b="1"/>
              <a:t/>
            </a:r>
            <a:br>
              <a:rPr lang="en-US" sz="3700" b="1"/>
            </a:br>
            <a:endParaRPr lang="en-US" sz="3700"/>
          </a:p>
        </p:txBody>
      </p:sp>
      <p:graphicFrame>
        <p:nvGraphicFramePr>
          <p:cNvPr id="415" name="Google Shape;413;p31">
            <a:extLst>
              <a:ext uri="{FF2B5EF4-FFF2-40B4-BE49-F238E27FC236}">
                <a16:creationId xmlns:a16="http://schemas.microsoft.com/office/drawing/2014/main" xmlns="" id="{1C73AFA4-9F87-6B22-1F0F-C3E7B51C4674}"/>
              </a:ext>
            </a:extLst>
          </p:cNvPr>
          <p:cNvGraphicFramePr>
            <a:graphicFrameLocks noGrp="1"/>
          </p:cNvGraphicFramePr>
          <p:nvPr>
            <p:ph idx="4294967295"/>
            <p:extLst>
              <p:ext uri="{D42A27DB-BD31-4B8C-83A1-F6EECF244321}">
                <p14:modId xmlns:p14="http://schemas.microsoft.com/office/powerpoint/2010/main" val="14498208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Rectangle 30">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8E34E01-DB29-4492-160E-4D25534143A1}"/>
              </a:ext>
            </a:extLst>
          </p:cNvPr>
          <p:cNvSpPr>
            <a:spLocks noGrp="1"/>
          </p:cNvSpPr>
          <p:nvPr>
            <p:ph type="title" idx="4294967295"/>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Farmers Alliance </a:t>
            </a:r>
            <a:r>
              <a:rPr lang="en-US" sz="4000">
                <a:solidFill>
                  <a:srgbClr val="FFFFFF"/>
                </a:solidFill>
              </a:rPr>
              <a:t>Toolkit</a:t>
            </a:r>
            <a:endParaRPr lang="en-US" sz="4000" kern="1200">
              <a:solidFill>
                <a:srgbClr val="FFFFFF"/>
              </a:solidFill>
              <a:latin typeface="+mj-lt"/>
            </a:endParaRPr>
          </a:p>
        </p:txBody>
      </p:sp>
      <p:pic>
        <p:nvPicPr>
          <p:cNvPr id="10" name="Picture 9" descr="A logo of a farmer&#10;&#10;Description automatically generated">
            <a:extLst>
              <a:ext uri="{FF2B5EF4-FFF2-40B4-BE49-F238E27FC236}">
                <a16:creationId xmlns:a16="http://schemas.microsoft.com/office/drawing/2014/main" xmlns="" id="{23AB726B-3928-E16D-98AC-DDB017E16D3D}"/>
              </a:ext>
            </a:extLst>
          </p:cNvPr>
          <p:cNvPicPr>
            <a:picLocks noChangeAspect="1"/>
          </p:cNvPicPr>
          <p:nvPr/>
        </p:nvPicPr>
        <p:blipFill>
          <a:blip r:embed="rId2"/>
          <a:stretch>
            <a:fillRect/>
          </a:stretch>
        </p:blipFill>
        <p:spPr>
          <a:xfrm>
            <a:off x="8109502" y="2323089"/>
            <a:ext cx="3615776" cy="2223701"/>
          </a:xfrm>
          <a:prstGeom prst="rect">
            <a:avLst/>
          </a:prstGeom>
        </p:spPr>
      </p:pic>
      <p:sp>
        <p:nvSpPr>
          <p:cNvPr id="4" name="Date Placeholder 3">
            <a:extLst>
              <a:ext uri="{FF2B5EF4-FFF2-40B4-BE49-F238E27FC236}">
                <a16:creationId xmlns:a16="http://schemas.microsoft.com/office/drawing/2014/main" xmlns="" id="{FCA81F28-D465-2D5B-6E31-13A207D888B3}"/>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algn="r">
              <a:spcAft>
                <a:spcPts val="600"/>
              </a:spcAft>
            </a:pPr>
            <a:fld id="{5E4BF7F9-2A9A-486E-A44D-515CA06F6FDE}" type="datetime1">
              <a:rPr lang="en-US" sz="1100" kern="1200">
                <a:solidFill>
                  <a:schemeClr val="tx1">
                    <a:lumMod val="50000"/>
                    <a:lumOff val="50000"/>
                  </a:schemeClr>
                </a:solidFill>
                <a:latin typeface="+mn-lt"/>
                <a:ea typeface="+mn-ea"/>
                <a:cs typeface="+mn-cs"/>
              </a:rPr>
              <a:pPr algn="r">
                <a:spcAft>
                  <a:spcPts val="600"/>
                </a:spcAft>
              </a:pPr>
              <a:t>8/18/25</a:t>
            </a:fld>
            <a:endParaRPr lang="en-US" sz="1100" kern="1200">
              <a:solidFill>
                <a:schemeClr val="tx1">
                  <a:lumMod val="50000"/>
                  <a:lumOff val="50000"/>
                </a:schemeClr>
              </a:solidFill>
              <a:latin typeface="+mn-lt"/>
              <a:ea typeface="+mn-ea"/>
              <a:cs typeface="+mn-cs"/>
            </a:endParaRPr>
          </a:p>
        </p:txBody>
      </p:sp>
      <p:sp>
        <p:nvSpPr>
          <p:cNvPr id="6" name="Slide Number Placeholder 5">
            <a:extLst>
              <a:ext uri="{FF2B5EF4-FFF2-40B4-BE49-F238E27FC236}">
                <a16:creationId xmlns:a16="http://schemas.microsoft.com/office/drawing/2014/main" xmlns="" id="{E40CF13B-A0D9-F86D-9E0A-E0D0982D0FA8}"/>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A65A5C87-DF58-40C8-B092-1DE63DB4547E}" type="slidenum">
              <a:rPr lang="en-US" sz="1100" kern="1200">
                <a:solidFill>
                  <a:schemeClr val="tx1">
                    <a:lumMod val="50000"/>
                    <a:lumOff val="50000"/>
                  </a:schemeClr>
                </a:solidFill>
                <a:latin typeface="+mn-lt"/>
                <a:ea typeface="+mn-ea"/>
                <a:cs typeface="+mn-cs"/>
              </a:rPr>
              <a:pPr>
                <a:spcAft>
                  <a:spcPts val="600"/>
                </a:spcAft>
              </a:pPr>
              <a:t>3</a:t>
            </a:fld>
            <a:endParaRPr lang="en-US" sz="1100" kern="1200">
              <a:solidFill>
                <a:schemeClr val="tx1">
                  <a:lumMod val="50000"/>
                  <a:lumOff val="50000"/>
                </a:schemeClr>
              </a:solidFill>
              <a:latin typeface="+mn-lt"/>
              <a:ea typeface="+mn-ea"/>
              <a:cs typeface="+mn-cs"/>
            </a:endParaRPr>
          </a:p>
        </p:txBody>
      </p:sp>
      <p:graphicFrame>
        <p:nvGraphicFramePr>
          <p:cNvPr id="16" name="Diagram 15">
            <a:extLst>
              <a:ext uri="{FF2B5EF4-FFF2-40B4-BE49-F238E27FC236}">
                <a16:creationId xmlns:a16="http://schemas.microsoft.com/office/drawing/2014/main" xmlns="" id="{D9EBAEFE-4F95-0AA2-741F-366EA09DFAA6}"/>
              </a:ext>
            </a:extLst>
          </p:cNvPr>
          <p:cNvGraphicFramePr/>
          <p:nvPr>
            <p:extLst>
              <p:ext uri="{D42A27DB-BD31-4B8C-83A1-F6EECF244321}">
                <p14:modId xmlns:p14="http://schemas.microsoft.com/office/powerpoint/2010/main" val="2793305503"/>
              </p:ext>
            </p:extLst>
          </p:nvPr>
        </p:nvGraphicFramePr>
        <p:xfrm>
          <a:off x="4581727" y="649480"/>
          <a:ext cx="3025303" cy="5546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0479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8"/>
        <p:cNvGrpSpPr/>
        <p:nvPr/>
      </p:nvGrpSpPr>
      <p:grpSpPr>
        <a:xfrm>
          <a:off x="0" y="0"/>
          <a:ext cx="0" cy="0"/>
          <a:chOff x="0" y="0"/>
          <a:chExt cx="0" cy="0"/>
        </a:xfrm>
      </p:grpSpPr>
      <p:sp useBgFill="1">
        <p:nvSpPr>
          <p:cNvPr id="425" name="Rectangle 424">
            <a:extLst>
              <a:ext uri="{FF2B5EF4-FFF2-40B4-BE49-F238E27FC236}">
                <a16:creationId xmlns:a16="http://schemas.microsoft.com/office/drawing/2014/main" xmlns="" id="{2029D5AD-8348-4446-B191-6A9B6FE03F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7" name="Freeform: Shape 426">
            <a:extLst>
              <a:ext uri="{FF2B5EF4-FFF2-40B4-BE49-F238E27FC236}">
                <a16:creationId xmlns:a16="http://schemas.microsoft.com/office/drawing/2014/main" xmlns="" id="{A3F395A2-2B64-4749-BD93-2F159C7E1F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29" name="Freeform: Shape 428">
            <a:extLst>
              <a:ext uri="{FF2B5EF4-FFF2-40B4-BE49-F238E27FC236}">
                <a16:creationId xmlns:a16="http://schemas.microsoft.com/office/drawing/2014/main" xmlns="" id="{5CF0135B-EAB8-4CA0-896C-2D897ECD28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9" name="Google Shape;419;p32"/>
          <p:cNvSpPr txBox="1">
            <a:spLocks noGrp="1"/>
          </p:cNvSpPr>
          <p:nvPr>
            <p:ph type="title" idx="4294967295"/>
          </p:nvPr>
        </p:nvSpPr>
        <p:spPr>
          <a:xfrm>
            <a:off x="838200" y="253397"/>
            <a:ext cx="10515600" cy="1273233"/>
          </a:xfrm>
          <a:prstGeom prst="rect">
            <a:avLst/>
          </a:prstGeom>
        </p:spPr>
        <p:txBody>
          <a:bodyPr spcFirstLastPara="1" vert="horz" lIns="91440" tIns="45720" rIns="91440" bIns="45720" rtlCol="0" anchor="ctr" anchorCtr="0">
            <a:normAutofit/>
          </a:bodyPr>
          <a:lstStyle/>
          <a:p>
            <a:pPr marL="0" lvl="0" indent="0">
              <a:spcAft>
                <a:spcPts val="0"/>
              </a:spcAft>
              <a:buClr>
                <a:schemeClr val="lt1"/>
              </a:buClr>
              <a:buSzPts val="3600"/>
            </a:pPr>
            <a:r>
              <a:rPr lang="en-US" sz="4000" kern="1200">
                <a:solidFill>
                  <a:schemeClr val="tx1"/>
                </a:solidFill>
                <a:latin typeface="+mj-lt"/>
                <a:ea typeface="+mj-ea"/>
                <a:cs typeface="+mj-cs"/>
              </a:rPr>
              <a:t>Financial and Business Support</a:t>
            </a:r>
          </a:p>
        </p:txBody>
      </p:sp>
      <p:sp>
        <p:nvSpPr>
          <p:cNvPr id="431" name="Rectangle 430">
            <a:extLst>
              <a:ext uri="{FF2B5EF4-FFF2-40B4-BE49-F238E27FC236}">
                <a16:creationId xmlns:a16="http://schemas.microsoft.com/office/drawing/2014/main" xmlns="" id="{92C3387C-D24F-4737-8A37-1DC5CFF09C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20" name="Google Shape;420;p32"/>
          <p:cNvSpPr txBox="1">
            <a:spLocks noGrp="1"/>
          </p:cNvSpPr>
          <p:nvPr>
            <p:ph idx="4294967295"/>
          </p:nvPr>
        </p:nvSpPr>
        <p:spPr>
          <a:xfrm>
            <a:off x="838200" y="2478024"/>
            <a:ext cx="10515600" cy="3694176"/>
          </a:xfrm>
          <a:prstGeom prst="rect">
            <a:avLst/>
          </a:prstGeom>
        </p:spPr>
        <p:txBody>
          <a:bodyPr spcFirstLastPara="1" vert="horz" lIns="91440" tIns="45720" rIns="91440" bIns="45720" rtlCol="0" anchorCtr="0">
            <a:normAutofit lnSpcReduction="10000"/>
          </a:bodyPr>
          <a:lstStyle/>
          <a:p>
            <a:pPr marL="228600" lvl="0">
              <a:lnSpc>
                <a:spcPct val="90000"/>
              </a:lnSpc>
              <a:spcBef>
                <a:spcPts val="0"/>
              </a:spcBef>
              <a:spcAft>
                <a:spcPts val="0"/>
              </a:spcAft>
              <a:buClr>
                <a:schemeClr val="lt1"/>
              </a:buClr>
              <a:buSzPts val="2400"/>
            </a:pPr>
            <a:r>
              <a:rPr lang="en-US" sz="2200" b="1" dirty="0"/>
              <a:t>Farm Credit System </a:t>
            </a:r>
            <a:r>
              <a:rPr lang="en-US" sz="2200" dirty="0"/>
              <a:t>A nationwide network of lending institutions that provide loans, leases, and financial services to farmers and agricultural </a:t>
            </a:r>
            <a:r>
              <a:rPr lang="en-US" sz="2200" dirty="0" err="1"/>
              <a:t>businesses.</a:t>
            </a:r>
            <a:r>
              <a:rPr lang="en-US" sz="2200" dirty="0" err="1">
                <a:hlinkClick r:id="rId3"/>
              </a:rPr>
              <a:t>https</a:t>
            </a:r>
            <a:r>
              <a:rPr lang="en-US" sz="2200" dirty="0">
                <a:hlinkClick r:id="rId3"/>
              </a:rPr>
              <a:t>://farmcredit.com/</a:t>
            </a:r>
            <a:endParaRPr lang="en-US" sz="2200" dirty="0"/>
          </a:p>
          <a:p>
            <a:pPr>
              <a:lnSpc>
                <a:spcPct val="90000"/>
              </a:lnSpc>
              <a:buClr>
                <a:schemeClr val="lt1"/>
              </a:buClr>
              <a:buSzPts val="2400"/>
            </a:pPr>
            <a:r>
              <a:rPr lang="en-US" sz="2200" b="1" dirty="0"/>
              <a:t>Small Business Administration (SBA) </a:t>
            </a:r>
            <a:r>
              <a:rPr lang="en-US" sz="2200" dirty="0"/>
              <a:t>Offers loans, grants, and business development resources for small businesses, including farms. </a:t>
            </a:r>
            <a:r>
              <a:rPr lang="en-US" sz="2200" dirty="0">
                <a:hlinkClick r:id="rId4"/>
              </a:rPr>
              <a:t>https://www.sba.gov/</a:t>
            </a:r>
            <a:endParaRPr lang="en-US" sz="2200" dirty="0"/>
          </a:p>
          <a:p>
            <a:pPr>
              <a:lnSpc>
                <a:spcPct val="90000"/>
              </a:lnSpc>
              <a:buClr>
                <a:schemeClr val="lt1"/>
              </a:buClr>
              <a:buSzPts val="2400"/>
            </a:pPr>
            <a:r>
              <a:rPr lang="en-US" sz="2200" b="1" dirty="0"/>
              <a:t>Agricultural Marketing Resource Center (</a:t>
            </a:r>
            <a:r>
              <a:rPr lang="en-US" sz="2200" b="1" dirty="0" err="1"/>
              <a:t>AgMRC</a:t>
            </a:r>
            <a:r>
              <a:rPr lang="en-US" sz="2200" b="1" dirty="0"/>
              <a:t>) </a:t>
            </a:r>
            <a:r>
              <a:rPr lang="en-US" sz="2200" dirty="0"/>
              <a:t>Provides information and resources on value-added agriculture, business planning, and market analysis. </a:t>
            </a:r>
            <a:r>
              <a:rPr lang="en-US" sz="2200" dirty="0">
                <a:hlinkClick r:id="rId5"/>
              </a:rPr>
              <a:t>https://www.facebook.com/agmrc/</a:t>
            </a:r>
            <a:endParaRPr lang="en-US" sz="2200" dirty="0"/>
          </a:p>
          <a:p>
            <a:pPr>
              <a:lnSpc>
                <a:spcPct val="90000"/>
              </a:lnSpc>
              <a:buClr>
                <a:schemeClr val="lt1"/>
              </a:buClr>
              <a:buSzPts val="2400"/>
            </a:pPr>
            <a:r>
              <a:rPr lang="en-US" sz="2200" dirty="0"/>
              <a:t>ATTRA Sustainable Agriculture- New Farmer Worksheets</a:t>
            </a:r>
          </a:p>
          <a:p>
            <a:pPr>
              <a:lnSpc>
                <a:spcPct val="90000"/>
              </a:lnSpc>
              <a:buClr>
                <a:schemeClr val="lt1"/>
              </a:buClr>
              <a:buSzPts val="2400"/>
            </a:pPr>
            <a:r>
              <a:rPr lang="en-US" sz="2200" dirty="0"/>
              <a:t>https://</a:t>
            </a:r>
            <a:r>
              <a:rPr lang="en-US" sz="2200" dirty="0" err="1"/>
              <a:t>attra.ncat.org</a:t>
            </a:r>
            <a:r>
              <a:rPr lang="en-US" sz="2200"/>
              <a:t>/tutorial-beginning-farmer-training/</a:t>
            </a:r>
          </a:p>
          <a:p>
            <a:pPr marL="228600" lvl="0">
              <a:lnSpc>
                <a:spcPct val="90000"/>
              </a:lnSpc>
              <a:spcBef>
                <a:spcPts val="1000"/>
              </a:spcBef>
              <a:spcAft>
                <a:spcPts val="0"/>
              </a:spcAft>
              <a:buClr>
                <a:schemeClr val="lt1"/>
              </a:buClr>
              <a:buSzPts val="2400"/>
            </a:pPr>
            <a:endParaRPr lang="en-US" sz="22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25"/>
        <p:cNvGrpSpPr/>
        <p:nvPr/>
      </p:nvGrpSpPr>
      <p:grpSpPr>
        <a:xfrm>
          <a:off x="0" y="0"/>
          <a:ext cx="0" cy="0"/>
          <a:chOff x="0" y="0"/>
          <a:chExt cx="0" cy="0"/>
        </a:xfrm>
      </p:grpSpPr>
      <p:sp useBgFill="1">
        <p:nvSpPr>
          <p:cNvPr id="432" name="Rectangle 431">
            <a:extLst>
              <a:ext uri="{FF2B5EF4-FFF2-40B4-BE49-F238E27FC236}">
                <a16:creationId xmlns:a16="http://schemas.microsoft.com/office/drawing/2014/main" xmlns="" id="{979E27D9-03C7-44E2-9FF8-15D0C8506A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Google Shape;426;p33"/>
          <p:cNvSpPr txBox="1">
            <a:spLocks noGrp="1"/>
          </p:cNvSpPr>
          <p:nvPr>
            <p:ph type="title" idx="4294967295"/>
          </p:nvPr>
        </p:nvSpPr>
        <p:spPr>
          <a:xfrm>
            <a:off x="1136397" y="502021"/>
            <a:ext cx="9688296" cy="1642969"/>
          </a:xfrm>
          <a:prstGeom prst="rect">
            <a:avLst/>
          </a:prstGeom>
        </p:spPr>
        <p:txBody>
          <a:bodyPr spcFirstLastPara="1" vert="horz" lIns="91440" tIns="45720" rIns="91440" bIns="45720" rtlCol="0" anchor="b" anchorCtr="0">
            <a:normAutofit/>
          </a:bodyPr>
          <a:lstStyle/>
          <a:p>
            <a:pPr marL="0" lvl="0" indent="0">
              <a:spcAft>
                <a:spcPts val="0"/>
              </a:spcAft>
              <a:buClr>
                <a:schemeClr val="lt1"/>
              </a:buClr>
              <a:buSzPts val="3600"/>
            </a:pPr>
            <a:r>
              <a:rPr lang="en-US" sz="4000" kern="1200">
                <a:solidFill>
                  <a:schemeClr val="tx1"/>
                </a:solidFill>
                <a:latin typeface="+mj-lt"/>
                <a:ea typeface="+mj-ea"/>
                <a:cs typeface="+mj-cs"/>
              </a:rPr>
              <a:t>Online Resources and Networks</a:t>
            </a:r>
          </a:p>
        </p:txBody>
      </p:sp>
      <p:sp>
        <p:nvSpPr>
          <p:cNvPr id="427" name="Google Shape;427;p33"/>
          <p:cNvSpPr txBox="1">
            <a:spLocks noGrp="1"/>
          </p:cNvSpPr>
          <p:nvPr>
            <p:ph idx="4294967295"/>
          </p:nvPr>
        </p:nvSpPr>
        <p:spPr>
          <a:xfrm>
            <a:off x="1136397" y="2418409"/>
            <a:ext cx="9688296" cy="3454358"/>
          </a:xfrm>
          <a:prstGeom prst="rect">
            <a:avLst/>
          </a:prstGeom>
        </p:spPr>
        <p:txBody>
          <a:bodyPr spcFirstLastPara="1" vert="horz" lIns="91440" tIns="45720" rIns="91440" bIns="45720" rtlCol="0" anchor="t" anchorCtr="0">
            <a:normAutofit/>
          </a:bodyPr>
          <a:lstStyle/>
          <a:p>
            <a:pPr marL="228600" lvl="0">
              <a:lnSpc>
                <a:spcPct val="90000"/>
              </a:lnSpc>
              <a:spcBef>
                <a:spcPts val="0"/>
              </a:spcBef>
              <a:spcAft>
                <a:spcPts val="0"/>
              </a:spcAft>
              <a:buClr>
                <a:schemeClr val="lt1"/>
              </a:buClr>
              <a:buSzPts val="2400"/>
            </a:pPr>
            <a:r>
              <a:rPr lang="en-US" sz="2000" b="1"/>
              <a:t>ATTRA - National Sustainable Agriculture Information Service:</a:t>
            </a:r>
            <a:r>
              <a:rPr lang="en-US" sz="2000"/>
              <a:t>Provides a wide range of resources on sustainable agriculture, including publications, webinars, and technical assistance.</a:t>
            </a:r>
            <a:r>
              <a:rPr lang="en-US" sz="2000">
                <a:hlinkClick r:id="rId3"/>
              </a:rPr>
              <a:t>https://attra.ncat.org/</a:t>
            </a:r>
            <a:endParaRPr lang="en-US" sz="2000"/>
          </a:p>
          <a:p>
            <a:pPr>
              <a:lnSpc>
                <a:spcPct val="90000"/>
              </a:lnSpc>
              <a:buClr>
                <a:schemeClr val="lt1"/>
              </a:buClr>
              <a:buSzPts val="2400"/>
            </a:pPr>
            <a:r>
              <a:rPr lang="en-US" sz="2000" b="1"/>
              <a:t>Local Harvest: </a:t>
            </a:r>
            <a:r>
              <a:rPr lang="en-US" sz="2000"/>
              <a:t>A platform that connects consumers with local farmers and provides resources for direct marketing and CSA programs.</a:t>
            </a:r>
            <a:r>
              <a:rPr lang="en-US" sz="2000">
                <a:hlinkClick r:id="rId4"/>
              </a:rPr>
              <a:t>Local Harvest-Community Supported Ag (CSA)</a:t>
            </a:r>
            <a:endParaRPr lang="en-US" sz="2000"/>
          </a:p>
          <a:p>
            <a:pPr>
              <a:lnSpc>
                <a:spcPct val="90000"/>
              </a:lnSpc>
              <a:buClr>
                <a:schemeClr val="lt1"/>
              </a:buClr>
              <a:buSzPts val="2400"/>
            </a:pPr>
            <a:r>
              <a:rPr lang="en-US" sz="2000" b="1"/>
              <a:t>Farm Commons: </a:t>
            </a:r>
            <a:r>
              <a:rPr lang="en-US" sz="2000"/>
              <a:t>Offers legal resources and support for farmers, including guides, workshops, and legal advice on farm business structures, land tenure, and labor laws. </a:t>
            </a:r>
            <a:r>
              <a:rPr lang="en-US" sz="2000">
                <a:hlinkClick r:id="rId5"/>
              </a:rPr>
              <a:t>https://farmcommons.org/</a:t>
            </a:r>
            <a:endParaRPr lang="en-US" sz="2000"/>
          </a:p>
          <a:p>
            <a:pPr marL="228600" lvl="0">
              <a:lnSpc>
                <a:spcPct val="90000"/>
              </a:lnSpc>
              <a:spcBef>
                <a:spcPts val="1000"/>
              </a:spcBef>
              <a:spcAft>
                <a:spcPts val="0"/>
              </a:spcAft>
              <a:buClr>
                <a:schemeClr val="lt1"/>
              </a:buClr>
              <a:buSzPts val="2400"/>
            </a:pPr>
            <a:endParaRPr lang="en-US" sz="2000"/>
          </a:p>
        </p:txBody>
      </p:sp>
      <p:sp>
        <p:nvSpPr>
          <p:cNvPr id="434" name="Rectangle 433">
            <a:extLst>
              <a:ext uri="{FF2B5EF4-FFF2-40B4-BE49-F238E27FC236}">
                <a16:creationId xmlns:a16="http://schemas.microsoft.com/office/drawing/2014/main" xmlns="" id="{EEBF1590-3B36-48EE-A89D-3B6F3CB256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Rectangle 435">
            <a:extLst>
              <a:ext uri="{FF2B5EF4-FFF2-40B4-BE49-F238E27FC236}">
                <a16:creationId xmlns:a16="http://schemas.microsoft.com/office/drawing/2014/main" xmlns="" id="{AC8F6C8C-AB5A-4548-942D-E3FD40ACBC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32"/>
        <p:cNvGrpSpPr/>
        <p:nvPr/>
      </p:nvGrpSpPr>
      <p:grpSpPr>
        <a:xfrm>
          <a:off x="0" y="0"/>
          <a:ext cx="0" cy="0"/>
          <a:chOff x="0" y="0"/>
          <a:chExt cx="0" cy="0"/>
        </a:xfrm>
      </p:grpSpPr>
      <p:sp useBgFill="1">
        <p:nvSpPr>
          <p:cNvPr id="439" name="Rectangle 438">
            <a:extLst>
              <a:ext uri="{FF2B5EF4-FFF2-40B4-BE49-F238E27FC236}">
                <a16:creationId xmlns:a16="http://schemas.microsoft.com/office/drawing/2014/main" xmlns="" id="{979E27D9-03C7-44E2-9FF8-15D0C8506A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Google Shape;433;p34"/>
          <p:cNvSpPr txBox="1">
            <a:spLocks noGrp="1"/>
          </p:cNvSpPr>
          <p:nvPr>
            <p:ph type="title" idx="4294967295"/>
          </p:nvPr>
        </p:nvSpPr>
        <p:spPr>
          <a:xfrm>
            <a:off x="1136397" y="502021"/>
            <a:ext cx="9688296" cy="1642969"/>
          </a:xfrm>
          <a:prstGeom prst="rect">
            <a:avLst/>
          </a:prstGeom>
        </p:spPr>
        <p:txBody>
          <a:bodyPr spcFirstLastPara="1" vert="horz" lIns="91440" tIns="45720" rIns="91440" bIns="45720" rtlCol="0" anchor="b" anchorCtr="0">
            <a:normAutofit/>
          </a:bodyPr>
          <a:lstStyle/>
          <a:p>
            <a:pPr marL="0" lvl="0" indent="0">
              <a:spcAft>
                <a:spcPts val="0"/>
              </a:spcAft>
              <a:buClr>
                <a:schemeClr val="lt1"/>
              </a:buClr>
              <a:buSzPts val="3600"/>
            </a:pPr>
            <a:r>
              <a:rPr lang="en-US" sz="4000" kern="1200">
                <a:solidFill>
                  <a:schemeClr val="tx1"/>
                </a:solidFill>
                <a:latin typeface="+mj-lt"/>
                <a:ea typeface="+mj-ea"/>
                <a:cs typeface="+mj-cs"/>
              </a:rPr>
              <a:t>Specialty and Niche Organizations</a:t>
            </a:r>
          </a:p>
        </p:txBody>
      </p:sp>
      <p:sp>
        <p:nvSpPr>
          <p:cNvPr id="434" name="Google Shape;434;p34"/>
          <p:cNvSpPr txBox="1">
            <a:spLocks noGrp="1"/>
          </p:cNvSpPr>
          <p:nvPr>
            <p:ph idx="4294967295"/>
          </p:nvPr>
        </p:nvSpPr>
        <p:spPr>
          <a:xfrm>
            <a:off x="1136397" y="2418409"/>
            <a:ext cx="9688296" cy="3454358"/>
          </a:xfrm>
          <a:prstGeom prst="rect">
            <a:avLst/>
          </a:prstGeom>
        </p:spPr>
        <p:txBody>
          <a:bodyPr spcFirstLastPara="1" vert="horz" lIns="91440" tIns="45720" rIns="91440" bIns="45720" rtlCol="0" anchor="t" anchorCtr="0">
            <a:normAutofit/>
          </a:bodyPr>
          <a:lstStyle/>
          <a:p>
            <a:pPr>
              <a:lnSpc>
                <a:spcPct val="90000"/>
              </a:lnSpc>
              <a:spcBef>
                <a:spcPts val="0"/>
              </a:spcBef>
              <a:buClr>
                <a:schemeClr val="lt1"/>
              </a:buClr>
              <a:buSzPts val="2400"/>
            </a:pPr>
            <a:r>
              <a:rPr lang="en-US" sz="2000" b="1"/>
              <a:t>Organic Farming Research Foundation (OFRF) </a:t>
            </a:r>
            <a:r>
              <a:rPr lang="en-US" sz="2000"/>
              <a:t>Supports organic farmers with research grants, educational resources, and advocacy. </a:t>
            </a:r>
            <a:r>
              <a:rPr lang="en-US" sz="2000">
                <a:hlinkClick r:id="rId3"/>
              </a:rPr>
              <a:t>https://ofrf.org/</a:t>
            </a:r>
            <a:endParaRPr lang="en-US" sz="2000"/>
          </a:p>
          <a:p>
            <a:pPr marL="228600" lvl="0">
              <a:lnSpc>
                <a:spcPct val="90000"/>
              </a:lnSpc>
              <a:spcBef>
                <a:spcPts val="1000"/>
              </a:spcBef>
              <a:spcAft>
                <a:spcPts val="0"/>
              </a:spcAft>
              <a:buClr>
                <a:schemeClr val="lt1"/>
              </a:buClr>
              <a:buSzPts val="2400"/>
            </a:pPr>
            <a:r>
              <a:rPr lang="en-US" sz="2000" b="1"/>
              <a:t>Holistic Management International (HMI) </a:t>
            </a:r>
            <a:r>
              <a:rPr lang="en-US" sz="2000"/>
              <a:t>Provides training and resources on holistic management practices for sustainable farming and ranching.</a:t>
            </a:r>
            <a:r>
              <a:rPr lang="en-US" sz="2000">
                <a:hlinkClick r:id="rId4"/>
              </a:rPr>
              <a:t>https://holisticmanagement.org/</a:t>
            </a:r>
            <a:endParaRPr lang="en-US" sz="2000"/>
          </a:p>
          <a:p>
            <a:pPr>
              <a:lnSpc>
                <a:spcPct val="90000"/>
              </a:lnSpc>
              <a:buClr>
                <a:schemeClr val="lt1"/>
              </a:buClr>
              <a:buSzPts val="2400"/>
            </a:pPr>
            <a:r>
              <a:rPr lang="en-US" sz="2000" b="1"/>
              <a:t>National Organic Program (NOP) </a:t>
            </a:r>
            <a:r>
              <a:rPr lang="en-US" sz="2000"/>
              <a:t>A USDA program that provides standards, certification, and resources for organic farming. </a:t>
            </a:r>
            <a:r>
              <a:rPr lang="en-US" sz="2000">
                <a:hlinkClick r:id="rId5"/>
              </a:rPr>
              <a:t>https://www.ams.usda.gov/about-ams/programs-offices/national-organic-program</a:t>
            </a:r>
            <a:endParaRPr lang="en-US" sz="2000"/>
          </a:p>
          <a:p>
            <a:pPr>
              <a:lnSpc>
                <a:spcPct val="90000"/>
              </a:lnSpc>
              <a:buClr>
                <a:schemeClr val="lt1"/>
              </a:buClr>
              <a:buSzPts val="2400"/>
            </a:pPr>
            <a:r>
              <a:rPr lang="en-US" sz="2000" b="1"/>
              <a:t>Organic Trade Association (OTA), </a:t>
            </a:r>
            <a:r>
              <a:rPr lang="en-US" sz="2000">
                <a:hlinkClick r:id="rId6"/>
              </a:rPr>
              <a:t>https://www.ota.com/</a:t>
            </a:r>
            <a:endParaRPr lang="en-US" sz="2000" b="1"/>
          </a:p>
          <a:p>
            <a:pPr marL="228600" lvl="0">
              <a:lnSpc>
                <a:spcPct val="90000"/>
              </a:lnSpc>
              <a:spcBef>
                <a:spcPts val="1000"/>
              </a:spcBef>
              <a:spcAft>
                <a:spcPts val="0"/>
              </a:spcAft>
              <a:buClr>
                <a:schemeClr val="lt1"/>
              </a:buClr>
              <a:buSzPts val="2400"/>
            </a:pPr>
            <a:endParaRPr lang="en-US" sz="2000"/>
          </a:p>
        </p:txBody>
      </p:sp>
      <p:sp>
        <p:nvSpPr>
          <p:cNvPr id="441" name="Rectangle 440">
            <a:extLst>
              <a:ext uri="{FF2B5EF4-FFF2-40B4-BE49-F238E27FC236}">
                <a16:creationId xmlns:a16="http://schemas.microsoft.com/office/drawing/2014/main" xmlns="" id="{EEBF1590-3B36-48EE-A89D-3B6F3CB256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Rectangle 442">
            <a:extLst>
              <a:ext uri="{FF2B5EF4-FFF2-40B4-BE49-F238E27FC236}">
                <a16:creationId xmlns:a16="http://schemas.microsoft.com/office/drawing/2014/main" xmlns="" id="{AC8F6C8C-AB5A-4548-942D-E3FD40ACBC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6"/>
        <p:cNvGrpSpPr/>
        <p:nvPr/>
      </p:nvGrpSpPr>
      <p:grpSpPr>
        <a:xfrm>
          <a:off x="0" y="0"/>
          <a:ext cx="0" cy="0"/>
          <a:chOff x="0" y="0"/>
          <a:chExt cx="0" cy="0"/>
        </a:xfrm>
      </p:grpSpPr>
      <p:sp useBgFill="1">
        <p:nvSpPr>
          <p:cNvPr id="454" name="Rectangle 453">
            <a:extLst>
              <a:ext uri="{FF2B5EF4-FFF2-40B4-BE49-F238E27FC236}">
                <a16:creationId xmlns:a16="http://schemas.microsoft.com/office/drawing/2014/main" xmlns="" id="{53B021B3-DE93-4AB7-8A18-CF5F1CED88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Google Shape;447;p36"/>
          <p:cNvSpPr txBox="1">
            <a:spLocks noGrp="1"/>
          </p:cNvSpPr>
          <p:nvPr>
            <p:ph type="title" idx="4294967295"/>
          </p:nvPr>
        </p:nvSpPr>
        <p:spPr>
          <a:xfrm>
            <a:off x="841248" y="256032"/>
            <a:ext cx="10506456" cy="1014984"/>
          </a:xfrm>
          <a:prstGeom prst="rect">
            <a:avLst/>
          </a:prstGeom>
        </p:spPr>
        <p:txBody>
          <a:bodyPr spcFirstLastPara="1" vert="horz" lIns="91440" tIns="45720" rIns="91440" bIns="45720" rtlCol="0" anchor="b" anchorCtr="0">
            <a:normAutofit/>
          </a:bodyPr>
          <a:lstStyle/>
          <a:p>
            <a:pPr marL="0" lvl="0" indent="0">
              <a:spcAft>
                <a:spcPts val="0"/>
              </a:spcAft>
              <a:buClr>
                <a:schemeClr val="lt1"/>
              </a:buClr>
              <a:buSzPts val="3600"/>
            </a:pPr>
            <a:r>
              <a:rPr lang="en-US" sz="3700" b="1" kern="1200">
                <a:solidFill>
                  <a:schemeClr val="tx1"/>
                </a:solidFill>
                <a:latin typeface="+mj-lt"/>
                <a:ea typeface="+mj-ea"/>
                <a:cs typeface="+mj-cs"/>
              </a:rPr>
              <a:t>Q&amp;A / Contact Information/Farmers Alliance</a:t>
            </a:r>
            <a:endParaRPr lang="en-US" sz="3700" kern="1200">
              <a:solidFill>
                <a:schemeClr val="tx1"/>
              </a:solidFill>
              <a:latin typeface="+mj-lt"/>
              <a:ea typeface="+mj-ea"/>
              <a:cs typeface="+mj-cs"/>
            </a:endParaRPr>
          </a:p>
        </p:txBody>
      </p:sp>
      <p:sp>
        <p:nvSpPr>
          <p:cNvPr id="456" name="Rectangle 455">
            <a:extLst>
              <a:ext uri="{FF2B5EF4-FFF2-40B4-BE49-F238E27FC236}">
                <a16:creationId xmlns:a16="http://schemas.microsoft.com/office/drawing/2014/main" xmlns="" id="{52D502E5-F6B4-4D58-B4AE-FC466FF15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58" name="Rectangle 457">
            <a:extLst>
              <a:ext uri="{FF2B5EF4-FFF2-40B4-BE49-F238E27FC236}">
                <a16:creationId xmlns:a16="http://schemas.microsoft.com/office/drawing/2014/main" xmlns="" id="{9DECDBF4-02B6-4BB4-B65B-B8107AD6A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450" name="Google Shape;448;p36">
            <a:extLst>
              <a:ext uri="{FF2B5EF4-FFF2-40B4-BE49-F238E27FC236}">
                <a16:creationId xmlns:a16="http://schemas.microsoft.com/office/drawing/2014/main" xmlns="" id="{D9683573-86E7-93EE-3E91-71B3B1343C1A}"/>
              </a:ext>
            </a:extLst>
          </p:cNvPr>
          <p:cNvGraphicFramePr>
            <a:graphicFrameLocks noGrp="1"/>
          </p:cNvGraphicFramePr>
          <p:nvPr>
            <p:ph idx="4294967295"/>
            <p:extLst>
              <p:ext uri="{D42A27DB-BD31-4B8C-83A1-F6EECF244321}">
                <p14:modId xmlns:p14="http://schemas.microsoft.com/office/powerpoint/2010/main" val="673748508"/>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5"/>
        <p:cNvGrpSpPr/>
        <p:nvPr/>
      </p:nvGrpSpPr>
      <p:grpSpPr>
        <a:xfrm>
          <a:off x="0" y="0"/>
          <a:ext cx="0" cy="0"/>
          <a:chOff x="0" y="0"/>
          <a:chExt cx="0" cy="0"/>
        </a:xfrm>
      </p:grpSpPr>
      <p:sp useBgFill="1">
        <p:nvSpPr>
          <p:cNvPr id="214" name="Rectangle 213">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Google Shape;206;p1"/>
          <p:cNvSpPr txBox="1">
            <a:spLocks noGrp="1"/>
          </p:cNvSpPr>
          <p:nvPr>
            <p:ph type="title" idx="4294967295"/>
          </p:nvPr>
        </p:nvSpPr>
        <p:spPr>
          <a:xfrm>
            <a:off x="1371597" y="348865"/>
            <a:ext cx="10044023" cy="877729"/>
          </a:xfrm>
          <a:prstGeom prst="rect">
            <a:avLst/>
          </a:prstGeom>
        </p:spPr>
        <p:txBody>
          <a:bodyPr spcFirstLastPara="1" vert="horz" lIns="91440" tIns="45720" rIns="91440" bIns="45720" rtlCol="0" anchor="ctr" anchorCtr="0">
            <a:normAutofit/>
          </a:bodyPr>
          <a:lstStyle/>
          <a:p>
            <a:pPr marL="0" lvl="0" indent="0">
              <a:spcAft>
                <a:spcPts val="0"/>
              </a:spcAft>
              <a:buClr>
                <a:schemeClr val="lt1"/>
              </a:buClr>
              <a:buSzPts val="3600"/>
            </a:pPr>
            <a:r>
              <a:rPr lang="en-US" sz="4000" kern="1200">
                <a:solidFill>
                  <a:srgbClr val="FFFFFF"/>
                </a:solidFill>
                <a:latin typeface="+mj-lt"/>
                <a:ea typeface="+mj-ea"/>
                <a:cs typeface="+mj-cs"/>
              </a:rPr>
              <a:t>Business Basics for Farming Business </a:t>
            </a:r>
          </a:p>
        </p:txBody>
      </p:sp>
      <p:graphicFrame>
        <p:nvGraphicFramePr>
          <p:cNvPr id="3" name="Diagram 2">
            <a:extLst>
              <a:ext uri="{FF2B5EF4-FFF2-40B4-BE49-F238E27FC236}">
                <a16:creationId xmlns:a16="http://schemas.microsoft.com/office/drawing/2014/main" xmlns="" id="{F44CEC5C-9509-1722-16DB-D5E9F3EF872B}"/>
              </a:ext>
            </a:extLst>
          </p:cNvPr>
          <p:cNvGraphicFramePr/>
          <p:nvPr>
            <p:extLst>
              <p:ext uri="{D42A27DB-BD31-4B8C-83A1-F6EECF244321}">
                <p14:modId xmlns:p14="http://schemas.microsoft.com/office/powerpoint/2010/main" val="291454757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1"/>
        <p:cNvGrpSpPr/>
        <p:nvPr/>
      </p:nvGrpSpPr>
      <p:grpSpPr>
        <a:xfrm>
          <a:off x="0" y="0"/>
          <a:ext cx="0" cy="0"/>
          <a:chOff x="0" y="0"/>
          <a:chExt cx="0" cy="0"/>
        </a:xfrm>
      </p:grpSpPr>
      <p:sp useBgFill="1">
        <p:nvSpPr>
          <p:cNvPr id="218" name="Rectangle 217">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descr="Vegetables on display at a market">
            <a:extLst>
              <a:ext uri="{FF2B5EF4-FFF2-40B4-BE49-F238E27FC236}">
                <a16:creationId xmlns:a16="http://schemas.microsoft.com/office/drawing/2014/main" xmlns="" id="{55277F95-91C8-DB8C-87C5-6F33C83FB089}"/>
              </a:ext>
            </a:extLst>
          </p:cNvPr>
          <p:cNvPicPr>
            <a:picLocks noGrp="1" noChangeAspect="1"/>
          </p:cNvPicPr>
          <p:nvPr>
            <p:ph sz="half" idx="4294967295"/>
          </p:nvPr>
        </p:nvPicPr>
        <p:blipFill>
          <a:blip r:embed="rId3"/>
          <a:srcRect l="5884" r="-1" b="-1"/>
          <a:stretch/>
        </p:blipFill>
        <p:spPr>
          <a:xfrm>
            <a:off x="2522356" y="10"/>
            <a:ext cx="9669642" cy="6857990"/>
          </a:xfrm>
          <a:prstGeom prst="rect">
            <a:avLst/>
          </a:prstGeom>
        </p:spPr>
      </p:pic>
      <p:sp>
        <p:nvSpPr>
          <p:cNvPr id="220" name="Rectangle 219">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Google Shape;212;p2"/>
          <p:cNvSpPr txBox="1">
            <a:spLocks noGrp="1"/>
          </p:cNvSpPr>
          <p:nvPr>
            <p:ph type="title" idx="4294967295"/>
          </p:nvPr>
        </p:nvSpPr>
        <p:spPr>
          <a:xfrm>
            <a:off x="838200" y="365125"/>
            <a:ext cx="3822189" cy="1899912"/>
          </a:xfrm>
          <a:prstGeom prst="rect">
            <a:avLst/>
          </a:prstGeom>
        </p:spPr>
        <p:txBody>
          <a:bodyPr spcFirstLastPara="1" vert="horz" lIns="91440" tIns="45720" rIns="91440" bIns="45720" rtlCol="0" anchor="ctr" anchorCtr="0">
            <a:normAutofit/>
          </a:bodyPr>
          <a:lstStyle/>
          <a:p>
            <a:pPr marL="0" lvl="0" indent="0">
              <a:spcAft>
                <a:spcPts val="0"/>
              </a:spcAft>
              <a:buClr>
                <a:schemeClr val="lt1"/>
              </a:buClr>
              <a:buSzPts val="3600"/>
            </a:pPr>
            <a:r>
              <a:rPr lang="en-US" sz="3400"/>
              <a:t>Entrepreneurship in the Farming Industry</a:t>
            </a:r>
          </a:p>
        </p:txBody>
      </p:sp>
      <p:sp>
        <p:nvSpPr>
          <p:cNvPr id="213" name="Google Shape;213;p2"/>
          <p:cNvSpPr txBox="1">
            <a:spLocks noGrp="1"/>
          </p:cNvSpPr>
          <p:nvPr>
            <p:ph sz="half" idx="4294967295"/>
          </p:nvPr>
        </p:nvSpPr>
        <p:spPr>
          <a:xfrm>
            <a:off x="838200" y="2434201"/>
            <a:ext cx="3822189" cy="3742762"/>
          </a:xfrm>
          <a:prstGeom prst="rect">
            <a:avLst/>
          </a:prstGeom>
        </p:spPr>
        <p:txBody>
          <a:bodyPr spcFirstLastPara="1" vert="horz" lIns="91440" tIns="45720" rIns="91440" bIns="45720" rtlCol="0" anchorCtr="0">
            <a:normAutofit/>
          </a:bodyPr>
          <a:lstStyle/>
          <a:p>
            <a:pPr marL="0">
              <a:lnSpc>
                <a:spcPct val="90000"/>
              </a:lnSpc>
              <a:spcBef>
                <a:spcPts val="0"/>
              </a:spcBef>
              <a:spcAft>
                <a:spcPts val="1200"/>
              </a:spcAft>
              <a:buClr>
                <a:schemeClr val="lt1"/>
              </a:buClr>
              <a:buSzPts val="2400"/>
            </a:pPr>
            <a:r>
              <a:rPr lang="en-US" sz="2000"/>
              <a:t>First, ask yourself these  questions:</a:t>
            </a:r>
          </a:p>
          <a:p>
            <a:pPr marL="685800">
              <a:lnSpc>
                <a:spcPct val="90000"/>
              </a:lnSpc>
              <a:spcBef>
                <a:spcPts val="0"/>
              </a:spcBef>
              <a:spcAft>
                <a:spcPts val="1200"/>
              </a:spcAft>
              <a:buSzPts val="2400"/>
            </a:pPr>
            <a:r>
              <a:rPr lang="en-US" sz="2000"/>
              <a:t>Purpose:  Why am I in this industry?  Why do I want to develop a business model in this industry? </a:t>
            </a:r>
          </a:p>
          <a:p>
            <a:pPr marL="685800" lvl="0">
              <a:lnSpc>
                <a:spcPct val="90000"/>
              </a:lnSpc>
              <a:spcBef>
                <a:spcPts val="0"/>
              </a:spcBef>
              <a:spcAft>
                <a:spcPts val="1200"/>
              </a:spcAft>
              <a:buSzPts val="2400"/>
            </a:pPr>
            <a:r>
              <a:rPr lang="en-US" sz="2000"/>
              <a:t>Passion:  What motivates you?  What inspires you?  What gives you energy? </a:t>
            </a:r>
          </a:p>
          <a:p>
            <a:pPr marL="1143000">
              <a:lnSpc>
                <a:spcPct val="90000"/>
              </a:lnSpc>
              <a:spcAft>
                <a:spcPts val="0"/>
              </a:spcAft>
              <a:buClr>
                <a:schemeClr val="lt1"/>
              </a:buClr>
              <a:buSzPts val="2400"/>
            </a:pPr>
            <a:endParaRPr lang="en-US" sz="2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7"/>
        <p:cNvGrpSpPr/>
        <p:nvPr/>
      </p:nvGrpSpPr>
      <p:grpSpPr>
        <a:xfrm>
          <a:off x="0" y="0"/>
          <a:ext cx="0" cy="0"/>
          <a:chOff x="0" y="0"/>
          <a:chExt cx="0" cy="0"/>
        </a:xfrm>
      </p:grpSpPr>
      <p:sp useBgFill="1">
        <p:nvSpPr>
          <p:cNvPr id="223" name="Rectangle 222">
            <a:extLst>
              <a:ext uri="{FF2B5EF4-FFF2-40B4-BE49-F238E27FC236}">
                <a16:creationId xmlns:a16="http://schemas.microsoft.com/office/drawing/2014/main" xmlns="" id="{2E442304-DDBD-4F7B-8017-36BCC863FB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Google Shape;218;p3"/>
          <p:cNvSpPr txBox="1">
            <a:spLocks noGrp="1"/>
          </p:cNvSpPr>
          <p:nvPr>
            <p:ph type="title" idx="4294967295"/>
          </p:nvPr>
        </p:nvSpPr>
        <p:spPr>
          <a:xfrm>
            <a:off x="635000" y="640823"/>
            <a:ext cx="3418659" cy="5583148"/>
          </a:xfrm>
          <a:prstGeom prst="rect">
            <a:avLst/>
          </a:prstGeom>
        </p:spPr>
        <p:txBody>
          <a:bodyPr spcFirstLastPara="1" vert="horz" lIns="91440" tIns="45720" rIns="91440" bIns="45720" rtlCol="0" anchor="ctr" anchorCtr="0">
            <a:normAutofit/>
          </a:bodyPr>
          <a:lstStyle/>
          <a:p>
            <a:pPr marL="0" lvl="0" indent="0">
              <a:spcAft>
                <a:spcPts val="0"/>
              </a:spcAft>
              <a:buClr>
                <a:schemeClr val="lt1"/>
              </a:buClr>
              <a:buSzPts val="3600"/>
            </a:pPr>
            <a:r>
              <a:rPr lang="en-US" sz="3000" kern="1200">
                <a:solidFill>
                  <a:schemeClr val="tx1"/>
                </a:solidFill>
                <a:latin typeface="+mj-lt"/>
                <a:ea typeface="+mj-ea"/>
                <a:cs typeface="+mj-cs"/>
              </a:rPr>
              <a:t>Entrepreneurship in the Farming Industry</a:t>
            </a:r>
          </a:p>
        </p:txBody>
      </p:sp>
      <p:sp>
        <p:nvSpPr>
          <p:cNvPr id="225" name="sketch line">
            <a:extLst>
              <a:ext uri="{FF2B5EF4-FFF2-40B4-BE49-F238E27FC236}">
                <a16:creationId xmlns:a16="http://schemas.microsoft.com/office/drawing/2014/main" xmlns="" id="{5E107275-3853-46FD-A241-DE4355A426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 1">
            <a:extLst>
              <a:ext uri="{FF2B5EF4-FFF2-40B4-BE49-F238E27FC236}">
                <a16:creationId xmlns:a16="http://schemas.microsoft.com/office/drawing/2014/main" xmlns="" id="{17F39EEE-5A80-0ED6-248A-39740A77DBFE}"/>
              </a:ext>
            </a:extLst>
          </p:cNvPr>
          <p:cNvGraphicFramePr/>
          <p:nvPr>
            <p:extLst>
              <p:ext uri="{D42A27DB-BD31-4B8C-83A1-F6EECF244321}">
                <p14:modId xmlns:p14="http://schemas.microsoft.com/office/powerpoint/2010/main" val="1265080746"/>
              </p:ext>
            </p:extLst>
          </p:nvPr>
        </p:nvGraphicFramePr>
        <p:xfrm>
          <a:off x="4329714"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9"/>
        <p:cNvGrpSpPr/>
        <p:nvPr/>
      </p:nvGrpSpPr>
      <p:grpSpPr>
        <a:xfrm>
          <a:off x="0" y="0"/>
          <a:ext cx="0" cy="0"/>
          <a:chOff x="0" y="0"/>
          <a:chExt cx="0" cy="0"/>
        </a:xfrm>
      </p:grpSpPr>
      <p:sp useBgFill="1">
        <p:nvSpPr>
          <p:cNvPr id="235" name="Rectangle 234">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Google Shape;230;p5"/>
          <p:cNvSpPr txBox="1">
            <a:spLocks noGrp="1"/>
          </p:cNvSpPr>
          <p:nvPr>
            <p:ph type="title" idx="4294967295"/>
          </p:nvPr>
        </p:nvSpPr>
        <p:spPr>
          <a:xfrm>
            <a:off x="640080" y="325369"/>
            <a:ext cx="4368602" cy="1956841"/>
          </a:xfrm>
          <a:prstGeom prst="rect">
            <a:avLst/>
          </a:prstGeom>
        </p:spPr>
        <p:txBody>
          <a:bodyPr spcFirstLastPara="1" vert="horz" lIns="91440" tIns="45720" rIns="91440" bIns="45720" rtlCol="0" anchor="b" anchorCtr="0">
            <a:normAutofit/>
          </a:bodyPr>
          <a:lstStyle/>
          <a:p>
            <a:pPr marL="0" lvl="0" indent="0">
              <a:spcAft>
                <a:spcPts val="0"/>
              </a:spcAft>
              <a:buClr>
                <a:schemeClr val="lt1"/>
              </a:buClr>
              <a:buSzPts val="3600"/>
            </a:pPr>
            <a:r>
              <a:rPr lang="en-US" sz="5400"/>
              <a:t>SWOT Analysis</a:t>
            </a:r>
          </a:p>
        </p:txBody>
      </p:sp>
      <p:sp>
        <p:nvSpPr>
          <p:cNvPr id="237"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SWOT Analysis: What It Is &amp; How to Do It [Examples + Template]">
            <a:extLst>
              <a:ext uri="{FF2B5EF4-FFF2-40B4-BE49-F238E27FC236}">
                <a16:creationId xmlns:a16="http://schemas.microsoft.com/office/drawing/2014/main" xmlns="" id="{018CC98C-43C9-0BA6-ADDD-56505EB1E9CA}"/>
              </a:ext>
            </a:extLst>
          </p:cNvPr>
          <p:cNvPicPr>
            <a:picLocks noGrp="1" noChangeAspect="1"/>
          </p:cNvPicPr>
          <p:nvPr>
            <p:ph idx="4294967295"/>
          </p:nvPr>
        </p:nvPicPr>
        <p:blipFill>
          <a:blip r:embed="rId3"/>
          <a:srcRect t="17778" r="-54" b="6667"/>
          <a:stretch/>
        </p:blipFill>
        <p:spPr>
          <a:xfrm>
            <a:off x="4811949" y="10"/>
            <a:ext cx="7382118" cy="685665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6"/>
          <p:cNvSpPr txBox="1">
            <a:spLocks noGrp="1"/>
          </p:cNvSpPr>
          <p:nvPr>
            <p:ph type="ctrTitle"/>
          </p:nvPr>
        </p:nvSpPr>
        <p:spPr>
          <a:xfrm>
            <a:off x="466929" y="922722"/>
            <a:ext cx="11402036" cy="2689251"/>
          </a:xfrm>
          <a:prstGeom prst="rect">
            <a:avLst/>
          </a:prstGeom>
          <a:noFill/>
          <a:ln>
            <a:noFill/>
          </a:ln>
        </p:spPr>
        <p:txBody>
          <a:bodyPr spcFirstLastPara="1" wrap="square" lIns="91425" tIns="45700" rIns="91425" bIns="45700" anchor="b" anchorCtr="0">
            <a:noAutofit/>
          </a:bodyPr>
          <a:lstStyle/>
          <a:p>
            <a:pPr marL="0" lvl="0" indent="0" algn="r" rtl="0">
              <a:lnSpc>
                <a:spcPct val="90000"/>
              </a:lnSpc>
              <a:spcBef>
                <a:spcPts val="0"/>
              </a:spcBef>
              <a:spcAft>
                <a:spcPts val="0"/>
              </a:spcAft>
              <a:buClr>
                <a:schemeClr val="lt1"/>
              </a:buClr>
              <a:buSzPts val="5400"/>
              <a:buFont typeface="Trebuchet MS"/>
              <a:buNone/>
            </a:pPr>
            <a:r>
              <a:rPr lang="en-US" b="1"/>
              <a:t>Business Model-</a:t>
            </a:r>
            <a:br>
              <a:rPr lang="en-US" b="1"/>
            </a:br>
            <a:r>
              <a:rPr lang="en-US" b="1"/>
              <a:t>Thought Process</a:t>
            </a:r>
          </a:p>
        </p:txBody>
      </p:sp>
      <p:pic>
        <p:nvPicPr>
          <p:cNvPr id="2" name="Picture 1" descr="Close-up of rows of produce in boxes: Roma tomatoes, string beans, jalapeños, plums">
            <a:extLst>
              <a:ext uri="{FF2B5EF4-FFF2-40B4-BE49-F238E27FC236}">
                <a16:creationId xmlns:a16="http://schemas.microsoft.com/office/drawing/2014/main" xmlns="" id="{3E2279FF-A177-1870-5B64-4E37F8D39DD0}"/>
              </a:ext>
            </a:extLst>
          </p:cNvPr>
          <p:cNvPicPr>
            <a:picLocks noChangeAspect="1"/>
          </p:cNvPicPr>
          <p:nvPr/>
        </p:nvPicPr>
        <p:blipFill>
          <a:blip r:embed="rId3"/>
          <a:srcRect t="53620" r="-41" b="24044"/>
          <a:stretch/>
        </p:blipFill>
        <p:spPr>
          <a:xfrm>
            <a:off x="0" y="5238337"/>
            <a:ext cx="12191999" cy="1618364"/>
          </a:xfrm>
          <a:prstGeom prst="rect">
            <a:avLst/>
          </a:prstGeom>
        </p:spPr>
      </p:pic>
      <p:pic>
        <p:nvPicPr>
          <p:cNvPr id="3" name="Picture 2" descr="Close-up of rows of produce in boxes: Roma tomatoes, string beans, jalapeños, plums">
            <a:extLst>
              <a:ext uri="{FF2B5EF4-FFF2-40B4-BE49-F238E27FC236}">
                <a16:creationId xmlns:a16="http://schemas.microsoft.com/office/drawing/2014/main" xmlns="" id="{803CE889-97C5-9B02-9BE4-2D0A7DC4E883}"/>
              </a:ext>
            </a:extLst>
          </p:cNvPr>
          <p:cNvPicPr>
            <a:picLocks noChangeAspect="1"/>
          </p:cNvPicPr>
          <p:nvPr/>
        </p:nvPicPr>
        <p:blipFill>
          <a:blip r:embed="rId3"/>
          <a:srcRect l="41" t="4010" r="-81" b="72613"/>
          <a:stretch/>
        </p:blipFill>
        <p:spPr>
          <a:xfrm>
            <a:off x="0" y="3773713"/>
            <a:ext cx="12191998" cy="1693759"/>
          </a:xfrm>
          <a:prstGeom prst="rect">
            <a:avLst/>
          </a:prstGeom>
        </p:spPr>
      </p:pic>
      <p:sp>
        <p:nvSpPr>
          <p:cNvPr id="4" name="Rectangle 3">
            <a:extLst>
              <a:ext uri="{FF2B5EF4-FFF2-40B4-BE49-F238E27FC236}">
                <a16:creationId xmlns:a16="http://schemas.microsoft.com/office/drawing/2014/main" xmlns="" id="{7705AA57-91D0-E3CC-AD35-0C686881F1DE}"/>
              </a:ext>
            </a:extLst>
          </p:cNvPr>
          <p:cNvSpPr/>
          <p:nvPr/>
        </p:nvSpPr>
        <p:spPr>
          <a:xfrm>
            <a:off x="-98961" y="5235038"/>
            <a:ext cx="12340441" cy="306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3"/>
        <p:cNvGrpSpPr/>
        <p:nvPr/>
      </p:nvGrpSpPr>
      <p:grpSpPr>
        <a:xfrm>
          <a:off x="0" y="0"/>
          <a:ext cx="0" cy="0"/>
          <a:chOff x="0" y="0"/>
          <a:chExt cx="0" cy="0"/>
        </a:xfrm>
      </p:grpSpPr>
      <p:sp useBgFill="1">
        <p:nvSpPr>
          <p:cNvPr id="251" name="Rectangle 250">
            <a:extLst>
              <a:ext uri="{FF2B5EF4-FFF2-40B4-BE49-F238E27FC236}">
                <a16:creationId xmlns:a16="http://schemas.microsoft.com/office/drawing/2014/main" xmlns="" id="{2E442304-DDBD-4F7B-8017-36BCC863FB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Google Shape;244;p7"/>
          <p:cNvSpPr txBox="1">
            <a:spLocks noGrp="1"/>
          </p:cNvSpPr>
          <p:nvPr>
            <p:ph type="title" idx="4294967295"/>
          </p:nvPr>
        </p:nvSpPr>
        <p:spPr>
          <a:xfrm>
            <a:off x="635000" y="640823"/>
            <a:ext cx="3418659" cy="5583148"/>
          </a:xfrm>
          <a:prstGeom prst="rect">
            <a:avLst/>
          </a:prstGeom>
        </p:spPr>
        <p:txBody>
          <a:bodyPr spcFirstLastPara="1" vert="horz" lIns="91440" tIns="45720" rIns="91440" bIns="45720" rtlCol="0" anchor="ctr" anchorCtr="0">
            <a:normAutofit/>
          </a:bodyPr>
          <a:lstStyle/>
          <a:p>
            <a:pPr marL="0" lvl="0" indent="0">
              <a:spcAft>
                <a:spcPts val="0"/>
              </a:spcAft>
              <a:buClr>
                <a:schemeClr val="lt1"/>
              </a:buClr>
              <a:buSzPts val="3600"/>
            </a:pPr>
            <a:r>
              <a:rPr lang="en-US" sz="5400" kern="1200">
                <a:solidFill>
                  <a:schemeClr val="tx1"/>
                </a:solidFill>
                <a:latin typeface="+mj-lt"/>
                <a:ea typeface="+mj-ea"/>
                <a:cs typeface="+mj-cs"/>
              </a:rPr>
              <a:t>Business Models</a:t>
            </a:r>
          </a:p>
        </p:txBody>
      </p:sp>
      <p:sp>
        <p:nvSpPr>
          <p:cNvPr id="253" name="sketch line">
            <a:extLst>
              <a:ext uri="{FF2B5EF4-FFF2-40B4-BE49-F238E27FC236}">
                <a16:creationId xmlns:a16="http://schemas.microsoft.com/office/drawing/2014/main" xmlns="" id="{5E107275-3853-46FD-A241-DE4355A426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7" name="Google Shape;245;p7">
            <a:extLst>
              <a:ext uri="{FF2B5EF4-FFF2-40B4-BE49-F238E27FC236}">
                <a16:creationId xmlns:a16="http://schemas.microsoft.com/office/drawing/2014/main" xmlns="" id="{36DB8B29-842E-3E3F-3262-388263ADA842}"/>
              </a:ext>
            </a:extLst>
          </p:cNvPr>
          <p:cNvGraphicFramePr>
            <a:graphicFrameLocks noGrp="1"/>
          </p:cNvGraphicFramePr>
          <p:nvPr>
            <p:ph idx="4294967295"/>
            <p:extLst>
              <p:ext uri="{D42A27DB-BD31-4B8C-83A1-F6EECF244321}">
                <p14:modId xmlns:p14="http://schemas.microsoft.com/office/powerpoint/2010/main" val="1918818369"/>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ccentBoxVTI">
      <a:majorFont>
        <a:latin typeface="Avenir Next LT Pro"/>
        <a:ea typeface=""/>
        <a:cs typeface=""/>
      </a:majorFont>
      <a:minorFont>
        <a:latin typeface="Avenir Next LT Pro"/>
        <a:ea typeface=""/>
        <a:cs typeface=""/>
      </a:minorFont>
    </a:fontScheme>
    <a:fmtScheme name="AccentBox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F4FE582F-5DDE-4E50-A331-B77FB79D7361}" vid="{42624B42-66F4-4B9A-A3DB-EB561F16279A}"/>
    </a:ext>
  </a:ext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7967241E2B3E458EB409D2E4ABB53F" ma:contentTypeVersion="4" ma:contentTypeDescription="Create a new document." ma:contentTypeScope="" ma:versionID="747afa0d01d345d2edf82a3875d0161b">
  <xsd:schema xmlns:xsd="http://www.w3.org/2001/XMLSchema" xmlns:xs="http://www.w3.org/2001/XMLSchema" xmlns:p="http://schemas.microsoft.com/office/2006/metadata/properties" xmlns:ns2="338ab475-eb14-4f45-8fd6-403f8a233194" targetNamespace="http://schemas.microsoft.com/office/2006/metadata/properties" ma:root="true" ma:fieldsID="469a12e1b8ad3153639a2bbac02c59de" ns2:_="">
    <xsd:import namespace="338ab475-eb14-4f45-8fd6-403f8a23319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8ab475-eb14-4f45-8fd6-403f8a2331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21520B-F246-4284-8438-C2D6B33E822F}">
  <ds:schemaRefs>
    <ds:schemaRef ds:uri="http://schemas.microsoft.com/sharepoint/v3/contenttype/forms"/>
  </ds:schemaRefs>
</ds:datastoreItem>
</file>

<file path=customXml/itemProps2.xml><?xml version="1.0" encoding="utf-8"?>
<ds:datastoreItem xmlns:ds="http://schemas.openxmlformats.org/officeDocument/2006/customXml" ds:itemID="{C2BF17B6-29E8-4B58-A1A8-ECB4BCE3E48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A35809A-1D66-41D3-A452-7EB360B5C0DD}">
  <ds:schemaRefs>
    <ds:schemaRef ds:uri="338ab475-eb14-4f45-8fd6-403f8a2331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68</TotalTime>
  <Words>1900</Words>
  <Application>Microsoft Macintosh PowerPoint</Application>
  <PresentationFormat>Widescreen</PresentationFormat>
  <Paragraphs>188</Paragraphs>
  <Slides>33</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ADLaM Display</vt:lpstr>
      <vt:lpstr>Avenir Next LT Pro</vt:lpstr>
      <vt:lpstr>Calibri</vt:lpstr>
      <vt:lpstr>Courier New</vt:lpstr>
      <vt:lpstr>Trebuchet MS</vt:lpstr>
      <vt:lpstr>Wingdings</vt:lpstr>
      <vt:lpstr>Arial</vt:lpstr>
      <vt:lpstr>AccentBoxVTI</vt:lpstr>
      <vt:lpstr>Business Basics</vt:lpstr>
      <vt:lpstr>Welcoming</vt:lpstr>
      <vt:lpstr>Farmers Alliance Toolkit</vt:lpstr>
      <vt:lpstr>Business Basics for Farming Business </vt:lpstr>
      <vt:lpstr>Entrepreneurship in the Farming Industry</vt:lpstr>
      <vt:lpstr>Entrepreneurship in the Farming Industry</vt:lpstr>
      <vt:lpstr>SWOT Analysis</vt:lpstr>
      <vt:lpstr>Business Model- Thought Process</vt:lpstr>
      <vt:lpstr>Business Models</vt:lpstr>
      <vt:lpstr>Business Models</vt:lpstr>
      <vt:lpstr>PowerPoint Presentation</vt:lpstr>
      <vt:lpstr>Business Operations, Market, Resources</vt:lpstr>
      <vt:lpstr>Simple Record Keeping and Crops Records</vt:lpstr>
      <vt:lpstr>Income Tracking, Expense Tracking</vt:lpstr>
      <vt:lpstr>Budgeting And Cash Flow Management</vt:lpstr>
      <vt:lpstr>Record Keeping, Reporting, Tax Prep</vt:lpstr>
      <vt:lpstr>Small Farmer Insurance Liability</vt:lpstr>
      <vt:lpstr>Types of Market Direct-to-Consumer (DTC) Sales</vt:lpstr>
      <vt:lpstr>Online Sales and Marketing</vt:lpstr>
      <vt:lpstr>Retail/Wholesale and Subscription Services and Meal Kits</vt:lpstr>
      <vt:lpstr>Agritourism:</vt:lpstr>
      <vt:lpstr> Enhancing Distribution  Reaching Customers Through  Branding and Marketing </vt:lpstr>
      <vt:lpstr>Community Engagement:</vt:lpstr>
      <vt:lpstr>Monitoring and Adjusting</vt:lpstr>
      <vt:lpstr>Further Resources</vt:lpstr>
      <vt:lpstr>Federal Government Agencies</vt:lpstr>
      <vt:lpstr>Non-Profit Organizations</vt:lpstr>
      <vt:lpstr>Non-Profit Organizations, Con't</vt:lpstr>
      <vt:lpstr>Educational Institutions and Extension Services </vt:lpstr>
      <vt:lpstr>Financial and Business Support</vt:lpstr>
      <vt:lpstr>Online Resources and Networks</vt:lpstr>
      <vt:lpstr>Specialty and Niche Organizations</vt:lpstr>
      <vt:lpstr>Q&amp;A / Contact Information/Farmers Alliance</vt:lpstr>
    </vt:vector>
  </TitlesOfParts>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Basics for Farming Business </dc:title>
  <dc:creator>Michael Whyte</dc:creator>
  <cp:lastModifiedBy>Michael Whyte</cp:lastModifiedBy>
  <cp:revision>7</cp:revision>
  <dcterms:created xsi:type="dcterms:W3CDTF">2024-07-16T17:49:54Z</dcterms:created>
  <dcterms:modified xsi:type="dcterms:W3CDTF">2025-08-19T02:35:22Z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0x010100687967241E2B3E458EB409D2E4ABB53F</vt:lpwstr>
  </property>
</Properties>
</file>