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01" r:id="rId2"/>
    <p:sldId id="308" r:id="rId3"/>
    <p:sldId id="298" r:id="rId4"/>
    <p:sldId id="310" r:id="rId5"/>
    <p:sldId id="332" r:id="rId6"/>
    <p:sldId id="309" r:id="rId7"/>
    <p:sldId id="330" r:id="rId8"/>
    <p:sldId id="293" r:id="rId9"/>
    <p:sldId id="303" r:id="rId10"/>
    <p:sldId id="300" r:id="rId11"/>
    <p:sldId id="304" r:id="rId12"/>
    <p:sldId id="329" r:id="rId13"/>
    <p:sldId id="331" r:id="rId14"/>
    <p:sldId id="299" r:id="rId15"/>
    <p:sldId id="333"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06DA54-9AB9-410F-A8FA-8747D9F89F01}" v="16" dt="2024-11-07T17:08:02.951"/>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77817" autoAdjust="0"/>
  </p:normalViewPr>
  <p:slideViewPr>
    <p:cSldViewPr snapToGrid="0">
      <p:cViewPr varScale="1">
        <p:scale>
          <a:sx n="49" d="100"/>
          <a:sy n="49" d="100"/>
        </p:scale>
        <p:origin x="972" y="60"/>
      </p:cViewPr>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old, Shannon" userId="e4d404b1-663f-4e44-9dea-e1dd7a707070" providerId="ADAL" clId="{8006DA54-9AB9-410F-A8FA-8747D9F89F01}"/>
    <pc:docChg chg="undo custSel modSld sldOrd">
      <pc:chgData name="Arnold, Shannon" userId="e4d404b1-663f-4e44-9dea-e1dd7a707070" providerId="ADAL" clId="{8006DA54-9AB9-410F-A8FA-8747D9F89F01}" dt="2024-11-07T17:08:33.802" v="499" actId="14100"/>
      <pc:docMkLst>
        <pc:docMk/>
      </pc:docMkLst>
      <pc:sldChg chg="modSp mod ord">
        <pc:chgData name="Arnold, Shannon" userId="e4d404b1-663f-4e44-9dea-e1dd7a707070" providerId="ADAL" clId="{8006DA54-9AB9-410F-A8FA-8747D9F89F01}" dt="2024-11-07T17:00:50.916" v="315" actId="20577"/>
        <pc:sldMkLst>
          <pc:docMk/>
          <pc:sldMk cId="2331917515" sldId="298"/>
        </pc:sldMkLst>
        <pc:spChg chg="mod">
          <ac:chgData name="Arnold, Shannon" userId="e4d404b1-663f-4e44-9dea-e1dd7a707070" providerId="ADAL" clId="{8006DA54-9AB9-410F-A8FA-8747D9F89F01}" dt="2024-11-07T17:00:50.916" v="315" actId="20577"/>
          <ac:spMkLst>
            <pc:docMk/>
            <pc:sldMk cId="2331917515" sldId="298"/>
            <ac:spMk id="7" creationId="{98DCB48E-CBAC-1D97-0DCC-A245324823DA}"/>
          </ac:spMkLst>
        </pc:spChg>
      </pc:sldChg>
      <pc:sldChg chg="addSp delSp modSp mod">
        <pc:chgData name="Arnold, Shannon" userId="e4d404b1-663f-4e44-9dea-e1dd7a707070" providerId="ADAL" clId="{8006DA54-9AB9-410F-A8FA-8747D9F89F01}" dt="2024-11-07T17:07:55.124" v="487" actId="478"/>
        <pc:sldMkLst>
          <pc:docMk/>
          <pc:sldMk cId="2303001153" sldId="301"/>
        </pc:sldMkLst>
        <pc:spChg chg="mod">
          <ac:chgData name="Arnold, Shannon" userId="e4d404b1-663f-4e44-9dea-e1dd7a707070" providerId="ADAL" clId="{8006DA54-9AB9-410F-A8FA-8747D9F89F01}" dt="2024-11-07T16:54:41.921" v="227" actId="1076"/>
          <ac:spMkLst>
            <pc:docMk/>
            <pc:sldMk cId="2303001153" sldId="301"/>
            <ac:spMk id="3" creationId="{00000000-0000-0000-0000-000000000000}"/>
          </ac:spMkLst>
        </pc:spChg>
        <pc:picChg chg="add del mod">
          <ac:chgData name="Arnold, Shannon" userId="e4d404b1-663f-4e44-9dea-e1dd7a707070" providerId="ADAL" clId="{8006DA54-9AB9-410F-A8FA-8747D9F89F01}" dt="2024-11-07T17:03:09.029" v="316" actId="21"/>
          <ac:picMkLst>
            <pc:docMk/>
            <pc:sldMk cId="2303001153" sldId="301"/>
            <ac:picMk id="4" creationId="{285E9DDF-4696-AB38-4856-EFC3489F865E}"/>
          </ac:picMkLst>
        </pc:picChg>
        <pc:picChg chg="del mod">
          <ac:chgData name="Arnold, Shannon" userId="e4d404b1-663f-4e44-9dea-e1dd7a707070" providerId="ADAL" clId="{8006DA54-9AB9-410F-A8FA-8747D9F89F01}" dt="2024-11-07T17:07:55.124" v="487" actId="478"/>
          <ac:picMkLst>
            <pc:docMk/>
            <pc:sldMk cId="2303001153" sldId="301"/>
            <ac:picMk id="6" creationId="{3964177E-4CFB-20C0-8628-4A2B4A00247A}"/>
          </ac:picMkLst>
        </pc:picChg>
        <pc:picChg chg="add del mod">
          <ac:chgData name="Arnold, Shannon" userId="e4d404b1-663f-4e44-9dea-e1dd7a707070" providerId="ADAL" clId="{8006DA54-9AB9-410F-A8FA-8747D9F89F01}" dt="2024-11-07T17:07:24.047" v="484" actId="21"/>
          <ac:picMkLst>
            <pc:docMk/>
            <pc:sldMk cId="2303001153" sldId="301"/>
            <ac:picMk id="7" creationId="{97DD2BDD-27F4-51A3-B04F-5F1EAB441C17}"/>
          </ac:picMkLst>
        </pc:picChg>
        <pc:picChg chg="add mod">
          <ac:chgData name="Arnold, Shannon" userId="e4d404b1-663f-4e44-9dea-e1dd7a707070" providerId="ADAL" clId="{8006DA54-9AB9-410F-A8FA-8747D9F89F01}" dt="2024-11-07T17:07:11.589" v="480" actId="14100"/>
          <ac:picMkLst>
            <pc:docMk/>
            <pc:sldMk cId="2303001153" sldId="301"/>
            <ac:picMk id="8" creationId="{2543CEB8-4A33-C3E8-DB23-651D3AAEC898}"/>
          </ac:picMkLst>
        </pc:picChg>
        <pc:picChg chg="del mod">
          <ac:chgData name="Arnold, Shannon" userId="e4d404b1-663f-4e44-9dea-e1dd7a707070" providerId="ADAL" clId="{8006DA54-9AB9-410F-A8FA-8747D9F89F01}" dt="2024-11-07T16:54:25.538" v="220" actId="478"/>
          <ac:picMkLst>
            <pc:docMk/>
            <pc:sldMk cId="2303001153" sldId="301"/>
            <ac:picMk id="10" creationId="{1001E53E-D5D8-3761-06D0-3E9C677C99E7}"/>
          </ac:picMkLst>
        </pc:picChg>
      </pc:sldChg>
      <pc:sldChg chg="addSp delSp modSp mod modClrScheme modAnim chgLayout">
        <pc:chgData name="Arnold, Shannon" userId="e4d404b1-663f-4e44-9dea-e1dd7a707070" providerId="ADAL" clId="{8006DA54-9AB9-410F-A8FA-8747D9F89F01}" dt="2024-11-07T17:00:34.777" v="299" actId="1076"/>
        <pc:sldMkLst>
          <pc:docMk/>
          <pc:sldMk cId="1469964042" sldId="308"/>
        </pc:sldMkLst>
        <pc:spChg chg="mod">
          <ac:chgData name="Arnold, Shannon" userId="e4d404b1-663f-4e44-9dea-e1dd7a707070" providerId="ADAL" clId="{8006DA54-9AB9-410F-A8FA-8747D9F89F01}" dt="2024-11-07T17:00:13.216" v="292" actId="122"/>
          <ac:spMkLst>
            <pc:docMk/>
            <pc:sldMk cId="1469964042" sldId="308"/>
            <ac:spMk id="2" creationId="{87DE9979-53C6-C78D-0CD6-F59698C801EA}"/>
          </ac:spMkLst>
        </pc:spChg>
        <pc:spChg chg="mod ord">
          <ac:chgData name="Arnold, Shannon" userId="e4d404b1-663f-4e44-9dea-e1dd7a707070" providerId="ADAL" clId="{8006DA54-9AB9-410F-A8FA-8747D9F89F01}" dt="2024-11-07T17:00:31.857" v="298" actId="14100"/>
          <ac:spMkLst>
            <pc:docMk/>
            <pc:sldMk cId="1469964042" sldId="308"/>
            <ac:spMk id="3" creationId="{08F81AD2-E9D3-EBD7-1AFE-8A7E578B9029}"/>
          </ac:spMkLst>
        </pc:spChg>
        <pc:spChg chg="add del mod">
          <ac:chgData name="Arnold, Shannon" userId="e4d404b1-663f-4e44-9dea-e1dd7a707070" providerId="ADAL" clId="{8006DA54-9AB9-410F-A8FA-8747D9F89F01}" dt="2024-11-07T16:59:49.551" v="285" actId="478"/>
          <ac:spMkLst>
            <pc:docMk/>
            <pc:sldMk cId="1469964042" sldId="308"/>
            <ac:spMk id="7" creationId="{251D6383-F56F-E858-AA1B-ED45210220EB}"/>
          </ac:spMkLst>
        </pc:spChg>
        <pc:spChg chg="add del mod">
          <ac:chgData name="Arnold, Shannon" userId="e4d404b1-663f-4e44-9dea-e1dd7a707070" providerId="ADAL" clId="{8006DA54-9AB9-410F-A8FA-8747D9F89F01}" dt="2024-11-07T16:59:51.955" v="286" actId="478"/>
          <ac:spMkLst>
            <pc:docMk/>
            <pc:sldMk cId="1469964042" sldId="308"/>
            <ac:spMk id="8" creationId="{B417B979-1A2C-F4D2-0C03-99341178B8D3}"/>
          </ac:spMkLst>
        </pc:spChg>
        <pc:spChg chg="add del mod">
          <ac:chgData name="Arnold, Shannon" userId="e4d404b1-663f-4e44-9dea-e1dd7a707070" providerId="ADAL" clId="{8006DA54-9AB9-410F-A8FA-8747D9F89F01}" dt="2024-11-07T16:56:14.550" v="256" actId="26606"/>
          <ac:spMkLst>
            <pc:docMk/>
            <pc:sldMk cId="1469964042" sldId="308"/>
            <ac:spMk id="10" creationId="{342882E0-9BE1-838A-BB58-6AF5F1B7DCC4}"/>
          </ac:spMkLst>
        </pc:spChg>
        <pc:spChg chg="add del mod">
          <ac:chgData name="Arnold, Shannon" userId="e4d404b1-663f-4e44-9dea-e1dd7a707070" providerId="ADAL" clId="{8006DA54-9AB9-410F-A8FA-8747D9F89F01}" dt="2024-11-07T16:56:14.550" v="256" actId="26606"/>
          <ac:spMkLst>
            <pc:docMk/>
            <pc:sldMk cId="1469964042" sldId="308"/>
            <ac:spMk id="12" creationId="{0273F447-C71B-5003-7B1D-7DE8FE16EAED}"/>
          </ac:spMkLst>
        </pc:spChg>
        <pc:spChg chg="add del">
          <ac:chgData name="Arnold, Shannon" userId="e4d404b1-663f-4e44-9dea-e1dd7a707070" providerId="ADAL" clId="{8006DA54-9AB9-410F-A8FA-8747D9F89F01}" dt="2024-11-07T16:56:01.019" v="245" actId="26606"/>
          <ac:spMkLst>
            <pc:docMk/>
            <pc:sldMk cId="1469964042" sldId="308"/>
            <ac:spMk id="14" creationId="{7B3E1191-DABD-58CA-E131-30A561B20059}"/>
          </ac:spMkLst>
        </pc:spChg>
        <pc:spChg chg="add del">
          <ac:chgData name="Arnold, Shannon" userId="e4d404b1-663f-4e44-9dea-e1dd7a707070" providerId="ADAL" clId="{8006DA54-9AB9-410F-A8FA-8747D9F89F01}" dt="2024-11-07T16:56:01.019" v="245" actId="26606"/>
          <ac:spMkLst>
            <pc:docMk/>
            <pc:sldMk cId="1469964042" sldId="308"/>
            <ac:spMk id="15" creationId="{F13A6554-A7D1-9F10-91C7-08B8A538E837}"/>
          </ac:spMkLst>
        </pc:spChg>
        <pc:picChg chg="del">
          <ac:chgData name="Arnold, Shannon" userId="e4d404b1-663f-4e44-9dea-e1dd7a707070" providerId="ADAL" clId="{8006DA54-9AB9-410F-A8FA-8747D9F89F01}" dt="2024-11-07T16:55:27.904" v="230" actId="478"/>
          <ac:picMkLst>
            <pc:docMk/>
            <pc:sldMk cId="1469964042" sldId="308"/>
            <ac:picMk id="4" creationId="{6C026381-18F4-0875-2BA3-0A73E9D2F186}"/>
          </ac:picMkLst>
        </pc:picChg>
        <pc:picChg chg="add mod ord">
          <ac:chgData name="Arnold, Shannon" userId="e4d404b1-663f-4e44-9dea-e1dd7a707070" providerId="ADAL" clId="{8006DA54-9AB9-410F-A8FA-8747D9F89F01}" dt="2024-11-07T17:00:34.777" v="299" actId="1076"/>
          <ac:picMkLst>
            <pc:docMk/>
            <pc:sldMk cId="1469964042" sldId="308"/>
            <ac:picMk id="5" creationId="{B95F454D-3AE6-A951-683C-BF88106726D3}"/>
          </ac:picMkLst>
        </pc:picChg>
      </pc:sldChg>
      <pc:sldChg chg="addSp delSp modSp mod ord">
        <pc:chgData name="Arnold, Shannon" userId="e4d404b1-663f-4e44-9dea-e1dd7a707070" providerId="ADAL" clId="{8006DA54-9AB9-410F-A8FA-8747D9F89F01}" dt="2024-11-07T17:08:33.802" v="499" actId="14100"/>
        <pc:sldMkLst>
          <pc:docMk/>
          <pc:sldMk cId="3390691198" sldId="310"/>
        </pc:sldMkLst>
        <pc:spChg chg="mod">
          <ac:chgData name="Arnold, Shannon" userId="e4d404b1-663f-4e44-9dea-e1dd7a707070" providerId="ADAL" clId="{8006DA54-9AB9-410F-A8FA-8747D9F89F01}" dt="2024-11-07T17:05:16.697" v="425" actId="14100"/>
          <ac:spMkLst>
            <pc:docMk/>
            <pc:sldMk cId="3390691198" sldId="310"/>
            <ac:spMk id="2" creationId="{9C54D621-C757-AC50-D82B-30CB61ED482B}"/>
          </ac:spMkLst>
        </pc:spChg>
        <pc:spChg chg="add del mod">
          <ac:chgData name="Arnold, Shannon" userId="e4d404b1-663f-4e44-9dea-e1dd7a707070" providerId="ADAL" clId="{8006DA54-9AB9-410F-A8FA-8747D9F89F01}" dt="2024-11-07T17:08:24.306" v="496" actId="1076"/>
          <ac:spMkLst>
            <pc:docMk/>
            <pc:sldMk cId="3390691198" sldId="310"/>
            <ac:spMk id="4" creationId="{9C1101AC-2F86-CC9E-BEFE-52FAD0A4FA4A}"/>
          </ac:spMkLst>
        </pc:spChg>
        <pc:spChg chg="mod">
          <ac:chgData name="Arnold, Shannon" userId="e4d404b1-663f-4e44-9dea-e1dd7a707070" providerId="ADAL" clId="{8006DA54-9AB9-410F-A8FA-8747D9F89F01}" dt="2024-11-07T17:08:33.802" v="499" actId="14100"/>
          <ac:spMkLst>
            <pc:docMk/>
            <pc:sldMk cId="3390691198" sldId="310"/>
            <ac:spMk id="5" creationId="{B1AC5E00-E94B-321F-7FEA-3137D4211B2E}"/>
          </ac:spMkLst>
        </pc:spChg>
        <pc:spChg chg="add del mod">
          <ac:chgData name="Arnold, Shannon" userId="e4d404b1-663f-4e44-9dea-e1dd7a707070" providerId="ADAL" clId="{8006DA54-9AB9-410F-A8FA-8747D9F89F01}" dt="2024-11-07T17:05:36.091" v="428" actId="478"/>
          <ac:spMkLst>
            <pc:docMk/>
            <pc:sldMk cId="3390691198" sldId="310"/>
            <ac:spMk id="8" creationId="{B4CA66DA-4B2E-78E7-B32C-B5B6634C6F7E}"/>
          </ac:spMkLst>
        </pc:spChg>
        <pc:picChg chg="del">
          <ac:chgData name="Arnold, Shannon" userId="e4d404b1-663f-4e44-9dea-e1dd7a707070" providerId="ADAL" clId="{8006DA54-9AB9-410F-A8FA-8747D9F89F01}" dt="2024-11-07T17:03:13.582" v="317" actId="478"/>
          <ac:picMkLst>
            <pc:docMk/>
            <pc:sldMk cId="3390691198" sldId="310"/>
            <ac:picMk id="3" creationId="{19CEC641-A473-F3FB-9EF9-A34682FCA9A7}"/>
          </ac:picMkLst>
        </pc:picChg>
        <pc:picChg chg="add mod">
          <ac:chgData name="Arnold, Shannon" userId="e4d404b1-663f-4e44-9dea-e1dd7a707070" providerId="ADAL" clId="{8006DA54-9AB9-410F-A8FA-8747D9F89F01}" dt="2024-11-07T17:03:48.040" v="328" actId="1076"/>
          <ac:picMkLst>
            <pc:docMk/>
            <pc:sldMk cId="3390691198" sldId="310"/>
            <ac:picMk id="6" creationId="{285E9DDF-4696-AB38-4856-EFC3489F865E}"/>
          </ac:picMkLst>
        </pc:picChg>
        <pc:picChg chg="add mod">
          <ac:chgData name="Arnold, Shannon" userId="e4d404b1-663f-4e44-9dea-e1dd7a707070" providerId="ADAL" clId="{8006DA54-9AB9-410F-A8FA-8747D9F89F01}" dt="2024-11-07T17:08:09.998" v="491" actId="1076"/>
          <ac:picMkLst>
            <pc:docMk/>
            <pc:sldMk cId="3390691198" sldId="310"/>
            <ac:picMk id="9" creationId="{5E57739C-6CA8-9C95-ED16-734BE4586382}"/>
          </ac:picMkLst>
        </pc:picChg>
        <pc:picChg chg="add mod">
          <ac:chgData name="Arnold, Shannon" userId="e4d404b1-663f-4e44-9dea-e1dd7a707070" providerId="ADAL" clId="{8006DA54-9AB9-410F-A8FA-8747D9F89F01}" dt="2024-11-07T17:08:12.150" v="492" actId="1076"/>
          <ac:picMkLst>
            <pc:docMk/>
            <pc:sldMk cId="3390691198" sldId="310"/>
            <ac:picMk id="10" creationId="{3AA70148-C123-295C-1C4B-F345A75117B5}"/>
          </ac:picMkLst>
        </pc:picChg>
      </pc:sldChg>
    </pc:docChg>
  </pc:docChgLst>
  <pc:docChgLst>
    <pc:chgData name="Arnold, Shannon" userId="e4d404b1-663f-4e44-9dea-e1dd7a707070" providerId="ADAL" clId="{6C627F59-35CF-4A85-9FD7-560E0F7F7B91}"/>
    <pc:docChg chg="undo custSel addSld delSld modSld sldOrd">
      <pc:chgData name="Arnold, Shannon" userId="e4d404b1-663f-4e44-9dea-e1dd7a707070" providerId="ADAL" clId="{6C627F59-35CF-4A85-9FD7-560E0F7F7B91}" dt="2024-10-02T03:01:04.401" v="235" actId="6549"/>
      <pc:docMkLst>
        <pc:docMk/>
      </pc:docMkLst>
      <pc:sldChg chg="ord">
        <pc:chgData name="Arnold, Shannon" userId="e4d404b1-663f-4e44-9dea-e1dd7a707070" providerId="ADAL" clId="{6C627F59-35CF-4A85-9FD7-560E0F7F7B91}" dt="2024-10-02T02:52:48.393" v="206"/>
        <pc:sldMkLst>
          <pc:docMk/>
          <pc:sldMk cId="2670527728" sldId="299"/>
        </pc:sldMkLst>
      </pc:sldChg>
      <pc:sldChg chg="modNotesTx">
        <pc:chgData name="Arnold, Shannon" userId="e4d404b1-663f-4e44-9dea-e1dd7a707070" providerId="ADAL" clId="{6C627F59-35CF-4A85-9FD7-560E0F7F7B91}" dt="2024-10-02T02:59:28.283" v="208" actId="255"/>
        <pc:sldMkLst>
          <pc:docMk/>
          <pc:sldMk cId="1469964042" sldId="308"/>
        </pc:sldMkLst>
      </pc:sldChg>
      <pc:sldChg chg="modSp mod">
        <pc:chgData name="Arnold, Shannon" userId="e4d404b1-663f-4e44-9dea-e1dd7a707070" providerId="ADAL" clId="{6C627F59-35CF-4A85-9FD7-560E0F7F7B91}" dt="2024-10-02T03:01:04.401" v="235" actId="6549"/>
        <pc:sldMkLst>
          <pc:docMk/>
          <pc:sldMk cId="3390691198" sldId="310"/>
        </pc:sldMkLst>
        <pc:spChg chg="mod">
          <ac:chgData name="Arnold, Shannon" userId="e4d404b1-663f-4e44-9dea-e1dd7a707070" providerId="ADAL" clId="{6C627F59-35CF-4A85-9FD7-560E0F7F7B91}" dt="2024-10-02T02:39:54.695" v="47" actId="6549"/>
          <ac:spMkLst>
            <pc:docMk/>
            <pc:sldMk cId="3390691198" sldId="310"/>
            <ac:spMk id="2" creationId="{9C54D621-C757-AC50-D82B-30CB61ED482B}"/>
          </ac:spMkLst>
        </pc:spChg>
        <pc:spChg chg="mod">
          <ac:chgData name="Arnold, Shannon" userId="e4d404b1-663f-4e44-9dea-e1dd7a707070" providerId="ADAL" clId="{6C627F59-35CF-4A85-9FD7-560E0F7F7B91}" dt="2024-10-02T03:01:04.401" v="235" actId="6549"/>
          <ac:spMkLst>
            <pc:docMk/>
            <pc:sldMk cId="3390691198" sldId="310"/>
            <ac:spMk id="4" creationId="{9C1101AC-2F86-CC9E-BEFE-52FAD0A4FA4A}"/>
          </ac:spMkLst>
        </pc:spChg>
        <pc:spChg chg="mod">
          <ac:chgData name="Arnold, Shannon" userId="e4d404b1-663f-4e44-9dea-e1dd7a707070" providerId="ADAL" clId="{6C627F59-35CF-4A85-9FD7-560E0F7F7B91}" dt="2024-10-02T03:01:02.244" v="234" actId="6549"/>
          <ac:spMkLst>
            <pc:docMk/>
            <pc:sldMk cId="3390691198" sldId="310"/>
            <ac:spMk id="5" creationId="{B1AC5E00-E94B-321F-7FEA-3137D4211B2E}"/>
          </ac:spMkLst>
        </pc:spChg>
      </pc:sldChg>
      <pc:sldChg chg="del">
        <pc:chgData name="Arnold, Shannon" userId="e4d404b1-663f-4e44-9dea-e1dd7a707070" providerId="ADAL" clId="{6C627F59-35CF-4A85-9FD7-560E0F7F7B91}" dt="2024-10-02T02:37:14.729" v="0" actId="47"/>
        <pc:sldMkLst>
          <pc:docMk/>
          <pc:sldMk cId="611537283" sldId="320"/>
        </pc:sldMkLst>
      </pc:sldChg>
      <pc:sldChg chg="modSp mod">
        <pc:chgData name="Arnold, Shannon" userId="e4d404b1-663f-4e44-9dea-e1dd7a707070" providerId="ADAL" clId="{6C627F59-35CF-4A85-9FD7-560E0F7F7B91}" dt="2024-10-02T02:42:37.991" v="81" actId="20577"/>
        <pc:sldMkLst>
          <pc:docMk/>
          <pc:sldMk cId="3813072119" sldId="331"/>
        </pc:sldMkLst>
        <pc:spChg chg="mod">
          <ac:chgData name="Arnold, Shannon" userId="e4d404b1-663f-4e44-9dea-e1dd7a707070" providerId="ADAL" clId="{6C627F59-35CF-4A85-9FD7-560E0F7F7B91}" dt="2024-10-02T02:42:37.991" v="81" actId="20577"/>
          <ac:spMkLst>
            <pc:docMk/>
            <pc:sldMk cId="3813072119" sldId="331"/>
            <ac:spMk id="5" creationId="{8C611214-810C-57D7-D6FE-28DAD97499D3}"/>
          </ac:spMkLst>
        </pc:spChg>
      </pc:sldChg>
      <pc:sldChg chg="addSp modSp new mod modClrScheme chgLayout">
        <pc:chgData name="Arnold, Shannon" userId="e4d404b1-663f-4e44-9dea-e1dd7a707070" providerId="ADAL" clId="{6C627F59-35CF-4A85-9FD7-560E0F7F7B91}" dt="2024-10-02T02:45:53.481" v="160" actId="20577"/>
        <pc:sldMkLst>
          <pc:docMk/>
          <pc:sldMk cId="491321906" sldId="333"/>
        </pc:sldMkLst>
        <pc:spChg chg="mod">
          <ac:chgData name="Arnold, Shannon" userId="e4d404b1-663f-4e44-9dea-e1dd7a707070" providerId="ADAL" clId="{6C627F59-35CF-4A85-9FD7-560E0F7F7B91}" dt="2024-10-02T02:45:40.700" v="130" actId="26606"/>
          <ac:spMkLst>
            <pc:docMk/>
            <pc:sldMk cId="491321906" sldId="333"/>
            <ac:spMk id="2" creationId="{C8F6CA86-727A-29E3-9652-59E5BD69824B}"/>
          </ac:spMkLst>
        </pc:spChg>
        <pc:spChg chg="mod ord">
          <ac:chgData name="Arnold, Shannon" userId="e4d404b1-663f-4e44-9dea-e1dd7a707070" providerId="ADAL" clId="{6C627F59-35CF-4A85-9FD7-560E0F7F7B91}" dt="2024-10-02T02:45:53.481" v="160" actId="20577"/>
          <ac:spMkLst>
            <pc:docMk/>
            <pc:sldMk cId="491321906" sldId="333"/>
            <ac:spMk id="3" creationId="{0C650421-F8D3-BB0C-D003-8DF25FEE4D90}"/>
          </ac:spMkLst>
        </pc:spChg>
        <pc:picChg chg="add mod">
          <ac:chgData name="Arnold, Shannon" userId="e4d404b1-663f-4e44-9dea-e1dd7a707070" providerId="ADAL" clId="{6C627F59-35CF-4A85-9FD7-560E0F7F7B91}" dt="2024-10-02T02:45:40.700" v="130" actId="26606"/>
          <ac:picMkLst>
            <pc:docMk/>
            <pc:sldMk cId="491321906" sldId="333"/>
            <ac:picMk id="5" creationId="{D4CC416C-DD0A-24CC-C146-429683551A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A45BA1-980A-4507-BE5A-5C1E7C2FFD8F}" type="datetimeFigureOut">
              <a:rPr lang="en-US"/>
              <a:t>11/7/2024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A3416D-7FED-43BC-AA7C-D92DBA01ED64}" type="datetimeFigureOut">
              <a:rPr lang="en-US"/>
              <a:t>11/7/2024</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epartneradmin.jaunt.cloud/wp-content/uploads/2019/01/6_Agritourism1.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328282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13</a:t>
            </a:fld>
            <a:endParaRPr lang="en-US"/>
          </a:p>
        </p:txBody>
      </p:sp>
    </p:spTree>
    <p:extLst>
      <p:ext uri="{BB962C8B-B14F-4D97-AF65-F5344CB8AC3E}">
        <p14:creationId xmlns:p14="http://schemas.microsoft.com/office/powerpoint/2010/main" val="308901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0" i="0" dirty="0">
                <a:solidFill>
                  <a:srgbClr val="222222"/>
                </a:solidFill>
                <a:effectLst/>
                <a:latin typeface="Georgia" panose="02040502050405020303" pitchFamily="18" charset="0"/>
              </a:rPr>
              <a:t>HB 342 officially added agritourism to the list of MT Recreational activities opening up </a:t>
            </a:r>
            <a:r>
              <a:rPr lang="en-US" sz="3600" b="0" i="0" dirty="0" err="1">
                <a:solidFill>
                  <a:srgbClr val="222222"/>
                </a:solidFill>
                <a:effectLst/>
                <a:latin typeface="Georgia" panose="02040502050405020303" pitchFamily="18" charset="0"/>
              </a:rPr>
              <a:t>opportunites</a:t>
            </a:r>
            <a:r>
              <a:rPr lang="en-US" sz="3600" b="0" i="0" dirty="0">
                <a:solidFill>
                  <a:srgbClr val="222222"/>
                </a:solidFill>
                <a:effectLst/>
                <a:latin typeface="Georgia" panose="02040502050405020303" pitchFamily="18" charset="0"/>
              </a:rPr>
              <a:t> to develop the industry</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D1E5F9">
                    <a:lumMod val="10000"/>
                  </a:srgbClr>
                </a:solidFill>
                <a:latin typeface="Segoe Print"/>
                <a:hlinkClick r:id="rId3"/>
              </a:rPr>
              <a:t>2017 Montana Agritourism Manual</a:t>
            </a:r>
            <a:endParaRPr lang="en-US" sz="3600" dirty="0">
              <a:solidFill>
                <a:srgbClr val="D1E5F9">
                  <a:lumMod val="10000"/>
                </a:srgbClr>
              </a:solidFill>
              <a:latin typeface="Segoe Print"/>
            </a:endParaRPr>
          </a:p>
          <a:p>
            <a:pPr marL="838219" lvl="1" indent="-381019">
              <a:buFont typeface="Arial" panose="020B0604020202020204" pitchFamily="34" charset="0"/>
              <a:buChar char="•"/>
            </a:pPr>
            <a:r>
              <a:rPr lang="en-US" sz="3600" dirty="0">
                <a:solidFill>
                  <a:srgbClr val="D1E5F9">
                    <a:lumMod val="10000"/>
                  </a:srgbClr>
                </a:solidFill>
                <a:latin typeface="Segoe Print"/>
              </a:rPr>
              <a:t>AERO, MT Department of Ag and Commerce, MSU Extension, Governor’s Office for Economic Development, FADS, Montana Farmer’s Union, USDA Farmer’s Market Promotion program, and Agritourism Working Group</a:t>
            </a:r>
          </a:p>
          <a:p>
            <a:endParaRPr lang="en-US" sz="3600" b="0" i="0" dirty="0">
              <a:solidFill>
                <a:srgbClr val="222222"/>
              </a:solidFill>
              <a:effectLst/>
              <a:latin typeface="Georgia" panose="02040502050405020303" pitchFamily="18" charset="0"/>
            </a:endParaRPr>
          </a:p>
          <a:p>
            <a:endParaRPr lang="en-US" sz="3600" b="0" i="0" dirty="0">
              <a:solidFill>
                <a:srgbClr val="222222"/>
              </a:solidFill>
              <a:effectLst/>
              <a:latin typeface="Georgia" panose="02040502050405020303" pitchFamily="18" charset="0"/>
            </a:endParaRPr>
          </a:p>
          <a:p>
            <a:r>
              <a:rPr lang="en-US" sz="3600" b="0" i="0" dirty="0">
                <a:solidFill>
                  <a:srgbClr val="222222"/>
                </a:solidFill>
                <a:effectLst/>
                <a:latin typeface="Georgia" panose="02040502050405020303" pitchFamily="18" charset="0"/>
              </a:rPr>
              <a:t>AERO has recently released Developing Montana’s Agritourism: A Resource Manual, the first of its kind in the state, to help Montana’s farmers, ranchers, and producers explore agritourism as a product offering and economic opportunity. </a:t>
            </a:r>
            <a:endParaRPr lang="en-US" sz="3600" dirty="0">
              <a:solidFill>
                <a:schemeClr val="bg2">
                  <a:lumMod val="10000"/>
                </a:schemeClr>
              </a:solidFill>
              <a:latin typeface="+mj-lt"/>
            </a:endParaRPr>
          </a:p>
          <a:p>
            <a:endParaRPr lang="en-US" sz="3600" dirty="0">
              <a:solidFill>
                <a:schemeClr val="bg2">
                  <a:lumMod val="10000"/>
                </a:schemeClr>
              </a:solidFill>
              <a:latin typeface="+mj-lt"/>
            </a:endParaRPr>
          </a:p>
          <a:p>
            <a:r>
              <a:rPr lang="en-US" sz="3600" dirty="0">
                <a:solidFill>
                  <a:schemeClr val="bg2">
                    <a:lumMod val="10000"/>
                  </a:schemeClr>
                </a:solidFill>
                <a:latin typeface="+mj-lt"/>
              </a:rPr>
              <a:t>have been found to be strong motivators for starting an agritourism business on an existing farm or ranch (McGehee &amp; Kim, 2004; Schilling et al., 2006).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2">
                    <a:lumMod val="10000"/>
                  </a:schemeClr>
                </a:solidFill>
                <a:latin typeface="+mj-lt"/>
              </a:rPr>
              <a:t>Education of urban and suburban audiences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Motivators</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Additional income stream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The ability to diversify operations</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238416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activity could be in either the core or peripheral category based on location, i.e., on-farm vs. off-farm, or how that activity is connected to traditional agriculture. Chase et al. (2018) defined core activities as “those that take place on a working farm or ranch and have deep connection to agricultural production and the marketing of a farm’s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Peripheral activities are defined as those that “may take place on a working farm, but they may lack deep connection to the actual farm or ranch, so they may be considered as peripheral activities and are located on the outer ring of the chart” (p. 17).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3860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145128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Created</a:t>
            </a:r>
            <a:endParaRPr lang="en-US" dirty="0">
              <a:solidFill>
                <a:schemeClr val="tx2"/>
              </a:solidFill>
            </a:endParaRPr>
          </a:p>
          <a:p>
            <a:pPr marL="0" indent="0">
              <a:buNone/>
            </a:pPr>
            <a:r>
              <a:rPr lang="en-US" dirty="0">
                <a:solidFill>
                  <a:schemeClr val="tx2"/>
                </a:solidFill>
              </a:rPr>
              <a:t>MT Department of Ag Specialty Crop Block Grant: Explore the industry</a:t>
            </a:r>
          </a:p>
          <a:p>
            <a:pPr marL="457200" indent="-457200">
              <a:buFont typeface="+mj-lt"/>
              <a:buAutoNum type="arabicPeriod"/>
            </a:pPr>
            <a:r>
              <a:rPr lang="en-US" dirty="0">
                <a:solidFill>
                  <a:schemeClr val="tx2"/>
                </a:solidFill>
              </a:rPr>
              <a:t>Develop an effective educational platform</a:t>
            </a:r>
          </a:p>
          <a:p>
            <a:pPr marL="457200" indent="-457200">
              <a:buFont typeface="+mj-lt"/>
              <a:buAutoNum type="arabicPeriod"/>
            </a:pPr>
            <a:r>
              <a:rPr lang="en-US" dirty="0">
                <a:solidFill>
                  <a:schemeClr val="tx2"/>
                </a:solidFill>
              </a:rPr>
              <a:t>Increase knowledge of agritourism for a wide population</a:t>
            </a:r>
          </a:p>
          <a:p>
            <a:pPr marL="457200" indent="-457200">
              <a:buFont typeface="+mj-lt"/>
              <a:buAutoNum type="arabicPeriod"/>
            </a:pPr>
            <a:r>
              <a:rPr lang="en-US" dirty="0">
                <a:solidFill>
                  <a:schemeClr val="tx2"/>
                </a:solidFill>
              </a:rPr>
              <a:t>Increase understanding of communication methods</a:t>
            </a:r>
          </a:p>
          <a:p>
            <a:pPr marL="0" indent="0">
              <a:buNone/>
            </a:pPr>
            <a:r>
              <a:rPr lang="en-US" dirty="0">
                <a:solidFill>
                  <a:schemeClr val="tx2"/>
                </a:solidFill>
              </a:rPr>
              <a:t>Outcomes: Created Logos, Website, Video Stories, Expert Interview Series, Data Visualization, and Social Media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episode, the project directors will invite current and prospective agritourism operators in Montana to discuss their challenges and questions. Then, industry experts, researchers and Extension professionals, and experienced agritourism operators from nearby states will be invited to respond to the questions and provide insights about overcoming specific challenges to be successful. A complementary website to host the podcast series and informational resources will significantly aid in expediting the development of a successful agritourism industry in Montana. The innovative podcast delivery mechanism is intended to engage groups of younger, potentially economically disadvantaged producers who are most likely to begin an agritourism business but are also more challenging to reach with more traditional educational efforts. This project will use a portfolio of marketing strategies—ranging from traditional press releases to targeted social media strategies—to maximize reach across varying demographic and socioeconomic groups. By tracking analytics, the project will provide insights about which communications and marketing strategies are most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communication approach seeks to engage varying demographic and socioeconomic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Recording is the easy part! Now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 Transcribing, and 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 transcription service: 1 hour podcast = 5 minutes to transcribe = 95%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Nvivo</a:t>
            </a:r>
            <a:r>
              <a:rPr lang="en-US" dirty="0"/>
              <a:t>- Qualitative Analysis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Hired a Marketing and Consulting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241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Our Mission</a:t>
            </a:r>
            <a:endParaRPr lang="en-US" dirty="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Dedicated to promoting the Agritourism industry in Montana by working collaboratively with state and industry partners,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providing resources, research, and education, and connecting our producers and community stakeholders with local, state, and global agritourism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Montana’s strategic agritourism marketing plan combined with culinary tourism marketing and value-added products will put the spotlight on Montana as a world-class destination for interesting, fun and life-changing agriculture-based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goal is to develop and sustain an agritourism affiliation for the purposes of creating relationships, assisting operators with marketing, and learning best practices with an emphasis on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To clarify and improve the state and local regulatory framework so agritourism businesses are compatible with the intent of land-use law and public health regulations and operating smoothly.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To lessen the barriers to entry by addressing inherent risks, limited liability laws, and insurance coverage needed to operate.  </a:t>
            </a:r>
          </a:p>
          <a:p>
            <a:pPr marL="742950" marR="0" lvl="1" indent="-285750">
              <a:lnSpc>
                <a:spcPct val="107000"/>
              </a:lnSpc>
              <a:spcBef>
                <a:spcPts val="0"/>
              </a:spcBef>
              <a:spcAft>
                <a:spcPts val="0"/>
              </a:spcAft>
              <a:buFont typeface="+mj-lt"/>
              <a:buAutoNum type="alphaLcPeriod"/>
            </a:pPr>
            <a:r>
              <a:rPr lang="en-US" dirty="0">
                <a:effectLst/>
                <a:latin typeface="Calibri" panose="020F0502020204030204" pitchFamily="34" charset="0"/>
                <a:ea typeface="Calibri" panose="020F0502020204030204" pitchFamily="34" charset="0"/>
                <a:cs typeface="Times New Roman" panose="02020603050405020304" pitchFamily="18" charset="0"/>
              </a:rPr>
              <a:t>To collaborate with industry partners advocating for a bill that would provide Limited Liability for Agritourism Providers so that Montanans can afford to provide agritourism opportunities and do so with some peace of mind.</a:t>
            </a:r>
          </a:p>
          <a:p>
            <a:pPr marL="742950" marR="0" lvl="1" indent="-285750">
              <a:lnSpc>
                <a:spcPct val="107000"/>
              </a:lnSpc>
              <a:spcBef>
                <a:spcPts val="0"/>
              </a:spcBef>
              <a:spcAft>
                <a:spcPts val="0"/>
              </a:spcAft>
              <a:buFont typeface="+mj-lt"/>
              <a:buAutoNum type="alphaL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To pave the way for locals and visitors to discover agritourism products and services vetted for authenticity and quality. </a:t>
            </a:r>
          </a:p>
          <a:p>
            <a:pPr marL="457200" marR="0" lvl="1" indent="0" algn="l" defTabSz="914400" rtl="0" eaLnBrk="1" fontAlgn="auto" latinLnBrk="0" hangingPunct="1">
              <a:lnSpc>
                <a:spcPct val="107000"/>
              </a:lnSpc>
              <a:spcBef>
                <a:spcPts val="0"/>
              </a:spcBef>
              <a:spcAft>
                <a:spcPts val="0"/>
              </a:spcAft>
              <a:buClrTx/>
              <a:buSzTx/>
              <a:buFont typeface="+mj-lt"/>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committed to making resources readily available and providing advice and support for producers interested in growth and value-added opportunities in agritourism.</a:t>
            </a:r>
          </a:p>
          <a:p>
            <a:pPr marL="457200" marR="0" lvl="1" indent="0">
              <a:lnSpc>
                <a:spcPct val="107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313453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its heart, agritourism connects farms to communities.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Fellows will gain sustainable agritourism knowledge and skills transferable to Montana communities through exposure to</a:t>
            </a:r>
          </a:p>
          <a:p>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Abundant Montana Directory,</a:t>
            </a:r>
          </a:p>
          <a:p>
            <a:r>
              <a:rPr lang="en-US" sz="1200" b="0" i="0" u="none" strike="noStrike" kern="1200" baseline="0" dirty="0">
                <a:solidFill>
                  <a:schemeClr val="tx1"/>
                </a:solidFill>
                <a:latin typeface="+mn-lt"/>
                <a:ea typeface="+mn-ea"/>
                <a:cs typeface="+mn-cs"/>
              </a:rPr>
              <a:t>there are many types of agritourism activities</a:t>
            </a:r>
          </a:p>
          <a:p>
            <a:r>
              <a:rPr lang="en-US" sz="1200" b="0" i="0" u="none" strike="noStrike" kern="1200" baseline="0" dirty="0">
                <a:solidFill>
                  <a:schemeClr val="tx1"/>
                </a:solidFill>
                <a:latin typeface="+mn-lt"/>
                <a:ea typeface="+mn-ea"/>
                <a:cs typeface="+mn-cs"/>
              </a:rPr>
              <a:t>listed including farm and business tours, farm-to-table</a:t>
            </a:r>
          </a:p>
          <a:p>
            <a:r>
              <a:rPr lang="en-US" sz="1200" b="0" i="0" u="none" strike="noStrike" kern="1200" baseline="0" dirty="0">
                <a:solidFill>
                  <a:schemeClr val="tx1"/>
                </a:solidFill>
                <a:latin typeface="+mn-lt"/>
                <a:ea typeface="+mn-ea"/>
                <a:cs typeface="+mn-cs"/>
              </a:rPr>
              <a:t>dinners, farm stays, workshops, internships and volunteer</a:t>
            </a:r>
          </a:p>
          <a:p>
            <a:r>
              <a:rPr lang="en-US" sz="1200" b="0" i="0" u="none" strike="noStrike" kern="1200" baseline="0" dirty="0">
                <a:solidFill>
                  <a:schemeClr val="tx1"/>
                </a:solidFill>
                <a:latin typeface="+mn-lt"/>
                <a:ea typeface="+mn-ea"/>
                <a:cs typeface="+mn-cs"/>
              </a:rPr>
              <a:t>opportunities, and special events such as weddings.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took the approach of those enterprises that connect agriculture and education to condense the sample.</a:t>
            </a:r>
          </a:p>
          <a:p>
            <a:endParaRPr lang="en-US" sz="1200" b="0" i="0" u="none" strike="noStrike" kern="1200" baseline="0" dirty="0">
              <a:solidFill>
                <a:schemeClr val="tx1"/>
              </a:solidFill>
              <a:latin typeface="+mn-lt"/>
              <a:ea typeface="+mn-ea"/>
              <a:cs typeface="+mn-cs"/>
            </a:endParaRPr>
          </a:p>
          <a:p>
            <a:r>
              <a:rPr lang="en-US" dirty="0"/>
              <a:t>Program content and experiences will emphasize:</a:t>
            </a:r>
          </a:p>
          <a:p>
            <a:pPr lvl="1"/>
            <a:r>
              <a:rPr lang="en-US" dirty="0"/>
              <a:t>Sustainable agriculture operations </a:t>
            </a:r>
          </a:p>
          <a:p>
            <a:pPr lvl="1"/>
            <a:r>
              <a:rPr lang="en-US" dirty="0"/>
              <a:t>Integration strategies with agritourism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252725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Fellows were nominated and chosen based on:</a:t>
            </a:r>
          </a:p>
          <a:p>
            <a:pPr marL="914400" lvl="1" indent="-457200">
              <a:buFont typeface="+mj-lt"/>
              <a:buAutoNum type="arabicPeriod"/>
            </a:pPr>
            <a:r>
              <a:rPr lang="en-US" dirty="0"/>
              <a:t>Community leadership </a:t>
            </a:r>
          </a:p>
          <a:p>
            <a:pPr marL="914400" lvl="1" indent="-457200">
              <a:buFont typeface="+mj-lt"/>
              <a:buAutoNum type="arabicPeriod"/>
            </a:pPr>
            <a:r>
              <a:rPr lang="en-US" dirty="0"/>
              <a:t>Occupation­—with preference for agriculture, tourism, and educators </a:t>
            </a:r>
          </a:p>
          <a:p>
            <a:pPr marL="914400" lvl="1" indent="-457200">
              <a:buFont typeface="+mj-lt"/>
              <a:buAutoNum type="arabicPeriod"/>
            </a:pPr>
            <a:r>
              <a:rPr lang="en-US" dirty="0"/>
              <a:t>Dedication to sustainable agriculture</a:t>
            </a:r>
          </a:p>
          <a:p>
            <a:pPr marL="914400" lvl="1" indent="-457200">
              <a:buFont typeface="+mj-lt"/>
              <a:buAutoNum type="arabicPeriod"/>
            </a:pPr>
            <a:r>
              <a:rPr lang="en-US" dirty="0"/>
              <a:t>Interest in agritourism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participants will work to create an open-access digital repository for community outreach. The evidence-based repository will consist of information collected from program content, reflection, journaling, and experiences and engaging with the civic rhetoric model. The repository will be used as an open resource to educate farmers, ranchers, and communities interested in learning more about sustainable agritourism as a business alternative. Repository materials will aim to increase knowledge in agritourism, sustainable agriculture, safety and risk management, liabilities and insurance, communication and marketing, and business practices. Information may include best practices, barriers to growth, characteristics, and motivating factors to participating in sustainable agritourism. The goal of the digital repository is to serve as a clearinghouse to aid in delivering community outreach programs geared toward making knowledge and ideas accessible to the public.</a:t>
            </a: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a:p>
        </p:txBody>
      </p:sp>
    </p:spTree>
    <p:extLst>
      <p:ext uri="{BB962C8B-B14F-4D97-AF65-F5344CB8AC3E}">
        <p14:creationId xmlns:p14="http://schemas.microsoft.com/office/powerpoint/2010/main" val="370938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10</a:t>
            </a:fld>
            <a:endParaRPr lang="en-US"/>
          </a:p>
        </p:txBody>
      </p:sp>
    </p:spTree>
    <p:extLst>
      <p:ext uri="{BB962C8B-B14F-4D97-AF65-F5344CB8AC3E}">
        <p14:creationId xmlns:p14="http://schemas.microsoft.com/office/powerpoint/2010/main" val="941415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11/7/2024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11/7/2024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11/7/2024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11/7/2024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11/7/2024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canva.com/design/DAFwzL4VSNM/zF-5aiC0aYQPMARId8KJ1Q/edit?utm_content=DAFwzL4VSNM&amp;utm_campaign=designshare&amp;utm_medium=link2&amp;utm_source=sharebutt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app=desktop&amp;v=khg4K3Pgkug&amp;fbclid=IwAR1YvCsnPp7soWkPT8yYkW3vtGj7DBTlNeQjDHx0p3pCSefAZ-q5PksYVe4"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br>
              <a:rPr lang="en-US" b="1" dirty="0"/>
            </a:br>
            <a:endParaRPr lang="en-US" dirty="0"/>
          </a:p>
        </p:txBody>
      </p:sp>
      <p:sp>
        <p:nvSpPr>
          <p:cNvPr id="3" name="Subtitle 2"/>
          <p:cNvSpPr>
            <a:spLocks noGrp="1"/>
          </p:cNvSpPr>
          <p:nvPr>
            <p:ph idx="1"/>
          </p:nvPr>
        </p:nvSpPr>
        <p:spPr>
          <a:xfrm>
            <a:off x="171552" y="914399"/>
            <a:ext cx="5937751" cy="5399902"/>
          </a:xfrm>
        </p:spPr>
        <p:txBody>
          <a:bodyPr>
            <a:normAutofit fontScale="92500" lnSpcReduction="20000"/>
          </a:bodyPr>
          <a:lstStyle/>
          <a:p>
            <a:pPr marL="0" indent="0" algn="ctr">
              <a:buNone/>
            </a:pPr>
            <a:r>
              <a:rPr kumimoji="0" lang="en-US" sz="3600" b="1" i="0" u="none" strike="noStrike" kern="1200" cap="none" spc="0" normalizeH="0" baseline="0" noProof="0" dirty="0">
                <a:ln>
                  <a:noFill/>
                </a:ln>
                <a:solidFill>
                  <a:srgbClr val="9A5315">
                    <a:lumMod val="50000"/>
                  </a:srgbClr>
                </a:solidFill>
                <a:effectLst/>
                <a:uLnTx/>
                <a:uFillTx/>
                <a:latin typeface="Segoe Print"/>
                <a:ea typeface="+mj-ea"/>
                <a:cs typeface="+mj-cs"/>
              </a:rPr>
              <a:t>Welcome to the Agritourism Panel</a:t>
            </a:r>
          </a:p>
          <a:p>
            <a:pPr marL="0" indent="0" algn="ctr">
              <a:buNone/>
            </a:pPr>
            <a:r>
              <a:rPr lang="en-US" sz="2900" b="1" u="sng" dirty="0">
                <a:latin typeface="Segoe Print"/>
                <a:ea typeface="+mj-ea"/>
                <a:cs typeface="+mj-cs"/>
              </a:rPr>
              <a:t>Moderator: </a:t>
            </a:r>
          </a:p>
          <a:p>
            <a:pPr marL="0" indent="0" algn="ctr">
              <a:buNone/>
            </a:pPr>
            <a:r>
              <a:rPr lang="en-US" sz="2900" b="1" dirty="0">
                <a:latin typeface="Segoe Print"/>
                <a:ea typeface="+mj-ea"/>
                <a:cs typeface="+mj-cs"/>
              </a:rPr>
              <a:t>Dr. Shannon Arnold, Professor in Agricultural Education</a:t>
            </a:r>
          </a:p>
          <a:p>
            <a:pPr marL="0" indent="0" algn="ctr">
              <a:buNone/>
            </a:pPr>
            <a:r>
              <a:rPr lang="en-US" sz="2900" b="1" u="sng" dirty="0">
                <a:latin typeface="Segoe Print"/>
                <a:ea typeface="+mj-ea"/>
                <a:cs typeface="+mj-cs"/>
              </a:rPr>
              <a:t>Panelists</a:t>
            </a:r>
          </a:p>
          <a:p>
            <a:pPr marL="0" indent="0" algn="ctr">
              <a:buNone/>
            </a:pPr>
            <a:r>
              <a:rPr lang="en-US" sz="2900" b="1" dirty="0">
                <a:latin typeface="Segoe Print"/>
                <a:ea typeface="+mj-ea"/>
                <a:cs typeface="+mj-cs"/>
              </a:rPr>
              <a:t>Tana Canen, </a:t>
            </a:r>
            <a:r>
              <a:rPr lang="en-US" sz="2900" b="1" dirty="0" err="1">
                <a:latin typeface="Segoe Print"/>
                <a:ea typeface="+mj-ea"/>
                <a:cs typeface="+mj-cs"/>
              </a:rPr>
              <a:t>Mahlstedt</a:t>
            </a:r>
            <a:r>
              <a:rPr lang="en-US" sz="2900" b="1" dirty="0">
                <a:latin typeface="Segoe Print"/>
                <a:ea typeface="+mj-ea"/>
                <a:cs typeface="+mj-cs"/>
              </a:rPr>
              <a:t> Ranch Inc.</a:t>
            </a:r>
          </a:p>
          <a:p>
            <a:pPr marL="0" indent="0" algn="ctr">
              <a:buNone/>
            </a:pPr>
            <a:r>
              <a:rPr lang="en-US" sz="2900" b="1" dirty="0">
                <a:latin typeface="Segoe Print"/>
                <a:ea typeface="+mj-ea"/>
                <a:cs typeface="+mj-cs"/>
              </a:rPr>
              <a:t>Tamara Robertson, Wandering Acres LLC</a:t>
            </a:r>
          </a:p>
          <a:p>
            <a:pPr marL="0" indent="0" algn="ctr">
              <a:buNone/>
            </a:pPr>
            <a:r>
              <a:rPr lang="en-US" sz="2900" b="1" dirty="0">
                <a:latin typeface="Segoe Print"/>
                <a:ea typeface="+mj-ea"/>
                <a:cs typeface="+mj-cs"/>
              </a:rPr>
              <a:t>Rayner Smith, Bodhi Farms</a:t>
            </a:r>
          </a:p>
        </p:txBody>
      </p:sp>
      <p:sp>
        <p:nvSpPr>
          <p:cNvPr id="5" name="TextBox 4">
            <a:extLst>
              <a:ext uri="{FF2B5EF4-FFF2-40B4-BE49-F238E27FC236}">
                <a16:creationId xmlns:a16="http://schemas.microsoft.com/office/drawing/2014/main" id="{B7F44686-5CD6-F9DB-6BA8-419D7F8CAE8B}"/>
              </a:ext>
            </a:extLst>
          </p:cNvPr>
          <p:cNvSpPr txBox="1"/>
          <p:nvPr/>
        </p:nvSpPr>
        <p:spPr>
          <a:xfrm>
            <a:off x="4979096" y="3214416"/>
            <a:ext cx="5223354" cy="523220"/>
          </a:xfrm>
          <a:prstGeom prst="rect">
            <a:avLst/>
          </a:prstGeom>
          <a:noFill/>
        </p:spPr>
        <p:txBody>
          <a:bodyPr wrap="square" rtlCol="0">
            <a:spAutoFit/>
          </a:bodyPr>
          <a:lstStyle/>
          <a:p>
            <a:pPr algn="ctr"/>
            <a:br>
              <a:rPr kumimoji="0" lang="en-US" sz="2000" b="0" i="0" u="none" strike="noStrike" kern="1200" cap="none" spc="0" normalizeH="0" baseline="0" noProof="0" dirty="0">
                <a:ln>
                  <a:noFill/>
                </a:ln>
                <a:solidFill>
                  <a:srgbClr val="9A5315">
                    <a:lumMod val="50000"/>
                  </a:srgbClr>
                </a:solidFill>
                <a:effectLst/>
                <a:uLnTx/>
                <a:uFillTx/>
                <a:latin typeface="Segoe Print"/>
                <a:ea typeface="+mj-ea"/>
                <a:cs typeface="+mj-cs"/>
              </a:rPr>
            </a:br>
            <a:endParaRPr lang="en-US" sz="800" dirty="0"/>
          </a:p>
        </p:txBody>
      </p:sp>
      <p:pic>
        <p:nvPicPr>
          <p:cNvPr id="8" name="Picture 7">
            <a:extLst>
              <a:ext uri="{FF2B5EF4-FFF2-40B4-BE49-F238E27FC236}">
                <a16:creationId xmlns:a16="http://schemas.microsoft.com/office/drawing/2014/main" id="{2543CEB8-4A33-C3E8-DB23-651D3AAEC898}"/>
              </a:ext>
            </a:extLst>
          </p:cNvPr>
          <p:cNvPicPr>
            <a:picLocks noChangeAspect="1"/>
          </p:cNvPicPr>
          <p:nvPr/>
        </p:nvPicPr>
        <p:blipFill>
          <a:blip r:embed="rId3"/>
          <a:stretch>
            <a:fillRect/>
          </a:stretch>
        </p:blipFill>
        <p:spPr>
          <a:xfrm>
            <a:off x="3811826" y="2187036"/>
            <a:ext cx="3111488" cy="4670963"/>
          </a:xfrm>
          <a:prstGeom prst="rect">
            <a:avLst/>
          </a:prstGeom>
        </p:spPr>
      </p:pic>
    </p:spTree>
    <p:extLst>
      <p:ext uri="{BB962C8B-B14F-4D97-AF65-F5344CB8AC3E}">
        <p14:creationId xmlns:p14="http://schemas.microsoft.com/office/powerpoint/2010/main" val="2303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136-735D-DC6A-6812-DCB5073368CB}"/>
              </a:ext>
            </a:extLst>
          </p:cNvPr>
          <p:cNvSpPr>
            <a:spLocks noGrp="1"/>
          </p:cNvSpPr>
          <p:nvPr>
            <p:ph type="title"/>
          </p:nvPr>
        </p:nvSpPr>
        <p:spPr>
          <a:xfrm>
            <a:off x="7492891" y="1330347"/>
            <a:ext cx="3840480" cy="2103120"/>
          </a:xfrm>
        </p:spPr>
        <p:txBody>
          <a:bodyPr anchor="b">
            <a:normAutofit/>
          </a:bodyPr>
          <a:lstStyle/>
          <a:p>
            <a:r>
              <a:rPr lang="en-US" dirty="0"/>
              <a:t>Fellows Program IN Action</a:t>
            </a:r>
          </a:p>
        </p:txBody>
      </p:sp>
      <p:pic>
        <p:nvPicPr>
          <p:cNvPr id="5" name="Picture Placeholder 4" descr="A group of people posing for a photo&#10;&#10;Description automatically generated">
            <a:extLst>
              <a:ext uri="{FF2B5EF4-FFF2-40B4-BE49-F238E27FC236}">
                <a16:creationId xmlns:a16="http://schemas.microsoft.com/office/drawing/2014/main" id="{E387573A-23D9-AD00-B3C2-813D3C435EFD}"/>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671" r="6671"/>
          <a:stretch>
            <a:fillRect/>
          </a:stretch>
        </p:blipFill>
        <p:spPr>
          <a:xfrm>
            <a:off x="836613" y="1031875"/>
            <a:ext cx="5943600" cy="4572000"/>
          </a:xfrm>
        </p:spPr>
      </p:pic>
      <p:sp>
        <p:nvSpPr>
          <p:cNvPr id="3" name="Subtitle 2">
            <a:extLst>
              <a:ext uri="{FF2B5EF4-FFF2-40B4-BE49-F238E27FC236}">
                <a16:creationId xmlns:a16="http://schemas.microsoft.com/office/drawing/2014/main" id="{319B577D-2AD3-7EDC-ADF6-458F8B8F6760}"/>
              </a:ext>
            </a:extLst>
          </p:cNvPr>
          <p:cNvSpPr>
            <a:spLocks noGrp="1"/>
          </p:cNvSpPr>
          <p:nvPr>
            <p:ph type="body" sz="half" idx="2"/>
          </p:nvPr>
        </p:nvSpPr>
        <p:spPr>
          <a:xfrm>
            <a:off x="7492891" y="3555521"/>
            <a:ext cx="3840480" cy="2168517"/>
          </a:xfrm>
        </p:spPr>
        <p:txBody>
          <a:bodyPr>
            <a:normAutofit/>
          </a:bodyPr>
          <a:lstStyle/>
          <a:p>
            <a:r>
              <a:rPr lang="en-US" dirty="0">
                <a:hlinkClick r:id="rId4"/>
              </a:rPr>
              <a:t>Video</a:t>
            </a:r>
            <a:endParaRPr lang="en-US" dirty="0"/>
          </a:p>
        </p:txBody>
      </p:sp>
    </p:spTree>
    <p:extLst>
      <p:ext uri="{BB962C8B-B14F-4D97-AF65-F5344CB8AC3E}">
        <p14:creationId xmlns:p14="http://schemas.microsoft.com/office/powerpoint/2010/main" val="39504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4D2E7-224D-83DE-A446-545B026E866D}"/>
              </a:ext>
            </a:extLst>
          </p:cNvPr>
          <p:cNvPicPr>
            <a:picLocks noChangeAspect="1"/>
          </p:cNvPicPr>
          <p:nvPr/>
        </p:nvPicPr>
        <p:blipFill>
          <a:blip r:embed="rId2"/>
          <a:stretch>
            <a:fillRect/>
          </a:stretch>
        </p:blipFill>
        <p:spPr>
          <a:xfrm>
            <a:off x="6624173" y="198304"/>
            <a:ext cx="5049773" cy="6318345"/>
          </a:xfrm>
          <a:prstGeom prst="rect">
            <a:avLst/>
          </a:prstGeom>
        </p:spPr>
      </p:pic>
      <p:pic>
        <p:nvPicPr>
          <p:cNvPr id="4" name="Picture 3">
            <a:extLst>
              <a:ext uri="{FF2B5EF4-FFF2-40B4-BE49-F238E27FC236}">
                <a16:creationId xmlns:a16="http://schemas.microsoft.com/office/drawing/2014/main" id="{2C811023-EDD6-B98A-6D3D-16551D57AB79}"/>
              </a:ext>
            </a:extLst>
          </p:cNvPr>
          <p:cNvPicPr>
            <a:picLocks noChangeAspect="1"/>
          </p:cNvPicPr>
          <p:nvPr/>
        </p:nvPicPr>
        <p:blipFill>
          <a:blip r:embed="rId3"/>
          <a:stretch>
            <a:fillRect/>
          </a:stretch>
        </p:blipFill>
        <p:spPr>
          <a:xfrm>
            <a:off x="254986" y="304800"/>
            <a:ext cx="3377477" cy="3377477"/>
          </a:xfrm>
          <a:prstGeom prst="rect">
            <a:avLst/>
          </a:prstGeom>
        </p:spPr>
      </p:pic>
      <p:pic>
        <p:nvPicPr>
          <p:cNvPr id="5" name="Picture 4">
            <a:extLst>
              <a:ext uri="{FF2B5EF4-FFF2-40B4-BE49-F238E27FC236}">
                <a16:creationId xmlns:a16="http://schemas.microsoft.com/office/drawing/2014/main" id="{2C85725D-0D52-1E22-E7B1-37AB82016981}"/>
              </a:ext>
            </a:extLst>
          </p:cNvPr>
          <p:cNvPicPr>
            <a:picLocks noChangeAspect="1"/>
          </p:cNvPicPr>
          <p:nvPr/>
        </p:nvPicPr>
        <p:blipFill>
          <a:blip r:embed="rId4"/>
          <a:stretch>
            <a:fillRect/>
          </a:stretch>
        </p:blipFill>
        <p:spPr>
          <a:xfrm>
            <a:off x="269079" y="3682276"/>
            <a:ext cx="3212091" cy="3216432"/>
          </a:xfrm>
          <a:prstGeom prst="rect">
            <a:avLst/>
          </a:prstGeom>
        </p:spPr>
      </p:pic>
      <p:pic>
        <p:nvPicPr>
          <p:cNvPr id="2" name="Picture 1">
            <a:extLst>
              <a:ext uri="{FF2B5EF4-FFF2-40B4-BE49-F238E27FC236}">
                <a16:creationId xmlns:a16="http://schemas.microsoft.com/office/drawing/2014/main" id="{AA787E91-FF06-51CD-C7DF-79078021C581}"/>
              </a:ext>
            </a:extLst>
          </p:cNvPr>
          <p:cNvPicPr>
            <a:picLocks noChangeAspect="1"/>
          </p:cNvPicPr>
          <p:nvPr/>
        </p:nvPicPr>
        <p:blipFill>
          <a:blip r:embed="rId5"/>
          <a:stretch>
            <a:fillRect/>
          </a:stretch>
        </p:blipFill>
        <p:spPr>
          <a:xfrm>
            <a:off x="3468963" y="1945918"/>
            <a:ext cx="3472717" cy="3472717"/>
          </a:xfrm>
          <a:prstGeom prst="rect">
            <a:avLst/>
          </a:prstGeom>
        </p:spPr>
      </p:pic>
    </p:spTree>
    <p:extLst>
      <p:ext uri="{BB962C8B-B14F-4D97-AF65-F5344CB8AC3E}">
        <p14:creationId xmlns:p14="http://schemas.microsoft.com/office/powerpoint/2010/main" val="2454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rogram">
            <a:extLst>
              <a:ext uri="{FF2B5EF4-FFF2-40B4-BE49-F238E27FC236}">
                <a16:creationId xmlns:a16="http://schemas.microsoft.com/office/drawing/2014/main" id="{E8322DC5-B7CA-7D20-FE84-91F3A3AE1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357" y="250581"/>
            <a:ext cx="9187180" cy="6109701"/>
          </a:xfrm>
          <a:prstGeom prst="rect">
            <a:avLst/>
          </a:prstGeom>
        </p:spPr>
      </p:pic>
    </p:spTree>
    <p:extLst>
      <p:ext uri="{BB962C8B-B14F-4D97-AF65-F5344CB8AC3E}">
        <p14:creationId xmlns:p14="http://schemas.microsoft.com/office/powerpoint/2010/main" val="27591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72A47-E94D-8081-D214-C742577637FB}"/>
              </a:ext>
            </a:extLst>
          </p:cNvPr>
          <p:cNvPicPr>
            <a:picLocks noChangeAspect="1"/>
          </p:cNvPicPr>
          <p:nvPr/>
        </p:nvPicPr>
        <p:blipFill>
          <a:blip r:embed="rId3"/>
          <a:stretch>
            <a:fillRect/>
          </a:stretch>
        </p:blipFill>
        <p:spPr>
          <a:xfrm>
            <a:off x="2863862" y="1912850"/>
            <a:ext cx="2646496" cy="1782334"/>
          </a:xfrm>
          <a:prstGeom prst="rect">
            <a:avLst/>
          </a:prstGeom>
        </p:spPr>
      </p:pic>
      <p:pic>
        <p:nvPicPr>
          <p:cNvPr id="7" name="Picture 12" descr="Montana Department of Agriculture | LinkedIn">
            <a:extLst>
              <a:ext uri="{FF2B5EF4-FFF2-40B4-BE49-F238E27FC236}">
                <a16:creationId xmlns:a16="http://schemas.microsoft.com/office/drawing/2014/main" id="{DF14628C-CA18-366B-07EC-F57A95D18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44" y="4208838"/>
            <a:ext cx="1760220" cy="1760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BAFFE7-508D-E806-9FE3-F4A7670963AC}"/>
              </a:ext>
            </a:extLst>
          </p:cNvPr>
          <p:cNvPicPr>
            <a:picLocks noChangeAspect="1"/>
          </p:cNvPicPr>
          <p:nvPr/>
        </p:nvPicPr>
        <p:blipFill>
          <a:blip r:embed="rId5"/>
          <a:stretch>
            <a:fillRect/>
          </a:stretch>
        </p:blipFill>
        <p:spPr>
          <a:xfrm>
            <a:off x="8104147" y="2756481"/>
            <a:ext cx="2944623" cy="1255885"/>
          </a:xfrm>
          <a:prstGeom prst="rect">
            <a:avLst/>
          </a:prstGeom>
        </p:spPr>
      </p:pic>
      <p:pic>
        <p:nvPicPr>
          <p:cNvPr id="10" name="Picture 9" descr="A close up of a logo&#10;&#10;Description automatically generated">
            <a:extLst>
              <a:ext uri="{FF2B5EF4-FFF2-40B4-BE49-F238E27FC236}">
                <a16:creationId xmlns:a16="http://schemas.microsoft.com/office/drawing/2014/main" id="{37E5ABBF-E30E-7504-9CE0-61890BB4B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990" y="4396138"/>
            <a:ext cx="3077640" cy="692811"/>
          </a:xfrm>
          <a:prstGeom prst="rect">
            <a:avLst/>
          </a:prstGeom>
        </p:spPr>
      </p:pic>
      <p:pic>
        <p:nvPicPr>
          <p:cNvPr id="12" name="Picture 11" descr="A logo for a farm&#10;&#10;Description automatically generated">
            <a:extLst>
              <a:ext uri="{FF2B5EF4-FFF2-40B4-BE49-F238E27FC236}">
                <a16:creationId xmlns:a16="http://schemas.microsoft.com/office/drawing/2014/main" id="{C02EB5DA-6586-F63F-6B62-53615CFC77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2172" y="4614955"/>
            <a:ext cx="1723559" cy="1590552"/>
          </a:xfrm>
          <a:prstGeom prst="rect">
            <a:avLst/>
          </a:prstGeom>
        </p:spPr>
      </p:pic>
      <p:pic>
        <p:nvPicPr>
          <p:cNvPr id="13" name="Picture 12" descr="A logo for a food and agriculture development network&#10;&#10;Description automatically generated">
            <a:extLst>
              <a:ext uri="{FF2B5EF4-FFF2-40B4-BE49-F238E27FC236}">
                <a16:creationId xmlns:a16="http://schemas.microsoft.com/office/drawing/2014/main" id="{25DDB5D8-3656-AD8F-3F3B-4AFF7557BA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6273" y="4283834"/>
            <a:ext cx="1760219" cy="1760219"/>
          </a:xfrm>
          <a:prstGeom prst="rect">
            <a:avLst/>
          </a:prstGeom>
        </p:spPr>
      </p:pic>
      <p:pic>
        <p:nvPicPr>
          <p:cNvPr id="14" name="Picture 13">
            <a:extLst>
              <a:ext uri="{FF2B5EF4-FFF2-40B4-BE49-F238E27FC236}">
                <a16:creationId xmlns:a16="http://schemas.microsoft.com/office/drawing/2014/main" id="{38B74840-8EAF-0AF2-FDAF-328F1563A1C2}"/>
              </a:ext>
            </a:extLst>
          </p:cNvPr>
          <p:cNvPicPr>
            <a:picLocks noChangeAspect="1"/>
          </p:cNvPicPr>
          <p:nvPr/>
        </p:nvPicPr>
        <p:blipFill>
          <a:blip r:embed="rId9"/>
          <a:stretch>
            <a:fillRect/>
          </a:stretch>
        </p:blipFill>
        <p:spPr>
          <a:xfrm>
            <a:off x="402474" y="2509042"/>
            <a:ext cx="2121592" cy="1420491"/>
          </a:xfrm>
          <a:prstGeom prst="rect">
            <a:avLst/>
          </a:prstGeom>
        </p:spPr>
      </p:pic>
      <p:pic>
        <p:nvPicPr>
          <p:cNvPr id="15" name="Picture 8" descr="logo-MSU-Extension - Musselshell County">
            <a:extLst>
              <a:ext uri="{FF2B5EF4-FFF2-40B4-BE49-F238E27FC236}">
                <a16:creationId xmlns:a16="http://schemas.microsoft.com/office/drawing/2014/main" id="{255C315F-D6F1-FCA2-0DA2-2481A913F1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66015" y="2509042"/>
            <a:ext cx="1790443" cy="1575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1C6690AF-C3F3-9778-A8EF-5291F6566A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274" y="5584373"/>
            <a:ext cx="3495672" cy="6429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C611214-810C-57D7-D6FE-28DAD97499D3}"/>
              </a:ext>
            </a:extLst>
          </p:cNvPr>
          <p:cNvSpPr>
            <a:spLocks noGrp="1"/>
          </p:cNvSpPr>
          <p:nvPr>
            <p:ph type="title"/>
          </p:nvPr>
        </p:nvSpPr>
        <p:spPr/>
        <p:txBody>
          <a:bodyPr/>
          <a:lstStyle/>
          <a:p>
            <a:pPr algn="ctr"/>
            <a:r>
              <a:rPr lang="en-US" dirty="0"/>
              <a:t>Partnerships Built</a:t>
            </a:r>
          </a:p>
        </p:txBody>
      </p:sp>
    </p:spTree>
    <p:extLst>
      <p:ext uri="{BB962C8B-B14F-4D97-AF65-F5344CB8AC3E}">
        <p14:creationId xmlns:p14="http://schemas.microsoft.com/office/powerpoint/2010/main" val="38130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9C02-CD7A-D01A-78CF-BA40B7B7C570}"/>
              </a:ext>
            </a:extLst>
          </p:cNvPr>
          <p:cNvSpPr>
            <a:spLocks noGrp="1"/>
          </p:cNvSpPr>
          <p:nvPr>
            <p:ph type="title"/>
          </p:nvPr>
        </p:nvSpPr>
        <p:spPr>
          <a:xfrm>
            <a:off x="317500" y="304800"/>
            <a:ext cx="5291563" cy="1219200"/>
          </a:xfrm>
        </p:spPr>
        <p:txBody>
          <a:bodyPr/>
          <a:lstStyle/>
          <a:p>
            <a:pPr algn="ctr"/>
            <a:r>
              <a:rPr lang="en-US" dirty="0"/>
              <a:t>Agritourism in Your Area</a:t>
            </a:r>
          </a:p>
        </p:txBody>
      </p:sp>
      <p:sp>
        <p:nvSpPr>
          <p:cNvPr id="3" name="Content Placeholder 2">
            <a:extLst>
              <a:ext uri="{FF2B5EF4-FFF2-40B4-BE49-F238E27FC236}">
                <a16:creationId xmlns:a16="http://schemas.microsoft.com/office/drawing/2014/main" id="{8E069DBA-93A9-CCA3-0B19-1CF6E2A50003}"/>
              </a:ext>
            </a:extLst>
          </p:cNvPr>
          <p:cNvSpPr>
            <a:spLocks noGrp="1"/>
          </p:cNvSpPr>
          <p:nvPr>
            <p:ph sz="half" idx="1"/>
          </p:nvPr>
        </p:nvSpPr>
        <p:spPr>
          <a:xfrm>
            <a:off x="190501" y="1825625"/>
            <a:ext cx="5829300" cy="4415070"/>
          </a:xfrm>
        </p:spPr>
        <p:txBody>
          <a:bodyPr>
            <a:normAutofit/>
          </a:bodyPr>
          <a:lstStyle/>
          <a:p>
            <a:r>
              <a:rPr lang="en-US" dirty="0"/>
              <a:t>Current agritourism initiatives in your county? </a:t>
            </a:r>
          </a:p>
          <a:p>
            <a:r>
              <a:rPr lang="en-US" dirty="0"/>
              <a:t>Opportunities for agritourism in your county?</a:t>
            </a:r>
          </a:p>
          <a:p>
            <a:r>
              <a:rPr lang="en-US" dirty="0"/>
              <a:t>How could you engage producers in your area with agritourism?</a:t>
            </a:r>
          </a:p>
        </p:txBody>
      </p:sp>
      <p:pic>
        <p:nvPicPr>
          <p:cNvPr id="5" name="Content Placeholder 4">
            <a:extLst>
              <a:ext uri="{FF2B5EF4-FFF2-40B4-BE49-F238E27FC236}">
                <a16:creationId xmlns:a16="http://schemas.microsoft.com/office/drawing/2014/main" id="{F21CC9BD-3CC6-86DF-4DDD-85E2148BB366}"/>
              </a:ext>
            </a:extLst>
          </p:cNvPr>
          <p:cNvPicPr>
            <a:picLocks noGrp="1" noChangeAspect="1"/>
          </p:cNvPicPr>
          <p:nvPr>
            <p:ph sz="half" idx="2"/>
          </p:nvPr>
        </p:nvPicPr>
        <p:blipFill>
          <a:blip r:embed="rId2"/>
          <a:stretch>
            <a:fillRect/>
          </a:stretch>
        </p:blipFill>
        <p:spPr>
          <a:xfrm>
            <a:off x="6019800" y="617305"/>
            <a:ext cx="5637483" cy="5623390"/>
          </a:xfrm>
          <a:prstGeom prst="rect">
            <a:avLst/>
          </a:prstGeom>
        </p:spPr>
      </p:pic>
    </p:spTree>
    <p:extLst>
      <p:ext uri="{BB962C8B-B14F-4D97-AF65-F5344CB8AC3E}">
        <p14:creationId xmlns:p14="http://schemas.microsoft.com/office/powerpoint/2010/main" val="26705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A86-727A-29E3-9652-59E5BD69824B}"/>
              </a:ext>
            </a:extLst>
          </p:cNvPr>
          <p:cNvSpPr>
            <a:spLocks noGrp="1"/>
          </p:cNvSpPr>
          <p:nvPr>
            <p:ph type="title"/>
          </p:nvPr>
        </p:nvSpPr>
        <p:spPr>
          <a:xfrm>
            <a:off x="7492891" y="1330347"/>
            <a:ext cx="3840480" cy="2103120"/>
          </a:xfrm>
        </p:spPr>
        <p:txBody>
          <a:bodyPr anchor="b">
            <a:normAutofit/>
          </a:bodyPr>
          <a:lstStyle/>
          <a:p>
            <a:r>
              <a:rPr lang="en-US" dirty="0"/>
              <a:t>Thank you! </a:t>
            </a:r>
          </a:p>
        </p:txBody>
      </p:sp>
      <p:pic>
        <p:nvPicPr>
          <p:cNvPr id="5" name="Picture 4" descr="A qr code with dots&#10;&#10;Description automatically generated">
            <a:extLst>
              <a:ext uri="{FF2B5EF4-FFF2-40B4-BE49-F238E27FC236}">
                <a16:creationId xmlns:a16="http://schemas.microsoft.com/office/drawing/2014/main" id="{D4CC416C-DD0A-24CC-C146-429683551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3" y="1031195"/>
            <a:ext cx="4572000" cy="4572000"/>
          </a:xfrm>
          <a:prstGeom prst="rect">
            <a:avLst/>
          </a:prstGeom>
          <a:noFill/>
          <a:ln w="38100">
            <a:solidFill>
              <a:schemeClr val="bg1"/>
            </a:solidFill>
          </a:ln>
        </p:spPr>
      </p:pic>
      <p:sp>
        <p:nvSpPr>
          <p:cNvPr id="3" name="Subtitle 2">
            <a:extLst>
              <a:ext uri="{FF2B5EF4-FFF2-40B4-BE49-F238E27FC236}">
                <a16:creationId xmlns:a16="http://schemas.microsoft.com/office/drawing/2014/main" id="{0C650421-F8D3-BB0C-D003-8DF25FEE4D90}"/>
              </a:ext>
            </a:extLst>
          </p:cNvPr>
          <p:cNvSpPr>
            <a:spLocks noGrp="1"/>
          </p:cNvSpPr>
          <p:nvPr>
            <p:ph type="body" sz="half" idx="2"/>
          </p:nvPr>
        </p:nvSpPr>
        <p:spPr>
          <a:xfrm>
            <a:off x="7492891" y="3555521"/>
            <a:ext cx="3840480" cy="2168517"/>
          </a:xfrm>
        </p:spPr>
        <p:txBody>
          <a:bodyPr>
            <a:normAutofit/>
          </a:bodyPr>
          <a:lstStyle/>
          <a:p>
            <a:r>
              <a:rPr lang="en-US" dirty="0"/>
              <a:t>Check out the Montana Agritourism website!</a:t>
            </a:r>
          </a:p>
        </p:txBody>
      </p:sp>
    </p:spTree>
    <p:extLst>
      <p:ext uri="{BB962C8B-B14F-4D97-AF65-F5344CB8AC3E}">
        <p14:creationId xmlns:p14="http://schemas.microsoft.com/office/powerpoint/2010/main" val="49132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9979-53C6-C78D-0CD6-F59698C801EA}"/>
              </a:ext>
            </a:extLst>
          </p:cNvPr>
          <p:cNvSpPr>
            <a:spLocks noGrp="1"/>
          </p:cNvSpPr>
          <p:nvPr>
            <p:ph type="title"/>
          </p:nvPr>
        </p:nvSpPr>
        <p:spPr>
          <a:xfrm>
            <a:off x="1065212" y="304800"/>
            <a:ext cx="10058402" cy="1219200"/>
          </a:xfrm>
        </p:spPr>
        <p:txBody>
          <a:bodyPr anchor="b">
            <a:normAutofit/>
          </a:bodyPr>
          <a:lstStyle/>
          <a:p>
            <a:pPr algn="ctr"/>
            <a:r>
              <a:rPr lang="en-US" dirty="0"/>
              <a:t>Defining Agritourism</a:t>
            </a:r>
            <a:br>
              <a:rPr lang="en-US" dirty="0"/>
            </a:br>
            <a:endParaRPr lang="en-US" dirty="0"/>
          </a:p>
        </p:txBody>
      </p:sp>
      <p:sp>
        <p:nvSpPr>
          <p:cNvPr id="3" name="Content Placeholder 2">
            <a:extLst>
              <a:ext uri="{FF2B5EF4-FFF2-40B4-BE49-F238E27FC236}">
                <a16:creationId xmlns:a16="http://schemas.microsoft.com/office/drawing/2014/main" id="{08F81AD2-E9D3-EBD7-1AFE-8A7E578B9029}"/>
              </a:ext>
            </a:extLst>
          </p:cNvPr>
          <p:cNvSpPr>
            <a:spLocks noGrp="1"/>
          </p:cNvSpPr>
          <p:nvPr>
            <p:ph sz="half" idx="1"/>
          </p:nvPr>
        </p:nvSpPr>
        <p:spPr>
          <a:xfrm>
            <a:off x="340137" y="1201783"/>
            <a:ext cx="5679663" cy="4976948"/>
          </a:xfrm>
        </p:spPr>
        <p:txBody>
          <a:bodyPr>
            <a:normAutofit fontScale="85000" lnSpcReduction="20000"/>
          </a:bodyPr>
          <a:lstStyle/>
          <a:p>
            <a:pPr marL="0" indent="0">
              <a:lnSpc>
                <a:spcPct val="90000"/>
              </a:lnSpc>
              <a:buNone/>
            </a:pPr>
            <a:endParaRPr lang="en-US" dirty="0"/>
          </a:p>
          <a:p>
            <a:pPr marL="0" indent="0">
              <a:lnSpc>
                <a:spcPct val="90000"/>
              </a:lnSpc>
              <a:buNone/>
            </a:pPr>
            <a:r>
              <a:rPr lang="en-US" sz="3600" dirty="0"/>
              <a:t>MT HB 342 (2017) “Agritourism means a form of </a:t>
            </a:r>
            <a:r>
              <a:rPr lang="en-US" sz="3600" b="1" dirty="0"/>
              <a:t>commercial enterprise that links agriculture production or agricultural processing with tourism </a:t>
            </a:r>
            <a:r>
              <a:rPr lang="en-US" sz="3600" dirty="0"/>
              <a:t>in order to attract visitors to a farm, ranch or other agricultural business for purposes of entertaining or educating visitors.”</a:t>
            </a:r>
          </a:p>
        </p:txBody>
      </p:sp>
      <p:pic>
        <p:nvPicPr>
          <p:cNvPr id="5" name="Picture 4" descr="A close-up of a website&#10;&#10;Description automatically generated">
            <a:extLst>
              <a:ext uri="{FF2B5EF4-FFF2-40B4-BE49-F238E27FC236}">
                <a16:creationId xmlns:a16="http://schemas.microsoft.com/office/drawing/2014/main" id="{B95F454D-3AE6-A951-683C-BF88106726D3}"/>
              </a:ext>
            </a:extLst>
          </p:cNvPr>
          <p:cNvPicPr>
            <a:picLocks noChangeAspect="1"/>
          </p:cNvPicPr>
          <p:nvPr/>
        </p:nvPicPr>
        <p:blipFill>
          <a:blip r:embed="rId3">
            <a:extLst>
              <a:ext uri="{28A0092B-C50C-407E-A947-70E740481C1C}">
                <a14:useLocalDpi xmlns:a14="http://schemas.microsoft.com/office/drawing/2010/main" val="0"/>
              </a:ext>
            </a:extLst>
          </a:blip>
          <a:srcRect l="15942" r="23830" b="1"/>
          <a:stretch/>
        </p:blipFill>
        <p:spPr>
          <a:xfrm>
            <a:off x="6172202" y="1524000"/>
            <a:ext cx="5679663" cy="3984247"/>
          </a:xfrm>
          <a:prstGeom prst="rect">
            <a:avLst/>
          </a:prstGeom>
          <a:noFill/>
        </p:spPr>
      </p:pic>
    </p:spTree>
    <p:extLst>
      <p:ext uri="{BB962C8B-B14F-4D97-AF65-F5344CB8AC3E}">
        <p14:creationId xmlns:p14="http://schemas.microsoft.com/office/powerpoint/2010/main" val="1469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E9DA4-6EC5-3F99-67E0-C20E006EE588}"/>
              </a:ext>
            </a:extLst>
          </p:cNvPr>
          <p:cNvSpPr>
            <a:spLocks noGrp="1"/>
          </p:cNvSpPr>
          <p:nvPr>
            <p:ph type="title"/>
          </p:nvPr>
        </p:nvSpPr>
        <p:spPr>
          <a:xfrm>
            <a:off x="7343182" y="620478"/>
            <a:ext cx="4421354" cy="826185"/>
          </a:xfrm>
        </p:spPr>
        <p:txBody>
          <a:bodyPr>
            <a:normAutofit fontScale="90000"/>
          </a:bodyPr>
          <a:lstStyle/>
          <a:p>
            <a:r>
              <a:rPr lang="en-US" dirty="0"/>
              <a:t>Agritourism Framework </a:t>
            </a:r>
            <a:r>
              <a:rPr lang="en-US" sz="2000" dirty="0"/>
              <a:t>(Chase et al., 2018)</a:t>
            </a:r>
          </a:p>
        </p:txBody>
      </p:sp>
      <p:pic>
        <p:nvPicPr>
          <p:cNvPr id="4" name="Content Placeholder 3">
            <a:extLst>
              <a:ext uri="{FF2B5EF4-FFF2-40B4-BE49-F238E27FC236}">
                <a16:creationId xmlns:a16="http://schemas.microsoft.com/office/drawing/2014/main" id="{969A0D4D-8458-059F-52A3-1A22CD0E197C}"/>
              </a:ext>
            </a:extLst>
          </p:cNvPr>
          <p:cNvPicPr>
            <a:picLocks noGrp="1" noChangeAspect="1"/>
          </p:cNvPicPr>
          <p:nvPr>
            <p:ph sz="half" idx="1"/>
          </p:nvPr>
        </p:nvPicPr>
        <p:blipFill>
          <a:blip r:embed="rId3"/>
          <a:stretch>
            <a:fillRect/>
          </a:stretch>
        </p:blipFill>
        <p:spPr>
          <a:xfrm>
            <a:off x="304634" y="129877"/>
            <a:ext cx="6614781" cy="6598246"/>
          </a:xfrm>
          <a:prstGeom prst="rect">
            <a:avLst/>
          </a:prstGeom>
        </p:spPr>
      </p:pic>
      <p:sp>
        <p:nvSpPr>
          <p:cNvPr id="7" name="Content Placeholder 6">
            <a:extLst>
              <a:ext uri="{FF2B5EF4-FFF2-40B4-BE49-F238E27FC236}">
                <a16:creationId xmlns:a16="http://schemas.microsoft.com/office/drawing/2014/main" id="{98DCB48E-CBAC-1D97-0DCC-A245324823DA}"/>
              </a:ext>
            </a:extLst>
          </p:cNvPr>
          <p:cNvSpPr>
            <a:spLocks noGrp="1"/>
          </p:cNvSpPr>
          <p:nvPr>
            <p:ph sz="half" idx="2"/>
          </p:nvPr>
        </p:nvSpPr>
        <p:spPr>
          <a:xfrm>
            <a:off x="6919415" y="1825625"/>
            <a:ext cx="4845121" cy="4187952"/>
          </a:xfrm>
        </p:spPr>
        <p:txBody>
          <a:bodyPr/>
          <a:lstStyle/>
          <a:p>
            <a:r>
              <a:rPr lang="fr-FR" dirty="0" err="1"/>
              <a:t>Core</a:t>
            </a:r>
            <a:r>
              <a:rPr lang="fr-FR" dirty="0"/>
              <a:t> </a:t>
            </a:r>
            <a:r>
              <a:rPr lang="fr-FR" dirty="0" err="1"/>
              <a:t>Activities</a:t>
            </a:r>
            <a:r>
              <a:rPr lang="fr-FR" dirty="0"/>
              <a:t>: </a:t>
            </a:r>
          </a:p>
          <a:p>
            <a:pPr lvl="1"/>
            <a:r>
              <a:rPr lang="fr-FR" dirty="0" err="1">
                <a:solidFill>
                  <a:schemeClr val="tx2"/>
                </a:solidFill>
              </a:rPr>
              <a:t>Classical</a:t>
            </a:r>
            <a:r>
              <a:rPr lang="fr-FR" dirty="0">
                <a:solidFill>
                  <a:schemeClr val="tx2"/>
                </a:solidFill>
              </a:rPr>
              <a:t> </a:t>
            </a:r>
            <a:r>
              <a:rPr lang="fr-FR" dirty="0" err="1">
                <a:solidFill>
                  <a:schemeClr val="tx2"/>
                </a:solidFill>
              </a:rPr>
              <a:t>Agritourism</a:t>
            </a:r>
            <a:r>
              <a:rPr lang="fr-FR" dirty="0">
                <a:solidFill>
                  <a:schemeClr val="tx2"/>
                </a:solidFill>
              </a:rPr>
              <a:t> </a:t>
            </a:r>
            <a:r>
              <a:rPr lang="fr-FR" dirty="0" err="1">
                <a:solidFill>
                  <a:schemeClr val="tx2"/>
                </a:solidFill>
              </a:rPr>
              <a:t>activities</a:t>
            </a:r>
            <a:r>
              <a:rPr lang="fr-FR" dirty="0">
                <a:solidFill>
                  <a:schemeClr val="tx2"/>
                </a:solidFill>
              </a:rPr>
              <a:t> on-the-</a:t>
            </a:r>
            <a:r>
              <a:rPr lang="fr-FR" dirty="0" err="1">
                <a:solidFill>
                  <a:schemeClr val="tx2"/>
                </a:solidFill>
              </a:rPr>
              <a:t>farm</a:t>
            </a:r>
            <a:r>
              <a:rPr lang="fr-FR" dirty="0">
                <a:solidFill>
                  <a:schemeClr val="tx2"/>
                </a:solidFill>
              </a:rPr>
              <a:t> </a:t>
            </a:r>
            <a:r>
              <a:rPr lang="fr-FR" dirty="0" err="1">
                <a:solidFill>
                  <a:schemeClr val="tx2"/>
                </a:solidFill>
              </a:rPr>
              <a:t>connected</a:t>
            </a:r>
            <a:r>
              <a:rPr lang="fr-FR" dirty="0">
                <a:solidFill>
                  <a:schemeClr val="tx2"/>
                </a:solidFill>
              </a:rPr>
              <a:t> to agricultural production and marketing</a:t>
            </a:r>
          </a:p>
          <a:p>
            <a:r>
              <a:rPr lang="fr-FR" dirty="0"/>
              <a:t> </a:t>
            </a:r>
            <a:r>
              <a:rPr lang="fr-FR" dirty="0" err="1"/>
              <a:t>Peripheral</a:t>
            </a:r>
            <a:r>
              <a:rPr lang="fr-FR" dirty="0"/>
              <a:t> </a:t>
            </a:r>
            <a:r>
              <a:rPr lang="fr-FR" dirty="0" err="1"/>
              <a:t>Activities</a:t>
            </a:r>
            <a:r>
              <a:rPr lang="fr-FR" dirty="0"/>
              <a:t>: </a:t>
            </a:r>
          </a:p>
          <a:p>
            <a:pPr lvl="1"/>
            <a:r>
              <a:rPr lang="fr-FR" dirty="0">
                <a:solidFill>
                  <a:schemeClr val="tx2"/>
                </a:solidFill>
              </a:rPr>
              <a:t>Non-</a:t>
            </a:r>
            <a:r>
              <a:rPr lang="fr-FR" dirty="0" err="1">
                <a:solidFill>
                  <a:schemeClr val="tx2"/>
                </a:solidFill>
              </a:rPr>
              <a:t>Traditional</a:t>
            </a:r>
            <a:r>
              <a:rPr lang="fr-FR" dirty="0">
                <a:solidFill>
                  <a:schemeClr val="tx2"/>
                </a:solidFill>
              </a:rPr>
              <a:t> </a:t>
            </a:r>
            <a:r>
              <a:rPr lang="fr-FR" dirty="0" err="1">
                <a:solidFill>
                  <a:schemeClr val="tx2"/>
                </a:solidFill>
              </a:rPr>
              <a:t>activities</a:t>
            </a:r>
            <a:r>
              <a:rPr lang="fr-FR" dirty="0">
                <a:solidFill>
                  <a:schemeClr val="tx2"/>
                </a:solidFill>
              </a:rPr>
              <a:t> on-</a:t>
            </a:r>
            <a:r>
              <a:rPr lang="fr-FR" dirty="0" err="1">
                <a:solidFill>
                  <a:schemeClr val="tx2"/>
                </a:solidFill>
              </a:rPr>
              <a:t>farm</a:t>
            </a:r>
            <a:r>
              <a:rPr lang="fr-FR" dirty="0">
                <a:solidFill>
                  <a:schemeClr val="tx2"/>
                </a:solidFill>
              </a:rPr>
              <a:t> but direct </a:t>
            </a:r>
            <a:r>
              <a:rPr lang="fr-FR" dirty="0" err="1">
                <a:solidFill>
                  <a:schemeClr val="tx2"/>
                </a:solidFill>
              </a:rPr>
              <a:t>lack</a:t>
            </a:r>
            <a:r>
              <a:rPr lang="fr-FR" dirty="0">
                <a:solidFill>
                  <a:schemeClr val="tx2"/>
                </a:solidFill>
              </a:rPr>
              <a:t> </a:t>
            </a:r>
            <a:r>
              <a:rPr lang="fr-FR" dirty="0" err="1">
                <a:solidFill>
                  <a:schemeClr val="tx2"/>
                </a:solidFill>
              </a:rPr>
              <a:t>connection</a:t>
            </a:r>
            <a:r>
              <a:rPr lang="fr-FR" dirty="0">
                <a:solidFill>
                  <a:schemeClr val="tx2"/>
                </a:solidFill>
              </a:rPr>
              <a:t> to agriculture</a:t>
            </a:r>
          </a:p>
          <a:p>
            <a:endParaRPr lang="en-US" dirty="0"/>
          </a:p>
        </p:txBody>
      </p:sp>
    </p:spTree>
    <p:extLst>
      <p:ext uri="{BB962C8B-B14F-4D97-AF65-F5344CB8AC3E}">
        <p14:creationId xmlns:p14="http://schemas.microsoft.com/office/powerpoint/2010/main" val="23319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D621-C757-AC50-D82B-30CB61ED482B}"/>
              </a:ext>
            </a:extLst>
          </p:cNvPr>
          <p:cNvSpPr>
            <a:spLocks noGrp="1"/>
          </p:cNvSpPr>
          <p:nvPr>
            <p:ph type="title"/>
          </p:nvPr>
        </p:nvSpPr>
        <p:spPr>
          <a:xfrm>
            <a:off x="1065212" y="304800"/>
            <a:ext cx="10058402" cy="661850"/>
          </a:xfrm>
        </p:spPr>
        <p:txBody>
          <a:bodyPr/>
          <a:lstStyle/>
          <a:p>
            <a:pPr algn="ctr"/>
            <a:r>
              <a:rPr lang="en-US" dirty="0"/>
              <a:t>Agritourism in Montana</a:t>
            </a:r>
          </a:p>
        </p:txBody>
      </p:sp>
      <p:sp>
        <p:nvSpPr>
          <p:cNvPr id="4" name="Content Placeholder 3">
            <a:extLst>
              <a:ext uri="{FF2B5EF4-FFF2-40B4-BE49-F238E27FC236}">
                <a16:creationId xmlns:a16="http://schemas.microsoft.com/office/drawing/2014/main" id="{9C1101AC-2F86-CC9E-BEFE-52FAD0A4FA4A}"/>
              </a:ext>
            </a:extLst>
          </p:cNvPr>
          <p:cNvSpPr>
            <a:spLocks noGrp="1"/>
          </p:cNvSpPr>
          <p:nvPr>
            <p:ph sz="half" idx="1"/>
          </p:nvPr>
        </p:nvSpPr>
        <p:spPr>
          <a:xfrm>
            <a:off x="274320" y="1967945"/>
            <a:ext cx="3475248" cy="5199016"/>
          </a:xfrm>
        </p:spPr>
        <p:txBody>
          <a:bodyPr>
            <a:normAutofit fontScale="55000" lnSpcReduction="20000"/>
          </a:bodyPr>
          <a:lstStyle/>
          <a:p>
            <a:r>
              <a:rPr lang="en-US" sz="3600" b="1" dirty="0"/>
              <a:t>National Extension Tourism Conference</a:t>
            </a:r>
          </a:p>
          <a:p>
            <a:r>
              <a:rPr lang="en-US" sz="3600" b="1" dirty="0"/>
              <a:t>Governor’s Conference on Tourism</a:t>
            </a:r>
          </a:p>
          <a:p>
            <a:r>
              <a:rPr lang="en-US" sz="3600" b="1" dirty="0"/>
              <a:t>Global Agritourism Network and International Agritourism Conference</a:t>
            </a:r>
          </a:p>
          <a:p>
            <a:r>
              <a:rPr lang="en-US" sz="3600" b="1" dirty="0">
                <a:hlinkClick r:id="rId3">
                  <a:extLst>
                    <a:ext uri="{A12FA001-AC4F-418D-AE19-62706E023703}">
                      <ahyp:hlinkClr xmlns:ahyp="http://schemas.microsoft.com/office/drawing/2018/hyperlinkcolor" val="tx"/>
                    </a:ext>
                  </a:extLst>
                </a:hlinkClick>
              </a:rPr>
              <a:t>Farming Entrepreneurship </a:t>
            </a:r>
            <a:r>
              <a:rPr lang="en-US" sz="3600" b="1" dirty="0"/>
              <a:t>Podcast </a:t>
            </a:r>
          </a:p>
          <a:p>
            <a:r>
              <a:rPr lang="en-US" sz="3600" b="1" dirty="0"/>
              <a:t>Governor’s Farm Visits</a:t>
            </a:r>
          </a:p>
          <a:p>
            <a:pPr marL="0" indent="0">
              <a:buNone/>
            </a:pPr>
            <a:endParaRPr lang="en-US" sz="3600" b="1" dirty="0"/>
          </a:p>
          <a:p>
            <a:endParaRPr lang="en-US" sz="3300" b="1" dirty="0"/>
          </a:p>
          <a:p>
            <a:endParaRPr lang="en-US" dirty="0"/>
          </a:p>
        </p:txBody>
      </p:sp>
      <p:sp>
        <p:nvSpPr>
          <p:cNvPr id="5" name="Content Placeholder 4">
            <a:extLst>
              <a:ext uri="{FF2B5EF4-FFF2-40B4-BE49-F238E27FC236}">
                <a16:creationId xmlns:a16="http://schemas.microsoft.com/office/drawing/2014/main" id="{B1AC5E00-E94B-321F-7FEA-3137D4211B2E}"/>
              </a:ext>
            </a:extLst>
          </p:cNvPr>
          <p:cNvSpPr>
            <a:spLocks noGrp="1"/>
          </p:cNvSpPr>
          <p:nvPr>
            <p:ph sz="half" idx="2"/>
          </p:nvPr>
        </p:nvSpPr>
        <p:spPr>
          <a:xfrm>
            <a:off x="8556170" y="1967945"/>
            <a:ext cx="3635829" cy="4781576"/>
          </a:xfrm>
        </p:spPr>
        <p:txBody>
          <a:bodyPr>
            <a:normAutofit fontScale="55000" lnSpcReduction="20000"/>
          </a:bodyPr>
          <a:lstStyle/>
          <a:p>
            <a:r>
              <a:rPr lang="en-US" sz="3600" b="1" dirty="0"/>
              <a:t>Wall Street Journal</a:t>
            </a:r>
          </a:p>
          <a:p>
            <a:r>
              <a:rPr lang="en-US" sz="3600" b="1" dirty="0"/>
              <a:t>Agritourism Directory on Abundant Montana</a:t>
            </a:r>
          </a:p>
          <a:p>
            <a:r>
              <a:rPr lang="en-US" sz="3600" b="1" dirty="0"/>
              <a:t>Agritourism Annual Conference</a:t>
            </a:r>
          </a:p>
          <a:p>
            <a:r>
              <a:rPr lang="en-US" sz="3600" b="1" dirty="0"/>
              <a:t>Listening Sessions</a:t>
            </a:r>
          </a:p>
          <a:p>
            <a:r>
              <a:rPr lang="en-US" sz="3600" b="1" dirty="0" err="1"/>
              <a:t>AgCorps</a:t>
            </a:r>
            <a:r>
              <a:rPr lang="en-US" sz="3600" b="1" dirty="0"/>
              <a:t> Agritourism Specialist Position</a:t>
            </a:r>
          </a:p>
          <a:p>
            <a:r>
              <a:rPr lang="en-US" sz="3600" b="1" dirty="0"/>
              <a:t>Agritourism Panels</a:t>
            </a:r>
          </a:p>
          <a:p>
            <a:r>
              <a:rPr lang="en-US" sz="3600" b="1" dirty="0"/>
              <a:t>Agritourism Course</a:t>
            </a:r>
            <a:endParaRPr lang="en-US" dirty="0"/>
          </a:p>
        </p:txBody>
      </p:sp>
      <p:pic>
        <p:nvPicPr>
          <p:cNvPr id="6" name="Picture Placeholder 4" descr="A group of people posing for a photo">
            <a:extLst>
              <a:ext uri="{FF2B5EF4-FFF2-40B4-BE49-F238E27FC236}">
                <a16:creationId xmlns:a16="http://schemas.microsoft.com/office/drawing/2014/main" id="{285E9DDF-4696-AB38-4856-EFC3489F865E}"/>
              </a:ext>
            </a:extLst>
          </p:cNvPr>
          <p:cNvPicPr>
            <a:picLocks noChangeAspect="1"/>
          </p:cNvPicPr>
          <p:nvPr/>
        </p:nvPicPr>
        <p:blipFill>
          <a:blip r:embed="rId4" cstate="print">
            <a:extLst>
              <a:ext uri="{28A0092B-C50C-407E-A947-70E740481C1C}">
                <a14:useLocalDpi xmlns:a14="http://schemas.microsoft.com/office/drawing/2010/main" val="0"/>
              </a:ext>
            </a:extLst>
          </a:blip>
          <a:srcRect l="6671" r="6671"/>
          <a:stretch>
            <a:fillRect/>
          </a:stretch>
        </p:blipFill>
        <p:spPr>
          <a:xfrm>
            <a:off x="3749568" y="1967945"/>
            <a:ext cx="4692864" cy="3609895"/>
          </a:xfrm>
          <a:prstGeom prst="rect">
            <a:avLst/>
          </a:prstGeom>
        </p:spPr>
      </p:pic>
      <p:pic>
        <p:nvPicPr>
          <p:cNvPr id="9" name="Picture 8">
            <a:extLst>
              <a:ext uri="{FF2B5EF4-FFF2-40B4-BE49-F238E27FC236}">
                <a16:creationId xmlns:a16="http://schemas.microsoft.com/office/drawing/2014/main" id="{5E57739C-6CA8-9C95-ED16-734BE4586382}"/>
              </a:ext>
            </a:extLst>
          </p:cNvPr>
          <p:cNvPicPr>
            <a:picLocks noChangeAspect="1"/>
          </p:cNvPicPr>
          <p:nvPr/>
        </p:nvPicPr>
        <p:blipFill>
          <a:blip r:embed="rId5"/>
          <a:stretch>
            <a:fillRect/>
          </a:stretch>
        </p:blipFill>
        <p:spPr>
          <a:xfrm>
            <a:off x="756060" y="-289235"/>
            <a:ext cx="2511770" cy="2511770"/>
          </a:xfrm>
          <a:prstGeom prst="rect">
            <a:avLst/>
          </a:prstGeom>
        </p:spPr>
      </p:pic>
      <p:pic>
        <p:nvPicPr>
          <p:cNvPr id="10" name="Picture 9">
            <a:extLst>
              <a:ext uri="{FF2B5EF4-FFF2-40B4-BE49-F238E27FC236}">
                <a16:creationId xmlns:a16="http://schemas.microsoft.com/office/drawing/2014/main" id="{3AA70148-C123-295C-1C4B-F345A75117B5}"/>
              </a:ext>
            </a:extLst>
          </p:cNvPr>
          <p:cNvPicPr>
            <a:picLocks noChangeAspect="1"/>
          </p:cNvPicPr>
          <p:nvPr/>
        </p:nvPicPr>
        <p:blipFill>
          <a:blip r:embed="rId6"/>
          <a:stretch>
            <a:fillRect/>
          </a:stretch>
        </p:blipFill>
        <p:spPr>
          <a:xfrm>
            <a:off x="9037909" y="52250"/>
            <a:ext cx="1910810" cy="1768258"/>
          </a:xfrm>
          <a:prstGeom prst="rect">
            <a:avLst/>
          </a:prstGeom>
        </p:spPr>
      </p:pic>
    </p:spTree>
    <p:extLst>
      <p:ext uri="{BB962C8B-B14F-4D97-AF65-F5344CB8AC3E}">
        <p14:creationId xmlns:p14="http://schemas.microsoft.com/office/powerpoint/2010/main" val="33906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EB81-305A-98C7-85D1-748A0FCA984A}"/>
              </a:ext>
            </a:extLst>
          </p:cNvPr>
          <p:cNvSpPr>
            <a:spLocks noGrp="1"/>
          </p:cNvSpPr>
          <p:nvPr>
            <p:ph type="title"/>
          </p:nvPr>
        </p:nvSpPr>
        <p:spPr>
          <a:xfrm>
            <a:off x="1065212" y="533400"/>
            <a:ext cx="10058402" cy="1012371"/>
          </a:xfrm>
        </p:spPr>
        <p:txBody>
          <a:bodyPr>
            <a:normAutofit fontScale="90000"/>
          </a:bodyPr>
          <a:lstStyle/>
          <a:p>
            <a:pPr algn="ctr"/>
            <a:r>
              <a:rPr lang="en-US" dirty="0"/>
              <a:t>What are the sustainable benefits of agritourism?</a:t>
            </a:r>
            <a:br>
              <a:rPr lang="en-US" dirty="0"/>
            </a:br>
            <a:endParaRPr lang="en-US" dirty="0"/>
          </a:p>
        </p:txBody>
      </p:sp>
      <p:sp>
        <p:nvSpPr>
          <p:cNvPr id="3" name="Content Placeholder 2">
            <a:extLst>
              <a:ext uri="{FF2B5EF4-FFF2-40B4-BE49-F238E27FC236}">
                <a16:creationId xmlns:a16="http://schemas.microsoft.com/office/drawing/2014/main" id="{052D69ED-F79A-F21F-D513-1629B2DC27DA}"/>
              </a:ext>
            </a:extLst>
          </p:cNvPr>
          <p:cNvSpPr>
            <a:spLocks noGrp="1"/>
          </p:cNvSpPr>
          <p:nvPr>
            <p:ph idx="1"/>
          </p:nvPr>
        </p:nvSpPr>
        <p:spPr>
          <a:xfrm>
            <a:off x="1065214" y="1099457"/>
            <a:ext cx="10712804" cy="4882243"/>
          </a:xfrm>
        </p:spPr>
        <p:txBody>
          <a:bodyPr>
            <a:normAutofit fontScale="92500" lnSpcReduction="20000"/>
          </a:bodyPr>
          <a:lstStyle/>
          <a:p>
            <a:r>
              <a:rPr lang="en-US" dirty="0"/>
              <a:t>Economic </a:t>
            </a:r>
          </a:p>
          <a:p>
            <a:pPr lvl="1"/>
            <a:r>
              <a:rPr lang="en-US" dirty="0">
                <a:solidFill>
                  <a:schemeClr val="tx2"/>
                </a:solidFill>
              </a:rPr>
              <a:t>Additional income stream </a:t>
            </a:r>
          </a:p>
          <a:p>
            <a:pPr lvl="1"/>
            <a:r>
              <a:rPr lang="en-US" dirty="0">
                <a:solidFill>
                  <a:schemeClr val="tx2"/>
                </a:solidFill>
              </a:rPr>
              <a:t>Increase opportunities for family employment</a:t>
            </a:r>
          </a:p>
          <a:p>
            <a:pPr lvl="1"/>
            <a:r>
              <a:rPr lang="en-US" dirty="0">
                <a:solidFill>
                  <a:schemeClr val="tx2"/>
                </a:solidFill>
              </a:rPr>
              <a:t>Increase traffic to the community</a:t>
            </a:r>
          </a:p>
          <a:p>
            <a:r>
              <a:rPr lang="en-US" dirty="0"/>
              <a:t>Social </a:t>
            </a:r>
          </a:p>
          <a:p>
            <a:pPr lvl="1"/>
            <a:r>
              <a:rPr lang="en-US" dirty="0">
                <a:solidFill>
                  <a:schemeClr val="tx2"/>
                </a:solidFill>
              </a:rPr>
              <a:t>Reconnect the public with our food system</a:t>
            </a:r>
          </a:p>
          <a:p>
            <a:pPr lvl="1"/>
            <a:r>
              <a:rPr lang="en-US" dirty="0">
                <a:solidFill>
                  <a:schemeClr val="tx2"/>
                </a:solidFill>
              </a:rPr>
              <a:t>Provide visitors with authentic agricultural experiences</a:t>
            </a:r>
          </a:p>
          <a:p>
            <a:pPr lvl="1"/>
            <a:r>
              <a:rPr lang="en-US" dirty="0">
                <a:solidFill>
                  <a:schemeClr val="tx2"/>
                </a:solidFill>
              </a:rPr>
              <a:t>Bridge the growing gap of knowledge between consumer and producer</a:t>
            </a:r>
          </a:p>
          <a:p>
            <a:r>
              <a:rPr lang="en-US" dirty="0"/>
              <a:t>Environmental</a:t>
            </a:r>
          </a:p>
          <a:p>
            <a:pPr lvl="1"/>
            <a:r>
              <a:rPr lang="en-US" dirty="0">
                <a:solidFill>
                  <a:schemeClr val="tx2"/>
                </a:solidFill>
              </a:rPr>
              <a:t>The ability to diversify operations</a:t>
            </a:r>
          </a:p>
          <a:p>
            <a:pPr lvl="1"/>
            <a:r>
              <a:rPr lang="en-US" dirty="0">
                <a:solidFill>
                  <a:schemeClr val="tx2"/>
                </a:solidFill>
              </a:rPr>
              <a:t>Stewardship and preservation of natural resources </a:t>
            </a:r>
          </a:p>
          <a:p>
            <a:pPr lvl="1"/>
            <a:r>
              <a:rPr lang="en-US" dirty="0">
                <a:solidFill>
                  <a:schemeClr val="tx2"/>
                </a:solidFill>
              </a:rPr>
              <a:t>Use the existing infrastructure</a:t>
            </a:r>
          </a:p>
          <a:p>
            <a:endParaRPr lang="en-US" dirty="0"/>
          </a:p>
        </p:txBody>
      </p:sp>
    </p:spTree>
    <p:extLst>
      <p:ext uri="{BB962C8B-B14F-4D97-AF65-F5344CB8AC3E}">
        <p14:creationId xmlns:p14="http://schemas.microsoft.com/office/powerpoint/2010/main" val="39767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44F8B06-237D-4252-8313-5705A9018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88" y="4718264"/>
            <a:ext cx="4956175" cy="1318669"/>
          </a:xfrm>
          <a:prstGeom prst="rect">
            <a:avLst/>
          </a:prstGeom>
        </p:spPr>
      </p:pic>
      <p:pic>
        <p:nvPicPr>
          <p:cNvPr id="10" name="Content Placeholder 9">
            <a:extLst>
              <a:ext uri="{FF2B5EF4-FFF2-40B4-BE49-F238E27FC236}">
                <a16:creationId xmlns:a16="http://schemas.microsoft.com/office/drawing/2014/main" id="{B2045943-FD6F-57E4-EC72-7ACFC34E54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040083"/>
            <a:ext cx="5863401" cy="3308008"/>
          </a:xfrm>
        </p:spPr>
      </p:pic>
      <p:sp>
        <p:nvSpPr>
          <p:cNvPr id="11" name="TextBox 10">
            <a:extLst>
              <a:ext uri="{FF2B5EF4-FFF2-40B4-BE49-F238E27FC236}">
                <a16:creationId xmlns:a16="http://schemas.microsoft.com/office/drawing/2014/main" id="{2B9D16FF-B75F-AA14-9646-A5F793B845F0}"/>
              </a:ext>
            </a:extLst>
          </p:cNvPr>
          <p:cNvSpPr txBox="1"/>
          <p:nvPr/>
        </p:nvSpPr>
        <p:spPr>
          <a:xfrm>
            <a:off x="308610" y="220773"/>
            <a:ext cx="5695721" cy="830997"/>
          </a:xfrm>
          <a:prstGeom prst="rect">
            <a:avLst/>
          </a:prstGeom>
          <a:noFill/>
        </p:spPr>
        <p:txBody>
          <a:bodyPr wrap="square" rtlCol="0">
            <a:spAutoFit/>
          </a:bodyPr>
          <a:lstStyle/>
          <a:p>
            <a:pPr algn="ctr"/>
            <a:r>
              <a:rPr lang="en-US" sz="2400" dirty="0"/>
              <a:t>Characteristics of an Effective </a:t>
            </a:r>
          </a:p>
          <a:p>
            <a:pPr algn="ctr"/>
            <a:r>
              <a:rPr lang="en-US" sz="2400" dirty="0"/>
              <a:t>Agritourism Operation</a:t>
            </a:r>
          </a:p>
        </p:txBody>
      </p:sp>
      <p:pic>
        <p:nvPicPr>
          <p:cNvPr id="5" name="Content Placeholder 4">
            <a:extLst>
              <a:ext uri="{FF2B5EF4-FFF2-40B4-BE49-F238E27FC236}">
                <a16:creationId xmlns:a16="http://schemas.microsoft.com/office/drawing/2014/main" id="{89AC26EB-BB5B-571B-0ACB-312B9BF0E945}"/>
              </a:ext>
            </a:extLst>
          </p:cNvPr>
          <p:cNvPicPr>
            <a:picLocks noGrp="1" noChangeAspect="1"/>
          </p:cNvPicPr>
          <p:nvPr>
            <p:ph sz="half" idx="2"/>
          </p:nvPr>
        </p:nvPicPr>
        <p:blipFill>
          <a:blip r:embed="rId5"/>
          <a:stretch>
            <a:fillRect/>
          </a:stretch>
        </p:blipFill>
        <p:spPr>
          <a:xfrm>
            <a:off x="5478550" y="3977209"/>
            <a:ext cx="6629699" cy="2800780"/>
          </a:xfrm>
          <a:prstGeom prst="rect">
            <a:avLst/>
          </a:prstGeom>
        </p:spPr>
      </p:pic>
      <p:sp>
        <p:nvSpPr>
          <p:cNvPr id="2" name="TextBox 1">
            <a:extLst>
              <a:ext uri="{FF2B5EF4-FFF2-40B4-BE49-F238E27FC236}">
                <a16:creationId xmlns:a16="http://schemas.microsoft.com/office/drawing/2014/main" id="{D43E7402-A224-4845-B3E7-E82417B44FFB}"/>
              </a:ext>
            </a:extLst>
          </p:cNvPr>
          <p:cNvSpPr txBox="1"/>
          <p:nvPr/>
        </p:nvSpPr>
        <p:spPr>
          <a:xfrm>
            <a:off x="6604000" y="683219"/>
            <a:ext cx="5067299"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2"/>
                </a:solidFill>
              </a:rPr>
              <a:t>MT Dept of Ag Specialty Crop Block Grant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Logos, Website, Video Stories, Expert Interview Series, Data Visualization, and Social Media Presence</a:t>
            </a:r>
          </a:p>
          <a:p>
            <a:pPr marL="0" indent="0" algn="ctr">
              <a:buNone/>
            </a:pPr>
            <a:endParaRPr lang="en-US" dirty="0">
              <a:solidFill>
                <a:schemeClr val="tx2"/>
              </a:solidFill>
            </a:endParaRPr>
          </a:p>
          <a:p>
            <a:pPr algn="ctr"/>
            <a:endParaRPr lang="en-US" dirty="0"/>
          </a:p>
        </p:txBody>
      </p:sp>
    </p:spTree>
    <p:extLst>
      <p:ext uri="{BB962C8B-B14F-4D97-AF65-F5344CB8AC3E}">
        <p14:creationId xmlns:p14="http://schemas.microsoft.com/office/powerpoint/2010/main" val="41164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439A-9175-4F58-8646-579B28D8737F}"/>
              </a:ext>
            </a:extLst>
          </p:cNvPr>
          <p:cNvSpPr>
            <a:spLocks noGrp="1"/>
          </p:cNvSpPr>
          <p:nvPr>
            <p:ph type="title"/>
          </p:nvPr>
        </p:nvSpPr>
        <p:spPr>
          <a:xfrm>
            <a:off x="1065212" y="304800"/>
            <a:ext cx="10058402" cy="810016"/>
          </a:xfrm>
        </p:spPr>
        <p:txBody>
          <a:bodyPr/>
          <a:lstStyle/>
          <a:p>
            <a:r>
              <a:rPr lang="en-US" dirty="0">
                <a:solidFill>
                  <a:schemeClr val="tx1"/>
                </a:solidFill>
              </a:rPr>
              <a:t>Montana Agritourism Steering Committee</a:t>
            </a:r>
          </a:p>
        </p:txBody>
      </p:sp>
      <p:sp>
        <p:nvSpPr>
          <p:cNvPr id="3" name="Content Placeholder 2">
            <a:extLst>
              <a:ext uri="{FF2B5EF4-FFF2-40B4-BE49-F238E27FC236}">
                <a16:creationId xmlns:a16="http://schemas.microsoft.com/office/drawing/2014/main" id="{0C3F6164-2B7A-48B0-8A0D-1E290302A77D}"/>
              </a:ext>
            </a:extLst>
          </p:cNvPr>
          <p:cNvSpPr>
            <a:spLocks noGrp="1"/>
          </p:cNvSpPr>
          <p:nvPr>
            <p:ph idx="1"/>
          </p:nvPr>
        </p:nvSpPr>
        <p:spPr>
          <a:xfrm>
            <a:off x="488515" y="1114816"/>
            <a:ext cx="11703485" cy="5743184"/>
          </a:xfrm>
        </p:spPr>
        <p:txBody>
          <a:bodyPr>
            <a:normAutofit fontScale="85000" lnSpcReduction="20000"/>
          </a:bodyPr>
          <a:lstStyle/>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Our Mission</a:t>
            </a:r>
          </a:p>
          <a:p>
            <a:pPr marL="0" marR="0" indent="0">
              <a:lnSpc>
                <a:spcPct val="107000"/>
              </a:lnSpc>
              <a:spcBef>
                <a:spcPts val="0"/>
              </a:spcBef>
              <a:spcAft>
                <a:spcPts val="800"/>
              </a:spcAft>
              <a:buNone/>
            </a:pPr>
            <a:r>
              <a:rPr lang="en-US" dirty="0">
                <a:solidFill>
                  <a:schemeClr val="tx1">
                    <a:lumMod val="50000"/>
                  </a:schemeClr>
                </a:solidFill>
                <a:latin typeface="+mj-lt"/>
                <a:ea typeface="Calibri" panose="020F0502020204030204" pitchFamily="34" charset="0"/>
                <a:cs typeface="Times New Roman" panose="02020603050405020304" pitchFamily="18" charset="0"/>
              </a:rPr>
              <a:t>Dedicated to promoting the Agritourism industry in Montana </a:t>
            </a:r>
            <a:r>
              <a:rPr lang="en-US" b="1" dirty="0">
                <a:solidFill>
                  <a:schemeClr val="tx1">
                    <a:lumMod val="50000"/>
                  </a:schemeClr>
                </a:solidFill>
                <a:latin typeface="+mj-lt"/>
                <a:ea typeface="Calibri" panose="020F0502020204030204" pitchFamily="34" charset="0"/>
                <a:cs typeface="Times New Roman" panose="02020603050405020304" pitchFamily="18" charset="0"/>
              </a:rPr>
              <a:t>by working collaboratively </a:t>
            </a:r>
            <a:r>
              <a:rPr lang="en-US" dirty="0">
                <a:solidFill>
                  <a:schemeClr val="tx1">
                    <a:lumMod val="50000"/>
                  </a:schemeClr>
                </a:solidFill>
                <a:latin typeface="+mj-lt"/>
                <a:ea typeface="Calibri" panose="020F0502020204030204" pitchFamily="34" charset="0"/>
                <a:cs typeface="Times New Roman" panose="02020603050405020304" pitchFamily="18" charset="0"/>
              </a:rPr>
              <a:t>with state and industry partners, </a:t>
            </a:r>
            <a:r>
              <a:rPr lang="en-US" b="1" dirty="0">
                <a:solidFill>
                  <a:schemeClr val="tx1">
                    <a:lumMod val="50000"/>
                  </a:schemeClr>
                </a:solidFill>
                <a:latin typeface="+mj-lt"/>
                <a:ea typeface="Calibri" panose="020F0502020204030204" pitchFamily="34" charset="0"/>
                <a:cs typeface="Times New Roman" panose="02020603050405020304" pitchFamily="18" charset="0"/>
              </a:rPr>
              <a:t>providing resources, research, and education,</a:t>
            </a:r>
            <a:r>
              <a:rPr lang="en-US" dirty="0">
                <a:solidFill>
                  <a:schemeClr val="tx1">
                    <a:lumMod val="50000"/>
                  </a:schemeClr>
                </a:solidFill>
                <a:latin typeface="+mj-lt"/>
                <a:ea typeface="Calibri" panose="020F0502020204030204" pitchFamily="34" charset="0"/>
                <a:cs typeface="Times New Roman" panose="02020603050405020304" pitchFamily="18" charset="0"/>
              </a:rPr>
              <a:t> and </a:t>
            </a:r>
            <a:r>
              <a:rPr lang="en-US" b="1" dirty="0">
                <a:solidFill>
                  <a:schemeClr val="tx1">
                    <a:lumMod val="50000"/>
                  </a:schemeClr>
                </a:solidFill>
                <a:latin typeface="+mj-lt"/>
                <a:ea typeface="Calibri" panose="020F0502020204030204" pitchFamily="34" charset="0"/>
                <a:cs typeface="Times New Roman" panose="02020603050405020304" pitchFamily="18" charset="0"/>
              </a:rPr>
              <a:t>connecting our producers and community stakeholders </a:t>
            </a:r>
            <a:r>
              <a:rPr lang="en-US" dirty="0">
                <a:solidFill>
                  <a:schemeClr val="tx1">
                    <a:lumMod val="50000"/>
                  </a:schemeClr>
                </a:solidFill>
                <a:latin typeface="+mj-lt"/>
                <a:ea typeface="Calibri" panose="020F0502020204030204" pitchFamily="34" charset="0"/>
                <a:cs typeface="Times New Roman" panose="02020603050405020304" pitchFamily="18" charset="0"/>
              </a:rPr>
              <a:t>with local, state, and global agritourism markets.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Core Values and Goals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Targeted marketing and branding.</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Effective industry-driven networks.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Amended policies.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Regulatory Issues. </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Meaningful standards.  </a:t>
            </a:r>
          </a:p>
          <a:p>
            <a:pPr marL="342900" marR="0" lvl="0" indent="-342900">
              <a:lnSpc>
                <a:spcPct val="107000"/>
              </a:lnSpc>
              <a:spcBef>
                <a:spcPts val="0"/>
              </a:spcBef>
              <a:spcAft>
                <a:spcPts val="80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Strengthen economic diversification. </a:t>
            </a:r>
          </a:p>
          <a:p>
            <a:pPr marL="0" marR="0" indent="0" algn="ctr">
              <a:lnSpc>
                <a:spcPct val="107000"/>
              </a:lnSpc>
              <a:spcBef>
                <a:spcPts val="0"/>
              </a:spcBef>
              <a:spcAft>
                <a:spcPts val="800"/>
              </a:spcAft>
              <a:buNone/>
            </a:pPr>
            <a:r>
              <a:rPr lang="en-US" b="1" dirty="0">
                <a:ea typeface="Calibri" panose="020F0502020204030204" pitchFamily="34" charset="0"/>
                <a:cs typeface="Times New Roman" panose="02020603050405020304" pitchFamily="18" charset="0"/>
              </a:rPr>
              <a:t>Our Vision</a:t>
            </a:r>
            <a:endParaRPr lang="en-US" dirty="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a typeface="Calibri" panose="020F0502020204030204" pitchFamily="34" charset="0"/>
                <a:cs typeface="Times New Roman" panose="02020603050405020304" pitchFamily="18" charset="0"/>
              </a:rPr>
              <a:t>Combining the essential elements of tourism and agriculture industries </a:t>
            </a:r>
            <a:r>
              <a:rPr lang="en-US" dirty="0">
                <a:solidFill>
                  <a:schemeClr val="tx1">
                    <a:lumMod val="50000"/>
                  </a:schemeClr>
                </a:solidFill>
                <a:ea typeface="Calibri" panose="020F0502020204030204" pitchFamily="34" charset="0"/>
                <a:cs typeface="Times New Roman" panose="02020603050405020304" pitchFamily="18" charset="0"/>
              </a:rPr>
              <a:t>will attract the public, increase agricultural income, and provide recreation and/or educational experiences for visitors.</a:t>
            </a:r>
          </a:p>
          <a:p>
            <a:pPr marL="0" marR="0" lvl="0" indent="0">
              <a:lnSpc>
                <a:spcPct val="107000"/>
              </a:lnSpc>
              <a:spcBef>
                <a:spcPts val="0"/>
              </a:spcBef>
              <a:spcAft>
                <a:spcPts val="800"/>
              </a:spcAft>
              <a:buNone/>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 </a:t>
            </a:r>
            <a:endParaRPr lang="en-US" sz="2400" dirty="0">
              <a:solidFill>
                <a:schemeClr val="tx1">
                  <a:lumMod val="50000"/>
                </a:schemeClr>
              </a:solidFill>
              <a:latin typeface="+mj-lt"/>
            </a:endParaRPr>
          </a:p>
          <a:p>
            <a:pPr marL="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5541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6AD8-27FC-47DB-93F2-CC3842459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39" y="0"/>
            <a:ext cx="5412058" cy="6996074"/>
          </a:xfrm>
          <a:prstGeom prst="rect">
            <a:avLst/>
          </a:prstGeom>
        </p:spPr>
      </p:pic>
      <p:sp>
        <p:nvSpPr>
          <p:cNvPr id="6" name="Title 5">
            <a:extLst>
              <a:ext uri="{FF2B5EF4-FFF2-40B4-BE49-F238E27FC236}">
                <a16:creationId xmlns:a16="http://schemas.microsoft.com/office/drawing/2014/main" id="{DC370B92-2DAF-6AB6-FA61-63799CA104E2}"/>
              </a:ext>
            </a:extLst>
          </p:cNvPr>
          <p:cNvSpPr>
            <a:spLocks noGrp="1"/>
          </p:cNvSpPr>
          <p:nvPr>
            <p:ph type="title"/>
          </p:nvPr>
        </p:nvSpPr>
        <p:spPr>
          <a:xfrm>
            <a:off x="479503" y="411480"/>
            <a:ext cx="5616497" cy="1219200"/>
          </a:xfrm>
        </p:spPr>
        <p:txBody>
          <a:bodyPr/>
          <a:lstStyle/>
          <a:p>
            <a:pPr algn="ctr"/>
            <a:r>
              <a:rPr lang="en-US" dirty="0"/>
              <a:t>Western SARE </a:t>
            </a:r>
            <a:br>
              <a:rPr lang="en-US" dirty="0"/>
            </a:br>
            <a:r>
              <a:rPr lang="en-US" dirty="0"/>
              <a:t>PDP Grant</a:t>
            </a:r>
          </a:p>
        </p:txBody>
      </p:sp>
      <p:sp>
        <p:nvSpPr>
          <p:cNvPr id="7" name="Content Placeholder 6">
            <a:extLst>
              <a:ext uri="{FF2B5EF4-FFF2-40B4-BE49-F238E27FC236}">
                <a16:creationId xmlns:a16="http://schemas.microsoft.com/office/drawing/2014/main" id="{73BECE79-965D-741C-ED3D-7D267F0C1D23}"/>
              </a:ext>
            </a:extLst>
          </p:cNvPr>
          <p:cNvSpPr>
            <a:spLocks noGrp="1"/>
          </p:cNvSpPr>
          <p:nvPr>
            <p:ph idx="1"/>
          </p:nvPr>
        </p:nvSpPr>
        <p:spPr>
          <a:xfrm>
            <a:off x="769434" y="1752600"/>
            <a:ext cx="5006898" cy="4229100"/>
          </a:xfrm>
        </p:spPr>
        <p:txBody>
          <a:bodyPr>
            <a:normAutofit fontScale="92500"/>
          </a:bodyPr>
          <a:lstStyle/>
          <a:p>
            <a:r>
              <a:rPr lang="en-US" dirty="0">
                <a:solidFill>
                  <a:schemeClr val="tx1">
                    <a:lumMod val="75000"/>
                  </a:schemeClr>
                </a:solidFill>
              </a:rPr>
              <a:t>The program goal is to establish and train a cohort of leaders, the Fellows, who can </a:t>
            </a:r>
            <a:r>
              <a:rPr lang="en-US" b="1" dirty="0">
                <a:solidFill>
                  <a:schemeClr val="tx1">
                    <a:lumMod val="75000"/>
                  </a:schemeClr>
                </a:solidFill>
              </a:rPr>
              <a:t>effectively educate others </a:t>
            </a:r>
            <a:r>
              <a:rPr lang="en-US" dirty="0">
                <a:solidFill>
                  <a:schemeClr val="tx1">
                    <a:lumMod val="75000"/>
                  </a:schemeClr>
                </a:solidFill>
              </a:rPr>
              <a:t>on:</a:t>
            </a:r>
          </a:p>
          <a:p>
            <a:r>
              <a:rPr lang="en-US" b="1" dirty="0">
                <a:solidFill>
                  <a:schemeClr val="tx1">
                    <a:lumMod val="75000"/>
                  </a:schemeClr>
                </a:solidFill>
              </a:rPr>
              <a:t>Diversification</a:t>
            </a:r>
            <a:r>
              <a:rPr lang="en-US" dirty="0">
                <a:solidFill>
                  <a:schemeClr val="tx1">
                    <a:lumMod val="75000"/>
                  </a:schemeClr>
                </a:solidFill>
              </a:rPr>
              <a:t> opportunities</a:t>
            </a:r>
          </a:p>
          <a:p>
            <a:r>
              <a:rPr lang="en-US" b="1" dirty="0">
                <a:solidFill>
                  <a:schemeClr val="tx1">
                    <a:lumMod val="75000"/>
                  </a:schemeClr>
                </a:solidFill>
              </a:rPr>
              <a:t>Sustainable practices</a:t>
            </a:r>
          </a:p>
          <a:p>
            <a:r>
              <a:rPr lang="en-US" b="1" dirty="0">
                <a:solidFill>
                  <a:schemeClr val="tx1">
                    <a:lumMod val="75000"/>
                  </a:schemeClr>
                </a:solidFill>
              </a:rPr>
              <a:t>The economic, environmental, and social impacts of sustainable agritourism</a:t>
            </a:r>
            <a:r>
              <a:rPr lang="en-US" dirty="0">
                <a:solidFill>
                  <a:schemeClr val="tx1">
                    <a:lumMod val="75000"/>
                  </a:schemeClr>
                </a:solidFill>
              </a:rPr>
              <a:t>. </a:t>
            </a:r>
          </a:p>
          <a:p>
            <a:endParaRPr lang="en-US" dirty="0"/>
          </a:p>
          <a:p>
            <a:endParaRPr lang="en-US" dirty="0"/>
          </a:p>
        </p:txBody>
      </p:sp>
    </p:spTree>
    <p:extLst>
      <p:ext uri="{BB962C8B-B14F-4D97-AF65-F5344CB8AC3E}">
        <p14:creationId xmlns:p14="http://schemas.microsoft.com/office/powerpoint/2010/main" val="33661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C1A8-CCE0-4659-8F05-CB9A3A068BF5}"/>
              </a:ext>
            </a:extLst>
          </p:cNvPr>
          <p:cNvSpPr>
            <a:spLocks noGrp="1"/>
          </p:cNvSpPr>
          <p:nvPr>
            <p:ph type="title"/>
          </p:nvPr>
        </p:nvSpPr>
        <p:spPr>
          <a:xfrm>
            <a:off x="1063750" y="461963"/>
            <a:ext cx="10058402" cy="1219200"/>
          </a:xfrm>
        </p:spPr>
        <p:txBody>
          <a:bodyPr/>
          <a:lstStyle/>
          <a:p>
            <a:pPr algn="ctr"/>
            <a:r>
              <a:rPr lang="en-US" dirty="0">
                <a:solidFill>
                  <a:schemeClr val="tx1"/>
                </a:solidFill>
              </a:rPr>
              <a:t>Montana Agritourism Fellows Program Objectives and Outcomes</a:t>
            </a:r>
          </a:p>
        </p:txBody>
      </p:sp>
      <p:sp>
        <p:nvSpPr>
          <p:cNvPr id="5" name="Text Placeholder 4">
            <a:extLst>
              <a:ext uri="{FF2B5EF4-FFF2-40B4-BE49-F238E27FC236}">
                <a16:creationId xmlns:a16="http://schemas.microsoft.com/office/drawing/2014/main" id="{6308D4C5-A72F-282D-174F-C90F3BEE3BC4}"/>
              </a:ext>
            </a:extLst>
          </p:cNvPr>
          <p:cNvSpPr>
            <a:spLocks noGrp="1"/>
          </p:cNvSpPr>
          <p:nvPr>
            <p:ph type="body" idx="1"/>
          </p:nvPr>
        </p:nvSpPr>
        <p:spPr/>
        <p:txBody>
          <a:bodyPr/>
          <a:lstStyle/>
          <a:p>
            <a:r>
              <a:rPr lang="en-US" dirty="0"/>
              <a:t>Program Objectives</a:t>
            </a:r>
          </a:p>
        </p:txBody>
      </p:sp>
      <p:sp>
        <p:nvSpPr>
          <p:cNvPr id="3" name="Content Placeholder 2">
            <a:extLst>
              <a:ext uri="{FF2B5EF4-FFF2-40B4-BE49-F238E27FC236}">
                <a16:creationId xmlns:a16="http://schemas.microsoft.com/office/drawing/2014/main" id="{CDD4B407-A932-4724-9B22-E7742133F481}"/>
              </a:ext>
            </a:extLst>
          </p:cNvPr>
          <p:cNvSpPr>
            <a:spLocks noGrp="1"/>
          </p:cNvSpPr>
          <p:nvPr>
            <p:ph sz="half" idx="2"/>
          </p:nvPr>
        </p:nvSpPr>
        <p:spPr/>
        <p:txBody>
          <a:bodyPr>
            <a:normAutofit fontScale="92500" lnSpcReduction="20000"/>
          </a:bodyPr>
          <a:lstStyle/>
          <a:p>
            <a:r>
              <a:rPr lang="en-US" dirty="0">
                <a:solidFill>
                  <a:schemeClr val="bg2">
                    <a:lumMod val="10000"/>
                  </a:schemeClr>
                </a:solidFill>
              </a:rPr>
              <a:t>Increase </a:t>
            </a:r>
            <a:r>
              <a:rPr lang="en-US" b="1" dirty="0">
                <a:solidFill>
                  <a:schemeClr val="bg2">
                    <a:lumMod val="10000"/>
                  </a:schemeClr>
                </a:solidFill>
              </a:rPr>
              <a:t>knowledge </a:t>
            </a:r>
            <a:r>
              <a:rPr lang="en-US" dirty="0">
                <a:solidFill>
                  <a:schemeClr val="bg2">
                    <a:lumMod val="10000"/>
                  </a:schemeClr>
                </a:solidFill>
              </a:rPr>
              <a:t>of agritourism </a:t>
            </a:r>
          </a:p>
          <a:p>
            <a:r>
              <a:rPr lang="en-US" dirty="0">
                <a:solidFill>
                  <a:schemeClr val="bg2">
                    <a:lumMod val="10000"/>
                  </a:schemeClr>
                </a:solidFill>
              </a:rPr>
              <a:t>Increase your agritourism </a:t>
            </a:r>
            <a:r>
              <a:rPr lang="en-US" b="1" dirty="0">
                <a:solidFill>
                  <a:schemeClr val="bg2">
                    <a:lumMod val="10000"/>
                  </a:schemeClr>
                </a:solidFill>
              </a:rPr>
              <a:t>network</a:t>
            </a:r>
          </a:p>
          <a:p>
            <a:r>
              <a:rPr lang="en-US" dirty="0">
                <a:solidFill>
                  <a:schemeClr val="bg2">
                    <a:lumMod val="10000"/>
                  </a:schemeClr>
                </a:solidFill>
              </a:rPr>
              <a:t>Increase communication, teaching, and leadership </a:t>
            </a:r>
            <a:r>
              <a:rPr lang="en-US" b="1" dirty="0">
                <a:solidFill>
                  <a:schemeClr val="bg2">
                    <a:lumMod val="10000"/>
                  </a:schemeClr>
                </a:solidFill>
              </a:rPr>
              <a:t>skills</a:t>
            </a:r>
          </a:p>
          <a:p>
            <a:r>
              <a:rPr lang="en-US" dirty="0">
                <a:solidFill>
                  <a:schemeClr val="bg2">
                    <a:lumMod val="10000"/>
                  </a:schemeClr>
                </a:solidFill>
              </a:rPr>
              <a:t>Increase </a:t>
            </a:r>
            <a:r>
              <a:rPr lang="en-US" b="1" dirty="0">
                <a:solidFill>
                  <a:schemeClr val="bg2">
                    <a:lumMod val="10000"/>
                  </a:schemeClr>
                </a:solidFill>
              </a:rPr>
              <a:t>strategies</a:t>
            </a:r>
            <a:r>
              <a:rPr lang="en-US" dirty="0">
                <a:solidFill>
                  <a:schemeClr val="bg2">
                    <a:lumMod val="10000"/>
                  </a:schemeClr>
                </a:solidFill>
              </a:rPr>
              <a:t> to create a sustainable agritourism enterprise </a:t>
            </a:r>
          </a:p>
          <a:p>
            <a:pPr marL="0" indent="0">
              <a:buNone/>
            </a:pPr>
            <a:endParaRPr lang="en-US" dirty="0"/>
          </a:p>
        </p:txBody>
      </p:sp>
      <p:sp>
        <p:nvSpPr>
          <p:cNvPr id="6" name="Text Placeholder 5">
            <a:extLst>
              <a:ext uri="{FF2B5EF4-FFF2-40B4-BE49-F238E27FC236}">
                <a16:creationId xmlns:a16="http://schemas.microsoft.com/office/drawing/2014/main" id="{8B53F761-9A2E-30F4-E45D-688C678B75FD}"/>
              </a:ext>
            </a:extLst>
          </p:cNvPr>
          <p:cNvSpPr>
            <a:spLocks noGrp="1"/>
          </p:cNvSpPr>
          <p:nvPr>
            <p:ph type="body" sz="quarter" idx="3"/>
          </p:nvPr>
        </p:nvSpPr>
        <p:spPr/>
        <p:txBody>
          <a:bodyPr/>
          <a:lstStyle/>
          <a:p>
            <a:r>
              <a:rPr lang="en-US" dirty="0"/>
              <a:t>Program Outcomes</a:t>
            </a:r>
          </a:p>
        </p:txBody>
      </p:sp>
      <p:sp>
        <p:nvSpPr>
          <p:cNvPr id="4" name="Content Placeholder 3">
            <a:extLst>
              <a:ext uri="{FF2B5EF4-FFF2-40B4-BE49-F238E27FC236}">
                <a16:creationId xmlns:a16="http://schemas.microsoft.com/office/drawing/2014/main" id="{6C0A4A36-72EF-48DE-BA37-D665D98EC875}"/>
              </a:ext>
            </a:extLst>
          </p:cNvPr>
          <p:cNvSpPr>
            <a:spLocks noGrp="1"/>
          </p:cNvSpPr>
          <p:nvPr>
            <p:ph sz="half" idx="4"/>
          </p:nvPr>
        </p:nvSpPr>
        <p:spPr/>
        <p:txBody>
          <a:bodyPr>
            <a:normAutofit fontScale="92500" lnSpcReduction="20000"/>
          </a:bodyPr>
          <a:lstStyle/>
          <a:p>
            <a:pPr marL="0" indent="0">
              <a:buNone/>
            </a:pPr>
            <a:r>
              <a:rPr lang="en-US" dirty="0">
                <a:solidFill>
                  <a:schemeClr val="bg2">
                    <a:lumMod val="10000"/>
                  </a:schemeClr>
                </a:solidFill>
              </a:rPr>
              <a:t>(1) Create a plan</a:t>
            </a:r>
            <a:r>
              <a:rPr lang="en-US" b="1" dirty="0">
                <a:solidFill>
                  <a:schemeClr val="bg2">
                    <a:lumMod val="10000"/>
                  </a:schemeClr>
                </a:solidFill>
              </a:rPr>
              <a:t> </a:t>
            </a:r>
            <a:r>
              <a:rPr lang="en-US" dirty="0">
                <a:solidFill>
                  <a:schemeClr val="bg2">
                    <a:lumMod val="10000"/>
                  </a:schemeClr>
                </a:solidFill>
              </a:rPr>
              <a:t>to educate others about agritourism</a:t>
            </a:r>
          </a:p>
          <a:p>
            <a:pPr marL="0" indent="0">
              <a:buNone/>
            </a:pPr>
            <a:r>
              <a:rPr lang="en-US" dirty="0">
                <a:solidFill>
                  <a:schemeClr val="bg2">
                    <a:lumMod val="10000"/>
                  </a:schemeClr>
                </a:solidFill>
              </a:rPr>
              <a:t>(2) Build a community collection of educational resources- Fact Sheets</a:t>
            </a:r>
          </a:p>
          <a:p>
            <a:pPr marL="0" indent="0">
              <a:buNone/>
            </a:pPr>
            <a:r>
              <a:rPr lang="en-US" dirty="0">
                <a:solidFill>
                  <a:schemeClr val="bg2">
                    <a:lumMod val="10000"/>
                  </a:schemeClr>
                </a:solidFill>
              </a:rPr>
              <a:t>(3) Assist in the initial formation of a state agritourism association </a:t>
            </a:r>
          </a:p>
          <a:p>
            <a:pPr marL="0" indent="0">
              <a:buNone/>
            </a:pPr>
            <a:r>
              <a:rPr lang="en-US" dirty="0">
                <a:solidFill>
                  <a:schemeClr val="bg2">
                    <a:lumMod val="10000"/>
                  </a:schemeClr>
                </a:solidFill>
              </a:rPr>
              <a:t>(4) Assist in hosting a statewide agritourism conference</a:t>
            </a:r>
          </a:p>
        </p:txBody>
      </p:sp>
    </p:spTree>
    <p:extLst>
      <p:ext uri="{BB962C8B-B14F-4D97-AF65-F5344CB8AC3E}">
        <p14:creationId xmlns:p14="http://schemas.microsoft.com/office/powerpoint/2010/main" val="34768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4578</TotalTime>
  <Words>1614</Words>
  <Application>Microsoft Office PowerPoint</Application>
  <PresentationFormat>Widescreen</PresentationFormat>
  <Paragraphs>173</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Georgia</vt:lpstr>
      <vt:lpstr>Segoe Print</vt:lpstr>
      <vt:lpstr>Times New Roman</vt:lpstr>
      <vt:lpstr>Nature Illustration 16x9</vt:lpstr>
      <vt:lpstr> </vt:lpstr>
      <vt:lpstr>Defining Agritourism </vt:lpstr>
      <vt:lpstr>Agritourism Framework (Chase et al., 2018)</vt:lpstr>
      <vt:lpstr>Agritourism in Montana</vt:lpstr>
      <vt:lpstr>What are the sustainable benefits of agritourism? </vt:lpstr>
      <vt:lpstr>PowerPoint Presentation</vt:lpstr>
      <vt:lpstr>Montana Agritourism Steering Committee</vt:lpstr>
      <vt:lpstr>Western SARE  PDP Grant</vt:lpstr>
      <vt:lpstr>Montana Agritourism Fellows Program Objectives and Outcomes</vt:lpstr>
      <vt:lpstr>Fellows Program IN Action</vt:lpstr>
      <vt:lpstr>PowerPoint Presentation</vt:lpstr>
      <vt:lpstr>PowerPoint Presentation</vt:lpstr>
      <vt:lpstr>Partnerships Built</vt:lpstr>
      <vt:lpstr>Agritourism in Your Area</vt:lpstr>
      <vt:lpstr>Thank you! </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LIFE BALANCE</dc:title>
  <dc:creator>Arnold, Shannon</dc:creator>
  <cp:lastModifiedBy>Arnold, Shannon</cp:lastModifiedBy>
  <cp:revision>126</cp:revision>
  <cp:lastPrinted>2022-01-04T17:54:07Z</cp:lastPrinted>
  <dcterms:created xsi:type="dcterms:W3CDTF">2018-10-19T20:09:48Z</dcterms:created>
  <dcterms:modified xsi:type="dcterms:W3CDTF">2024-11-07T17:08:40Z</dcterms:modified>
</cp:coreProperties>
</file>