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Open Sans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OpenSansLight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Light-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uron.illinois.edu/files/sessions/541/NGSSposters2.pdf" TargetMode="External"/><Relationship Id="rId3" Type="http://schemas.openxmlformats.org/officeDocument/2006/relationships/hyperlink" Target="https://neuron.illinois.edu/NGSS-posters.html" TargetMode="External"/><Relationship Id="rId4" Type="http://schemas.openxmlformats.org/officeDocument/2006/relationships/hyperlink" Target="https://static1.squarespace.com/static/59c3bad759cc68f757a465a3/t/5b509ff8352f53585519a1fc/1532010503229/NGSS+Planning+Cards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727dc674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6727dc674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727dc674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6727dc674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727dc674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6727dc674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727dc674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6727dc674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94f240b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694f240b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727dc674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6727dc674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727dc67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6727dc67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727dc674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6727dc674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Ask Nancy to print several of these and bring stick notes so participants can add to them.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727dc67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6727dc67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Add QR code for Journey 2050 (app, browser-based, can play offline)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727dc674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6727dc674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NGSS print your own poster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NGSSposters2.pdf</a:t>
            </a:r>
            <a:r>
              <a:rPr lang="en">
                <a:solidFill>
                  <a:schemeClr val="dk1"/>
                </a:solidFill>
              </a:rPr>
              <a:t>   Website </a:t>
            </a:r>
            <a:r>
              <a:rPr lang="en" u="sng">
                <a:solidFill>
                  <a:schemeClr val="hlink"/>
                </a:solidFill>
                <a:hlinkClick r:id="rId3"/>
              </a:rPr>
              <a:t>Print-It-Yourself NGSS Classroom Posters | Project NEURON | University of Illinois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Wonder of science NGSS cards: </a:t>
            </a:r>
            <a:r>
              <a:rPr lang="en" u="sng">
                <a:solidFill>
                  <a:schemeClr val="hlink"/>
                </a:solidFill>
                <a:hlinkClick r:id="rId4"/>
              </a:rPr>
              <a:t>NGSS+Planning+Cards.pdf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727dc674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6727dc674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727dc674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6727dc674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mailto:nancy@ksagclassroom.org" TargetMode="External"/><Relationship Id="rId5" Type="http://schemas.openxmlformats.org/officeDocument/2006/relationships/hyperlink" Target="mailto:katie.hutchison@usd497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hyperlink" Target="https://bit.ly/4l63j5R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hyperlink" Target="https://www.thepurposefulyou.com/blog/10-vertical-vegetable-garden-crops" TargetMode="External"/><Relationship Id="rId13" Type="http://schemas.openxmlformats.org/officeDocument/2006/relationships/image" Target="../media/image17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hyperlink" Target="https://neuron.illinois.edu/files/sessions/541/NGSSposters2.pdf" TargetMode="External"/><Relationship Id="rId9" Type="http://schemas.openxmlformats.org/officeDocument/2006/relationships/hyperlink" Target="https://rootsandrefuge.com/vertical-gardening-on-a-budget/" TargetMode="External"/><Relationship Id="rId5" Type="http://schemas.openxmlformats.org/officeDocument/2006/relationships/hyperlink" Target="https://static1.squarespace.com/static/59c3bad759cc68f757a465a3/t/5b509ff8352f53585519a1fc/1532010503229/NGSS+Planning+Cards.pdf" TargetMode="External"/><Relationship Id="rId6" Type="http://schemas.openxmlformats.org/officeDocument/2006/relationships/hyperlink" Target="https://agliteracy.org/resources/outcomes/" TargetMode="External"/><Relationship Id="rId7" Type="http://schemas.openxmlformats.org/officeDocument/2006/relationships/hyperlink" Target="https://us.towergarden.com/?absrc=Google&amp;abid=327334340525&amp;abcampid=164978442&amp;abgroupid=9634071522&amp;gclid=CjwKCAjwx8nCBhAwEiwA_z__01QOvuETVr68WBXfSMMXOy8ITvA-u8cGNwlwWtq39GULBXKI1jEGMBoCC3MQAvD_BwE&amp;abkwdid=kwd-658019015&amp;gad_source=1&amp;gad_campaignid=164978442&amp;gbraid=0AAAAADvQgJ7109MvUUyGMm2j_jvkrqUoM" TargetMode="External"/><Relationship Id="rId8" Type="http://schemas.openxmlformats.org/officeDocument/2006/relationships/hyperlink" Target="https://seedmoney.org/blog/vertical-gardening-101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mailto:nancy@ksagclassroom.org" TargetMode="External"/><Relationship Id="rId5" Type="http://schemas.openxmlformats.org/officeDocument/2006/relationships/hyperlink" Target="mailto:katie.hutchison@usd497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16.jpg"/><Relationship Id="rId7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330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4500"/>
              <a:t>CARAT:</a:t>
            </a:r>
            <a:r>
              <a:rPr b="1" lang="en" sz="2800"/>
              <a:t> 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800"/>
              <a:t>Career Awareness Recognizing Agricultural Sciences through Tower (Vertical) Gardening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55875"/>
            <a:ext cx="85206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 Nancy Zenger-Beneda Ed.S.</a:t>
            </a:r>
            <a:br>
              <a:rPr lang="en" sz="1800"/>
            </a:br>
            <a:r>
              <a:rPr lang="en" sz="1800" u="sng">
                <a:solidFill>
                  <a:srgbClr val="69C7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nancy@ksagclassroom.org</a:t>
            </a:r>
            <a:r>
              <a:rPr lang="en" sz="1800">
                <a:solidFill>
                  <a:srgbClr val="69C754"/>
                </a:solidFill>
              </a:rPr>
              <a:t>  </a:t>
            </a:r>
            <a:endParaRPr sz="1800">
              <a:solidFill>
                <a:srgbClr val="69C7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Katie Hutchison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lang="en" sz="1800" u="sng">
                <a:solidFill>
                  <a:srgbClr val="69C75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katie.hutchison@usd497.org</a:t>
            </a:r>
            <a:r>
              <a:rPr lang="en" sz="1800">
                <a:solidFill>
                  <a:srgbClr val="69C754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 </a:t>
            </a:r>
            <a:br>
              <a:rPr lang="en" sz="1800"/>
            </a:br>
            <a:r>
              <a:rPr lang="en" sz="1800">
                <a:solidFill>
                  <a:schemeClr val="dk1"/>
                </a:solidFill>
              </a:rPr>
              <a:t>KFAC Curriculum Development Team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Reflection</a:t>
            </a:r>
            <a:endParaRPr sz="2800"/>
          </a:p>
        </p:txBody>
      </p:sp>
      <p:sp>
        <p:nvSpPr>
          <p:cNvPr id="132" name="Google Shape;132;p22"/>
          <p:cNvSpPr txBox="1"/>
          <p:nvPr/>
        </p:nvSpPr>
        <p:spPr>
          <a:xfrm>
            <a:off x="539500" y="1128025"/>
            <a:ext cx="8520600" cy="2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Was your team </a:t>
            </a:r>
            <a:r>
              <a:rPr b="1" lang="en" sz="1800">
                <a:solidFill>
                  <a:schemeClr val="dk2"/>
                </a:solidFill>
              </a:rPr>
              <a:t>successful</a:t>
            </a:r>
            <a:r>
              <a:rPr lang="en" sz="1800">
                <a:solidFill>
                  <a:schemeClr val="dk2"/>
                </a:solidFill>
              </a:rPr>
              <a:t>? Why or why not?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</a:t>
            </a:r>
            <a:r>
              <a:rPr b="1" lang="en" sz="1800">
                <a:solidFill>
                  <a:schemeClr val="dk2"/>
                </a:solidFill>
              </a:rPr>
              <a:t>skills </a:t>
            </a:r>
            <a:r>
              <a:rPr lang="en" sz="1800">
                <a:solidFill>
                  <a:schemeClr val="dk2"/>
                </a:solidFill>
              </a:rPr>
              <a:t>did you utilize? List 3 or more.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</a:t>
            </a:r>
            <a:r>
              <a:rPr b="1" lang="en" sz="1800">
                <a:solidFill>
                  <a:schemeClr val="dk2"/>
                </a:solidFill>
              </a:rPr>
              <a:t>careers </a:t>
            </a:r>
            <a:r>
              <a:rPr lang="en" sz="1800">
                <a:solidFill>
                  <a:schemeClr val="dk2"/>
                </a:solidFill>
              </a:rPr>
              <a:t>could you connect to this learning activity?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311700" y="39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Vertical Gardening Curriculum and Essential Questions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523725" y="1017725"/>
            <a:ext cx="8520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How can we </a:t>
            </a:r>
            <a:r>
              <a:rPr lang="en" sz="1800">
                <a:solidFill>
                  <a:schemeClr val="dk2"/>
                </a:solidFill>
              </a:rPr>
              <a:t>improve</a:t>
            </a:r>
            <a:r>
              <a:rPr lang="en" sz="1800">
                <a:solidFill>
                  <a:schemeClr val="dk2"/>
                </a:solidFill>
              </a:rPr>
              <a:t> food security in our community? 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are the essential components of a vertical garden? 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career opportunities are available for me in agriculture?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637700" y="2827075"/>
            <a:ext cx="1798200" cy="1798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048225" y="2827075"/>
            <a:ext cx="1798200" cy="1798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5458750" y="2827075"/>
            <a:ext cx="1798200" cy="1798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1024550" y="3495325"/>
            <a:ext cx="10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Careers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3187125" y="3356725"/>
            <a:ext cx="152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Community Engagement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5597650" y="3356725"/>
            <a:ext cx="152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Agriculture Practices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227850" y="376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Vertical Gardening Curriculum Overview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302975" y="1224600"/>
            <a:ext cx="2821200" cy="3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-11 Lessons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-Student handouts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-Sample assessments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-Customizable </a:t>
            </a: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-Notes and teaching tips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-Instructional support available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151" name="Google Shape;151;p24" title="Unit 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078499" y="-85126"/>
            <a:ext cx="3598876" cy="55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Time to Explore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47275" y="1113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Your Choices: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Digital curriculum materials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3D Virtual Tour of a Tower Garden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Career Resources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Questions for Nancy (Materials) and Katie (Instruction)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8" name="Google Shape;158;p25" title="undefin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925" y="244250"/>
            <a:ext cx="2772550" cy="27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5665700" y="2717500"/>
            <a:ext cx="290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https://bit.ly/4l63j5R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343338" y="198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Resources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557800" y="787775"/>
            <a:ext cx="260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NGSS Posters 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NGSS Cards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NALO’s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Tower Garden Website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Vertical Gardening 101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Budget Vertical Garden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Vertical Garden Crops</a:t>
            </a:r>
            <a:endParaRPr sz="1800" u="sng">
              <a:solidFill>
                <a:schemeClr val="dk2"/>
              </a:solidFill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3418500" y="387025"/>
            <a:ext cx="51927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Tower Garden Giveaway</a:t>
            </a:r>
            <a:r>
              <a:rPr lang="en" sz="18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2"/>
                </a:solidFill>
              </a:rPr>
              <a:t>KFAC will be awarding 3 Tower Gardens to eligible applicants supporting the use of this curriculum in teaching regenerative and sustainable agriculture.  The Tower Gardens were obtained through a grant from North Central SARE.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 out the KFAC </a:t>
            </a:r>
            <a:endParaRPr i="1" sz="1800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newsletter</a:t>
            </a:r>
            <a:r>
              <a:rPr i="1" lang="en" sz="1800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i="1" sz="1800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learn more: </a:t>
            </a:r>
            <a:endParaRPr i="1" sz="1800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material is based upon work that is supported by the National Institute of Food and Agriculture, U.S. Department of Agriculture, under coop agreement 2024-38640-42989 through the North Central Region SARE program under project number YENC25-243. 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67" name="Google Shape;167;p26" title="SARE_NorthCentral_CMYK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39075" y="4319800"/>
            <a:ext cx="929125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 title="Nifa logo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5275" y="4363375"/>
            <a:ext cx="1866888" cy="7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 title="Screenshot 2026-02-02 at 7.45.02 PM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34725" y="1866375"/>
            <a:ext cx="1622925" cy="15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2293500" y="1551200"/>
            <a:ext cx="488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Q and A’s and Takeaways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119175" y="4150125"/>
            <a:ext cx="5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95959"/>
                </a:solidFill>
              </a:rPr>
              <a:t>*Please complete the brief exit survey before you leave. Thank you!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2387700" y="2377025"/>
            <a:ext cx="43686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b="1" lang="en" sz="1800">
                <a:solidFill>
                  <a:schemeClr val="dk1"/>
                </a:solidFill>
              </a:rPr>
              <a:t> Nancy Zenger-Beneda Ed.S.</a:t>
            </a:r>
            <a:br>
              <a:rPr lang="en" sz="1800"/>
            </a:br>
            <a:r>
              <a:rPr lang="en" sz="1800" u="sng">
                <a:solidFill>
                  <a:srgbClr val="69C7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nancy@ksagclassroom.org</a:t>
            </a:r>
            <a:r>
              <a:rPr lang="en" sz="1800">
                <a:solidFill>
                  <a:srgbClr val="69C754"/>
                </a:solidFill>
              </a:rPr>
              <a:t>  </a:t>
            </a:r>
            <a:endParaRPr sz="1800">
              <a:solidFill>
                <a:srgbClr val="69C7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b="1" lang="en" sz="1800">
                <a:solidFill>
                  <a:schemeClr val="dk1"/>
                </a:solidFill>
              </a:rPr>
              <a:t>Katie Hutchison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" sz="1800" u="sng">
                <a:solidFill>
                  <a:srgbClr val="69C75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katie.hutchison@usd497.org</a:t>
            </a:r>
            <a:r>
              <a:rPr lang="en" sz="1800">
                <a:solidFill>
                  <a:srgbClr val="69C754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29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Introductions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572000" y="863550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2284C"/>
                </a:solidFill>
              </a:rPr>
              <a:t>Nancy Zenger-Beneda</a:t>
            </a:r>
            <a:endParaRPr b="1" sz="1900">
              <a:solidFill>
                <a:srgbClr val="12284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2284C"/>
                </a:solidFill>
                <a:highlight>
                  <a:srgbClr val="FFFFFF"/>
                </a:highlight>
              </a:rPr>
              <a:t>Executive Director of Kansas Foundation for Ag in the Classroom</a:t>
            </a:r>
            <a:endParaRPr sz="190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404040"/>
                </a:solidFill>
                <a:highlight>
                  <a:srgbClr val="FFFFFF"/>
                </a:highlight>
              </a:rPr>
              <a:t>Education and Credentials</a:t>
            </a:r>
            <a:endParaRPr sz="190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  <a:highlight>
                  <a:srgbClr val="FFFFFF"/>
                </a:highlight>
              </a:rPr>
              <a:t>-Ed.S. Educational Leadership</a:t>
            </a:r>
            <a:endParaRPr i="1"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04040"/>
                </a:solidFill>
                <a:highlight>
                  <a:srgbClr val="FFFFFF"/>
                </a:highlight>
              </a:rPr>
              <a:t>Fort Hays State University</a:t>
            </a:r>
            <a:endParaRPr i="1"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04040"/>
                </a:solidFill>
              </a:rPr>
              <a:t>-</a:t>
            </a:r>
            <a:r>
              <a:rPr lang="en" sz="1800">
                <a:solidFill>
                  <a:srgbClr val="404040"/>
                </a:solidFill>
              </a:rPr>
              <a:t>MA Speech</a:t>
            </a:r>
            <a:endParaRPr sz="18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</a:rPr>
              <a:t>Kansas State University</a:t>
            </a:r>
            <a:endParaRPr sz="18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700" y="919175"/>
            <a:ext cx="4165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2284C"/>
                </a:solidFill>
              </a:rPr>
              <a:t>Katie Hutchison </a:t>
            </a:r>
            <a:r>
              <a:rPr lang="en" sz="1900">
                <a:solidFill>
                  <a:srgbClr val="12284C"/>
                </a:solidFill>
              </a:rPr>
              <a:t>(she/her)</a:t>
            </a:r>
            <a:br>
              <a:rPr lang="en" sz="1900">
                <a:solidFill>
                  <a:srgbClr val="12284C"/>
                </a:solidFill>
              </a:rPr>
            </a:br>
            <a:r>
              <a:rPr lang="en" sz="1900">
                <a:solidFill>
                  <a:srgbClr val="12284C"/>
                </a:solidFill>
              </a:rPr>
              <a:t>Biology, Chemistry &amp; ESOL Teacher</a:t>
            </a:r>
            <a:br>
              <a:rPr lang="en" sz="1900">
                <a:solidFill>
                  <a:srgbClr val="12284C"/>
                </a:solidFill>
              </a:rPr>
            </a:br>
            <a:r>
              <a:rPr lang="en" sz="1900">
                <a:solidFill>
                  <a:srgbClr val="12284C"/>
                </a:solidFill>
              </a:rPr>
              <a:t>Lawrence High School USD 497</a:t>
            </a:r>
            <a:br>
              <a:rPr lang="en">
                <a:solidFill>
                  <a:srgbClr val="12284C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en">
                <a:solidFill>
                  <a:srgbClr val="12284C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lang="en" sz="1600" u="sng">
                <a:solidFill>
                  <a:srgbClr val="404040"/>
                </a:solidFill>
              </a:rPr>
              <a:t>Education and Credentials</a:t>
            </a:r>
            <a:endParaRPr sz="16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</a:rPr>
              <a:t>-EdM Curriculum &amp; Instruction: Language and Literacy</a:t>
            </a:r>
            <a:endParaRPr sz="16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04040"/>
                </a:solidFill>
              </a:rPr>
              <a:t>University of Illinois at Urbana-Champaign</a:t>
            </a:r>
            <a:endParaRPr i="1" sz="16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</a:rPr>
              <a:t>-BA Biology, Pre-Medicine and Spanish</a:t>
            </a:r>
            <a:br>
              <a:rPr lang="en" sz="1600">
                <a:solidFill>
                  <a:srgbClr val="404040"/>
                </a:solidFill>
              </a:rPr>
            </a:br>
            <a:r>
              <a:rPr i="1" lang="en" sz="1600">
                <a:solidFill>
                  <a:srgbClr val="404040"/>
                </a:solidFill>
              </a:rPr>
              <a:t>Augustana College, IL</a:t>
            </a:r>
            <a:br>
              <a:rPr i="1" lang="en" sz="1800">
                <a:solidFill>
                  <a:srgbClr val="404040"/>
                </a:solidFill>
              </a:rPr>
            </a:br>
            <a:br>
              <a:rPr lang="en" sz="1800">
                <a:solidFill>
                  <a:srgbClr val="12284C"/>
                </a:solidFill>
              </a:rPr>
            </a:br>
            <a:endParaRPr sz="1800">
              <a:solidFill>
                <a:srgbClr val="59595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6825" y="3415027"/>
            <a:ext cx="1127275" cy="15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12701"/>
          <a:stretch/>
        </p:blipFill>
        <p:spPr>
          <a:xfrm>
            <a:off x="424350" y="4255275"/>
            <a:ext cx="1764750" cy="8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headshot2022.jpeg"/>
          <p:cNvPicPr preferRelativeResize="0"/>
          <p:nvPr/>
        </p:nvPicPr>
        <p:blipFill rotWithShape="1">
          <a:blip r:embed="rId6">
            <a:alphaModFix/>
          </a:blip>
          <a:srcRect b="0" l="0" r="0" t="15626"/>
          <a:stretch/>
        </p:blipFill>
        <p:spPr>
          <a:xfrm>
            <a:off x="7367525" y="2825375"/>
            <a:ext cx="1228201" cy="151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What is CARAT?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10672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CARAT (Career Awareness Recognizing Agricultural Sciences through Tower (Vertical) Gardening) was started in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2022 </a:t>
            </a:r>
            <a:r>
              <a:rPr lang="en" sz="1800">
                <a:solidFill>
                  <a:srgbClr val="000000"/>
                </a:solidFill>
              </a:rPr>
              <a:t>for the purpose of: </a:t>
            </a:r>
            <a:br>
              <a:rPr lang="en" sz="1800">
                <a:solidFill>
                  <a:srgbClr val="000000"/>
                </a:solidFill>
              </a:rPr>
            </a:b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-</a:t>
            </a:r>
            <a:r>
              <a:rPr b="1" lang="en" sz="1800">
                <a:solidFill>
                  <a:srgbClr val="000000"/>
                </a:solidFill>
              </a:rPr>
              <a:t>Raising awareness</a:t>
            </a:r>
            <a:r>
              <a:rPr lang="en" sz="1800">
                <a:solidFill>
                  <a:srgbClr val="000000"/>
                </a:solidFill>
              </a:rPr>
              <a:t> of vertical gardening as a sustainable farming practice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-Developing NGSS and National Agriculture Literacy Outcome-aligned lessons to facilitate </a:t>
            </a:r>
            <a:r>
              <a:rPr b="1" lang="en" sz="1800">
                <a:solidFill>
                  <a:srgbClr val="000000"/>
                </a:solidFill>
              </a:rPr>
              <a:t>high quality instruction</a:t>
            </a:r>
            <a:r>
              <a:rPr lang="en" sz="1800">
                <a:solidFill>
                  <a:srgbClr val="000000"/>
                </a:solidFill>
              </a:rPr>
              <a:t> in life science classrooms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-Connecting students to </a:t>
            </a:r>
            <a:r>
              <a:rPr b="1" lang="en" sz="1800">
                <a:solidFill>
                  <a:srgbClr val="000000"/>
                </a:solidFill>
              </a:rPr>
              <a:t>career opportunities</a:t>
            </a:r>
            <a:r>
              <a:rPr lang="en" sz="1800">
                <a:solidFill>
                  <a:srgbClr val="000000"/>
                </a:solidFill>
              </a:rPr>
              <a:t> in agriculture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150">
                <a:solidFill>
                  <a:srgbClr val="31251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work is supported by the Secondary Challenge Program, project award no. 2022-04317, from the U.S. Department of Agriculture’s National Institute of Food and Agriculture.</a:t>
            </a:r>
            <a:r>
              <a:rPr lang="en" sz="1150">
                <a:solidFill>
                  <a:srgbClr val="31251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/>
          </a:p>
        </p:txBody>
      </p:sp>
      <p:pic>
        <p:nvPicPr>
          <p:cNvPr id="72" name="Google Shape;72;p15" title="nifa-black-lockup-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4533100"/>
            <a:ext cx="3704600" cy="3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Today’s Objectives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70700" y="1218200"/>
            <a:ext cx="7132500" cy="24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85762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oppins"/>
              <a:buAutoNum type="arabicPeriod"/>
            </a:pPr>
            <a:r>
              <a:rPr lang="en" sz="4500">
                <a:solidFill>
                  <a:schemeClr val="dk2"/>
                </a:solidFill>
              </a:rPr>
              <a:t>Provide a brief </a:t>
            </a:r>
            <a:r>
              <a:rPr b="1" lang="en" sz="4500">
                <a:solidFill>
                  <a:schemeClr val="dk2"/>
                </a:solidFill>
              </a:rPr>
              <a:t>overview </a:t>
            </a:r>
            <a:r>
              <a:rPr lang="en" sz="4500">
                <a:solidFill>
                  <a:schemeClr val="dk2"/>
                </a:solidFill>
              </a:rPr>
              <a:t>of </a:t>
            </a:r>
            <a:r>
              <a:rPr b="1" lang="en" sz="4500">
                <a:solidFill>
                  <a:schemeClr val="dk2"/>
                </a:solidFill>
              </a:rPr>
              <a:t>curriculum materials</a:t>
            </a:r>
            <a:r>
              <a:rPr lang="en" sz="4500">
                <a:solidFill>
                  <a:schemeClr val="dk2"/>
                </a:solidFill>
              </a:rPr>
              <a:t> you can integrate into your classroom.</a:t>
            </a:r>
            <a:endParaRPr sz="4500">
              <a:solidFill>
                <a:schemeClr val="dk2"/>
              </a:solidFill>
            </a:endParaRPr>
          </a:p>
          <a:p>
            <a:pPr indent="-3857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oppins"/>
              <a:buAutoNum type="arabicPeriod"/>
            </a:pPr>
            <a:r>
              <a:rPr lang="en" sz="4500">
                <a:solidFill>
                  <a:schemeClr val="dk2"/>
                </a:solidFill>
              </a:rPr>
              <a:t>Discuss what </a:t>
            </a:r>
            <a:r>
              <a:rPr b="1" lang="en" sz="4500">
                <a:solidFill>
                  <a:schemeClr val="dk2"/>
                </a:solidFill>
              </a:rPr>
              <a:t>resources </a:t>
            </a:r>
            <a:r>
              <a:rPr lang="en" sz="4500">
                <a:solidFill>
                  <a:schemeClr val="dk2"/>
                </a:solidFill>
              </a:rPr>
              <a:t>you need to </a:t>
            </a:r>
            <a:r>
              <a:rPr b="1" lang="en" sz="4500">
                <a:solidFill>
                  <a:schemeClr val="dk2"/>
                </a:solidFill>
              </a:rPr>
              <a:t>successfully integrate</a:t>
            </a:r>
            <a:r>
              <a:rPr lang="en" sz="4500">
                <a:solidFill>
                  <a:schemeClr val="dk2"/>
                </a:solidFill>
              </a:rPr>
              <a:t> agricultural education into your classroom.</a:t>
            </a:r>
            <a:endParaRPr sz="4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SzPct val="52380"/>
              <a:buNone/>
            </a:pPr>
            <a:r>
              <a:t/>
            </a:r>
            <a:endParaRPr sz="1942">
              <a:solidFill>
                <a:srgbClr val="12284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White calculator and report with chart and graph, concept of annual financial profit overview, banking and investment, close up, copy space, macro (Provided by Getty Images)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716457"/>
            <a:ext cx="1897375" cy="1054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 view of calculating and paying tax with smart phone. (Provided by Getty Images)"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0549" y="3683599"/>
            <a:ext cx="1168650" cy="116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view of human hands on laptop keypad during network by desk (Provided by Getty Images)"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4775" y="3696837"/>
            <a:ext cx="1713659" cy="11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TG in the classroom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7000" y="469325"/>
            <a:ext cx="1429048" cy="190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090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Our </a:t>
            </a:r>
            <a:r>
              <a:rPr b="1" lang="en" sz="2800"/>
              <a:t>D</a:t>
            </a:r>
            <a:r>
              <a:rPr b="1" lang="en" sz="2800">
                <a:solidFill>
                  <a:srgbClr val="000000"/>
                </a:solidFill>
              </a:rPr>
              <a:t>riving </a:t>
            </a:r>
            <a:r>
              <a:rPr b="1" lang="en" sz="2800"/>
              <a:t>Q</a:t>
            </a:r>
            <a:r>
              <a:rPr b="1" lang="en" sz="2800">
                <a:solidFill>
                  <a:srgbClr val="000000"/>
                </a:solidFill>
              </a:rPr>
              <a:t>uestion</a:t>
            </a:r>
            <a:r>
              <a:rPr b="1" lang="en" sz="2800"/>
              <a:t>s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09050" y="967575"/>
            <a:ext cx="82326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Throughout today’s session if you think of a question please add it to this board and we will address it during our Q &amp; A at the end of our session.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053200" y="1707725"/>
            <a:ext cx="1938900" cy="26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Terms you’d like to review: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4475" y="1873638"/>
            <a:ext cx="6569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4475" y="2443813"/>
            <a:ext cx="6569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53500" y="3014000"/>
            <a:ext cx="6569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53500" y="3597575"/>
            <a:ext cx="6569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53500" y="4181150"/>
            <a:ext cx="6569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311700" y="355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How can we engage our students?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11700" y="988250"/>
            <a:ext cx="5940000" cy="26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-Make it personally relevant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-Use current local/regional data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-Share a real-world problem that they can help solve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-Collaboratively set goals and propose solutions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6901" y="2902825"/>
            <a:ext cx="5016226" cy="1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Journey 2050 QR 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699" y="692250"/>
            <a:ext cx="2433575" cy="24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332725" y="355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9th Grade Student Example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2900" y="1322225"/>
            <a:ext cx="4108500" cy="3120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154098" y="891625"/>
            <a:ext cx="59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</a:rPr>
              <a:t>How many people are </a:t>
            </a:r>
            <a:r>
              <a:rPr i="0" lang="en" sz="1800" u="none" cap="none" strike="noStrike">
                <a:solidFill>
                  <a:srgbClr val="000000"/>
                </a:solidFill>
                <a:highlight>
                  <a:srgbClr val="FF0000"/>
                </a:highlight>
              </a:rPr>
              <a:t>affected</a:t>
            </a:r>
            <a:r>
              <a:rPr i="0" lang="en" sz="1800" u="none" cap="none" strike="noStrike">
                <a:solidFill>
                  <a:srgbClr val="000000"/>
                </a:solidFill>
              </a:rPr>
              <a:t> by </a:t>
            </a:r>
            <a:r>
              <a:rPr i="0" lang="en" sz="1800" u="none" cap="none" strike="noStrike">
                <a:solidFill>
                  <a:srgbClr val="000000"/>
                </a:solidFill>
                <a:highlight>
                  <a:srgbClr val="FF0000"/>
                </a:highlight>
              </a:rPr>
              <a:t>food insecurity? </a:t>
            </a:r>
            <a:endParaRPr i="0" sz="1800" u="none" cap="none" strike="noStrike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32725" y="1617550"/>
            <a:ext cx="330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</a:rPr>
              <a:t>More than </a:t>
            </a:r>
            <a:r>
              <a:rPr i="0" lang="en" sz="1800" u="none" cap="none" strike="noStrike">
                <a:solidFill>
                  <a:srgbClr val="000000"/>
                </a:solidFill>
                <a:highlight>
                  <a:srgbClr val="FF0000"/>
                </a:highlight>
              </a:rPr>
              <a:t>44 million</a:t>
            </a:r>
            <a:r>
              <a:rPr i="0" lang="en" sz="1800" u="none" cap="none" strike="noStrike">
                <a:solidFill>
                  <a:srgbClr val="000000"/>
                </a:solidFill>
              </a:rPr>
              <a:t> people in the US face hunger, </a:t>
            </a:r>
            <a:r>
              <a:rPr i="0" lang="en" sz="1800" u="none" cap="none" strike="noStrike">
                <a:solidFill>
                  <a:srgbClr val="000000"/>
                </a:solidFill>
                <a:highlight>
                  <a:srgbClr val="FF0000"/>
                </a:highlight>
              </a:rPr>
              <a:t>including 1 in 5 children.</a:t>
            </a:r>
            <a:r>
              <a:rPr i="0" lang="en" sz="1800" u="none" cap="none" strike="noStrike">
                <a:solidFill>
                  <a:srgbClr val="000000"/>
                </a:solidFill>
              </a:rPr>
              <a:t> Millions of people in the US don't have enough food to eat or don’t have the access to healthy food. This is a big problem!! But together, we can solve it. 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67124" y="4507250"/>
            <a:ext cx="32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</a:rPr>
              <a:t>source: feedingamerica.org, Nepm.org.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5">
            <a:alphaModFix/>
          </a:blip>
          <a:srcRect b="2936" l="0" r="0" t="3255"/>
          <a:stretch/>
        </p:blipFill>
        <p:spPr>
          <a:xfrm>
            <a:off x="8069950" y="2957000"/>
            <a:ext cx="962300" cy="12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6">
            <a:alphaModFix/>
          </a:blip>
          <a:srcRect b="3646" l="2146" r="51796" t="4492"/>
          <a:stretch/>
        </p:blipFill>
        <p:spPr>
          <a:xfrm>
            <a:off x="8097813" y="615125"/>
            <a:ext cx="906575" cy="11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6">
            <a:alphaModFix/>
          </a:blip>
          <a:srcRect b="4946" l="52901" r="0" t="6557"/>
          <a:stretch/>
        </p:blipFill>
        <p:spPr>
          <a:xfrm>
            <a:off x="8069963" y="1770563"/>
            <a:ext cx="962300" cy="11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311700" y="355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Engineering Challenge</a:t>
            </a:r>
            <a:endParaRPr sz="2800"/>
          </a:p>
        </p:txBody>
      </p:sp>
      <p:sp>
        <p:nvSpPr>
          <p:cNvPr id="120" name="Google Shape;120;p20"/>
          <p:cNvSpPr txBox="1"/>
          <p:nvPr/>
        </p:nvSpPr>
        <p:spPr>
          <a:xfrm>
            <a:off x="562975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Goal: Design and build a low-cost vertical garden</a:t>
            </a:r>
            <a:br>
              <a:rPr lang="en" sz="2272">
                <a:solidFill>
                  <a:srgbClr val="595959"/>
                </a:solidFill>
              </a:rPr>
            </a:br>
            <a:br>
              <a:rPr lang="en" sz="2272">
                <a:solidFill>
                  <a:srgbClr val="595959"/>
                </a:solidFill>
              </a:rPr>
            </a:br>
            <a:r>
              <a:rPr b="1" lang="en" sz="2272">
                <a:solidFill>
                  <a:srgbClr val="595959"/>
                </a:solidFill>
              </a:rPr>
              <a:t>Parameters:</a:t>
            </a:r>
            <a:endParaRPr b="1" sz="2272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-Work in teams of 2-3 people</a:t>
            </a:r>
            <a:endParaRPr sz="2272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-Time= 5 minutes to plan, 10 minutes to build </a:t>
            </a:r>
            <a:endParaRPr sz="2272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-Must only use the items provided in the bag</a:t>
            </a:r>
            <a:br>
              <a:rPr lang="en" sz="2272">
                <a:solidFill>
                  <a:srgbClr val="595959"/>
                </a:solidFill>
              </a:rPr>
            </a:br>
            <a:br>
              <a:rPr lang="en" sz="2272">
                <a:solidFill>
                  <a:srgbClr val="595959"/>
                </a:solidFill>
              </a:rPr>
            </a:br>
            <a:r>
              <a:rPr b="1" lang="en" sz="2272">
                <a:solidFill>
                  <a:srgbClr val="595959"/>
                </a:solidFill>
              </a:rPr>
              <a:t>Your design</a:t>
            </a:r>
            <a:br>
              <a:rPr lang="en" sz="2272">
                <a:solidFill>
                  <a:srgbClr val="595959"/>
                </a:solidFill>
              </a:rPr>
            </a:br>
            <a:r>
              <a:rPr lang="en" sz="2272">
                <a:solidFill>
                  <a:srgbClr val="595959"/>
                </a:solidFill>
              </a:rPr>
              <a:t>*Must be drawn to scale (1 inch = 1 foot) and labeled (</a:t>
            </a:r>
            <a:r>
              <a:rPr b="1" lang="en" sz="2272">
                <a:solidFill>
                  <a:srgbClr val="595959"/>
                </a:solidFill>
              </a:rPr>
              <a:t>base, top, materials,</a:t>
            </a:r>
            <a:r>
              <a:rPr lang="en" sz="2272">
                <a:solidFill>
                  <a:srgbClr val="595959"/>
                </a:solidFill>
              </a:rPr>
              <a:t> etc)</a:t>
            </a:r>
            <a:br>
              <a:rPr lang="en" sz="2272">
                <a:solidFill>
                  <a:srgbClr val="595959"/>
                </a:solidFill>
              </a:rPr>
            </a:br>
            <a:r>
              <a:rPr lang="en" sz="2272">
                <a:solidFill>
                  <a:srgbClr val="595959"/>
                </a:solidFill>
              </a:rPr>
              <a:t>* You CAN have multiple designs and you can make changes as you build.</a:t>
            </a:r>
            <a:br>
              <a:rPr lang="en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311700" y="376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Rubric</a:t>
            </a:r>
            <a:endParaRPr sz="2800"/>
          </a:p>
        </p:txBody>
      </p:sp>
      <p:sp>
        <p:nvSpPr>
          <p:cNvPr id="126" name="Google Shape;126;p21"/>
          <p:cNvSpPr txBox="1"/>
          <p:nvPr/>
        </p:nvSpPr>
        <p:spPr>
          <a:xfrm>
            <a:off x="623400" y="1017725"/>
            <a:ext cx="8520600" cy="3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95">
                <a:solidFill>
                  <a:schemeClr val="dk2"/>
                </a:solidFill>
              </a:rPr>
              <a:t>Goal</a:t>
            </a:r>
            <a:r>
              <a:rPr lang="en" sz="1795">
                <a:solidFill>
                  <a:schemeClr val="dk2"/>
                </a:solidFill>
              </a:rPr>
              <a:t>: Design and build a low-cost vertical garden</a:t>
            </a:r>
            <a:br>
              <a:rPr lang="en" sz="1795">
                <a:solidFill>
                  <a:schemeClr val="dk2"/>
                </a:solidFill>
              </a:rPr>
            </a:br>
            <a:br>
              <a:rPr lang="en" sz="1795">
                <a:solidFill>
                  <a:schemeClr val="dk2"/>
                </a:solidFill>
              </a:rPr>
            </a:br>
            <a:r>
              <a:rPr b="1" lang="en" sz="1795">
                <a:solidFill>
                  <a:schemeClr val="dk2"/>
                </a:solidFill>
              </a:rPr>
              <a:t>Expert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3+ levels, 3+ different crops</a:t>
            </a:r>
            <a:endParaRPr sz="179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95">
                <a:solidFill>
                  <a:schemeClr val="dk2"/>
                </a:solidFill>
              </a:rPr>
              <a:t>Diagram is labeled and drawn to scale</a:t>
            </a:r>
            <a:endParaRPr sz="179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95">
                <a:solidFill>
                  <a:schemeClr val="dk2"/>
                </a:solidFill>
              </a:rPr>
              <a:t>Intermediate</a:t>
            </a:r>
            <a:br>
              <a:rPr b="1"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2 levels, 2 different crops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Diagram is mostly labeled and drawn to scale</a:t>
            </a:r>
            <a:endParaRPr sz="179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95">
                <a:solidFill>
                  <a:schemeClr val="dk2"/>
                </a:solidFill>
              </a:rPr>
              <a:t>Novice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1 level, designed for 1 type of crop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Diagram is somewhat labeled and drawn to scale</a:t>
            </a:r>
            <a:endParaRPr sz="1795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