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12192000" cy="6858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C6BA"/>
    <a:srgbClr val="6DD999"/>
    <a:srgbClr val="B6E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ED845-26EC-4211-ABD7-DD5CCDE765F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C95B8-898B-440A-A2B4-795DCB47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1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01596"/>
            <a:ext cx="12191997" cy="764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3570" y="2237324"/>
            <a:ext cx="4114165" cy="4411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50702" y="2450683"/>
            <a:ext cx="4147820" cy="3982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1999" y="826324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1" y="0"/>
                </a:lnTo>
              </a:path>
            </a:pathLst>
          </a:custGeom>
          <a:ln w="1904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02715" y="301445"/>
            <a:ext cx="3586568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0261" y="1607121"/>
            <a:ext cx="9531476" cy="258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 u="none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1998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6842" y="5264106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B94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4957" y="4689881"/>
            <a:ext cx="7342505" cy="1831339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552450" marR="5080" indent="-540385">
              <a:lnSpc>
                <a:spcPct val="79500"/>
              </a:lnSpc>
              <a:spcBef>
                <a:spcPts val="1720"/>
              </a:spcBef>
            </a:pPr>
            <a:r>
              <a:rPr sz="6600" spc="150" dirty="0">
                <a:solidFill>
                  <a:srgbClr val="0D0D0D"/>
                </a:solidFill>
                <a:latin typeface="Arial"/>
                <a:cs typeface="Arial"/>
              </a:rPr>
              <a:t>CHEESE </a:t>
            </a:r>
            <a:r>
              <a:rPr sz="6600" spc="200" dirty="0">
                <a:solidFill>
                  <a:srgbClr val="0D0D0D"/>
                </a:solidFill>
                <a:latin typeface="Arial"/>
                <a:cs typeface="Arial"/>
              </a:rPr>
              <a:t>MAKING  </a:t>
            </a:r>
            <a:r>
              <a:rPr sz="6600" spc="150" dirty="0">
                <a:solidFill>
                  <a:srgbClr val="0D0D0D"/>
                </a:solidFill>
                <a:latin typeface="Arial"/>
                <a:cs typeface="Arial"/>
              </a:rPr>
              <a:t>STEP </a:t>
            </a:r>
            <a:r>
              <a:rPr sz="6600" spc="100" dirty="0">
                <a:solidFill>
                  <a:srgbClr val="0D0D0D"/>
                </a:solidFill>
                <a:latin typeface="Arial"/>
                <a:cs typeface="Arial"/>
              </a:rPr>
              <a:t>BY</a:t>
            </a:r>
            <a:r>
              <a:rPr sz="6600" spc="35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6600" spc="200" dirty="0">
                <a:solidFill>
                  <a:srgbClr val="0D0D0D"/>
                </a:solidFill>
                <a:latin typeface="Arial"/>
                <a:cs typeface="Arial"/>
              </a:rPr>
              <a:t>STEP</a:t>
            </a:r>
            <a:endParaRPr sz="6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6541" y="4908915"/>
            <a:ext cx="1951126" cy="17046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8798" y="389742"/>
            <a:ext cx="8934135" cy="34477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62799" y="1131931"/>
            <a:ext cx="4876801" cy="259622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  <a:tabLst>
                <a:tab pos="2997835" algn="l"/>
                <a:tab pos="3096260" algn="l"/>
              </a:tabLst>
            </a:pPr>
            <a:r>
              <a:rPr lang="en-US" sz="2800" b="1" dirty="0" smtClean="0">
                <a:solidFill>
                  <a:srgbClr val="7030A0"/>
                </a:solidFill>
                <a:latin typeface="Arial"/>
                <a:cs typeface="Arial"/>
              </a:rPr>
              <a:t>Pasteurization or </a:t>
            </a:r>
            <a:r>
              <a:rPr lang="en-US" sz="2800" b="1" dirty="0" err="1" smtClean="0">
                <a:solidFill>
                  <a:srgbClr val="7030A0"/>
                </a:solidFill>
                <a:latin typeface="Arial"/>
                <a:cs typeface="Arial"/>
              </a:rPr>
              <a:t>pasteurisation</a:t>
            </a:r>
            <a:r>
              <a:rPr lang="en-US" sz="28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Arial"/>
                <a:cs typeface="Arial"/>
              </a:rPr>
              <a:t>is </a:t>
            </a:r>
            <a:r>
              <a:rPr sz="2800" dirty="0" smtClean="0">
                <a:latin typeface="Arial"/>
                <a:cs typeface="Arial"/>
              </a:rPr>
              <a:t>a </a:t>
            </a:r>
            <a:r>
              <a:rPr sz="2800" spc="-5" dirty="0" smtClean="0">
                <a:latin typeface="Arial"/>
                <a:cs typeface="Arial"/>
              </a:rPr>
              <a:t>process that </a:t>
            </a:r>
            <a:r>
              <a:rPr sz="2800" dirty="0" smtClean="0">
                <a:latin typeface="Arial"/>
                <a:cs typeface="Arial"/>
              </a:rPr>
              <a:t>kills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microbes (mainly bacteria) </a:t>
            </a:r>
            <a:r>
              <a:rPr sz="2800" dirty="0" smtClean="0">
                <a:latin typeface="Arial"/>
                <a:cs typeface="Arial"/>
              </a:rPr>
              <a:t>in </a:t>
            </a:r>
            <a:r>
              <a:rPr sz="2800" spc="-5" dirty="0" smtClean="0">
                <a:latin typeface="Arial"/>
                <a:cs typeface="Arial"/>
              </a:rPr>
              <a:t>food </a:t>
            </a:r>
            <a:r>
              <a:rPr sz="2800" dirty="0" smtClean="0">
                <a:latin typeface="Arial"/>
                <a:cs typeface="Arial"/>
              </a:rPr>
              <a:t>and </a:t>
            </a:r>
            <a:r>
              <a:rPr sz="2800" spc="-5" dirty="0" smtClean="0">
                <a:latin typeface="Arial"/>
                <a:cs typeface="Arial"/>
              </a:rPr>
              <a:t>drink</a:t>
            </a:r>
            <a:r>
              <a:rPr sz="2800" spc="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such</a:t>
            </a:r>
            <a:r>
              <a:rPr sz="2800" spc="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as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milk, </a:t>
            </a:r>
            <a:r>
              <a:rPr sz="2800" dirty="0" smtClean="0">
                <a:latin typeface="Arial"/>
                <a:cs typeface="Arial"/>
              </a:rPr>
              <a:t>juice</a:t>
            </a:r>
            <a:r>
              <a:rPr lang="en-US" sz="2800" dirty="0" smtClean="0">
                <a:latin typeface="Arial"/>
                <a:cs typeface="Arial"/>
              </a:rPr>
              <a:t>,</a:t>
            </a:r>
            <a:r>
              <a:rPr sz="2800" dirty="0" smtClean="0">
                <a:latin typeface="Arial"/>
                <a:cs typeface="Arial"/>
              </a:rPr>
              <a:t> canned </a:t>
            </a:r>
            <a:r>
              <a:rPr sz="2800" spc="-5" dirty="0" smtClean="0">
                <a:latin typeface="Arial"/>
                <a:cs typeface="Arial"/>
              </a:rPr>
              <a:t>food</a:t>
            </a:r>
            <a:r>
              <a:rPr lang="en-US" sz="2800" spc="-5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others by heating.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16379"/>
            <a:ext cx="12190614" cy="1147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65648" y="176853"/>
            <a:ext cx="38665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" dirty="0">
                <a:solidFill>
                  <a:srgbClr val="000000"/>
                </a:solidFill>
                <a:latin typeface="Tw Cen MT"/>
                <a:cs typeface="Tw Cen MT"/>
              </a:rPr>
              <a:t>PASTEURISATION</a:t>
            </a:r>
            <a:endParaRPr sz="4400">
              <a:latin typeface="Tw Cen MT"/>
              <a:cs typeface="Tw Cen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7861" y="1103673"/>
            <a:ext cx="2714296" cy="2714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26548" y="1922212"/>
            <a:ext cx="1183005" cy="441959"/>
          </a:xfrm>
          <a:custGeom>
            <a:avLst/>
            <a:gdLst/>
            <a:ahLst/>
            <a:cxnLst/>
            <a:rect l="l" t="t" r="r" b="b"/>
            <a:pathLst>
              <a:path w="1183004" h="441960">
                <a:moveTo>
                  <a:pt x="220718" y="0"/>
                </a:moveTo>
                <a:lnTo>
                  <a:pt x="0" y="220718"/>
                </a:lnTo>
                <a:lnTo>
                  <a:pt x="220718" y="441435"/>
                </a:lnTo>
                <a:lnTo>
                  <a:pt x="220718" y="331076"/>
                </a:lnTo>
                <a:lnTo>
                  <a:pt x="1182414" y="331076"/>
                </a:lnTo>
                <a:lnTo>
                  <a:pt x="1182414" y="110359"/>
                </a:lnTo>
                <a:lnTo>
                  <a:pt x="220718" y="110359"/>
                </a:lnTo>
                <a:lnTo>
                  <a:pt x="220718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26548" y="1922212"/>
            <a:ext cx="1183005" cy="441959"/>
          </a:xfrm>
          <a:custGeom>
            <a:avLst/>
            <a:gdLst/>
            <a:ahLst/>
            <a:cxnLst/>
            <a:rect l="l" t="t" r="r" b="b"/>
            <a:pathLst>
              <a:path w="1183004" h="441960">
                <a:moveTo>
                  <a:pt x="0" y="220717"/>
                </a:moveTo>
                <a:lnTo>
                  <a:pt x="220717" y="0"/>
                </a:lnTo>
                <a:lnTo>
                  <a:pt x="220717" y="110359"/>
                </a:lnTo>
                <a:lnTo>
                  <a:pt x="1182413" y="110359"/>
                </a:lnTo>
                <a:lnTo>
                  <a:pt x="1182413" y="331075"/>
                </a:lnTo>
                <a:lnTo>
                  <a:pt x="220717" y="331075"/>
                </a:lnTo>
                <a:lnTo>
                  <a:pt x="220717" y="441435"/>
                </a:lnTo>
                <a:lnTo>
                  <a:pt x="0" y="220717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90849" y="1138367"/>
            <a:ext cx="50482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" baseline="-26909" dirty="0">
                <a:latin typeface="Arial"/>
                <a:cs typeface="Arial"/>
              </a:rPr>
              <a:t>LOUIS </a:t>
            </a:r>
            <a:r>
              <a:rPr sz="4800" spc="-615" baseline="-26909" dirty="0" smtClean="0">
                <a:latin typeface="Arial"/>
                <a:cs typeface="Arial"/>
              </a:rPr>
              <a:t>PASTEUR</a:t>
            </a:r>
            <a:r>
              <a:rPr sz="2800" b="1" spc="-355" dirty="0" smtClean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95765" y="2073489"/>
            <a:ext cx="9296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1864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6785" y="3948545"/>
            <a:ext cx="3113115" cy="1317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13052" y="4450632"/>
            <a:ext cx="10528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RAW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MILK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90849" y="3948545"/>
            <a:ext cx="3113115" cy="1317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93196" y="4450632"/>
            <a:ext cx="15570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THERMISATION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84915" y="3948545"/>
            <a:ext cx="3113115" cy="13175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474824" y="3948545"/>
            <a:ext cx="3117272" cy="13175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09157" y="4450632"/>
            <a:ext cx="3922395" cy="48196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641350">
              <a:lnSpc>
                <a:spcPts val="1670"/>
              </a:lnSpc>
              <a:spcBef>
                <a:spcPts val="360"/>
              </a:spcBef>
              <a:tabLst>
                <a:tab pos="2388870" algn="l"/>
              </a:tabLst>
            </a:pPr>
            <a:r>
              <a:rPr sz="2400" b="1" spc="-7" baseline="173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baseline="1736" dirty="0">
                <a:solidFill>
                  <a:srgbClr val="FFFFFF"/>
                </a:solidFill>
                <a:latin typeface="Arial"/>
                <a:cs typeface="Arial"/>
              </a:rPr>
              <a:t>/	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ILIZ</a:t>
            </a:r>
            <a:r>
              <a:rPr sz="1600" b="1" spc="-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APERTIZATION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32129" y="5653387"/>
            <a:ext cx="1029017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59"/>
              </a:spcBef>
            </a:pPr>
            <a:r>
              <a:rPr sz="2400" b="1" i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#MILK </a:t>
            </a:r>
            <a:r>
              <a:rPr sz="2400" b="1" i="1" u="heavy" spc="-2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STANDARDIZATION </a:t>
            </a:r>
            <a:r>
              <a:rPr sz="1800" dirty="0">
                <a:latin typeface="Tw Cen MT"/>
                <a:cs typeface="Tw Cen MT"/>
              </a:rPr>
              <a:t>: </a:t>
            </a:r>
            <a:r>
              <a:rPr sz="2800" spc="-20" dirty="0">
                <a:latin typeface="Tw Cen MT"/>
                <a:cs typeface="Tw Cen MT"/>
              </a:rPr>
              <a:t>ALLOW </a:t>
            </a:r>
            <a:r>
              <a:rPr sz="2800" dirty="0">
                <a:latin typeface="Tw Cen MT"/>
                <a:cs typeface="Tw Cen MT"/>
              </a:rPr>
              <a:t>THE MILK </a:t>
            </a:r>
            <a:r>
              <a:rPr sz="2800" spc="-30" dirty="0">
                <a:latin typeface="Tw Cen MT"/>
                <a:cs typeface="Tw Cen MT"/>
              </a:rPr>
              <a:t>TO </a:t>
            </a:r>
            <a:r>
              <a:rPr sz="2800" spc="-20" dirty="0">
                <a:latin typeface="Tw Cen MT"/>
                <a:cs typeface="Tw Cen MT"/>
              </a:rPr>
              <a:t>FOLLOW </a:t>
            </a:r>
            <a:r>
              <a:rPr sz="2800" dirty="0">
                <a:latin typeface="Tw Cen MT"/>
                <a:cs typeface="Tw Cen MT"/>
              </a:rPr>
              <a:t>THE </a:t>
            </a:r>
            <a:r>
              <a:rPr sz="2800" spc="-20" dirty="0">
                <a:latin typeface="Tw Cen MT"/>
                <a:cs typeface="Tw Cen MT"/>
              </a:rPr>
              <a:t>STANDARD  </a:t>
            </a:r>
            <a:r>
              <a:rPr sz="2800" dirty="0">
                <a:latin typeface="Tw Cen MT"/>
                <a:cs typeface="Tw Cen MT"/>
              </a:rPr>
              <a:t>OF </a:t>
            </a:r>
            <a:r>
              <a:rPr sz="2800" spc="-5" dirty="0">
                <a:latin typeface="Tw Cen MT"/>
                <a:cs typeface="Tw Cen MT"/>
              </a:rPr>
              <a:t>IDENTITY AND </a:t>
            </a:r>
            <a:r>
              <a:rPr sz="2800" dirty="0">
                <a:latin typeface="Tw Cen MT"/>
                <a:cs typeface="Tw Cen MT"/>
              </a:rPr>
              <a:t>A </a:t>
            </a:r>
            <a:r>
              <a:rPr sz="2800" spc="-5" dirty="0">
                <a:latin typeface="Tw Cen MT"/>
                <a:cs typeface="Tw Cen MT"/>
              </a:rPr>
              <a:t>CONSISTENT CHEESE ALL </a:t>
            </a:r>
            <a:r>
              <a:rPr sz="2800" dirty="0">
                <a:latin typeface="Tw Cen MT"/>
                <a:cs typeface="Tw Cen MT"/>
              </a:rPr>
              <a:t>YEAR</a:t>
            </a:r>
            <a:r>
              <a:rPr sz="2800" spc="5" dirty="0">
                <a:latin typeface="Tw Cen MT"/>
                <a:cs typeface="Tw Cen MT"/>
              </a:rPr>
              <a:t> </a:t>
            </a:r>
            <a:r>
              <a:rPr sz="2800" spc="-10" dirty="0">
                <a:latin typeface="Tw Cen MT"/>
                <a:cs typeface="Tw Cen MT"/>
              </a:rPr>
              <a:t>LONG</a:t>
            </a:r>
            <a:endParaRPr sz="28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1889"/>
            <a:ext cx="12190614" cy="660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927" y="0"/>
            <a:ext cx="12191997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281" y="485273"/>
            <a:ext cx="5143498" cy="5887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23558" y="0"/>
            <a:ext cx="577734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7707" y="6497987"/>
            <a:ext cx="29216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* </a:t>
            </a:r>
            <a:r>
              <a:rPr sz="1800" spc="-45" dirty="0">
                <a:latin typeface="Tw Cen MT"/>
                <a:cs typeface="Tw Cen MT"/>
              </a:rPr>
              <a:t>Vat </a:t>
            </a:r>
            <a:r>
              <a:rPr sz="1800" dirty="0">
                <a:latin typeface="Tw Cen MT"/>
                <a:cs typeface="Tw Cen MT"/>
              </a:rPr>
              <a:t>with</a:t>
            </a:r>
            <a:r>
              <a:rPr sz="1800" spc="0" dirty="0">
                <a:latin typeface="Tw Cen MT"/>
                <a:cs typeface="Tw Cen MT"/>
              </a:rPr>
              <a:t> </a:t>
            </a:r>
            <a:r>
              <a:rPr sz="1800" spc="-10" dirty="0" err="1" smtClean="0">
                <a:latin typeface="Tw Cen MT"/>
                <a:cs typeface="Tw Cen MT"/>
              </a:rPr>
              <a:t>Pasteur</a:t>
            </a:r>
            <a:r>
              <a:rPr lang="en-US" sz="1800" spc="-10" dirty="0" err="1" smtClean="0">
                <a:latin typeface="Tw Cen MT"/>
                <a:cs typeface="Tw Cen MT"/>
              </a:rPr>
              <a:t>i</a:t>
            </a:r>
            <a:r>
              <a:rPr sz="1800" spc="-10" dirty="0" err="1" smtClean="0">
                <a:latin typeface="Tw Cen MT"/>
                <a:cs typeface="Tw Cen MT"/>
              </a:rPr>
              <a:t>sation</a:t>
            </a:r>
            <a:r>
              <a:rPr lang="en-US" sz="1800" spc="-10" dirty="0" smtClean="0">
                <a:latin typeface="Tw Cen MT"/>
                <a:cs typeface="Tw Cen MT"/>
              </a:rPr>
              <a:t> </a:t>
            </a:r>
            <a:r>
              <a:rPr sz="1800" spc="-10" dirty="0" smtClean="0">
                <a:latin typeface="Tw Cen MT"/>
                <a:cs typeface="Tw Cen MT"/>
              </a:rPr>
              <a:t>System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5697" y="170411"/>
            <a:ext cx="6084916" cy="114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09372" y="229535"/>
            <a:ext cx="38665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" dirty="0">
                <a:solidFill>
                  <a:srgbClr val="000000"/>
                </a:solidFill>
                <a:latin typeface="Tw Cen MT"/>
                <a:cs typeface="Tw Cen MT"/>
              </a:rPr>
              <a:t>PASTEURISATION</a:t>
            </a:r>
            <a:endParaRPr sz="4400">
              <a:latin typeface="Tw Cen MT"/>
              <a:cs typeface="Tw Cen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10971" y="2002971"/>
            <a:ext cx="842010" cy="1059815"/>
          </a:xfrm>
          <a:custGeom>
            <a:avLst/>
            <a:gdLst/>
            <a:ahLst/>
            <a:cxnLst/>
            <a:rect l="l" t="t" r="r" b="b"/>
            <a:pathLst>
              <a:path w="842010" h="1059814">
                <a:moveTo>
                  <a:pt x="0" y="529771"/>
                </a:moveTo>
                <a:lnTo>
                  <a:pt x="2173" y="475605"/>
                </a:lnTo>
                <a:lnTo>
                  <a:pt x="8551" y="423004"/>
                </a:lnTo>
                <a:lnTo>
                  <a:pt x="18923" y="372233"/>
                </a:lnTo>
                <a:lnTo>
                  <a:pt x="33077" y="323560"/>
                </a:lnTo>
                <a:lnTo>
                  <a:pt x="50802" y="277251"/>
                </a:lnTo>
                <a:lnTo>
                  <a:pt x="71885" y="233571"/>
                </a:lnTo>
                <a:lnTo>
                  <a:pt x="96116" y="192787"/>
                </a:lnTo>
                <a:lnTo>
                  <a:pt x="123282" y="155166"/>
                </a:lnTo>
                <a:lnTo>
                  <a:pt x="153173" y="120974"/>
                </a:lnTo>
                <a:lnTo>
                  <a:pt x="185576" y="90476"/>
                </a:lnTo>
                <a:lnTo>
                  <a:pt x="220281" y="63940"/>
                </a:lnTo>
                <a:lnTo>
                  <a:pt x="257075" y="41632"/>
                </a:lnTo>
                <a:lnTo>
                  <a:pt x="295746" y="23817"/>
                </a:lnTo>
                <a:lnTo>
                  <a:pt x="336084" y="10763"/>
                </a:lnTo>
                <a:lnTo>
                  <a:pt x="377877" y="2735"/>
                </a:lnTo>
                <a:lnTo>
                  <a:pt x="420913" y="0"/>
                </a:lnTo>
                <a:lnTo>
                  <a:pt x="463949" y="2735"/>
                </a:lnTo>
                <a:lnTo>
                  <a:pt x="505742" y="10763"/>
                </a:lnTo>
                <a:lnTo>
                  <a:pt x="546080" y="23817"/>
                </a:lnTo>
                <a:lnTo>
                  <a:pt x="584752" y="41632"/>
                </a:lnTo>
                <a:lnTo>
                  <a:pt x="621546" y="63940"/>
                </a:lnTo>
                <a:lnTo>
                  <a:pt x="656250" y="90476"/>
                </a:lnTo>
                <a:lnTo>
                  <a:pt x="688654" y="120974"/>
                </a:lnTo>
                <a:lnTo>
                  <a:pt x="718544" y="155166"/>
                </a:lnTo>
                <a:lnTo>
                  <a:pt x="745711" y="192787"/>
                </a:lnTo>
                <a:lnTo>
                  <a:pt x="769942" y="233571"/>
                </a:lnTo>
                <a:lnTo>
                  <a:pt x="791025" y="277251"/>
                </a:lnTo>
                <a:lnTo>
                  <a:pt x="808750" y="323560"/>
                </a:lnTo>
                <a:lnTo>
                  <a:pt x="822904" y="372233"/>
                </a:lnTo>
                <a:lnTo>
                  <a:pt x="833276" y="423004"/>
                </a:lnTo>
                <a:lnTo>
                  <a:pt x="839654" y="475605"/>
                </a:lnTo>
                <a:lnTo>
                  <a:pt x="841827" y="529771"/>
                </a:lnTo>
                <a:lnTo>
                  <a:pt x="839654" y="583937"/>
                </a:lnTo>
                <a:lnTo>
                  <a:pt x="833276" y="636539"/>
                </a:lnTo>
                <a:lnTo>
                  <a:pt x="822904" y="687309"/>
                </a:lnTo>
                <a:lnTo>
                  <a:pt x="808750" y="735982"/>
                </a:lnTo>
                <a:lnTo>
                  <a:pt x="791025" y="782292"/>
                </a:lnTo>
                <a:lnTo>
                  <a:pt x="769942" y="825972"/>
                </a:lnTo>
                <a:lnTo>
                  <a:pt x="745711" y="866755"/>
                </a:lnTo>
                <a:lnTo>
                  <a:pt x="718544" y="904376"/>
                </a:lnTo>
                <a:lnTo>
                  <a:pt x="688654" y="938569"/>
                </a:lnTo>
                <a:lnTo>
                  <a:pt x="656250" y="969066"/>
                </a:lnTo>
                <a:lnTo>
                  <a:pt x="621546" y="995602"/>
                </a:lnTo>
                <a:lnTo>
                  <a:pt x="584752" y="1017911"/>
                </a:lnTo>
                <a:lnTo>
                  <a:pt x="546080" y="1035725"/>
                </a:lnTo>
                <a:lnTo>
                  <a:pt x="505742" y="1048780"/>
                </a:lnTo>
                <a:lnTo>
                  <a:pt x="463949" y="1056808"/>
                </a:lnTo>
                <a:lnTo>
                  <a:pt x="420913" y="1059543"/>
                </a:lnTo>
                <a:lnTo>
                  <a:pt x="377877" y="1056808"/>
                </a:lnTo>
                <a:lnTo>
                  <a:pt x="336084" y="1048780"/>
                </a:lnTo>
                <a:lnTo>
                  <a:pt x="295746" y="1035725"/>
                </a:lnTo>
                <a:lnTo>
                  <a:pt x="257075" y="1017911"/>
                </a:lnTo>
                <a:lnTo>
                  <a:pt x="220281" y="995602"/>
                </a:lnTo>
                <a:lnTo>
                  <a:pt x="185576" y="969066"/>
                </a:lnTo>
                <a:lnTo>
                  <a:pt x="153173" y="938569"/>
                </a:lnTo>
                <a:lnTo>
                  <a:pt x="123282" y="904376"/>
                </a:lnTo>
                <a:lnTo>
                  <a:pt x="96116" y="866755"/>
                </a:lnTo>
                <a:lnTo>
                  <a:pt x="71885" y="825972"/>
                </a:lnTo>
                <a:lnTo>
                  <a:pt x="50802" y="782292"/>
                </a:lnTo>
                <a:lnTo>
                  <a:pt x="33077" y="735982"/>
                </a:lnTo>
                <a:lnTo>
                  <a:pt x="18923" y="687309"/>
                </a:lnTo>
                <a:lnTo>
                  <a:pt x="8551" y="636539"/>
                </a:lnTo>
                <a:lnTo>
                  <a:pt x="2173" y="583937"/>
                </a:lnTo>
                <a:lnTo>
                  <a:pt x="0" y="529771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29740" y="1850571"/>
            <a:ext cx="842010" cy="1059815"/>
          </a:xfrm>
          <a:custGeom>
            <a:avLst/>
            <a:gdLst/>
            <a:ahLst/>
            <a:cxnLst/>
            <a:rect l="l" t="t" r="r" b="b"/>
            <a:pathLst>
              <a:path w="842010" h="1059814">
                <a:moveTo>
                  <a:pt x="0" y="529771"/>
                </a:moveTo>
                <a:lnTo>
                  <a:pt x="2173" y="475605"/>
                </a:lnTo>
                <a:lnTo>
                  <a:pt x="8551" y="423004"/>
                </a:lnTo>
                <a:lnTo>
                  <a:pt x="18923" y="372233"/>
                </a:lnTo>
                <a:lnTo>
                  <a:pt x="33077" y="323560"/>
                </a:lnTo>
                <a:lnTo>
                  <a:pt x="50802" y="277251"/>
                </a:lnTo>
                <a:lnTo>
                  <a:pt x="71885" y="233571"/>
                </a:lnTo>
                <a:lnTo>
                  <a:pt x="96116" y="192787"/>
                </a:lnTo>
                <a:lnTo>
                  <a:pt x="123282" y="155166"/>
                </a:lnTo>
                <a:lnTo>
                  <a:pt x="153173" y="120974"/>
                </a:lnTo>
                <a:lnTo>
                  <a:pt x="185576" y="90476"/>
                </a:lnTo>
                <a:lnTo>
                  <a:pt x="220281" y="63940"/>
                </a:lnTo>
                <a:lnTo>
                  <a:pt x="257075" y="41632"/>
                </a:lnTo>
                <a:lnTo>
                  <a:pt x="295746" y="23817"/>
                </a:lnTo>
                <a:lnTo>
                  <a:pt x="336085" y="10763"/>
                </a:lnTo>
                <a:lnTo>
                  <a:pt x="377877" y="2735"/>
                </a:lnTo>
                <a:lnTo>
                  <a:pt x="420913" y="0"/>
                </a:lnTo>
                <a:lnTo>
                  <a:pt x="463949" y="2735"/>
                </a:lnTo>
                <a:lnTo>
                  <a:pt x="505742" y="10763"/>
                </a:lnTo>
                <a:lnTo>
                  <a:pt x="546080" y="23817"/>
                </a:lnTo>
                <a:lnTo>
                  <a:pt x="584752" y="41632"/>
                </a:lnTo>
                <a:lnTo>
                  <a:pt x="621546" y="63940"/>
                </a:lnTo>
                <a:lnTo>
                  <a:pt x="656250" y="90476"/>
                </a:lnTo>
                <a:lnTo>
                  <a:pt x="688654" y="120974"/>
                </a:lnTo>
                <a:lnTo>
                  <a:pt x="718544" y="155166"/>
                </a:lnTo>
                <a:lnTo>
                  <a:pt x="745711" y="192787"/>
                </a:lnTo>
                <a:lnTo>
                  <a:pt x="769942" y="233571"/>
                </a:lnTo>
                <a:lnTo>
                  <a:pt x="791025" y="277251"/>
                </a:lnTo>
                <a:lnTo>
                  <a:pt x="808750" y="323560"/>
                </a:lnTo>
                <a:lnTo>
                  <a:pt x="822904" y="372233"/>
                </a:lnTo>
                <a:lnTo>
                  <a:pt x="833276" y="423004"/>
                </a:lnTo>
                <a:lnTo>
                  <a:pt x="839654" y="475605"/>
                </a:lnTo>
                <a:lnTo>
                  <a:pt x="841827" y="529771"/>
                </a:lnTo>
                <a:lnTo>
                  <a:pt x="839654" y="583937"/>
                </a:lnTo>
                <a:lnTo>
                  <a:pt x="833276" y="636539"/>
                </a:lnTo>
                <a:lnTo>
                  <a:pt x="822904" y="687309"/>
                </a:lnTo>
                <a:lnTo>
                  <a:pt x="808750" y="735982"/>
                </a:lnTo>
                <a:lnTo>
                  <a:pt x="791025" y="782292"/>
                </a:lnTo>
                <a:lnTo>
                  <a:pt x="769942" y="825972"/>
                </a:lnTo>
                <a:lnTo>
                  <a:pt x="745711" y="866755"/>
                </a:lnTo>
                <a:lnTo>
                  <a:pt x="718544" y="904376"/>
                </a:lnTo>
                <a:lnTo>
                  <a:pt x="688654" y="938569"/>
                </a:lnTo>
                <a:lnTo>
                  <a:pt x="656250" y="969066"/>
                </a:lnTo>
                <a:lnTo>
                  <a:pt x="621546" y="995602"/>
                </a:lnTo>
                <a:lnTo>
                  <a:pt x="584752" y="1017911"/>
                </a:lnTo>
                <a:lnTo>
                  <a:pt x="546080" y="1035725"/>
                </a:lnTo>
                <a:lnTo>
                  <a:pt x="505742" y="1048780"/>
                </a:lnTo>
                <a:lnTo>
                  <a:pt x="463949" y="1056808"/>
                </a:lnTo>
                <a:lnTo>
                  <a:pt x="420913" y="1059543"/>
                </a:lnTo>
                <a:lnTo>
                  <a:pt x="377877" y="1056808"/>
                </a:lnTo>
                <a:lnTo>
                  <a:pt x="336085" y="1048780"/>
                </a:lnTo>
                <a:lnTo>
                  <a:pt x="295746" y="1035725"/>
                </a:lnTo>
                <a:lnTo>
                  <a:pt x="257075" y="1017911"/>
                </a:lnTo>
                <a:lnTo>
                  <a:pt x="220281" y="995602"/>
                </a:lnTo>
                <a:lnTo>
                  <a:pt x="185576" y="969066"/>
                </a:lnTo>
                <a:lnTo>
                  <a:pt x="153173" y="938569"/>
                </a:lnTo>
                <a:lnTo>
                  <a:pt x="123282" y="904376"/>
                </a:lnTo>
                <a:lnTo>
                  <a:pt x="96116" y="866755"/>
                </a:lnTo>
                <a:lnTo>
                  <a:pt x="71885" y="825972"/>
                </a:lnTo>
                <a:lnTo>
                  <a:pt x="50802" y="782292"/>
                </a:lnTo>
                <a:lnTo>
                  <a:pt x="33077" y="735982"/>
                </a:lnTo>
                <a:lnTo>
                  <a:pt x="18923" y="687309"/>
                </a:lnTo>
                <a:lnTo>
                  <a:pt x="8551" y="636539"/>
                </a:lnTo>
                <a:lnTo>
                  <a:pt x="2173" y="583937"/>
                </a:lnTo>
                <a:lnTo>
                  <a:pt x="0" y="529771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3460" y="3894794"/>
            <a:ext cx="3545204" cy="1425575"/>
          </a:xfrm>
          <a:custGeom>
            <a:avLst/>
            <a:gdLst/>
            <a:ahLst/>
            <a:cxnLst/>
            <a:rect l="l" t="t" r="r" b="b"/>
            <a:pathLst>
              <a:path w="3545204" h="1425575">
                <a:moveTo>
                  <a:pt x="0" y="1425454"/>
                </a:moveTo>
                <a:lnTo>
                  <a:pt x="3544876" y="1425454"/>
                </a:lnTo>
                <a:lnTo>
                  <a:pt x="3544876" y="0"/>
                </a:lnTo>
                <a:lnTo>
                  <a:pt x="0" y="0"/>
                </a:lnTo>
                <a:lnTo>
                  <a:pt x="0" y="14254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460" y="3894794"/>
            <a:ext cx="3544876" cy="14254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460" y="3894794"/>
            <a:ext cx="3545204" cy="1425575"/>
          </a:xfrm>
          <a:custGeom>
            <a:avLst/>
            <a:gdLst/>
            <a:ahLst/>
            <a:cxnLst/>
            <a:rect l="l" t="t" r="r" b="b"/>
            <a:pathLst>
              <a:path w="3545204" h="1425575">
                <a:moveTo>
                  <a:pt x="0" y="0"/>
                </a:moveTo>
                <a:lnTo>
                  <a:pt x="3544875" y="0"/>
                </a:lnTo>
                <a:lnTo>
                  <a:pt x="3544875" y="1425454"/>
                </a:lnTo>
                <a:lnTo>
                  <a:pt x="0" y="1425454"/>
                </a:lnTo>
                <a:lnTo>
                  <a:pt x="0" y="0"/>
                </a:lnTo>
                <a:close/>
              </a:path>
            </a:pathLst>
          </a:custGeom>
          <a:ln w="15874">
            <a:solidFill>
              <a:srgbClr val="1554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69985" y="3382591"/>
            <a:ext cx="1588770" cy="435609"/>
          </a:xfrm>
          <a:custGeom>
            <a:avLst/>
            <a:gdLst/>
            <a:ahLst/>
            <a:cxnLst/>
            <a:rect l="l" t="t" r="r" b="b"/>
            <a:pathLst>
              <a:path w="1588770" h="435610">
                <a:moveTo>
                  <a:pt x="0" y="435427"/>
                </a:moveTo>
                <a:lnTo>
                  <a:pt x="1588238" y="435427"/>
                </a:lnTo>
                <a:lnTo>
                  <a:pt x="1588238" y="0"/>
                </a:lnTo>
                <a:lnTo>
                  <a:pt x="0" y="0"/>
                </a:lnTo>
                <a:lnTo>
                  <a:pt x="0" y="435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3571" y="3382591"/>
            <a:ext cx="2140585" cy="435609"/>
          </a:xfrm>
          <a:custGeom>
            <a:avLst/>
            <a:gdLst/>
            <a:ahLst/>
            <a:cxnLst/>
            <a:rect l="l" t="t" r="r" b="b"/>
            <a:pathLst>
              <a:path w="2140585" h="435610">
                <a:moveTo>
                  <a:pt x="0" y="435427"/>
                </a:moveTo>
                <a:lnTo>
                  <a:pt x="2140213" y="435427"/>
                </a:lnTo>
                <a:lnTo>
                  <a:pt x="2140213" y="0"/>
                </a:lnTo>
                <a:lnTo>
                  <a:pt x="0" y="0"/>
                </a:lnTo>
                <a:lnTo>
                  <a:pt x="0" y="435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3571" y="3382591"/>
            <a:ext cx="3804652" cy="4354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3571" y="3382593"/>
            <a:ext cx="3804920" cy="435609"/>
          </a:xfrm>
          <a:custGeom>
            <a:avLst/>
            <a:gdLst/>
            <a:ahLst/>
            <a:cxnLst/>
            <a:rect l="l" t="t" r="r" b="b"/>
            <a:pathLst>
              <a:path w="3804920" h="435610">
                <a:moveTo>
                  <a:pt x="0" y="0"/>
                </a:moveTo>
                <a:lnTo>
                  <a:pt x="3804652" y="0"/>
                </a:lnTo>
                <a:lnTo>
                  <a:pt x="3804652" y="435427"/>
                </a:lnTo>
                <a:lnTo>
                  <a:pt x="0" y="435427"/>
                </a:lnTo>
                <a:lnTo>
                  <a:pt x="0" y="0"/>
                </a:lnTo>
                <a:close/>
              </a:path>
            </a:pathLst>
          </a:custGeom>
          <a:ln w="15874">
            <a:solidFill>
              <a:srgbClr val="E393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31885" y="2733268"/>
            <a:ext cx="0" cy="1998980"/>
          </a:xfrm>
          <a:custGeom>
            <a:avLst/>
            <a:gdLst/>
            <a:ahLst/>
            <a:cxnLst/>
            <a:rect l="l" t="t" r="r" b="b"/>
            <a:pathLst>
              <a:path h="1998979">
                <a:moveTo>
                  <a:pt x="0" y="0"/>
                </a:moveTo>
                <a:lnTo>
                  <a:pt x="0" y="1998662"/>
                </a:lnTo>
              </a:path>
            </a:pathLst>
          </a:custGeom>
          <a:ln w="76199">
            <a:solidFill>
              <a:srgbClr val="00B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17585" y="457953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0" y="0"/>
                </a:lnTo>
                <a:lnTo>
                  <a:pt x="114300" y="228600"/>
                </a:lnTo>
                <a:lnTo>
                  <a:pt x="228600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50655" y="2551841"/>
            <a:ext cx="0" cy="1113790"/>
          </a:xfrm>
          <a:custGeom>
            <a:avLst/>
            <a:gdLst/>
            <a:ahLst/>
            <a:cxnLst/>
            <a:rect l="l" t="t" r="r" b="b"/>
            <a:pathLst>
              <a:path h="1113789">
                <a:moveTo>
                  <a:pt x="0" y="0"/>
                </a:moveTo>
                <a:lnTo>
                  <a:pt x="0" y="1113630"/>
                </a:lnTo>
              </a:path>
            </a:pathLst>
          </a:custGeom>
          <a:ln w="76199">
            <a:solidFill>
              <a:srgbClr val="00B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36355" y="3513072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0" y="0"/>
                </a:lnTo>
                <a:lnTo>
                  <a:pt x="114300" y="228600"/>
                </a:lnTo>
                <a:lnTo>
                  <a:pt x="228600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87238" y="1397573"/>
            <a:ext cx="1074420" cy="453390"/>
          </a:xfrm>
          <a:custGeom>
            <a:avLst/>
            <a:gdLst/>
            <a:ahLst/>
            <a:cxnLst/>
            <a:rect l="l" t="t" r="r" b="b"/>
            <a:pathLst>
              <a:path w="1074420" h="453389">
                <a:moveTo>
                  <a:pt x="0" y="452997"/>
                </a:moveTo>
                <a:lnTo>
                  <a:pt x="1074104" y="452997"/>
                </a:lnTo>
                <a:lnTo>
                  <a:pt x="1074104" y="0"/>
                </a:lnTo>
                <a:lnTo>
                  <a:pt x="0" y="0"/>
                </a:lnTo>
                <a:lnTo>
                  <a:pt x="0" y="452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87238" y="1397573"/>
            <a:ext cx="1074104" cy="452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87237" y="1397574"/>
            <a:ext cx="1074420" cy="453390"/>
          </a:xfrm>
          <a:custGeom>
            <a:avLst/>
            <a:gdLst/>
            <a:ahLst/>
            <a:cxnLst/>
            <a:rect l="l" t="t" r="r" b="b"/>
            <a:pathLst>
              <a:path w="1074420" h="453389">
                <a:moveTo>
                  <a:pt x="0" y="0"/>
                </a:moveTo>
                <a:lnTo>
                  <a:pt x="1074104" y="0"/>
                </a:lnTo>
                <a:lnTo>
                  <a:pt x="1074104" y="452997"/>
                </a:lnTo>
                <a:lnTo>
                  <a:pt x="0" y="452997"/>
                </a:lnTo>
                <a:lnTo>
                  <a:pt x="0" y="0"/>
                </a:lnTo>
                <a:close/>
              </a:path>
            </a:pathLst>
          </a:custGeom>
          <a:ln w="15874">
            <a:solidFill>
              <a:srgbClr val="E393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02183" y="2120040"/>
            <a:ext cx="1059180" cy="412750"/>
          </a:xfrm>
          <a:custGeom>
            <a:avLst/>
            <a:gdLst/>
            <a:ahLst/>
            <a:cxnLst/>
            <a:rect l="l" t="t" r="r" b="b"/>
            <a:pathLst>
              <a:path w="1059179" h="412750">
                <a:moveTo>
                  <a:pt x="0" y="412703"/>
                </a:moveTo>
                <a:lnTo>
                  <a:pt x="1059159" y="412703"/>
                </a:lnTo>
                <a:lnTo>
                  <a:pt x="1059159" y="0"/>
                </a:lnTo>
                <a:lnTo>
                  <a:pt x="0" y="0"/>
                </a:lnTo>
                <a:lnTo>
                  <a:pt x="0" y="4127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02183" y="2120040"/>
            <a:ext cx="1059159" cy="412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02183" y="2120039"/>
            <a:ext cx="1059180" cy="412750"/>
          </a:xfrm>
          <a:custGeom>
            <a:avLst/>
            <a:gdLst/>
            <a:ahLst/>
            <a:cxnLst/>
            <a:rect l="l" t="t" r="r" b="b"/>
            <a:pathLst>
              <a:path w="1059179" h="412750">
                <a:moveTo>
                  <a:pt x="0" y="0"/>
                </a:moveTo>
                <a:lnTo>
                  <a:pt x="1059159" y="0"/>
                </a:lnTo>
                <a:lnTo>
                  <a:pt x="1059159" y="412703"/>
                </a:lnTo>
                <a:lnTo>
                  <a:pt x="0" y="412703"/>
                </a:lnTo>
                <a:lnTo>
                  <a:pt x="0" y="0"/>
                </a:lnTo>
                <a:close/>
              </a:path>
            </a:pathLst>
          </a:custGeom>
          <a:ln w="15874">
            <a:solidFill>
              <a:srgbClr val="1554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89072" y="2863734"/>
            <a:ext cx="3059083" cy="33500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89783" y="3062514"/>
            <a:ext cx="2460623" cy="27546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84698" y="3894794"/>
            <a:ext cx="1455420" cy="36830"/>
          </a:xfrm>
          <a:custGeom>
            <a:avLst/>
            <a:gdLst/>
            <a:ahLst/>
            <a:cxnLst/>
            <a:rect l="l" t="t" r="r" b="b"/>
            <a:pathLst>
              <a:path w="1455420" h="36829">
                <a:moveTo>
                  <a:pt x="1455025" y="0"/>
                </a:moveTo>
                <a:lnTo>
                  <a:pt x="0" y="36544"/>
                </a:lnTo>
              </a:path>
            </a:pathLst>
          </a:custGeom>
          <a:ln w="57149">
            <a:solidFill>
              <a:srgbClr val="1AAA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27565" y="3842771"/>
            <a:ext cx="173990" cy="171450"/>
          </a:xfrm>
          <a:custGeom>
            <a:avLst/>
            <a:gdLst/>
            <a:ahLst/>
            <a:cxnLst/>
            <a:rect l="l" t="t" r="r" b="b"/>
            <a:pathLst>
              <a:path w="173990" h="171450">
                <a:moveTo>
                  <a:pt x="169244" y="0"/>
                </a:moveTo>
                <a:lnTo>
                  <a:pt x="0" y="90002"/>
                </a:lnTo>
                <a:lnTo>
                  <a:pt x="173549" y="171395"/>
                </a:lnTo>
                <a:lnTo>
                  <a:pt x="169244" y="0"/>
                </a:lnTo>
                <a:close/>
              </a:path>
            </a:pathLst>
          </a:custGeom>
          <a:solidFill>
            <a:srgbClr val="1AAA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06305" y="1200988"/>
            <a:ext cx="4412615" cy="4004686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/>
          <a:p>
            <a:pPr marL="12700" marR="5080">
              <a:lnSpc>
                <a:spcPct val="111700"/>
              </a:lnSpc>
              <a:spcBef>
                <a:spcPts val="100"/>
              </a:spcBef>
              <a:tabLst>
                <a:tab pos="1814195" algn="l"/>
              </a:tabLst>
            </a:pPr>
            <a:r>
              <a:rPr sz="4400" spc="-5" dirty="0" smtClean="0">
                <a:latin typeface="Arial"/>
                <a:cs typeface="Arial"/>
              </a:rPr>
              <a:t>AIR</a:t>
            </a:r>
            <a:r>
              <a:rPr lang="en-US" sz="4400" spc="-5" dirty="0" smtClean="0">
                <a:latin typeface="Arial"/>
                <a:cs typeface="Arial"/>
              </a:rPr>
              <a:t> </a:t>
            </a:r>
            <a:r>
              <a:rPr sz="4400" spc="-5" dirty="0" smtClean="0">
                <a:latin typeface="Arial"/>
                <a:cs typeface="Arial"/>
              </a:rPr>
              <a:t>150°F</a:t>
            </a:r>
            <a:r>
              <a:rPr sz="4400" dirty="0" smtClean="0">
                <a:latin typeface="Arial"/>
                <a:cs typeface="Arial"/>
              </a:rPr>
              <a:t>/</a:t>
            </a:r>
            <a:r>
              <a:rPr sz="4400" spc="-5" dirty="0" smtClean="0">
                <a:latin typeface="Arial"/>
                <a:cs typeface="Arial"/>
              </a:rPr>
              <a:t>30</a:t>
            </a:r>
            <a:endParaRPr lang="en-US" sz="4400" spc="-5" dirty="0" smtClean="0">
              <a:latin typeface="Arial"/>
              <a:cs typeface="Arial"/>
            </a:endParaRPr>
          </a:p>
          <a:p>
            <a:pPr marL="12700" marR="5080">
              <a:lnSpc>
                <a:spcPct val="111700"/>
              </a:lnSpc>
              <a:spcBef>
                <a:spcPts val="100"/>
              </a:spcBef>
              <a:tabLst>
                <a:tab pos="1814195" algn="l"/>
              </a:tabLst>
            </a:pPr>
            <a:r>
              <a:rPr lang="en-US" sz="3200" spc="-5" dirty="0" smtClean="0">
                <a:latin typeface="Arial"/>
                <a:cs typeface="Arial"/>
              </a:rPr>
              <a:t>MILK SPACE 150</a:t>
            </a:r>
            <a:r>
              <a:rPr lang="en-US" sz="3200" spc="-5" dirty="0">
                <a:latin typeface="Arial"/>
                <a:cs typeface="Arial"/>
              </a:rPr>
              <a:t>°F</a:t>
            </a:r>
            <a:r>
              <a:rPr lang="en-US" sz="3200" dirty="0">
                <a:latin typeface="Arial"/>
                <a:cs typeface="Arial"/>
              </a:rPr>
              <a:t>/</a:t>
            </a:r>
            <a:r>
              <a:rPr lang="en-US" sz="3200" spc="-5" dirty="0">
                <a:latin typeface="Arial"/>
                <a:cs typeface="Arial"/>
              </a:rPr>
              <a:t>30</a:t>
            </a:r>
          </a:p>
          <a:p>
            <a:pPr marL="12700" marR="5080">
              <a:lnSpc>
                <a:spcPct val="111700"/>
              </a:lnSpc>
              <a:spcBef>
                <a:spcPts val="100"/>
              </a:spcBef>
              <a:tabLst>
                <a:tab pos="1814195" algn="l"/>
              </a:tabLst>
            </a:pPr>
            <a:endParaRPr sz="4400" dirty="0">
              <a:latin typeface="Arial"/>
              <a:cs typeface="Arial"/>
            </a:endParaRPr>
          </a:p>
          <a:p>
            <a:pPr marL="1176020">
              <a:lnSpc>
                <a:spcPts val="5195"/>
              </a:lnSpc>
            </a:pPr>
            <a:r>
              <a:rPr sz="4400" spc="-5" dirty="0">
                <a:latin typeface="Arial"/>
                <a:cs typeface="Arial"/>
              </a:rPr>
              <a:t>min</a:t>
            </a:r>
            <a:endParaRPr sz="4400" dirty="0">
              <a:latin typeface="Arial"/>
              <a:cs typeface="Arial"/>
            </a:endParaRPr>
          </a:p>
          <a:p>
            <a:pPr marL="1701164" marR="391160">
              <a:lnSpc>
                <a:spcPts val="4300"/>
              </a:lnSpc>
              <a:spcBef>
                <a:spcPts val="969"/>
              </a:spcBef>
            </a:pPr>
            <a:r>
              <a:rPr sz="3600" dirty="0">
                <a:latin typeface="Arial"/>
                <a:cs typeface="Arial"/>
              </a:rPr>
              <a:t>CONTROL  </a:t>
            </a:r>
            <a:r>
              <a:rPr sz="3600" dirty="0" smtClean="0">
                <a:latin typeface="Arial"/>
                <a:cs typeface="Arial"/>
              </a:rPr>
              <a:t>REC</a:t>
            </a:r>
            <a:r>
              <a:rPr sz="3600" spc="-5" dirty="0" smtClean="0">
                <a:latin typeface="Arial"/>
                <a:cs typeface="Arial"/>
              </a:rPr>
              <a:t>O</a:t>
            </a:r>
            <a:r>
              <a:rPr sz="3600" dirty="0" smtClean="0">
                <a:latin typeface="Arial"/>
                <a:cs typeface="Arial"/>
              </a:rPr>
              <a:t>RD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1883" y="1567137"/>
            <a:ext cx="5452992" cy="4089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055" y="204945"/>
            <a:ext cx="9720580" cy="694055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080" algn="ctr">
              <a:lnSpc>
                <a:spcPts val="5360"/>
              </a:lnSpc>
            </a:pPr>
            <a:r>
              <a:rPr spc="100" dirty="0"/>
              <a:t>RIPENING</a:t>
            </a:r>
          </a:p>
        </p:txBody>
      </p:sp>
      <p:sp>
        <p:nvSpPr>
          <p:cNvPr id="4" name="object 4"/>
          <p:cNvSpPr/>
          <p:nvPr/>
        </p:nvSpPr>
        <p:spPr>
          <a:xfrm>
            <a:off x="6824748" y="1504604"/>
            <a:ext cx="4854632" cy="3320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24748" y="4397432"/>
            <a:ext cx="4854632" cy="1359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24748" y="5378334"/>
            <a:ext cx="4854632" cy="1109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90983" y="1600156"/>
            <a:ext cx="4346575" cy="4744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85215" algn="l"/>
                <a:tab pos="1932939" algn="l"/>
                <a:tab pos="2780030" algn="l"/>
                <a:tab pos="3061970" algn="l"/>
                <a:tab pos="3288029" algn="l"/>
              </a:tabLst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Allowed	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the	micro 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ganisms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o	adapt 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themselves</a:t>
            </a:r>
            <a:r>
              <a:rPr sz="4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to	their 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new	</a:t>
            </a: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environment  (LAG</a:t>
            </a:r>
            <a:r>
              <a:rPr sz="4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PHASE)</a:t>
            </a:r>
            <a:endParaRPr sz="4000" dirty="0">
              <a:latin typeface="Arial"/>
              <a:cs typeface="Arial"/>
            </a:endParaRPr>
          </a:p>
          <a:p>
            <a:pPr marL="12700">
              <a:lnSpc>
                <a:spcPts val="3060"/>
              </a:lnSpc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In order to reach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ts val="3870"/>
              </a:lnSpc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ts val="2890"/>
              </a:lnSpc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TEXTURE, RIND,</a:t>
            </a:r>
            <a:r>
              <a:rPr sz="28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AROMA,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ts val="3329"/>
              </a:lnSpc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COLOR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4029" y="240442"/>
            <a:ext cx="9720580" cy="899160"/>
          </a:xfrm>
          <a:custGeom>
            <a:avLst/>
            <a:gdLst/>
            <a:ahLst/>
            <a:cxnLst/>
            <a:rect l="l" t="t" r="r" b="b"/>
            <a:pathLst>
              <a:path w="9720580" h="899160">
                <a:moveTo>
                  <a:pt x="0" y="0"/>
                </a:moveTo>
                <a:lnTo>
                  <a:pt x="9720069" y="0"/>
                </a:lnTo>
                <a:lnTo>
                  <a:pt x="9720069" y="898809"/>
                </a:lnTo>
                <a:lnTo>
                  <a:pt x="0" y="89880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1AAA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0"/>
            <a:ext cx="7814768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200" spc="75" dirty="0" smtClean="0"/>
              <a:t/>
            </a:r>
            <a:br>
              <a:rPr lang="en-US" sz="3200" spc="75" dirty="0" smtClean="0"/>
            </a:br>
            <a:r>
              <a:rPr sz="3200" spc="75" dirty="0" smtClean="0"/>
              <a:t>RIPENING</a:t>
            </a:r>
            <a:r>
              <a:rPr sz="3200" dirty="0" smtClean="0"/>
              <a:t>:</a:t>
            </a:r>
            <a:r>
              <a:rPr sz="3200" spc="310" dirty="0" smtClean="0"/>
              <a:t> </a:t>
            </a:r>
            <a:r>
              <a:rPr sz="3200" spc="85" dirty="0" smtClean="0"/>
              <a:t>CHEESE</a:t>
            </a:r>
            <a:r>
              <a:rPr lang="en-US" sz="3200" spc="85" dirty="0"/>
              <a:t> </a:t>
            </a:r>
            <a:r>
              <a:rPr lang="en-US" sz="3200" spc="85" dirty="0" smtClean="0"/>
              <a:t>TECHNOLOGY</a:t>
            </a:r>
            <a:r>
              <a:rPr lang="en-US" sz="3600" dirty="0"/>
              <a:t/>
            </a:r>
            <a:br>
              <a:rPr lang="en-US" sz="3600" dirty="0"/>
            </a:br>
            <a:endParaRPr sz="3600" spc="85"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2438400"/>
            <a:ext cx="11743690" cy="26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0"/>
              </a:spcBef>
            </a:pPr>
            <a:r>
              <a:rPr sz="4800" dirty="0" smtClean="0">
                <a:latin typeface="Tw Cen MT"/>
                <a:cs typeface="Tw Cen MT"/>
              </a:rPr>
              <a:t>MILK</a:t>
            </a:r>
            <a:r>
              <a:rPr sz="4800" dirty="0">
                <a:latin typeface="Tw Cen MT"/>
                <a:cs typeface="Tw Cen MT"/>
              </a:rPr>
              <a:t>+ FERMENTING </a:t>
            </a:r>
            <a:r>
              <a:rPr sz="4800" spc="-25" dirty="0">
                <a:latin typeface="Tw Cen MT"/>
                <a:cs typeface="Tw Cen MT"/>
              </a:rPr>
              <a:t>AGENTS </a:t>
            </a:r>
            <a:r>
              <a:rPr sz="4800" dirty="0">
                <a:latin typeface="Tw Cen MT"/>
                <a:cs typeface="Tw Cen MT"/>
              </a:rPr>
              <a:t>=</a:t>
            </a:r>
            <a:r>
              <a:rPr sz="4800" spc="-65" dirty="0">
                <a:latin typeface="Tw Cen MT"/>
                <a:cs typeface="Tw Cen MT"/>
              </a:rPr>
              <a:t> </a:t>
            </a:r>
            <a:r>
              <a:rPr sz="4800" spc="-35" dirty="0">
                <a:latin typeface="Tw Cen MT"/>
                <a:cs typeface="Tw Cen MT"/>
              </a:rPr>
              <a:t>ACIDIFICATION</a:t>
            </a:r>
            <a:endParaRPr sz="4800" dirty="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350" dirty="0">
              <a:latin typeface="Times New Roman"/>
              <a:cs typeface="Times New Roman"/>
            </a:endParaRPr>
          </a:p>
          <a:p>
            <a:pPr marL="1369060">
              <a:lnSpc>
                <a:spcPct val="100000"/>
              </a:lnSpc>
            </a:pPr>
            <a:r>
              <a:rPr sz="4800" spc="-35" dirty="0">
                <a:latin typeface="Tw Cen MT"/>
                <a:cs typeface="Tw Cen MT"/>
              </a:rPr>
              <a:t>ACIDIFICATION </a:t>
            </a:r>
            <a:r>
              <a:rPr sz="4800" dirty="0">
                <a:latin typeface="Tw Cen MT"/>
                <a:cs typeface="Tw Cen MT"/>
              </a:rPr>
              <a:t>=</a:t>
            </a:r>
            <a:r>
              <a:rPr sz="4800" spc="15" dirty="0">
                <a:latin typeface="Tw Cen MT"/>
                <a:cs typeface="Tw Cen MT"/>
              </a:rPr>
              <a:t> </a:t>
            </a:r>
            <a:r>
              <a:rPr sz="4800" spc="-45" dirty="0">
                <a:latin typeface="Tw Cen MT"/>
                <a:cs typeface="Tw Cen MT"/>
              </a:rPr>
              <a:t>COAGULATION</a:t>
            </a:r>
            <a:endParaRPr sz="4800" dirty="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4029" y="240442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1143635">
              <a:lnSpc>
                <a:spcPct val="100000"/>
              </a:lnSpc>
              <a:spcBef>
                <a:spcPts val="35"/>
              </a:spcBef>
            </a:pPr>
            <a:r>
              <a:rPr spc="75" dirty="0"/>
              <a:t>CHEESE</a:t>
            </a:r>
            <a:r>
              <a:rPr spc="90" dirty="0"/>
              <a:t> </a:t>
            </a:r>
            <a:r>
              <a:rPr spc="100" dirty="0"/>
              <a:t>TECHNOLOGY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6012" y="2525290"/>
            <a:ext cx="3836670" cy="27025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635" algn="ctr">
              <a:lnSpc>
                <a:spcPct val="99700"/>
              </a:lnSpc>
              <a:spcBef>
                <a:spcPts val="114"/>
              </a:spcBef>
            </a:pPr>
            <a:r>
              <a:rPr sz="4400" spc="-35" dirty="0">
                <a:latin typeface="Tw Cen MT"/>
                <a:cs typeface="Tw Cen MT"/>
              </a:rPr>
              <a:t>LACTIC  </a:t>
            </a:r>
            <a:r>
              <a:rPr sz="4400" dirty="0">
                <a:latin typeface="Tw Cen MT"/>
                <a:cs typeface="Tw Cen MT"/>
              </a:rPr>
              <a:t>FERMEN</a:t>
            </a:r>
            <a:r>
              <a:rPr sz="4400" spc="-90" dirty="0">
                <a:latin typeface="Tw Cen MT"/>
                <a:cs typeface="Tw Cen MT"/>
              </a:rPr>
              <a:t>T</a:t>
            </a:r>
            <a:r>
              <a:rPr sz="4400" spc="-220" dirty="0">
                <a:latin typeface="Tw Cen MT"/>
                <a:cs typeface="Tw Cen MT"/>
              </a:rPr>
              <a:t>A</a:t>
            </a:r>
            <a:r>
              <a:rPr sz="4400" dirty="0">
                <a:latin typeface="Tw Cen MT"/>
                <a:cs typeface="Tw Cen MT"/>
              </a:rPr>
              <a:t>TION/  </a:t>
            </a:r>
            <a:r>
              <a:rPr sz="4400" spc="-55" dirty="0">
                <a:latin typeface="Tw Cen MT"/>
                <a:cs typeface="Tw Cen MT"/>
              </a:rPr>
              <a:t>LACTO  </a:t>
            </a:r>
            <a:r>
              <a:rPr sz="4400" spc="-30" dirty="0">
                <a:latin typeface="Tw Cen MT"/>
                <a:cs typeface="Tw Cen MT"/>
              </a:rPr>
              <a:t>FERMENTATION</a:t>
            </a:r>
            <a:endParaRPr sz="4400">
              <a:latin typeface="Tw Cen MT"/>
              <a:cs typeface="Tw Cen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80194" y="3745596"/>
            <a:ext cx="7195820" cy="675005"/>
          </a:xfrm>
          <a:custGeom>
            <a:avLst/>
            <a:gdLst/>
            <a:ahLst/>
            <a:cxnLst/>
            <a:rect l="l" t="t" r="r" b="b"/>
            <a:pathLst>
              <a:path w="7195820" h="675004">
                <a:moveTo>
                  <a:pt x="0" y="0"/>
                </a:moveTo>
                <a:lnTo>
                  <a:pt x="6857998" y="0"/>
                </a:lnTo>
                <a:lnTo>
                  <a:pt x="7195276" y="337278"/>
                </a:lnTo>
                <a:lnTo>
                  <a:pt x="6857998" y="674556"/>
                </a:lnTo>
                <a:lnTo>
                  <a:pt x="0" y="674556"/>
                </a:lnTo>
                <a:lnTo>
                  <a:pt x="0" y="0"/>
                </a:lnTo>
                <a:close/>
              </a:path>
            </a:pathLst>
          </a:custGeom>
          <a:solidFill>
            <a:srgbClr val="46C6BA"/>
          </a:solidFill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CHEMICAL </a:t>
            </a:r>
            <a:r>
              <a:rPr lang="en-US" sz="2800" b="1" dirty="0" smtClean="0">
                <a:solidFill>
                  <a:schemeClr val="bg1"/>
                </a:solidFill>
              </a:rPr>
              <a:t>REACTION</a:t>
            </a:r>
            <a:endParaRPr sz="2800" b="1" dirty="0">
              <a:solidFill>
                <a:schemeClr val="bg1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00966" y="2453782"/>
            <a:ext cx="6605234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Tw Cen MT"/>
                <a:cs typeface="Tw Cen MT"/>
              </a:rPr>
              <a:t>ALCOHOLIC </a:t>
            </a:r>
            <a:r>
              <a:rPr sz="1800" spc="-15" dirty="0" smtClean="0">
                <a:latin typeface="Tw Cen MT"/>
                <a:cs typeface="Tw Cen MT"/>
              </a:rPr>
              <a:t>FERMENTATION</a:t>
            </a:r>
            <a:r>
              <a:rPr sz="1800" dirty="0" smtClean="0">
                <a:latin typeface="Tw Cen MT"/>
                <a:cs typeface="Tw Cen MT"/>
              </a:rPr>
              <a:t>: </a:t>
            </a:r>
            <a:r>
              <a:rPr sz="1800" spc="-20" dirty="0">
                <a:latin typeface="Tw Cen MT"/>
                <a:cs typeface="Tw Cen MT"/>
              </a:rPr>
              <a:t>BREAD,</a:t>
            </a:r>
            <a:r>
              <a:rPr sz="1800" spc="1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BEER</a:t>
            </a:r>
          </a:p>
          <a:p>
            <a:pPr marL="298450" indent="-285750">
              <a:lnSpc>
                <a:spcPts val="213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10" dirty="0" smtClean="0">
                <a:latin typeface="Tw Cen MT"/>
                <a:cs typeface="Tw Cen MT"/>
              </a:rPr>
              <a:t>MALOLACTIQUE</a:t>
            </a:r>
            <a:r>
              <a:rPr sz="1800" dirty="0" smtClean="0">
                <a:latin typeface="Tw Cen MT"/>
                <a:cs typeface="Tw Cen MT"/>
              </a:rPr>
              <a:t>:</a:t>
            </a:r>
            <a:r>
              <a:rPr sz="1800" spc="0" dirty="0" smtClean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WINE</a:t>
            </a:r>
          </a:p>
          <a:p>
            <a:pPr marL="298450" indent="-285750">
              <a:lnSpc>
                <a:spcPts val="2130"/>
              </a:lnSpc>
              <a:spcBef>
                <a:spcPts val="4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5" dirty="0" smtClean="0">
                <a:latin typeface="Tw Cen MT"/>
                <a:cs typeface="Tw Cen MT"/>
              </a:rPr>
              <a:t>BUTYRIQUE</a:t>
            </a:r>
            <a:r>
              <a:rPr sz="1800" dirty="0" smtClean="0">
                <a:latin typeface="Tw Cen MT"/>
                <a:cs typeface="Tw Cen MT"/>
              </a:rPr>
              <a:t>: </a:t>
            </a:r>
            <a:r>
              <a:rPr sz="1800" spc="-5" dirty="0" smtClean="0">
                <a:latin typeface="Tw Cen MT"/>
                <a:cs typeface="Tw Cen MT"/>
              </a:rPr>
              <a:t>CLOSTRI</a:t>
            </a:r>
            <a:r>
              <a:rPr lang="en-US" sz="1800" spc="-5" dirty="0" smtClean="0">
                <a:latin typeface="Tw Cen MT"/>
                <a:cs typeface="Tw Cen MT"/>
              </a:rPr>
              <a:t>DI</a:t>
            </a:r>
            <a:r>
              <a:rPr sz="1800" spc="-5" dirty="0" smtClean="0">
                <a:latin typeface="Tw Cen MT"/>
                <a:cs typeface="Tw Cen MT"/>
              </a:rPr>
              <a:t>UM </a:t>
            </a:r>
            <a:r>
              <a:rPr sz="1800" dirty="0">
                <a:latin typeface="Tw Cen MT"/>
                <a:cs typeface="Tw Cen MT"/>
              </a:rPr>
              <a:t>CANNING </a:t>
            </a:r>
            <a:r>
              <a:rPr sz="1800" spc="-15" dirty="0" smtClean="0">
                <a:latin typeface="Tw Cen MT"/>
                <a:cs typeface="Tw Cen MT"/>
              </a:rPr>
              <a:t>EXTREM</a:t>
            </a:r>
            <a:r>
              <a:rPr lang="en-US" sz="1800" spc="-15" dirty="0" smtClean="0">
                <a:latin typeface="Tw Cen MT"/>
                <a:cs typeface="Tw Cen MT"/>
              </a:rPr>
              <a:t>E</a:t>
            </a:r>
            <a:r>
              <a:rPr sz="1800" spc="-15" dirty="0" smtClean="0">
                <a:latin typeface="Tw Cen MT"/>
                <a:cs typeface="Tw Cen MT"/>
              </a:rPr>
              <a:t>LY</a:t>
            </a:r>
            <a:r>
              <a:rPr sz="1800" spc="-10" dirty="0" smtClean="0">
                <a:latin typeface="Tw Cen MT"/>
                <a:cs typeface="Tw Cen MT"/>
              </a:rPr>
              <a:t> </a:t>
            </a:r>
            <a:r>
              <a:rPr sz="1800" spc="-30" dirty="0" smtClean="0">
                <a:latin typeface="Tw Cen MT"/>
                <a:cs typeface="Tw Cen MT"/>
              </a:rPr>
              <a:t>PATHOGEN</a:t>
            </a:r>
            <a:r>
              <a:rPr lang="en-US" spc="-30" dirty="0" smtClean="0">
                <a:latin typeface="Tw Cen MT"/>
                <a:cs typeface="Tw Cen MT"/>
              </a:rPr>
              <a:t>IC</a:t>
            </a:r>
            <a:endParaRPr sz="1800" dirty="0">
              <a:latin typeface="Tw Cen MT"/>
              <a:cs typeface="Tw Cen MT"/>
            </a:endParaRPr>
          </a:p>
          <a:p>
            <a:pPr marL="298450" indent="-285750">
              <a:lnSpc>
                <a:spcPts val="213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10" dirty="0">
                <a:latin typeface="Tw Cen MT"/>
                <a:cs typeface="Tw Cen MT"/>
              </a:rPr>
              <a:t>ACETIQUE:</a:t>
            </a:r>
            <a:r>
              <a:rPr sz="1800" spc="-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VINAIGRE</a:t>
            </a:r>
          </a:p>
        </p:txBody>
      </p:sp>
      <p:sp>
        <p:nvSpPr>
          <p:cNvPr id="21" name="Pentagon 20"/>
          <p:cNvSpPr/>
          <p:nvPr/>
        </p:nvSpPr>
        <p:spPr>
          <a:xfrm>
            <a:off x="4457782" y="1516701"/>
            <a:ext cx="7296414" cy="7692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45" dirty="0" smtClean="0">
                <a:latin typeface="Tw Cen MT"/>
              </a:rPr>
              <a:t>ONE KIND OF FERMENTATION</a:t>
            </a:r>
            <a:endParaRPr lang="en-US" sz="2800" b="1" dirty="0"/>
          </a:p>
        </p:txBody>
      </p:sp>
      <p:sp>
        <p:nvSpPr>
          <p:cNvPr id="24" name="Pentagon 23"/>
          <p:cNvSpPr/>
          <p:nvPr/>
        </p:nvSpPr>
        <p:spPr>
          <a:xfrm>
            <a:off x="4480194" y="4648200"/>
            <a:ext cx="7195820" cy="57965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ELIMINATION OF POTENTIAL PATHOGENS</a:t>
            </a:r>
          </a:p>
          <a:p>
            <a:pPr algn="ctr"/>
            <a:r>
              <a:rPr lang="en-US" sz="2000" b="1" dirty="0" smtClean="0"/>
              <a:t>BACTERIA</a:t>
            </a:r>
            <a:endParaRPr lang="en-US" sz="2000" b="1" dirty="0"/>
          </a:p>
        </p:txBody>
      </p:sp>
      <p:sp>
        <p:nvSpPr>
          <p:cNvPr id="25" name="Pentagon 24"/>
          <p:cNvSpPr/>
          <p:nvPr/>
        </p:nvSpPr>
        <p:spPr>
          <a:xfrm>
            <a:off x="4511570" y="5486400"/>
            <a:ext cx="719582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BRING THE MILK TO AN ACID pH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4687" y="87284"/>
            <a:ext cx="9896301" cy="1213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86048" y="212413"/>
            <a:ext cx="658622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50" dirty="0" smtClean="0">
                <a:solidFill>
                  <a:srgbClr val="FFFFFF"/>
                </a:solidFill>
                <a:latin typeface="Tw Cen MT"/>
                <a:cs typeface="Tw Cen MT"/>
              </a:rPr>
              <a:t>LACTIQUE</a:t>
            </a:r>
            <a:r>
              <a:rPr lang="en-US" sz="4400" spc="17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4400" spc="50" dirty="0" smtClean="0">
                <a:solidFill>
                  <a:srgbClr val="FFFFFF"/>
                </a:solidFill>
                <a:latin typeface="Tw Cen MT"/>
                <a:cs typeface="Tw Cen MT"/>
              </a:rPr>
              <a:t>FERME</a:t>
            </a:r>
            <a:r>
              <a:rPr lang="en-US" sz="4400" spc="50" dirty="0" smtClean="0">
                <a:solidFill>
                  <a:srgbClr val="FFFFFF"/>
                </a:solidFill>
                <a:latin typeface="Tw Cen MT"/>
                <a:cs typeface="Tw Cen MT"/>
              </a:rPr>
              <a:t>N</a:t>
            </a:r>
            <a:r>
              <a:rPr sz="4400" spc="50" dirty="0" smtClean="0">
                <a:solidFill>
                  <a:srgbClr val="FFFFFF"/>
                </a:solidFill>
                <a:latin typeface="Tw Cen MT"/>
                <a:cs typeface="Tw Cen MT"/>
              </a:rPr>
              <a:t>TATION</a:t>
            </a:r>
            <a:endParaRPr sz="4400" spc="50" dirty="0">
              <a:solidFill>
                <a:srgbClr val="FFFFFF"/>
              </a:solidFill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3609" y="1600563"/>
            <a:ext cx="100336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Tw Cen MT"/>
                <a:cs typeface="Tw Cen MT"/>
              </a:rPr>
              <a:t>C</a:t>
            </a:r>
            <a:r>
              <a:rPr sz="2400" dirty="0">
                <a:latin typeface="Tw Cen MT"/>
                <a:cs typeface="Tw Cen MT"/>
              </a:rPr>
              <a:t>6</a:t>
            </a:r>
            <a:r>
              <a:rPr sz="4400" dirty="0">
                <a:latin typeface="Tw Cen MT"/>
                <a:cs typeface="Tw Cen MT"/>
              </a:rPr>
              <a:t>H</a:t>
            </a:r>
            <a:r>
              <a:rPr sz="2400" dirty="0">
                <a:latin typeface="Tw Cen MT"/>
                <a:cs typeface="Tw Cen MT"/>
              </a:rPr>
              <a:t>12</a:t>
            </a:r>
            <a:r>
              <a:rPr sz="4400" dirty="0">
                <a:latin typeface="Tw Cen MT"/>
                <a:cs typeface="Tw Cen MT"/>
              </a:rPr>
              <a:t>O</a:t>
            </a:r>
            <a:r>
              <a:rPr sz="2400" dirty="0">
                <a:latin typeface="Tw Cen MT"/>
                <a:cs typeface="Tw Cen MT"/>
              </a:rPr>
              <a:t>6 </a:t>
            </a:r>
            <a:r>
              <a:rPr sz="4400" dirty="0">
                <a:latin typeface="Tw Cen MT"/>
                <a:cs typeface="Tw Cen MT"/>
              </a:rPr>
              <a:t>+ 2NAD + 2Pi </a:t>
            </a:r>
            <a:r>
              <a:rPr sz="4400" spc="2240" dirty="0">
                <a:latin typeface="Arial"/>
                <a:cs typeface="Arial"/>
              </a:rPr>
              <a:t>è</a:t>
            </a:r>
            <a:r>
              <a:rPr sz="4400" spc="-75" dirty="0">
                <a:latin typeface="Arial"/>
                <a:cs typeface="Arial"/>
              </a:rPr>
              <a:t> </a:t>
            </a:r>
            <a:r>
              <a:rPr sz="4400" dirty="0">
                <a:latin typeface="Tw Cen MT"/>
                <a:cs typeface="Tw Cen MT"/>
              </a:rPr>
              <a:t>2 </a:t>
            </a:r>
            <a:r>
              <a:rPr sz="4400" spc="-5" dirty="0">
                <a:latin typeface="Tw Cen MT"/>
                <a:cs typeface="Tw Cen MT"/>
              </a:rPr>
              <a:t>C</a:t>
            </a:r>
            <a:r>
              <a:rPr sz="2400" spc="-5" dirty="0">
                <a:latin typeface="Tw Cen MT"/>
                <a:cs typeface="Tw Cen MT"/>
              </a:rPr>
              <a:t>3</a:t>
            </a:r>
            <a:r>
              <a:rPr sz="4400" spc="-5" dirty="0">
                <a:latin typeface="Tw Cen MT"/>
                <a:cs typeface="Tw Cen MT"/>
              </a:rPr>
              <a:t>H</a:t>
            </a:r>
            <a:r>
              <a:rPr sz="2400" spc="-5" dirty="0">
                <a:latin typeface="Tw Cen MT"/>
                <a:cs typeface="Tw Cen MT"/>
              </a:rPr>
              <a:t>6</a:t>
            </a:r>
            <a:r>
              <a:rPr sz="4400" spc="-5" dirty="0">
                <a:latin typeface="Tw Cen MT"/>
                <a:cs typeface="Tw Cen MT"/>
              </a:rPr>
              <a:t>O</a:t>
            </a:r>
            <a:r>
              <a:rPr sz="2400" spc="-5" dirty="0">
                <a:latin typeface="Tw Cen MT"/>
                <a:cs typeface="Tw Cen MT"/>
              </a:rPr>
              <a:t>3 </a:t>
            </a:r>
            <a:r>
              <a:rPr sz="4400" dirty="0">
                <a:latin typeface="Tw Cen MT"/>
                <a:cs typeface="Tw Cen MT"/>
              </a:rPr>
              <a:t>+ </a:t>
            </a:r>
            <a:r>
              <a:rPr sz="4400" spc="-55" dirty="0">
                <a:latin typeface="Tw Cen MT"/>
                <a:cs typeface="Tw Cen MT"/>
              </a:rPr>
              <a:t>2ATP</a:t>
            </a:r>
            <a:endParaRPr sz="4400">
              <a:latin typeface="Tw Cen MT"/>
              <a:cs typeface="Tw Cen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705" y="2281843"/>
            <a:ext cx="1188720" cy="2747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0738" y="2323406"/>
            <a:ext cx="1080654" cy="2639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0206" y="2559659"/>
            <a:ext cx="0" cy="1790064"/>
          </a:xfrm>
          <a:custGeom>
            <a:avLst/>
            <a:gdLst/>
            <a:ahLst/>
            <a:cxnLst/>
            <a:rect l="l" t="t" r="r" b="b"/>
            <a:pathLst>
              <a:path h="1790064">
                <a:moveTo>
                  <a:pt x="0" y="0"/>
                </a:moveTo>
                <a:lnTo>
                  <a:pt x="0" y="1789697"/>
                </a:lnTo>
              </a:path>
            </a:pathLst>
          </a:custGeom>
          <a:ln w="7619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9060" y="4082960"/>
            <a:ext cx="342900" cy="342265"/>
          </a:xfrm>
          <a:custGeom>
            <a:avLst/>
            <a:gdLst/>
            <a:ahLst/>
            <a:cxnLst/>
            <a:rect l="l" t="t" r="r" b="b"/>
            <a:pathLst>
              <a:path w="342900" h="342264">
                <a:moveTo>
                  <a:pt x="32917" y="0"/>
                </a:moveTo>
                <a:lnTo>
                  <a:pt x="18598" y="4886"/>
                </a:lnTo>
                <a:lnTo>
                  <a:pt x="7297" y="14945"/>
                </a:lnTo>
                <a:lnTo>
                  <a:pt x="950" y="28100"/>
                </a:lnTo>
                <a:lnTo>
                  <a:pt x="0" y="42675"/>
                </a:lnTo>
                <a:lnTo>
                  <a:pt x="4886" y="56994"/>
                </a:lnTo>
                <a:lnTo>
                  <a:pt x="171146" y="342011"/>
                </a:lnTo>
                <a:lnTo>
                  <a:pt x="259362" y="190782"/>
                </a:lnTo>
                <a:lnTo>
                  <a:pt x="171146" y="190782"/>
                </a:lnTo>
                <a:lnTo>
                  <a:pt x="70706" y="18598"/>
                </a:lnTo>
                <a:lnTo>
                  <a:pt x="60647" y="7297"/>
                </a:lnTo>
                <a:lnTo>
                  <a:pt x="47492" y="950"/>
                </a:lnTo>
                <a:lnTo>
                  <a:pt x="32917" y="0"/>
                </a:lnTo>
                <a:close/>
              </a:path>
              <a:path w="342900" h="342264">
                <a:moveTo>
                  <a:pt x="309374" y="0"/>
                </a:moveTo>
                <a:lnTo>
                  <a:pt x="294799" y="950"/>
                </a:lnTo>
                <a:lnTo>
                  <a:pt x="281644" y="7297"/>
                </a:lnTo>
                <a:lnTo>
                  <a:pt x="271585" y="18598"/>
                </a:lnTo>
                <a:lnTo>
                  <a:pt x="171146" y="190782"/>
                </a:lnTo>
                <a:lnTo>
                  <a:pt x="259362" y="190782"/>
                </a:lnTo>
                <a:lnTo>
                  <a:pt x="337405" y="56994"/>
                </a:lnTo>
                <a:lnTo>
                  <a:pt x="342292" y="42675"/>
                </a:lnTo>
                <a:lnTo>
                  <a:pt x="341341" y="28100"/>
                </a:lnTo>
                <a:lnTo>
                  <a:pt x="334994" y="14945"/>
                </a:lnTo>
                <a:lnTo>
                  <a:pt x="323693" y="4886"/>
                </a:lnTo>
                <a:lnTo>
                  <a:pt x="309374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52900" y="2215342"/>
            <a:ext cx="1184563" cy="2751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06934" y="2256905"/>
            <a:ext cx="1076498" cy="2643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45455" y="2493793"/>
            <a:ext cx="0" cy="1790064"/>
          </a:xfrm>
          <a:custGeom>
            <a:avLst/>
            <a:gdLst/>
            <a:ahLst/>
            <a:cxnLst/>
            <a:rect l="l" t="t" r="r" b="b"/>
            <a:pathLst>
              <a:path h="1790064">
                <a:moveTo>
                  <a:pt x="0" y="0"/>
                </a:moveTo>
                <a:lnTo>
                  <a:pt x="0" y="1789697"/>
                </a:lnTo>
              </a:path>
            </a:pathLst>
          </a:custGeom>
          <a:ln w="7619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74308" y="4017094"/>
            <a:ext cx="342900" cy="342265"/>
          </a:xfrm>
          <a:custGeom>
            <a:avLst/>
            <a:gdLst/>
            <a:ahLst/>
            <a:cxnLst/>
            <a:rect l="l" t="t" r="r" b="b"/>
            <a:pathLst>
              <a:path w="342900" h="342264">
                <a:moveTo>
                  <a:pt x="32917" y="0"/>
                </a:moveTo>
                <a:lnTo>
                  <a:pt x="18598" y="4886"/>
                </a:lnTo>
                <a:lnTo>
                  <a:pt x="7297" y="14945"/>
                </a:lnTo>
                <a:lnTo>
                  <a:pt x="950" y="28100"/>
                </a:lnTo>
                <a:lnTo>
                  <a:pt x="0" y="42675"/>
                </a:lnTo>
                <a:lnTo>
                  <a:pt x="4886" y="56994"/>
                </a:lnTo>
                <a:lnTo>
                  <a:pt x="171146" y="342011"/>
                </a:lnTo>
                <a:lnTo>
                  <a:pt x="259362" y="190782"/>
                </a:lnTo>
                <a:lnTo>
                  <a:pt x="171146" y="190782"/>
                </a:lnTo>
                <a:lnTo>
                  <a:pt x="70705" y="18599"/>
                </a:lnTo>
                <a:lnTo>
                  <a:pt x="60647" y="7297"/>
                </a:lnTo>
                <a:lnTo>
                  <a:pt x="47492" y="950"/>
                </a:lnTo>
                <a:lnTo>
                  <a:pt x="32917" y="0"/>
                </a:lnTo>
                <a:close/>
              </a:path>
              <a:path w="342900" h="342264">
                <a:moveTo>
                  <a:pt x="309374" y="0"/>
                </a:moveTo>
                <a:lnTo>
                  <a:pt x="294799" y="950"/>
                </a:lnTo>
                <a:lnTo>
                  <a:pt x="281645" y="7297"/>
                </a:lnTo>
                <a:lnTo>
                  <a:pt x="271586" y="18599"/>
                </a:lnTo>
                <a:lnTo>
                  <a:pt x="171146" y="190782"/>
                </a:lnTo>
                <a:lnTo>
                  <a:pt x="259362" y="190782"/>
                </a:lnTo>
                <a:lnTo>
                  <a:pt x="337405" y="56994"/>
                </a:lnTo>
                <a:lnTo>
                  <a:pt x="342292" y="42675"/>
                </a:lnTo>
                <a:lnTo>
                  <a:pt x="341341" y="28100"/>
                </a:lnTo>
                <a:lnTo>
                  <a:pt x="334995" y="14945"/>
                </a:lnTo>
                <a:lnTo>
                  <a:pt x="323693" y="4886"/>
                </a:lnTo>
                <a:lnTo>
                  <a:pt x="309374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47214" y="2269374"/>
            <a:ext cx="1188720" cy="27473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01246" y="2310937"/>
            <a:ext cx="1080654" cy="26392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41067" y="2546982"/>
            <a:ext cx="0" cy="1790064"/>
          </a:xfrm>
          <a:custGeom>
            <a:avLst/>
            <a:gdLst/>
            <a:ahLst/>
            <a:cxnLst/>
            <a:rect l="l" t="t" r="r" b="b"/>
            <a:pathLst>
              <a:path h="1790064">
                <a:moveTo>
                  <a:pt x="0" y="0"/>
                </a:moveTo>
                <a:lnTo>
                  <a:pt x="0" y="1789697"/>
                </a:lnTo>
              </a:path>
            </a:pathLst>
          </a:custGeom>
          <a:ln w="7619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9922" y="4070283"/>
            <a:ext cx="342900" cy="342265"/>
          </a:xfrm>
          <a:custGeom>
            <a:avLst/>
            <a:gdLst/>
            <a:ahLst/>
            <a:cxnLst/>
            <a:rect l="l" t="t" r="r" b="b"/>
            <a:pathLst>
              <a:path w="342900" h="342264">
                <a:moveTo>
                  <a:pt x="32917" y="0"/>
                </a:moveTo>
                <a:lnTo>
                  <a:pt x="18598" y="4886"/>
                </a:lnTo>
                <a:lnTo>
                  <a:pt x="7297" y="14945"/>
                </a:lnTo>
                <a:lnTo>
                  <a:pt x="950" y="28100"/>
                </a:lnTo>
                <a:lnTo>
                  <a:pt x="0" y="42675"/>
                </a:lnTo>
                <a:lnTo>
                  <a:pt x="4886" y="56994"/>
                </a:lnTo>
                <a:lnTo>
                  <a:pt x="171145" y="342011"/>
                </a:lnTo>
                <a:lnTo>
                  <a:pt x="259362" y="190782"/>
                </a:lnTo>
                <a:lnTo>
                  <a:pt x="171145" y="190782"/>
                </a:lnTo>
                <a:lnTo>
                  <a:pt x="70705" y="18599"/>
                </a:lnTo>
                <a:lnTo>
                  <a:pt x="60646" y="7297"/>
                </a:lnTo>
                <a:lnTo>
                  <a:pt x="47491" y="950"/>
                </a:lnTo>
                <a:lnTo>
                  <a:pt x="32917" y="0"/>
                </a:lnTo>
                <a:close/>
              </a:path>
              <a:path w="342900" h="342264">
                <a:moveTo>
                  <a:pt x="309373" y="0"/>
                </a:moveTo>
                <a:lnTo>
                  <a:pt x="294799" y="950"/>
                </a:lnTo>
                <a:lnTo>
                  <a:pt x="281644" y="7297"/>
                </a:lnTo>
                <a:lnTo>
                  <a:pt x="271586" y="18599"/>
                </a:lnTo>
                <a:lnTo>
                  <a:pt x="171145" y="190782"/>
                </a:lnTo>
                <a:lnTo>
                  <a:pt x="259362" y="190782"/>
                </a:lnTo>
                <a:lnTo>
                  <a:pt x="337405" y="56994"/>
                </a:lnTo>
                <a:lnTo>
                  <a:pt x="342291" y="42675"/>
                </a:lnTo>
                <a:lnTo>
                  <a:pt x="341340" y="28100"/>
                </a:lnTo>
                <a:lnTo>
                  <a:pt x="334994" y="14945"/>
                </a:lnTo>
                <a:lnTo>
                  <a:pt x="323692" y="4886"/>
                </a:lnTo>
                <a:lnTo>
                  <a:pt x="309373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19509" y="2223654"/>
            <a:ext cx="1188720" cy="27473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673540" y="2265217"/>
            <a:ext cx="1080654" cy="26392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212948" y="2500959"/>
            <a:ext cx="0" cy="1790064"/>
          </a:xfrm>
          <a:custGeom>
            <a:avLst/>
            <a:gdLst/>
            <a:ahLst/>
            <a:cxnLst/>
            <a:rect l="l" t="t" r="r" b="b"/>
            <a:pathLst>
              <a:path h="1790064">
                <a:moveTo>
                  <a:pt x="0" y="0"/>
                </a:moveTo>
                <a:lnTo>
                  <a:pt x="0" y="1789697"/>
                </a:lnTo>
              </a:path>
            </a:pathLst>
          </a:custGeom>
          <a:ln w="7619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41802" y="4024260"/>
            <a:ext cx="342900" cy="342265"/>
          </a:xfrm>
          <a:custGeom>
            <a:avLst/>
            <a:gdLst/>
            <a:ahLst/>
            <a:cxnLst/>
            <a:rect l="l" t="t" r="r" b="b"/>
            <a:pathLst>
              <a:path w="342900" h="342264">
                <a:moveTo>
                  <a:pt x="32917" y="0"/>
                </a:moveTo>
                <a:lnTo>
                  <a:pt x="18598" y="4886"/>
                </a:lnTo>
                <a:lnTo>
                  <a:pt x="7297" y="14945"/>
                </a:lnTo>
                <a:lnTo>
                  <a:pt x="950" y="28100"/>
                </a:lnTo>
                <a:lnTo>
                  <a:pt x="0" y="42675"/>
                </a:lnTo>
                <a:lnTo>
                  <a:pt x="4886" y="56993"/>
                </a:lnTo>
                <a:lnTo>
                  <a:pt x="171145" y="342010"/>
                </a:lnTo>
                <a:lnTo>
                  <a:pt x="259362" y="190781"/>
                </a:lnTo>
                <a:lnTo>
                  <a:pt x="171145" y="190781"/>
                </a:lnTo>
                <a:lnTo>
                  <a:pt x="70705" y="18598"/>
                </a:lnTo>
                <a:lnTo>
                  <a:pt x="60646" y="7297"/>
                </a:lnTo>
                <a:lnTo>
                  <a:pt x="47491" y="950"/>
                </a:lnTo>
                <a:lnTo>
                  <a:pt x="32917" y="0"/>
                </a:lnTo>
                <a:close/>
              </a:path>
              <a:path w="342900" h="342264">
                <a:moveTo>
                  <a:pt x="309373" y="0"/>
                </a:moveTo>
                <a:lnTo>
                  <a:pt x="294799" y="950"/>
                </a:lnTo>
                <a:lnTo>
                  <a:pt x="281644" y="7297"/>
                </a:lnTo>
                <a:lnTo>
                  <a:pt x="271586" y="18598"/>
                </a:lnTo>
                <a:lnTo>
                  <a:pt x="171145" y="190781"/>
                </a:lnTo>
                <a:lnTo>
                  <a:pt x="259362" y="190781"/>
                </a:lnTo>
                <a:lnTo>
                  <a:pt x="337405" y="56993"/>
                </a:lnTo>
                <a:lnTo>
                  <a:pt x="342291" y="42675"/>
                </a:lnTo>
                <a:lnTo>
                  <a:pt x="341340" y="28100"/>
                </a:lnTo>
                <a:lnTo>
                  <a:pt x="334994" y="14945"/>
                </a:lnTo>
                <a:lnTo>
                  <a:pt x="323692" y="4886"/>
                </a:lnTo>
                <a:lnTo>
                  <a:pt x="309373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92086" y="2273531"/>
            <a:ext cx="1184563" cy="27515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46120" y="2315094"/>
            <a:ext cx="1076498" cy="26434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83953" y="2553320"/>
            <a:ext cx="0" cy="1790064"/>
          </a:xfrm>
          <a:custGeom>
            <a:avLst/>
            <a:gdLst/>
            <a:ahLst/>
            <a:cxnLst/>
            <a:rect l="l" t="t" r="r" b="b"/>
            <a:pathLst>
              <a:path h="1790064">
                <a:moveTo>
                  <a:pt x="0" y="0"/>
                </a:moveTo>
                <a:lnTo>
                  <a:pt x="0" y="1789697"/>
                </a:lnTo>
              </a:path>
            </a:pathLst>
          </a:custGeom>
          <a:ln w="7619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12807" y="4076622"/>
            <a:ext cx="342900" cy="342265"/>
          </a:xfrm>
          <a:custGeom>
            <a:avLst/>
            <a:gdLst/>
            <a:ahLst/>
            <a:cxnLst/>
            <a:rect l="l" t="t" r="r" b="b"/>
            <a:pathLst>
              <a:path w="342900" h="342264">
                <a:moveTo>
                  <a:pt x="32917" y="0"/>
                </a:moveTo>
                <a:lnTo>
                  <a:pt x="18598" y="4886"/>
                </a:lnTo>
                <a:lnTo>
                  <a:pt x="7297" y="14945"/>
                </a:lnTo>
                <a:lnTo>
                  <a:pt x="950" y="28100"/>
                </a:lnTo>
                <a:lnTo>
                  <a:pt x="0" y="42675"/>
                </a:lnTo>
                <a:lnTo>
                  <a:pt x="4886" y="56994"/>
                </a:lnTo>
                <a:lnTo>
                  <a:pt x="171146" y="342010"/>
                </a:lnTo>
                <a:lnTo>
                  <a:pt x="259363" y="190781"/>
                </a:lnTo>
                <a:lnTo>
                  <a:pt x="171146" y="190781"/>
                </a:lnTo>
                <a:lnTo>
                  <a:pt x="70705" y="18598"/>
                </a:lnTo>
                <a:lnTo>
                  <a:pt x="60647" y="7297"/>
                </a:lnTo>
                <a:lnTo>
                  <a:pt x="47492" y="950"/>
                </a:lnTo>
                <a:lnTo>
                  <a:pt x="32917" y="0"/>
                </a:lnTo>
                <a:close/>
              </a:path>
              <a:path w="342900" h="342264">
                <a:moveTo>
                  <a:pt x="309374" y="0"/>
                </a:moveTo>
                <a:lnTo>
                  <a:pt x="294799" y="950"/>
                </a:lnTo>
                <a:lnTo>
                  <a:pt x="281645" y="7297"/>
                </a:lnTo>
                <a:lnTo>
                  <a:pt x="271586" y="18598"/>
                </a:lnTo>
                <a:lnTo>
                  <a:pt x="171146" y="190781"/>
                </a:lnTo>
                <a:lnTo>
                  <a:pt x="259363" y="190781"/>
                </a:lnTo>
                <a:lnTo>
                  <a:pt x="337405" y="56994"/>
                </a:lnTo>
                <a:lnTo>
                  <a:pt x="342292" y="42675"/>
                </a:lnTo>
                <a:lnTo>
                  <a:pt x="341341" y="28100"/>
                </a:lnTo>
                <a:lnTo>
                  <a:pt x="334995" y="14945"/>
                </a:lnTo>
                <a:lnTo>
                  <a:pt x="323693" y="4886"/>
                </a:lnTo>
                <a:lnTo>
                  <a:pt x="309374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77184" y="4477697"/>
            <a:ext cx="18834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w Cen MT"/>
                <a:cs typeface="Tw Cen MT"/>
              </a:rPr>
              <a:t>G</a:t>
            </a:r>
            <a:r>
              <a:rPr sz="3600" spc="-40" dirty="0">
                <a:latin typeface="Tw Cen MT"/>
                <a:cs typeface="Tw Cen MT"/>
              </a:rPr>
              <a:t>L</a:t>
            </a:r>
            <a:r>
              <a:rPr sz="3600" spc="-5" dirty="0">
                <a:latin typeface="Tw Cen MT"/>
                <a:cs typeface="Tw Cen MT"/>
              </a:rPr>
              <a:t>UCOSE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16510" y="4358644"/>
            <a:ext cx="17354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Tw Cen MT"/>
                <a:cs typeface="Tw Cen MT"/>
              </a:rPr>
              <a:t>ENZ</a:t>
            </a:r>
            <a:r>
              <a:rPr sz="4000" spc="-5" dirty="0">
                <a:latin typeface="Tw Cen MT"/>
                <a:cs typeface="Tw Cen MT"/>
              </a:rPr>
              <a:t>Y</a:t>
            </a:r>
            <a:r>
              <a:rPr sz="4000" dirty="0">
                <a:latin typeface="Tw Cen MT"/>
                <a:cs typeface="Tw Cen MT"/>
              </a:rPr>
              <a:t>ME</a:t>
            </a:r>
            <a:endParaRPr sz="4000">
              <a:latin typeface="Tw Cen MT"/>
              <a:cs typeface="Tw Cen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33522" y="4272937"/>
            <a:ext cx="21183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65" dirty="0">
                <a:latin typeface="Tw Cen MT"/>
                <a:cs typeface="Tw Cen MT"/>
              </a:rPr>
              <a:t>PYRUVATE</a:t>
            </a:r>
            <a:endParaRPr sz="4000">
              <a:latin typeface="Tw Cen MT"/>
              <a:cs typeface="Tw Cen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06958" y="4365810"/>
            <a:ext cx="17532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Tw Cen MT"/>
                <a:cs typeface="Tw Cen MT"/>
              </a:rPr>
              <a:t>L</a:t>
            </a:r>
            <a:r>
              <a:rPr sz="4000" spc="-165" dirty="0">
                <a:latin typeface="Tw Cen MT"/>
                <a:cs typeface="Tw Cen MT"/>
              </a:rPr>
              <a:t>A</a:t>
            </a:r>
            <a:r>
              <a:rPr sz="4000" spc="-5" dirty="0">
                <a:latin typeface="Tw Cen MT"/>
                <a:cs typeface="Tw Cen MT"/>
              </a:rPr>
              <a:t>C</a:t>
            </a:r>
            <a:r>
              <a:rPr sz="4000" spc="-85" dirty="0">
                <a:latin typeface="Tw Cen MT"/>
                <a:cs typeface="Tw Cen MT"/>
              </a:rPr>
              <a:t>T</a:t>
            </a:r>
            <a:r>
              <a:rPr sz="4000" spc="-200" dirty="0">
                <a:latin typeface="Tw Cen MT"/>
                <a:cs typeface="Tw Cen MT"/>
              </a:rPr>
              <a:t>A</a:t>
            </a:r>
            <a:r>
              <a:rPr sz="4000" dirty="0">
                <a:latin typeface="Tw Cen MT"/>
                <a:cs typeface="Tw Cen MT"/>
              </a:rPr>
              <a:t>TE</a:t>
            </a:r>
            <a:endParaRPr sz="4000">
              <a:latin typeface="Tw Cen MT"/>
              <a:cs typeface="Tw Cen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20082" y="4478525"/>
            <a:ext cx="17354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Tw Cen MT"/>
                <a:cs typeface="Tw Cen MT"/>
              </a:rPr>
              <a:t>ENERGY</a:t>
            </a:r>
            <a:endParaRPr sz="40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997" y="2612960"/>
            <a:ext cx="696743" cy="1755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6167" y="3046614"/>
            <a:ext cx="2028305" cy="91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7407" y="3095401"/>
            <a:ext cx="1905078" cy="7936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LACTOSE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7407" y="3095401"/>
            <a:ext cx="1905635" cy="793750"/>
          </a:xfrm>
          <a:custGeom>
            <a:avLst/>
            <a:gdLst/>
            <a:ahLst/>
            <a:cxnLst/>
            <a:rect l="l" t="t" r="r" b="b"/>
            <a:pathLst>
              <a:path w="1905635" h="793750">
                <a:moveTo>
                  <a:pt x="0" y="132284"/>
                </a:moveTo>
                <a:lnTo>
                  <a:pt x="6743" y="90472"/>
                </a:lnTo>
                <a:lnTo>
                  <a:pt x="25523" y="54159"/>
                </a:lnTo>
                <a:lnTo>
                  <a:pt x="54159" y="25523"/>
                </a:lnTo>
                <a:lnTo>
                  <a:pt x="90472" y="6743"/>
                </a:lnTo>
                <a:lnTo>
                  <a:pt x="132285" y="0"/>
                </a:lnTo>
                <a:lnTo>
                  <a:pt x="1772792" y="0"/>
                </a:lnTo>
                <a:lnTo>
                  <a:pt x="1814604" y="6743"/>
                </a:lnTo>
                <a:lnTo>
                  <a:pt x="1850918" y="25523"/>
                </a:lnTo>
                <a:lnTo>
                  <a:pt x="1879554" y="54159"/>
                </a:lnTo>
                <a:lnTo>
                  <a:pt x="1898333" y="90472"/>
                </a:lnTo>
                <a:lnTo>
                  <a:pt x="1905077" y="132284"/>
                </a:lnTo>
                <a:lnTo>
                  <a:pt x="1905077" y="661406"/>
                </a:lnTo>
                <a:lnTo>
                  <a:pt x="1898333" y="703219"/>
                </a:lnTo>
                <a:lnTo>
                  <a:pt x="1879554" y="739532"/>
                </a:lnTo>
                <a:lnTo>
                  <a:pt x="1850918" y="768168"/>
                </a:lnTo>
                <a:lnTo>
                  <a:pt x="1814604" y="786947"/>
                </a:lnTo>
                <a:lnTo>
                  <a:pt x="1772792" y="793691"/>
                </a:lnTo>
                <a:lnTo>
                  <a:pt x="132285" y="793691"/>
                </a:lnTo>
                <a:lnTo>
                  <a:pt x="90472" y="786947"/>
                </a:lnTo>
                <a:lnTo>
                  <a:pt x="54159" y="768168"/>
                </a:lnTo>
                <a:lnTo>
                  <a:pt x="25523" y="739532"/>
                </a:lnTo>
                <a:lnTo>
                  <a:pt x="6743" y="703219"/>
                </a:lnTo>
                <a:lnTo>
                  <a:pt x="0" y="661406"/>
                </a:lnTo>
                <a:lnTo>
                  <a:pt x="0" y="132284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9945" y="2385752"/>
            <a:ext cx="2157152" cy="91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3953" y="2434268"/>
            <a:ext cx="2030501" cy="793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GLUCOSE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3953" y="2434269"/>
            <a:ext cx="2030730" cy="793750"/>
          </a:xfrm>
          <a:custGeom>
            <a:avLst/>
            <a:gdLst/>
            <a:ahLst/>
            <a:cxnLst/>
            <a:rect l="l" t="t" r="r" b="b"/>
            <a:pathLst>
              <a:path w="2030729" h="793750">
                <a:moveTo>
                  <a:pt x="0" y="132284"/>
                </a:moveTo>
                <a:lnTo>
                  <a:pt x="6743" y="90472"/>
                </a:lnTo>
                <a:lnTo>
                  <a:pt x="25523" y="54159"/>
                </a:lnTo>
                <a:lnTo>
                  <a:pt x="54159" y="25523"/>
                </a:lnTo>
                <a:lnTo>
                  <a:pt x="90472" y="6743"/>
                </a:lnTo>
                <a:lnTo>
                  <a:pt x="132284" y="0"/>
                </a:lnTo>
                <a:lnTo>
                  <a:pt x="1898216" y="0"/>
                </a:lnTo>
                <a:lnTo>
                  <a:pt x="1940028" y="6743"/>
                </a:lnTo>
                <a:lnTo>
                  <a:pt x="1976342" y="25523"/>
                </a:lnTo>
                <a:lnTo>
                  <a:pt x="2004978" y="54159"/>
                </a:lnTo>
                <a:lnTo>
                  <a:pt x="2023757" y="90472"/>
                </a:lnTo>
                <a:lnTo>
                  <a:pt x="2030501" y="132284"/>
                </a:lnTo>
                <a:lnTo>
                  <a:pt x="2030501" y="661406"/>
                </a:lnTo>
                <a:lnTo>
                  <a:pt x="2023757" y="703219"/>
                </a:lnTo>
                <a:lnTo>
                  <a:pt x="2004978" y="739532"/>
                </a:lnTo>
                <a:lnTo>
                  <a:pt x="1976342" y="768168"/>
                </a:lnTo>
                <a:lnTo>
                  <a:pt x="1940028" y="786947"/>
                </a:lnTo>
                <a:lnTo>
                  <a:pt x="1898216" y="793691"/>
                </a:lnTo>
                <a:lnTo>
                  <a:pt x="132284" y="793691"/>
                </a:lnTo>
                <a:lnTo>
                  <a:pt x="90472" y="786947"/>
                </a:lnTo>
                <a:lnTo>
                  <a:pt x="54159" y="768168"/>
                </a:lnTo>
                <a:lnTo>
                  <a:pt x="25523" y="739532"/>
                </a:lnTo>
                <a:lnTo>
                  <a:pt x="6743" y="703219"/>
                </a:lnTo>
                <a:lnTo>
                  <a:pt x="0" y="661406"/>
                </a:lnTo>
                <a:lnTo>
                  <a:pt x="0" y="132284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2537" y="3873730"/>
            <a:ext cx="2157152" cy="918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44263" y="3922440"/>
            <a:ext cx="2030501" cy="7936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GALACTOSE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44263" y="3922440"/>
            <a:ext cx="2030730" cy="793750"/>
          </a:xfrm>
          <a:custGeom>
            <a:avLst/>
            <a:gdLst/>
            <a:ahLst/>
            <a:cxnLst/>
            <a:rect l="l" t="t" r="r" b="b"/>
            <a:pathLst>
              <a:path w="2030729" h="793750">
                <a:moveTo>
                  <a:pt x="0" y="132284"/>
                </a:moveTo>
                <a:lnTo>
                  <a:pt x="6743" y="90472"/>
                </a:lnTo>
                <a:lnTo>
                  <a:pt x="25523" y="54159"/>
                </a:lnTo>
                <a:lnTo>
                  <a:pt x="54159" y="25523"/>
                </a:lnTo>
                <a:lnTo>
                  <a:pt x="90472" y="6743"/>
                </a:lnTo>
                <a:lnTo>
                  <a:pt x="132284" y="0"/>
                </a:lnTo>
                <a:lnTo>
                  <a:pt x="1898216" y="0"/>
                </a:lnTo>
                <a:lnTo>
                  <a:pt x="1940028" y="6743"/>
                </a:lnTo>
                <a:lnTo>
                  <a:pt x="1976342" y="25523"/>
                </a:lnTo>
                <a:lnTo>
                  <a:pt x="2004978" y="54159"/>
                </a:lnTo>
                <a:lnTo>
                  <a:pt x="2023757" y="90472"/>
                </a:lnTo>
                <a:lnTo>
                  <a:pt x="2030501" y="132284"/>
                </a:lnTo>
                <a:lnTo>
                  <a:pt x="2030501" y="661406"/>
                </a:lnTo>
                <a:lnTo>
                  <a:pt x="2023757" y="703219"/>
                </a:lnTo>
                <a:lnTo>
                  <a:pt x="2004978" y="739532"/>
                </a:lnTo>
                <a:lnTo>
                  <a:pt x="1976342" y="768168"/>
                </a:lnTo>
                <a:lnTo>
                  <a:pt x="1940028" y="786947"/>
                </a:lnTo>
                <a:lnTo>
                  <a:pt x="1898216" y="793691"/>
                </a:lnTo>
                <a:lnTo>
                  <a:pt x="132284" y="793691"/>
                </a:lnTo>
                <a:lnTo>
                  <a:pt x="90472" y="786947"/>
                </a:lnTo>
                <a:lnTo>
                  <a:pt x="54159" y="768168"/>
                </a:lnTo>
                <a:lnTo>
                  <a:pt x="25523" y="739532"/>
                </a:lnTo>
                <a:lnTo>
                  <a:pt x="6743" y="703219"/>
                </a:lnTo>
                <a:lnTo>
                  <a:pt x="0" y="661406"/>
                </a:lnTo>
                <a:lnTo>
                  <a:pt x="0" y="132284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50726" y="705157"/>
            <a:ext cx="1369695" cy="564515"/>
          </a:xfrm>
          <a:custGeom>
            <a:avLst/>
            <a:gdLst/>
            <a:ahLst/>
            <a:cxnLst/>
            <a:rect l="l" t="t" r="r" b="b"/>
            <a:pathLst>
              <a:path w="1369695" h="564515">
                <a:moveTo>
                  <a:pt x="1369198" y="0"/>
                </a:moveTo>
                <a:lnTo>
                  <a:pt x="1317850" y="283"/>
                </a:lnTo>
                <a:lnTo>
                  <a:pt x="1266656" y="1131"/>
                </a:lnTo>
                <a:lnTo>
                  <a:pt x="1215667" y="2541"/>
                </a:lnTo>
                <a:lnTo>
                  <a:pt x="1164937" y="4509"/>
                </a:lnTo>
                <a:lnTo>
                  <a:pt x="1114519" y="7032"/>
                </a:lnTo>
                <a:lnTo>
                  <a:pt x="1064464" y="10108"/>
                </a:lnTo>
                <a:lnTo>
                  <a:pt x="1014825" y="13731"/>
                </a:lnTo>
                <a:lnTo>
                  <a:pt x="965656" y="17900"/>
                </a:lnTo>
                <a:lnTo>
                  <a:pt x="917009" y="22611"/>
                </a:lnTo>
                <a:lnTo>
                  <a:pt x="868935" y="27861"/>
                </a:lnTo>
                <a:lnTo>
                  <a:pt x="821489" y="33647"/>
                </a:lnTo>
                <a:lnTo>
                  <a:pt x="751142" y="43380"/>
                </a:lnTo>
                <a:lnTo>
                  <a:pt x="683541" y="54128"/>
                </a:lnTo>
                <a:lnTo>
                  <a:pt x="618745" y="65847"/>
                </a:lnTo>
                <a:lnTo>
                  <a:pt x="556813" y="78490"/>
                </a:lnTo>
                <a:lnTo>
                  <a:pt x="497807" y="92014"/>
                </a:lnTo>
                <a:lnTo>
                  <a:pt x="441784" y="106374"/>
                </a:lnTo>
                <a:lnTo>
                  <a:pt x="388805" y="121524"/>
                </a:lnTo>
                <a:lnTo>
                  <a:pt x="338930" y="137421"/>
                </a:lnTo>
                <a:lnTo>
                  <a:pt x="292219" y="154019"/>
                </a:lnTo>
                <a:lnTo>
                  <a:pt x="248730" y="171273"/>
                </a:lnTo>
                <a:lnTo>
                  <a:pt x="208525" y="189139"/>
                </a:lnTo>
                <a:lnTo>
                  <a:pt x="171661" y="207572"/>
                </a:lnTo>
                <a:lnTo>
                  <a:pt x="138200" y="226527"/>
                </a:lnTo>
                <a:lnTo>
                  <a:pt x="81723" y="265825"/>
                </a:lnTo>
                <a:lnTo>
                  <a:pt x="39572" y="306673"/>
                </a:lnTo>
                <a:lnTo>
                  <a:pt x="12223" y="348714"/>
                </a:lnTo>
                <a:lnTo>
                  <a:pt x="154" y="391589"/>
                </a:lnTo>
                <a:lnTo>
                  <a:pt x="0" y="413228"/>
                </a:lnTo>
                <a:lnTo>
                  <a:pt x="3844" y="434940"/>
                </a:lnTo>
                <a:lnTo>
                  <a:pt x="23769" y="478409"/>
                </a:lnTo>
                <a:lnTo>
                  <a:pt x="60408" y="521637"/>
                </a:lnTo>
                <a:lnTo>
                  <a:pt x="114238" y="564266"/>
                </a:lnTo>
                <a:lnTo>
                  <a:pt x="140574" y="547551"/>
                </a:lnTo>
                <a:lnTo>
                  <a:pt x="169274" y="531311"/>
                </a:lnTo>
                <a:lnTo>
                  <a:pt x="233462" y="500318"/>
                </a:lnTo>
                <a:lnTo>
                  <a:pt x="268798" y="485594"/>
                </a:lnTo>
                <a:lnTo>
                  <a:pt x="306192" y="471404"/>
                </a:lnTo>
                <a:lnTo>
                  <a:pt x="345570" y="457763"/>
                </a:lnTo>
                <a:lnTo>
                  <a:pt x="386855" y="444686"/>
                </a:lnTo>
                <a:lnTo>
                  <a:pt x="429971" y="432187"/>
                </a:lnTo>
                <a:lnTo>
                  <a:pt x="474841" y="420282"/>
                </a:lnTo>
                <a:lnTo>
                  <a:pt x="521389" y="408984"/>
                </a:lnTo>
                <a:lnTo>
                  <a:pt x="569540" y="398309"/>
                </a:lnTo>
                <a:lnTo>
                  <a:pt x="619216" y="388271"/>
                </a:lnTo>
                <a:lnTo>
                  <a:pt x="670342" y="378884"/>
                </a:lnTo>
                <a:lnTo>
                  <a:pt x="722842" y="370165"/>
                </a:lnTo>
                <a:lnTo>
                  <a:pt x="776639" y="362126"/>
                </a:lnTo>
                <a:lnTo>
                  <a:pt x="831657" y="354783"/>
                </a:lnTo>
                <a:lnTo>
                  <a:pt x="887820" y="348151"/>
                </a:lnTo>
                <a:lnTo>
                  <a:pt x="945052" y="342245"/>
                </a:lnTo>
                <a:lnTo>
                  <a:pt x="1003276" y="337078"/>
                </a:lnTo>
                <a:lnTo>
                  <a:pt x="1062417" y="332665"/>
                </a:lnTo>
                <a:lnTo>
                  <a:pt x="1122398" y="329022"/>
                </a:lnTo>
                <a:lnTo>
                  <a:pt x="1183142" y="326163"/>
                </a:lnTo>
                <a:lnTo>
                  <a:pt x="1244575" y="324103"/>
                </a:lnTo>
                <a:lnTo>
                  <a:pt x="1306619" y="322856"/>
                </a:lnTo>
                <a:lnTo>
                  <a:pt x="1369198" y="322437"/>
                </a:lnTo>
                <a:lnTo>
                  <a:pt x="1369198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50651" y="705156"/>
            <a:ext cx="1369695" cy="1278890"/>
          </a:xfrm>
          <a:custGeom>
            <a:avLst/>
            <a:gdLst/>
            <a:ahLst/>
            <a:cxnLst/>
            <a:rect l="l" t="t" r="r" b="b"/>
            <a:pathLst>
              <a:path w="1369695" h="1278889">
                <a:moveTo>
                  <a:pt x="0" y="403047"/>
                </a:moveTo>
                <a:lnTo>
                  <a:pt x="8177" y="447183"/>
                </a:lnTo>
                <a:lnTo>
                  <a:pt x="32194" y="490104"/>
                </a:lnTo>
                <a:lnTo>
                  <a:pt x="71281" y="531519"/>
                </a:lnTo>
                <a:lnTo>
                  <a:pt x="124667" y="571141"/>
                </a:lnTo>
                <a:lnTo>
                  <a:pt x="191581" y="608681"/>
                </a:lnTo>
                <a:lnTo>
                  <a:pt x="229870" y="626580"/>
                </a:lnTo>
                <a:lnTo>
                  <a:pt x="271252" y="643851"/>
                </a:lnTo>
                <a:lnTo>
                  <a:pt x="315630" y="660456"/>
                </a:lnTo>
                <a:lnTo>
                  <a:pt x="362909" y="676362"/>
                </a:lnTo>
                <a:lnTo>
                  <a:pt x="412992" y="691530"/>
                </a:lnTo>
                <a:lnTo>
                  <a:pt x="465782" y="705925"/>
                </a:lnTo>
                <a:lnTo>
                  <a:pt x="521183" y="719512"/>
                </a:lnTo>
                <a:lnTo>
                  <a:pt x="579100" y="732254"/>
                </a:lnTo>
                <a:lnTo>
                  <a:pt x="639434" y="744115"/>
                </a:lnTo>
                <a:lnTo>
                  <a:pt x="702091" y="755058"/>
                </a:lnTo>
                <a:lnTo>
                  <a:pt x="766974" y="765049"/>
                </a:lnTo>
                <a:lnTo>
                  <a:pt x="833986" y="774050"/>
                </a:lnTo>
                <a:lnTo>
                  <a:pt x="903031" y="782026"/>
                </a:lnTo>
                <a:lnTo>
                  <a:pt x="974013" y="788941"/>
                </a:lnTo>
                <a:lnTo>
                  <a:pt x="1046835" y="794759"/>
                </a:lnTo>
                <a:lnTo>
                  <a:pt x="1046836" y="633540"/>
                </a:lnTo>
                <a:lnTo>
                  <a:pt x="1369273" y="967312"/>
                </a:lnTo>
                <a:lnTo>
                  <a:pt x="1046836" y="1278415"/>
                </a:lnTo>
                <a:lnTo>
                  <a:pt x="1046836" y="1117196"/>
                </a:lnTo>
                <a:lnTo>
                  <a:pt x="974014" y="1111378"/>
                </a:lnTo>
                <a:lnTo>
                  <a:pt x="903032" y="1104464"/>
                </a:lnTo>
                <a:lnTo>
                  <a:pt x="833987" y="1096487"/>
                </a:lnTo>
                <a:lnTo>
                  <a:pt x="766975" y="1087486"/>
                </a:lnTo>
                <a:lnTo>
                  <a:pt x="702092" y="1077495"/>
                </a:lnTo>
                <a:lnTo>
                  <a:pt x="639435" y="1066552"/>
                </a:lnTo>
                <a:lnTo>
                  <a:pt x="579100" y="1054691"/>
                </a:lnTo>
                <a:lnTo>
                  <a:pt x="521184" y="1041949"/>
                </a:lnTo>
                <a:lnTo>
                  <a:pt x="465783" y="1028363"/>
                </a:lnTo>
                <a:lnTo>
                  <a:pt x="412992" y="1013967"/>
                </a:lnTo>
                <a:lnTo>
                  <a:pt x="362910" y="998799"/>
                </a:lnTo>
                <a:lnTo>
                  <a:pt x="315631" y="982893"/>
                </a:lnTo>
                <a:lnTo>
                  <a:pt x="271252" y="966288"/>
                </a:lnTo>
                <a:lnTo>
                  <a:pt x="229871" y="949017"/>
                </a:lnTo>
                <a:lnTo>
                  <a:pt x="191582" y="931118"/>
                </a:lnTo>
                <a:lnTo>
                  <a:pt x="156482" y="912626"/>
                </a:lnTo>
                <a:lnTo>
                  <a:pt x="96236" y="874009"/>
                </a:lnTo>
                <a:lnTo>
                  <a:pt x="49903" y="833454"/>
                </a:lnTo>
                <a:lnTo>
                  <a:pt x="18254" y="791251"/>
                </a:lnTo>
                <a:lnTo>
                  <a:pt x="2061" y="747686"/>
                </a:lnTo>
                <a:lnTo>
                  <a:pt x="0" y="403047"/>
                </a:lnTo>
                <a:lnTo>
                  <a:pt x="1781" y="382306"/>
                </a:lnTo>
                <a:lnTo>
                  <a:pt x="15777" y="341666"/>
                </a:lnTo>
                <a:lnTo>
                  <a:pt x="43108" y="302319"/>
                </a:lnTo>
                <a:lnTo>
                  <a:pt x="83087" y="264465"/>
                </a:lnTo>
                <a:lnTo>
                  <a:pt x="135025" y="228309"/>
                </a:lnTo>
                <a:lnTo>
                  <a:pt x="198234" y="194052"/>
                </a:lnTo>
                <a:lnTo>
                  <a:pt x="233850" y="177699"/>
                </a:lnTo>
                <a:lnTo>
                  <a:pt x="272026" y="161897"/>
                </a:lnTo>
                <a:lnTo>
                  <a:pt x="312675" y="146671"/>
                </a:lnTo>
                <a:lnTo>
                  <a:pt x="355712" y="132047"/>
                </a:lnTo>
                <a:lnTo>
                  <a:pt x="401050" y="118049"/>
                </a:lnTo>
                <a:lnTo>
                  <a:pt x="448604" y="104704"/>
                </a:lnTo>
                <a:lnTo>
                  <a:pt x="498288" y="92036"/>
                </a:lnTo>
                <a:lnTo>
                  <a:pt x="550015" y="80071"/>
                </a:lnTo>
                <a:lnTo>
                  <a:pt x="603699" y="68834"/>
                </a:lnTo>
                <a:lnTo>
                  <a:pt x="659255" y="58350"/>
                </a:lnTo>
                <a:lnTo>
                  <a:pt x="716596" y="48645"/>
                </a:lnTo>
                <a:lnTo>
                  <a:pt x="775636" y="39744"/>
                </a:lnTo>
                <a:lnTo>
                  <a:pt x="836290" y="31673"/>
                </a:lnTo>
                <a:lnTo>
                  <a:pt x="898471" y="24456"/>
                </a:lnTo>
                <a:lnTo>
                  <a:pt x="962093" y="18120"/>
                </a:lnTo>
                <a:lnTo>
                  <a:pt x="1027070" y="12688"/>
                </a:lnTo>
                <a:lnTo>
                  <a:pt x="1093317" y="8188"/>
                </a:lnTo>
                <a:lnTo>
                  <a:pt x="1160746" y="4644"/>
                </a:lnTo>
                <a:lnTo>
                  <a:pt x="1229273" y="2080"/>
                </a:lnTo>
                <a:lnTo>
                  <a:pt x="1298810" y="524"/>
                </a:lnTo>
                <a:lnTo>
                  <a:pt x="1369273" y="0"/>
                </a:lnTo>
                <a:lnTo>
                  <a:pt x="1369273" y="322437"/>
                </a:lnTo>
                <a:lnTo>
                  <a:pt x="1306694" y="322856"/>
                </a:lnTo>
                <a:lnTo>
                  <a:pt x="1244650" y="324103"/>
                </a:lnTo>
                <a:lnTo>
                  <a:pt x="1183217" y="326164"/>
                </a:lnTo>
                <a:lnTo>
                  <a:pt x="1122473" y="329023"/>
                </a:lnTo>
                <a:lnTo>
                  <a:pt x="1062492" y="332666"/>
                </a:lnTo>
                <a:lnTo>
                  <a:pt x="1003351" y="337078"/>
                </a:lnTo>
                <a:lnTo>
                  <a:pt x="945127" y="342245"/>
                </a:lnTo>
                <a:lnTo>
                  <a:pt x="887895" y="348152"/>
                </a:lnTo>
                <a:lnTo>
                  <a:pt x="831732" y="354784"/>
                </a:lnTo>
                <a:lnTo>
                  <a:pt x="776714" y="362126"/>
                </a:lnTo>
                <a:lnTo>
                  <a:pt x="722917" y="370165"/>
                </a:lnTo>
                <a:lnTo>
                  <a:pt x="670417" y="378885"/>
                </a:lnTo>
                <a:lnTo>
                  <a:pt x="619291" y="388271"/>
                </a:lnTo>
                <a:lnTo>
                  <a:pt x="569615" y="398309"/>
                </a:lnTo>
                <a:lnTo>
                  <a:pt x="521464" y="408985"/>
                </a:lnTo>
                <a:lnTo>
                  <a:pt x="474916" y="420282"/>
                </a:lnTo>
                <a:lnTo>
                  <a:pt x="430046" y="432188"/>
                </a:lnTo>
                <a:lnTo>
                  <a:pt x="386930" y="444687"/>
                </a:lnTo>
                <a:lnTo>
                  <a:pt x="345645" y="457764"/>
                </a:lnTo>
                <a:lnTo>
                  <a:pt x="306267" y="471405"/>
                </a:lnTo>
                <a:lnTo>
                  <a:pt x="268873" y="485594"/>
                </a:lnTo>
                <a:lnTo>
                  <a:pt x="233537" y="500319"/>
                </a:lnTo>
                <a:lnTo>
                  <a:pt x="169349" y="531312"/>
                </a:lnTo>
                <a:lnTo>
                  <a:pt x="140649" y="547551"/>
                </a:lnTo>
                <a:lnTo>
                  <a:pt x="114313" y="564266"/>
                </a:lnTo>
              </a:path>
            </a:pathLst>
          </a:custGeom>
          <a:ln w="1587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43102" y="1091875"/>
            <a:ext cx="24028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w Cen MT"/>
                <a:cs typeface="Tw Cen MT"/>
              </a:rPr>
              <a:t>FERMENTING</a:t>
            </a:r>
            <a:r>
              <a:rPr sz="2000" b="1" spc="-30" dirty="0">
                <a:latin typeface="Tw Cen MT"/>
                <a:cs typeface="Tw Cen MT"/>
              </a:rPr>
              <a:t> </a:t>
            </a:r>
            <a:r>
              <a:rPr sz="2000" b="1" spc="-10" dirty="0">
                <a:latin typeface="Tw Cen MT"/>
                <a:cs typeface="Tw Cen MT"/>
              </a:rPr>
              <a:t>AGENTS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68785" y="1932708"/>
            <a:ext cx="2547851" cy="922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33522" y="1984232"/>
            <a:ext cx="2421035" cy="79369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ATP = ENERGY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33522" y="1984232"/>
            <a:ext cx="2421255" cy="793750"/>
          </a:xfrm>
          <a:custGeom>
            <a:avLst/>
            <a:gdLst/>
            <a:ahLst/>
            <a:cxnLst/>
            <a:rect l="l" t="t" r="r" b="b"/>
            <a:pathLst>
              <a:path w="2421254" h="793750">
                <a:moveTo>
                  <a:pt x="0" y="132284"/>
                </a:moveTo>
                <a:lnTo>
                  <a:pt x="6743" y="90472"/>
                </a:lnTo>
                <a:lnTo>
                  <a:pt x="25523" y="54159"/>
                </a:lnTo>
                <a:lnTo>
                  <a:pt x="54159" y="25523"/>
                </a:lnTo>
                <a:lnTo>
                  <a:pt x="90472" y="6743"/>
                </a:lnTo>
                <a:lnTo>
                  <a:pt x="132284" y="0"/>
                </a:lnTo>
                <a:lnTo>
                  <a:pt x="2288750" y="0"/>
                </a:lnTo>
                <a:lnTo>
                  <a:pt x="2330562" y="6743"/>
                </a:lnTo>
                <a:lnTo>
                  <a:pt x="2366876" y="25523"/>
                </a:lnTo>
                <a:lnTo>
                  <a:pt x="2395512" y="54159"/>
                </a:lnTo>
                <a:lnTo>
                  <a:pt x="2414291" y="90472"/>
                </a:lnTo>
                <a:lnTo>
                  <a:pt x="2421035" y="132284"/>
                </a:lnTo>
                <a:lnTo>
                  <a:pt x="2421035" y="661406"/>
                </a:lnTo>
                <a:lnTo>
                  <a:pt x="2414291" y="703219"/>
                </a:lnTo>
                <a:lnTo>
                  <a:pt x="2395512" y="739532"/>
                </a:lnTo>
                <a:lnTo>
                  <a:pt x="2366876" y="768168"/>
                </a:lnTo>
                <a:lnTo>
                  <a:pt x="2330562" y="786947"/>
                </a:lnTo>
                <a:lnTo>
                  <a:pt x="2288750" y="793691"/>
                </a:lnTo>
                <a:lnTo>
                  <a:pt x="132284" y="793691"/>
                </a:lnTo>
                <a:lnTo>
                  <a:pt x="90472" y="786947"/>
                </a:lnTo>
                <a:lnTo>
                  <a:pt x="54159" y="768168"/>
                </a:lnTo>
                <a:lnTo>
                  <a:pt x="25523" y="739532"/>
                </a:lnTo>
                <a:lnTo>
                  <a:pt x="6743" y="703219"/>
                </a:lnTo>
                <a:lnTo>
                  <a:pt x="0" y="661406"/>
                </a:lnTo>
                <a:lnTo>
                  <a:pt x="0" y="132284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85411" y="3017519"/>
            <a:ext cx="2543694" cy="922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47011" y="3069220"/>
            <a:ext cx="2421036" cy="79369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PYRUVATE = LACTATE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47011" y="3069220"/>
            <a:ext cx="2421255" cy="793750"/>
          </a:xfrm>
          <a:custGeom>
            <a:avLst/>
            <a:gdLst/>
            <a:ahLst/>
            <a:cxnLst/>
            <a:rect l="l" t="t" r="r" b="b"/>
            <a:pathLst>
              <a:path w="2421254" h="793750">
                <a:moveTo>
                  <a:pt x="0" y="132284"/>
                </a:moveTo>
                <a:lnTo>
                  <a:pt x="6743" y="90472"/>
                </a:lnTo>
                <a:lnTo>
                  <a:pt x="25523" y="54159"/>
                </a:lnTo>
                <a:lnTo>
                  <a:pt x="54159" y="25523"/>
                </a:lnTo>
                <a:lnTo>
                  <a:pt x="90472" y="6743"/>
                </a:lnTo>
                <a:lnTo>
                  <a:pt x="132284" y="0"/>
                </a:lnTo>
                <a:lnTo>
                  <a:pt x="2288750" y="0"/>
                </a:lnTo>
                <a:lnTo>
                  <a:pt x="2330562" y="6743"/>
                </a:lnTo>
                <a:lnTo>
                  <a:pt x="2366876" y="25523"/>
                </a:lnTo>
                <a:lnTo>
                  <a:pt x="2395512" y="54159"/>
                </a:lnTo>
                <a:lnTo>
                  <a:pt x="2414291" y="90472"/>
                </a:lnTo>
                <a:lnTo>
                  <a:pt x="2421035" y="132284"/>
                </a:lnTo>
                <a:lnTo>
                  <a:pt x="2421035" y="661406"/>
                </a:lnTo>
                <a:lnTo>
                  <a:pt x="2414291" y="703219"/>
                </a:lnTo>
                <a:lnTo>
                  <a:pt x="2395512" y="739532"/>
                </a:lnTo>
                <a:lnTo>
                  <a:pt x="2366876" y="768168"/>
                </a:lnTo>
                <a:lnTo>
                  <a:pt x="2330562" y="786947"/>
                </a:lnTo>
                <a:lnTo>
                  <a:pt x="2288750" y="793691"/>
                </a:lnTo>
                <a:lnTo>
                  <a:pt x="132284" y="793691"/>
                </a:lnTo>
                <a:lnTo>
                  <a:pt x="90472" y="786947"/>
                </a:lnTo>
                <a:lnTo>
                  <a:pt x="54159" y="768168"/>
                </a:lnTo>
                <a:lnTo>
                  <a:pt x="25523" y="739532"/>
                </a:lnTo>
                <a:lnTo>
                  <a:pt x="6743" y="703219"/>
                </a:lnTo>
                <a:lnTo>
                  <a:pt x="0" y="661406"/>
                </a:lnTo>
                <a:lnTo>
                  <a:pt x="0" y="132284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750810" y="2156149"/>
            <a:ext cx="3250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0000"/>
                </a:solidFill>
                <a:latin typeface="Tw Cen MT"/>
                <a:cs typeface="Tw Cen MT"/>
              </a:rPr>
              <a:t>REUSED </a:t>
            </a:r>
            <a:r>
              <a:rPr sz="2400" b="1" dirty="0">
                <a:solidFill>
                  <a:srgbClr val="000000"/>
                </a:solidFill>
                <a:latin typeface="Tw Cen MT"/>
                <a:cs typeface="Tw Cen MT"/>
              </a:rPr>
              <a:t>BY </a:t>
            </a:r>
            <a:r>
              <a:rPr sz="2400" b="1" spc="-5" dirty="0">
                <a:solidFill>
                  <a:srgbClr val="000000"/>
                </a:solidFill>
                <a:latin typeface="Tw Cen MT"/>
                <a:cs typeface="Tw Cen MT"/>
              </a:rPr>
              <a:t>THE</a:t>
            </a:r>
            <a:r>
              <a:rPr sz="2400" b="1" spc="-70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2400" b="1" spc="-15" dirty="0">
                <a:solidFill>
                  <a:srgbClr val="000000"/>
                </a:solidFill>
                <a:latin typeface="Tw Cen MT"/>
                <a:cs typeface="Tw Cen MT"/>
              </a:rPr>
              <a:t>CULTURE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24609" y="3419718"/>
            <a:ext cx="3268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Tw Cen MT"/>
                <a:cs typeface="Tw Cen MT"/>
              </a:rPr>
              <a:t>ACIDIFICATION </a:t>
            </a:r>
            <a:r>
              <a:rPr sz="2400" b="1" dirty="0">
                <a:latin typeface="Tw Cen MT"/>
                <a:cs typeface="Tw Cen MT"/>
              </a:rPr>
              <a:t>pH</a:t>
            </a:r>
            <a:r>
              <a:rPr sz="2400" b="1" spc="-25" dirty="0">
                <a:latin typeface="Tw Cen MT"/>
                <a:cs typeface="Tw Cen MT"/>
              </a:rPr>
              <a:t> </a:t>
            </a:r>
            <a:r>
              <a:rPr sz="2400" b="1" spc="-30" dirty="0">
                <a:latin typeface="Tw Cen MT"/>
                <a:cs typeface="Tw Cen MT"/>
              </a:rPr>
              <a:t>DROP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160409" y="4067675"/>
            <a:ext cx="436880" cy="1091565"/>
          </a:xfrm>
          <a:custGeom>
            <a:avLst/>
            <a:gdLst/>
            <a:ahLst/>
            <a:cxnLst/>
            <a:rect l="l" t="t" r="r" b="b"/>
            <a:pathLst>
              <a:path w="436879" h="1091564">
                <a:moveTo>
                  <a:pt x="0" y="873036"/>
                </a:moveTo>
                <a:lnTo>
                  <a:pt x="109145" y="873036"/>
                </a:lnTo>
                <a:lnTo>
                  <a:pt x="109145" y="0"/>
                </a:lnTo>
                <a:lnTo>
                  <a:pt x="327435" y="0"/>
                </a:lnTo>
                <a:lnTo>
                  <a:pt x="327435" y="873036"/>
                </a:lnTo>
                <a:lnTo>
                  <a:pt x="436581" y="873036"/>
                </a:lnTo>
                <a:lnTo>
                  <a:pt x="218291" y="1091326"/>
                </a:lnTo>
                <a:lnTo>
                  <a:pt x="0" y="873036"/>
                </a:lnTo>
                <a:close/>
              </a:path>
            </a:pathLst>
          </a:custGeom>
          <a:ln w="1587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181343" y="5403949"/>
            <a:ext cx="2653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latin typeface="Tw Cen MT"/>
                <a:cs typeface="Tw Cen MT"/>
              </a:rPr>
              <a:t>COAGULATION</a:t>
            </a:r>
            <a:endParaRPr sz="3200">
              <a:latin typeface="Tw Cen MT"/>
              <a:cs typeface="Tw Cen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64661" y="5516162"/>
            <a:ext cx="1588135" cy="417195"/>
          </a:xfrm>
          <a:custGeom>
            <a:avLst/>
            <a:gdLst/>
            <a:ahLst/>
            <a:cxnLst/>
            <a:rect l="l" t="t" r="r" b="b"/>
            <a:pathLst>
              <a:path w="1588134" h="417195">
                <a:moveTo>
                  <a:pt x="0" y="208344"/>
                </a:moveTo>
                <a:lnTo>
                  <a:pt x="208344" y="0"/>
                </a:lnTo>
                <a:lnTo>
                  <a:pt x="208344" y="104171"/>
                </a:lnTo>
                <a:lnTo>
                  <a:pt x="1587565" y="104171"/>
                </a:lnTo>
                <a:lnTo>
                  <a:pt x="1587565" y="312516"/>
                </a:lnTo>
                <a:lnTo>
                  <a:pt x="208344" y="312516"/>
                </a:lnTo>
                <a:lnTo>
                  <a:pt x="208344" y="416688"/>
                </a:lnTo>
                <a:lnTo>
                  <a:pt x="0" y="208344"/>
                </a:lnTo>
                <a:close/>
              </a:path>
            </a:pathLst>
          </a:custGeom>
          <a:ln w="15874">
            <a:solidFill>
              <a:srgbClr val="4C97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95475" y="5092810"/>
            <a:ext cx="6142355" cy="14833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5"/>
              </a:spcBef>
            </a:pPr>
            <a:r>
              <a:rPr sz="2400" dirty="0">
                <a:latin typeface="Tw Cen MT"/>
                <a:cs typeface="Tw Cen MT"/>
              </a:rPr>
              <a:t>The </a:t>
            </a:r>
            <a:r>
              <a:rPr sz="2400" spc="-5" dirty="0">
                <a:latin typeface="Tw Cen MT"/>
                <a:cs typeface="Tw Cen MT"/>
              </a:rPr>
              <a:t>obtention </a:t>
            </a:r>
            <a:r>
              <a:rPr sz="2400" dirty="0">
                <a:latin typeface="Tw Cen MT"/>
                <a:cs typeface="Tw Cen MT"/>
              </a:rPr>
              <a:t>of a </a:t>
            </a:r>
            <a:r>
              <a:rPr sz="2400" spc="-5" dirty="0">
                <a:latin typeface="Tw Cen MT"/>
                <a:cs typeface="Tw Cen MT"/>
              </a:rPr>
              <a:t>solid </a:t>
            </a:r>
            <a:r>
              <a:rPr sz="2400" dirty="0">
                <a:latin typeface="Tw Cen MT"/>
                <a:cs typeface="Tw Cen MT"/>
              </a:rPr>
              <a:t>without the </a:t>
            </a:r>
            <a:r>
              <a:rPr sz="2400" spc="-5" dirty="0">
                <a:latin typeface="Tw Cen MT"/>
                <a:cs typeface="Tw Cen MT"/>
              </a:rPr>
              <a:t>addition </a:t>
            </a:r>
            <a:r>
              <a:rPr sz="2400" dirty="0">
                <a:latin typeface="Tw Cen MT"/>
                <a:cs typeface="Tw Cen MT"/>
              </a:rPr>
              <a:t>of  fermenting </a:t>
            </a:r>
            <a:r>
              <a:rPr sz="2400" spc="-10" dirty="0">
                <a:latin typeface="Tw Cen MT"/>
                <a:cs typeface="Tw Cen MT"/>
              </a:rPr>
              <a:t>agent </a:t>
            </a:r>
            <a:r>
              <a:rPr sz="2400" dirty="0" smtClean="0">
                <a:latin typeface="Tw Cen MT"/>
                <a:cs typeface="Tw Cen MT"/>
              </a:rPr>
              <a:t>cannot </a:t>
            </a:r>
            <a:r>
              <a:rPr sz="2400" dirty="0">
                <a:latin typeface="Tw Cen MT"/>
                <a:cs typeface="Tw Cen MT"/>
              </a:rPr>
              <a:t>be </a:t>
            </a:r>
            <a:r>
              <a:rPr sz="2400" spc="-5" dirty="0" smtClean="0">
                <a:latin typeface="Tw Cen MT"/>
                <a:cs typeface="Tw Cen MT"/>
              </a:rPr>
              <a:t>call</a:t>
            </a:r>
            <a:r>
              <a:rPr lang="en-US" sz="2400" spc="-5" dirty="0" smtClean="0">
                <a:latin typeface="Tw Cen MT"/>
                <a:cs typeface="Tw Cen MT"/>
              </a:rPr>
              <a:t>ed</a:t>
            </a:r>
            <a:r>
              <a:rPr sz="2400" spc="-5" dirty="0" smtClean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CHEESE, and the  </a:t>
            </a:r>
            <a:r>
              <a:rPr sz="2400" spc="-5" dirty="0">
                <a:latin typeface="Tw Cen MT"/>
                <a:cs typeface="Tw Cen MT"/>
              </a:rPr>
              <a:t>result </a:t>
            </a:r>
            <a:r>
              <a:rPr sz="2400" dirty="0">
                <a:latin typeface="Tw Cen MT"/>
                <a:cs typeface="Tw Cen MT"/>
              </a:rPr>
              <a:t>of the </a:t>
            </a:r>
            <a:r>
              <a:rPr sz="2400" spc="-5" dirty="0">
                <a:latin typeface="Tw Cen MT"/>
                <a:cs typeface="Tw Cen MT"/>
              </a:rPr>
              <a:t>long </a:t>
            </a:r>
            <a:r>
              <a:rPr sz="2400" dirty="0">
                <a:latin typeface="Tw Cen MT"/>
                <a:cs typeface="Tw Cen MT"/>
              </a:rPr>
              <a:t>and </a:t>
            </a:r>
            <a:r>
              <a:rPr sz="2400" spc="-10" dirty="0" smtClean="0">
                <a:latin typeface="Tw Cen MT"/>
                <a:cs typeface="Tw Cen MT"/>
              </a:rPr>
              <a:t>uncontrol</a:t>
            </a:r>
            <a:r>
              <a:rPr lang="en-US" sz="2400" spc="-10" dirty="0" smtClean="0">
                <a:latin typeface="Tw Cen MT"/>
                <a:cs typeface="Tw Cen MT"/>
              </a:rPr>
              <a:t>led</a:t>
            </a:r>
            <a:r>
              <a:rPr sz="2400" spc="-10" dirty="0" smtClean="0">
                <a:latin typeface="Tw Cen MT"/>
                <a:cs typeface="Tw Cen MT"/>
              </a:rPr>
              <a:t> </a:t>
            </a:r>
            <a:r>
              <a:rPr sz="2400" spc="-5" dirty="0">
                <a:latin typeface="Tw Cen MT"/>
                <a:cs typeface="Tw Cen MT"/>
              </a:rPr>
              <a:t>acidification </a:t>
            </a:r>
            <a:r>
              <a:rPr sz="2400" spc="-5" dirty="0" smtClean="0">
                <a:latin typeface="Tw Cen MT"/>
                <a:cs typeface="Tw Cen MT"/>
              </a:rPr>
              <a:t>affect</a:t>
            </a:r>
            <a:r>
              <a:rPr lang="en-US" sz="2400" spc="-5" dirty="0" smtClean="0">
                <a:latin typeface="Tw Cen MT"/>
                <a:cs typeface="Tw Cen MT"/>
              </a:rPr>
              <a:t>s</a:t>
            </a:r>
            <a:r>
              <a:rPr sz="2400" spc="-5" dirty="0" smtClean="0">
                <a:latin typeface="Tw Cen MT"/>
                <a:cs typeface="Tw Cen MT"/>
              </a:rPr>
              <a:t>  </a:t>
            </a:r>
            <a:r>
              <a:rPr sz="2400" dirty="0">
                <a:latin typeface="Tw Cen MT"/>
                <a:cs typeface="Tw Cen MT"/>
              </a:rPr>
              <a:t>the </a:t>
            </a:r>
            <a:r>
              <a:rPr sz="2400" spc="-5" dirty="0">
                <a:latin typeface="Tw Cen MT"/>
                <a:cs typeface="Tw Cen MT"/>
              </a:rPr>
              <a:t>organoleptical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spc="-5" dirty="0">
                <a:latin typeface="Tw Cen MT"/>
                <a:cs typeface="Tw Cen MT"/>
              </a:rPr>
              <a:t>faculty</a:t>
            </a:r>
            <a:endParaRPr sz="2400" dirty="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99" y="826324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1" y="0"/>
                </a:lnTo>
              </a:path>
            </a:pathLst>
          </a:custGeom>
          <a:ln w="1904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56374"/>
            <a:ext cx="2481788" cy="2591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8145" y="3387436"/>
            <a:ext cx="3682537" cy="2601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2416" y="3571450"/>
            <a:ext cx="3314700" cy="2232660"/>
          </a:xfrm>
          <a:custGeom>
            <a:avLst/>
            <a:gdLst/>
            <a:ahLst/>
            <a:cxnLst/>
            <a:rect l="l" t="t" r="r" b="b"/>
            <a:pathLst>
              <a:path w="3314700" h="2232660">
                <a:moveTo>
                  <a:pt x="1666215" y="0"/>
                </a:moveTo>
                <a:lnTo>
                  <a:pt x="1614996" y="337"/>
                </a:lnTo>
                <a:lnTo>
                  <a:pt x="1563896" y="1620"/>
                </a:lnTo>
                <a:lnTo>
                  <a:pt x="1512952" y="3842"/>
                </a:lnTo>
                <a:lnTo>
                  <a:pt x="1462202" y="6997"/>
                </a:lnTo>
                <a:lnTo>
                  <a:pt x="1411683" y="11079"/>
                </a:lnTo>
                <a:lnTo>
                  <a:pt x="1361431" y="16082"/>
                </a:lnTo>
                <a:lnTo>
                  <a:pt x="1311485" y="21998"/>
                </a:lnTo>
                <a:lnTo>
                  <a:pt x="1261882" y="28823"/>
                </a:lnTo>
                <a:lnTo>
                  <a:pt x="1212658" y="36550"/>
                </a:lnTo>
                <a:lnTo>
                  <a:pt x="1163850" y="45173"/>
                </a:lnTo>
                <a:lnTo>
                  <a:pt x="1115497" y="54685"/>
                </a:lnTo>
                <a:lnTo>
                  <a:pt x="1067634" y="65081"/>
                </a:lnTo>
                <a:lnTo>
                  <a:pt x="1020300" y="76354"/>
                </a:lnTo>
                <a:lnTo>
                  <a:pt x="973532" y="88497"/>
                </a:lnTo>
                <a:lnTo>
                  <a:pt x="927366" y="101506"/>
                </a:lnTo>
                <a:lnTo>
                  <a:pt x="881840" y="115373"/>
                </a:lnTo>
                <a:lnTo>
                  <a:pt x="836991" y="130092"/>
                </a:lnTo>
                <a:lnTo>
                  <a:pt x="792856" y="145658"/>
                </a:lnTo>
                <a:lnTo>
                  <a:pt x="749473" y="162064"/>
                </a:lnTo>
                <a:lnTo>
                  <a:pt x="706878" y="179303"/>
                </a:lnTo>
                <a:lnTo>
                  <a:pt x="665108" y="197370"/>
                </a:lnTo>
                <a:lnTo>
                  <a:pt x="624202" y="216258"/>
                </a:lnTo>
                <a:lnTo>
                  <a:pt x="584196" y="235961"/>
                </a:lnTo>
                <a:lnTo>
                  <a:pt x="545127" y="256474"/>
                </a:lnTo>
                <a:lnTo>
                  <a:pt x="507033" y="277789"/>
                </a:lnTo>
                <a:lnTo>
                  <a:pt x="469950" y="299900"/>
                </a:lnTo>
                <a:lnTo>
                  <a:pt x="433917" y="322802"/>
                </a:lnTo>
                <a:lnTo>
                  <a:pt x="398969" y="346488"/>
                </a:lnTo>
                <a:lnTo>
                  <a:pt x="365144" y="370952"/>
                </a:lnTo>
                <a:lnTo>
                  <a:pt x="332480" y="396188"/>
                </a:lnTo>
                <a:lnTo>
                  <a:pt x="301013" y="422189"/>
                </a:lnTo>
                <a:lnTo>
                  <a:pt x="270781" y="448950"/>
                </a:lnTo>
                <a:lnTo>
                  <a:pt x="241821" y="476463"/>
                </a:lnTo>
                <a:lnTo>
                  <a:pt x="214171" y="504724"/>
                </a:lnTo>
                <a:lnTo>
                  <a:pt x="183978" y="538219"/>
                </a:lnTo>
                <a:lnTo>
                  <a:pt x="156142" y="572094"/>
                </a:lnTo>
                <a:lnTo>
                  <a:pt x="130646" y="606314"/>
                </a:lnTo>
                <a:lnTo>
                  <a:pt x="107474" y="640844"/>
                </a:lnTo>
                <a:lnTo>
                  <a:pt x="86610" y="675650"/>
                </a:lnTo>
                <a:lnTo>
                  <a:pt x="68038" y="710695"/>
                </a:lnTo>
                <a:lnTo>
                  <a:pt x="51741" y="745946"/>
                </a:lnTo>
                <a:lnTo>
                  <a:pt x="37702" y="781367"/>
                </a:lnTo>
                <a:lnTo>
                  <a:pt x="16338" y="852579"/>
                </a:lnTo>
                <a:lnTo>
                  <a:pt x="3814" y="924052"/>
                </a:lnTo>
                <a:lnTo>
                  <a:pt x="0" y="995505"/>
                </a:lnTo>
                <a:lnTo>
                  <a:pt x="1318" y="1031137"/>
                </a:lnTo>
                <a:lnTo>
                  <a:pt x="10325" y="1102036"/>
                </a:lnTo>
                <a:lnTo>
                  <a:pt x="27716" y="1172215"/>
                </a:lnTo>
                <a:lnTo>
                  <a:pt x="53362" y="1241395"/>
                </a:lnTo>
                <a:lnTo>
                  <a:pt x="87132" y="1309296"/>
                </a:lnTo>
                <a:lnTo>
                  <a:pt x="107022" y="1342679"/>
                </a:lnTo>
                <a:lnTo>
                  <a:pt x="128895" y="1375637"/>
                </a:lnTo>
                <a:lnTo>
                  <a:pt x="152734" y="1408135"/>
                </a:lnTo>
                <a:lnTo>
                  <a:pt x="178522" y="1440139"/>
                </a:lnTo>
                <a:lnTo>
                  <a:pt x="206243" y="1471612"/>
                </a:lnTo>
                <a:lnTo>
                  <a:pt x="235882" y="1502521"/>
                </a:lnTo>
                <a:lnTo>
                  <a:pt x="267421" y="1532830"/>
                </a:lnTo>
                <a:lnTo>
                  <a:pt x="300845" y="1562504"/>
                </a:lnTo>
                <a:lnTo>
                  <a:pt x="336136" y="1591508"/>
                </a:lnTo>
                <a:lnTo>
                  <a:pt x="373280" y="1619807"/>
                </a:lnTo>
                <a:lnTo>
                  <a:pt x="412259" y="1647366"/>
                </a:lnTo>
                <a:lnTo>
                  <a:pt x="453058" y="1674151"/>
                </a:lnTo>
                <a:lnTo>
                  <a:pt x="495659" y="1700125"/>
                </a:lnTo>
                <a:lnTo>
                  <a:pt x="540048" y="1725255"/>
                </a:lnTo>
                <a:lnTo>
                  <a:pt x="586206" y="1749505"/>
                </a:lnTo>
                <a:lnTo>
                  <a:pt x="634119" y="1772840"/>
                </a:lnTo>
                <a:lnTo>
                  <a:pt x="683770" y="1795225"/>
                </a:lnTo>
                <a:lnTo>
                  <a:pt x="735143" y="1816625"/>
                </a:lnTo>
                <a:lnTo>
                  <a:pt x="788220" y="1837005"/>
                </a:lnTo>
                <a:lnTo>
                  <a:pt x="842987" y="1856331"/>
                </a:lnTo>
                <a:lnTo>
                  <a:pt x="966883" y="2232425"/>
                </a:lnTo>
                <a:lnTo>
                  <a:pt x="1442887" y="1976055"/>
                </a:lnTo>
                <a:lnTo>
                  <a:pt x="1871099" y="1976055"/>
                </a:lnTo>
                <a:lnTo>
                  <a:pt x="1883941" y="1975122"/>
                </a:lnTo>
                <a:lnTo>
                  <a:pt x="1937765" y="1970129"/>
                </a:lnTo>
                <a:lnTo>
                  <a:pt x="1991166" y="1964093"/>
                </a:lnTo>
                <a:lnTo>
                  <a:pt x="2044103" y="1957024"/>
                </a:lnTo>
                <a:lnTo>
                  <a:pt x="2096538" y="1948936"/>
                </a:lnTo>
                <a:lnTo>
                  <a:pt x="2148429" y="1939839"/>
                </a:lnTo>
                <a:lnTo>
                  <a:pt x="2199738" y="1929746"/>
                </a:lnTo>
                <a:lnTo>
                  <a:pt x="2250424" y="1918670"/>
                </a:lnTo>
                <a:lnTo>
                  <a:pt x="2300447" y="1906620"/>
                </a:lnTo>
                <a:lnTo>
                  <a:pt x="2349768" y="1893611"/>
                </a:lnTo>
                <a:lnTo>
                  <a:pt x="2398347" y="1879653"/>
                </a:lnTo>
                <a:lnTo>
                  <a:pt x="2446144" y="1864759"/>
                </a:lnTo>
                <a:lnTo>
                  <a:pt x="2493119" y="1848940"/>
                </a:lnTo>
                <a:lnTo>
                  <a:pt x="2539232" y="1832209"/>
                </a:lnTo>
                <a:lnTo>
                  <a:pt x="2584444" y="1814577"/>
                </a:lnTo>
                <a:lnTo>
                  <a:pt x="2628714" y="1796056"/>
                </a:lnTo>
                <a:lnTo>
                  <a:pt x="2672003" y="1776658"/>
                </a:lnTo>
                <a:lnTo>
                  <a:pt x="2714271" y="1756395"/>
                </a:lnTo>
                <a:lnTo>
                  <a:pt x="2755478" y="1735280"/>
                </a:lnTo>
                <a:lnTo>
                  <a:pt x="2795584" y="1713323"/>
                </a:lnTo>
                <a:lnTo>
                  <a:pt x="2834549" y="1690538"/>
                </a:lnTo>
                <a:lnTo>
                  <a:pt x="2872334" y="1666935"/>
                </a:lnTo>
                <a:lnTo>
                  <a:pt x="2908898" y="1642527"/>
                </a:lnTo>
                <a:lnTo>
                  <a:pt x="2944202" y="1617325"/>
                </a:lnTo>
                <a:lnTo>
                  <a:pt x="2978206" y="1591343"/>
                </a:lnTo>
                <a:lnTo>
                  <a:pt x="3010871" y="1564590"/>
                </a:lnTo>
                <a:lnTo>
                  <a:pt x="3042155" y="1537081"/>
                </a:lnTo>
                <a:lnTo>
                  <a:pt x="3072020" y="1508825"/>
                </a:lnTo>
                <a:lnTo>
                  <a:pt x="3100425" y="1479837"/>
                </a:lnTo>
                <a:lnTo>
                  <a:pt x="3130618" y="1446342"/>
                </a:lnTo>
                <a:lnTo>
                  <a:pt x="3158454" y="1412467"/>
                </a:lnTo>
                <a:lnTo>
                  <a:pt x="3183950" y="1378247"/>
                </a:lnTo>
                <a:lnTo>
                  <a:pt x="3207121" y="1343716"/>
                </a:lnTo>
                <a:lnTo>
                  <a:pt x="3227985" y="1308911"/>
                </a:lnTo>
                <a:lnTo>
                  <a:pt x="3246558" y="1273865"/>
                </a:lnTo>
                <a:lnTo>
                  <a:pt x="3262855" y="1238614"/>
                </a:lnTo>
                <a:lnTo>
                  <a:pt x="3276893" y="1203194"/>
                </a:lnTo>
                <a:lnTo>
                  <a:pt x="3298258" y="1131981"/>
                </a:lnTo>
                <a:lnTo>
                  <a:pt x="3310782" y="1060509"/>
                </a:lnTo>
                <a:lnTo>
                  <a:pt x="3314596" y="989056"/>
                </a:lnTo>
                <a:lnTo>
                  <a:pt x="3313277" y="953424"/>
                </a:lnTo>
                <a:lnTo>
                  <a:pt x="3304270" y="882525"/>
                </a:lnTo>
                <a:lnTo>
                  <a:pt x="3286879" y="812345"/>
                </a:lnTo>
                <a:lnTo>
                  <a:pt x="3261233" y="743165"/>
                </a:lnTo>
                <a:lnTo>
                  <a:pt x="3227464" y="675264"/>
                </a:lnTo>
                <a:lnTo>
                  <a:pt x="3207573" y="641881"/>
                </a:lnTo>
                <a:lnTo>
                  <a:pt x="3185700" y="608923"/>
                </a:lnTo>
                <a:lnTo>
                  <a:pt x="3161862" y="576425"/>
                </a:lnTo>
                <a:lnTo>
                  <a:pt x="3136074" y="544421"/>
                </a:lnTo>
                <a:lnTo>
                  <a:pt x="3108352" y="512948"/>
                </a:lnTo>
                <a:lnTo>
                  <a:pt x="3078714" y="482039"/>
                </a:lnTo>
                <a:lnTo>
                  <a:pt x="3047175" y="451730"/>
                </a:lnTo>
                <a:lnTo>
                  <a:pt x="3013751" y="422056"/>
                </a:lnTo>
                <a:lnTo>
                  <a:pt x="2978459" y="393052"/>
                </a:lnTo>
                <a:lnTo>
                  <a:pt x="2941316" y="364753"/>
                </a:lnTo>
                <a:lnTo>
                  <a:pt x="2902336" y="337194"/>
                </a:lnTo>
                <a:lnTo>
                  <a:pt x="2861538" y="310410"/>
                </a:lnTo>
                <a:lnTo>
                  <a:pt x="2818936" y="284435"/>
                </a:lnTo>
                <a:lnTo>
                  <a:pt x="2774548" y="259305"/>
                </a:lnTo>
                <a:lnTo>
                  <a:pt x="2728389" y="235056"/>
                </a:lnTo>
                <a:lnTo>
                  <a:pt x="2680476" y="211721"/>
                </a:lnTo>
                <a:lnTo>
                  <a:pt x="2630825" y="189336"/>
                </a:lnTo>
                <a:lnTo>
                  <a:pt x="2579453" y="167936"/>
                </a:lnTo>
                <a:lnTo>
                  <a:pt x="2526375" y="147555"/>
                </a:lnTo>
                <a:lnTo>
                  <a:pt x="2471608" y="128230"/>
                </a:lnTo>
                <a:lnTo>
                  <a:pt x="2423537" y="112598"/>
                </a:lnTo>
                <a:lnTo>
                  <a:pt x="2374990" y="98011"/>
                </a:lnTo>
                <a:lnTo>
                  <a:pt x="2326005" y="84462"/>
                </a:lnTo>
                <a:lnTo>
                  <a:pt x="2276618" y="71945"/>
                </a:lnTo>
                <a:lnTo>
                  <a:pt x="2226868" y="60455"/>
                </a:lnTo>
                <a:lnTo>
                  <a:pt x="2176790" y="49984"/>
                </a:lnTo>
                <a:lnTo>
                  <a:pt x="2126423" y="40527"/>
                </a:lnTo>
                <a:lnTo>
                  <a:pt x="2075803" y="32077"/>
                </a:lnTo>
                <a:lnTo>
                  <a:pt x="2024968" y="24628"/>
                </a:lnTo>
                <a:lnTo>
                  <a:pt x="1973955" y="18174"/>
                </a:lnTo>
                <a:lnTo>
                  <a:pt x="1922800" y="12709"/>
                </a:lnTo>
                <a:lnTo>
                  <a:pt x="1871542" y="8227"/>
                </a:lnTo>
                <a:lnTo>
                  <a:pt x="1820217" y="4721"/>
                </a:lnTo>
                <a:lnTo>
                  <a:pt x="1768863" y="2185"/>
                </a:lnTo>
                <a:lnTo>
                  <a:pt x="1717517" y="614"/>
                </a:lnTo>
                <a:lnTo>
                  <a:pt x="1666215" y="0"/>
                </a:lnTo>
                <a:close/>
              </a:path>
              <a:path w="3314700" h="2232660">
                <a:moveTo>
                  <a:pt x="1871099" y="1976055"/>
                </a:moveTo>
                <a:lnTo>
                  <a:pt x="1442887" y="1976055"/>
                </a:lnTo>
                <a:lnTo>
                  <a:pt x="1498664" y="1979842"/>
                </a:lnTo>
                <a:lnTo>
                  <a:pt x="1554336" y="1982490"/>
                </a:lnTo>
                <a:lnTo>
                  <a:pt x="1609864" y="1984011"/>
                </a:lnTo>
                <a:lnTo>
                  <a:pt x="1665207" y="1984416"/>
                </a:lnTo>
                <a:lnTo>
                  <a:pt x="1720326" y="1983718"/>
                </a:lnTo>
                <a:lnTo>
                  <a:pt x="1775182" y="1981928"/>
                </a:lnTo>
                <a:lnTo>
                  <a:pt x="1829733" y="1979059"/>
                </a:lnTo>
                <a:lnTo>
                  <a:pt x="1871099" y="1976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2416" y="3571450"/>
            <a:ext cx="3314700" cy="2232660"/>
          </a:xfrm>
          <a:custGeom>
            <a:avLst/>
            <a:gdLst/>
            <a:ahLst/>
            <a:cxnLst/>
            <a:rect l="l" t="t" r="r" b="b"/>
            <a:pathLst>
              <a:path w="3314700" h="2232660">
                <a:moveTo>
                  <a:pt x="966883" y="2232425"/>
                </a:moveTo>
                <a:lnTo>
                  <a:pt x="842987" y="1856330"/>
                </a:lnTo>
                <a:lnTo>
                  <a:pt x="788220" y="1837005"/>
                </a:lnTo>
                <a:lnTo>
                  <a:pt x="735142" y="1816624"/>
                </a:lnTo>
                <a:lnTo>
                  <a:pt x="683770" y="1795224"/>
                </a:lnTo>
                <a:lnTo>
                  <a:pt x="634119" y="1772839"/>
                </a:lnTo>
                <a:lnTo>
                  <a:pt x="586206" y="1749504"/>
                </a:lnTo>
                <a:lnTo>
                  <a:pt x="540047" y="1725255"/>
                </a:lnTo>
                <a:lnTo>
                  <a:pt x="495659" y="1700125"/>
                </a:lnTo>
                <a:lnTo>
                  <a:pt x="453058" y="1674150"/>
                </a:lnTo>
                <a:lnTo>
                  <a:pt x="412259" y="1647366"/>
                </a:lnTo>
                <a:lnTo>
                  <a:pt x="373280" y="1619807"/>
                </a:lnTo>
                <a:lnTo>
                  <a:pt x="336136" y="1591508"/>
                </a:lnTo>
                <a:lnTo>
                  <a:pt x="300844" y="1562504"/>
                </a:lnTo>
                <a:lnTo>
                  <a:pt x="267421" y="1532830"/>
                </a:lnTo>
                <a:lnTo>
                  <a:pt x="235882" y="1502521"/>
                </a:lnTo>
                <a:lnTo>
                  <a:pt x="206243" y="1471612"/>
                </a:lnTo>
                <a:lnTo>
                  <a:pt x="178522" y="1440139"/>
                </a:lnTo>
                <a:lnTo>
                  <a:pt x="152734" y="1408135"/>
                </a:lnTo>
                <a:lnTo>
                  <a:pt x="128895" y="1375637"/>
                </a:lnTo>
                <a:lnTo>
                  <a:pt x="107022" y="1342679"/>
                </a:lnTo>
                <a:lnTo>
                  <a:pt x="87132" y="1309296"/>
                </a:lnTo>
                <a:lnTo>
                  <a:pt x="69240" y="1275523"/>
                </a:lnTo>
                <a:lnTo>
                  <a:pt x="39516" y="1206948"/>
                </a:lnTo>
                <a:lnTo>
                  <a:pt x="17981" y="1137233"/>
                </a:lnTo>
                <a:lnTo>
                  <a:pt x="4765" y="1066659"/>
                </a:lnTo>
                <a:lnTo>
                  <a:pt x="0" y="995505"/>
                </a:lnTo>
                <a:lnTo>
                  <a:pt x="826" y="959798"/>
                </a:lnTo>
                <a:lnTo>
                  <a:pt x="8979" y="888300"/>
                </a:lnTo>
                <a:lnTo>
                  <a:pt x="25907" y="816923"/>
                </a:lnTo>
                <a:lnTo>
                  <a:pt x="51741" y="745946"/>
                </a:lnTo>
                <a:lnTo>
                  <a:pt x="68038" y="710695"/>
                </a:lnTo>
                <a:lnTo>
                  <a:pt x="86610" y="675650"/>
                </a:lnTo>
                <a:lnTo>
                  <a:pt x="107474" y="640844"/>
                </a:lnTo>
                <a:lnTo>
                  <a:pt x="130646" y="606314"/>
                </a:lnTo>
                <a:lnTo>
                  <a:pt x="156142" y="572094"/>
                </a:lnTo>
                <a:lnTo>
                  <a:pt x="183978" y="538219"/>
                </a:lnTo>
                <a:lnTo>
                  <a:pt x="214171" y="504724"/>
                </a:lnTo>
                <a:lnTo>
                  <a:pt x="241822" y="476463"/>
                </a:lnTo>
                <a:lnTo>
                  <a:pt x="270781" y="448949"/>
                </a:lnTo>
                <a:lnTo>
                  <a:pt x="301013" y="422189"/>
                </a:lnTo>
                <a:lnTo>
                  <a:pt x="332480" y="396188"/>
                </a:lnTo>
                <a:lnTo>
                  <a:pt x="365144" y="370952"/>
                </a:lnTo>
                <a:lnTo>
                  <a:pt x="398969" y="346488"/>
                </a:lnTo>
                <a:lnTo>
                  <a:pt x="433917" y="322802"/>
                </a:lnTo>
                <a:lnTo>
                  <a:pt x="469950" y="299900"/>
                </a:lnTo>
                <a:lnTo>
                  <a:pt x="507033" y="277788"/>
                </a:lnTo>
                <a:lnTo>
                  <a:pt x="545127" y="256473"/>
                </a:lnTo>
                <a:lnTo>
                  <a:pt x="584196" y="235961"/>
                </a:lnTo>
                <a:lnTo>
                  <a:pt x="624202" y="216258"/>
                </a:lnTo>
                <a:lnTo>
                  <a:pt x="665109" y="197369"/>
                </a:lnTo>
                <a:lnTo>
                  <a:pt x="706878" y="179303"/>
                </a:lnTo>
                <a:lnTo>
                  <a:pt x="749473" y="162063"/>
                </a:lnTo>
                <a:lnTo>
                  <a:pt x="792856" y="145658"/>
                </a:lnTo>
                <a:lnTo>
                  <a:pt x="836991" y="130092"/>
                </a:lnTo>
                <a:lnTo>
                  <a:pt x="881840" y="115373"/>
                </a:lnTo>
                <a:lnTo>
                  <a:pt x="927366" y="101506"/>
                </a:lnTo>
                <a:lnTo>
                  <a:pt x="973532" y="88497"/>
                </a:lnTo>
                <a:lnTo>
                  <a:pt x="1020300" y="76353"/>
                </a:lnTo>
                <a:lnTo>
                  <a:pt x="1067634" y="65081"/>
                </a:lnTo>
                <a:lnTo>
                  <a:pt x="1115497" y="54685"/>
                </a:lnTo>
                <a:lnTo>
                  <a:pt x="1163850" y="45173"/>
                </a:lnTo>
                <a:lnTo>
                  <a:pt x="1212657" y="36550"/>
                </a:lnTo>
                <a:lnTo>
                  <a:pt x="1261881" y="28823"/>
                </a:lnTo>
                <a:lnTo>
                  <a:pt x="1311485" y="21998"/>
                </a:lnTo>
                <a:lnTo>
                  <a:pt x="1361431" y="16081"/>
                </a:lnTo>
                <a:lnTo>
                  <a:pt x="1411682" y="11079"/>
                </a:lnTo>
                <a:lnTo>
                  <a:pt x="1462202" y="6997"/>
                </a:lnTo>
                <a:lnTo>
                  <a:pt x="1512952" y="3842"/>
                </a:lnTo>
                <a:lnTo>
                  <a:pt x="1563895" y="1620"/>
                </a:lnTo>
                <a:lnTo>
                  <a:pt x="1614995" y="337"/>
                </a:lnTo>
                <a:lnTo>
                  <a:pt x="1666215" y="0"/>
                </a:lnTo>
                <a:lnTo>
                  <a:pt x="1717517" y="614"/>
                </a:lnTo>
                <a:lnTo>
                  <a:pt x="1768863" y="2185"/>
                </a:lnTo>
                <a:lnTo>
                  <a:pt x="1820217" y="4721"/>
                </a:lnTo>
                <a:lnTo>
                  <a:pt x="1871542" y="8227"/>
                </a:lnTo>
                <a:lnTo>
                  <a:pt x="1922800" y="12709"/>
                </a:lnTo>
                <a:lnTo>
                  <a:pt x="1973954" y="18174"/>
                </a:lnTo>
                <a:lnTo>
                  <a:pt x="2024968" y="24628"/>
                </a:lnTo>
                <a:lnTo>
                  <a:pt x="2075803" y="32077"/>
                </a:lnTo>
                <a:lnTo>
                  <a:pt x="2126423" y="40527"/>
                </a:lnTo>
                <a:lnTo>
                  <a:pt x="2176790" y="49984"/>
                </a:lnTo>
                <a:lnTo>
                  <a:pt x="2226868" y="60455"/>
                </a:lnTo>
                <a:lnTo>
                  <a:pt x="2276618" y="71945"/>
                </a:lnTo>
                <a:lnTo>
                  <a:pt x="2326005" y="84462"/>
                </a:lnTo>
                <a:lnTo>
                  <a:pt x="2374990" y="98011"/>
                </a:lnTo>
                <a:lnTo>
                  <a:pt x="2423537" y="112598"/>
                </a:lnTo>
                <a:lnTo>
                  <a:pt x="2471608" y="128230"/>
                </a:lnTo>
                <a:lnTo>
                  <a:pt x="2526375" y="147555"/>
                </a:lnTo>
                <a:lnTo>
                  <a:pt x="2579453" y="167936"/>
                </a:lnTo>
                <a:lnTo>
                  <a:pt x="2630825" y="189336"/>
                </a:lnTo>
                <a:lnTo>
                  <a:pt x="2680476" y="211721"/>
                </a:lnTo>
                <a:lnTo>
                  <a:pt x="2728389" y="235056"/>
                </a:lnTo>
                <a:lnTo>
                  <a:pt x="2774547" y="259305"/>
                </a:lnTo>
                <a:lnTo>
                  <a:pt x="2818936" y="284435"/>
                </a:lnTo>
                <a:lnTo>
                  <a:pt x="2861537" y="310409"/>
                </a:lnTo>
                <a:lnTo>
                  <a:pt x="2902336" y="337194"/>
                </a:lnTo>
                <a:lnTo>
                  <a:pt x="2941315" y="364753"/>
                </a:lnTo>
                <a:lnTo>
                  <a:pt x="2978458" y="393052"/>
                </a:lnTo>
                <a:lnTo>
                  <a:pt x="3013750" y="422056"/>
                </a:lnTo>
                <a:lnTo>
                  <a:pt x="3047174" y="451730"/>
                </a:lnTo>
                <a:lnTo>
                  <a:pt x="3078713" y="482039"/>
                </a:lnTo>
                <a:lnTo>
                  <a:pt x="3108351" y="512948"/>
                </a:lnTo>
                <a:lnTo>
                  <a:pt x="3136073" y="544421"/>
                </a:lnTo>
                <a:lnTo>
                  <a:pt x="3161861" y="576425"/>
                </a:lnTo>
                <a:lnTo>
                  <a:pt x="3185700" y="608923"/>
                </a:lnTo>
                <a:lnTo>
                  <a:pt x="3207572" y="641881"/>
                </a:lnTo>
                <a:lnTo>
                  <a:pt x="3227463" y="675264"/>
                </a:lnTo>
                <a:lnTo>
                  <a:pt x="3245355" y="709037"/>
                </a:lnTo>
                <a:lnTo>
                  <a:pt x="3275079" y="777612"/>
                </a:lnTo>
                <a:lnTo>
                  <a:pt x="3296614" y="847327"/>
                </a:lnTo>
                <a:lnTo>
                  <a:pt x="3309829" y="917901"/>
                </a:lnTo>
                <a:lnTo>
                  <a:pt x="3314595" y="989055"/>
                </a:lnTo>
                <a:lnTo>
                  <a:pt x="3313769" y="1024762"/>
                </a:lnTo>
                <a:lnTo>
                  <a:pt x="3305616" y="1096260"/>
                </a:lnTo>
                <a:lnTo>
                  <a:pt x="3288688" y="1167637"/>
                </a:lnTo>
                <a:lnTo>
                  <a:pt x="3262854" y="1238614"/>
                </a:lnTo>
                <a:lnTo>
                  <a:pt x="3246557" y="1273865"/>
                </a:lnTo>
                <a:lnTo>
                  <a:pt x="3227985" y="1308910"/>
                </a:lnTo>
                <a:lnTo>
                  <a:pt x="3207121" y="1343716"/>
                </a:lnTo>
                <a:lnTo>
                  <a:pt x="3183950" y="1378246"/>
                </a:lnTo>
                <a:lnTo>
                  <a:pt x="3158454" y="1412466"/>
                </a:lnTo>
                <a:lnTo>
                  <a:pt x="3130618" y="1446341"/>
                </a:lnTo>
                <a:lnTo>
                  <a:pt x="3100425" y="1479836"/>
                </a:lnTo>
                <a:lnTo>
                  <a:pt x="3072020" y="1508825"/>
                </a:lnTo>
                <a:lnTo>
                  <a:pt x="3042155" y="1537080"/>
                </a:lnTo>
                <a:lnTo>
                  <a:pt x="3010870" y="1564590"/>
                </a:lnTo>
                <a:lnTo>
                  <a:pt x="2978206" y="1591342"/>
                </a:lnTo>
                <a:lnTo>
                  <a:pt x="2944202" y="1617325"/>
                </a:lnTo>
                <a:lnTo>
                  <a:pt x="2908898" y="1642526"/>
                </a:lnTo>
                <a:lnTo>
                  <a:pt x="2872334" y="1666935"/>
                </a:lnTo>
                <a:lnTo>
                  <a:pt x="2834549" y="1690537"/>
                </a:lnTo>
                <a:lnTo>
                  <a:pt x="2795583" y="1713323"/>
                </a:lnTo>
                <a:lnTo>
                  <a:pt x="2755477" y="1735280"/>
                </a:lnTo>
                <a:lnTo>
                  <a:pt x="2714271" y="1756395"/>
                </a:lnTo>
                <a:lnTo>
                  <a:pt x="2672003" y="1776658"/>
                </a:lnTo>
                <a:lnTo>
                  <a:pt x="2628714" y="1796055"/>
                </a:lnTo>
                <a:lnTo>
                  <a:pt x="2584444" y="1814576"/>
                </a:lnTo>
                <a:lnTo>
                  <a:pt x="2539232" y="1832208"/>
                </a:lnTo>
                <a:lnTo>
                  <a:pt x="2493119" y="1848940"/>
                </a:lnTo>
                <a:lnTo>
                  <a:pt x="2446144" y="1864759"/>
                </a:lnTo>
                <a:lnTo>
                  <a:pt x="2398347" y="1879653"/>
                </a:lnTo>
                <a:lnTo>
                  <a:pt x="2349768" y="1893611"/>
                </a:lnTo>
                <a:lnTo>
                  <a:pt x="2300447" y="1906620"/>
                </a:lnTo>
                <a:lnTo>
                  <a:pt x="2250423" y="1918669"/>
                </a:lnTo>
                <a:lnTo>
                  <a:pt x="2199737" y="1929746"/>
                </a:lnTo>
                <a:lnTo>
                  <a:pt x="2148429" y="1939839"/>
                </a:lnTo>
                <a:lnTo>
                  <a:pt x="2096537" y="1948935"/>
                </a:lnTo>
                <a:lnTo>
                  <a:pt x="2044103" y="1957024"/>
                </a:lnTo>
                <a:lnTo>
                  <a:pt x="1991165" y="1964093"/>
                </a:lnTo>
                <a:lnTo>
                  <a:pt x="1937765" y="1970129"/>
                </a:lnTo>
                <a:lnTo>
                  <a:pt x="1883941" y="1975122"/>
                </a:lnTo>
                <a:lnTo>
                  <a:pt x="1829733" y="1979059"/>
                </a:lnTo>
                <a:lnTo>
                  <a:pt x="1775181" y="1981928"/>
                </a:lnTo>
                <a:lnTo>
                  <a:pt x="1720326" y="1983718"/>
                </a:lnTo>
                <a:lnTo>
                  <a:pt x="1665207" y="1984416"/>
                </a:lnTo>
                <a:lnTo>
                  <a:pt x="1609863" y="1984011"/>
                </a:lnTo>
                <a:lnTo>
                  <a:pt x="1554336" y="1982490"/>
                </a:lnTo>
                <a:lnTo>
                  <a:pt x="1498663" y="1979842"/>
                </a:lnTo>
                <a:lnTo>
                  <a:pt x="1442886" y="1976055"/>
                </a:lnTo>
                <a:lnTo>
                  <a:pt x="966883" y="2232425"/>
                </a:lnTo>
                <a:close/>
              </a:path>
            </a:pathLst>
          </a:custGeom>
          <a:ln w="7619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48147" y="4002392"/>
            <a:ext cx="1888489" cy="11150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-635" algn="ctr">
              <a:lnSpc>
                <a:spcPct val="99000"/>
              </a:lnSpc>
              <a:spcBef>
                <a:spcPts val="125"/>
              </a:spcBef>
            </a:pPr>
            <a:r>
              <a:rPr sz="2400" dirty="0">
                <a:latin typeface="Tw Cen MT"/>
                <a:cs typeface="Tw Cen MT"/>
              </a:rPr>
              <a:t>WHERE </a:t>
            </a:r>
            <a:r>
              <a:rPr sz="2400" spc="-5" dirty="0">
                <a:latin typeface="Tw Cen MT"/>
                <a:cs typeface="Tw Cen MT"/>
              </a:rPr>
              <a:t>ARE  </a:t>
            </a:r>
            <a:r>
              <a:rPr sz="2400" dirty="0">
                <a:latin typeface="Tw Cen MT"/>
                <a:cs typeface="Tw Cen MT"/>
              </a:rPr>
              <a:t>THEY</a:t>
            </a:r>
            <a:r>
              <a:rPr sz="2400" spc="-10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COMING  FROM?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18236" y="2393870"/>
            <a:ext cx="6184898" cy="4279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>
            <a:off x="4247116" y="685800"/>
            <a:ext cx="6497084" cy="1371600"/>
          </a:xfrm>
          <a:prstGeom prst="snip2Diag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FERMENTING AGENTS NATURALLY PRESENT IN THE MILK</a:t>
            </a:r>
          </a:p>
          <a:p>
            <a:pPr algn="ctr"/>
            <a:r>
              <a:rPr lang="en-US" sz="2000" b="1" dirty="0" smtClean="0"/>
              <a:t>BUT NOT ENOUGH TO START A SAFE ACIDIFICATION</a:t>
            </a:r>
            <a:endParaRPr lang="en-US" sz="2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99" y="826324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1" y="0"/>
                </a:lnTo>
              </a:path>
            </a:pathLst>
          </a:custGeom>
          <a:ln w="1904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461" y="253538"/>
            <a:ext cx="3678382" cy="2597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1328" y="436366"/>
            <a:ext cx="3314700" cy="2232660"/>
          </a:xfrm>
          <a:custGeom>
            <a:avLst/>
            <a:gdLst/>
            <a:ahLst/>
            <a:cxnLst/>
            <a:rect l="l" t="t" r="r" b="b"/>
            <a:pathLst>
              <a:path w="3314700" h="2232660">
                <a:moveTo>
                  <a:pt x="1666215" y="0"/>
                </a:moveTo>
                <a:lnTo>
                  <a:pt x="1614996" y="337"/>
                </a:lnTo>
                <a:lnTo>
                  <a:pt x="1563895" y="1620"/>
                </a:lnTo>
                <a:lnTo>
                  <a:pt x="1512952" y="3842"/>
                </a:lnTo>
                <a:lnTo>
                  <a:pt x="1462202" y="6997"/>
                </a:lnTo>
                <a:lnTo>
                  <a:pt x="1411682" y="11079"/>
                </a:lnTo>
                <a:lnTo>
                  <a:pt x="1361431" y="16081"/>
                </a:lnTo>
                <a:lnTo>
                  <a:pt x="1311485" y="21998"/>
                </a:lnTo>
                <a:lnTo>
                  <a:pt x="1261882" y="28823"/>
                </a:lnTo>
                <a:lnTo>
                  <a:pt x="1212658" y="36550"/>
                </a:lnTo>
                <a:lnTo>
                  <a:pt x="1163850" y="45173"/>
                </a:lnTo>
                <a:lnTo>
                  <a:pt x="1115497" y="54685"/>
                </a:lnTo>
                <a:lnTo>
                  <a:pt x="1067634" y="65081"/>
                </a:lnTo>
                <a:lnTo>
                  <a:pt x="1020300" y="76353"/>
                </a:lnTo>
                <a:lnTo>
                  <a:pt x="973532" y="88497"/>
                </a:lnTo>
                <a:lnTo>
                  <a:pt x="927366" y="101506"/>
                </a:lnTo>
                <a:lnTo>
                  <a:pt x="881840" y="115373"/>
                </a:lnTo>
                <a:lnTo>
                  <a:pt x="836991" y="130092"/>
                </a:lnTo>
                <a:lnTo>
                  <a:pt x="792856" y="145658"/>
                </a:lnTo>
                <a:lnTo>
                  <a:pt x="749473" y="162063"/>
                </a:lnTo>
                <a:lnTo>
                  <a:pt x="706878" y="179303"/>
                </a:lnTo>
                <a:lnTo>
                  <a:pt x="665109" y="197369"/>
                </a:lnTo>
                <a:lnTo>
                  <a:pt x="624203" y="216258"/>
                </a:lnTo>
                <a:lnTo>
                  <a:pt x="584196" y="235961"/>
                </a:lnTo>
                <a:lnTo>
                  <a:pt x="545128" y="256473"/>
                </a:lnTo>
                <a:lnTo>
                  <a:pt x="507033" y="277788"/>
                </a:lnTo>
                <a:lnTo>
                  <a:pt x="469951" y="299900"/>
                </a:lnTo>
                <a:lnTo>
                  <a:pt x="433917" y="322802"/>
                </a:lnTo>
                <a:lnTo>
                  <a:pt x="398969" y="346488"/>
                </a:lnTo>
                <a:lnTo>
                  <a:pt x="365145" y="370952"/>
                </a:lnTo>
                <a:lnTo>
                  <a:pt x="332480" y="396188"/>
                </a:lnTo>
                <a:lnTo>
                  <a:pt x="301014" y="422189"/>
                </a:lnTo>
                <a:lnTo>
                  <a:pt x="270782" y="448950"/>
                </a:lnTo>
                <a:lnTo>
                  <a:pt x="241822" y="476464"/>
                </a:lnTo>
                <a:lnTo>
                  <a:pt x="214171" y="504724"/>
                </a:lnTo>
                <a:lnTo>
                  <a:pt x="183978" y="538219"/>
                </a:lnTo>
                <a:lnTo>
                  <a:pt x="156142" y="572094"/>
                </a:lnTo>
                <a:lnTo>
                  <a:pt x="130646" y="606314"/>
                </a:lnTo>
                <a:lnTo>
                  <a:pt x="107474" y="640845"/>
                </a:lnTo>
                <a:lnTo>
                  <a:pt x="86610" y="675650"/>
                </a:lnTo>
                <a:lnTo>
                  <a:pt x="68038" y="710696"/>
                </a:lnTo>
                <a:lnTo>
                  <a:pt x="51741" y="745946"/>
                </a:lnTo>
                <a:lnTo>
                  <a:pt x="37703" y="781367"/>
                </a:lnTo>
                <a:lnTo>
                  <a:pt x="16338" y="852579"/>
                </a:lnTo>
                <a:lnTo>
                  <a:pt x="3814" y="924052"/>
                </a:lnTo>
                <a:lnTo>
                  <a:pt x="0" y="995505"/>
                </a:lnTo>
                <a:lnTo>
                  <a:pt x="1318" y="1031137"/>
                </a:lnTo>
                <a:lnTo>
                  <a:pt x="10325" y="1102036"/>
                </a:lnTo>
                <a:lnTo>
                  <a:pt x="27716" y="1172216"/>
                </a:lnTo>
                <a:lnTo>
                  <a:pt x="53362" y="1241396"/>
                </a:lnTo>
                <a:lnTo>
                  <a:pt x="87132" y="1309296"/>
                </a:lnTo>
                <a:lnTo>
                  <a:pt x="107022" y="1342679"/>
                </a:lnTo>
                <a:lnTo>
                  <a:pt x="128895" y="1375637"/>
                </a:lnTo>
                <a:lnTo>
                  <a:pt x="152733" y="1408136"/>
                </a:lnTo>
                <a:lnTo>
                  <a:pt x="178522" y="1440139"/>
                </a:lnTo>
                <a:lnTo>
                  <a:pt x="206243" y="1471613"/>
                </a:lnTo>
                <a:lnTo>
                  <a:pt x="235881" y="1502521"/>
                </a:lnTo>
                <a:lnTo>
                  <a:pt x="267421" y="1532830"/>
                </a:lnTo>
                <a:lnTo>
                  <a:pt x="300844" y="1562504"/>
                </a:lnTo>
                <a:lnTo>
                  <a:pt x="336136" y="1591508"/>
                </a:lnTo>
                <a:lnTo>
                  <a:pt x="373280" y="1619807"/>
                </a:lnTo>
                <a:lnTo>
                  <a:pt x="412259" y="1647366"/>
                </a:lnTo>
                <a:lnTo>
                  <a:pt x="453057" y="1674151"/>
                </a:lnTo>
                <a:lnTo>
                  <a:pt x="495659" y="1700125"/>
                </a:lnTo>
                <a:lnTo>
                  <a:pt x="540047" y="1725255"/>
                </a:lnTo>
                <a:lnTo>
                  <a:pt x="586206" y="1749505"/>
                </a:lnTo>
                <a:lnTo>
                  <a:pt x="634119" y="1772840"/>
                </a:lnTo>
                <a:lnTo>
                  <a:pt x="683769" y="1795225"/>
                </a:lnTo>
                <a:lnTo>
                  <a:pt x="735142" y="1816625"/>
                </a:lnTo>
                <a:lnTo>
                  <a:pt x="788220" y="1837005"/>
                </a:lnTo>
                <a:lnTo>
                  <a:pt x="842986" y="1856331"/>
                </a:lnTo>
                <a:lnTo>
                  <a:pt x="966884" y="2232425"/>
                </a:lnTo>
                <a:lnTo>
                  <a:pt x="1442886" y="1976055"/>
                </a:lnTo>
                <a:lnTo>
                  <a:pt x="1871098" y="1976055"/>
                </a:lnTo>
                <a:lnTo>
                  <a:pt x="1883941" y="1975122"/>
                </a:lnTo>
                <a:lnTo>
                  <a:pt x="1937765" y="1970129"/>
                </a:lnTo>
                <a:lnTo>
                  <a:pt x="1991165" y="1964093"/>
                </a:lnTo>
                <a:lnTo>
                  <a:pt x="2044103" y="1957024"/>
                </a:lnTo>
                <a:lnTo>
                  <a:pt x="2096537" y="1948936"/>
                </a:lnTo>
                <a:lnTo>
                  <a:pt x="2148429" y="1939839"/>
                </a:lnTo>
                <a:lnTo>
                  <a:pt x="2199737" y="1929747"/>
                </a:lnTo>
                <a:lnTo>
                  <a:pt x="2250423" y="1918670"/>
                </a:lnTo>
                <a:lnTo>
                  <a:pt x="2300447" y="1906621"/>
                </a:lnTo>
                <a:lnTo>
                  <a:pt x="2349768" y="1893611"/>
                </a:lnTo>
                <a:lnTo>
                  <a:pt x="2398347" y="1879653"/>
                </a:lnTo>
                <a:lnTo>
                  <a:pt x="2446144" y="1864759"/>
                </a:lnTo>
                <a:lnTo>
                  <a:pt x="2493119" y="1848940"/>
                </a:lnTo>
                <a:lnTo>
                  <a:pt x="2539232" y="1832209"/>
                </a:lnTo>
                <a:lnTo>
                  <a:pt x="2584444" y="1814577"/>
                </a:lnTo>
                <a:lnTo>
                  <a:pt x="2628714" y="1796056"/>
                </a:lnTo>
                <a:lnTo>
                  <a:pt x="2672003" y="1776658"/>
                </a:lnTo>
                <a:lnTo>
                  <a:pt x="2714271" y="1756396"/>
                </a:lnTo>
                <a:lnTo>
                  <a:pt x="2755477" y="1735280"/>
                </a:lnTo>
                <a:lnTo>
                  <a:pt x="2795583" y="1713324"/>
                </a:lnTo>
                <a:lnTo>
                  <a:pt x="2834548" y="1690538"/>
                </a:lnTo>
                <a:lnTo>
                  <a:pt x="2872333" y="1666935"/>
                </a:lnTo>
                <a:lnTo>
                  <a:pt x="2908898" y="1642527"/>
                </a:lnTo>
                <a:lnTo>
                  <a:pt x="2944202" y="1617326"/>
                </a:lnTo>
                <a:lnTo>
                  <a:pt x="2978206" y="1591343"/>
                </a:lnTo>
                <a:lnTo>
                  <a:pt x="3010870" y="1564591"/>
                </a:lnTo>
                <a:lnTo>
                  <a:pt x="3042154" y="1537081"/>
                </a:lnTo>
                <a:lnTo>
                  <a:pt x="3072019" y="1508826"/>
                </a:lnTo>
                <a:lnTo>
                  <a:pt x="3100424" y="1479837"/>
                </a:lnTo>
                <a:lnTo>
                  <a:pt x="3130617" y="1446342"/>
                </a:lnTo>
                <a:lnTo>
                  <a:pt x="3158453" y="1412467"/>
                </a:lnTo>
                <a:lnTo>
                  <a:pt x="3183949" y="1378247"/>
                </a:lnTo>
                <a:lnTo>
                  <a:pt x="3207121" y="1343716"/>
                </a:lnTo>
                <a:lnTo>
                  <a:pt x="3227985" y="1308911"/>
                </a:lnTo>
                <a:lnTo>
                  <a:pt x="3246557" y="1273865"/>
                </a:lnTo>
                <a:lnTo>
                  <a:pt x="3262854" y="1238614"/>
                </a:lnTo>
                <a:lnTo>
                  <a:pt x="3276893" y="1203193"/>
                </a:lnTo>
                <a:lnTo>
                  <a:pt x="3298257" y="1131981"/>
                </a:lnTo>
                <a:lnTo>
                  <a:pt x="3310782" y="1060508"/>
                </a:lnTo>
                <a:lnTo>
                  <a:pt x="3314596" y="989055"/>
                </a:lnTo>
                <a:lnTo>
                  <a:pt x="3313277" y="953423"/>
                </a:lnTo>
                <a:lnTo>
                  <a:pt x="3304270" y="882524"/>
                </a:lnTo>
                <a:lnTo>
                  <a:pt x="3286879" y="812345"/>
                </a:lnTo>
                <a:lnTo>
                  <a:pt x="3261233" y="743165"/>
                </a:lnTo>
                <a:lnTo>
                  <a:pt x="3227463" y="675264"/>
                </a:lnTo>
                <a:lnTo>
                  <a:pt x="3207573" y="641881"/>
                </a:lnTo>
                <a:lnTo>
                  <a:pt x="3185700" y="608923"/>
                </a:lnTo>
                <a:lnTo>
                  <a:pt x="3161862" y="576425"/>
                </a:lnTo>
                <a:lnTo>
                  <a:pt x="3136073" y="544421"/>
                </a:lnTo>
                <a:lnTo>
                  <a:pt x="3108352" y="512948"/>
                </a:lnTo>
                <a:lnTo>
                  <a:pt x="3078714" y="482039"/>
                </a:lnTo>
                <a:lnTo>
                  <a:pt x="3047174" y="451730"/>
                </a:lnTo>
                <a:lnTo>
                  <a:pt x="3013751" y="422056"/>
                </a:lnTo>
                <a:lnTo>
                  <a:pt x="2978459" y="393052"/>
                </a:lnTo>
                <a:lnTo>
                  <a:pt x="2941315" y="364753"/>
                </a:lnTo>
                <a:lnTo>
                  <a:pt x="2902336" y="337194"/>
                </a:lnTo>
                <a:lnTo>
                  <a:pt x="2861538" y="310410"/>
                </a:lnTo>
                <a:lnTo>
                  <a:pt x="2818936" y="284435"/>
                </a:lnTo>
                <a:lnTo>
                  <a:pt x="2774548" y="259306"/>
                </a:lnTo>
                <a:lnTo>
                  <a:pt x="2728389" y="235056"/>
                </a:lnTo>
                <a:lnTo>
                  <a:pt x="2680476" y="211721"/>
                </a:lnTo>
                <a:lnTo>
                  <a:pt x="2630826" y="189336"/>
                </a:lnTo>
                <a:lnTo>
                  <a:pt x="2579453" y="167936"/>
                </a:lnTo>
                <a:lnTo>
                  <a:pt x="2526376" y="147556"/>
                </a:lnTo>
                <a:lnTo>
                  <a:pt x="2471609" y="128230"/>
                </a:lnTo>
                <a:lnTo>
                  <a:pt x="2423538" y="112599"/>
                </a:lnTo>
                <a:lnTo>
                  <a:pt x="2374991" y="98011"/>
                </a:lnTo>
                <a:lnTo>
                  <a:pt x="2326005" y="84462"/>
                </a:lnTo>
                <a:lnTo>
                  <a:pt x="2276619" y="71946"/>
                </a:lnTo>
                <a:lnTo>
                  <a:pt x="2226868" y="60455"/>
                </a:lnTo>
                <a:lnTo>
                  <a:pt x="2176790" y="49984"/>
                </a:lnTo>
                <a:lnTo>
                  <a:pt x="2126423" y="40527"/>
                </a:lnTo>
                <a:lnTo>
                  <a:pt x="2075803" y="32077"/>
                </a:lnTo>
                <a:lnTo>
                  <a:pt x="2024968" y="24628"/>
                </a:lnTo>
                <a:lnTo>
                  <a:pt x="1973955" y="18174"/>
                </a:lnTo>
                <a:lnTo>
                  <a:pt x="1922800" y="12710"/>
                </a:lnTo>
                <a:lnTo>
                  <a:pt x="1871542" y="8227"/>
                </a:lnTo>
                <a:lnTo>
                  <a:pt x="1820217" y="4721"/>
                </a:lnTo>
                <a:lnTo>
                  <a:pt x="1768863" y="2185"/>
                </a:lnTo>
                <a:lnTo>
                  <a:pt x="1717517" y="614"/>
                </a:lnTo>
                <a:lnTo>
                  <a:pt x="1666215" y="0"/>
                </a:lnTo>
                <a:close/>
              </a:path>
              <a:path w="3314700" h="2232660">
                <a:moveTo>
                  <a:pt x="1871098" y="1976055"/>
                </a:moveTo>
                <a:lnTo>
                  <a:pt x="1442886" y="1976055"/>
                </a:lnTo>
                <a:lnTo>
                  <a:pt x="1498663" y="1979842"/>
                </a:lnTo>
                <a:lnTo>
                  <a:pt x="1554335" y="1982490"/>
                </a:lnTo>
                <a:lnTo>
                  <a:pt x="1609863" y="1984011"/>
                </a:lnTo>
                <a:lnTo>
                  <a:pt x="1665207" y="1984416"/>
                </a:lnTo>
                <a:lnTo>
                  <a:pt x="1720326" y="1983718"/>
                </a:lnTo>
                <a:lnTo>
                  <a:pt x="1775181" y="1981929"/>
                </a:lnTo>
                <a:lnTo>
                  <a:pt x="1829733" y="1979059"/>
                </a:lnTo>
                <a:lnTo>
                  <a:pt x="1871098" y="1976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1328" y="436366"/>
            <a:ext cx="3314700" cy="2232660"/>
          </a:xfrm>
          <a:custGeom>
            <a:avLst/>
            <a:gdLst/>
            <a:ahLst/>
            <a:cxnLst/>
            <a:rect l="l" t="t" r="r" b="b"/>
            <a:pathLst>
              <a:path w="3314700" h="2232660">
                <a:moveTo>
                  <a:pt x="966884" y="2232425"/>
                </a:moveTo>
                <a:lnTo>
                  <a:pt x="842987" y="1856330"/>
                </a:lnTo>
                <a:lnTo>
                  <a:pt x="788220" y="1837005"/>
                </a:lnTo>
                <a:lnTo>
                  <a:pt x="735142" y="1816625"/>
                </a:lnTo>
                <a:lnTo>
                  <a:pt x="683770" y="1795225"/>
                </a:lnTo>
                <a:lnTo>
                  <a:pt x="634119" y="1772840"/>
                </a:lnTo>
                <a:lnTo>
                  <a:pt x="586206" y="1749505"/>
                </a:lnTo>
                <a:lnTo>
                  <a:pt x="540047" y="1725255"/>
                </a:lnTo>
                <a:lnTo>
                  <a:pt x="495659" y="1700125"/>
                </a:lnTo>
                <a:lnTo>
                  <a:pt x="453058" y="1674151"/>
                </a:lnTo>
                <a:lnTo>
                  <a:pt x="412259" y="1647366"/>
                </a:lnTo>
                <a:lnTo>
                  <a:pt x="373280" y="1619807"/>
                </a:lnTo>
                <a:lnTo>
                  <a:pt x="336136" y="1591508"/>
                </a:lnTo>
                <a:lnTo>
                  <a:pt x="300844" y="1562504"/>
                </a:lnTo>
                <a:lnTo>
                  <a:pt x="267421" y="1532830"/>
                </a:lnTo>
                <a:lnTo>
                  <a:pt x="235882" y="1502521"/>
                </a:lnTo>
                <a:lnTo>
                  <a:pt x="206243" y="1471613"/>
                </a:lnTo>
                <a:lnTo>
                  <a:pt x="178522" y="1440139"/>
                </a:lnTo>
                <a:lnTo>
                  <a:pt x="152734" y="1408136"/>
                </a:lnTo>
                <a:lnTo>
                  <a:pt x="128895" y="1375637"/>
                </a:lnTo>
                <a:lnTo>
                  <a:pt x="107022" y="1342679"/>
                </a:lnTo>
                <a:lnTo>
                  <a:pt x="87132" y="1309296"/>
                </a:lnTo>
                <a:lnTo>
                  <a:pt x="69240" y="1275523"/>
                </a:lnTo>
                <a:lnTo>
                  <a:pt x="39516" y="1206948"/>
                </a:lnTo>
                <a:lnTo>
                  <a:pt x="17981" y="1137233"/>
                </a:lnTo>
                <a:lnTo>
                  <a:pt x="4765" y="1066659"/>
                </a:lnTo>
                <a:lnTo>
                  <a:pt x="0" y="995505"/>
                </a:lnTo>
                <a:lnTo>
                  <a:pt x="826" y="959798"/>
                </a:lnTo>
                <a:lnTo>
                  <a:pt x="8979" y="888300"/>
                </a:lnTo>
                <a:lnTo>
                  <a:pt x="25907" y="816923"/>
                </a:lnTo>
                <a:lnTo>
                  <a:pt x="51741" y="745946"/>
                </a:lnTo>
                <a:lnTo>
                  <a:pt x="68038" y="710695"/>
                </a:lnTo>
                <a:lnTo>
                  <a:pt x="86610" y="675650"/>
                </a:lnTo>
                <a:lnTo>
                  <a:pt x="107474" y="640844"/>
                </a:lnTo>
                <a:lnTo>
                  <a:pt x="130646" y="606314"/>
                </a:lnTo>
                <a:lnTo>
                  <a:pt x="156142" y="572094"/>
                </a:lnTo>
                <a:lnTo>
                  <a:pt x="183978" y="538219"/>
                </a:lnTo>
                <a:lnTo>
                  <a:pt x="214171" y="504724"/>
                </a:lnTo>
                <a:lnTo>
                  <a:pt x="241822" y="476463"/>
                </a:lnTo>
                <a:lnTo>
                  <a:pt x="270781" y="448949"/>
                </a:lnTo>
                <a:lnTo>
                  <a:pt x="301013" y="422189"/>
                </a:lnTo>
                <a:lnTo>
                  <a:pt x="332480" y="396188"/>
                </a:lnTo>
                <a:lnTo>
                  <a:pt x="365144" y="370952"/>
                </a:lnTo>
                <a:lnTo>
                  <a:pt x="398969" y="346488"/>
                </a:lnTo>
                <a:lnTo>
                  <a:pt x="433917" y="322802"/>
                </a:lnTo>
                <a:lnTo>
                  <a:pt x="469950" y="299900"/>
                </a:lnTo>
                <a:lnTo>
                  <a:pt x="507033" y="277788"/>
                </a:lnTo>
                <a:lnTo>
                  <a:pt x="545127" y="256473"/>
                </a:lnTo>
                <a:lnTo>
                  <a:pt x="584196" y="235961"/>
                </a:lnTo>
                <a:lnTo>
                  <a:pt x="624202" y="216258"/>
                </a:lnTo>
                <a:lnTo>
                  <a:pt x="665109" y="197369"/>
                </a:lnTo>
                <a:lnTo>
                  <a:pt x="706878" y="179303"/>
                </a:lnTo>
                <a:lnTo>
                  <a:pt x="749473" y="162063"/>
                </a:lnTo>
                <a:lnTo>
                  <a:pt x="792856" y="145658"/>
                </a:lnTo>
                <a:lnTo>
                  <a:pt x="836991" y="130092"/>
                </a:lnTo>
                <a:lnTo>
                  <a:pt x="881840" y="115373"/>
                </a:lnTo>
                <a:lnTo>
                  <a:pt x="927366" y="101506"/>
                </a:lnTo>
                <a:lnTo>
                  <a:pt x="973532" y="88497"/>
                </a:lnTo>
                <a:lnTo>
                  <a:pt x="1020300" y="76353"/>
                </a:lnTo>
                <a:lnTo>
                  <a:pt x="1067634" y="65081"/>
                </a:lnTo>
                <a:lnTo>
                  <a:pt x="1115497" y="54685"/>
                </a:lnTo>
                <a:lnTo>
                  <a:pt x="1163850" y="45173"/>
                </a:lnTo>
                <a:lnTo>
                  <a:pt x="1212657" y="36550"/>
                </a:lnTo>
                <a:lnTo>
                  <a:pt x="1261882" y="28823"/>
                </a:lnTo>
                <a:lnTo>
                  <a:pt x="1311485" y="21998"/>
                </a:lnTo>
                <a:lnTo>
                  <a:pt x="1361431" y="16081"/>
                </a:lnTo>
                <a:lnTo>
                  <a:pt x="1411682" y="11079"/>
                </a:lnTo>
                <a:lnTo>
                  <a:pt x="1462202" y="6997"/>
                </a:lnTo>
                <a:lnTo>
                  <a:pt x="1512952" y="3842"/>
                </a:lnTo>
                <a:lnTo>
                  <a:pt x="1563895" y="1620"/>
                </a:lnTo>
                <a:lnTo>
                  <a:pt x="1614996" y="337"/>
                </a:lnTo>
                <a:lnTo>
                  <a:pt x="1666215" y="0"/>
                </a:lnTo>
                <a:lnTo>
                  <a:pt x="1717517" y="614"/>
                </a:lnTo>
                <a:lnTo>
                  <a:pt x="1768863" y="2185"/>
                </a:lnTo>
                <a:lnTo>
                  <a:pt x="1820217" y="4721"/>
                </a:lnTo>
                <a:lnTo>
                  <a:pt x="1871542" y="8227"/>
                </a:lnTo>
                <a:lnTo>
                  <a:pt x="1922800" y="12709"/>
                </a:lnTo>
                <a:lnTo>
                  <a:pt x="1973954" y="18174"/>
                </a:lnTo>
                <a:lnTo>
                  <a:pt x="2024968" y="24628"/>
                </a:lnTo>
                <a:lnTo>
                  <a:pt x="2075803" y="32077"/>
                </a:lnTo>
                <a:lnTo>
                  <a:pt x="2126423" y="40527"/>
                </a:lnTo>
                <a:lnTo>
                  <a:pt x="2176790" y="49984"/>
                </a:lnTo>
                <a:lnTo>
                  <a:pt x="2226868" y="60455"/>
                </a:lnTo>
                <a:lnTo>
                  <a:pt x="2276618" y="71946"/>
                </a:lnTo>
                <a:lnTo>
                  <a:pt x="2326005" y="84462"/>
                </a:lnTo>
                <a:lnTo>
                  <a:pt x="2374990" y="98011"/>
                </a:lnTo>
                <a:lnTo>
                  <a:pt x="2423537" y="112598"/>
                </a:lnTo>
                <a:lnTo>
                  <a:pt x="2471608" y="128230"/>
                </a:lnTo>
                <a:lnTo>
                  <a:pt x="2526375" y="147556"/>
                </a:lnTo>
                <a:lnTo>
                  <a:pt x="2579453" y="167936"/>
                </a:lnTo>
                <a:lnTo>
                  <a:pt x="2630825" y="189336"/>
                </a:lnTo>
                <a:lnTo>
                  <a:pt x="2680476" y="211721"/>
                </a:lnTo>
                <a:lnTo>
                  <a:pt x="2728389" y="235056"/>
                </a:lnTo>
                <a:lnTo>
                  <a:pt x="2774547" y="259306"/>
                </a:lnTo>
                <a:lnTo>
                  <a:pt x="2818936" y="284435"/>
                </a:lnTo>
                <a:lnTo>
                  <a:pt x="2861537" y="310410"/>
                </a:lnTo>
                <a:lnTo>
                  <a:pt x="2902336" y="337194"/>
                </a:lnTo>
                <a:lnTo>
                  <a:pt x="2941315" y="364753"/>
                </a:lnTo>
                <a:lnTo>
                  <a:pt x="2978459" y="393053"/>
                </a:lnTo>
                <a:lnTo>
                  <a:pt x="3013750" y="422057"/>
                </a:lnTo>
                <a:lnTo>
                  <a:pt x="3047174" y="451730"/>
                </a:lnTo>
                <a:lnTo>
                  <a:pt x="3078713" y="482039"/>
                </a:lnTo>
                <a:lnTo>
                  <a:pt x="3108352" y="512948"/>
                </a:lnTo>
                <a:lnTo>
                  <a:pt x="3136073" y="544421"/>
                </a:lnTo>
                <a:lnTo>
                  <a:pt x="3161861" y="576425"/>
                </a:lnTo>
                <a:lnTo>
                  <a:pt x="3185700" y="608923"/>
                </a:lnTo>
                <a:lnTo>
                  <a:pt x="3207572" y="641881"/>
                </a:lnTo>
                <a:lnTo>
                  <a:pt x="3227463" y="675264"/>
                </a:lnTo>
                <a:lnTo>
                  <a:pt x="3245355" y="709037"/>
                </a:lnTo>
                <a:lnTo>
                  <a:pt x="3275079" y="777612"/>
                </a:lnTo>
                <a:lnTo>
                  <a:pt x="3296614" y="847327"/>
                </a:lnTo>
                <a:lnTo>
                  <a:pt x="3309830" y="917902"/>
                </a:lnTo>
                <a:lnTo>
                  <a:pt x="3314595" y="989055"/>
                </a:lnTo>
                <a:lnTo>
                  <a:pt x="3313769" y="1024762"/>
                </a:lnTo>
                <a:lnTo>
                  <a:pt x="3305616" y="1096260"/>
                </a:lnTo>
                <a:lnTo>
                  <a:pt x="3288688" y="1167637"/>
                </a:lnTo>
                <a:lnTo>
                  <a:pt x="3262854" y="1238614"/>
                </a:lnTo>
                <a:lnTo>
                  <a:pt x="3246557" y="1273865"/>
                </a:lnTo>
                <a:lnTo>
                  <a:pt x="3227985" y="1308911"/>
                </a:lnTo>
                <a:lnTo>
                  <a:pt x="3207121" y="1343716"/>
                </a:lnTo>
                <a:lnTo>
                  <a:pt x="3183949" y="1378246"/>
                </a:lnTo>
                <a:lnTo>
                  <a:pt x="3158453" y="1412467"/>
                </a:lnTo>
                <a:lnTo>
                  <a:pt x="3130617" y="1446342"/>
                </a:lnTo>
                <a:lnTo>
                  <a:pt x="3100424" y="1479836"/>
                </a:lnTo>
                <a:lnTo>
                  <a:pt x="3072019" y="1508825"/>
                </a:lnTo>
                <a:lnTo>
                  <a:pt x="3042154" y="1537081"/>
                </a:lnTo>
                <a:lnTo>
                  <a:pt x="3010870" y="1564590"/>
                </a:lnTo>
                <a:lnTo>
                  <a:pt x="2978206" y="1591343"/>
                </a:lnTo>
                <a:lnTo>
                  <a:pt x="2944202" y="1617325"/>
                </a:lnTo>
                <a:lnTo>
                  <a:pt x="2908898" y="1642527"/>
                </a:lnTo>
                <a:lnTo>
                  <a:pt x="2872333" y="1666935"/>
                </a:lnTo>
                <a:lnTo>
                  <a:pt x="2834549" y="1690538"/>
                </a:lnTo>
                <a:lnTo>
                  <a:pt x="2795583" y="1713323"/>
                </a:lnTo>
                <a:lnTo>
                  <a:pt x="2755477" y="1735280"/>
                </a:lnTo>
                <a:lnTo>
                  <a:pt x="2714271" y="1756395"/>
                </a:lnTo>
                <a:lnTo>
                  <a:pt x="2672003" y="1776658"/>
                </a:lnTo>
                <a:lnTo>
                  <a:pt x="2628714" y="1796056"/>
                </a:lnTo>
                <a:lnTo>
                  <a:pt x="2584444" y="1814577"/>
                </a:lnTo>
                <a:lnTo>
                  <a:pt x="2539232" y="1832209"/>
                </a:lnTo>
                <a:lnTo>
                  <a:pt x="2493119" y="1848940"/>
                </a:lnTo>
                <a:lnTo>
                  <a:pt x="2446144" y="1864759"/>
                </a:lnTo>
                <a:lnTo>
                  <a:pt x="2398347" y="1879653"/>
                </a:lnTo>
                <a:lnTo>
                  <a:pt x="2349768" y="1893611"/>
                </a:lnTo>
                <a:lnTo>
                  <a:pt x="2300447" y="1906621"/>
                </a:lnTo>
                <a:lnTo>
                  <a:pt x="2250424" y="1918670"/>
                </a:lnTo>
                <a:lnTo>
                  <a:pt x="2199738" y="1929747"/>
                </a:lnTo>
                <a:lnTo>
                  <a:pt x="2148429" y="1939839"/>
                </a:lnTo>
                <a:lnTo>
                  <a:pt x="2096537" y="1948936"/>
                </a:lnTo>
                <a:lnTo>
                  <a:pt x="2044103" y="1957024"/>
                </a:lnTo>
                <a:lnTo>
                  <a:pt x="1991166" y="1964093"/>
                </a:lnTo>
                <a:lnTo>
                  <a:pt x="1937765" y="1970130"/>
                </a:lnTo>
                <a:lnTo>
                  <a:pt x="1883941" y="1975122"/>
                </a:lnTo>
                <a:lnTo>
                  <a:pt x="1829733" y="1979059"/>
                </a:lnTo>
                <a:lnTo>
                  <a:pt x="1775181" y="1981929"/>
                </a:lnTo>
                <a:lnTo>
                  <a:pt x="1720326" y="1983718"/>
                </a:lnTo>
                <a:lnTo>
                  <a:pt x="1665207" y="1984417"/>
                </a:lnTo>
                <a:lnTo>
                  <a:pt x="1609863" y="1984011"/>
                </a:lnTo>
                <a:lnTo>
                  <a:pt x="1554336" y="1982491"/>
                </a:lnTo>
                <a:lnTo>
                  <a:pt x="1498663" y="1979843"/>
                </a:lnTo>
                <a:lnTo>
                  <a:pt x="1442886" y="1976055"/>
                </a:lnTo>
                <a:lnTo>
                  <a:pt x="966884" y="2232425"/>
                </a:lnTo>
                <a:close/>
              </a:path>
            </a:pathLst>
          </a:custGeom>
          <a:ln w="7619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69039" y="1233066"/>
            <a:ext cx="2124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w Cen MT"/>
                <a:cs typeface="Tw Cen MT"/>
              </a:rPr>
              <a:t>WHO </a:t>
            </a:r>
            <a:r>
              <a:rPr sz="2400" spc="-5" dirty="0">
                <a:latin typeface="Tw Cen MT"/>
                <a:cs typeface="Tw Cen MT"/>
              </a:rPr>
              <a:t>ARE</a:t>
            </a:r>
            <a:r>
              <a:rPr sz="2400" spc="-70" dirty="0">
                <a:latin typeface="Tw Cen MT"/>
                <a:cs typeface="Tw Cen MT"/>
              </a:rPr>
              <a:t> </a:t>
            </a:r>
            <a:r>
              <a:rPr sz="2400" spc="-5" dirty="0">
                <a:latin typeface="Tw Cen MT"/>
                <a:cs typeface="Tw Cen MT"/>
              </a:rPr>
              <a:t>THEY?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79567" y="1025136"/>
            <a:ext cx="600646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10" dirty="0">
                <a:latin typeface="Tw Cen MT"/>
                <a:cs typeface="Tw Cen MT"/>
              </a:rPr>
              <a:t>STREPTOCOCCUS</a:t>
            </a:r>
            <a:r>
              <a:rPr sz="3600" spc="-5" dirty="0">
                <a:latin typeface="Tw Cen MT"/>
                <a:cs typeface="Tw Cen MT"/>
              </a:rPr>
              <a:t> </a:t>
            </a:r>
            <a:r>
              <a:rPr sz="3600" spc="-30" dirty="0">
                <a:latin typeface="Tw Cen MT"/>
                <a:cs typeface="Tw Cen MT"/>
              </a:rPr>
              <a:t>LACTIS</a:t>
            </a:r>
            <a:endParaRPr sz="3600">
              <a:latin typeface="Tw Cen MT"/>
              <a:cs typeface="Tw Cen MT"/>
            </a:endParaRPr>
          </a:p>
          <a:p>
            <a:pPr marL="584200" indent="-571500">
              <a:lnSpc>
                <a:spcPts val="431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10" dirty="0">
                <a:latin typeface="Tw Cen MT"/>
                <a:cs typeface="Tw Cen MT"/>
              </a:rPr>
              <a:t>STREPTOCOCCUS</a:t>
            </a:r>
            <a:r>
              <a:rPr sz="3600" spc="-35" dirty="0">
                <a:latin typeface="Tw Cen MT"/>
                <a:cs typeface="Tw Cen MT"/>
              </a:rPr>
              <a:t> </a:t>
            </a:r>
            <a:r>
              <a:rPr sz="3600" spc="-5" dirty="0">
                <a:latin typeface="Tw Cen MT"/>
                <a:cs typeface="Tw Cen MT"/>
              </a:rPr>
              <a:t>CREMORIS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98032" y="2389910"/>
            <a:ext cx="615141" cy="2111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67407" y="2440604"/>
            <a:ext cx="476269" cy="1984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67406" y="2440604"/>
            <a:ext cx="476884" cy="1984375"/>
          </a:xfrm>
          <a:custGeom>
            <a:avLst/>
            <a:gdLst/>
            <a:ahLst/>
            <a:cxnLst/>
            <a:rect l="l" t="t" r="r" b="b"/>
            <a:pathLst>
              <a:path w="476884" h="1984375">
                <a:moveTo>
                  <a:pt x="0" y="1746097"/>
                </a:moveTo>
                <a:lnTo>
                  <a:pt x="119067" y="1746097"/>
                </a:lnTo>
                <a:lnTo>
                  <a:pt x="119067" y="0"/>
                </a:lnTo>
                <a:lnTo>
                  <a:pt x="357202" y="0"/>
                </a:lnTo>
                <a:lnTo>
                  <a:pt x="357202" y="1746097"/>
                </a:lnTo>
                <a:lnTo>
                  <a:pt x="476268" y="1746097"/>
                </a:lnTo>
                <a:lnTo>
                  <a:pt x="238135" y="1984231"/>
                </a:lnTo>
                <a:lnTo>
                  <a:pt x="0" y="1746097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33556" y="4688378"/>
            <a:ext cx="4513811" cy="1517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86838" y="4841524"/>
            <a:ext cx="4207510" cy="1210945"/>
          </a:xfrm>
          <a:prstGeom prst="rect">
            <a:avLst/>
          </a:prstGeom>
          <a:ln w="15874">
            <a:solidFill>
              <a:srgbClr val="4C9766"/>
            </a:solidFill>
          </a:ln>
        </p:spPr>
        <p:txBody>
          <a:bodyPr vert="horz" wrap="square" lIns="0" tIns="330835" rIns="0" bIns="0" rtlCol="0">
            <a:spAutoFit/>
          </a:bodyPr>
          <a:lstStyle/>
          <a:p>
            <a:pPr marL="847090">
              <a:lnSpc>
                <a:spcPct val="100000"/>
              </a:lnSpc>
              <a:spcBef>
                <a:spcPts val="2605"/>
              </a:spcBef>
            </a:pPr>
            <a:r>
              <a:rPr sz="3600" dirty="0">
                <a:latin typeface="Tw Cen MT"/>
                <a:cs typeface="Tw Cen MT"/>
              </a:rPr>
              <a:t>SAME</a:t>
            </a:r>
            <a:r>
              <a:rPr sz="3600" spc="-15" dirty="0">
                <a:latin typeface="Tw Cen MT"/>
                <a:cs typeface="Tw Cen MT"/>
              </a:rPr>
              <a:t> </a:t>
            </a:r>
            <a:r>
              <a:rPr sz="3600" spc="-5" dirty="0">
                <a:latin typeface="Tw Cen MT"/>
                <a:cs typeface="Tw Cen MT"/>
              </a:rPr>
              <a:t>ABILITY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16730" y="5207923"/>
            <a:ext cx="1317567" cy="6608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80205" y="5258212"/>
            <a:ext cx="1190673" cy="5357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80205" y="5258212"/>
            <a:ext cx="1191260" cy="535940"/>
          </a:xfrm>
          <a:custGeom>
            <a:avLst/>
            <a:gdLst/>
            <a:ahLst/>
            <a:cxnLst/>
            <a:rect l="l" t="t" r="r" b="b"/>
            <a:pathLst>
              <a:path w="1191260" h="535939">
                <a:moveTo>
                  <a:pt x="0" y="267871"/>
                </a:moveTo>
                <a:lnTo>
                  <a:pt x="267871" y="0"/>
                </a:lnTo>
                <a:lnTo>
                  <a:pt x="267871" y="133936"/>
                </a:lnTo>
                <a:lnTo>
                  <a:pt x="1190672" y="133936"/>
                </a:lnTo>
                <a:lnTo>
                  <a:pt x="1190672" y="401806"/>
                </a:lnTo>
                <a:lnTo>
                  <a:pt x="267871" y="401806"/>
                </a:lnTo>
                <a:lnTo>
                  <a:pt x="267871" y="535742"/>
                </a:lnTo>
                <a:lnTo>
                  <a:pt x="0" y="267871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6253" y="4973756"/>
            <a:ext cx="4300855" cy="9956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259"/>
              </a:spcBef>
              <a:tabLst>
                <a:tab pos="1380490" algn="l"/>
              </a:tabLst>
            </a:pPr>
            <a:r>
              <a:rPr sz="3200" dirty="0">
                <a:latin typeface="Tw Cen MT"/>
                <a:cs typeface="Tw Cen MT"/>
              </a:rPr>
              <a:t>TURN </a:t>
            </a:r>
            <a:r>
              <a:rPr sz="3200" spc="-10" dirty="0">
                <a:latin typeface="Tw Cen MT"/>
                <a:cs typeface="Tw Cen MT"/>
              </a:rPr>
              <a:t>GLUGLOSE </a:t>
            </a:r>
            <a:r>
              <a:rPr sz="3200" spc="-5" dirty="0">
                <a:latin typeface="Tw Cen MT"/>
                <a:cs typeface="Tw Cen MT"/>
              </a:rPr>
              <a:t>IN</a:t>
            </a:r>
            <a:r>
              <a:rPr sz="3200" spc="-80" dirty="0">
                <a:latin typeface="Tw Cen MT"/>
                <a:cs typeface="Tw Cen MT"/>
              </a:rPr>
              <a:t> </a:t>
            </a:r>
            <a:r>
              <a:rPr sz="3200" spc="-35" dirty="0">
                <a:latin typeface="Tw Cen MT"/>
                <a:cs typeface="Tw Cen MT"/>
              </a:rPr>
              <a:t>ACID  </a:t>
            </a:r>
            <a:r>
              <a:rPr sz="3200" spc="-25" dirty="0">
                <a:latin typeface="Tw Cen MT"/>
                <a:cs typeface="Tw Cen MT"/>
              </a:rPr>
              <a:t>LACTIC	</a:t>
            </a:r>
            <a:r>
              <a:rPr sz="3200" spc="-45" dirty="0">
                <a:latin typeface="Tw Cen MT"/>
                <a:cs typeface="Tw Cen MT"/>
              </a:rPr>
              <a:t>(LACTATE)</a:t>
            </a:r>
            <a:endParaRPr sz="3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1998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6842" y="5264106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B94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6975" y="4689881"/>
            <a:ext cx="6593205" cy="1831339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12700" marR="5080" indent="320040">
              <a:lnSpc>
                <a:spcPct val="79500"/>
              </a:lnSpc>
              <a:spcBef>
                <a:spcPts val="1720"/>
              </a:spcBef>
            </a:pPr>
            <a:r>
              <a:rPr sz="6600" spc="165" dirty="0">
                <a:solidFill>
                  <a:srgbClr val="0D0D0D"/>
                </a:solidFill>
                <a:latin typeface="Arial"/>
                <a:cs typeface="Arial"/>
              </a:rPr>
              <a:t>WELCOME </a:t>
            </a:r>
            <a:r>
              <a:rPr sz="6600" spc="75" dirty="0">
                <a:solidFill>
                  <a:srgbClr val="0D0D0D"/>
                </a:solidFill>
                <a:latin typeface="Arial"/>
                <a:cs typeface="Arial"/>
              </a:rPr>
              <a:t>TO  </a:t>
            </a:r>
            <a:r>
              <a:rPr sz="6600" spc="160" dirty="0">
                <a:solidFill>
                  <a:srgbClr val="0D0D0D"/>
                </a:solidFill>
                <a:latin typeface="Arial"/>
                <a:cs typeface="Arial"/>
              </a:rPr>
              <a:t>BAETJE</a:t>
            </a:r>
            <a:r>
              <a:rPr sz="6600" spc="32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6600" spc="75" dirty="0">
                <a:solidFill>
                  <a:srgbClr val="0D0D0D"/>
                </a:solidFill>
                <a:latin typeface="Arial"/>
                <a:cs typeface="Arial"/>
              </a:rPr>
              <a:t>FARMS</a:t>
            </a:r>
            <a:endParaRPr sz="6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6541" y="4908915"/>
            <a:ext cx="1951126" cy="17046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4272" y="149630"/>
            <a:ext cx="8329350" cy="3969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1541" y="0"/>
            <a:ext cx="8469630" cy="139700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3289935" marR="5080" indent="-3277870">
              <a:lnSpc>
                <a:spcPts val="4800"/>
              </a:lnSpc>
              <a:spcBef>
                <a:spcPts val="1260"/>
              </a:spcBef>
            </a:pPr>
            <a:r>
              <a:rPr spc="75" dirty="0"/>
              <a:t>LACTIC </a:t>
            </a:r>
            <a:r>
              <a:rPr spc="25" dirty="0"/>
              <a:t>FERMENTATION </a:t>
            </a:r>
            <a:r>
              <a:rPr spc="100" dirty="0"/>
              <a:t>IN  FOOD</a:t>
            </a:r>
          </a:p>
        </p:txBody>
      </p:sp>
      <p:sp>
        <p:nvSpPr>
          <p:cNvPr id="3" name="object 3"/>
          <p:cNvSpPr/>
          <p:nvPr/>
        </p:nvSpPr>
        <p:spPr>
          <a:xfrm>
            <a:off x="490450" y="1675014"/>
            <a:ext cx="3582785" cy="201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666" y="3655028"/>
            <a:ext cx="3992749" cy="2654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0803" y="1354975"/>
            <a:ext cx="3582785" cy="2398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88977" y="1296784"/>
            <a:ext cx="2701636" cy="2261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32166" y="3420687"/>
            <a:ext cx="3699163" cy="3437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71904" y="3246119"/>
            <a:ext cx="3948545" cy="34622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1380" y="1867625"/>
            <a:ext cx="5527836" cy="3587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2505075">
              <a:lnSpc>
                <a:spcPct val="100000"/>
              </a:lnSpc>
              <a:spcBef>
                <a:spcPts val="35"/>
              </a:spcBef>
            </a:pPr>
            <a:r>
              <a:rPr spc="60" dirty="0"/>
              <a:t>COAGULATION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41280" y="1537997"/>
            <a:ext cx="1487792" cy="1407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573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2</a:t>
            </a:r>
          </a:p>
          <a:p>
            <a:pPr marL="12700" marR="5080" algn="ctr">
              <a:lnSpc>
                <a:spcPts val="5800"/>
              </a:lnSpc>
              <a:spcBef>
                <a:spcPts val="130"/>
              </a:spcBef>
            </a:pPr>
            <a:r>
              <a:rPr sz="3200" spc="-5" dirty="0" smtClean="0">
                <a:latin typeface="Arial"/>
                <a:cs typeface="Arial"/>
              </a:rPr>
              <a:t>T</a:t>
            </a:r>
            <a:r>
              <a:rPr sz="3200" dirty="0" smtClean="0">
                <a:latin typeface="Arial"/>
                <a:cs typeface="Arial"/>
              </a:rPr>
              <a:t>YPES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36175" y="2756597"/>
            <a:ext cx="1817225" cy="954106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LACTIC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COAGULATION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9296" y="2742662"/>
            <a:ext cx="1736725" cy="954405"/>
          </a:xfrm>
          <a:custGeom>
            <a:avLst/>
            <a:gdLst/>
            <a:ahLst/>
            <a:cxnLst/>
            <a:rect l="l" t="t" r="r" b="b"/>
            <a:pathLst>
              <a:path w="1736725" h="954404">
                <a:moveTo>
                  <a:pt x="0" y="0"/>
                </a:moveTo>
                <a:lnTo>
                  <a:pt x="1736413" y="0"/>
                </a:lnTo>
                <a:lnTo>
                  <a:pt x="1736413" y="954106"/>
                </a:lnTo>
                <a:lnTo>
                  <a:pt x="0" y="9541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C97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66959" y="2693323"/>
            <a:ext cx="1857894" cy="1080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28004" y="2742663"/>
            <a:ext cx="1735809" cy="954106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ENZYMATIC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COAGULATION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028003" y="2742662"/>
            <a:ext cx="1736089" cy="954405"/>
          </a:xfrm>
          <a:custGeom>
            <a:avLst/>
            <a:gdLst/>
            <a:ahLst/>
            <a:cxnLst/>
            <a:rect l="l" t="t" r="r" b="b"/>
            <a:pathLst>
              <a:path w="1736090" h="954404">
                <a:moveTo>
                  <a:pt x="0" y="0"/>
                </a:moveTo>
                <a:lnTo>
                  <a:pt x="1735809" y="0"/>
                </a:lnTo>
                <a:lnTo>
                  <a:pt x="1735809" y="954106"/>
                </a:lnTo>
                <a:lnTo>
                  <a:pt x="0" y="9541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C97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96822" y="1920476"/>
            <a:ext cx="925830" cy="760730"/>
          </a:xfrm>
          <a:custGeom>
            <a:avLst/>
            <a:gdLst/>
            <a:ahLst/>
            <a:cxnLst/>
            <a:rect l="l" t="t" r="r" b="b"/>
            <a:pathLst>
              <a:path w="925829" h="760730">
                <a:moveTo>
                  <a:pt x="925765" y="0"/>
                </a:moveTo>
                <a:lnTo>
                  <a:pt x="0" y="760110"/>
                </a:lnTo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77192" y="2618905"/>
            <a:ext cx="83185" cy="78105"/>
          </a:xfrm>
          <a:custGeom>
            <a:avLst/>
            <a:gdLst/>
            <a:ahLst/>
            <a:cxnLst/>
            <a:rect l="l" t="t" r="r" b="b"/>
            <a:pathLst>
              <a:path w="83184" h="78105">
                <a:moveTo>
                  <a:pt x="34714" y="0"/>
                </a:moveTo>
                <a:lnTo>
                  <a:pt x="0" y="77800"/>
                </a:lnTo>
                <a:lnTo>
                  <a:pt x="83069" y="58892"/>
                </a:lnTo>
                <a:lnTo>
                  <a:pt x="34714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39448" y="1752600"/>
            <a:ext cx="924560" cy="760730"/>
          </a:xfrm>
          <a:custGeom>
            <a:avLst/>
            <a:gdLst/>
            <a:ahLst/>
            <a:cxnLst/>
            <a:rect l="l" t="t" r="r" b="b"/>
            <a:pathLst>
              <a:path w="924559" h="760730">
                <a:moveTo>
                  <a:pt x="0" y="0"/>
                </a:moveTo>
                <a:lnTo>
                  <a:pt x="924152" y="760151"/>
                </a:lnTo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49309" y="2474277"/>
            <a:ext cx="83185" cy="78105"/>
          </a:xfrm>
          <a:custGeom>
            <a:avLst/>
            <a:gdLst/>
            <a:ahLst/>
            <a:cxnLst/>
            <a:rect l="l" t="t" r="r" b="b"/>
            <a:pathLst>
              <a:path w="83184" h="78105">
                <a:moveTo>
                  <a:pt x="48406" y="0"/>
                </a:moveTo>
                <a:lnTo>
                  <a:pt x="0" y="58849"/>
                </a:lnTo>
                <a:lnTo>
                  <a:pt x="83052" y="77830"/>
                </a:lnTo>
                <a:lnTo>
                  <a:pt x="48406" y="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19296" y="5026510"/>
            <a:ext cx="5567902" cy="1569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19296" y="5026511"/>
            <a:ext cx="5568315" cy="1569720"/>
          </a:xfrm>
          <a:prstGeom prst="rect">
            <a:avLst/>
          </a:prstGeom>
          <a:ln w="9524">
            <a:solidFill>
              <a:srgbClr val="14BBEA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0805" marR="262890">
              <a:lnSpc>
                <a:spcPct val="99500"/>
              </a:lnSpc>
              <a:spcBef>
                <a:spcPts val="375"/>
              </a:spcBef>
            </a:pPr>
            <a:r>
              <a:rPr sz="2400" b="1" dirty="0">
                <a:latin typeface="Tw Cen MT"/>
                <a:cs typeface="Tw Cen MT"/>
              </a:rPr>
              <a:t>In </a:t>
            </a:r>
            <a:r>
              <a:rPr sz="2400" b="1" spc="-5" dirty="0">
                <a:latin typeface="Tw Cen MT"/>
                <a:cs typeface="Tw Cen MT"/>
              </a:rPr>
              <a:t>order </a:t>
            </a:r>
            <a:r>
              <a:rPr sz="2400" b="1" dirty="0">
                <a:latin typeface="Tw Cen MT"/>
                <a:cs typeface="Tw Cen MT"/>
              </a:rPr>
              <a:t>to </a:t>
            </a:r>
            <a:r>
              <a:rPr sz="2400" b="1" spc="5" dirty="0">
                <a:latin typeface="Tw Cen MT"/>
                <a:cs typeface="Tw Cen MT"/>
              </a:rPr>
              <a:t>create </a:t>
            </a:r>
            <a:r>
              <a:rPr sz="2400" b="1" dirty="0">
                <a:latin typeface="Tw Cen MT"/>
                <a:cs typeface="Tw Cen MT"/>
              </a:rPr>
              <a:t>a </a:t>
            </a:r>
            <a:r>
              <a:rPr sz="2400" b="1" spc="-5" dirty="0">
                <a:latin typeface="Tw Cen MT"/>
                <a:cs typeface="Tw Cen MT"/>
              </a:rPr>
              <a:t>protein network </a:t>
            </a:r>
            <a:r>
              <a:rPr sz="2400" b="1" spc="5" dirty="0">
                <a:latin typeface="Tw Cen MT"/>
                <a:cs typeface="Tw Cen MT"/>
              </a:rPr>
              <a:t>that  </a:t>
            </a:r>
            <a:r>
              <a:rPr sz="2400" b="1" spc="-5" dirty="0">
                <a:latin typeface="Tw Cen MT"/>
                <a:cs typeface="Tw Cen MT"/>
              </a:rPr>
              <a:t>will </a:t>
            </a:r>
            <a:r>
              <a:rPr sz="2400" b="1" dirty="0">
                <a:latin typeface="Tw Cen MT"/>
                <a:cs typeface="Tw Cen MT"/>
              </a:rPr>
              <a:t>capture the </a:t>
            </a:r>
            <a:r>
              <a:rPr sz="2400" b="1" spc="10" dirty="0">
                <a:latin typeface="Tw Cen MT"/>
                <a:cs typeface="Tw Cen MT"/>
              </a:rPr>
              <a:t>fat </a:t>
            </a:r>
            <a:r>
              <a:rPr sz="2400" b="1" spc="-5" dirty="0">
                <a:latin typeface="Tw Cen MT"/>
                <a:cs typeface="Tw Cen MT"/>
              </a:rPr>
              <a:t>and will </a:t>
            </a:r>
            <a:r>
              <a:rPr sz="2400" b="1" dirty="0">
                <a:latin typeface="Tw Cen MT"/>
                <a:cs typeface="Tw Cen MT"/>
              </a:rPr>
              <a:t>let </a:t>
            </a:r>
            <a:r>
              <a:rPr sz="2400" b="1" dirty="0" smtClean="0">
                <a:latin typeface="Tw Cen MT"/>
                <a:cs typeface="Tw Cen MT"/>
              </a:rPr>
              <a:t>a </a:t>
            </a:r>
            <a:r>
              <a:rPr sz="2400" b="1" spc="5" dirty="0" smtClean="0">
                <a:latin typeface="Tw Cen MT"/>
                <a:cs typeface="Tw Cen MT"/>
              </a:rPr>
              <a:t>certain </a:t>
            </a:r>
            <a:r>
              <a:rPr sz="2400" b="1" spc="-5" dirty="0">
                <a:latin typeface="Tw Cen MT"/>
                <a:cs typeface="Tw Cen MT"/>
              </a:rPr>
              <a:t>amount </a:t>
            </a:r>
            <a:r>
              <a:rPr sz="2400" b="1" dirty="0">
                <a:latin typeface="Tw Cen MT"/>
                <a:cs typeface="Tw Cen MT"/>
              </a:rPr>
              <a:t>of </a:t>
            </a:r>
            <a:r>
              <a:rPr sz="2400" b="1" spc="-15" dirty="0">
                <a:latin typeface="Tw Cen MT"/>
                <a:cs typeface="Tw Cen MT"/>
              </a:rPr>
              <a:t>whey </a:t>
            </a:r>
            <a:r>
              <a:rPr lang="en-US" sz="2400" b="1" spc="-15" dirty="0" smtClean="0">
                <a:latin typeface="Tw Cen MT"/>
                <a:cs typeface="Tw Cen MT"/>
              </a:rPr>
              <a:t>drain </a:t>
            </a:r>
            <a:r>
              <a:rPr sz="2400" b="1" spc="-5" dirty="0" smtClean="0">
                <a:latin typeface="Tw Cen MT"/>
                <a:cs typeface="Tw Cen MT"/>
              </a:rPr>
              <a:t>depending </a:t>
            </a:r>
            <a:r>
              <a:rPr sz="2400" b="1" dirty="0" smtClean="0">
                <a:latin typeface="Tw Cen MT"/>
                <a:cs typeface="Tw Cen MT"/>
              </a:rPr>
              <a:t>o</a:t>
            </a:r>
            <a:r>
              <a:rPr lang="en-US" sz="2400" b="1" dirty="0" smtClean="0">
                <a:latin typeface="Tw Cen MT"/>
                <a:cs typeface="Tw Cen MT"/>
              </a:rPr>
              <a:t>n</a:t>
            </a:r>
            <a:r>
              <a:rPr sz="2400" b="1" dirty="0" smtClean="0">
                <a:latin typeface="Tw Cen MT"/>
                <a:cs typeface="Tw Cen MT"/>
              </a:rPr>
              <a:t> </a:t>
            </a:r>
            <a:r>
              <a:rPr sz="2400" b="1" dirty="0">
                <a:latin typeface="Tw Cen MT"/>
                <a:cs typeface="Tw Cen MT"/>
              </a:rPr>
              <a:t>its  permeability</a:t>
            </a:r>
            <a:endParaRPr sz="2400" dirty="0">
              <a:latin typeface="Tw Cen MT"/>
              <a:cs typeface="Tw Cen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29073" y="3962400"/>
            <a:ext cx="1995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Fermenting agent RENNET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336175" y="3886200"/>
            <a:ext cx="2082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Fermenting</a:t>
            </a:r>
          </a:p>
          <a:p>
            <a:r>
              <a:rPr lang="en-US" sz="2800" b="1" dirty="0" smtClean="0"/>
              <a:t>agent</a:t>
            </a:r>
            <a:endParaRPr lang="en-US" sz="28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881" y="2134097"/>
            <a:ext cx="5160645" cy="3944620"/>
          </a:xfrm>
          <a:custGeom>
            <a:avLst/>
            <a:gdLst/>
            <a:ahLst/>
            <a:cxnLst/>
            <a:rect l="l" t="t" r="r" b="b"/>
            <a:pathLst>
              <a:path w="5160645" h="3944620">
                <a:moveTo>
                  <a:pt x="5160057" y="0"/>
                </a:moveTo>
                <a:lnTo>
                  <a:pt x="0" y="0"/>
                </a:lnTo>
                <a:lnTo>
                  <a:pt x="986009" y="3944037"/>
                </a:lnTo>
                <a:lnTo>
                  <a:pt x="4174047" y="3944037"/>
                </a:lnTo>
                <a:lnTo>
                  <a:pt x="5160057" y="0"/>
                </a:lnTo>
                <a:close/>
              </a:path>
            </a:pathLst>
          </a:custGeom>
          <a:solidFill>
            <a:srgbClr val="DAF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881" y="2134097"/>
            <a:ext cx="5160645" cy="3944620"/>
          </a:xfrm>
          <a:custGeom>
            <a:avLst/>
            <a:gdLst/>
            <a:ahLst/>
            <a:cxnLst/>
            <a:rect l="l" t="t" r="r" b="b"/>
            <a:pathLst>
              <a:path w="5160645" h="3944620">
                <a:moveTo>
                  <a:pt x="5160057" y="0"/>
                </a:moveTo>
                <a:lnTo>
                  <a:pt x="4174047" y="3944037"/>
                </a:lnTo>
                <a:lnTo>
                  <a:pt x="986009" y="3944037"/>
                </a:lnTo>
                <a:lnTo>
                  <a:pt x="0" y="0"/>
                </a:lnTo>
                <a:lnTo>
                  <a:pt x="5160057" y="0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46321" y="2539971"/>
            <a:ext cx="225197" cy="247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4758" y="3273253"/>
            <a:ext cx="225196" cy="247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21190" y="4476371"/>
            <a:ext cx="225197" cy="247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4648" y="5293985"/>
            <a:ext cx="225196" cy="247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34534" y="2403647"/>
            <a:ext cx="225196" cy="247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4817" y="3848392"/>
            <a:ext cx="225196" cy="247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0020" y="4484490"/>
            <a:ext cx="225196" cy="247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30302" y="3552345"/>
            <a:ext cx="238048" cy="227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903" y="6292028"/>
            <a:ext cx="225196" cy="247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6258" y="6263995"/>
            <a:ext cx="866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L</a:t>
            </a:r>
            <a:r>
              <a:rPr sz="1800" spc="-75" dirty="0">
                <a:latin typeface="Tw Cen MT"/>
                <a:cs typeface="Tw Cen MT"/>
              </a:rPr>
              <a:t>A</a:t>
            </a:r>
            <a:r>
              <a:rPr sz="1800" dirty="0">
                <a:latin typeface="Tw Cen MT"/>
                <a:cs typeface="Tw Cen MT"/>
              </a:rPr>
              <a:t>C</a:t>
            </a:r>
            <a:r>
              <a:rPr sz="1800" spc="-40" dirty="0">
                <a:latin typeface="Tw Cen MT"/>
                <a:cs typeface="Tw Cen MT"/>
              </a:rPr>
              <a:t>T</a:t>
            </a:r>
            <a:r>
              <a:rPr sz="1800" dirty="0">
                <a:latin typeface="Tw Cen MT"/>
                <a:cs typeface="Tw Cen MT"/>
              </a:rPr>
              <a:t>OSE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8802" y="4047171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52329" y="0"/>
                </a:moveTo>
                <a:lnTo>
                  <a:pt x="31960" y="13419"/>
                </a:lnTo>
                <a:lnTo>
                  <a:pt x="15326" y="50014"/>
                </a:lnTo>
                <a:lnTo>
                  <a:pt x="4112" y="104293"/>
                </a:lnTo>
                <a:lnTo>
                  <a:pt x="0" y="170761"/>
                </a:lnTo>
                <a:lnTo>
                  <a:pt x="4112" y="237230"/>
                </a:lnTo>
                <a:lnTo>
                  <a:pt x="15326" y="291509"/>
                </a:lnTo>
                <a:lnTo>
                  <a:pt x="31960" y="328105"/>
                </a:lnTo>
                <a:lnTo>
                  <a:pt x="52329" y="341524"/>
                </a:lnTo>
                <a:lnTo>
                  <a:pt x="72698" y="328105"/>
                </a:lnTo>
                <a:lnTo>
                  <a:pt x="89332" y="291509"/>
                </a:lnTo>
                <a:lnTo>
                  <a:pt x="100547" y="237230"/>
                </a:lnTo>
                <a:lnTo>
                  <a:pt x="104659" y="170761"/>
                </a:lnTo>
                <a:lnTo>
                  <a:pt x="100547" y="104293"/>
                </a:lnTo>
                <a:lnTo>
                  <a:pt x="89332" y="50014"/>
                </a:lnTo>
                <a:lnTo>
                  <a:pt x="72698" y="13419"/>
                </a:lnTo>
                <a:lnTo>
                  <a:pt x="52329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98802" y="4047171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0" y="170762"/>
                </a:moveTo>
                <a:lnTo>
                  <a:pt x="4112" y="104293"/>
                </a:lnTo>
                <a:lnTo>
                  <a:pt x="15327" y="50015"/>
                </a:lnTo>
                <a:lnTo>
                  <a:pt x="31960" y="13419"/>
                </a:lnTo>
                <a:lnTo>
                  <a:pt x="52329" y="0"/>
                </a:lnTo>
                <a:lnTo>
                  <a:pt x="72699" y="13419"/>
                </a:lnTo>
                <a:lnTo>
                  <a:pt x="89332" y="50015"/>
                </a:lnTo>
                <a:lnTo>
                  <a:pt x="100547" y="104293"/>
                </a:lnTo>
                <a:lnTo>
                  <a:pt x="104659" y="170762"/>
                </a:lnTo>
                <a:lnTo>
                  <a:pt x="100547" y="237230"/>
                </a:lnTo>
                <a:lnTo>
                  <a:pt x="89332" y="291508"/>
                </a:lnTo>
                <a:lnTo>
                  <a:pt x="72699" y="328104"/>
                </a:lnTo>
                <a:lnTo>
                  <a:pt x="52329" y="341523"/>
                </a:lnTo>
                <a:lnTo>
                  <a:pt x="31960" y="328104"/>
                </a:lnTo>
                <a:lnTo>
                  <a:pt x="15327" y="291508"/>
                </a:lnTo>
                <a:lnTo>
                  <a:pt x="4112" y="237230"/>
                </a:lnTo>
                <a:lnTo>
                  <a:pt x="0" y="170762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64773" y="5644242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52330" y="0"/>
                </a:moveTo>
                <a:lnTo>
                  <a:pt x="31960" y="13419"/>
                </a:lnTo>
                <a:lnTo>
                  <a:pt x="15327" y="50015"/>
                </a:lnTo>
                <a:lnTo>
                  <a:pt x="4112" y="104293"/>
                </a:lnTo>
                <a:lnTo>
                  <a:pt x="0" y="170762"/>
                </a:lnTo>
                <a:lnTo>
                  <a:pt x="4112" y="237230"/>
                </a:lnTo>
                <a:lnTo>
                  <a:pt x="15327" y="291508"/>
                </a:lnTo>
                <a:lnTo>
                  <a:pt x="31960" y="328104"/>
                </a:lnTo>
                <a:lnTo>
                  <a:pt x="52330" y="341523"/>
                </a:lnTo>
                <a:lnTo>
                  <a:pt x="72699" y="328104"/>
                </a:lnTo>
                <a:lnTo>
                  <a:pt x="89332" y="291508"/>
                </a:lnTo>
                <a:lnTo>
                  <a:pt x="100547" y="237230"/>
                </a:lnTo>
                <a:lnTo>
                  <a:pt x="104659" y="170762"/>
                </a:lnTo>
                <a:lnTo>
                  <a:pt x="100547" y="104293"/>
                </a:lnTo>
                <a:lnTo>
                  <a:pt x="89332" y="50015"/>
                </a:lnTo>
                <a:lnTo>
                  <a:pt x="72699" y="13419"/>
                </a:lnTo>
                <a:lnTo>
                  <a:pt x="52330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64773" y="5644243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0" y="170761"/>
                </a:moveTo>
                <a:lnTo>
                  <a:pt x="4112" y="104293"/>
                </a:lnTo>
                <a:lnTo>
                  <a:pt x="15327" y="50015"/>
                </a:lnTo>
                <a:lnTo>
                  <a:pt x="31960" y="13419"/>
                </a:lnTo>
                <a:lnTo>
                  <a:pt x="52330" y="0"/>
                </a:lnTo>
                <a:lnTo>
                  <a:pt x="72699" y="13419"/>
                </a:lnTo>
                <a:lnTo>
                  <a:pt x="89332" y="50015"/>
                </a:lnTo>
                <a:lnTo>
                  <a:pt x="100547" y="104293"/>
                </a:lnTo>
                <a:lnTo>
                  <a:pt x="104659" y="170761"/>
                </a:lnTo>
                <a:lnTo>
                  <a:pt x="100547" y="237230"/>
                </a:lnTo>
                <a:lnTo>
                  <a:pt x="89332" y="291508"/>
                </a:lnTo>
                <a:lnTo>
                  <a:pt x="72699" y="328104"/>
                </a:lnTo>
                <a:lnTo>
                  <a:pt x="52330" y="341523"/>
                </a:lnTo>
                <a:lnTo>
                  <a:pt x="31960" y="328104"/>
                </a:lnTo>
                <a:lnTo>
                  <a:pt x="15327" y="291508"/>
                </a:lnTo>
                <a:lnTo>
                  <a:pt x="4112" y="237230"/>
                </a:lnTo>
                <a:lnTo>
                  <a:pt x="0" y="170761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99711" y="3450315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52330" y="0"/>
                </a:moveTo>
                <a:lnTo>
                  <a:pt x="31960" y="13419"/>
                </a:lnTo>
                <a:lnTo>
                  <a:pt x="15327" y="50014"/>
                </a:lnTo>
                <a:lnTo>
                  <a:pt x="4112" y="104293"/>
                </a:lnTo>
                <a:lnTo>
                  <a:pt x="0" y="170761"/>
                </a:lnTo>
                <a:lnTo>
                  <a:pt x="4112" y="237229"/>
                </a:lnTo>
                <a:lnTo>
                  <a:pt x="15327" y="291508"/>
                </a:lnTo>
                <a:lnTo>
                  <a:pt x="31960" y="328104"/>
                </a:lnTo>
                <a:lnTo>
                  <a:pt x="52330" y="341523"/>
                </a:lnTo>
                <a:lnTo>
                  <a:pt x="72699" y="328104"/>
                </a:lnTo>
                <a:lnTo>
                  <a:pt x="89333" y="291508"/>
                </a:lnTo>
                <a:lnTo>
                  <a:pt x="100548" y="237229"/>
                </a:lnTo>
                <a:lnTo>
                  <a:pt x="104660" y="170761"/>
                </a:lnTo>
                <a:lnTo>
                  <a:pt x="100548" y="104293"/>
                </a:lnTo>
                <a:lnTo>
                  <a:pt x="89333" y="50014"/>
                </a:lnTo>
                <a:lnTo>
                  <a:pt x="72699" y="13419"/>
                </a:lnTo>
                <a:lnTo>
                  <a:pt x="52330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99711" y="3450315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0" y="170762"/>
                </a:moveTo>
                <a:lnTo>
                  <a:pt x="4112" y="104293"/>
                </a:lnTo>
                <a:lnTo>
                  <a:pt x="15327" y="50015"/>
                </a:lnTo>
                <a:lnTo>
                  <a:pt x="31960" y="13419"/>
                </a:lnTo>
                <a:lnTo>
                  <a:pt x="52329" y="0"/>
                </a:lnTo>
                <a:lnTo>
                  <a:pt x="72699" y="13419"/>
                </a:lnTo>
                <a:lnTo>
                  <a:pt x="89332" y="50015"/>
                </a:lnTo>
                <a:lnTo>
                  <a:pt x="100547" y="104293"/>
                </a:lnTo>
                <a:lnTo>
                  <a:pt x="104659" y="170762"/>
                </a:lnTo>
                <a:lnTo>
                  <a:pt x="100547" y="237230"/>
                </a:lnTo>
                <a:lnTo>
                  <a:pt x="89332" y="291508"/>
                </a:lnTo>
                <a:lnTo>
                  <a:pt x="72699" y="328104"/>
                </a:lnTo>
                <a:lnTo>
                  <a:pt x="52329" y="341523"/>
                </a:lnTo>
                <a:lnTo>
                  <a:pt x="31960" y="328104"/>
                </a:lnTo>
                <a:lnTo>
                  <a:pt x="15327" y="291508"/>
                </a:lnTo>
                <a:lnTo>
                  <a:pt x="4112" y="237230"/>
                </a:lnTo>
                <a:lnTo>
                  <a:pt x="0" y="170762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98150" y="4635562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52330" y="0"/>
                </a:moveTo>
                <a:lnTo>
                  <a:pt x="31960" y="13419"/>
                </a:lnTo>
                <a:lnTo>
                  <a:pt x="15327" y="50014"/>
                </a:lnTo>
                <a:lnTo>
                  <a:pt x="4112" y="104293"/>
                </a:lnTo>
                <a:lnTo>
                  <a:pt x="0" y="170761"/>
                </a:lnTo>
                <a:lnTo>
                  <a:pt x="4112" y="237229"/>
                </a:lnTo>
                <a:lnTo>
                  <a:pt x="15327" y="291508"/>
                </a:lnTo>
                <a:lnTo>
                  <a:pt x="31960" y="328104"/>
                </a:lnTo>
                <a:lnTo>
                  <a:pt x="52330" y="341523"/>
                </a:lnTo>
                <a:lnTo>
                  <a:pt x="72699" y="328104"/>
                </a:lnTo>
                <a:lnTo>
                  <a:pt x="89333" y="291508"/>
                </a:lnTo>
                <a:lnTo>
                  <a:pt x="100548" y="237229"/>
                </a:lnTo>
                <a:lnTo>
                  <a:pt x="104660" y="170761"/>
                </a:lnTo>
                <a:lnTo>
                  <a:pt x="100548" y="104293"/>
                </a:lnTo>
                <a:lnTo>
                  <a:pt x="89333" y="50014"/>
                </a:lnTo>
                <a:lnTo>
                  <a:pt x="72699" y="13419"/>
                </a:lnTo>
                <a:lnTo>
                  <a:pt x="52330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98150" y="4635562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0" y="170762"/>
                </a:moveTo>
                <a:lnTo>
                  <a:pt x="4112" y="104293"/>
                </a:lnTo>
                <a:lnTo>
                  <a:pt x="15327" y="50015"/>
                </a:lnTo>
                <a:lnTo>
                  <a:pt x="31960" y="13419"/>
                </a:lnTo>
                <a:lnTo>
                  <a:pt x="52329" y="0"/>
                </a:lnTo>
                <a:lnTo>
                  <a:pt x="72699" y="13419"/>
                </a:lnTo>
                <a:lnTo>
                  <a:pt x="89332" y="50015"/>
                </a:lnTo>
                <a:lnTo>
                  <a:pt x="100547" y="104293"/>
                </a:lnTo>
                <a:lnTo>
                  <a:pt x="104659" y="170762"/>
                </a:lnTo>
                <a:lnTo>
                  <a:pt x="100547" y="237230"/>
                </a:lnTo>
                <a:lnTo>
                  <a:pt x="89332" y="291508"/>
                </a:lnTo>
                <a:lnTo>
                  <a:pt x="72699" y="328104"/>
                </a:lnTo>
                <a:lnTo>
                  <a:pt x="52329" y="341523"/>
                </a:lnTo>
                <a:lnTo>
                  <a:pt x="31960" y="328104"/>
                </a:lnTo>
                <a:lnTo>
                  <a:pt x="15327" y="291508"/>
                </a:lnTo>
                <a:lnTo>
                  <a:pt x="4112" y="237230"/>
                </a:lnTo>
                <a:lnTo>
                  <a:pt x="0" y="170762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11758" y="4097597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52330" y="0"/>
                </a:moveTo>
                <a:lnTo>
                  <a:pt x="31960" y="13419"/>
                </a:lnTo>
                <a:lnTo>
                  <a:pt x="15327" y="50015"/>
                </a:lnTo>
                <a:lnTo>
                  <a:pt x="4112" y="104294"/>
                </a:lnTo>
                <a:lnTo>
                  <a:pt x="0" y="170762"/>
                </a:lnTo>
                <a:lnTo>
                  <a:pt x="4112" y="237231"/>
                </a:lnTo>
                <a:lnTo>
                  <a:pt x="15327" y="291509"/>
                </a:lnTo>
                <a:lnTo>
                  <a:pt x="31960" y="328105"/>
                </a:lnTo>
                <a:lnTo>
                  <a:pt x="52330" y="341524"/>
                </a:lnTo>
                <a:lnTo>
                  <a:pt x="72699" y="328105"/>
                </a:lnTo>
                <a:lnTo>
                  <a:pt x="89333" y="291509"/>
                </a:lnTo>
                <a:lnTo>
                  <a:pt x="100548" y="237231"/>
                </a:lnTo>
                <a:lnTo>
                  <a:pt x="104660" y="170762"/>
                </a:lnTo>
                <a:lnTo>
                  <a:pt x="100548" y="104294"/>
                </a:lnTo>
                <a:lnTo>
                  <a:pt x="89333" y="50015"/>
                </a:lnTo>
                <a:lnTo>
                  <a:pt x="72699" y="13419"/>
                </a:lnTo>
                <a:lnTo>
                  <a:pt x="52330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11758" y="4097597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0" y="170761"/>
                </a:moveTo>
                <a:lnTo>
                  <a:pt x="4112" y="104293"/>
                </a:lnTo>
                <a:lnTo>
                  <a:pt x="15327" y="50015"/>
                </a:lnTo>
                <a:lnTo>
                  <a:pt x="31960" y="13419"/>
                </a:lnTo>
                <a:lnTo>
                  <a:pt x="52330" y="0"/>
                </a:lnTo>
                <a:lnTo>
                  <a:pt x="72699" y="13419"/>
                </a:lnTo>
                <a:lnTo>
                  <a:pt x="89332" y="50015"/>
                </a:lnTo>
                <a:lnTo>
                  <a:pt x="100547" y="104293"/>
                </a:lnTo>
                <a:lnTo>
                  <a:pt x="104659" y="170761"/>
                </a:lnTo>
                <a:lnTo>
                  <a:pt x="100547" y="237230"/>
                </a:lnTo>
                <a:lnTo>
                  <a:pt x="89332" y="291508"/>
                </a:lnTo>
                <a:lnTo>
                  <a:pt x="72699" y="328104"/>
                </a:lnTo>
                <a:lnTo>
                  <a:pt x="52330" y="341523"/>
                </a:lnTo>
                <a:lnTo>
                  <a:pt x="31960" y="328104"/>
                </a:lnTo>
                <a:lnTo>
                  <a:pt x="15327" y="291508"/>
                </a:lnTo>
                <a:lnTo>
                  <a:pt x="4112" y="237230"/>
                </a:lnTo>
                <a:lnTo>
                  <a:pt x="0" y="170761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94141" y="2369935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30">
                <a:moveTo>
                  <a:pt x="52329" y="0"/>
                </a:moveTo>
                <a:lnTo>
                  <a:pt x="31960" y="13419"/>
                </a:lnTo>
                <a:lnTo>
                  <a:pt x="15327" y="50014"/>
                </a:lnTo>
                <a:lnTo>
                  <a:pt x="4112" y="104293"/>
                </a:lnTo>
                <a:lnTo>
                  <a:pt x="0" y="170761"/>
                </a:lnTo>
                <a:lnTo>
                  <a:pt x="4112" y="237229"/>
                </a:lnTo>
                <a:lnTo>
                  <a:pt x="15327" y="291508"/>
                </a:lnTo>
                <a:lnTo>
                  <a:pt x="31960" y="328105"/>
                </a:lnTo>
                <a:lnTo>
                  <a:pt x="52329" y="341524"/>
                </a:lnTo>
                <a:lnTo>
                  <a:pt x="72699" y="328105"/>
                </a:lnTo>
                <a:lnTo>
                  <a:pt x="89333" y="291508"/>
                </a:lnTo>
                <a:lnTo>
                  <a:pt x="100548" y="237229"/>
                </a:lnTo>
                <a:lnTo>
                  <a:pt x="104660" y="170761"/>
                </a:lnTo>
                <a:lnTo>
                  <a:pt x="100548" y="104293"/>
                </a:lnTo>
                <a:lnTo>
                  <a:pt x="89333" y="50014"/>
                </a:lnTo>
                <a:lnTo>
                  <a:pt x="72699" y="13419"/>
                </a:lnTo>
                <a:lnTo>
                  <a:pt x="52329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4141" y="2369935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30">
                <a:moveTo>
                  <a:pt x="0" y="170762"/>
                </a:moveTo>
                <a:lnTo>
                  <a:pt x="4112" y="104293"/>
                </a:lnTo>
                <a:lnTo>
                  <a:pt x="15327" y="50015"/>
                </a:lnTo>
                <a:lnTo>
                  <a:pt x="31960" y="13419"/>
                </a:lnTo>
                <a:lnTo>
                  <a:pt x="52329" y="0"/>
                </a:lnTo>
                <a:lnTo>
                  <a:pt x="72699" y="13419"/>
                </a:lnTo>
                <a:lnTo>
                  <a:pt x="89332" y="50015"/>
                </a:lnTo>
                <a:lnTo>
                  <a:pt x="100547" y="104293"/>
                </a:lnTo>
                <a:lnTo>
                  <a:pt x="104659" y="170762"/>
                </a:lnTo>
                <a:lnTo>
                  <a:pt x="100547" y="237230"/>
                </a:lnTo>
                <a:lnTo>
                  <a:pt x="89332" y="291508"/>
                </a:lnTo>
                <a:lnTo>
                  <a:pt x="72699" y="328104"/>
                </a:lnTo>
                <a:lnTo>
                  <a:pt x="52329" y="341524"/>
                </a:lnTo>
                <a:lnTo>
                  <a:pt x="31960" y="328104"/>
                </a:lnTo>
                <a:lnTo>
                  <a:pt x="15327" y="291508"/>
                </a:lnTo>
                <a:lnTo>
                  <a:pt x="4112" y="237230"/>
                </a:lnTo>
                <a:lnTo>
                  <a:pt x="0" y="170762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23676" y="2527260"/>
            <a:ext cx="96520" cy="341630"/>
          </a:xfrm>
          <a:custGeom>
            <a:avLst/>
            <a:gdLst/>
            <a:ahLst/>
            <a:cxnLst/>
            <a:rect l="l" t="t" r="r" b="b"/>
            <a:pathLst>
              <a:path w="96520" h="341630">
                <a:moveTo>
                  <a:pt x="48078" y="0"/>
                </a:moveTo>
                <a:lnTo>
                  <a:pt x="29364" y="13419"/>
                </a:lnTo>
                <a:lnTo>
                  <a:pt x="14081" y="50015"/>
                </a:lnTo>
                <a:lnTo>
                  <a:pt x="3778" y="104294"/>
                </a:lnTo>
                <a:lnTo>
                  <a:pt x="0" y="170762"/>
                </a:lnTo>
                <a:lnTo>
                  <a:pt x="3778" y="237231"/>
                </a:lnTo>
                <a:lnTo>
                  <a:pt x="14081" y="291509"/>
                </a:lnTo>
                <a:lnTo>
                  <a:pt x="29364" y="328105"/>
                </a:lnTo>
                <a:lnTo>
                  <a:pt x="48078" y="341524"/>
                </a:lnTo>
                <a:lnTo>
                  <a:pt x="66792" y="328105"/>
                </a:lnTo>
                <a:lnTo>
                  <a:pt x="82073" y="291509"/>
                </a:lnTo>
                <a:lnTo>
                  <a:pt x="92377" y="237231"/>
                </a:lnTo>
                <a:lnTo>
                  <a:pt x="96155" y="170762"/>
                </a:lnTo>
                <a:lnTo>
                  <a:pt x="92377" y="104294"/>
                </a:lnTo>
                <a:lnTo>
                  <a:pt x="82073" y="50015"/>
                </a:lnTo>
                <a:lnTo>
                  <a:pt x="66792" y="13419"/>
                </a:lnTo>
                <a:lnTo>
                  <a:pt x="48078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23676" y="2527260"/>
            <a:ext cx="96520" cy="341630"/>
          </a:xfrm>
          <a:custGeom>
            <a:avLst/>
            <a:gdLst/>
            <a:ahLst/>
            <a:cxnLst/>
            <a:rect l="l" t="t" r="r" b="b"/>
            <a:pathLst>
              <a:path w="96520" h="341630">
                <a:moveTo>
                  <a:pt x="0" y="170762"/>
                </a:moveTo>
                <a:lnTo>
                  <a:pt x="3778" y="104293"/>
                </a:lnTo>
                <a:lnTo>
                  <a:pt x="14081" y="50015"/>
                </a:lnTo>
                <a:lnTo>
                  <a:pt x="29363" y="13419"/>
                </a:lnTo>
                <a:lnTo>
                  <a:pt x="48078" y="0"/>
                </a:lnTo>
                <a:lnTo>
                  <a:pt x="66792" y="13419"/>
                </a:lnTo>
                <a:lnTo>
                  <a:pt x="82074" y="50015"/>
                </a:lnTo>
                <a:lnTo>
                  <a:pt x="92377" y="104293"/>
                </a:lnTo>
                <a:lnTo>
                  <a:pt x="96156" y="170762"/>
                </a:lnTo>
                <a:lnTo>
                  <a:pt x="92377" y="237230"/>
                </a:lnTo>
                <a:lnTo>
                  <a:pt x="82074" y="291508"/>
                </a:lnTo>
                <a:lnTo>
                  <a:pt x="66792" y="328104"/>
                </a:lnTo>
                <a:lnTo>
                  <a:pt x="48078" y="341524"/>
                </a:lnTo>
                <a:lnTo>
                  <a:pt x="29363" y="328104"/>
                </a:lnTo>
                <a:lnTo>
                  <a:pt x="14081" y="291508"/>
                </a:lnTo>
                <a:lnTo>
                  <a:pt x="3778" y="237230"/>
                </a:lnTo>
                <a:lnTo>
                  <a:pt x="0" y="170762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86550" y="6258783"/>
            <a:ext cx="184785" cy="341630"/>
          </a:xfrm>
          <a:custGeom>
            <a:avLst/>
            <a:gdLst/>
            <a:ahLst/>
            <a:cxnLst/>
            <a:rect l="l" t="t" r="r" b="b"/>
            <a:pathLst>
              <a:path w="184785" h="341629">
                <a:moveTo>
                  <a:pt x="92293" y="0"/>
                </a:moveTo>
                <a:lnTo>
                  <a:pt x="37786" y="32947"/>
                </a:lnTo>
                <a:lnTo>
                  <a:pt x="17807" y="69912"/>
                </a:lnTo>
                <a:lnTo>
                  <a:pt x="4705" y="116787"/>
                </a:lnTo>
                <a:lnTo>
                  <a:pt x="0" y="170761"/>
                </a:lnTo>
                <a:lnTo>
                  <a:pt x="4705" y="224735"/>
                </a:lnTo>
                <a:lnTo>
                  <a:pt x="17807" y="271611"/>
                </a:lnTo>
                <a:lnTo>
                  <a:pt x="37786" y="308576"/>
                </a:lnTo>
                <a:lnTo>
                  <a:pt x="63121" y="332818"/>
                </a:lnTo>
                <a:lnTo>
                  <a:pt x="92293" y="341523"/>
                </a:lnTo>
                <a:lnTo>
                  <a:pt x="121464" y="332818"/>
                </a:lnTo>
                <a:lnTo>
                  <a:pt x="146800" y="308576"/>
                </a:lnTo>
                <a:lnTo>
                  <a:pt x="166779" y="271611"/>
                </a:lnTo>
                <a:lnTo>
                  <a:pt x="179881" y="224735"/>
                </a:lnTo>
                <a:lnTo>
                  <a:pt x="184586" y="170761"/>
                </a:lnTo>
                <a:lnTo>
                  <a:pt x="179881" y="116787"/>
                </a:lnTo>
                <a:lnTo>
                  <a:pt x="166779" y="69912"/>
                </a:lnTo>
                <a:lnTo>
                  <a:pt x="146800" y="32947"/>
                </a:lnTo>
                <a:lnTo>
                  <a:pt x="121464" y="8705"/>
                </a:lnTo>
                <a:lnTo>
                  <a:pt x="92293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86550" y="6258783"/>
            <a:ext cx="184785" cy="341630"/>
          </a:xfrm>
          <a:custGeom>
            <a:avLst/>
            <a:gdLst/>
            <a:ahLst/>
            <a:cxnLst/>
            <a:rect l="l" t="t" r="r" b="b"/>
            <a:pathLst>
              <a:path w="184785" h="341629">
                <a:moveTo>
                  <a:pt x="0" y="170761"/>
                </a:moveTo>
                <a:lnTo>
                  <a:pt x="4705" y="116787"/>
                </a:lnTo>
                <a:lnTo>
                  <a:pt x="17807" y="69912"/>
                </a:lnTo>
                <a:lnTo>
                  <a:pt x="37785" y="32947"/>
                </a:lnTo>
                <a:lnTo>
                  <a:pt x="92292" y="0"/>
                </a:lnTo>
                <a:lnTo>
                  <a:pt x="121464" y="8705"/>
                </a:lnTo>
                <a:lnTo>
                  <a:pt x="146799" y="32947"/>
                </a:lnTo>
                <a:lnTo>
                  <a:pt x="166778" y="69912"/>
                </a:lnTo>
                <a:lnTo>
                  <a:pt x="179880" y="116787"/>
                </a:lnTo>
                <a:lnTo>
                  <a:pt x="184585" y="170761"/>
                </a:lnTo>
                <a:lnTo>
                  <a:pt x="179880" y="224735"/>
                </a:lnTo>
                <a:lnTo>
                  <a:pt x="166778" y="271611"/>
                </a:lnTo>
                <a:lnTo>
                  <a:pt x="146799" y="308576"/>
                </a:lnTo>
                <a:lnTo>
                  <a:pt x="121464" y="332818"/>
                </a:lnTo>
                <a:lnTo>
                  <a:pt x="92292" y="341523"/>
                </a:lnTo>
                <a:lnTo>
                  <a:pt x="63121" y="332818"/>
                </a:lnTo>
                <a:lnTo>
                  <a:pt x="37785" y="308576"/>
                </a:lnTo>
                <a:lnTo>
                  <a:pt x="17807" y="271611"/>
                </a:lnTo>
                <a:lnTo>
                  <a:pt x="4705" y="224735"/>
                </a:lnTo>
                <a:lnTo>
                  <a:pt x="0" y="170761"/>
                </a:lnTo>
                <a:close/>
              </a:path>
            </a:pathLst>
          </a:custGeom>
          <a:ln w="158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796045" y="6272061"/>
            <a:ext cx="346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Tw Cen MT"/>
                <a:cs typeface="Tw Cen MT"/>
              </a:rPr>
              <a:t>F</a:t>
            </a:r>
            <a:r>
              <a:rPr sz="1800" spc="-90" dirty="0">
                <a:latin typeface="Tw Cen MT"/>
                <a:cs typeface="Tw Cen MT"/>
              </a:rPr>
              <a:t>A</a:t>
            </a:r>
            <a:r>
              <a:rPr sz="1800" dirty="0">
                <a:latin typeface="Tw Cen MT"/>
                <a:cs typeface="Tw Cen MT"/>
              </a:rPr>
              <a:t>T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433981" y="3254289"/>
            <a:ext cx="393700" cy="317500"/>
          </a:xfrm>
          <a:custGeom>
            <a:avLst/>
            <a:gdLst/>
            <a:ahLst/>
            <a:cxnLst/>
            <a:rect l="l" t="t" r="r" b="b"/>
            <a:pathLst>
              <a:path w="393700" h="317500">
                <a:moveTo>
                  <a:pt x="314262" y="135696"/>
                </a:moveTo>
                <a:lnTo>
                  <a:pt x="314262" y="181169"/>
                </a:lnTo>
                <a:lnTo>
                  <a:pt x="393700" y="158433"/>
                </a:lnTo>
                <a:lnTo>
                  <a:pt x="314262" y="135696"/>
                </a:lnTo>
                <a:close/>
              </a:path>
              <a:path w="393700" h="317500">
                <a:moveTo>
                  <a:pt x="225099" y="252930"/>
                </a:moveTo>
                <a:lnTo>
                  <a:pt x="168600" y="252930"/>
                </a:lnTo>
                <a:lnTo>
                  <a:pt x="196850" y="316866"/>
                </a:lnTo>
                <a:lnTo>
                  <a:pt x="225099" y="252930"/>
                </a:lnTo>
                <a:close/>
              </a:path>
              <a:path w="393700" h="317500">
                <a:moveTo>
                  <a:pt x="93854" y="209174"/>
                </a:moveTo>
                <a:lnTo>
                  <a:pt x="57651" y="270451"/>
                </a:lnTo>
                <a:lnTo>
                  <a:pt x="133804" y="241327"/>
                </a:lnTo>
                <a:lnTo>
                  <a:pt x="93854" y="209174"/>
                </a:lnTo>
                <a:close/>
              </a:path>
              <a:path w="393700" h="317500">
                <a:moveTo>
                  <a:pt x="299845" y="209174"/>
                </a:moveTo>
                <a:lnTo>
                  <a:pt x="259895" y="241327"/>
                </a:lnTo>
                <a:lnTo>
                  <a:pt x="336029" y="270451"/>
                </a:lnTo>
                <a:lnTo>
                  <a:pt x="299845" y="209174"/>
                </a:lnTo>
                <a:close/>
              </a:path>
              <a:path w="393700" h="317500">
                <a:moveTo>
                  <a:pt x="196850" y="79216"/>
                </a:moveTo>
                <a:lnTo>
                  <a:pt x="158538" y="85441"/>
                </a:lnTo>
                <a:lnTo>
                  <a:pt x="127253" y="102418"/>
                </a:lnTo>
                <a:lnTo>
                  <a:pt x="106159" y="127598"/>
                </a:lnTo>
                <a:lnTo>
                  <a:pt x="98425" y="158433"/>
                </a:lnTo>
                <a:lnTo>
                  <a:pt x="106159" y="189268"/>
                </a:lnTo>
                <a:lnTo>
                  <a:pt x="127253" y="214448"/>
                </a:lnTo>
                <a:lnTo>
                  <a:pt x="158538" y="231424"/>
                </a:lnTo>
                <a:lnTo>
                  <a:pt x="196850" y="237650"/>
                </a:lnTo>
                <a:lnTo>
                  <a:pt x="235161" y="231424"/>
                </a:lnTo>
                <a:lnTo>
                  <a:pt x="266446" y="214448"/>
                </a:lnTo>
                <a:lnTo>
                  <a:pt x="287540" y="189268"/>
                </a:lnTo>
                <a:lnTo>
                  <a:pt x="295275" y="158433"/>
                </a:lnTo>
                <a:lnTo>
                  <a:pt x="287540" y="127598"/>
                </a:lnTo>
                <a:lnTo>
                  <a:pt x="266446" y="102418"/>
                </a:lnTo>
                <a:lnTo>
                  <a:pt x="235161" y="85441"/>
                </a:lnTo>
                <a:lnTo>
                  <a:pt x="196850" y="79216"/>
                </a:lnTo>
                <a:close/>
              </a:path>
              <a:path w="393700" h="317500">
                <a:moveTo>
                  <a:pt x="79437" y="135696"/>
                </a:moveTo>
                <a:lnTo>
                  <a:pt x="0" y="158433"/>
                </a:lnTo>
                <a:lnTo>
                  <a:pt x="79437" y="181169"/>
                </a:lnTo>
                <a:lnTo>
                  <a:pt x="79437" y="135696"/>
                </a:lnTo>
                <a:close/>
              </a:path>
              <a:path w="393700" h="317500">
                <a:moveTo>
                  <a:pt x="57651" y="46399"/>
                </a:moveTo>
                <a:lnTo>
                  <a:pt x="93854" y="107690"/>
                </a:lnTo>
                <a:lnTo>
                  <a:pt x="133804" y="75537"/>
                </a:lnTo>
                <a:lnTo>
                  <a:pt x="57651" y="46399"/>
                </a:lnTo>
                <a:close/>
              </a:path>
              <a:path w="393700" h="317500">
                <a:moveTo>
                  <a:pt x="336029" y="46399"/>
                </a:moveTo>
                <a:lnTo>
                  <a:pt x="259895" y="75537"/>
                </a:lnTo>
                <a:lnTo>
                  <a:pt x="299845" y="107690"/>
                </a:lnTo>
                <a:lnTo>
                  <a:pt x="336029" y="46399"/>
                </a:lnTo>
                <a:close/>
              </a:path>
              <a:path w="393700" h="317500">
                <a:moveTo>
                  <a:pt x="196850" y="0"/>
                </a:moveTo>
                <a:lnTo>
                  <a:pt x="168600" y="63934"/>
                </a:lnTo>
                <a:lnTo>
                  <a:pt x="225099" y="63934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26043" y="3246352"/>
            <a:ext cx="409574" cy="3327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35762" y="5639470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52329" y="0"/>
                </a:moveTo>
                <a:lnTo>
                  <a:pt x="31960" y="13419"/>
                </a:lnTo>
                <a:lnTo>
                  <a:pt x="15326" y="50015"/>
                </a:lnTo>
                <a:lnTo>
                  <a:pt x="4112" y="104293"/>
                </a:lnTo>
                <a:lnTo>
                  <a:pt x="0" y="170762"/>
                </a:lnTo>
                <a:lnTo>
                  <a:pt x="4112" y="237230"/>
                </a:lnTo>
                <a:lnTo>
                  <a:pt x="15326" y="291508"/>
                </a:lnTo>
                <a:lnTo>
                  <a:pt x="31960" y="328104"/>
                </a:lnTo>
                <a:lnTo>
                  <a:pt x="52329" y="341523"/>
                </a:lnTo>
                <a:lnTo>
                  <a:pt x="72698" y="328104"/>
                </a:lnTo>
                <a:lnTo>
                  <a:pt x="89332" y="291508"/>
                </a:lnTo>
                <a:lnTo>
                  <a:pt x="100547" y="237230"/>
                </a:lnTo>
                <a:lnTo>
                  <a:pt x="104659" y="170762"/>
                </a:lnTo>
                <a:lnTo>
                  <a:pt x="100547" y="104293"/>
                </a:lnTo>
                <a:lnTo>
                  <a:pt x="89332" y="50015"/>
                </a:lnTo>
                <a:lnTo>
                  <a:pt x="72698" y="13419"/>
                </a:lnTo>
                <a:lnTo>
                  <a:pt x="52329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35762" y="5639470"/>
            <a:ext cx="104775" cy="341630"/>
          </a:xfrm>
          <a:custGeom>
            <a:avLst/>
            <a:gdLst/>
            <a:ahLst/>
            <a:cxnLst/>
            <a:rect l="l" t="t" r="r" b="b"/>
            <a:pathLst>
              <a:path w="104775" h="341629">
                <a:moveTo>
                  <a:pt x="0" y="170761"/>
                </a:moveTo>
                <a:lnTo>
                  <a:pt x="4112" y="104293"/>
                </a:lnTo>
                <a:lnTo>
                  <a:pt x="15327" y="50014"/>
                </a:lnTo>
                <a:lnTo>
                  <a:pt x="31960" y="13419"/>
                </a:lnTo>
                <a:lnTo>
                  <a:pt x="52329" y="0"/>
                </a:lnTo>
                <a:lnTo>
                  <a:pt x="72699" y="13419"/>
                </a:lnTo>
                <a:lnTo>
                  <a:pt x="89332" y="50014"/>
                </a:lnTo>
                <a:lnTo>
                  <a:pt x="100547" y="104293"/>
                </a:lnTo>
                <a:lnTo>
                  <a:pt x="104659" y="170761"/>
                </a:lnTo>
                <a:lnTo>
                  <a:pt x="100547" y="237230"/>
                </a:lnTo>
                <a:lnTo>
                  <a:pt x="89332" y="291508"/>
                </a:lnTo>
                <a:lnTo>
                  <a:pt x="72699" y="328104"/>
                </a:lnTo>
                <a:lnTo>
                  <a:pt x="52329" y="341523"/>
                </a:lnTo>
                <a:lnTo>
                  <a:pt x="31960" y="328104"/>
                </a:lnTo>
                <a:lnTo>
                  <a:pt x="15327" y="291508"/>
                </a:lnTo>
                <a:lnTo>
                  <a:pt x="4112" y="237230"/>
                </a:lnTo>
                <a:lnTo>
                  <a:pt x="0" y="170761"/>
                </a:lnTo>
                <a:close/>
              </a:path>
            </a:pathLst>
          </a:custGeom>
          <a:ln w="1587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62891" y="2381156"/>
            <a:ext cx="393700" cy="317500"/>
          </a:xfrm>
          <a:custGeom>
            <a:avLst/>
            <a:gdLst/>
            <a:ahLst/>
            <a:cxnLst/>
            <a:rect l="l" t="t" r="r" b="b"/>
            <a:pathLst>
              <a:path w="393700" h="317500">
                <a:moveTo>
                  <a:pt x="314264" y="135698"/>
                </a:moveTo>
                <a:lnTo>
                  <a:pt x="314264" y="181170"/>
                </a:lnTo>
                <a:lnTo>
                  <a:pt x="393700" y="158435"/>
                </a:lnTo>
                <a:lnTo>
                  <a:pt x="314264" y="135698"/>
                </a:lnTo>
                <a:close/>
              </a:path>
              <a:path w="393700" h="317500">
                <a:moveTo>
                  <a:pt x="225101" y="252931"/>
                </a:moveTo>
                <a:lnTo>
                  <a:pt x="168600" y="252931"/>
                </a:lnTo>
                <a:lnTo>
                  <a:pt x="196850" y="316867"/>
                </a:lnTo>
                <a:lnTo>
                  <a:pt x="225101" y="252931"/>
                </a:lnTo>
                <a:close/>
              </a:path>
              <a:path w="393700" h="317500">
                <a:moveTo>
                  <a:pt x="93854" y="209175"/>
                </a:moveTo>
                <a:lnTo>
                  <a:pt x="57652" y="270452"/>
                </a:lnTo>
                <a:lnTo>
                  <a:pt x="133805" y="241329"/>
                </a:lnTo>
                <a:lnTo>
                  <a:pt x="93854" y="209175"/>
                </a:lnTo>
                <a:close/>
              </a:path>
              <a:path w="393700" h="317500">
                <a:moveTo>
                  <a:pt x="299847" y="209175"/>
                </a:moveTo>
                <a:lnTo>
                  <a:pt x="259895" y="241329"/>
                </a:lnTo>
                <a:lnTo>
                  <a:pt x="336030" y="270452"/>
                </a:lnTo>
                <a:lnTo>
                  <a:pt x="299847" y="209175"/>
                </a:lnTo>
                <a:close/>
              </a:path>
              <a:path w="393700" h="317500">
                <a:moveTo>
                  <a:pt x="196850" y="79217"/>
                </a:moveTo>
                <a:lnTo>
                  <a:pt x="158538" y="85442"/>
                </a:lnTo>
                <a:lnTo>
                  <a:pt x="127253" y="102419"/>
                </a:lnTo>
                <a:lnTo>
                  <a:pt x="106159" y="127600"/>
                </a:lnTo>
                <a:lnTo>
                  <a:pt x="98425" y="158435"/>
                </a:lnTo>
                <a:lnTo>
                  <a:pt x="106159" y="189269"/>
                </a:lnTo>
                <a:lnTo>
                  <a:pt x="127253" y="214449"/>
                </a:lnTo>
                <a:lnTo>
                  <a:pt x="158538" y="231426"/>
                </a:lnTo>
                <a:lnTo>
                  <a:pt x="196850" y="237651"/>
                </a:lnTo>
                <a:lnTo>
                  <a:pt x="235161" y="231426"/>
                </a:lnTo>
                <a:lnTo>
                  <a:pt x="266446" y="214449"/>
                </a:lnTo>
                <a:lnTo>
                  <a:pt x="287540" y="189269"/>
                </a:lnTo>
                <a:lnTo>
                  <a:pt x="295275" y="158435"/>
                </a:lnTo>
                <a:lnTo>
                  <a:pt x="287540" y="127600"/>
                </a:lnTo>
                <a:lnTo>
                  <a:pt x="266446" y="102419"/>
                </a:lnTo>
                <a:lnTo>
                  <a:pt x="235161" y="85442"/>
                </a:lnTo>
                <a:lnTo>
                  <a:pt x="196850" y="79217"/>
                </a:lnTo>
                <a:close/>
              </a:path>
              <a:path w="393700" h="317500">
                <a:moveTo>
                  <a:pt x="79437" y="135698"/>
                </a:moveTo>
                <a:lnTo>
                  <a:pt x="0" y="158435"/>
                </a:lnTo>
                <a:lnTo>
                  <a:pt x="79437" y="181170"/>
                </a:lnTo>
                <a:lnTo>
                  <a:pt x="79437" y="135698"/>
                </a:lnTo>
                <a:close/>
              </a:path>
              <a:path w="393700" h="317500">
                <a:moveTo>
                  <a:pt x="57652" y="46400"/>
                </a:moveTo>
                <a:lnTo>
                  <a:pt x="93854" y="107692"/>
                </a:lnTo>
                <a:lnTo>
                  <a:pt x="133805" y="75538"/>
                </a:lnTo>
                <a:lnTo>
                  <a:pt x="57652" y="46400"/>
                </a:lnTo>
                <a:close/>
              </a:path>
              <a:path w="393700" h="317500">
                <a:moveTo>
                  <a:pt x="336030" y="46400"/>
                </a:moveTo>
                <a:lnTo>
                  <a:pt x="259895" y="75538"/>
                </a:lnTo>
                <a:lnTo>
                  <a:pt x="299847" y="107692"/>
                </a:lnTo>
                <a:lnTo>
                  <a:pt x="336030" y="46400"/>
                </a:lnTo>
                <a:close/>
              </a:path>
              <a:path w="393700" h="317500">
                <a:moveTo>
                  <a:pt x="196850" y="0"/>
                </a:moveTo>
                <a:lnTo>
                  <a:pt x="168600" y="63935"/>
                </a:lnTo>
                <a:lnTo>
                  <a:pt x="225101" y="63935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54953" y="2373218"/>
            <a:ext cx="409574" cy="3327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45835" y="4056551"/>
            <a:ext cx="393700" cy="316865"/>
          </a:xfrm>
          <a:custGeom>
            <a:avLst/>
            <a:gdLst/>
            <a:ahLst/>
            <a:cxnLst/>
            <a:rect l="l" t="t" r="r" b="b"/>
            <a:pathLst>
              <a:path w="393700" h="316864">
                <a:moveTo>
                  <a:pt x="314262" y="135696"/>
                </a:moveTo>
                <a:lnTo>
                  <a:pt x="314262" y="181169"/>
                </a:lnTo>
                <a:lnTo>
                  <a:pt x="393700" y="158433"/>
                </a:lnTo>
                <a:lnTo>
                  <a:pt x="314262" y="135696"/>
                </a:lnTo>
                <a:close/>
              </a:path>
              <a:path w="393700" h="316864">
                <a:moveTo>
                  <a:pt x="225099" y="252931"/>
                </a:moveTo>
                <a:lnTo>
                  <a:pt x="168598" y="252931"/>
                </a:lnTo>
                <a:lnTo>
                  <a:pt x="196850" y="316866"/>
                </a:lnTo>
                <a:lnTo>
                  <a:pt x="225099" y="252931"/>
                </a:lnTo>
                <a:close/>
              </a:path>
              <a:path w="393700" h="316864">
                <a:moveTo>
                  <a:pt x="93852" y="209175"/>
                </a:moveTo>
                <a:lnTo>
                  <a:pt x="57651" y="270451"/>
                </a:lnTo>
                <a:lnTo>
                  <a:pt x="133804" y="241329"/>
                </a:lnTo>
                <a:lnTo>
                  <a:pt x="93852" y="209175"/>
                </a:lnTo>
                <a:close/>
              </a:path>
              <a:path w="393700" h="316864">
                <a:moveTo>
                  <a:pt x="299845" y="209175"/>
                </a:moveTo>
                <a:lnTo>
                  <a:pt x="259894" y="241329"/>
                </a:lnTo>
                <a:lnTo>
                  <a:pt x="336029" y="270451"/>
                </a:lnTo>
                <a:lnTo>
                  <a:pt x="299845" y="209175"/>
                </a:lnTo>
                <a:close/>
              </a:path>
              <a:path w="393700" h="316864">
                <a:moveTo>
                  <a:pt x="196850" y="79216"/>
                </a:moveTo>
                <a:lnTo>
                  <a:pt x="158538" y="85441"/>
                </a:lnTo>
                <a:lnTo>
                  <a:pt x="127252" y="102418"/>
                </a:lnTo>
                <a:lnTo>
                  <a:pt x="106159" y="127598"/>
                </a:lnTo>
                <a:lnTo>
                  <a:pt x="98425" y="158433"/>
                </a:lnTo>
                <a:lnTo>
                  <a:pt x="106159" y="189268"/>
                </a:lnTo>
                <a:lnTo>
                  <a:pt x="127252" y="214448"/>
                </a:lnTo>
                <a:lnTo>
                  <a:pt x="158538" y="231425"/>
                </a:lnTo>
                <a:lnTo>
                  <a:pt x="196850" y="237651"/>
                </a:lnTo>
                <a:lnTo>
                  <a:pt x="235161" y="231425"/>
                </a:lnTo>
                <a:lnTo>
                  <a:pt x="266446" y="214448"/>
                </a:lnTo>
                <a:lnTo>
                  <a:pt x="287540" y="189268"/>
                </a:lnTo>
                <a:lnTo>
                  <a:pt x="295275" y="158433"/>
                </a:lnTo>
                <a:lnTo>
                  <a:pt x="287540" y="127598"/>
                </a:lnTo>
                <a:lnTo>
                  <a:pt x="266446" y="102418"/>
                </a:lnTo>
                <a:lnTo>
                  <a:pt x="235161" y="85441"/>
                </a:lnTo>
                <a:lnTo>
                  <a:pt x="196850" y="79216"/>
                </a:lnTo>
                <a:close/>
              </a:path>
              <a:path w="393700" h="316864">
                <a:moveTo>
                  <a:pt x="79435" y="135696"/>
                </a:moveTo>
                <a:lnTo>
                  <a:pt x="0" y="158433"/>
                </a:lnTo>
                <a:lnTo>
                  <a:pt x="79435" y="181169"/>
                </a:lnTo>
                <a:lnTo>
                  <a:pt x="79435" y="135696"/>
                </a:lnTo>
                <a:close/>
              </a:path>
              <a:path w="393700" h="316864">
                <a:moveTo>
                  <a:pt x="57651" y="46399"/>
                </a:moveTo>
                <a:lnTo>
                  <a:pt x="93852" y="107692"/>
                </a:lnTo>
                <a:lnTo>
                  <a:pt x="133804" y="75538"/>
                </a:lnTo>
                <a:lnTo>
                  <a:pt x="57651" y="46399"/>
                </a:lnTo>
                <a:close/>
              </a:path>
              <a:path w="393700" h="316864">
                <a:moveTo>
                  <a:pt x="336029" y="46399"/>
                </a:moveTo>
                <a:lnTo>
                  <a:pt x="259894" y="75538"/>
                </a:lnTo>
                <a:lnTo>
                  <a:pt x="299845" y="107692"/>
                </a:lnTo>
                <a:lnTo>
                  <a:pt x="336029" y="46399"/>
                </a:lnTo>
                <a:close/>
              </a:path>
              <a:path w="393700" h="316864">
                <a:moveTo>
                  <a:pt x="196850" y="0"/>
                </a:moveTo>
                <a:lnTo>
                  <a:pt x="168598" y="63934"/>
                </a:lnTo>
                <a:lnTo>
                  <a:pt x="225099" y="63934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37897" y="4048614"/>
            <a:ext cx="409574" cy="33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61753" y="5625251"/>
            <a:ext cx="393700" cy="317500"/>
          </a:xfrm>
          <a:custGeom>
            <a:avLst/>
            <a:gdLst/>
            <a:ahLst/>
            <a:cxnLst/>
            <a:rect l="l" t="t" r="r" b="b"/>
            <a:pathLst>
              <a:path w="393700" h="317500">
                <a:moveTo>
                  <a:pt x="314262" y="135696"/>
                </a:moveTo>
                <a:lnTo>
                  <a:pt x="314262" y="181169"/>
                </a:lnTo>
                <a:lnTo>
                  <a:pt x="393700" y="158433"/>
                </a:lnTo>
                <a:lnTo>
                  <a:pt x="314262" y="135696"/>
                </a:lnTo>
                <a:close/>
              </a:path>
              <a:path w="393700" h="317500">
                <a:moveTo>
                  <a:pt x="225099" y="252931"/>
                </a:moveTo>
                <a:lnTo>
                  <a:pt x="168600" y="252931"/>
                </a:lnTo>
                <a:lnTo>
                  <a:pt x="196850" y="316866"/>
                </a:lnTo>
                <a:lnTo>
                  <a:pt x="225099" y="252931"/>
                </a:lnTo>
                <a:close/>
              </a:path>
              <a:path w="393700" h="317500">
                <a:moveTo>
                  <a:pt x="93854" y="209174"/>
                </a:moveTo>
                <a:lnTo>
                  <a:pt x="57651" y="270451"/>
                </a:lnTo>
                <a:lnTo>
                  <a:pt x="133804" y="241328"/>
                </a:lnTo>
                <a:lnTo>
                  <a:pt x="93854" y="209174"/>
                </a:lnTo>
                <a:close/>
              </a:path>
              <a:path w="393700" h="317500">
                <a:moveTo>
                  <a:pt x="299845" y="209174"/>
                </a:moveTo>
                <a:lnTo>
                  <a:pt x="259895" y="241328"/>
                </a:lnTo>
                <a:lnTo>
                  <a:pt x="336030" y="270451"/>
                </a:lnTo>
                <a:lnTo>
                  <a:pt x="299845" y="209174"/>
                </a:lnTo>
                <a:close/>
              </a:path>
              <a:path w="393700" h="317500">
                <a:moveTo>
                  <a:pt x="196850" y="79217"/>
                </a:moveTo>
                <a:lnTo>
                  <a:pt x="158538" y="85442"/>
                </a:lnTo>
                <a:lnTo>
                  <a:pt x="127253" y="102419"/>
                </a:lnTo>
                <a:lnTo>
                  <a:pt x="106159" y="127599"/>
                </a:lnTo>
                <a:lnTo>
                  <a:pt x="98425" y="158433"/>
                </a:lnTo>
                <a:lnTo>
                  <a:pt x="106159" y="189268"/>
                </a:lnTo>
                <a:lnTo>
                  <a:pt x="127253" y="214448"/>
                </a:lnTo>
                <a:lnTo>
                  <a:pt x="158538" y="231425"/>
                </a:lnTo>
                <a:lnTo>
                  <a:pt x="196850" y="237651"/>
                </a:lnTo>
                <a:lnTo>
                  <a:pt x="235161" y="231425"/>
                </a:lnTo>
                <a:lnTo>
                  <a:pt x="266446" y="214448"/>
                </a:lnTo>
                <a:lnTo>
                  <a:pt x="287540" y="189268"/>
                </a:lnTo>
                <a:lnTo>
                  <a:pt x="295275" y="158433"/>
                </a:lnTo>
                <a:lnTo>
                  <a:pt x="287540" y="127599"/>
                </a:lnTo>
                <a:lnTo>
                  <a:pt x="266446" y="102419"/>
                </a:lnTo>
                <a:lnTo>
                  <a:pt x="235161" y="85442"/>
                </a:lnTo>
                <a:lnTo>
                  <a:pt x="196850" y="79217"/>
                </a:lnTo>
                <a:close/>
              </a:path>
              <a:path w="393700" h="317500">
                <a:moveTo>
                  <a:pt x="79437" y="135696"/>
                </a:moveTo>
                <a:lnTo>
                  <a:pt x="0" y="158433"/>
                </a:lnTo>
                <a:lnTo>
                  <a:pt x="79437" y="181169"/>
                </a:lnTo>
                <a:lnTo>
                  <a:pt x="79437" y="135696"/>
                </a:lnTo>
                <a:close/>
              </a:path>
              <a:path w="393700" h="317500">
                <a:moveTo>
                  <a:pt x="57651" y="46399"/>
                </a:moveTo>
                <a:lnTo>
                  <a:pt x="93854" y="107691"/>
                </a:lnTo>
                <a:lnTo>
                  <a:pt x="133804" y="75537"/>
                </a:lnTo>
                <a:lnTo>
                  <a:pt x="57651" y="46399"/>
                </a:lnTo>
                <a:close/>
              </a:path>
              <a:path w="393700" h="317500">
                <a:moveTo>
                  <a:pt x="336030" y="46399"/>
                </a:moveTo>
                <a:lnTo>
                  <a:pt x="259895" y="75537"/>
                </a:lnTo>
                <a:lnTo>
                  <a:pt x="299845" y="107691"/>
                </a:lnTo>
                <a:lnTo>
                  <a:pt x="336030" y="46399"/>
                </a:lnTo>
                <a:close/>
              </a:path>
              <a:path w="393700" h="317500">
                <a:moveTo>
                  <a:pt x="196850" y="0"/>
                </a:moveTo>
                <a:lnTo>
                  <a:pt x="168600" y="63934"/>
                </a:lnTo>
                <a:lnTo>
                  <a:pt x="225099" y="63934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53815" y="5617313"/>
            <a:ext cx="409574" cy="33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38412" y="4599985"/>
            <a:ext cx="393700" cy="316865"/>
          </a:xfrm>
          <a:custGeom>
            <a:avLst/>
            <a:gdLst/>
            <a:ahLst/>
            <a:cxnLst/>
            <a:rect l="l" t="t" r="r" b="b"/>
            <a:pathLst>
              <a:path w="393700" h="316864">
                <a:moveTo>
                  <a:pt x="314262" y="135696"/>
                </a:moveTo>
                <a:lnTo>
                  <a:pt x="314262" y="181169"/>
                </a:lnTo>
                <a:lnTo>
                  <a:pt x="393700" y="158433"/>
                </a:lnTo>
                <a:lnTo>
                  <a:pt x="314262" y="135696"/>
                </a:lnTo>
                <a:close/>
              </a:path>
              <a:path w="393700" h="316864">
                <a:moveTo>
                  <a:pt x="225099" y="252931"/>
                </a:moveTo>
                <a:lnTo>
                  <a:pt x="168598" y="252931"/>
                </a:lnTo>
                <a:lnTo>
                  <a:pt x="196850" y="316866"/>
                </a:lnTo>
                <a:lnTo>
                  <a:pt x="225099" y="252931"/>
                </a:lnTo>
                <a:close/>
              </a:path>
              <a:path w="393700" h="316864">
                <a:moveTo>
                  <a:pt x="93852" y="209174"/>
                </a:moveTo>
                <a:lnTo>
                  <a:pt x="57651" y="270451"/>
                </a:lnTo>
                <a:lnTo>
                  <a:pt x="133804" y="241327"/>
                </a:lnTo>
                <a:lnTo>
                  <a:pt x="93852" y="209174"/>
                </a:lnTo>
                <a:close/>
              </a:path>
              <a:path w="393700" h="316864">
                <a:moveTo>
                  <a:pt x="299845" y="209174"/>
                </a:moveTo>
                <a:lnTo>
                  <a:pt x="259894" y="241327"/>
                </a:lnTo>
                <a:lnTo>
                  <a:pt x="336029" y="270451"/>
                </a:lnTo>
                <a:lnTo>
                  <a:pt x="299845" y="209174"/>
                </a:lnTo>
                <a:close/>
              </a:path>
              <a:path w="393700" h="316864">
                <a:moveTo>
                  <a:pt x="196850" y="79216"/>
                </a:moveTo>
                <a:lnTo>
                  <a:pt x="158538" y="85441"/>
                </a:lnTo>
                <a:lnTo>
                  <a:pt x="127253" y="102418"/>
                </a:lnTo>
                <a:lnTo>
                  <a:pt x="106159" y="127598"/>
                </a:lnTo>
                <a:lnTo>
                  <a:pt x="98425" y="158433"/>
                </a:lnTo>
                <a:lnTo>
                  <a:pt x="106159" y="189268"/>
                </a:lnTo>
                <a:lnTo>
                  <a:pt x="127253" y="214448"/>
                </a:lnTo>
                <a:lnTo>
                  <a:pt x="158538" y="231424"/>
                </a:lnTo>
                <a:lnTo>
                  <a:pt x="196850" y="237650"/>
                </a:lnTo>
                <a:lnTo>
                  <a:pt x="235161" y="231424"/>
                </a:lnTo>
                <a:lnTo>
                  <a:pt x="266446" y="214448"/>
                </a:lnTo>
                <a:lnTo>
                  <a:pt x="287540" y="189268"/>
                </a:lnTo>
                <a:lnTo>
                  <a:pt x="295275" y="158433"/>
                </a:lnTo>
                <a:lnTo>
                  <a:pt x="287540" y="127598"/>
                </a:lnTo>
                <a:lnTo>
                  <a:pt x="266446" y="102418"/>
                </a:lnTo>
                <a:lnTo>
                  <a:pt x="235161" y="85441"/>
                </a:lnTo>
                <a:lnTo>
                  <a:pt x="196850" y="79216"/>
                </a:lnTo>
                <a:close/>
              </a:path>
              <a:path w="393700" h="316864">
                <a:moveTo>
                  <a:pt x="79437" y="135696"/>
                </a:moveTo>
                <a:lnTo>
                  <a:pt x="0" y="158433"/>
                </a:lnTo>
                <a:lnTo>
                  <a:pt x="79437" y="181169"/>
                </a:lnTo>
                <a:lnTo>
                  <a:pt x="79437" y="135696"/>
                </a:lnTo>
                <a:close/>
              </a:path>
              <a:path w="393700" h="316864">
                <a:moveTo>
                  <a:pt x="57651" y="46399"/>
                </a:moveTo>
                <a:lnTo>
                  <a:pt x="93852" y="107690"/>
                </a:lnTo>
                <a:lnTo>
                  <a:pt x="133804" y="75537"/>
                </a:lnTo>
                <a:lnTo>
                  <a:pt x="57651" y="46399"/>
                </a:lnTo>
                <a:close/>
              </a:path>
              <a:path w="393700" h="316864">
                <a:moveTo>
                  <a:pt x="336029" y="46399"/>
                </a:moveTo>
                <a:lnTo>
                  <a:pt x="259894" y="75537"/>
                </a:lnTo>
                <a:lnTo>
                  <a:pt x="299845" y="107690"/>
                </a:lnTo>
                <a:lnTo>
                  <a:pt x="336029" y="46399"/>
                </a:lnTo>
                <a:close/>
              </a:path>
              <a:path w="393700" h="316864">
                <a:moveTo>
                  <a:pt x="196850" y="0"/>
                </a:moveTo>
                <a:lnTo>
                  <a:pt x="168598" y="63934"/>
                </a:lnTo>
                <a:lnTo>
                  <a:pt x="225099" y="63934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30475" y="4592048"/>
            <a:ext cx="409575" cy="3327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07693" y="3491185"/>
            <a:ext cx="393700" cy="317500"/>
          </a:xfrm>
          <a:custGeom>
            <a:avLst/>
            <a:gdLst/>
            <a:ahLst/>
            <a:cxnLst/>
            <a:rect l="l" t="t" r="r" b="b"/>
            <a:pathLst>
              <a:path w="393700" h="317500">
                <a:moveTo>
                  <a:pt x="314263" y="135696"/>
                </a:moveTo>
                <a:lnTo>
                  <a:pt x="314263" y="181170"/>
                </a:lnTo>
                <a:lnTo>
                  <a:pt x="393700" y="158435"/>
                </a:lnTo>
                <a:lnTo>
                  <a:pt x="314263" y="135696"/>
                </a:lnTo>
                <a:close/>
              </a:path>
              <a:path w="393700" h="317500">
                <a:moveTo>
                  <a:pt x="225099" y="252933"/>
                </a:moveTo>
                <a:lnTo>
                  <a:pt x="168599" y="252933"/>
                </a:lnTo>
                <a:lnTo>
                  <a:pt x="196850" y="316867"/>
                </a:lnTo>
                <a:lnTo>
                  <a:pt x="225099" y="252933"/>
                </a:lnTo>
                <a:close/>
              </a:path>
              <a:path w="393700" h="317500">
                <a:moveTo>
                  <a:pt x="93854" y="209175"/>
                </a:moveTo>
                <a:lnTo>
                  <a:pt x="57652" y="270452"/>
                </a:lnTo>
                <a:lnTo>
                  <a:pt x="133805" y="241329"/>
                </a:lnTo>
                <a:lnTo>
                  <a:pt x="93854" y="209175"/>
                </a:lnTo>
                <a:close/>
              </a:path>
              <a:path w="393700" h="317500">
                <a:moveTo>
                  <a:pt x="299846" y="209175"/>
                </a:moveTo>
                <a:lnTo>
                  <a:pt x="259894" y="241329"/>
                </a:lnTo>
                <a:lnTo>
                  <a:pt x="336029" y="270452"/>
                </a:lnTo>
                <a:lnTo>
                  <a:pt x="299846" y="209175"/>
                </a:lnTo>
                <a:close/>
              </a:path>
              <a:path w="393700" h="317500">
                <a:moveTo>
                  <a:pt x="196850" y="79217"/>
                </a:moveTo>
                <a:lnTo>
                  <a:pt x="158538" y="85442"/>
                </a:lnTo>
                <a:lnTo>
                  <a:pt x="127252" y="102419"/>
                </a:lnTo>
                <a:lnTo>
                  <a:pt x="106159" y="127600"/>
                </a:lnTo>
                <a:lnTo>
                  <a:pt x="98425" y="158435"/>
                </a:lnTo>
                <a:lnTo>
                  <a:pt x="106159" y="189269"/>
                </a:lnTo>
                <a:lnTo>
                  <a:pt x="127252" y="214449"/>
                </a:lnTo>
                <a:lnTo>
                  <a:pt x="158538" y="231426"/>
                </a:lnTo>
                <a:lnTo>
                  <a:pt x="196850" y="237651"/>
                </a:lnTo>
                <a:lnTo>
                  <a:pt x="235161" y="231426"/>
                </a:lnTo>
                <a:lnTo>
                  <a:pt x="266447" y="214449"/>
                </a:lnTo>
                <a:lnTo>
                  <a:pt x="287540" y="189269"/>
                </a:lnTo>
                <a:lnTo>
                  <a:pt x="295275" y="158435"/>
                </a:lnTo>
                <a:lnTo>
                  <a:pt x="287540" y="127600"/>
                </a:lnTo>
                <a:lnTo>
                  <a:pt x="266447" y="102419"/>
                </a:lnTo>
                <a:lnTo>
                  <a:pt x="235161" y="85442"/>
                </a:lnTo>
                <a:lnTo>
                  <a:pt x="196850" y="79217"/>
                </a:lnTo>
                <a:close/>
              </a:path>
              <a:path w="393700" h="317500">
                <a:moveTo>
                  <a:pt x="79436" y="135696"/>
                </a:moveTo>
                <a:lnTo>
                  <a:pt x="0" y="158435"/>
                </a:lnTo>
                <a:lnTo>
                  <a:pt x="79436" y="181170"/>
                </a:lnTo>
                <a:lnTo>
                  <a:pt x="79436" y="135696"/>
                </a:lnTo>
                <a:close/>
              </a:path>
              <a:path w="393700" h="317500">
                <a:moveTo>
                  <a:pt x="57652" y="46400"/>
                </a:moveTo>
                <a:lnTo>
                  <a:pt x="93854" y="107692"/>
                </a:lnTo>
                <a:lnTo>
                  <a:pt x="133805" y="75538"/>
                </a:lnTo>
                <a:lnTo>
                  <a:pt x="57652" y="46400"/>
                </a:lnTo>
                <a:close/>
              </a:path>
              <a:path w="393700" h="317500">
                <a:moveTo>
                  <a:pt x="336029" y="46400"/>
                </a:moveTo>
                <a:lnTo>
                  <a:pt x="259894" y="75538"/>
                </a:lnTo>
                <a:lnTo>
                  <a:pt x="299846" y="107692"/>
                </a:lnTo>
                <a:lnTo>
                  <a:pt x="336029" y="46400"/>
                </a:lnTo>
                <a:close/>
              </a:path>
              <a:path w="393700" h="317500">
                <a:moveTo>
                  <a:pt x="196850" y="0"/>
                </a:moveTo>
                <a:lnTo>
                  <a:pt x="168599" y="63935"/>
                </a:lnTo>
                <a:lnTo>
                  <a:pt x="225099" y="63935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99756" y="3483248"/>
            <a:ext cx="409574" cy="3327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52848" y="4635992"/>
            <a:ext cx="393700" cy="317500"/>
          </a:xfrm>
          <a:custGeom>
            <a:avLst/>
            <a:gdLst/>
            <a:ahLst/>
            <a:cxnLst/>
            <a:rect l="l" t="t" r="r" b="b"/>
            <a:pathLst>
              <a:path w="393700" h="317500">
                <a:moveTo>
                  <a:pt x="314262" y="135696"/>
                </a:moveTo>
                <a:lnTo>
                  <a:pt x="314262" y="181170"/>
                </a:lnTo>
                <a:lnTo>
                  <a:pt x="393700" y="158433"/>
                </a:lnTo>
                <a:lnTo>
                  <a:pt x="314262" y="135696"/>
                </a:lnTo>
                <a:close/>
              </a:path>
              <a:path w="393700" h="317500">
                <a:moveTo>
                  <a:pt x="225099" y="252931"/>
                </a:moveTo>
                <a:lnTo>
                  <a:pt x="168598" y="252931"/>
                </a:lnTo>
                <a:lnTo>
                  <a:pt x="196850" y="316867"/>
                </a:lnTo>
                <a:lnTo>
                  <a:pt x="225099" y="252931"/>
                </a:lnTo>
                <a:close/>
              </a:path>
              <a:path w="393700" h="317500">
                <a:moveTo>
                  <a:pt x="93853" y="209175"/>
                </a:moveTo>
                <a:lnTo>
                  <a:pt x="57651" y="270451"/>
                </a:lnTo>
                <a:lnTo>
                  <a:pt x="133804" y="241329"/>
                </a:lnTo>
                <a:lnTo>
                  <a:pt x="93853" y="209175"/>
                </a:lnTo>
                <a:close/>
              </a:path>
              <a:path w="393700" h="317500">
                <a:moveTo>
                  <a:pt x="299845" y="209175"/>
                </a:moveTo>
                <a:lnTo>
                  <a:pt x="259894" y="241329"/>
                </a:lnTo>
                <a:lnTo>
                  <a:pt x="336029" y="270451"/>
                </a:lnTo>
                <a:lnTo>
                  <a:pt x="299845" y="209175"/>
                </a:lnTo>
                <a:close/>
              </a:path>
              <a:path w="393700" h="317500">
                <a:moveTo>
                  <a:pt x="196850" y="79217"/>
                </a:moveTo>
                <a:lnTo>
                  <a:pt x="158538" y="85442"/>
                </a:lnTo>
                <a:lnTo>
                  <a:pt x="127252" y="102419"/>
                </a:lnTo>
                <a:lnTo>
                  <a:pt x="106159" y="127599"/>
                </a:lnTo>
                <a:lnTo>
                  <a:pt x="98425" y="158433"/>
                </a:lnTo>
                <a:lnTo>
                  <a:pt x="106159" y="189268"/>
                </a:lnTo>
                <a:lnTo>
                  <a:pt x="127252" y="214448"/>
                </a:lnTo>
                <a:lnTo>
                  <a:pt x="158538" y="231425"/>
                </a:lnTo>
                <a:lnTo>
                  <a:pt x="196850" y="237651"/>
                </a:lnTo>
                <a:lnTo>
                  <a:pt x="235161" y="231425"/>
                </a:lnTo>
                <a:lnTo>
                  <a:pt x="266446" y="214448"/>
                </a:lnTo>
                <a:lnTo>
                  <a:pt x="287540" y="189268"/>
                </a:lnTo>
                <a:lnTo>
                  <a:pt x="295275" y="158433"/>
                </a:lnTo>
                <a:lnTo>
                  <a:pt x="287540" y="127599"/>
                </a:lnTo>
                <a:lnTo>
                  <a:pt x="266446" y="102419"/>
                </a:lnTo>
                <a:lnTo>
                  <a:pt x="235161" y="85442"/>
                </a:lnTo>
                <a:lnTo>
                  <a:pt x="196850" y="79217"/>
                </a:lnTo>
                <a:close/>
              </a:path>
              <a:path w="393700" h="317500">
                <a:moveTo>
                  <a:pt x="79435" y="135696"/>
                </a:moveTo>
                <a:lnTo>
                  <a:pt x="0" y="158433"/>
                </a:lnTo>
                <a:lnTo>
                  <a:pt x="79435" y="181170"/>
                </a:lnTo>
                <a:lnTo>
                  <a:pt x="79435" y="135696"/>
                </a:lnTo>
                <a:close/>
              </a:path>
              <a:path w="393700" h="317500">
                <a:moveTo>
                  <a:pt x="57651" y="46400"/>
                </a:moveTo>
                <a:lnTo>
                  <a:pt x="93853" y="107692"/>
                </a:lnTo>
                <a:lnTo>
                  <a:pt x="133804" y="75538"/>
                </a:lnTo>
                <a:lnTo>
                  <a:pt x="57651" y="46400"/>
                </a:lnTo>
                <a:close/>
              </a:path>
              <a:path w="393700" h="317500">
                <a:moveTo>
                  <a:pt x="336029" y="46400"/>
                </a:moveTo>
                <a:lnTo>
                  <a:pt x="259894" y="75538"/>
                </a:lnTo>
                <a:lnTo>
                  <a:pt x="299845" y="107692"/>
                </a:lnTo>
                <a:lnTo>
                  <a:pt x="336029" y="46400"/>
                </a:lnTo>
                <a:close/>
              </a:path>
              <a:path w="393700" h="317500">
                <a:moveTo>
                  <a:pt x="196850" y="0"/>
                </a:moveTo>
                <a:lnTo>
                  <a:pt x="168598" y="63935"/>
                </a:lnTo>
                <a:lnTo>
                  <a:pt x="225099" y="63935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44910" y="4628055"/>
            <a:ext cx="409574" cy="33274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52407" y="6271111"/>
            <a:ext cx="393700" cy="317500"/>
          </a:xfrm>
          <a:custGeom>
            <a:avLst/>
            <a:gdLst/>
            <a:ahLst/>
            <a:cxnLst/>
            <a:rect l="l" t="t" r="r" b="b"/>
            <a:pathLst>
              <a:path w="393700" h="317500">
                <a:moveTo>
                  <a:pt x="314264" y="135696"/>
                </a:moveTo>
                <a:lnTo>
                  <a:pt x="314264" y="181169"/>
                </a:lnTo>
                <a:lnTo>
                  <a:pt x="393700" y="158434"/>
                </a:lnTo>
                <a:lnTo>
                  <a:pt x="314264" y="135696"/>
                </a:lnTo>
                <a:close/>
              </a:path>
              <a:path w="393700" h="317500">
                <a:moveTo>
                  <a:pt x="225099" y="252931"/>
                </a:moveTo>
                <a:lnTo>
                  <a:pt x="168600" y="252931"/>
                </a:lnTo>
                <a:lnTo>
                  <a:pt x="196850" y="316866"/>
                </a:lnTo>
                <a:lnTo>
                  <a:pt x="225099" y="252931"/>
                </a:lnTo>
                <a:close/>
              </a:path>
              <a:path w="393700" h="317500">
                <a:moveTo>
                  <a:pt x="93854" y="209174"/>
                </a:moveTo>
                <a:lnTo>
                  <a:pt x="57652" y="270451"/>
                </a:lnTo>
                <a:lnTo>
                  <a:pt x="133805" y="241328"/>
                </a:lnTo>
                <a:lnTo>
                  <a:pt x="93854" y="209174"/>
                </a:lnTo>
                <a:close/>
              </a:path>
              <a:path w="393700" h="317500">
                <a:moveTo>
                  <a:pt x="299847" y="209174"/>
                </a:moveTo>
                <a:lnTo>
                  <a:pt x="259895" y="241328"/>
                </a:lnTo>
                <a:lnTo>
                  <a:pt x="336030" y="270451"/>
                </a:lnTo>
                <a:lnTo>
                  <a:pt x="299847" y="209174"/>
                </a:lnTo>
                <a:close/>
              </a:path>
              <a:path w="393700" h="317500">
                <a:moveTo>
                  <a:pt x="196850" y="79217"/>
                </a:moveTo>
                <a:lnTo>
                  <a:pt x="158538" y="85442"/>
                </a:lnTo>
                <a:lnTo>
                  <a:pt x="127253" y="102419"/>
                </a:lnTo>
                <a:lnTo>
                  <a:pt x="106159" y="127599"/>
                </a:lnTo>
                <a:lnTo>
                  <a:pt x="98425" y="158434"/>
                </a:lnTo>
                <a:lnTo>
                  <a:pt x="106159" y="189268"/>
                </a:lnTo>
                <a:lnTo>
                  <a:pt x="127253" y="214448"/>
                </a:lnTo>
                <a:lnTo>
                  <a:pt x="158538" y="231425"/>
                </a:lnTo>
                <a:lnTo>
                  <a:pt x="196850" y="237650"/>
                </a:lnTo>
                <a:lnTo>
                  <a:pt x="235161" y="231425"/>
                </a:lnTo>
                <a:lnTo>
                  <a:pt x="266446" y="214448"/>
                </a:lnTo>
                <a:lnTo>
                  <a:pt x="287540" y="189268"/>
                </a:lnTo>
                <a:lnTo>
                  <a:pt x="295275" y="158434"/>
                </a:lnTo>
                <a:lnTo>
                  <a:pt x="287540" y="127599"/>
                </a:lnTo>
                <a:lnTo>
                  <a:pt x="266446" y="102419"/>
                </a:lnTo>
                <a:lnTo>
                  <a:pt x="235161" y="85442"/>
                </a:lnTo>
                <a:lnTo>
                  <a:pt x="196850" y="79217"/>
                </a:lnTo>
                <a:close/>
              </a:path>
              <a:path w="393700" h="317500">
                <a:moveTo>
                  <a:pt x="79437" y="135696"/>
                </a:moveTo>
                <a:lnTo>
                  <a:pt x="0" y="158434"/>
                </a:lnTo>
                <a:lnTo>
                  <a:pt x="79437" y="181169"/>
                </a:lnTo>
                <a:lnTo>
                  <a:pt x="79437" y="135696"/>
                </a:lnTo>
                <a:close/>
              </a:path>
              <a:path w="393700" h="317500">
                <a:moveTo>
                  <a:pt x="57652" y="46399"/>
                </a:moveTo>
                <a:lnTo>
                  <a:pt x="93854" y="107691"/>
                </a:lnTo>
                <a:lnTo>
                  <a:pt x="133805" y="75537"/>
                </a:lnTo>
                <a:lnTo>
                  <a:pt x="57652" y="46399"/>
                </a:lnTo>
                <a:close/>
              </a:path>
              <a:path w="393700" h="317500">
                <a:moveTo>
                  <a:pt x="336030" y="46399"/>
                </a:moveTo>
                <a:lnTo>
                  <a:pt x="259895" y="75537"/>
                </a:lnTo>
                <a:lnTo>
                  <a:pt x="299847" y="107691"/>
                </a:lnTo>
                <a:lnTo>
                  <a:pt x="336030" y="46399"/>
                </a:lnTo>
                <a:close/>
              </a:path>
              <a:path w="393700" h="317500">
                <a:moveTo>
                  <a:pt x="196850" y="0"/>
                </a:moveTo>
                <a:lnTo>
                  <a:pt x="168600" y="63934"/>
                </a:lnTo>
                <a:lnTo>
                  <a:pt x="225099" y="63934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44469" y="6263174"/>
            <a:ext cx="409574" cy="3327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699151" y="6297278"/>
            <a:ext cx="1008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CASEINE</a:t>
            </a:r>
            <a:r>
              <a:rPr sz="1800" spc="-8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K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101767" y="4517646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194218" y="0"/>
                </a:moveTo>
                <a:lnTo>
                  <a:pt x="142587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6"/>
                </a:lnTo>
                <a:lnTo>
                  <a:pt x="6937" y="135611"/>
                </a:lnTo>
                <a:lnTo>
                  <a:pt x="0" y="184716"/>
                </a:lnTo>
                <a:lnTo>
                  <a:pt x="6937" y="233821"/>
                </a:lnTo>
                <a:lnTo>
                  <a:pt x="26516" y="277946"/>
                </a:lnTo>
                <a:lnTo>
                  <a:pt x="56885" y="315331"/>
                </a:lnTo>
                <a:lnTo>
                  <a:pt x="96192" y="344214"/>
                </a:lnTo>
                <a:lnTo>
                  <a:pt x="142587" y="362835"/>
                </a:lnTo>
                <a:lnTo>
                  <a:pt x="194218" y="369434"/>
                </a:lnTo>
                <a:lnTo>
                  <a:pt x="245849" y="362835"/>
                </a:lnTo>
                <a:lnTo>
                  <a:pt x="292243" y="344214"/>
                </a:lnTo>
                <a:lnTo>
                  <a:pt x="331550" y="315331"/>
                </a:lnTo>
                <a:lnTo>
                  <a:pt x="361919" y="277946"/>
                </a:lnTo>
                <a:lnTo>
                  <a:pt x="381498" y="233821"/>
                </a:lnTo>
                <a:lnTo>
                  <a:pt x="388435" y="184716"/>
                </a:lnTo>
                <a:lnTo>
                  <a:pt x="194219" y="184716"/>
                </a:lnTo>
                <a:lnTo>
                  <a:pt x="1942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01767" y="4517646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388435" y="184716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6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8" y="184716"/>
                </a:lnTo>
                <a:lnTo>
                  <a:pt x="388435" y="184716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53170" y="4515599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70">
                <a:moveTo>
                  <a:pt x="194217" y="0"/>
                </a:moveTo>
                <a:lnTo>
                  <a:pt x="142586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6"/>
                </a:lnTo>
                <a:lnTo>
                  <a:pt x="6937" y="135611"/>
                </a:lnTo>
                <a:lnTo>
                  <a:pt x="0" y="184716"/>
                </a:lnTo>
                <a:lnTo>
                  <a:pt x="6937" y="233821"/>
                </a:lnTo>
                <a:lnTo>
                  <a:pt x="26516" y="277946"/>
                </a:lnTo>
                <a:lnTo>
                  <a:pt x="56885" y="315331"/>
                </a:lnTo>
                <a:lnTo>
                  <a:pt x="96192" y="344214"/>
                </a:lnTo>
                <a:lnTo>
                  <a:pt x="142586" y="362835"/>
                </a:lnTo>
                <a:lnTo>
                  <a:pt x="194217" y="369434"/>
                </a:lnTo>
                <a:lnTo>
                  <a:pt x="245848" y="362835"/>
                </a:lnTo>
                <a:lnTo>
                  <a:pt x="292243" y="344214"/>
                </a:lnTo>
                <a:lnTo>
                  <a:pt x="331550" y="315331"/>
                </a:lnTo>
                <a:lnTo>
                  <a:pt x="361919" y="277946"/>
                </a:lnTo>
                <a:lnTo>
                  <a:pt x="381498" y="233821"/>
                </a:lnTo>
                <a:lnTo>
                  <a:pt x="388435" y="184716"/>
                </a:lnTo>
                <a:lnTo>
                  <a:pt x="194218" y="184716"/>
                </a:lnTo>
                <a:lnTo>
                  <a:pt x="19421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53170" y="4515599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70">
                <a:moveTo>
                  <a:pt x="388435" y="184717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7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9" y="184717"/>
                </a:lnTo>
                <a:lnTo>
                  <a:pt x="388435" y="184717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60040" y="3576370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70">
                <a:moveTo>
                  <a:pt x="194218" y="0"/>
                </a:moveTo>
                <a:lnTo>
                  <a:pt x="142587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7"/>
                </a:lnTo>
                <a:lnTo>
                  <a:pt x="6937" y="135612"/>
                </a:lnTo>
                <a:lnTo>
                  <a:pt x="0" y="184717"/>
                </a:lnTo>
                <a:lnTo>
                  <a:pt x="6937" y="233822"/>
                </a:lnTo>
                <a:lnTo>
                  <a:pt x="26516" y="277947"/>
                </a:lnTo>
                <a:lnTo>
                  <a:pt x="56885" y="315332"/>
                </a:lnTo>
                <a:lnTo>
                  <a:pt x="96192" y="344215"/>
                </a:lnTo>
                <a:lnTo>
                  <a:pt x="142587" y="362835"/>
                </a:lnTo>
                <a:lnTo>
                  <a:pt x="194218" y="369434"/>
                </a:lnTo>
                <a:lnTo>
                  <a:pt x="245849" y="362835"/>
                </a:lnTo>
                <a:lnTo>
                  <a:pt x="292243" y="344215"/>
                </a:lnTo>
                <a:lnTo>
                  <a:pt x="331550" y="315332"/>
                </a:lnTo>
                <a:lnTo>
                  <a:pt x="361919" y="277947"/>
                </a:lnTo>
                <a:lnTo>
                  <a:pt x="381498" y="233822"/>
                </a:lnTo>
                <a:lnTo>
                  <a:pt x="388435" y="184717"/>
                </a:lnTo>
                <a:lnTo>
                  <a:pt x="194219" y="184717"/>
                </a:lnTo>
                <a:lnTo>
                  <a:pt x="1942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0040" y="3576370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70">
                <a:moveTo>
                  <a:pt x="388435" y="184716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6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9" y="184716"/>
                </a:lnTo>
                <a:lnTo>
                  <a:pt x="388435" y="184716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79507" y="2565113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69">
                <a:moveTo>
                  <a:pt x="194217" y="0"/>
                </a:moveTo>
                <a:lnTo>
                  <a:pt x="142586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7"/>
                </a:lnTo>
                <a:lnTo>
                  <a:pt x="6937" y="135612"/>
                </a:lnTo>
                <a:lnTo>
                  <a:pt x="0" y="184717"/>
                </a:lnTo>
                <a:lnTo>
                  <a:pt x="6937" y="233822"/>
                </a:lnTo>
                <a:lnTo>
                  <a:pt x="26516" y="277947"/>
                </a:lnTo>
                <a:lnTo>
                  <a:pt x="56885" y="315332"/>
                </a:lnTo>
                <a:lnTo>
                  <a:pt x="96192" y="344215"/>
                </a:lnTo>
                <a:lnTo>
                  <a:pt x="142586" y="362835"/>
                </a:lnTo>
                <a:lnTo>
                  <a:pt x="194217" y="369434"/>
                </a:lnTo>
                <a:lnTo>
                  <a:pt x="245848" y="362835"/>
                </a:lnTo>
                <a:lnTo>
                  <a:pt x="292243" y="344215"/>
                </a:lnTo>
                <a:lnTo>
                  <a:pt x="331550" y="315332"/>
                </a:lnTo>
                <a:lnTo>
                  <a:pt x="361919" y="277947"/>
                </a:lnTo>
                <a:lnTo>
                  <a:pt x="381498" y="233822"/>
                </a:lnTo>
                <a:lnTo>
                  <a:pt x="388435" y="184717"/>
                </a:lnTo>
                <a:lnTo>
                  <a:pt x="194218" y="184717"/>
                </a:lnTo>
                <a:lnTo>
                  <a:pt x="19421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79507" y="2565112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69">
                <a:moveTo>
                  <a:pt x="388435" y="184717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7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9" y="184717"/>
                </a:lnTo>
                <a:lnTo>
                  <a:pt x="388435" y="184717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58183" y="2435142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69">
                <a:moveTo>
                  <a:pt x="194217" y="0"/>
                </a:moveTo>
                <a:lnTo>
                  <a:pt x="142586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6"/>
                </a:lnTo>
                <a:lnTo>
                  <a:pt x="6937" y="135611"/>
                </a:lnTo>
                <a:lnTo>
                  <a:pt x="0" y="184716"/>
                </a:lnTo>
                <a:lnTo>
                  <a:pt x="6937" y="233821"/>
                </a:lnTo>
                <a:lnTo>
                  <a:pt x="26516" y="277946"/>
                </a:lnTo>
                <a:lnTo>
                  <a:pt x="56885" y="315331"/>
                </a:lnTo>
                <a:lnTo>
                  <a:pt x="96192" y="344214"/>
                </a:lnTo>
                <a:lnTo>
                  <a:pt x="142586" y="362835"/>
                </a:lnTo>
                <a:lnTo>
                  <a:pt x="194217" y="369434"/>
                </a:lnTo>
                <a:lnTo>
                  <a:pt x="245848" y="362835"/>
                </a:lnTo>
                <a:lnTo>
                  <a:pt x="292243" y="344214"/>
                </a:lnTo>
                <a:lnTo>
                  <a:pt x="331550" y="315331"/>
                </a:lnTo>
                <a:lnTo>
                  <a:pt x="361919" y="277946"/>
                </a:lnTo>
                <a:lnTo>
                  <a:pt x="381498" y="233821"/>
                </a:lnTo>
                <a:lnTo>
                  <a:pt x="388435" y="184716"/>
                </a:lnTo>
                <a:lnTo>
                  <a:pt x="194218" y="184716"/>
                </a:lnTo>
                <a:lnTo>
                  <a:pt x="19421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58182" y="2435142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69">
                <a:moveTo>
                  <a:pt x="388435" y="184716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4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6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8" y="184716"/>
                </a:lnTo>
                <a:lnTo>
                  <a:pt x="388435" y="184716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78110" y="3306469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194217" y="0"/>
                </a:moveTo>
                <a:lnTo>
                  <a:pt x="142586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6"/>
                </a:lnTo>
                <a:lnTo>
                  <a:pt x="6937" y="135611"/>
                </a:lnTo>
                <a:lnTo>
                  <a:pt x="0" y="184716"/>
                </a:lnTo>
                <a:lnTo>
                  <a:pt x="6937" y="233821"/>
                </a:lnTo>
                <a:lnTo>
                  <a:pt x="26516" y="277946"/>
                </a:lnTo>
                <a:lnTo>
                  <a:pt x="56885" y="315331"/>
                </a:lnTo>
                <a:lnTo>
                  <a:pt x="96192" y="344214"/>
                </a:lnTo>
                <a:lnTo>
                  <a:pt x="142586" y="362835"/>
                </a:lnTo>
                <a:lnTo>
                  <a:pt x="194217" y="369434"/>
                </a:lnTo>
                <a:lnTo>
                  <a:pt x="245848" y="362835"/>
                </a:lnTo>
                <a:lnTo>
                  <a:pt x="292243" y="344214"/>
                </a:lnTo>
                <a:lnTo>
                  <a:pt x="331550" y="315331"/>
                </a:lnTo>
                <a:lnTo>
                  <a:pt x="361919" y="277946"/>
                </a:lnTo>
                <a:lnTo>
                  <a:pt x="381498" y="233821"/>
                </a:lnTo>
                <a:lnTo>
                  <a:pt x="388435" y="184716"/>
                </a:lnTo>
                <a:lnTo>
                  <a:pt x="194218" y="184716"/>
                </a:lnTo>
                <a:lnTo>
                  <a:pt x="19421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78111" y="3306469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388435" y="184716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6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8" y="184716"/>
                </a:lnTo>
                <a:lnTo>
                  <a:pt x="388435" y="184716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142982" y="5329138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194218" y="0"/>
                </a:moveTo>
                <a:lnTo>
                  <a:pt x="142587" y="6598"/>
                </a:lnTo>
                <a:lnTo>
                  <a:pt x="96192" y="25219"/>
                </a:lnTo>
                <a:lnTo>
                  <a:pt x="56885" y="54101"/>
                </a:lnTo>
                <a:lnTo>
                  <a:pt x="26516" y="91486"/>
                </a:lnTo>
                <a:lnTo>
                  <a:pt x="6937" y="135611"/>
                </a:lnTo>
                <a:lnTo>
                  <a:pt x="0" y="184716"/>
                </a:lnTo>
                <a:lnTo>
                  <a:pt x="6937" y="233821"/>
                </a:lnTo>
                <a:lnTo>
                  <a:pt x="26516" y="277946"/>
                </a:lnTo>
                <a:lnTo>
                  <a:pt x="56885" y="315331"/>
                </a:lnTo>
                <a:lnTo>
                  <a:pt x="96192" y="344214"/>
                </a:lnTo>
                <a:lnTo>
                  <a:pt x="142587" y="362835"/>
                </a:lnTo>
                <a:lnTo>
                  <a:pt x="194218" y="369433"/>
                </a:lnTo>
                <a:lnTo>
                  <a:pt x="245849" y="362835"/>
                </a:lnTo>
                <a:lnTo>
                  <a:pt x="292243" y="344214"/>
                </a:lnTo>
                <a:lnTo>
                  <a:pt x="331550" y="315331"/>
                </a:lnTo>
                <a:lnTo>
                  <a:pt x="361919" y="277946"/>
                </a:lnTo>
                <a:lnTo>
                  <a:pt x="381498" y="233821"/>
                </a:lnTo>
                <a:lnTo>
                  <a:pt x="388435" y="184716"/>
                </a:lnTo>
                <a:lnTo>
                  <a:pt x="194218" y="184716"/>
                </a:lnTo>
                <a:lnTo>
                  <a:pt x="1942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42983" y="5329138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388435" y="184716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6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8" y="184716"/>
                </a:lnTo>
                <a:lnTo>
                  <a:pt x="388435" y="184716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53641" y="3874585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194217" y="0"/>
                </a:moveTo>
                <a:lnTo>
                  <a:pt x="142586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7"/>
                </a:lnTo>
                <a:lnTo>
                  <a:pt x="6937" y="135612"/>
                </a:lnTo>
                <a:lnTo>
                  <a:pt x="0" y="184717"/>
                </a:lnTo>
                <a:lnTo>
                  <a:pt x="6937" y="233822"/>
                </a:lnTo>
                <a:lnTo>
                  <a:pt x="26516" y="277947"/>
                </a:lnTo>
                <a:lnTo>
                  <a:pt x="56885" y="315332"/>
                </a:lnTo>
                <a:lnTo>
                  <a:pt x="96192" y="344215"/>
                </a:lnTo>
                <a:lnTo>
                  <a:pt x="142586" y="362835"/>
                </a:lnTo>
                <a:lnTo>
                  <a:pt x="194217" y="369434"/>
                </a:lnTo>
                <a:lnTo>
                  <a:pt x="245848" y="362835"/>
                </a:lnTo>
                <a:lnTo>
                  <a:pt x="292243" y="344215"/>
                </a:lnTo>
                <a:lnTo>
                  <a:pt x="331550" y="315332"/>
                </a:lnTo>
                <a:lnTo>
                  <a:pt x="361919" y="277947"/>
                </a:lnTo>
                <a:lnTo>
                  <a:pt x="381498" y="233822"/>
                </a:lnTo>
                <a:lnTo>
                  <a:pt x="388435" y="184717"/>
                </a:lnTo>
                <a:lnTo>
                  <a:pt x="194218" y="184717"/>
                </a:lnTo>
                <a:lnTo>
                  <a:pt x="19421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53641" y="3874585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19" h="369570">
                <a:moveTo>
                  <a:pt x="388435" y="184716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7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6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7" y="0"/>
                </a:lnTo>
                <a:lnTo>
                  <a:pt x="194218" y="184716"/>
                </a:lnTo>
                <a:lnTo>
                  <a:pt x="388435" y="184716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800899" y="6322015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70">
                <a:moveTo>
                  <a:pt x="194218" y="0"/>
                </a:moveTo>
                <a:lnTo>
                  <a:pt x="142587" y="6598"/>
                </a:lnTo>
                <a:lnTo>
                  <a:pt x="96192" y="25219"/>
                </a:lnTo>
                <a:lnTo>
                  <a:pt x="56885" y="54102"/>
                </a:lnTo>
                <a:lnTo>
                  <a:pt x="26516" y="91486"/>
                </a:lnTo>
                <a:lnTo>
                  <a:pt x="6937" y="135611"/>
                </a:lnTo>
                <a:lnTo>
                  <a:pt x="0" y="184717"/>
                </a:lnTo>
                <a:lnTo>
                  <a:pt x="6937" y="233822"/>
                </a:lnTo>
                <a:lnTo>
                  <a:pt x="26516" y="277947"/>
                </a:lnTo>
                <a:lnTo>
                  <a:pt x="56885" y="315331"/>
                </a:lnTo>
                <a:lnTo>
                  <a:pt x="96192" y="344214"/>
                </a:lnTo>
                <a:lnTo>
                  <a:pt x="142587" y="362835"/>
                </a:lnTo>
                <a:lnTo>
                  <a:pt x="194218" y="369433"/>
                </a:lnTo>
                <a:lnTo>
                  <a:pt x="245849" y="362835"/>
                </a:lnTo>
                <a:lnTo>
                  <a:pt x="292243" y="344214"/>
                </a:lnTo>
                <a:lnTo>
                  <a:pt x="331550" y="315331"/>
                </a:lnTo>
                <a:lnTo>
                  <a:pt x="361919" y="277947"/>
                </a:lnTo>
                <a:lnTo>
                  <a:pt x="381498" y="233822"/>
                </a:lnTo>
                <a:lnTo>
                  <a:pt x="388435" y="184717"/>
                </a:lnTo>
                <a:lnTo>
                  <a:pt x="194219" y="184717"/>
                </a:lnTo>
                <a:lnTo>
                  <a:pt x="1942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00899" y="6322015"/>
            <a:ext cx="388620" cy="369570"/>
          </a:xfrm>
          <a:custGeom>
            <a:avLst/>
            <a:gdLst/>
            <a:ahLst/>
            <a:cxnLst/>
            <a:rect l="l" t="t" r="r" b="b"/>
            <a:pathLst>
              <a:path w="388620" h="369570">
                <a:moveTo>
                  <a:pt x="388435" y="184716"/>
                </a:moveTo>
                <a:lnTo>
                  <a:pt x="381498" y="233822"/>
                </a:lnTo>
                <a:lnTo>
                  <a:pt x="361919" y="277947"/>
                </a:lnTo>
                <a:lnTo>
                  <a:pt x="331550" y="315331"/>
                </a:lnTo>
                <a:lnTo>
                  <a:pt x="292243" y="344214"/>
                </a:lnTo>
                <a:lnTo>
                  <a:pt x="245848" y="362835"/>
                </a:lnTo>
                <a:lnTo>
                  <a:pt x="194218" y="369433"/>
                </a:lnTo>
                <a:lnTo>
                  <a:pt x="142587" y="362835"/>
                </a:lnTo>
                <a:lnTo>
                  <a:pt x="96192" y="344214"/>
                </a:lnTo>
                <a:lnTo>
                  <a:pt x="56885" y="315331"/>
                </a:lnTo>
                <a:lnTo>
                  <a:pt x="26516" y="277947"/>
                </a:lnTo>
                <a:lnTo>
                  <a:pt x="6937" y="233822"/>
                </a:lnTo>
                <a:lnTo>
                  <a:pt x="0" y="184716"/>
                </a:lnTo>
                <a:lnTo>
                  <a:pt x="6937" y="135611"/>
                </a:lnTo>
                <a:lnTo>
                  <a:pt x="26516" y="91486"/>
                </a:lnTo>
                <a:lnTo>
                  <a:pt x="56885" y="54102"/>
                </a:lnTo>
                <a:lnTo>
                  <a:pt x="96192" y="25219"/>
                </a:lnTo>
                <a:lnTo>
                  <a:pt x="142587" y="6598"/>
                </a:lnTo>
                <a:lnTo>
                  <a:pt x="194218" y="0"/>
                </a:lnTo>
                <a:lnTo>
                  <a:pt x="194219" y="184716"/>
                </a:lnTo>
                <a:lnTo>
                  <a:pt x="388435" y="184716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4146683" y="6319468"/>
            <a:ext cx="835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CU</a:t>
            </a:r>
            <a:r>
              <a:rPr sz="1800" spc="-55" dirty="0">
                <a:latin typeface="Tw Cen MT"/>
                <a:cs typeface="Tw Cen MT"/>
              </a:rPr>
              <a:t>L</a:t>
            </a:r>
            <a:r>
              <a:rPr sz="1800" dirty="0">
                <a:latin typeface="Tw Cen MT"/>
                <a:cs typeface="Tw Cen MT"/>
              </a:rPr>
              <a:t>TURE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774648" y="2240569"/>
            <a:ext cx="354965" cy="360045"/>
          </a:xfrm>
          <a:custGeom>
            <a:avLst/>
            <a:gdLst/>
            <a:ahLst/>
            <a:cxnLst/>
            <a:rect l="l" t="t" r="r" b="b"/>
            <a:pathLst>
              <a:path w="354964" h="360044">
                <a:moveTo>
                  <a:pt x="100735" y="0"/>
                </a:moveTo>
                <a:lnTo>
                  <a:pt x="0" y="359465"/>
                </a:lnTo>
                <a:lnTo>
                  <a:pt x="354700" y="243058"/>
                </a:lnTo>
                <a:lnTo>
                  <a:pt x="10073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74648" y="2240569"/>
            <a:ext cx="354965" cy="360045"/>
          </a:xfrm>
          <a:custGeom>
            <a:avLst/>
            <a:gdLst/>
            <a:ahLst/>
            <a:cxnLst/>
            <a:rect l="l" t="t" r="r" b="b"/>
            <a:pathLst>
              <a:path w="354964" h="360044">
                <a:moveTo>
                  <a:pt x="100735" y="0"/>
                </a:moveTo>
                <a:lnTo>
                  <a:pt x="354701" y="243059"/>
                </a:lnTo>
                <a:lnTo>
                  <a:pt x="0" y="359466"/>
                </a:lnTo>
                <a:lnTo>
                  <a:pt x="100735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78772" y="3125821"/>
            <a:ext cx="368935" cy="367030"/>
          </a:xfrm>
          <a:custGeom>
            <a:avLst/>
            <a:gdLst/>
            <a:ahLst/>
            <a:cxnLst/>
            <a:rect l="l" t="t" r="r" b="b"/>
            <a:pathLst>
              <a:path w="368935" h="367029">
                <a:moveTo>
                  <a:pt x="121309" y="0"/>
                </a:moveTo>
                <a:lnTo>
                  <a:pt x="0" y="366929"/>
                </a:lnTo>
                <a:lnTo>
                  <a:pt x="368372" y="250073"/>
                </a:lnTo>
                <a:lnTo>
                  <a:pt x="121309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78772" y="3125821"/>
            <a:ext cx="368935" cy="367030"/>
          </a:xfrm>
          <a:custGeom>
            <a:avLst/>
            <a:gdLst/>
            <a:ahLst/>
            <a:cxnLst/>
            <a:rect l="l" t="t" r="r" b="b"/>
            <a:pathLst>
              <a:path w="368935" h="367029">
                <a:moveTo>
                  <a:pt x="121309" y="0"/>
                </a:moveTo>
                <a:lnTo>
                  <a:pt x="368372" y="250073"/>
                </a:lnTo>
                <a:lnTo>
                  <a:pt x="0" y="366929"/>
                </a:lnTo>
                <a:lnTo>
                  <a:pt x="121309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385486" y="3665861"/>
            <a:ext cx="324485" cy="372745"/>
          </a:xfrm>
          <a:custGeom>
            <a:avLst/>
            <a:gdLst/>
            <a:ahLst/>
            <a:cxnLst/>
            <a:rect l="l" t="t" r="r" b="b"/>
            <a:pathLst>
              <a:path w="324485" h="372745">
                <a:moveTo>
                  <a:pt x="26261" y="0"/>
                </a:moveTo>
                <a:lnTo>
                  <a:pt x="0" y="372389"/>
                </a:lnTo>
                <a:lnTo>
                  <a:pt x="323983" y="186919"/>
                </a:lnTo>
                <a:lnTo>
                  <a:pt x="26261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85486" y="3665861"/>
            <a:ext cx="324485" cy="372745"/>
          </a:xfrm>
          <a:custGeom>
            <a:avLst/>
            <a:gdLst/>
            <a:ahLst/>
            <a:cxnLst/>
            <a:rect l="l" t="t" r="r" b="b"/>
            <a:pathLst>
              <a:path w="324485" h="372745">
                <a:moveTo>
                  <a:pt x="26260" y="0"/>
                </a:moveTo>
                <a:lnTo>
                  <a:pt x="323982" y="186919"/>
                </a:lnTo>
                <a:lnTo>
                  <a:pt x="0" y="372389"/>
                </a:lnTo>
                <a:lnTo>
                  <a:pt x="26260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75051" y="3380947"/>
            <a:ext cx="352425" cy="361950"/>
          </a:xfrm>
          <a:custGeom>
            <a:avLst/>
            <a:gdLst/>
            <a:ahLst/>
            <a:cxnLst/>
            <a:rect l="l" t="t" r="r" b="b"/>
            <a:pathLst>
              <a:path w="352425" h="361950">
                <a:moveTo>
                  <a:pt x="92397" y="0"/>
                </a:moveTo>
                <a:lnTo>
                  <a:pt x="0" y="361699"/>
                </a:lnTo>
                <a:lnTo>
                  <a:pt x="351915" y="237122"/>
                </a:lnTo>
                <a:lnTo>
                  <a:pt x="92397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75052" y="3380946"/>
            <a:ext cx="352425" cy="361950"/>
          </a:xfrm>
          <a:custGeom>
            <a:avLst/>
            <a:gdLst/>
            <a:ahLst/>
            <a:cxnLst/>
            <a:rect l="l" t="t" r="r" b="b"/>
            <a:pathLst>
              <a:path w="352425" h="361950">
                <a:moveTo>
                  <a:pt x="92397" y="0"/>
                </a:moveTo>
                <a:lnTo>
                  <a:pt x="351915" y="237122"/>
                </a:lnTo>
                <a:lnTo>
                  <a:pt x="0" y="361699"/>
                </a:lnTo>
                <a:lnTo>
                  <a:pt x="92397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891803" y="2368042"/>
            <a:ext cx="343535" cy="367030"/>
          </a:xfrm>
          <a:custGeom>
            <a:avLst/>
            <a:gdLst/>
            <a:ahLst/>
            <a:cxnLst/>
            <a:rect l="l" t="t" r="r" b="b"/>
            <a:pathLst>
              <a:path w="343535" h="367030">
                <a:moveTo>
                  <a:pt x="69761" y="0"/>
                </a:moveTo>
                <a:lnTo>
                  <a:pt x="0" y="366737"/>
                </a:lnTo>
                <a:lnTo>
                  <a:pt x="343501" y="220550"/>
                </a:lnTo>
                <a:lnTo>
                  <a:pt x="69761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891803" y="2368042"/>
            <a:ext cx="343535" cy="367030"/>
          </a:xfrm>
          <a:custGeom>
            <a:avLst/>
            <a:gdLst/>
            <a:ahLst/>
            <a:cxnLst/>
            <a:rect l="l" t="t" r="r" b="b"/>
            <a:pathLst>
              <a:path w="343535" h="367030">
                <a:moveTo>
                  <a:pt x="69760" y="0"/>
                </a:moveTo>
                <a:lnTo>
                  <a:pt x="343501" y="220551"/>
                </a:lnTo>
                <a:lnTo>
                  <a:pt x="0" y="366738"/>
                </a:lnTo>
                <a:lnTo>
                  <a:pt x="69760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77598" y="5129039"/>
            <a:ext cx="356870" cy="358140"/>
          </a:xfrm>
          <a:custGeom>
            <a:avLst/>
            <a:gdLst/>
            <a:ahLst/>
            <a:cxnLst/>
            <a:rect l="l" t="t" r="r" b="b"/>
            <a:pathLst>
              <a:path w="356869" h="358139">
                <a:moveTo>
                  <a:pt x="105986" y="0"/>
                </a:moveTo>
                <a:lnTo>
                  <a:pt x="0" y="357953"/>
                </a:lnTo>
                <a:lnTo>
                  <a:pt x="356367" y="246752"/>
                </a:lnTo>
                <a:lnTo>
                  <a:pt x="10598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377598" y="5129039"/>
            <a:ext cx="356870" cy="358140"/>
          </a:xfrm>
          <a:custGeom>
            <a:avLst/>
            <a:gdLst/>
            <a:ahLst/>
            <a:cxnLst/>
            <a:rect l="l" t="t" r="r" b="b"/>
            <a:pathLst>
              <a:path w="356869" h="358139">
                <a:moveTo>
                  <a:pt x="105987" y="0"/>
                </a:moveTo>
                <a:lnTo>
                  <a:pt x="356367" y="246751"/>
                </a:lnTo>
                <a:lnTo>
                  <a:pt x="0" y="357953"/>
                </a:lnTo>
                <a:lnTo>
                  <a:pt x="105987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24403" y="4315893"/>
            <a:ext cx="351790" cy="362585"/>
          </a:xfrm>
          <a:custGeom>
            <a:avLst/>
            <a:gdLst/>
            <a:ahLst/>
            <a:cxnLst/>
            <a:rect l="l" t="t" r="r" b="b"/>
            <a:pathLst>
              <a:path w="351789" h="362585">
                <a:moveTo>
                  <a:pt x="90483" y="0"/>
                </a:moveTo>
                <a:lnTo>
                  <a:pt x="0" y="362182"/>
                </a:lnTo>
                <a:lnTo>
                  <a:pt x="351251" y="235747"/>
                </a:lnTo>
                <a:lnTo>
                  <a:pt x="90483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24402" y="4315893"/>
            <a:ext cx="351790" cy="362585"/>
          </a:xfrm>
          <a:custGeom>
            <a:avLst/>
            <a:gdLst/>
            <a:ahLst/>
            <a:cxnLst/>
            <a:rect l="l" t="t" r="r" b="b"/>
            <a:pathLst>
              <a:path w="351789" h="362585">
                <a:moveTo>
                  <a:pt x="90484" y="0"/>
                </a:moveTo>
                <a:lnTo>
                  <a:pt x="351251" y="235748"/>
                </a:lnTo>
                <a:lnTo>
                  <a:pt x="0" y="362182"/>
                </a:lnTo>
                <a:lnTo>
                  <a:pt x="90484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81763" y="4313989"/>
            <a:ext cx="353060" cy="361315"/>
          </a:xfrm>
          <a:custGeom>
            <a:avLst/>
            <a:gdLst/>
            <a:ahLst/>
            <a:cxnLst/>
            <a:rect l="l" t="t" r="r" b="b"/>
            <a:pathLst>
              <a:path w="353060" h="361314">
                <a:moveTo>
                  <a:pt x="94161" y="0"/>
                </a:moveTo>
                <a:lnTo>
                  <a:pt x="0" y="361243"/>
                </a:lnTo>
                <a:lnTo>
                  <a:pt x="352518" y="238386"/>
                </a:lnTo>
                <a:lnTo>
                  <a:pt x="94161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81763" y="4313989"/>
            <a:ext cx="353060" cy="361315"/>
          </a:xfrm>
          <a:custGeom>
            <a:avLst/>
            <a:gdLst/>
            <a:ahLst/>
            <a:cxnLst/>
            <a:rect l="l" t="t" r="r" b="b"/>
            <a:pathLst>
              <a:path w="353060" h="361314">
                <a:moveTo>
                  <a:pt x="94161" y="0"/>
                </a:moveTo>
                <a:lnTo>
                  <a:pt x="352519" y="238386"/>
                </a:lnTo>
                <a:lnTo>
                  <a:pt x="0" y="361244"/>
                </a:lnTo>
                <a:lnTo>
                  <a:pt x="94161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99172" y="6322015"/>
            <a:ext cx="351790" cy="329565"/>
          </a:xfrm>
          <a:custGeom>
            <a:avLst/>
            <a:gdLst/>
            <a:ahLst/>
            <a:cxnLst/>
            <a:rect l="l" t="t" r="r" b="b"/>
            <a:pathLst>
              <a:path w="351789" h="329565">
                <a:moveTo>
                  <a:pt x="351536" y="0"/>
                </a:moveTo>
                <a:lnTo>
                  <a:pt x="0" y="0"/>
                </a:lnTo>
                <a:lnTo>
                  <a:pt x="175768" y="329346"/>
                </a:lnTo>
                <a:lnTo>
                  <a:pt x="35153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99171" y="6322015"/>
            <a:ext cx="351790" cy="329565"/>
          </a:xfrm>
          <a:custGeom>
            <a:avLst/>
            <a:gdLst/>
            <a:ahLst/>
            <a:cxnLst/>
            <a:rect l="l" t="t" r="r" b="b"/>
            <a:pathLst>
              <a:path w="351789" h="329565">
                <a:moveTo>
                  <a:pt x="0" y="0"/>
                </a:moveTo>
                <a:lnTo>
                  <a:pt x="351535" y="0"/>
                </a:lnTo>
                <a:lnTo>
                  <a:pt x="175767" y="329346"/>
                </a:lnTo>
                <a:lnTo>
                  <a:pt x="0" y="0"/>
                </a:lnTo>
                <a:close/>
              </a:path>
            </a:pathLst>
          </a:custGeom>
          <a:ln w="15874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5505221" y="6335042"/>
            <a:ext cx="143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w Cen MT"/>
                <a:cs typeface="Tw Cen MT"/>
              </a:rPr>
              <a:t>ACID/</a:t>
            </a:r>
            <a:r>
              <a:rPr sz="1800" spc="-65" dirty="0">
                <a:latin typeface="Tw Cen MT"/>
                <a:cs typeface="Tw Cen MT"/>
              </a:rPr>
              <a:t> </a:t>
            </a:r>
            <a:r>
              <a:rPr sz="1800" spc="-30" dirty="0">
                <a:latin typeface="Tw Cen MT"/>
                <a:cs typeface="Tw Cen MT"/>
              </a:rPr>
              <a:t>LACTATE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984374" y="1496290"/>
            <a:ext cx="494607" cy="6151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173024" y="1848973"/>
            <a:ext cx="117475" cy="186055"/>
          </a:xfrm>
          <a:custGeom>
            <a:avLst/>
            <a:gdLst/>
            <a:ahLst/>
            <a:cxnLst/>
            <a:rect l="l" t="t" r="r" b="b"/>
            <a:pathLst>
              <a:path w="117475" h="186055">
                <a:moveTo>
                  <a:pt x="117242" y="0"/>
                </a:moveTo>
                <a:lnTo>
                  <a:pt x="0" y="0"/>
                </a:lnTo>
                <a:lnTo>
                  <a:pt x="0" y="185634"/>
                </a:lnTo>
                <a:lnTo>
                  <a:pt x="117242" y="185634"/>
                </a:lnTo>
                <a:lnTo>
                  <a:pt x="1172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048480" y="1731732"/>
            <a:ext cx="366395" cy="117475"/>
          </a:xfrm>
          <a:custGeom>
            <a:avLst/>
            <a:gdLst/>
            <a:ahLst/>
            <a:cxnLst/>
            <a:rect l="l" t="t" r="r" b="b"/>
            <a:pathLst>
              <a:path w="366395" h="117475">
                <a:moveTo>
                  <a:pt x="366331" y="0"/>
                </a:moveTo>
                <a:lnTo>
                  <a:pt x="0" y="0"/>
                </a:lnTo>
                <a:lnTo>
                  <a:pt x="0" y="117241"/>
                </a:lnTo>
                <a:lnTo>
                  <a:pt x="366331" y="117241"/>
                </a:lnTo>
                <a:lnTo>
                  <a:pt x="366331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173024" y="1546099"/>
            <a:ext cx="117475" cy="186055"/>
          </a:xfrm>
          <a:custGeom>
            <a:avLst/>
            <a:gdLst/>
            <a:ahLst/>
            <a:cxnLst/>
            <a:rect l="l" t="t" r="r" b="b"/>
            <a:pathLst>
              <a:path w="117475" h="186055">
                <a:moveTo>
                  <a:pt x="117242" y="0"/>
                </a:moveTo>
                <a:lnTo>
                  <a:pt x="0" y="0"/>
                </a:lnTo>
                <a:lnTo>
                  <a:pt x="0" y="185633"/>
                </a:lnTo>
                <a:lnTo>
                  <a:pt x="117242" y="185633"/>
                </a:lnTo>
                <a:lnTo>
                  <a:pt x="1172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048480" y="1546098"/>
            <a:ext cx="366395" cy="488950"/>
          </a:xfrm>
          <a:custGeom>
            <a:avLst/>
            <a:gdLst/>
            <a:ahLst/>
            <a:cxnLst/>
            <a:rect l="l" t="t" r="r" b="b"/>
            <a:pathLst>
              <a:path w="366395" h="488950">
                <a:moveTo>
                  <a:pt x="0" y="185634"/>
                </a:moveTo>
                <a:lnTo>
                  <a:pt x="124544" y="185634"/>
                </a:lnTo>
                <a:lnTo>
                  <a:pt x="124544" y="0"/>
                </a:lnTo>
                <a:lnTo>
                  <a:pt x="241786" y="0"/>
                </a:lnTo>
                <a:lnTo>
                  <a:pt x="241786" y="185634"/>
                </a:lnTo>
                <a:lnTo>
                  <a:pt x="366331" y="185634"/>
                </a:lnTo>
                <a:lnTo>
                  <a:pt x="366331" y="302875"/>
                </a:lnTo>
                <a:lnTo>
                  <a:pt x="241786" y="302875"/>
                </a:lnTo>
                <a:lnTo>
                  <a:pt x="241786" y="488509"/>
                </a:lnTo>
                <a:lnTo>
                  <a:pt x="124544" y="488509"/>
                </a:lnTo>
                <a:lnTo>
                  <a:pt x="124544" y="302875"/>
                </a:lnTo>
                <a:lnTo>
                  <a:pt x="0" y="302875"/>
                </a:lnTo>
                <a:lnTo>
                  <a:pt x="0" y="185634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21461" y="1788685"/>
            <a:ext cx="393700" cy="316865"/>
          </a:xfrm>
          <a:custGeom>
            <a:avLst/>
            <a:gdLst/>
            <a:ahLst/>
            <a:cxnLst/>
            <a:rect l="l" t="t" r="r" b="b"/>
            <a:pathLst>
              <a:path w="393700" h="316864">
                <a:moveTo>
                  <a:pt x="314262" y="135696"/>
                </a:moveTo>
                <a:lnTo>
                  <a:pt x="314262" y="181169"/>
                </a:lnTo>
                <a:lnTo>
                  <a:pt x="393700" y="158433"/>
                </a:lnTo>
                <a:lnTo>
                  <a:pt x="314262" y="135696"/>
                </a:lnTo>
                <a:close/>
              </a:path>
              <a:path w="393700" h="316864">
                <a:moveTo>
                  <a:pt x="225101" y="252931"/>
                </a:moveTo>
                <a:lnTo>
                  <a:pt x="168600" y="252931"/>
                </a:lnTo>
                <a:lnTo>
                  <a:pt x="196850" y="316866"/>
                </a:lnTo>
                <a:lnTo>
                  <a:pt x="225101" y="252931"/>
                </a:lnTo>
                <a:close/>
              </a:path>
              <a:path w="393700" h="316864">
                <a:moveTo>
                  <a:pt x="93854" y="209174"/>
                </a:moveTo>
                <a:lnTo>
                  <a:pt x="57652" y="270451"/>
                </a:lnTo>
                <a:lnTo>
                  <a:pt x="133805" y="241329"/>
                </a:lnTo>
                <a:lnTo>
                  <a:pt x="93854" y="209174"/>
                </a:lnTo>
                <a:close/>
              </a:path>
              <a:path w="393700" h="316864">
                <a:moveTo>
                  <a:pt x="299847" y="209174"/>
                </a:moveTo>
                <a:lnTo>
                  <a:pt x="259895" y="241329"/>
                </a:lnTo>
                <a:lnTo>
                  <a:pt x="336030" y="270451"/>
                </a:lnTo>
                <a:lnTo>
                  <a:pt x="299847" y="209174"/>
                </a:lnTo>
                <a:close/>
              </a:path>
              <a:path w="393700" h="316864">
                <a:moveTo>
                  <a:pt x="196850" y="79216"/>
                </a:moveTo>
                <a:lnTo>
                  <a:pt x="158538" y="85441"/>
                </a:lnTo>
                <a:lnTo>
                  <a:pt x="127253" y="102418"/>
                </a:lnTo>
                <a:lnTo>
                  <a:pt x="106159" y="127598"/>
                </a:lnTo>
                <a:lnTo>
                  <a:pt x="98425" y="158433"/>
                </a:lnTo>
                <a:lnTo>
                  <a:pt x="106159" y="189268"/>
                </a:lnTo>
                <a:lnTo>
                  <a:pt x="127253" y="214448"/>
                </a:lnTo>
                <a:lnTo>
                  <a:pt x="158538" y="231424"/>
                </a:lnTo>
                <a:lnTo>
                  <a:pt x="196850" y="237650"/>
                </a:lnTo>
                <a:lnTo>
                  <a:pt x="235161" y="231424"/>
                </a:lnTo>
                <a:lnTo>
                  <a:pt x="266446" y="214448"/>
                </a:lnTo>
                <a:lnTo>
                  <a:pt x="287540" y="189268"/>
                </a:lnTo>
                <a:lnTo>
                  <a:pt x="295275" y="158433"/>
                </a:lnTo>
                <a:lnTo>
                  <a:pt x="287540" y="127598"/>
                </a:lnTo>
                <a:lnTo>
                  <a:pt x="266446" y="102418"/>
                </a:lnTo>
                <a:lnTo>
                  <a:pt x="235161" y="85441"/>
                </a:lnTo>
                <a:lnTo>
                  <a:pt x="196850" y="79216"/>
                </a:lnTo>
                <a:close/>
              </a:path>
              <a:path w="393700" h="316864">
                <a:moveTo>
                  <a:pt x="79437" y="135696"/>
                </a:moveTo>
                <a:lnTo>
                  <a:pt x="0" y="158433"/>
                </a:lnTo>
                <a:lnTo>
                  <a:pt x="79437" y="181169"/>
                </a:lnTo>
                <a:lnTo>
                  <a:pt x="79437" y="135696"/>
                </a:lnTo>
                <a:close/>
              </a:path>
              <a:path w="393700" h="316864">
                <a:moveTo>
                  <a:pt x="57652" y="46399"/>
                </a:moveTo>
                <a:lnTo>
                  <a:pt x="93854" y="107690"/>
                </a:lnTo>
                <a:lnTo>
                  <a:pt x="133805" y="75537"/>
                </a:lnTo>
                <a:lnTo>
                  <a:pt x="57652" y="46399"/>
                </a:lnTo>
                <a:close/>
              </a:path>
              <a:path w="393700" h="316864">
                <a:moveTo>
                  <a:pt x="336030" y="46399"/>
                </a:moveTo>
                <a:lnTo>
                  <a:pt x="259895" y="75537"/>
                </a:lnTo>
                <a:lnTo>
                  <a:pt x="299847" y="107690"/>
                </a:lnTo>
                <a:lnTo>
                  <a:pt x="336030" y="46399"/>
                </a:lnTo>
                <a:close/>
              </a:path>
              <a:path w="393700" h="316864">
                <a:moveTo>
                  <a:pt x="196850" y="0"/>
                </a:moveTo>
                <a:lnTo>
                  <a:pt x="168600" y="63934"/>
                </a:lnTo>
                <a:lnTo>
                  <a:pt x="225101" y="63934"/>
                </a:lnTo>
                <a:lnTo>
                  <a:pt x="196850" y="0"/>
                </a:lnTo>
                <a:close/>
              </a:path>
            </a:pathLst>
          </a:custGeom>
          <a:solidFill>
            <a:srgbClr val="34E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13522" y="1780748"/>
            <a:ext cx="409574" cy="3327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649919" y="1746584"/>
            <a:ext cx="184785" cy="341630"/>
          </a:xfrm>
          <a:custGeom>
            <a:avLst/>
            <a:gdLst/>
            <a:ahLst/>
            <a:cxnLst/>
            <a:rect l="l" t="t" r="r" b="b"/>
            <a:pathLst>
              <a:path w="184784" h="341630">
                <a:moveTo>
                  <a:pt x="92292" y="0"/>
                </a:moveTo>
                <a:lnTo>
                  <a:pt x="37785" y="32947"/>
                </a:lnTo>
                <a:lnTo>
                  <a:pt x="17807" y="69912"/>
                </a:lnTo>
                <a:lnTo>
                  <a:pt x="4705" y="116788"/>
                </a:lnTo>
                <a:lnTo>
                  <a:pt x="0" y="170762"/>
                </a:lnTo>
                <a:lnTo>
                  <a:pt x="4705" y="224736"/>
                </a:lnTo>
                <a:lnTo>
                  <a:pt x="17807" y="271612"/>
                </a:lnTo>
                <a:lnTo>
                  <a:pt x="37785" y="308577"/>
                </a:lnTo>
                <a:lnTo>
                  <a:pt x="63120" y="332819"/>
                </a:lnTo>
                <a:lnTo>
                  <a:pt x="92292" y="341524"/>
                </a:lnTo>
                <a:lnTo>
                  <a:pt x="121464" y="332819"/>
                </a:lnTo>
                <a:lnTo>
                  <a:pt x="146799" y="308577"/>
                </a:lnTo>
                <a:lnTo>
                  <a:pt x="166778" y="271612"/>
                </a:lnTo>
                <a:lnTo>
                  <a:pt x="179880" y="224736"/>
                </a:lnTo>
                <a:lnTo>
                  <a:pt x="184585" y="170762"/>
                </a:lnTo>
                <a:lnTo>
                  <a:pt x="179880" y="116788"/>
                </a:lnTo>
                <a:lnTo>
                  <a:pt x="166778" y="69912"/>
                </a:lnTo>
                <a:lnTo>
                  <a:pt x="146799" y="32947"/>
                </a:lnTo>
                <a:lnTo>
                  <a:pt x="121464" y="8705"/>
                </a:lnTo>
                <a:lnTo>
                  <a:pt x="92292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649919" y="1746584"/>
            <a:ext cx="184785" cy="341630"/>
          </a:xfrm>
          <a:custGeom>
            <a:avLst/>
            <a:gdLst/>
            <a:ahLst/>
            <a:cxnLst/>
            <a:rect l="l" t="t" r="r" b="b"/>
            <a:pathLst>
              <a:path w="184784" h="341630">
                <a:moveTo>
                  <a:pt x="0" y="170762"/>
                </a:moveTo>
                <a:lnTo>
                  <a:pt x="4705" y="116788"/>
                </a:lnTo>
                <a:lnTo>
                  <a:pt x="17807" y="69912"/>
                </a:lnTo>
                <a:lnTo>
                  <a:pt x="37785" y="32947"/>
                </a:lnTo>
                <a:lnTo>
                  <a:pt x="92292" y="0"/>
                </a:lnTo>
                <a:lnTo>
                  <a:pt x="121464" y="8705"/>
                </a:lnTo>
                <a:lnTo>
                  <a:pt x="146799" y="32947"/>
                </a:lnTo>
                <a:lnTo>
                  <a:pt x="166778" y="69912"/>
                </a:lnTo>
                <a:lnTo>
                  <a:pt x="179880" y="116788"/>
                </a:lnTo>
                <a:lnTo>
                  <a:pt x="184585" y="170762"/>
                </a:lnTo>
                <a:lnTo>
                  <a:pt x="179880" y="224735"/>
                </a:lnTo>
                <a:lnTo>
                  <a:pt x="166778" y="271611"/>
                </a:lnTo>
                <a:lnTo>
                  <a:pt x="146799" y="308576"/>
                </a:lnTo>
                <a:lnTo>
                  <a:pt x="121464" y="332818"/>
                </a:lnTo>
                <a:lnTo>
                  <a:pt x="92292" y="341524"/>
                </a:lnTo>
                <a:lnTo>
                  <a:pt x="63121" y="332818"/>
                </a:lnTo>
                <a:lnTo>
                  <a:pt x="37785" y="308576"/>
                </a:lnTo>
                <a:lnTo>
                  <a:pt x="17807" y="271611"/>
                </a:lnTo>
                <a:lnTo>
                  <a:pt x="4705" y="224735"/>
                </a:lnTo>
                <a:lnTo>
                  <a:pt x="0" y="170762"/>
                </a:lnTo>
                <a:close/>
              </a:path>
            </a:pathLst>
          </a:custGeom>
          <a:ln w="158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896302" y="1463040"/>
            <a:ext cx="490450" cy="6151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083929" y="1818209"/>
            <a:ext cx="117475" cy="186055"/>
          </a:xfrm>
          <a:custGeom>
            <a:avLst/>
            <a:gdLst/>
            <a:ahLst/>
            <a:cxnLst/>
            <a:rect l="l" t="t" r="r" b="b"/>
            <a:pathLst>
              <a:path w="117475" h="186055">
                <a:moveTo>
                  <a:pt x="117242" y="0"/>
                </a:moveTo>
                <a:lnTo>
                  <a:pt x="0" y="0"/>
                </a:lnTo>
                <a:lnTo>
                  <a:pt x="0" y="185633"/>
                </a:lnTo>
                <a:lnTo>
                  <a:pt x="117242" y="185633"/>
                </a:lnTo>
                <a:lnTo>
                  <a:pt x="1172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959385" y="1700966"/>
            <a:ext cx="366395" cy="117475"/>
          </a:xfrm>
          <a:custGeom>
            <a:avLst/>
            <a:gdLst/>
            <a:ahLst/>
            <a:cxnLst/>
            <a:rect l="l" t="t" r="r" b="b"/>
            <a:pathLst>
              <a:path w="366395" h="117475">
                <a:moveTo>
                  <a:pt x="366331" y="0"/>
                </a:moveTo>
                <a:lnTo>
                  <a:pt x="0" y="0"/>
                </a:lnTo>
                <a:lnTo>
                  <a:pt x="0" y="117242"/>
                </a:lnTo>
                <a:lnTo>
                  <a:pt x="366331" y="117242"/>
                </a:lnTo>
                <a:lnTo>
                  <a:pt x="366331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083929" y="1515333"/>
            <a:ext cx="117475" cy="186055"/>
          </a:xfrm>
          <a:custGeom>
            <a:avLst/>
            <a:gdLst/>
            <a:ahLst/>
            <a:cxnLst/>
            <a:rect l="l" t="t" r="r" b="b"/>
            <a:pathLst>
              <a:path w="117475" h="186055">
                <a:moveTo>
                  <a:pt x="117242" y="0"/>
                </a:moveTo>
                <a:lnTo>
                  <a:pt x="0" y="0"/>
                </a:lnTo>
                <a:lnTo>
                  <a:pt x="0" y="185633"/>
                </a:lnTo>
                <a:lnTo>
                  <a:pt x="117242" y="185633"/>
                </a:lnTo>
                <a:lnTo>
                  <a:pt x="1172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959385" y="1515333"/>
            <a:ext cx="366395" cy="488950"/>
          </a:xfrm>
          <a:custGeom>
            <a:avLst/>
            <a:gdLst/>
            <a:ahLst/>
            <a:cxnLst/>
            <a:rect l="l" t="t" r="r" b="b"/>
            <a:pathLst>
              <a:path w="366395" h="488950">
                <a:moveTo>
                  <a:pt x="0" y="185633"/>
                </a:moveTo>
                <a:lnTo>
                  <a:pt x="124544" y="185633"/>
                </a:lnTo>
                <a:lnTo>
                  <a:pt x="124544" y="0"/>
                </a:lnTo>
                <a:lnTo>
                  <a:pt x="241786" y="0"/>
                </a:lnTo>
                <a:lnTo>
                  <a:pt x="241786" y="185633"/>
                </a:lnTo>
                <a:lnTo>
                  <a:pt x="366331" y="185633"/>
                </a:lnTo>
                <a:lnTo>
                  <a:pt x="366331" y="302875"/>
                </a:lnTo>
                <a:lnTo>
                  <a:pt x="241786" y="302875"/>
                </a:lnTo>
                <a:lnTo>
                  <a:pt x="241786" y="488509"/>
                </a:lnTo>
                <a:lnTo>
                  <a:pt x="124544" y="488509"/>
                </a:lnTo>
                <a:lnTo>
                  <a:pt x="124544" y="302875"/>
                </a:lnTo>
                <a:lnTo>
                  <a:pt x="0" y="302875"/>
                </a:lnTo>
                <a:lnTo>
                  <a:pt x="0" y="185633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62697" y="2236123"/>
            <a:ext cx="490450" cy="6109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50345" y="2587501"/>
            <a:ext cx="117475" cy="186055"/>
          </a:xfrm>
          <a:custGeom>
            <a:avLst/>
            <a:gdLst/>
            <a:ahLst/>
            <a:cxnLst/>
            <a:rect l="l" t="t" r="r" b="b"/>
            <a:pathLst>
              <a:path w="117475" h="186055">
                <a:moveTo>
                  <a:pt x="117242" y="0"/>
                </a:moveTo>
                <a:lnTo>
                  <a:pt x="0" y="0"/>
                </a:lnTo>
                <a:lnTo>
                  <a:pt x="0" y="185634"/>
                </a:lnTo>
                <a:lnTo>
                  <a:pt x="117242" y="185634"/>
                </a:lnTo>
                <a:lnTo>
                  <a:pt x="1172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025800" y="2470260"/>
            <a:ext cx="366395" cy="117475"/>
          </a:xfrm>
          <a:custGeom>
            <a:avLst/>
            <a:gdLst/>
            <a:ahLst/>
            <a:cxnLst/>
            <a:rect l="l" t="t" r="r" b="b"/>
            <a:pathLst>
              <a:path w="366395" h="117475">
                <a:moveTo>
                  <a:pt x="366331" y="0"/>
                </a:moveTo>
                <a:lnTo>
                  <a:pt x="0" y="0"/>
                </a:lnTo>
                <a:lnTo>
                  <a:pt x="0" y="117241"/>
                </a:lnTo>
                <a:lnTo>
                  <a:pt x="366331" y="117241"/>
                </a:lnTo>
                <a:lnTo>
                  <a:pt x="366331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50345" y="2284625"/>
            <a:ext cx="117475" cy="186055"/>
          </a:xfrm>
          <a:custGeom>
            <a:avLst/>
            <a:gdLst/>
            <a:ahLst/>
            <a:cxnLst/>
            <a:rect l="l" t="t" r="r" b="b"/>
            <a:pathLst>
              <a:path w="117475" h="186055">
                <a:moveTo>
                  <a:pt x="117242" y="0"/>
                </a:moveTo>
                <a:lnTo>
                  <a:pt x="0" y="0"/>
                </a:lnTo>
                <a:lnTo>
                  <a:pt x="0" y="185634"/>
                </a:lnTo>
                <a:lnTo>
                  <a:pt x="117242" y="185634"/>
                </a:lnTo>
                <a:lnTo>
                  <a:pt x="1172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025799" y="2284626"/>
            <a:ext cx="366395" cy="488950"/>
          </a:xfrm>
          <a:custGeom>
            <a:avLst/>
            <a:gdLst/>
            <a:ahLst/>
            <a:cxnLst/>
            <a:rect l="l" t="t" r="r" b="b"/>
            <a:pathLst>
              <a:path w="366395" h="488950">
                <a:moveTo>
                  <a:pt x="0" y="185634"/>
                </a:moveTo>
                <a:lnTo>
                  <a:pt x="124545" y="185634"/>
                </a:lnTo>
                <a:lnTo>
                  <a:pt x="124545" y="0"/>
                </a:lnTo>
                <a:lnTo>
                  <a:pt x="241787" y="0"/>
                </a:lnTo>
                <a:lnTo>
                  <a:pt x="241787" y="185634"/>
                </a:lnTo>
                <a:lnTo>
                  <a:pt x="366331" y="185634"/>
                </a:lnTo>
                <a:lnTo>
                  <a:pt x="366331" y="302875"/>
                </a:lnTo>
                <a:lnTo>
                  <a:pt x="241787" y="302875"/>
                </a:lnTo>
                <a:lnTo>
                  <a:pt x="241787" y="488509"/>
                </a:lnTo>
                <a:lnTo>
                  <a:pt x="124545" y="488509"/>
                </a:lnTo>
                <a:lnTo>
                  <a:pt x="124545" y="302875"/>
                </a:lnTo>
                <a:lnTo>
                  <a:pt x="0" y="302875"/>
                </a:lnTo>
                <a:lnTo>
                  <a:pt x="0" y="185634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65265" y="2261061"/>
            <a:ext cx="627610" cy="34082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28611" y="2310243"/>
            <a:ext cx="502284" cy="215265"/>
          </a:xfrm>
          <a:custGeom>
            <a:avLst/>
            <a:gdLst/>
            <a:ahLst/>
            <a:cxnLst/>
            <a:rect l="l" t="t" r="r" b="b"/>
            <a:pathLst>
              <a:path w="502284" h="215264">
                <a:moveTo>
                  <a:pt x="0" y="215065"/>
                </a:moveTo>
                <a:lnTo>
                  <a:pt x="502024" y="215065"/>
                </a:lnTo>
                <a:lnTo>
                  <a:pt x="502024" y="0"/>
                </a:lnTo>
                <a:lnTo>
                  <a:pt x="0" y="0"/>
                </a:lnTo>
                <a:lnTo>
                  <a:pt x="0" y="215065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28611" y="2310243"/>
            <a:ext cx="502284" cy="215265"/>
          </a:xfrm>
          <a:custGeom>
            <a:avLst/>
            <a:gdLst/>
            <a:ahLst/>
            <a:cxnLst/>
            <a:rect l="l" t="t" r="r" b="b"/>
            <a:pathLst>
              <a:path w="502284" h="215264">
                <a:moveTo>
                  <a:pt x="0" y="0"/>
                </a:moveTo>
                <a:lnTo>
                  <a:pt x="502024" y="0"/>
                </a:lnTo>
                <a:lnTo>
                  <a:pt x="502024" y="215065"/>
                </a:lnTo>
                <a:lnTo>
                  <a:pt x="0" y="21506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9323104" y="2182155"/>
            <a:ext cx="558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w Cen MT"/>
                <a:cs typeface="Tw Cen MT"/>
              </a:rPr>
              <a:t>pH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983585" y="2423160"/>
            <a:ext cx="1221970" cy="10224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047305" y="2477273"/>
            <a:ext cx="1093843" cy="8931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047305" y="2477273"/>
            <a:ext cx="1094105" cy="893444"/>
          </a:xfrm>
          <a:custGeom>
            <a:avLst/>
            <a:gdLst/>
            <a:ahLst/>
            <a:cxnLst/>
            <a:rect l="l" t="t" r="r" b="b"/>
            <a:pathLst>
              <a:path w="1094104" h="893445">
                <a:moveTo>
                  <a:pt x="71466" y="0"/>
                </a:moveTo>
                <a:lnTo>
                  <a:pt x="1038201" y="756100"/>
                </a:lnTo>
                <a:lnTo>
                  <a:pt x="1073934" y="710412"/>
                </a:lnTo>
                <a:lnTo>
                  <a:pt x="1093843" y="873255"/>
                </a:lnTo>
                <a:lnTo>
                  <a:pt x="931001" y="893164"/>
                </a:lnTo>
                <a:lnTo>
                  <a:pt x="966734" y="847476"/>
                </a:lnTo>
                <a:lnTo>
                  <a:pt x="0" y="91376"/>
                </a:lnTo>
                <a:lnTo>
                  <a:pt x="71466" y="0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11001984" y="3433543"/>
            <a:ext cx="629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w Cen MT"/>
                <a:cs typeface="Tw Cen MT"/>
              </a:rPr>
              <a:t>4.6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311938" y="3961014"/>
            <a:ext cx="1093123" cy="11471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373305" y="4012326"/>
            <a:ext cx="965857" cy="10202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373303" y="4012326"/>
            <a:ext cx="966469" cy="1020444"/>
          </a:xfrm>
          <a:custGeom>
            <a:avLst/>
            <a:gdLst/>
            <a:ahLst/>
            <a:cxnLst/>
            <a:rect l="l" t="t" r="r" b="b"/>
            <a:pathLst>
              <a:path w="966470" h="1020445">
                <a:moveTo>
                  <a:pt x="965859" y="79287"/>
                </a:moveTo>
                <a:lnTo>
                  <a:pt x="127019" y="975172"/>
                </a:lnTo>
                <a:lnTo>
                  <a:pt x="169359" y="1014816"/>
                </a:lnTo>
                <a:lnTo>
                  <a:pt x="5391" y="1020208"/>
                </a:lnTo>
                <a:lnTo>
                  <a:pt x="0" y="856242"/>
                </a:lnTo>
                <a:lnTo>
                  <a:pt x="42339" y="895885"/>
                </a:lnTo>
                <a:lnTo>
                  <a:pt x="881179" y="0"/>
                </a:lnTo>
                <a:lnTo>
                  <a:pt x="965859" y="79287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6892949" y="3415465"/>
            <a:ext cx="16681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w Cen MT"/>
                <a:cs typeface="Tw Cen MT"/>
              </a:rPr>
              <a:t>C</a:t>
            </a:r>
            <a:r>
              <a:rPr sz="2000" b="1" spc="-140" dirty="0">
                <a:latin typeface="Tw Cen MT"/>
                <a:cs typeface="Tw Cen MT"/>
              </a:rPr>
              <a:t>O</a:t>
            </a:r>
            <a:r>
              <a:rPr sz="2000" b="1" spc="-40" dirty="0">
                <a:latin typeface="Tw Cen MT"/>
                <a:cs typeface="Tw Cen MT"/>
              </a:rPr>
              <a:t>A</a:t>
            </a:r>
            <a:r>
              <a:rPr sz="2000" b="1" dirty="0">
                <a:latin typeface="Tw Cen MT"/>
                <a:cs typeface="Tw Cen MT"/>
              </a:rPr>
              <a:t>G</a:t>
            </a:r>
            <a:r>
              <a:rPr sz="2000" b="1" spc="-5" dirty="0">
                <a:latin typeface="Tw Cen MT"/>
                <a:cs typeface="Tw Cen MT"/>
              </a:rPr>
              <a:t>U</a:t>
            </a:r>
            <a:r>
              <a:rPr sz="2000" b="1" dirty="0">
                <a:latin typeface="Tw Cen MT"/>
                <a:cs typeface="Tw Cen MT"/>
              </a:rPr>
              <a:t>L</a:t>
            </a:r>
            <a:r>
              <a:rPr sz="2000" b="1" spc="-125" dirty="0">
                <a:latin typeface="Tw Cen MT"/>
                <a:cs typeface="Tw Cen MT"/>
              </a:rPr>
              <a:t>A</a:t>
            </a:r>
            <a:r>
              <a:rPr sz="2000" b="1" dirty="0">
                <a:latin typeface="Tw Cen MT"/>
                <a:cs typeface="Tw Cen MT"/>
              </a:rPr>
              <a:t>T</a:t>
            </a:r>
            <a:r>
              <a:rPr sz="2000" b="1" spc="-5" dirty="0">
                <a:latin typeface="Tw Cen MT"/>
                <a:cs typeface="Tw Cen MT"/>
              </a:rPr>
              <a:t>IO</a:t>
            </a:r>
            <a:r>
              <a:rPr sz="2000" b="1" dirty="0">
                <a:latin typeface="Tw Cen MT"/>
                <a:cs typeface="Tw Cen MT"/>
              </a:rPr>
              <a:t>N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301940" y="4921134"/>
            <a:ext cx="640079" cy="3200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366483" y="4969874"/>
            <a:ext cx="512897" cy="1953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366483" y="4969874"/>
            <a:ext cx="513080" cy="195580"/>
          </a:xfrm>
          <a:custGeom>
            <a:avLst/>
            <a:gdLst/>
            <a:ahLst/>
            <a:cxnLst/>
            <a:rect l="l" t="t" r="r" b="b"/>
            <a:pathLst>
              <a:path w="513079" h="195579">
                <a:moveTo>
                  <a:pt x="0" y="97688"/>
                </a:moveTo>
                <a:lnTo>
                  <a:pt x="97687" y="0"/>
                </a:lnTo>
                <a:lnTo>
                  <a:pt x="97687" y="48843"/>
                </a:lnTo>
                <a:lnTo>
                  <a:pt x="512896" y="48843"/>
                </a:lnTo>
                <a:lnTo>
                  <a:pt x="512896" y="146531"/>
                </a:lnTo>
                <a:lnTo>
                  <a:pt x="97687" y="146531"/>
                </a:lnTo>
                <a:lnTo>
                  <a:pt x="97687" y="195376"/>
                </a:lnTo>
                <a:lnTo>
                  <a:pt x="0" y="97688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971116" y="4817225"/>
            <a:ext cx="295101" cy="37822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118370" y="5020648"/>
            <a:ext cx="0" cy="99695"/>
          </a:xfrm>
          <a:custGeom>
            <a:avLst/>
            <a:gdLst/>
            <a:ahLst/>
            <a:cxnLst/>
            <a:rect l="l" t="t" r="r" b="b"/>
            <a:pathLst>
              <a:path h="99695">
                <a:moveTo>
                  <a:pt x="0" y="0"/>
                </a:moveTo>
                <a:lnTo>
                  <a:pt x="0" y="99087"/>
                </a:lnTo>
              </a:path>
            </a:pathLst>
          </a:custGeom>
          <a:ln w="54168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0033744" y="4993565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ln w="54166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0118370" y="4867394"/>
            <a:ext cx="0" cy="99695"/>
          </a:xfrm>
          <a:custGeom>
            <a:avLst/>
            <a:gdLst/>
            <a:ahLst/>
            <a:cxnLst/>
            <a:rect l="l" t="t" r="r" b="b"/>
            <a:pathLst>
              <a:path h="99695">
                <a:moveTo>
                  <a:pt x="0" y="0"/>
                </a:moveTo>
                <a:lnTo>
                  <a:pt x="0" y="99087"/>
                </a:lnTo>
              </a:path>
            </a:pathLst>
          </a:custGeom>
          <a:ln w="54168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033744" y="4867394"/>
            <a:ext cx="169545" cy="252729"/>
          </a:xfrm>
          <a:custGeom>
            <a:avLst/>
            <a:gdLst/>
            <a:ahLst/>
            <a:cxnLst/>
            <a:rect l="l" t="t" r="r" b="b"/>
            <a:pathLst>
              <a:path w="169545" h="252729">
                <a:moveTo>
                  <a:pt x="0" y="99087"/>
                </a:moveTo>
                <a:lnTo>
                  <a:pt x="57542" y="99087"/>
                </a:lnTo>
                <a:lnTo>
                  <a:pt x="57542" y="0"/>
                </a:lnTo>
                <a:lnTo>
                  <a:pt x="111710" y="0"/>
                </a:lnTo>
                <a:lnTo>
                  <a:pt x="111710" y="99087"/>
                </a:lnTo>
                <a:lnTo>
                  <a:pt x="169252" y="99087"/>
                </a:lnTo>
                <a:lnTo>
                  <a:pt x="169252" y="153254"/>
                </a:lnTo>
                <a:lnTo>
                  <a:pt x="111710" y="153254"/>
                </a:lnTo>
                <a:lnTo>
                  <a:pt x="111710" y="252342"/>
                </a:lnTo>
                <a:lnTo>
                  <a:pt x="57542" y="252342"/>
                </a:lnTo>
                <a:lnTo>
                  <a:pt x="57542" y="153254"/>
                </a:lnTo>
                <a:lnTo>
                  <a:pt x="0" y="153254"/>
                </a:lnTo>
                <a:lnTo>
                  <a:pt x="0" y="99087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757457" y="4933603"/>
            <a:ext cx="453043" cy="2202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21510" y="4985271"/>
            <a:ext cx="327660" cy="92075"/>
          </a:xfrm>
          <a:custGeom>
            <a:avLst/>
            <a:gdLst/>
            <a:ahLst/>
            <a:cxnLst/>
            <a:rect l="l" t="t" r="r" b="b"/>
            <a:pathLst>
              <a:path w="327659" h="92075">
                <a:moveTo>
                  <a:pt x="0" y="91793"/>
                </a:moveTo>
                <a:lnTo>
                  <a:pt x="327204" y="91793"/>
                </a:lnTo>
                <a:lnTo>
                  <a:pt x="327204" y="0"/>
                </a:lnTo>
                <a:lnTo>
                  <a:pt x="0" y="0"/>
                </a:lnTo>
                <a:lnTo>
                  <a:pt x="0" y="91793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21508" y="4985271"/>
            <a:ext cx="327660" cy="92075"/>
          </a:xfrm>
          <a:custGeom>
            <a:avLst/>
            <a:gdLst/>
            <a:ahLst/>
            <a:cxnLst/>
            <a:rect l="l" t="t" r="r" b="b"/>
            <a:pathLst>
              <a:path w="327659" h="92075">
                <a:moveTo>
                  <a:pt x="0" y="0"/>
                </a:moveTo>
                <a:lnTo>
                  <a:pt x="327204" y="0"/>
                </a:lnTo>
                <a:lnTo>
                  <a:pt x="327204" y="91793"/>
                </a:lnTo>
                <a:lnTo>
                  <a:pt x="0" y="9179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710054" y="3819699"/>
            <a:ext cx="960120" cy="127184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773637" y="3870058"/>
            <a:ext cx="832679" cy="11444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773636" y="3870058"/>
            <a:ext cx="833119" cy="1144905"/>
          </a:xfrm>
          <a:custGeom>
            <a:avLst/>
            <a:gdLst/>
            <a:ahLst/>
            <a:cxnLst/>
            <a:rect l="l" t="t" r="r" b="b"/>
            <a:pathLst>
              <a:path w="833120" h="1144904">
                <a:moveTo>
                  <a:pt x="736658" y="1144455"/>
                </a:moveTo>
                <a:lnTo>
                  <a:pt x="48010" y="128567"/>
                </a:lnTo>
                <a:lnTo>
                  <a:pt x="0" y="161112"/>
                </a:lnTo>
                <a:lnTo>
                  <a:pt x="30931" y="0"/>
                </a:lnTo>
                <a:lnTo>
                  <a:pt x="192044" y="30930"/>
                </a:lnTo>
                <a:lnTo>
                  <a:pt x="144033" y="63476"/>
                </a:lnTo>
                <a:lnTo>
                  <a:pt x="832680" y="1079363"/>
                </a:lnTo>
                <a:lnTo>
                  <a:pt x="736658" y="1144455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1243330">
              <a:lnSpc>
                <a:spcPct val="100000"/>
              </a:lnSpc>
              <a:spcBef>
                <a:spcPts val="35"/>
              </a:spcBef>
            </a:pPr>
            <a:r>
              <a:rPr spc="75" dirty="0"/>
              <a:t>LACTIC</a:t>
            </a:r>
            <a:r>
              <a:rPr spc="185" dirty="0"/>
              <a:t> </a:t>
            </a:r>
            <a:r>
              <a:rPr spc="60" dirty="0"/>
              <a:t>COAGULATION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2505" y="596903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1243330">
              <a:lnSpc>
                <a:spcPct val="100000"/>
              </a:lnSpc>
              <a:spcBef>
                <a:spcPts val="35"/>
              </a:spcBef>
            </a:pPr>
            <a:r>
              <a:rPr spc="75" dirty="0"/>
              <a:t>LACTIC</a:t>
            </a:r>
            <a:r>
              <a:rPr spc="185" dirty="0"/>
              <a:t> </a:t>
            </a:r>
            <a:r>
              <a:rPr spc="60" dirty="0"/>
              <a:t>COAGULATION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90500" y="2040590"/>
            <a:ext cx="11830047" cy="402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35"/>
              </a:spcBef>
            </a:pPr>
            <a:r>
              <a:rPr spc="40" dirty="0"/>
              <a:t>ENZYMATIC</a:t>
            </a:r>
            <a:r>
              <a:rPr spc="175" dirty="0"/>
              <a:t> </a:t>
            </a:r>
            <a:r>
              <a:rPr spc="55" dirty="0"/>
              <a:t>COAGULATION</a:t>
            </a:r>
          </a:p>
        </p:txBody>
      </p:sp>
      <p:sp>
        <p:nvSpPr>
          <p:cNvPr id="3" name="object 3"/>
          <p:cNvSpPr/>
          <p:nvPr/>
        </p:nvSpPr>
        <p:spPr>
          <a:xfrm>
            <a:off x="2330822" y="2591124"/>
            <a:ext cx="7258050" cy="3785870"/>
          </a:xfrm>
          <a:custGeom>
            <a:avLst/>
            <a:gdLst/>
            <a:ahLst/>
            <a:cxnLst/>
            <a:rect l="l" t="t" r="r" b="b"/>
            <a:pathLst>
              <a:path w="7258050" h="3785870">
                <a:moveTo>
                  <a:pt x="0" y="0"/>
                </a:moveTo>
                <a:lnTo>
                  <a:pt x="7257838" y="0"/>
                </a:lnTo>
                <a:lnTo>
                  <a:pt x="7257838" y="3785651"/>
                </a:lnTo>
                <a:lnTo>
                  <a:pt x="0" y="3785651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30822" y="2667000"/>
            <a:ext cx="7346578" cy="3259867"/>
          </a:xfrm>
          <a:prstGeom prst="rect">
            <a:avLst/>
          </a:prstGeom>
        </p:spPr>
        <p:txBody>
          <a:bodyPr vert="horz" wrap="square" lIns="0" tIns="33020" rIns="0" bIns="0" rtlCol="0" anchor="ctr">
            <a:spAutoFit/>
          </a:bodyPr>
          <a:lstStyle/>
          <a:p>
            <a:pPr marL="12700" algn="ctr">
              <a:lnSpc>
                <a:spcPts val="3690"/>
              </a:lnSpc>
              <a:buSzPct val="97500"/>
              <a:tabLst>
                <a:tab pos="437515" algn="l"/>
                <a:tab pos="2384425" algn="l"/>
              </a:tabLst>
            </a:pPr>
            <a:r>
              <a:rPr lang="en-US" sz="3600" dirty="0">
                <a:latin typeface="Arial"/>
                <a:cs typeface="Arial"/>
              </a:rPr>
              <a:t>	</a:t>
            </a:r>
            <a:r>
              <a:rPr lang="en-US" sz="3600" dirty="0" smtClean="0">
                <a:latin typeface="Arial"/>
                <a:cs typeface="Arial"/>
              </a:rPr>
              <a:t>1. General term for enzymes </a:t>
            </a:r>
            <a:r>
              <a:rPr sz="3600" dirty="0" smtClean="0">
                <a:latin typeface="Arial"/>
                <a:cs typeface="Arial"/>
              </a:rPr>
              <a:t>used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sz="3600" spc="-5" dirty="0" smtClean="0">
                <a:latin typeface="Arial"/>
                <a:cs typeface="Arial"/>
              </a:rPr>
              <a:t>to </a:t>
            </a:r>
            <a:r>
              <a:rPr sz="3600" dirty="0" smtClean="0">
                <a:latin typeface="Arial"/>
                <a:cs typeface="Arial"/>
              </a:rPr>
              <a:t>coagula</a:t>
            </a:r>
            <a:r>
              <a:rPr sz="3600" spc="-5" dirty="0" smtClean="0">
                <a:latin typeface="Arial"/>
                <a:cs typeface="Arial"/>
              </a:rPr>
              <a:t>t</a:t>
            </a:r>
            <a:r>
              <a:rPr sz="3600" dirty="0" smtClean="0">
                <a:latin typeface="Arial"/>
                <a:cs typeface="Arial"/>
              </a:rPr>
              <a:t>e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sz="3600" spc="-5" dirty="0" smtClean="0">
                <a:latin typeface="Arial"/>
                <a:cs typeface="Arial"/>
              </a:rPr>
              <a:t>m</a:t>
            </a:r>
            <a:r>
              <a:rPr sz="3600" dirty="0" smtClean="0">
                <a:latin typeface="Arial"/>
                <a:cs typeface="Arial"/>
              </a:rPr>
              <a:t>ilk</a:t>
            </a:r>
            <a:endParaRPr sz="3600" dirty="0">
              <a:latin typeface="Arial"/>
              <a:cs typeface="Arial"/>
            </a:endParaRPr>
          </a:p>
          <a:p>
            <a:pPr marL="308610" marR="300990" algn="ctr">
              <a:lnSpc>
                <a:spcPct val="100000"/>
              </a:lnSpc>
              <a:buSzPct val="97500"/>
              <a:tabLst>
                <a:tab pos="733425" algn="l"/>
                <a:tab pos="5588635" algn="l"/>
              </a:tabLst>
            </a:pPr>
            <a:r>
              <a:rPr lang="en-US" sz="3600" spc="-445" dirty="0" smtClean="0">
                <a:latin typeface="Arial"/>
                <a:cs typeface="Arial"/>
              </a:rPr>
              <a:t>2. </a:t>
            </a:r>
            <a:r>
              <a:rPr sz="3600" spc="-445" dirty="0" smtClean="0">
                <a:latin typeface="Arial"/>
                <a:cs typeface="Arial"/>
              </a:rPr>
              <a:t>T</a:t>
            </a:r>
            <a:r>
              <a:rPr sz="3600" dirty="0" smtClean="0">
                <a:latin typeface="Arial"/>
                <a:cs typeface="Arial"/>
              </a:rPr>
              <a:t>echnically</a:t>
            </a:r>
            <a:r>
              <a:rPr sz="3600" spc="-5" dirty="0" smtClean="0">
                <a:latin typeface="Arial"/>
                <a:cs typeface="Arial"/>
              </a:rPr>
              <a:t> r</a:t>
            </a:r>
            <a:r>
              <a:rPr sz="3600" dirty="0" smtClean="0">
                <a:latin typeface="Arial"/>
                <a:cs typeface="Arial"/>
              </a:rPr>
              <a:t>es</a:t>
            </a:r>
            <a:r>
              <a:rPr sz="3600" spc="-5" dirty="0" smtClean="0">
                <a:latin typeface="Arial"/>
                <a:cs typeface="Arial"/>
              </a:rPr>
              <a:t>tr</a:t>
            </a:r>
            <a:r>
              <a:rPr sz="3600" dirty="0" smtClean="0">
                <a:latin typeface="Arial"/>
                <a:cs typeface="Arial"/>
              </a:rPr>
              <a:t>ic</a:t>
            </a:r>
            <a:r>
              <a:rPr sz="3600" spc="-5" dirty="0" smtClean="0">
                <a:latin typeface="Arial"/>
                <a:cs typeface="Arial"/>
              </a:rPr>
              <a:t>t</a:t>
            </a:r>
            <a:r>
              <a:rPr sz="3600" dirty="0" smtClean="0">
                <a:latin typeface="Arial"/>
                <a:cs typeface="Arial"/>
              </a:rPr>
              <a:t>ed</a:t>
            </a:r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marL="308610" marR="300990" algn="ctr">
              <a:lnSpc>
                <a:spcPct val="100000"/>
              </a:lnSpc>
              <a:buSzPct val="97500"/>
              <a:tabLst>
                <a:tab pos="733425" algn="l"/>
                <a:tab pos="5588635" algn="l"/>
              </a:tabLst>
            </a:pPr>
            <a:r>
              <a:rPr sz="3600" spc="-5" dirty="0" smtClean="0">
                <a:latin typeface="Arial"/>
                <a:cs typeface="Arial"/>
              </a:rPr>
              <a:t>t</a:t>
            </a:r>
            <a:r>
              <a:rPr sz="3600" dirty="0" smtClean="0">
                <a:latin typeface="Arial"/>
                <a:cs typeface="Arial"/>
              </a:rPr>
              <a:t>o enzymes</a:t>
            </a:r>
            <a:r>
              <a:rPr sz="3600" spc="-10" dirty="0" smtClean="0">
                <a:latin typeface="Arial"/>
                <a:cs typeface="Arial"/>
              </a:rPr>
              <a:t> </a:t>
            </a:r>
            <a:r>
              <a:rPr sz="3600" spc="-5" dirty="0" smtClean="0">
                <a:latin typeface="Arial"/>
                <a:cs typeface="Arial"/>
              </a:rPr>
              <a:t>derived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sz="3600" spc="-5" dirty="0" smtClean="0">
                <a:latin typeface="Arial"/>
                <a:cs typeface="Arial"/>
              </a:rPr>
              <a:t>from </a:t>
            </a:r>
            <a:r>
              <a:rPr sz="3600" spc="-5" dirty="0">
                <a:latin typeface="Arial"/>
                <a:cs typeface="Arial"/>
              </a:rPr>
              <a:t>ruminant stomachs  </a:t>
            </a:r>
            <a:endParaRPr lang="en-US" sz="3600" spc="-5" dirty="0">
              <a:latin typeface="Arial"/>
              <a:cs typeface="Arial"/>
            </a:endParaRPr>
          </a:p>
          <a:p>
            <a:pPr marL="308610" marR="300990" algn="ctr">
              <a:lnSpc>
                <a:spcPct val="100000"/>
              </a:lnSpc>
              <a:buSzPct val="97500"/>
              <a:tabLst>
                <a:tab pos="733425" algn="l"/>
                <a:tab pos="5588635" algn="l"/>
              </a:tabLst>
            </a:pPr>
            <a:r>
              <a:rPr sz="3600" dirty="0" smtClean="0">
                <a:latin typeface="Arial"/>
                <a:cs typeface="Arial"/>
              </a:rPr>
              <a:t>3</a:t>
            </a:r>
            <a:r>
              <a:rPr sz="3600" spc="-5" dirty="0" smtClean="0">
                <a:latin typeface="Arial"/>
                <a:cs typeface="Arial"/>
              </a:rPr>
              <a:t>.</a:t>
            </a:r>
            <a:r>
              <a:rPr lang="en-US" sz="3600" spc="-5" dirty="0" smtClean="0">
                <a:latin typeface="Arial"/>
                <a:cs typeface="Arial"/>
              </a:rPr>
              <a:t> </a:t>
            </a:r>
            <a:r>
              <a:rPr sz="3600" dirty="0" smtClean="0">
                <a:latin typeface="Arial"/>
                <a:cs typeface="Arial"/>
              </a:rPr>
              <a:t>All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sz="3600" dirty="0" smtClean="0">
                <a:latin typeface="Arial"/>
                <a:cs typeface="Arial"/>
              </a:rPr>
              <a:t>a</a:t>
            </a:r>
            <a:r>
              <a:rPr sz="3600" spc="-5" dirty="0" smtClean="0">
                <a:latin typeface="Arial"/>
                <a:cs typeface="Arial"/>
              </a:rPr>
              <a:t>r</a:t>
            </a:r>
            <a:r>
              <a:rPr sz="3600" dirty="0" smtClean="0">
                <a:latin typeface="Arial"/>
                <a:cs typeface="Arial"/>
              </a:rPr>
              <a:t>e p</a:t>
            </a:r>
            <a:r>
              <a:rPr sz="3600" spc="-5" dirty="0" smtClean="0">
                <a:latin typeface="Arial"/>
                <a:cs typeface="Arial"/>
              </a:rPr>
              <a:t>r</a:t>
            </a:r>
            <a:r>
              <a:rPr sz="3600" dirty="0" smtClean="0">
                <a:latin typeface="Arial"/>
                <a:cs typeface="Arial"/>
              </a:rPr>
              <a:t>o</a:t>
            </a:r>
            <a:r>
              <a:rPr sz="3600" spc="-5" dirty="0" smtClean="0">
                <a:latin typeface="Arial"/>
                <a:cs typeface="Arial"/>
              </a:rPr>
              <a:t>t</a:t>
            </a:r>
            <a:r>
              <a:rPr sz="3600" dirty="0" smtClean="0">
                <a:latin typeface="Arial"/>
                <a:cs typeface="Arial"/>
              </a:rPr>
              <a:t>ein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sz="3600" dirty="0" smtClean="0">
                <a:latin typeface="Arial"/>
                <a:cs typeface="Arial"/>
              </a:rPr>
              <a:t>deg</a:t>
            </a:r>
            <a:r>
              <a:rPr sz="3600" spc="-5" dirty="0" smtClean="0">
                <a:latin typeface="Arial"/>
                <a:cs typeface="Arial"/>
              </a:rPr>
              <a:t>r</a:t>
            </a:r>
            <a:r>
              <a:rPr sz="3600" dirty="0" smtClean="0">
                <a:latin typeface="Arial"/>
                <a:cs typeface="Arial"/>
              </a:rPr>
              <a:t>adin</a:t>
            </a:r>
            <a:r>
              <a:rPr sz="4000" dirty="0" smtClean="0">
                <a:latin typeface="Arial"/>
                <a:cs typeface="Arial"/>
              </a:rPr>
              <a:t>g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144780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WHAT IS RENNET?</a:t>
            </a:r>
            <a:endParaRPr lang="en-US" sz="28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0987" y="3829050"/>
            <a:ext cx="7360197" cy="2515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371600" y="1371600"/>
            <a:ext cx="9531476" cy="2585720"/>
          </a:xfrm>
          <a:prstGeom prst="rect">
            <a:avLst/>
          </a:prstGeom>
        </p:spPr>
        <p:txBody>
          <a:bodyPr vert="horz" wrap="square" lIns="0" tIns="349911" rIns="0" bIns="0" rtlCol="0">
            <a:spAutoFit/>
          </a:bodyPr>
          <a:lstStyle/>
          <a:p>
            <a:pPr marL="55244" marR="5080">
              <a:lnSpc>
                <a:spcPct val="99800"/>
              </a:lnSpc>
              <a:spcBef>
                <a:spcPts val="105"/>
              </a:spcBef>
            </a:pPr>
            <a:r>
              <a:rPr sz="3200" dirty="0"/>
              <a:t>As </a:t>
            </a:r>
            <a:r>
              <a:rPr sz="3200" spc="-5" dirty="0"/>
              <a:t>mentioned </a:t>
            </a:r>
            <a:r>
              <a:rPr sz="3200" dirty="0"/>
              <a:t>in </a:t>
            </a:r>
            <a:r>
              <a:rPr sz="3200" spc="-5" dirty="0"/>
              <a:t>the milk chemistry post, the protein  </a:t>
            </a:r>
            <a:r>
              <a:rPr sz="3200" dirty="0"/>
              <a:t>of </a:t>
            </a:r>
            <a:r>
              <a:rPr sz="3200" spc="-5" dirty="0"/>
              <a:t>most interest </a:t>
            </a:r>
            <a:r>
              <a:rPr sz="3200" dirty="0"/>
              <a:t>in cheese </a:t>
            </a:r>
            <a:r>
              <a:rPr sz="3200" spc="-5" dirty="0"/>
              <a:t>making </a:t>
            </a:r>
            <a:r>
              <a:rPr sz="3200" dirty="0"/>
              <a:t>is casein. Casein  </a:t>
            </a:r>
            <a:r>
              <a:rPr sz="3200" spc="-5" dirty="0"/>
              <a:t>micelles are covered with </a:t>
            </a:r>
            <a:r>
              <a:rPr sz="3200" dirty="0"/>
              <a:t>a </a:t>
            </a:r>
            <a:r>
              <a:rPr sz="3200" spc="-5" dirty="0"/>
              <a:t>negatively-charged  “hairy” </a:t>
            </a:r>
            <a:r>
              <a:rPr sz="3200" dirty="0"/>
              <a:t>layer of</a:t>
            </a:r>
            <a:r>
              <a:rPr sz="3200" spc="-15" dirty="0"/>
              <a:t> </a:t>
            </a:r>
            <a:r>
              <a:rPr sz="3200" u="heavy" spc="-5" dirty="0">
                <a:solidFill>
                  <a:srgbClr val="6B9F25"/>
                </a:solidFill>
                <a:uFill>
                  <a:solidFill>
                    <a:srgbClr val="7CAC30"/>
                  </a:solidFill>
                </a:uFill>
              </a:rPr>
              <a:t>κ-casein</a:t>
            </a:r>
            <a:r>
              <a:rPr sz="3200" spc="-5" dirty="0"/>
              <a:t>.</a:t>
            </a:r>
            <a:endParaRPr sz="320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35"/>
              </a:spcBef>
            </a:pPr>
            <a:r>
              <a:rPr spc="40" dirty="0"/>
              <a:t>ENZYMATIC</a:t>
            </a:r>
            <a:r>
              <a:rPr spc="175" dirty="0"/>
              <a:t> </a:t>
            </a:r>
            <a:r>
              <a:rPr spc="55" dirty="0"/>
              <a:t>COAGULATION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35"/>
              </a:spcBef>
            </a:pPr>
            <a:r>
              <a:rPr spc="40" dirty="0"/>
              <a:t>ENZYMATIC</a:t>
            </a:r>
            <a:r>
              <a:rPr spc="175" dirty="0"/>
              <a:t> </a:t>
            </a:r>
            <a:r>
              <a:rPr spc="55" dirty="0"/>
              <a:t>COAGULATION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5179" y="1831995"/>
            <a:ext cx="1099693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In milk, these </a:t>
            </a:r>
            <a:r>
              <a:rPr sz="2800" dirty="0">
                <a:latin typeface="Arial"/>
                <a:cs typeface="Arial"/>
              </a:rPr>
              <a:t>casein </a:t>
            </a:r>
            <a:r>
              <a:rPr sz="2800" spc="-5" dirty="0">
                <a:latin typeface="Arial"/>
                <a:cs typeface="Arial"/>
              </a:rPr>
              <a:t>micelles float around </a:t>
            </a:r>
            <a:r>
              <a:rPr sz="2800" dirty="0">
                <a:latin typeface="Arial"/>
                <a:cs typeface="Arial"/>
              </a:rPr>
              <a:t>and bounce </a:t>
            </a:r>
            <a:r>
              <a:rPr sz="2800" spc="-20" dirty="0">
                <a:latin typeface="Arial"/>
                <a:cs typeface="Arial"/>
              </a:rPr>
              <a:t>off </a:t>
            </a:r>
            <a:r>
              <a:rPr sz="2800" dirty="0">
                <a:latin typeface="Arial"/>
                <a:cs typeface="Arial"/>
              </a:rPr>
              <a:t>each </a:t>
            </a:r>
            <a:r>
              <a:rPr sz="2800" spc="-30" dirty="0">
                <a:latin typeface="Arial"/>
                <a:cs typeface="Arial"/>
              </a:rPr>
              <a:t>other.  </a:t>
            </a:r>
            <a:r>
              <a:rPr sz="2800" spc="-5" dirty="0">
                <a:latin typeface="Arial"/>
                <a:cs typeface="Arial"/>
              </a:rPr>
              <a:t>Those κ-casein hairs </a:t>
            </a:r>
            <a:r>
              <a:rPr sz="2800" dirty="0">
                <a:latin typeface="Arial"/>
                <a:cs typeface="Arial"/>
              </a:rPr>
              <a:t>get in </a:t>
            </a:r>
            <a:r>
              <a:rPr sz="2800" spc="-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way and </a:t>
            </a:r>
            <a:r>
              <a:rPr sz="2800" spc="-5" dirty="0">
                <a:latin typeface="Arial"/>
                <a:cs typeface="Arial"/>
              </a:rPr>
              <a:t>prevent the </a:t>
            </a:r>
            <a:r>
              <a:rPr sz="2800" dirty="0">
                <a:latin typeface="Arial"/>
                <a:cs typeface="Arial"/>
              </a:rPr>
              <a:t>casein </a:t>
            </a:r>
            <a:r>
              <a:rPr sz="2800" spc="-5" dirty="0">
                <a:latin typeface="Arial"/>
                <a:cs typeface="Arial"/>
              </a:rPr>
              <a:t>from  sticking </a:t>
            </a:r>
            <a:r>
              <a:rPr sz="2800" dirty="0">
                <a:latin typeface="Arial"/>
                <a:cs typeface="Arial"/>
              </a:rPr>
              <a:t>and </a:t>
            </a:r>
            <a:r>
              <a:rPr sz="2800" spc="-5" dirty="0">
                <a:latin typeface="Arial"/>
                <a:cs typeface="Arial"/>
              </a:rPr>
              <a:t>aggregating. Our </a:t>
            </a:r>
            <a:r>
              <a:rPr sz="2800" dirty="0">
                <a:latin typeface="Arial"/>
                <a:cs typeface="Arial"/>
              </a:rPr>
              <a:t>goal in cheese </a:t>
            </a:r>
            <a:r>
              <a:rPr sz="2800" spc="-5" dirty="0">
                <a:latin typeface="Arial"/>
                <a:cs typeface="Arial"/>
              </a:rPr>
              <a:t>making </a:t>
            </a:r>
            <a:r>
              <a:rPr sz="2800" dirty="0">
                <a:latin typeface="Arial"/>
                <a:cs typeface="Arial"/>
              </a:rPr>
              <a:t>is </a:t>
            </a:r>
            <a:r>
              <a:rPr sz="2800" spc="-5" dirty="0">
                <a:latin typeface="Arial"/>
                <a:cs typeface="Arial"/>
              </a:rPr>
              <a:t>to make those  </a:t>
            </a:r>
            <a:r>
              <a:rPr sz="2800" dirty="0">
                <a:latin typeface="Arial"/>
                <a:cs typeface="Arial"/>
              </a:rPr>
              <a:t>casein </a:t>
            </a:r>
            <a:r>
              <a:rPr sz="2800" spc="-5" dirty="0">
                <a:latin typeface="Arial"/>
                <a:cs typeface="Arial"/>
              </a:rPr>
              <a:t>micelles stick together </a:t>
            </a:r>
            <a:r>
              <a:rPr sz="2800" spc="-20" dirty="0">
                <a:latin typeface="Arial"/>
                <a:cs typeface="Arial"/>
              </a:rPr>
              <a:t>somehow. </a:t>
            </a:r>
            <a:r>
              <a:rPr sz="2800" spc="-5" dirty="0">
                <a:latin typeface="Arial"/>
                <a:cs typeface="Arial"/>
              </a:rPr>
              <a:t>Once they stick </a:t>
            </a:r>
            <a:r>
              <a:rPr sz="2800" spc="-20" dirty="0">
                <a:latin typeface="Arial"/>
                <a:cs typeface="Arial"/>
              </a:rPr>
              <a:t>together, </a:t>
            </a:r>
            <a:r>
              <a:rPr sz="2800" dirty="0">
                <a:latin typeface="Arial"/>
                <a:cs typeface="Arial"/>
              </a:rPr>
              <a:t>a  </a:t>
            </a:r>
            <a:r>
              <a:rPr sz="2800" spc="-5" dirty="0">
                <a:latin typeface="Arial"/>
                <a:cs typeface="Arial"/>
              </a:rPr>
              <a:t>domino </a:t>
            </a:r>
            <a:r>
              <a:rPr sz="2800" spc="-10" dirty="0">
                <a:latin typeface="Arial"/>
                <a:cs typeface="Arial"/>
              </a:rPr>
              <a:t>effect </a:t>
            </a:r>
            <a:r>
              <a:rPr sz="2800" spc="-5" dirty="0">
                <a:latin typeface="Arial"/>
                <a:cs typeface="Arial"/>
              </a:rPr>
              <a:t>occurs, </a:t>
            </a:r>
            <a:r>
              <a:rPr sz="2800" dirty="0">
                <a:latin typeface="Arial"/>
                <a:cs typeface="Arial"/>
              </a:rPr>
              <a:t>and </a:t>
            </a:r>
            <a:r>
              <a:rPr sz="2800" spc="-5" dirty="0">
                <a:latin typeface="Arial"/>
                <a:cs typeface="Arial"/>
              </a:rPr>
              <a:t>eventually </a:t>
            </a:r>
            <a:r>
              <a:rPr sz="2800" dirty="0">
                <a:latin typeface="Arial"/>
                <a:cs typeface="Arial"/>
              </a:rPr>
              <a:t>you </a:t>
            </a:r>
            <a:r>
              <a:rPr sz="2800" spc="-5" dirty="0">
                <a:latin typeface="Arial"/>
                <a:cs typeface="Arial"/>
              </a:rPr>
              <a:t>form </a:t>
            </a:r>
            <a:r>
              <a:rPr sz="2800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mesh </a:t>
            </a:r>
            <a:r>
              <a:rPr sz="2800" dirty="0">
                <a:latin typeface="Arial"/>
                <a:cs typeface="Arial"/>
              </a:rPr>
              <a:t>of casein  </a:t>
            </a:r>
            <a:r>
              <a:rPr sz="2800" spc="-5" dirty="0">
                <a:latin typeface="Arial"/>
                <a:cs typeface="Arial"/>
              </a:rPr>
              <a:t>micelles that form the structure/body </a:t>
            </a:r>
            <a:r>
              <a:rPr sz="2800" dirty="0">
                <a:latin typeface="Arial"/>
                <a:cs typeface="Arial"/>
              </a:rPr>
              <a:t>of </a:t>
            </a:r>
            <a:r>
              <a:rPr sz="2800" spc="-5" dirty="0">
                <a:latin typeface="Arial"/>
                <a:cs typeface="Arial"/>
              </a:rPr>
              <a:t>the</a:t>
            </a:r>
            <a:r>
              <a:rPr sz="2800" dirty="0">
                <a:latin typeface="Arial"/>
                <a:cs typeface="Arial"/>
              </a:rPr>
              <a:t> cheese.</a:t>
            </a:r>
          </a:p>
        </p:txBody>
      </p:sp>
      <p:sp>
        <p:nvSpPr>
          <p:cNvPr id="4" name="object 4"/>
          <p:cNvSpPr/>
          <p:nvPr/>
        </p:nvSpPr>
        <p:spPr>
          <a:xfrm>
            <a:off x="2735262" y="3962400"/>
            <a:ext cx="6349998" cy="317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35"/>
              </a:spcBef>
            </a:pPr>
            <a:r>
              <a:rPr spc="40" dirty="0"/>
              <a:t>ENZYMATIC</a:t>
            </a:r>
            <a:r>
              <a:rPr spc="175" dirty="0"/>
              <a:t> </a:t>
            </a:r>
            <a:r>
              <a:rPr spc="55" dirty="0"/>
              <a:t>COAGULATION</a:t>
            </a:r>
          </a:p>
        </p:txBody>
      </p:sp>
      <p:sp>
        <p:nvSpPr>
          <p:cNvPr id="3" name="object 3"/>
          <p:cNvSpPr/>
          <p:nvPr/>
        </p:nvSpPr>
        <p:spPr>
          <a:xfrm>
            <a:off x="2936557" y="3886200"/>
            <a:ext cx="6349998" cy="317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How we get </a:t>
            </a:r>
            <a:r>
              <a:rPr spc="-5" dirty="0"/>
              <a:t>those micelles to stick together </a:t>
            </a:r>
            <a:r>
              <a:rPr dirty="0"/>
              <a:t>is what  </a:t>
            </a:r>
            <a:r>
              <a:rPr spc="-5" dirty="0"/>
              <a:t>coagulation </a:t>
            </a:r>
            <a:r>
              <a:rPr dirty="0"/>
              <a:t>is all </a:t>
            </a:r>
            <a:r>
              <a:rPr spc="-5" dirty="0"/>
              <a:t>about! The coagulation (or “clotting”)  process </a:t>
            </a:r>
            <a:r>
              <a:rPr dirty="0"/>
              <a:t>is done </a:t>
            </a:r>
            <a:r>
              <a:rPr spc="-5" dirty="0"/>
              <a:t>to encourage those </a:t>
            </a:r>
            <a:r>
              <a:rPr dirty="0"/>
              <a:t>casein </a:t>
            </a:r>
            <a:r>
              <a:rPr spc="-5" dirty="0"/>
              <a:t>micelles to stick  together </a:t>
            </a:r>
            <a:r>
              <a:rPr spc="-20" dirty="0"/>
              <a:t>somehow. </a:t>
            </a:r>
            <a:r>
              <a:rPr dirty="0"/>
              <a:t>Enzymes </a:t>
            </a:r>
            <a:r>
              <a:rPr spc="-5" dirty="0"/>
              <a:t>(rennets), </a:t>
            </a:r>
            <a:r>
              <a:rPr dirty="0"/>
              <a:t>acid, and </a:t>
            </a:r>
            <a:r>
              <a:rPr spc="-5" dirty="0"/>
              <a:t>acid/heat  </a:t>
            </a:r>
            <a:r>
              <a:rPr dirty="0"/>
              <a:t>can all be used </a:t>
            </a:r>
            <a:r>
              <a:rPr spc="-5" dirty="0"/>
              <a:t>to encourage this process. The </a:t>
            </a:r>
            <a:r>
              <a:rPr dirty="0"/>
              <a:t>exact  </a:t>
            </a:r>
            <a:r>
              <a:rPr spc="-5" dirty="0"/>
              <a:t>mechanism </a:t>
            </a:r>
            <a:r>
              <a:rPr dirty="0"/>
              <a:t>of each </a:t>
            </a:r>
            <a:r>
              <a:rPr spc="-10" dirty="0"/>
              <a:t>differs </a:t>
            </a:r>
            <a:r>
              <a:rPr dirty="0"/>
              <a:t>and will be discussed</a:t>
            </a:r>
            <a:r>
              <a:rPr spc="-20" dirty="0"/>
              <a:t> </a:t>
            </a:r>
            <a:r>
              <a:rPr spc="-30" dirty="0"/>
              <a:t>below.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35"/>
              </a:spcBef>
            </a:pPr>
            <a:r>
              <a:rPr spc="40" dirty="0"/>
              <a:t>ENZYMATIC</a:t>
            </a:r>
            <a:r>
              <a:rPr spc="175" dirty="0"/>
              <a:t> </a:t>
            </a:r>
            <a:r>
              <a:rPr spc="55" dirty="0"/>
              <a:t>COAGULATION</a:t>
            </a:r>
          </a:p>
        </p:txBody>
      </p:sp>
      <p:sp>
        <p:nvSpPr>
          <p:cNvPr id="3" name="object 3"/>
          <p:cNvSpPr/>
          <p:nvPr/>
        </p:nvSpPr>
        <p:spPr>
          <a:xfrm>
            <a:off x="561240" y="1543050"/>
            <a:ext cx="10840181" cy="3443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3139" y="5388117"/>
            <a:ext cx="97720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w Cen MT"/>
                <a:cs typeface="Tw Cen MT"/>
              </a:rPr>
              <a:t>Rennet </a:t>
            </a:r>
            <a:r>
              <a:rPr sz="2000" dirty="0">
                <a:latin typeface="Tw Cen MT"/>
                <a:cs typeface="Tw Cen MT"/>
              </a:rPr>
              <a:t>enzymes act </a:t>
            </a:r>
            <a:r>
              <a:rPr sz="2000" spc="-15" dirty="0">
                <a:latin typeface="Tw Cen MT"/>
                <a:cs typeface="Tw Cen MT"/>
              </a:rPr>
              <a:t>like </a:t>
            </a:r>
            <a:r>
              <a:rPr sz="2000" dirty="0">
                <a:latin typeface="Tw Cen MT"/>
                <a:cs typeface="Tw Cen MT"/>
              </a:rPr>
              <a:t>a </a:t>
            </a:r>
            <a:r>
              <a:rPr sz="2000" spc="-5" dirty="0">
                <a:latin typeface="Tw Cen MT"/>
                <a:cs typeface="Tw Cen MT"/>
              </a:rPr>
              <a:t>razor </a:t>
            </a:r>
            <a:r>
              <a:rPr sz="2000" dirty="0">
                <a:latin typeface="Tw Cen MT"/>
                <a:cs typeface="Tw Cen MT"/>
              </a:rPr>
              <a:t>and </a:t>
            </a:r>
            <a:r>
              <a:rPr sz="2000" spc="-15" dirty="0">
                <a:latin typeface="Tw Cen MT"/>
                <a:cs typeface="Tw Cen MT"/>
              </a:rPr>
              <a:t>shave </a:t>
            </a:r>
            <a:r>
              <a:rPr sz="2000" dirty="0">
                <a:latin typeface="Tw Cen MT"/>
                <a:cs typeface="Tw Cen MT"/>
              </a:rPr>
              <a:t>off the </a:t>
            </a:r>
            <a:r>
              <a:rPr sz="2000" spc="-5" dirty="0">
                <a:latin typeface="MS PGothic"/>
                <a:cs typeface="MS PGothic"/>
              </a:rPr>
              <a:t>κ</a:t>
            </a:r>
            <a:r>
              <a:rPr sz="2000" spc="-5" dirty="0">
                <a:latin typeface="Tw Cen MT"/>
                <a:cs typeface="Tw Cen MT"/>
              </a:rPr>
              <a:t>-casein </a:t>
            </a:r>
            <a:r>
              <a:rPr sz="2000" spc="-10" dirty="0">
                <a:latin typeface="Tw Cen MT"/>
                <a:cs typeface="Tw Cen MT"/>
              </a:rPr>
              <a:t>hairs. </a:t>
            </a:r>
            <a:r>
              <a:rPr sz="2000" dirty="0">
                <a:latin typeface="Tw Cen MT"/>
                <a:cs typeface="Tw Cen MT"/>
              </a:rPr>
              <a:t>Without the </a:t>
            </a:r>
            <a:r>
              <a:rPr sz="2000" spc="-10" dirty="0">
                <a:latin typeface="Tw Cen MT"/>
                <a:cs typeface="Tw Cen MT"/>
              </a:rPr>
              <a:t>hairs, </a:t>
            </a:r>
            <a:r>
              <a:rPr sz="2000" dirty="0">
                <a:latin typeface="Tw Cen MT"/>
                <a:cs typeface="Tw Cen MT"/>
              </a:rPr>
              <a:t>the </a:t>
            </a:r>
            <a:r>
              <a:rPr sz="2000" spc="-5" dirty="0">
                <a:latin typeface="Tw Cen MT"/>
                <a:cs typeface="Tw Cen MT"/>
              </a:rPr>
              <a:t>micelles  </a:t>
            </a:r>
            <a:r>
              <a:rPr sz="2000" dirty="0">
                <a:latin typeface="Tw Cen MT"/>
                <a:cs typeface="Tw Cen MT"/>
              </a:rPr>
              <a:t>can </a:t>
            </a:r>
            <a:r>
              <a:rPr sz="2000" spc="-20" dirty="0">
                <a:latin typeface="Tw Cen MT"/>
                <a:cs typeface="Tw Cen MT"/>
              </a:rPr>
              <a:t>now </a:t>
            </a:r>
            <a:r>
              <a:rPr sz="2000" dirty="0">
                <a:latin typeface="Tw Cen MT"/>
                <a:cs typeface="Tw Cen MT"/>
              </a:rPr>
              <a:t>stick, </a:t>
            </a:r>
            <a:r>
              <a:rPr sz="2000" spc="-15" dirty="0">
                <a:latin typeface="Tw Cen MT"/>
                <a:cs typeface="Tw Cen MT"/>
              </a:rPr>
              <a:t>aggregate, </a:t>
            </a:r>
            <a:r>
              <a:rPr sz="2000" dirty="0">
                <a:latin typeface="Tw Cen MT"/>
                <a:cs typeface="Tw Cen MT"/>
              </a:rPr>
              <a:t>and </a:t>
            </a:r>
            <a:r>
              <a:rPr sz="2000" spc="-5" dirty="0">
                <a:latin typeface="Tw Cen MT"/>
                <a:cs typeface="Tw Cen MT"/>
              </a:rPr>
              <a:t>form </a:t>
            </a:r>
            <a:r>
              <a:rPr sz="2000" dirty="0">
                <a:latin typeface="Tw Cen MT"/>
                <a:cs typeface="Tw Cen MT"/>
              </a:rPr>
              <a:t>the backbone of </a:t>
            </a:r>
            <a:r>
              <a:rPr sz="2000" spc="5" dirty="0">
                <a:latin typeface="Tw Cen MT"/>
                <a:cs typeface="Tw Cen MT"/>
              </a:rPr>
              <a:t>cheese </a:t>
            </a:r>
            <a:r>
              <a:rPr sz="2000" spc="-5" dirty="0">
                <a:latin typeface="Tw Cen MT"/>
                <a:cs typeface="Tw Cen MT"/>
              </a:rPr>
              <a:t>structure. An interesting property </a:t>
            </a:r>
            <a:r>
              <a:rPr sz="2000" dirty="0">
                <a:latin typeface="Tw Cen MT"/>
                <a:cs typeface="Tw Cen MT"/>
              </a:rPr>
              <a:t>of  enzymes </a:t>
            </a:r>
            <a:r>
              <a:rPr sz="2000" spc="-5" dirty="0">
                <a:latin typeface="Tw Cen MT"/>
                <a:cs typeface="Tw Cen MT"/>
              </a:rPr>
              <a:t>is that </a:t>
            </a:r>
            <a:r>
              <a:rPr sz="2000" spc="-20" dirty="0">
                <a:latin typeface="Tw Cen MT"/>
                <a:cs typeface="Tw Cen MT"/>
              </a:rPr>
              <a:t>they </a:t>
            </a:r>
            <a:r>
              <a:rPr sz="2000" spc="-5" dirty="0">
                <a:latin typeface="Tw Cen MT"/>
                <a:cs typeface="Tw Cen MT"/>
              </a:rPr>
              <a:t>are re-used in </a:t>
            </a:r>
            <a:r>
              <a:rPr sz="2000" spc="0" dirty="0">
                <a:latin typeface="Tw Cen MT"/>
                <a:cs typeface="Tw Cen MT"/>
              </a:rPr>
              <a:t>chemical</a:t>
            </a:r>
            <a:r>
              <a:rPr sz="2000" spc="30" dirty="0">
                <a:latin typeface="Tw Cen MT"/>
                <a:cs typeface="Tw Cen MT"/>
              </a:rPr>
              <a:t> </a:t>
            </a:r>
            <a:r>
              <a:rPr sz="2000" spc="-5" dirty="0">
                <a:latin typeface="Tw Cen MT"/>
                <a:cs typeface="Tw Cen MT"/>
              </a:rPr>
              <a:t>reactions.</a:t>
            </a:r>
            <a:endParaRPr sz="20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893" y="1930867"/>
            <a:ext cx="10993528" cy="3501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89916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35"/>
              </a:spcBef>
            </a:pPr>
            <a:r>
              <a:rPr spc="40" dirty="0"/>
              <a:t>ENZYMATIC</a:t>
            </a:r>
            <a:r>
              <a:rPr spc="175" dirty="0"/>
              <a:t> </a:t>
            </a:r>
            <a:r>
              <a:rPr spc="55" dirty="0"/>
              <a:t>COAGULATION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7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999" y="826324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1" y="0"/>
                </a:lnTo>
              </a:path>
            </a:pathLst>
          </a:custGeom>
          <a:ln w="1904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4127" y="178817"/>
            <a:ext cx="9720580" cy="895350"/>
          </a:xfrm>
          <a:custGeom>
            <a:avLst/>
            <a:gdLst/>
            <a:ahLst/>
            <a:cxnLst/>
            <a:rect l="l" t="t" r="r" b="b"/>
            <a:pathLst>
              <a:path w="9720580" h="895350">
                <a:moveTo>
                  <a:pt x="0" y="895240"/>
                </a:moveTo>
                <a:lnTo>
                  <a:pt x="9720070" y="895240"/>
                </a:lnTo>
                <a:lnTo>
                  <a:pt x="9720070" y="0"/>
                </a:lnTo>
                <a:lnTo>
                  <a:pt x="0" y="0"/>
                </a:lnTo>
                <a:lnTo>
                  <a:pt x="0" y="89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4127" y="178817"/>
            <a:ext cx="9720070" cy="895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62374" y="0"/>
            <a:ext cx="82372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75" dirty="0">
                <a:solidFill>
                  <a:srgbClr val="FFFFFF"/>
                </a:solidFill>
              </a:rPr>
              <a:t>CHEESE</a:t>
            </a:r>
            <a:r>
              <a:rPr sz="7200" spc="150" dirty="0">
                <a:solidFill>
                  <a:srgbClr val="FFFFFF"/>
                </a:solidFill>
              </a:rPr>
              <a:t> </a:t>
            </a:r>
            <a:r>
              <a:rPr sz="7200" spc="40" dirty="0">
                <a:solidFill>
                  <a:srgbClr val="FFFFFF"/>
                </a:solidFill>
              </a:rPr>
              <a:t>HISTORY</a:t>
            </a:r>
            <a:endParaRPr sz="7200"/>
          </a:p>
        </p:txBody>
      </p:sp>
      <p:sp>
        <p:nvSpPr>
          <p:cNvPr id="7" name="object 7"/>
          <p:cNvSpPr/>
          <p:nvPr/>
        </p:nvSpPr>
        <p:spPr>
          <a:xfrm>
            <a:off x="220717" y="1555497"/>
            <a:ext cx="3326523" cy="3583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84731" y="1614651"/>
            <a:ext cx="3653660" cy="3465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75883" y="1614651"/>
            <a:ext cx="3841449" cy="34652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106" y="1559859"/>
            <a:ext cx="5978843" cy="4540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77316" y="4000874"/>
            <a:ext cx="5413296" cy="1754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77316" y="4000874"/>
            <a:ext cx="5415280" cy="1754505"/>
          </a:xfrm>
          <a:custGeom>
            <a:avLst/>
            <a:gdLst/>
            <a:ahLst/>
            <a:cxnLst/>
            <a:rect l="l" t="t" r="r" b="b"/>
            <a:pathLst>
              <a:path w="5415280" h="1754504">
                <a:moveTo>
                  <a:pt x="0" y="0"/>
                </a:moveTo>
                <a:lnTo>
                  <a:pt x="5414680" y="0"/>
                </a:lnTo>
                <a:lnTo>
                  <a:pt x="5414680" y="1754325"/>
                </a:lnTo>
                <a:lnTo>
                  <a:pt x="0" y="175432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69450" y="359566"/>
            <a:ext cx="9720580" cy="69850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45" algn="ctr">
              <a:lnSpc>
                <a:spcPts val="5360"/>
              </a:lnSpc>
            </a:pPr>
            <a:r>
              <a:rPr spc="85" dirty="0"/>
              <a:t>CUTTING</a:t>
            </a:r>
          </a:p>
        </p:txBody>
      </p:sp>
      <p:sp>
        <p:nvSpPr>
          <p:cNvPr id="6" name="object 6"/>
          <p:cNvSpPr/>
          <p:nvPr/>
        </p:nvSpPr>
        <p:spPr>
          <a:xfrm>
            <a:off x="6777316" y="1559859"/>
            <a:ext cx="3926540" cy="1938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7316" y="1559859"/>
            <a:ext cx="3926840" cy="1939289"/>
          </a:xfrm>
          <a:custGeom>
            <a:avLst/>
            <a:gdLst/>
            <a:ahLst/>
            <a:cxnLst/>
            <a:rect l="l" t="t" r="r" b="b"/>
            <a:pathLst>
              <a:path w="3926840" h="1939289">
                <a:moveTo>
                  <a:pt x="0" y="0"/>
                </a:moveTo>
                <a:lnTo>
                  <a:pt x="3926539" y="0"/>
                </a:lnTo>
                <a:lnTo>
                  <a:pt x="3926539" y="1938991"/>
                </a:lnTo>
                <a:lnTo>
                  <a:pt x="0" y="193899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82079" y="1592879"/>
            <a:ext cx="5408930" cy="4170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marR="1755775">
              <a:spcBef>
                <a:spcPts val="100"/>
              </a:spcBef>
              <a:tabLst>
                <a:tab pos="1441450" algn="l"/>
                <a:tab pos="3051175" algn="l"/>
              </a:tabLst>
            </a:pPr>
            <a:r>
              <a:rPr sz="4000" dirty="0">
                <a:latin typeface="Arial"/>
                <a:cs typeface="Arial"/>
              </a:rPr>
              <a:t>Allow	</a:t>
            </a:r>
            <a:r>
              <a:rPr sz="4000" spc="-5" dirty="0">
                <a:latin typeface="Arial"/>
                <a:cs typeface="Arial"/>
              </a:rPr>
              <a:t>to  </a:t>
            </a:r>
            <a:r>
              <a:rPr sz="4000" dirty="0">
                <a:latin typeface="Arial"/>
                <a:cs typeface="Arial"/>
              </a:rPr>
              <a:t>increase </a:t>
            </a:r>
            <a:r>
              <a:rPr sz="4000" spc="-5" dirty="0">
                <a:latin typeface="Arial"/>
                <a:cs typeface="Arial"/>
              </a:rPr>
              <a:t>the  </a:t>
            </a:r>
            <a:r>
              <a:rPr sz="4000" dirty="0">
                <a:latin typeface="Arial"/>
                <a:cs typeface="Arial"/>
              </a:rPr>
              <a:t>su</a:t>
            </a:r>
            <a:r>
              <a:rPr sz="4000" spc="-5" dirty="0">
                <a:latin typeface="Arial"/>
                <a:cs typeface="Arial"/>
              </a:rPr>
              <a:t>rf</a:t>
            </a:r>
            <a:r>
              <a:rPr sz="4000" dirty="0">
                <a:latin typeface="Arial"/>
                <a:cs typeface="Arial"/>
              </a:rPr>
              <a:t>ace a</a:t>
            </a:r>
            <a:r>
              <a:rPr sz="4000" spc="-5" dirty="0">
                <a:latin typeface="Arial"/>
                <a:cs typeface="Arial"/>
              </a:rPr>
              <a:t>r</a:t>
            </a:r>
            <a:r>
              <a:rPr sz="4000" dirty="0">
                <a:latin typeface="Arial"/>
                <a:cs typeface="Arial"/>
              </a:rPr>
              <a:t>ea	</a:t>
            </a:r>
            <a:r>
              <a:rPr sz="4000" spc="-5" dirty="0" smtClean="0">
                <a:latin typeface="Arial"/>
                <a:cs typeface="Arial"/>
              </a:rPr>
              <a:t>f</a:t>
            </a:r>
            <a:r>
              <a:rPr sz="4000" dirty="0" smtClean="0">
                <a:latin typeface="Arial"/>
                <a:cs typeface="Arial"/>
              </a:rPr>
              <a:t>or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spc="-5" dirty="0">
                <a:latin typeface="Arial"/>
                <a:cs typeface="Arial"/>
              </a:rPr>
              <a:t>draining</a:t>
            </a:r>
            <a:endParaRPr lang="en-US" sz="4000" dirty="0">
              <a:latin typeface="Arial"/>
              <a:cs typeface="Arial"/>
            </a:endParaRPr>
          </a:p>
          <a:p>
            <a:pPr marL="657860" marR="1755775" indent="-5715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441450" algn="l"/>
                <a:tab pos="3051175" algn="l"/>
              </a:tabLst>
            </a:pPr>
            <a:r>
              <a:rPr sz="3600" spc="-100" dirty="0" smtClean="0">
                <a:latin typeface="Arial"/>
                <a:cs typeface="Arial"/>
              </a:rPr>
              <a:t>Test </a:t>
            </a:r>
            <a:r>
              <a:rPr sz="3600" dirty="0">
                <a:latin typeface="Arial"/>
                <a:cs typeface="Arial"/>
              </a:rPr>
              <a:t>: clean</a:t>
            </a:r>
            <a:r>
              <a:rPr sz="3600" spc="6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cut</a:t>
            </a:r>
          </a:p>
          <a:p>
            <a:pPr marL="543560" marR="384175" indent="-457200">
              <a:lnSpc>
                <a:spcPts val="4300"/>
              </a:lnSpc>
              <a:spcBef>
                <a:spcPts val="150"/>
              </a:spcBef>
              <a:buChar char="•"/>
              <a:tabLst>
                <a:tab pos="543560" algn="l"/>
                <a:tab pos="544195" algn="l"/>
              </a:tabLst>
            </a:pPr>
            <a:r>
              <a:rPr sz="3600" dirty="0">
                <a:latin typeface="Arial"/>
                <a:cs typeface="Arial"/>
              </a:rPr>
              <a:t>Size: cube, </a:t>
            </a:r>
            <a:r>
              <a:rPr sz="3600" spc="-5" dirty="0">
                <a:latin typeface="Arial"/>
                <a:cs typeface="Arial"/>
              </a:rPr>
              <a:t>Hazelnut,  walnut, nut, corn,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spc="-5" dirty="0" smtClean="0">
                <a:latin typeface="Arial"/>
                <a:cs typeface="Arial"/>
              </a:rPr>
              <a:t>rice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471" y="1466243"/>
            <a:ext cx="5837782" cy="4342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1521" y="395425"/>
            <a:ext cx="9720580" cy="644525"/>
          </a:xfrm>
          <a:custGeom>
            <a:avLst/>
            <a:gdLst/>
            <a:ahLst/>
            <a:cxnLst/>
            <a:rect l="l" t="t" r="r" b="b"/>
            <a:pathLst>
              <a:path w="9720580" h="644525">
                <a:moveTo>
                  <a:pt x="0" y="0"/>
                </a:moveTo>
                <a:lnTo>
                  <a:pt x="9720069" y="0"/>
                </a:lnTo>
                <a:lnTo>
                  <a:pt x="9720069" y="644480"/>
                </a:lnTo>
                <a:lnTo>
                  <a:pt x="0" y="644480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1AAA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MOULDING</a:t>
            </a:r>
          </a:p>
        </p:txBody>
      </p:sp>
      <p:sp>
        <p:nvSpPr>
          <p:cNvPr id="5" name="object 5"/>
          <p:cNvSpPr/>
          <p:nvPr/>
        </p:nvSpPr>
        <p:spPr>
          <a:xfrm>
            <a:off x="7239000" y="2590801"/>
            <a:ext cx="4389536" cy="169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Gives the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Respond to a certain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Start of Draining process</a:t>
            </a:r>
            <a:endParaRPr sz="2800" b="1" dirty="0"/>
          </a:p>
        </p:txBody>
      </p:sp>
      <p:sp>
        <p:nvSpPr>
          <p:cNvPr id="6" name="object 6"/>
          <p:cNvSpPr/>
          <p:nvPr/>
        </p:nvSpPr>
        <p:spPr>
          <a:xfrm>
            <a:off x="6992470" y="2528048"/>
            <a:ext cx="4770755" cy="1754505"/>
          </a:xfrm>
          <a:custGeom>
            <a:avLst/>
            <a:gdLst/>
            <a:ahLst/>
            <a:cxnLst/>
            <a:rect l="l" t="t" r="r" b="b"/>
            <a:pathLst>
              <a:path w="4770755" h="1754504">
                <a:moveTo>
                  <a:pt x="0" y="0"/>
                </a:moveTo>
                <a:lnTo>
                  <a:pt x="4770534" y="0"/>
                </a:lnTo>
                <a:lnTo>
                  <a:pt x="4770534" y="1754325"/>
                </a:lnTo>
                <a:lnTo>
                  <a:pt x="0" y="175432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994" y="1630691"/>
            <a:ext cx="5868461" cy="4196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6474" y="395425"/>
            <a:ext cx="9720580" cy="68072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70555">
              <a:lnSpc>
                <a:spcPts val="5355"/>
              </a:lnSpc>
            </a:pPr>
            <a:r>
              <a:rPr spc="100" dirty="0"/>
              <a:t>PRESSING</a:t>
            </a:r>
          </a:p>
        </p:txBody>
      </p:sp>
      <p:sp>
        <p:nvSpPr>
          <p:cNvPr id="4" name="object 4"/>
          <p:cNvSpPr/>
          <p:nvPr/>
        </p:nvSpPr>
        <p:spPr>
          <a:xfrm>
            <a:off x="6795245" y="2435785"/>
            <a:ext cx="4554070" cy="1938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95245" y="2435785"/>
            <a:ext cx="4554220" cy="1939289"/>
          </a:xfrm>
          <a:custGeom>
            <a:avLst/>
            <a:gdLst/>
            <a:ahLst/>
            <a:cxnLst/>
            <a:rect l="l" t="t" r="r" b="b"/>
            <a:pathLst>
              <a:path w="4554220" h="1939289">
                <a:moveTo>
                  <a:pt x="0" y="0"/>
                </a:moveTo>
                <a:lnTo>
                  <a:pt x="4554069" y="0"/>
                </a:lnTo>
                <a:lnTo>
                  <a:pt x="4554069" y="1938991"/>
                </a:lnTo>
                <a:lnTo>
                  <a:pt x="0" y="193899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73984" y="2468803"/>
            <a:ext cx="478461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100" marR="908050" indent="-279400">
              <a:lnSpc>
                <a:spcPct val="100000"/>
              </a:lnSpc>
              <a:spcBef>
                <a:spcPts val="100"/>
              </a:spcBef>
              <a:buChar char="•"/>
              <a:tabLst>
                <a:tab pos="298450" algn="l"/>
              </a:tabLst>
            </a:pPr>
            <a:r>
              <a:rPr sz="3000" spc="-5" dirty="0">
                <a:latin typeface="Arial"/>
                <a:cs typeface="Arial"/>
              </a:rPr>
              <a:t>Increase</a:t>
            </a:r>
            <a:r>
              <a:rPr sz="3000" spc="-55" dirty="0">
                <a:latin typeface="Arial"/>
                <a:cs typeface="Arial"/>
              </a:rPr>
              <a:t> </a:t>
            </a:r>
            <a:r>
              <a:rPr sz="3000" spc="-5" dirty="0" smtClean="0">
                <a:latin typeface="Arial"/>
                <a:cs typeface="Arial"/>
              </a:rPr>
              <a:t>the</a:t>
            </a:r>
            <a:r>
              <a:rPr lang="en-US" sz="3000" spc="-5" dirty="0" smtClean="0">
                <a:latin typeface="Arial"/>
                <a:cs typeface="Arial"/>
              </a:rPr>
              <a:t> </a:t>
            </a:r>
            <a:r>
              <a:rPr sz="3000" spc="-5" dirty="0" smtClean="0">
                <a:latin typeface="Arial"/>
                <a:cs typeface="Arial"/>
              </a:rPr>
              <a:t>draining</a:t>
            </a:r>
            <a:endParaRPr sz="3000" dirty="0">
              <a:latin typeface="Arial"/>
              <a:cs typeface="Arial"/>
            </a:endParaRPr>
          </a:p>
          <a:p>
            <a:pPr marL="292100" marR="5080" indent="-279400">
              <a:lnSpc>
                <a:spcPct val="100000"/>
              </a:lnSpc>
              <a:buChar char="•"/>
              <a:tabLst>
                <a:tab pos="298450" algn="l"/>
                <a:tab pos="1957705" algn="l"/>
                <a:tab pos="2331085" algn="l"/>
                <a:tab pos="3714750" algn="l"/>
              </a:tabLst>
            </a:pPr>
            <a:r>
              <a:rPr sz="3000" spc="-5" dirty="0" smtClean="0">
                <a:latin typeface="Arial"/>
                <a:cs typeface="Arial"/>
              </a:rPr>
              <a:t>G</a:t>
            </a:r>
            <a:r>
              <a:rPr sz="3000" dirty="0" smtClean="0">
                <a:latin typeface="Arial"/>
                <a:cs typeface="Arial"/>
              </a:rPr>
              <a:t>ive</a:t>
            </a:r>
            <a:r>
              <a:rPr lang="en-US" sz="3000" dirty="0" smtClean="0">
                <a:latin typeface="Arial"/>
                <a:cs typeface="Arial"/>
              </a:rPr>
              <a:t> </a:t>
            </a:r>
            <a:r>
              <a:rPr sz="3000" spc="-5" dirty="0" smtClean="0">
                <a:latin typeface="Arial"/>
                <a:cs typeface="Arial"/>
              </a:rPr>
              <a:t>t</a:t>
            </a:r>
            <a:r>
              <a:rPr sz="3000" dirty="0" smtClean="0">
                <a:latin typeface="Arial"/>
                <a:cs typeface="Arial"/>
              </a:rPr>
              <a:t>he</a:t>
            </a:r>
            <a:r>
              <a:rPr lang="en-US" sz="3000" dirty="0" smtClean="0">
                <a:latin typeface="Arial"/>
                <a:cs typeface="Arial"/>
              </a:rPr>
              <a:t> </a:t>
            </a:r>
            <a:r>
              <a:rPr sz="3000" dirty="0" smtClean="0">
                <a:latin typeface="Arial"/>
                <a:cs typeface="Arial"/>
              </a:rPr>
              <a:t>pas</a:t>
            </a:r>
            <a:r>
              <a:rPr sz="3000" spc="-5" dirty="0" smtClean="0">
                <a:latin typeface="Arial"/>
                <a:cs typeface="Arial"/>
              </a:rPr>
              <a:t>t</a:t>
            </a:r>
            <a:r>
              <a:rPr sz="3000" dirty="0" smtClean="0">
                <a:latin typeface="Arial"/>
                <a:cs typeface="Arial"/>
              </a:rPr>
              <a:t>e</a:t>
            </a:r>
            <a:r>
              <a:rPr lang="en-US" sz="3000" dirty="0">
                <a:latin typeface="Arial"/>
                <a:cs typeface="Arial"/>
              </a:rPr>
              <a:t> </a:t>
            </a:r>
            <a:r>
              <a:rPr sz="3000" dirty="0" smtClean="0">
                <a:latin typeface="Arial"/>
                <a:cs typeface="Arial"/>
              </a:rPr>
              <a:t>a </a:t>
            </a:r>
            <a:r>
              <a:rPr sz="3000" spc="-5" dirty="0" smtClean="0">
                <a:latin typeface="Arial"/>
                <a:cs typeface="Arial"/>
              </a:rPr>
              <a:t>certain</a:t>
            </a:r>
            <a:r>
              <a:rPr sz="3000" spc="-5" dirty="0">
                <a:latin typeface="Arial"/>
                <a:cs typeface="Arial"/>
              </a:rPr>
              <a:t>	</a:t>
            </a:r>
            <a:r>
              <a:rPr sz="3000" spc="-5" dirty="0" smtClean="0">
                <a:latin typeface="Arial"/>
                <a:cs typeface="Arial"/>
              </a:rPr>
              <a:t>type </a:t>
            </a:r>
            <a:r>
              <a:rPr sz="3000" dirty="0">
                <a:latin typeface="Arial"/>
                <a:cs typeface="Arial"/>
              </a:rPr>
              <a:t>of </a:t>
            </a:r>
            <a:r>
              <a:rPr sz="3000" spc="-5" dirty="0" smtClean="0">
                <a:latin typeface="Arial"/>
                <a:cs typeface="Arial"/>
              </a:rPr>
              <a:t>classification</a:t>
            </a: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968" y="1391720"/>
            <a:ext cx="6134454" cy="4507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1521" y="395425"/>
            <a:ext cx="9720580" cy="716280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080" algn="ctr">
              <a:lnSpc>
                <a:spcPts val="5360"/>
              </a:lnSpc>
            </a:pPr>
            <a:r>
              <a:rPr spc="100" dirty="0" smtClean="0"/>
              <a:t>BRINING</a:t>
            </a:r>
            <a:endParaRPr spc="100" dirty="0"/>
          </a:p>
        </p:txBody>
      </p:sp>
      <p:sp>
        <p:nvSpPr>
          <p:cNvPr id="4" name="object 4"/>
          <p:cNvSpPr/>
          <p:nvPr/>
        </p:nvSpPr>
        <p:spPr>
          <a:xfrm>
            <a:off x="7333127" y="2721917"/>
            <a:ext cx="3962398" cy="1938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11866" y="2713340"/>
            <a:ext cx="4246734" cy="1939289"/>
          </a:xfrm>
          <a:custGeom>
            <a:avLst/>
            <a:gdLst/>
            <a:ahLst/>
            <a:cxnLst/>
            <a:rect l="l" t="t" r="r" b="b"/>
            <a:pathLst>
              <a:path w="3962400" h="1939289">
                <a:moveTo>
                  <a:pt x="0" y="0"/>
                </a:moveTo>
                <a:lnTo>
                  <a:pt x="3962398" y="0"/>
                </a:lnTo>
                <a:lnTo>
                  <a:pt x="3962398" y="1938991"/>
                </a:lnTo>
                <a:lnTo>
                  <a:pt x="0" y="193899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11866" y="2754937"/>
            <a:ext cx="470393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100" marR="5080" indent="-279400">
              <a:lnSpc>
                <a:spcPct val="100000"/>
              </a:lnSpc>
              <a:spcBef>
                <a:spcPts val="100"/>
              </a:spcBef>
              <a:buChar char="•"/>
              <a:tabLst>
                <a:tab pos="298450" algn="l"/>
              </a:tabLst>
            </a:pPr>
            <a:r>
              <a:rPr sz="3200" dirty="0">
                <a:latin typeface="Arial"/>
                <a:cs typeface="Arial"/>
              </a:rPr>
              <a:t>Decrease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-150" dirty="0" smtClean="0">
                <a:latin typeface="Arial"/>
                <a:cs typeface="Arial"/>
              </a:rPr>
              <a:t>AW</a:t>
            </a:r>
            <a:endParaRPr sz="3200" dirty="0">
              <a:latin typeface="Arial"/>
              <a:cs typeface="Arial"/>
            </a:endParaRPr>
          </a:p>
          <a:p>
            <a:pPr marL="292100" marR="1303655" indent="-279400">
              <a:lnSpc>
                <a:spcPct val="100000"/>
              </a:lnSpc>
              <a:buChar char="•"/>
              <a:tabLst>
                <a:tab pos="298450" algn="l"/>
              </a:tabLst>
            </a:pPr>
            <a:r>
              <a:rPr sz="3200" dirty="0">
                <a:latin typeface="Arial"/>
                <a:cs typeface="Arial"/>
              </a:rPr>
              <a:t>Salt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 smtClean="0">
                <a:latin typeface="Arial"/>
                <a:cs typeface="Arial"/>
              </a:rPr>
              <a:t>cheese</a:t>
            </a:r>
            <a:endParaRPr sz="3200" dirty="0">
              <a:latin typeface="Arial"/>
              <a:cs typeface="Arial"/>
            </a:endParaRPr>
          </a:p>
          <a:p>
            <a:pPr marL="292100" marR="230504" indent="-279400">
              <a:lnSpc>
                <a:spcPct val="100000"/>
              </a:lnSpc>
              <a:buChar char="•"/>
              <a:tabLst>
                <a:tab pos="298450" algn="l"/>
              </a:tabLst>
            </a:pPr>
            <a:r>
              <a:rPr sz="3200" spc="-5" dirty="0">
                <a:latin typeface="Arial"/>
                <a:cs typeface="Arial"/>
              </a:rPr>
              <a:t>Increase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 smtClean="0">
                <a:latin typeface="Arial"/>
                <a:cs typeface="Arial"/>
              </a:rPr>
              <a:t>shelf</a:t>
            </a:r>
            <a:r>
              <a:rPr sz="3200" spc="-20" dirty="0" smtClean="0">
                <a:latin typeface="Arial"/>
                <a:cs typeface="Arial"/>
              </a:rPr>
              <a:t> </a:t>
            </a:r>
            <a:r>
              <a:rPr sz="3200" spc="-5" dirty="0" smtClean="0">
                <a:latin typeface="Arial"/>
                <a:cs typeface="Arial"/>
              </a:rPr>
              <a:t>life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546" y="1642733"/>
            <a:ext cx="5761342" cy="4407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9853" y="457053"/>
            <a:ext cx="9720580" cy="669925"/>
          </a:xfrm>
          <a:prstGeom prst="rect">
            <a:avLst/>
          </a:prstGeom>
          <a:ln w="57149">
            <a:solidFill>
              <a:srgbClr val="1AAAB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080" algn="ctr">
              <a:lnSpc>
                <a:spcPts val="5270"/>
              </a:lnSpc>
            </a:pPr>
            <a:r>
              <a:rPr spc="100" dirty="0"/>
              <a:t>AGING</a:t>
            </a:r>
          </a:p>
        </p:txBody>
      </p:sp>
      <p:sp>
        <p:nvSpPr>
          <p:cNvPr id="4" name="object 4"/>
          <p:cNvSpPr/>
          <p:nvPr/>
        </p:nvSpPr>
        <p:spPr>
          <a:xfrm>
            <a:off x="6866964" y="1938249"/>
            <a:ext cx="4894728" cy="381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66965" y="1938250"/>
            <a:ext cx="4895215" cy="3816985"/>
          </a:xfrm>
          <a:custGeom>
            <a:avLst/>
            <a:gdLst/>
            <a:ahLst/>
            <a:cxnLst/>
            <a:rect l="l" t="t" r="r" b="b"/>
            <a:pathLst>
              <a:path w="4895215" h="3816985">
                <a:moveTo>
                  <a:pt x="0" y="0"/>
                </a:moveTo>
                <a:lnTo>
                  <a:pt x="4894728" y="0"/>
                </a:lnTo>
                <a:lnTo>
                  <a:pt x="4894728" y="3816427"/>
                </a:lnTo>
                <a:lnTo>
                  <a:pt x="0" y="381642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45703" y="1971269"/>
            <a:ext cx="5093897" cy="337528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2100" marR="577215" indent="-279400">
              <a:lnSpc>
                <a:spcPts val="3800"/>
              </a:lnSpc>
              <a:spcBef>
                <a:spcPts val="260"/>
              </a:spcBef>
              <a:buChar char="•"/>
              <a:tabLst>
                <a:tab pos="298450" algn="l"/>
              </a:tabLst>
            </a:pPr>
            <a:r>
              <a:rPr sz="2800" spc="-5" dirty="0">
                <a:latin typeface="Arial"/>
                <a:cs typeface="Arial"/>
              </a:rPr>
              <a:t>One </a:t>
            </a:r>
            <a:r>
              <a:rPr sz="2800" dirty="0">
                <a:latin typeface="Arial"/>
                <a:cs typeface="Arial"/>
              </a:rPr>
              <a:t>Day </a:t>
            </a:r>
            <a:r>
              <a:rPr sz="2800" spc="-5" dirty="0">
                <a:latin typeface="Arial"/>
                <a:cs typeface="Arial"/>
              </a:rPr>
              <a:t>to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several</a:t>
            </a:r>
            <a:r>
              <a:rPr lang="en-US" sz="2800" spc="-5" dirty="0" smtClean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years</a:t>
            </a:r>
            <a:endParaRPr sz="2800" dirty="0">
              <a:latin typeface="Arial"/>
              <a:cs typeface="Arial"/>
            </a:endParaRPr>
          </a:p>
          <a:p>
            <a:pPr marL="292100" indent="-279400">
              <a:lnSpc>
                <a:spcPts val="3679"/>
              </a:lnSpc>
              <a:buChar char="•"/>
              <a:tabLst>
                <a:tab pos="298450" algn="l"/>
              </a:tabLst>
            </a:pPr>
            <a:r>
              <a:rPr sz="2800" spc="-10" dirty="0">
                <a:latin typeface="Arial"/>
                <a:cs typeface="Arial"/>
              </a:rPr>
              <a:t>Different </a:t>
            </a:r>
            <a:r>
              <a:rPr sz="2800" spc="-5" dirty="0" smtClean="0">
                <a:latin typeface="Arial"/>
                <a:cs typeface="Arial"/>
              </a:rPr>
              <a:t>techni</a:t>
            </a:r>
            <a:r>
              <a:rPr lang="en-US" sz="2800" spc="-5" dirty="0" smtClean="0">
                <a:latin typeface="Arial"/>
                <a:cs typeface="Arial"/>
              </a:rPr>
              <a:t>que</a:t>
            </a:r>
            <a:r>
              <a:rPr sz="2800" spc="-5" dirty="0" smtClean="0">
                <a:latin typeface="Arial"/>
                <a:cs typeface="Arial"/>
              </a:rPr>
              <a:t>s</a:t>
            </a:r>
            <a:r>
              <a:rPr sz="2800" spc="-35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give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cheese </a:t>
            </a:r>
            <a:r>
              <a:rPr lang="en-US" sz="2800" dirty="0" smtClean="0">
                <a:latin typeface="Arial"/>
                <a:cs typeface="Arial"/>
              </a:rPr>
              <a:t>its</a:t>
            </a:r>
            <a:r>
              <a:rPr sz="2800" spc="-55" dirty="0" smtClean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identity</a:t>
            </a:r>
            <a:endParaRPr sz="2800" dirty="0">
              <a:latin typeface="Arial"/>
              <a:cs typeface="Arial"/>
            </a:endParaRPr>
          </a:p>
          <a:p>
            <a:pPr marL="292100" marR="5080" indent="-279400">
              <a:lnSpc>
                <a:spcPts val="3900"/>
              </a:lnSpc>
              <a:spcBef>
                <a:spcPts val="60"/>
              </a:spcBef>
              <a:buChar char="•"/>
              <a:tabLst>
                <a:tab pos="410845" algn="l"/>
                <a:tab pos="411480" algn="l"/>
              </a:tabLst>
            </a:pPr>
            <a:r>
              <a:rPr sz="2800" spc="-20" dirty="0" smtClean="0">
                <a:latin typeface="Arial"/>
                <a:cs typeface="Arial"/>
              </a:rPr>
              <a:t>Washing</a:t>
            </a:r>
            <a:r>
              <a:rPr sz="2800" dirty="0" smtClean="0">
                <a:latin typeface="Arial"/>
                <a:cs typeface="Arial"/>
              </a:rPr>
              <a:t>; </a:t>
            </a:r>
            <a:r>
              <a:rPr sz="2800" spc="-5" dirty="0">
                <a:latin typeface="Arial"/>
                <a:cs typeface="Arial"/>
              </a:rPr>
              <a:t>brine, </a:t>
            </a:r>
            <a:r>
              <a:rPr sz="2800" spc="-40" dirty="0">
                <a:latin typeface="Arial"/>
                <a:cs typeface="Arial"/>
              </a:rPr>
              <a:t>beer, </a:t>
            </a:r>
            <a:r>
              <a:rPr sz="2800" spc="-5" dirty="0" smtClean="0">
                <a:latin typeface="Arial"/>
                <a:cs typeface="Arial"/>
              </a:rPr>
              <a:t>wine</a:t>
            </a:r>
            <a:endParaRPr sz="2800" dirty="0">
              <a:latin typeface="Arial"/>
              <a:cs typeface="Arial"/>
            </a:endParaRPr>
          </a:p>
          <a:p>
            <a:pPr marL="292100" indent="-279400">
              <a:lnSpc>
                <a:spcPts val="3640"/>
              </a:lnSpc>
              <a:buChar char="•"/>
              <a:tabLst>
                <a:tab pos="298450" algn="l"/>
              </a:tabLst>
            </a:pPr>
            <a:r>
              <a:rPr sz="2800" spc="-5" dirty="0">
                <a:latin typeface="Arial"/>
                <a:cs typeface="Arial"/>
              </a:rPr>
              <a:t>Morge</a:t>
            </a:r>
            <a:endParaRPr sz="2800" dirty="0">
              <a:latin typeface="Arial"/>
              <a:cs typeface="Arial"/>
            </a:endParaRPr>
          </a:p>
          <a:p>
            <a:pPr marL="292100" indent="-279400">
              <a:lnSpc>
                <a:spcPts val="3820"/>
              </a:lnSpc>
              <a:buChar char="•"/>
              <a:tabLst>
                <a:tab pos="298450" algn="l"/>
              </a:tabLst>
            </a:pPr>
            <a:r>
              <a:rPr sz="2800" spc="-20" dirty="0">
                <a:latin typeface="Arial"/>
                <a:cs typeface="Arial"/>
              </a:rPr>
              <a:t>Waxing</a:t>
            </a:r>
            <a:endParaRPr sz="2800" dirty="0">
              <a:latin typeface="Arial"/>
              <a:cs typeface="Arial"/>
            </a:endParaRPr>
          </a:p>
          <a:p>
            <a:pPr marL="292100" indent="-279400">
              <a:lnSpc>
                <a:spcPct val="100000"/>
              </a:lnSpc>
              <a:spcBef>
                <a:spcPts val="60"/>
              </a:spcBef>
              <a:buChar char="•"/>
              <a:tabLst>
                <a:tab pos="298450" algn="l"/>
              </a:tabLst>
            </a:pPr>
            <a:r>
              <a:rPr lang="en-US" sz="2800" dirty="0" smtClean="0">
                <a:latin typeface="Arial"/>
                <a:cs typeface="Arial"/>
              </a:rPr>
              <a:t>S</a:t>
            </a:r>
            <a:r>
              <a:rPr sz="2800" dirty="0" smtClean="0">
                <a:latin typeface="Arial"/>
                <a:cs typeface="Arial"/>
              </a:rPr>
              <a:t>easoning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9338" y="806335"/>
            <a:ext cx="10050085" cy="5079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1998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6842" y="5264106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B94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4385" y="4825517"/>
            <a:ext cx="81407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200" dirty="0" smtClean="0">
                <a:solidFill>
                  <a:srgbClr val="0D0D0D"/>
                </a:solidFill>
                <a:latin typeface="Arial"/>
                <a:cs typeface="Arial"/>
              </a:rPr>
              <a:t>QUESTIONS</a:t>
            </a:r>
            <a:r>
              <a:rPr lang="en-US" sz="9600" spc="200" dirty="0" smtClean="0">
                <a:solidFill>
                  <a:srgbClr val="0D0D0D"/>
                </a:solidFill>
                <a:latin typeface="Arial"/>
                <a:cs typeface="Arial"/>
              </a:rPr>
              <a:t>?</a:t>
            </a:r>
            <a:endParaRPr sz="9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0"/>
            <a:ext cx="9281158" cy="4476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6541" y="4908915"/>
            <a:ext cx="1951126" cy="1704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1707812"/>
            <a:ext cx="0" cy="33020"/>
          </a:xfrm>
          <a:custGeom>
            <a:avLst/>
            <a:gdLst/>
            <a:ahLst/>
            <a:cxnLst/>
            <a:rect l="l" t="t" r="r" b="b"/>
            <a:pathLst>
              <a:path h="33019">
                <a:moveTo>
                  <a:pt x="0" y="0"/>
                </a:moveTo>
                <a:lnTo>
                  <a:pt x="0" y="32912"/>
                </a:lnTo>
              </a:path>
            </a:pathLst>
          </a:custGeom>
          <a:ln w="19051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08196"/>
            <a:ext cx="12191997" cy="1499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0336" y="196002"/>
            <a:ext cx="9979025" cy="139700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433830" marR="5080" indent="-1421765">
              <a:lnSpc>
                <a:spcPts val="4800"/>
              </a:lnSpc>
              <a:spcBef>
                <a:spcPts val="1260"/>
              </a:spcBef>
            </a:pPr>
            <a:r>
              <a:rPr spc="60" dirty="0">
                <a:solidFill>
                  <a:srgbClr val="7030A0"/>
                </a:solidFill>
              </a:rPr>
              <a:t>CLASSIFICATION </a:t>
            </a:r>
            <a:r>
              <a:rPr spc="50" dirty="0">
                <a:solidFill>
                  <a:srgbClr val="7030A0"/>
                </a:solidFill>
              </a:rPr>
              <a:t>OF </a:t>
            </a:r>
            <a:r>
              <a:rPr spc="85" dirty="0" smtClean="0">
                <a:solidFill>
                  <a:srgbClr val="7030A0"/>
                </a:solidFill>
              </a:rPr>
              <a:t>CHEESE</a:t>
            </a:r>
            <a:r>
              <a:rPr spc="85" dirty="0">
                <a:solidFill>
                  <a:srgbClr val="7030A0"/>
                </a:solidFill>
              </a:rPr>
              <a:t>:  </a:t>
            </a:r>
            <a:r>
              <a:rPr spc="60" dirty="0">
                <a:solidFill>
                  <a:srgbClr val="7030A0"/>
                </a:solidFill>
              </a:rPr>
              <a:t>TWO </a:t>
            </a:r>
            <a:r>
              <a:rPr spc="75" dirty="0">
                <a:solidFill>
                  <a:srgbClr val="7030A0"/>
                </a:solidFill>
              </a:rPr>
              <a:t>POINTS </a:t>
            </a:r>
            <a:r>
              <a:rPr spc="50" dirty="0">
                <a:solidFill>
                  <a:srgbClr val="7030A0"/>
                </a:solidFill>
              </a:rPr>
              <a:t>OF</a:t>
            </a:r>
            <a:r>
              <a:rPr spc="425" dirty="0">
                <a:solidFill>
                  <a:srgbClr val="7030A0"/>
                </a:solidFill>
              </a:rPr>
              <a:t> </a:t>
            </a:r>
            <a:r>
              <a:rPr spc="85" dirty="0">
                <a:solidFill>
                  <a:srgbClr val="7030A0"/>
                </a:solidFill>
              </a:rPr>
              <a:t>VIEW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2000" y="1981200"/>
            <a:ext cx="5029200" cy="3962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070" marR="170815" indent="-635"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65" dirty="0">
                <a:solidFill>
                  <a:schemeClr val="tx1"/>
                </a:solidFill>
              </a:rPr>
              <a:t>Texture </a:t>
            </a:r>
            <a:r>
              <a:rPr lang="en-US" sz="3600" b="1" spc="-5" dirty="0">
                <a:solidFill>
                  <a:schemeClr val="tx1"/>
                </a:solidFill>
              </a:rPr>
              <a:t>criterion:  Soft </a:t>
            </a:r>
            <a:r>
              <a:rPr lang="en-US" sz="3600" b="1" spc="-40" dirty="0">
                <a:solidFill>
                  <a:schemeClr val="tx1"/>
                </a:solidFill>
              </a:rPr>
              <a:t>Versus</a:t>
            </a:r>
            <a:r>
              <a:rPr lang="en-US" sz="3600" b="1" spc="-75" dirty="0">
                <a:solidFill>
                  <a:schemeClr val="tx1"/>
                </a:solidFill>
              </a:rPr>
              <a:t> </a:t>
            </a:r>
            <a:r>
              <a:rPr lang="en-US" sz="3600" b="1" spc="-5" dirty="0">
                <a:solidFill>
                  <a:schemeClr val="tx1"/>
                </a:solidFill>
              </a:rPr>
              <a:t>hard  </a:t>
            </a:r>
            <a:r>
              <a:rPr lang="en-US" sz="3600" b="1" dirty="0" smtClean="0">
                <a:solidFill>
                  <a:schemeClr val="tx1"/>
                </a:solidFill>
              </a:rPr>
              <a:t>cheese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179070" marR="170815" indent="-635" algn="ctr">
              <a:lnSpc>
                <a:spcPct val="100000"/>
              </a:lnSpc>
              <a:spcBef>
                <a:spcPts val="100"/>
              </a:spcBef>
            </a:pPr>
            <a:endParaRPr lang="en-US" sz="1600" b="1" dirty="0">
              <a:solidFill>
                <a:schemeClr val="tx1"/>
              </a:solidFill>
            </a:endParaRPr>
          </a:p>
          <a:p>
            <a:pPr marL="12700" marR="5080" algn="ctr">
              <a:lnSpc>
                <a:spcPct val="99800"/>
              </a:lnSpc>
            </a:pPr>
            <a:r>
              <a:rPr lang="en-US" sz="3200" i="1" spc="-35" dirty="0" smtClean="0">
                <a:solidFill>
                  <a:schemeClr val="tx1"/>
                </a:solidFill>
                <a:latin typeface="Arial"/>
                <a:cs typeface="Arial"/>
              </a:rPr>
              <a:t>Very </a:t>
            </a:r>
            <a:r>
              <a:rPr lang="en-US" sz="3200" i="1" spc="-5" dirty="0">
                <a:solidFill>
                  <a:schemeClr val="tx1"/>
                </a:solidFill>
                <a:latin typeface="Arial"/>
                <a:cs typeface="Arial"/>
              </a:rPr>
              <a:t>simple classification </a:t>
            </a:r>
            <a:r>
              <a:rPr lang="en-US" sz="3200" i="1" dirty="0">
                <a:solidFill>
                  <a:schemeClr val="tx1"/>
                </a:solidFill>
                <a:latin typeface="Arial"/>
                <a:cs typeface="Arial"/>
              </a:rPr>
              <a:t>based</a:t>
            </a:r>
            <a:r>
              <a:rPr lang="en-US" sz="3200" i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200" i="1" spc="-5" dirty="0">
                <a:solidFill>
                  <a:schemeClr val="tx1"/>
                </a:solidFill>
                <a:latin typeface="Arial"/>
                <a:cs typeface="Arial"/>
              </a:rPr>
              <a:t>on </a:t>
            </a:r>
            <a:r>
              <a:rPr lang="en-US" sz="3200" i="1" dirty="0">
                <a:solidFill>
                  <a:schemeClr val="tx1"/>
                </a:solidFill>
                <a:latin typeface="Arial"/>
                <a:cs typeface="Arial"/>
              </a:rPr>
              <a:t>a </a:t>
            </a:r>
            <a:r>
              <a:rPr lang="en-US" sz="3200" i="1" spc="-5" dirty="0">
                <a:solidFill>
                  <a:schemeClr val="tx1"/>
                </a:solidFill>
                <a:latin typeface="Arial"/>
                <a:cs typeface="Arial"/>
              </a:rPr>
              <a:t>dominant sensory characteristic,</a:t>
            </a:r>
            <a:r>
              <a:rPr lang="en-US" sz="3200" i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200" i="1" spc="-5" dirty="0">
                <a:solidFill>
                  <a:schemeClr val="tx1"/>
                </a:solidFill>
                <a:latin typeface="Arial"/>
                <a:cs typeface="Arial"/>
              </a:rPr>
              <a:t>texture</a:t>
            </a:r>
            <a:endParaRPr lang="en-US" sz="32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095998" y="1981200"/>
            <a:ext cx="5181602" cy="3962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Technological  processing criteria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More complex 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classification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Commonly </a:t>
            </a:r>
            <a:r>
              <a:rPr lang="en-US" sz="2800" dirty="0">
                <a:solidFill>
                  <a:schemeClr val="tx1"/>
                </a:solidFill>
              </a:rPr>
              <a:t>used in South  Europe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5772" y="26703"/>
            <a:ext cx="858647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80" dirty="0"/>
              <a:t>~CHEESE</a:t>
            </a:r>
            <a:r>
              <a:rPr sz="4400" spc="175" dirty="0"/>
              <a:t> </a:t>
            </a:r>
            <a:r>
              <a:rPr sz="4400" spc="60" dirty="0" smtClean="0"/>
              <a:t>CLAS</a:t>
            </a:r>
            <a:r>
              <a:rPr lang="en-US" sz="4400" spc="60" dirty="0" smtClean="0"/>
              <a:t>S</a:t>
            </a:r>
            <a:r>
              <a:rPr sz="4400" spc="60" dirty="0" smtClean="0"/>
              <a:t>IFICATION</a:t>
            </a:r>
            <a:r>
              <a:rPr sz="4400" spc="60" dirty="0"/>
              <a:t>~</a:t>
            </a:r>
          </a:p>
        </p:txBody>
      </p:sp>
      <p:sp>
        <p:nvSpPr>
          <p:cNvPr id="3" name="object 3"/>
          <p:cNvSpPr/>
          <p:nvPr/>
        </p:nvSpPr>
        <p:spPr>
          <a:xfrm>
            <a:off x="151584" y="1008741"/>
            <a:ext cx="1168399" cy="71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584" y="1008742"/>
            <a:ext cx="1168400" cy="711200"/>
          </a:xfrm>
          <a:custGeom>
            <a:avLst/>
            <a:gdLst/>
            <a:ahLst/>
            <a:cxnLst/>
            <a:rect l="l" t="t" r="r" b="b"/>
            <a:pathLst>
              <a:path w="1168400" h="711200">
                <a:moveTo>
                  <a:pt x="0" y="118535"/>
                </a:moveTo>
                <a:lnTo>
                  <a:pt x="9315" y="72396"/>
                </a:lnTo>
                <a:lnTo>
                  <a:pt x="34718" y="34718"/>
                </a:lnTo>
                <a:lnTo>
                  <a:pt x="72396" y="9315"/>
                </a:lnTo>
                <a:lnTo>
                  <a:pt x="118535" y="0"/>
                </a:lnTo>
                <a:lnTo>
                  <a:pt x="1049863" y="0"/>
                </a:lnTo>
                <a:lnTo>
                  <a:pt x="1096003" y="9315"/>
                </a:lnTo>
                <a:lnTo>
                  <a:pt x="1133681" y="34718"/>
                </a:lnTo>
                <a:lnTo>
                  <a:pt x="1159084" y="72396"/>
                </a:lnTo>
                <a:lnTo>
                  <a:pt x="1168399" y="118535"/>
                </a:lnTo>
                <a:lnTo>
                  <a:pt x="1168399" y="592663"/>
                </a:lnTo>
                <a:lnTo>
                  <a:pt x="1159084" y="638803"/>
                </a:lnTo>
                <a:lnTo>
                  <a:pt x="1133681" y="676481"/>
                </a:lnTo>
                <a:lnTo>
                  <a:pt x="1096003" y="701884"/>
                </a:lnTo>
                <a:lnTo>
                  <a:pt x="1049863" y="711199"/>
                </a:lnTo>
                <a:lnTo>
                  <a:pt x="118535" y="711199"/>
                </a:lnTo>
                <a:lnTo>
                  <a:pt x="72396" y="701884"/>
                </a:lnTo>
                <a:lnTo>
                  <a:pt x="34718" y="676481"/>
                </a:lnTo>
                <a:lnTo>
                  <a:pt x="9315" y="638803"/>
                </a:lnTo>
                <a:lnTo>
                  <a:pt x="0" y="592663"/>
                </a:lnTo>
                <a:lnTo>
                  <a:pt x="0" y="118535"/>
                </a:lnTo>
                <a:close/>
              </a:path>
            </a:pathLst>
          </a:custGeom>
          <a:ln w="9524">
            <a:solidFill>
              <a:srgbClr val="73B1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0799" y="1077321"/>
            <a:ext cx="71628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61594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Tw Cen MT"/>
                <a:cs typeface="Tw Cen MT"/>
              </a:rPr>
              <a:t>FRESH  </a:t>
            </a:r>
            <a:r>
              <a:rPr sz="1800" spc="-5" dirty="0">
                <a:latin typeface="Tw Cen MT"/>
                <a:cs typeface="Tw Cen MT"/>
              </a:rPr>
              <a:t>CHEESE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77204" y="1008741"/>
            <a:ext cx="2336800" cy="71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77204" y="1008742"/>
            <a:ext cx="2336800" cy="711200"/>
          </a:xfrm>
          <a:custGeom>
            <a:avLst/>
            <a:gdLst/>
            <a:ahLst/>
            <a:cxnLst/>
            <a:rect l="l" t="t" r="r" b="b"/>
            <a:pathLst>
              <a:path w="2336800" h="711200">
                <a:moveTo>
                  <a:pt x="0" y="118535"/>
                </a:moveTo>
                <a:lnTo>
                  <a:pt x="9315" y="72396"/>
                </a:lnTo>
                <a:lnTo>
                  <a:pt x="34718" y="34718"/>
                </a:lnTo>
                <a:lnTo>
                  <a:pt x="72396" y="9315"/>
                </a:lnTo>
                <a:lnTo>
                  <a:pt x="118536" y="0"/>
                </a:lnTo>
                <a:lnTo>
                  <a:pt x="2218263" y="0"/>
                </a:lnTo>
                <a:lnTo>
                  <a:pt x="2264402" y="9315"/>
                </a:lnTo>
                <a:lnTo>
                  <a:pt x="2302080" y="34718"/>
                </a:lnTo>
                <a:lnTo>
                  <a:pt x="2327484" y="72396"/>
                </a:lnTo>
                <a:lnTo>
                  <a:pt x="2336799" y="118535"/>
                </a:lnTo>
                <a:lnTo>
                  <a:pt x="2336799" y="592663"/>
                </a:lnTo>
                <a:lnTo>
                  <a:pt x="2327484" y="638803"/>
                </a:lnTo>
                <a:lnTo>
                  <a:pt x="2302080" y="676481"/>
                </a:lnTo>
                <a:lnTo>
                  <a:pt x="2264402" y="701884"/>
                </a:lnTo>
                <a:lnTo>
                  <a:pt x="2218263" y="711199"/>
                </a:lnTo>
                <a:lnTo>
                  <a:pt x="118536" y="711199"/>
                </a:lnTo>
                <a:lnTo>
                  <a:pt x="72396" y="701884"/>
                </a:lnTo>
                <a:lnTo>
                  <a:pt x="34718" y="676481"/>
                </a:lnTo>
                <a:lnTo>
                  <a:pt x="9315" y="638803"/>
                </a:lnTo>
                <a:lnTo>
                  <a:pt x="0" y="592663"/>
                </a:lnTo>
                <a:lnTo>
                  <a:pt x="0" y="118535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031633" y="1214482"/>
            <a:ext cx="16344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w Cen MT"/>
                <a:cs typeface="Tw Cen MT"/>
              </a:rPr>
              <a:t>COOKED</a:t>
            </a:r>
            <a:r>
              <a:rPr sz="1800" spc="-60" dirty="0">
                <a:latin typeface="Tw Cen MT"/>
                <a:cs typeface="Tw Cen MT"/>
              </a:rPr>
              <a:t> </a:t>
            </a:r>
            <a:r>
              <a:rPr sz="1800" spc="-5" dirty="0">
                <a:latin typeface="Tw Cen MT"/>
                <a:cs typeface="Tw Cen MT"/>
              </a:rPr>
              <a:t>CHEESE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10911" y="1052286"/>
            <a:ext cx="2336800" cy="71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0911" y="1052286"/>
            <a:ext cx="2336800" cy="711200"/>
          </a:xfrm>
          <a:custGeom>
            <a:avLst/>
            <a:gdLst/>
            <a:ahLst/>
            <a:cxnLst/>
            <a:rect l="l" t="t" r="r" b="b"/>
            <a:pathLst>
              <a:path w="2336800" h="711200">
                <a:moveTo>
                  <a:pt x="0" y="118535"/>
                </a:moveTo>
                <a:lnTo>
                  <a:pt x="9315" y="72396"/>
                </a:lnTo>
                <a:lnTo>
                  <a:pt x="34718" y="34718"/>
                </a:lnTo>
                <a:lnTo>
                  <a:pt x="72396" y="9315"/>
                </a:lnTo>
                <a:lnTo>
                  <a:pt x="118536" y="0"/>
                </a:lnTo>
                <a:lnTo>
                  <a:pt x="2218263" y="0"/>
                </a:lnTo>
                <a:lnTo>
                  <a:pt x="2264403" y="9315"/>
                </a:lnTo>
                <a:lnTo>
                  <a:pt x="2302081" y="34718"/>
                </a:lnTo>
                <a:lnTo>
                  <a:pt x="2327484" y="72396"/>
                </a:lnTo>
                <a:lnTo>
                  <a:pt x="2336799" y="118535"/>
                </a:lnTo>
                <a:lnTo>
                  <a:pt x="2336799" y="592663"/>
                </a:lnTo>
                <a:lnTo>
                  <a:pt x="2327484" y="638803"/>
                </a:lnTo>
                <a:lnTo>
                  <a:pt x="2302081" y="676481"/>
                </a:lnTo>
                <a:lnTo>
                  <a:pt x="2264403" y="701884"/>
                </a:lnTo>
                <a:lnTo>
                  <a:pt x="2218263" y="711199"/>
                </a:lnTo>
                <a:lnTo>
                  <a:pt x="118536" y="711199"/>
                </a:lnTo>
                <a:lnTo>
                  <a:pt x="72396" y="701884"/>
                </a:lnTo>
                <a:lnTo>
                  <a:pt x="34718" y="676481"/>
                </a:lnTo>
                <a:lnTo>
                  <a:pt x="9315" y="638803"/>
                </a:lnTo>
                <a:lnTo>
                  <a:pt x="0" y="592663"/>
                </a:lnTo>
                <a:lnTo>
                  <a:pt x="0" y="118535"/>
                </a:lnTo>
                <a:close/>
              </a:path>
            </a:pathLst>
          </a:custGeom>
          <a:ln w="9524">
            <a:solidFill>
              <a:srgbClr val="4C97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47394" y="1258026"/>
            <a:ext cx="127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SOFT</a:t>
            </a:r>
            <a:r>
              <a:rPr sz="1800" spc="-8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CHEESE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29567" y="1008741"/>
            <a:ext cx="2336798" cy="71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29567" y="1008742"/>
            <a:ext cx="2336800" cy="711200"/>
          </a:xfrm>
          <a:custGeom>
            <a:avLst/>
            <a:gdLst/>
            <a:ahLst/>
            <a:cxnLst/>
            <a:rect l="l" t="t" r="r" b="b"/>
            <a:pathLst>
              <a:path w="2336800" h="711200">
                <a:moveTo>
                  <a:pt x="0" y="118535"/>
                </a:moveTo>
                <a:lnTo>
                  <a:pt x="9315" y="72396"/>
                </a:lnTo>
                <a:lnTo>
                  <a:pt x="34718" y="34718"/>
                </a:lnTo>
                <a:lnTo>
                  <a:pt x="72396" y="9315"/>
                </a:lnTo>
                <a:lnTo>
                  <a:pt x="118535" y="0"/>
                </a:lnTo>
                <a:lnTo>
                  <a:pt x="2218263" y="0"/>
                </a:lnTo>
                <a:lnTo>
                  <a:pt x="2264403" y="9315"/>
                </a:lnTo>
                <a:lnTo>
                  <a:pt x="2302081" y="34718"/>
                </a:lnTo>
                <a:lnTo>
                  <a:pt x="2327484" y="72396"/>
                </a:lnTo>
                <a:lnTo>
                  <a:pt x="2336799" y="118535"/>
                </a:lnTo>
                <a:lnTo>
                  <a:pt x="2336799" y="592663"/>
                </a:lnTo>
                <a:lnTo>
                  <a:pt x="2327484" y="638803"/>
                </a:lnTo>
                <a:lnTo>
                  <a:pt x="2302081" y="676481"/>
                </a:lnTo>
                <a:lnTo>
                  <a:pt x="2264403" y="701884"/>
                </a:lnTo>
                <a:lnTo>
                  <a:pt x="2218263" y="711199"/>
                </a:lnTo>
                <a:lnTo>
                  <a:pt x="118535" y="711199"/>
                </a:lnTo>
                <a:lnTo>
                  <a:pt x="72396" y="701884"/>
                </a:lnTo>
                <a:lnTo>
                  <a:pt x="34718" y="676481"/>
                </a:lnTo>
                <a:lnTo>
                  <a:pt x="9315" y="638803"/>
                </a:lnTo>
                <a:lnTo>
                  <a:pt x="0" y="592663"/>
                </a:lnTo>
                <a:lnTo>
                  <a:pt x="0" y="118535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613687" y="1214482"/>
            <a:ext cx="1575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PRESSED</a:t>
            </a:r>
            <a:r>
              <a:rPr sz="1800" spc="-80" dirty="0">
                <a:latin typeface="Tw Cen MT"/>
                <a:cs typeface="Tw Cen MT"/>
              </a:rPr>
              <a:t> </a:t>
            </a:r>
            <a:r>
              <a:rPr sz="1800" spc="-5" dirty="0">
                <a:latin typeface="Tw Cen MT"/>
                <a:cs typeface="Tw Cen MT"/>
              </a:rPr>
              <a:t>CHEESE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42382" y="1008741"/>
            <a:ext cx="2336798" cy="71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42382" y="1008742"/>
            <a:ext cx="2336800" cy="711200"/>
          </a:xfrm>
          <a:custGeom>
            <a:avLst/>
            <a:gdLst/>
            <a:ahLst/>
            <a:cxnLst/>
            <a:rect l="l" t="t" r="r" b="b"/>
            <a:pathLst>
              <a:path w="2336800" h="711200">
                <a:moveTo>
                  <a:pt x="0" y="118535"/>
                </a:moveTo>
                <a:lnTo>
                  <a:pt x="9315" y="72396"/>
                </a:lnTo>
                <a:lnTo>
                  <a:pt x="34718" y="34718"/>
                </a:lnTo>
                <a:lnTo>
                  <a:pt x="72396" y="9315"/>
                </a:lnTo>
                <a:lnTo>
                  <a:pt x="118536" y="0"/>
                </a:lnTo>
                <a:lnTo>
                  <a:pt x="2218263" y="0"/>
                </a:lnTo>
                <a:lnTo>
                  <a:pt x="2264402" y="9315"/>
                </a:lnTo>
                <a:lnTo>
                  <a:pt x="2302081" y="34718"/>
                </a:lnTo>
                <a:lnTo>
                  <a:pt x="2327484" y="72396"/>
                </a:lnTo>
                <a:lnTo>
                  <a:pt x="2336799" y="118535"/>
                </a:lnTo>
                <a:lnTo>
                  <a:pt x="2336799" y="592663"/>
                </a:lnTo>
                <a:lnTo>
                  <a:pt x="2327484" y="638803"/>
                </a:lnTo>
                <a:lnTo>
                  <a:pt x="2302081" y="676481"/>
                </a:lnTo>
                <a:lnTo>
                  <a:pt x="2264402" y="701884"/>
                </a:lnTo>
                <a:lnTo>
                  <a:pt x="2218263" y="711199"/>
                </a:lnTo>
                <a:lnTo>
                  <a:pt x="118536" y="711199"/>
                </a:lnTo>
                <a:lnTo>
                  <a:pt x="72396" y="701884"/>
                </a:lnTo>
                <a:lnTo>
                  <a:pt x="34718" y="676481"/>
                </a:lnTo>
                <a:lnTo>
                  <a:pt x="9315" y="638803"/>
                </a:lnTo>
                <a:lnTo>
                  <a:pt x="0" y="592663"/>
                </a:lnTo>
                <a:lnTo>
                  <a:pt x="0" y="118535"/>
                </a:lnTo>
                <a:close/>
              </a:path>
            </a:pathLst>
          </a:custGeom>
          <a:ln w="9524">
            <a:solidFill>
              <a:srgbClr val="24D6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10106" y="1077321"/>
            <a:ext cx="140779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8140" marR="5080" indent="-346075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Tw Cen MT"/>
                <a:cs typeface="Tw Cen MT"/>
              </a:rPr>
              <a:t>HALF</a:t>
            </a:r>
            <a:r>
              <a:rPr sz="1800" spc="-60" dirty="0">
                <a:latin typeface="Tw Cen MT"/>
                <a:cs typeface="Tw Cen MT"/>
              </a:rPr>
              <a:t> </a:t>
            </a:r>
            <a:r>
              <a:rPr sz="1800" spc="-5" dirty="0">
                <a:latin typeface="Tw Cen MT"/>
                <a:cs typeface="Tw Cen MT"/>
              </a:rPr>
              <a:t>COOKED  CHEESE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0327" y="2863733"/>
            <a:ext cx="615141" cy="2123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1415" y="2915221"/>
            <a:ext cx="493159" cy="1998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415" y="2915221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4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73B1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90612" y="3191505"/>
            <a:ext cx="274320" cy="132778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dirty="0">
                <a:solidFill>
                  <a:srgbClr val="FFFFFF"/>
                </a:solidFill>
                <a:latin typeface="Tw Cen MT"/>
                <a:cs typeface="Tw Cen MT"/>
              </a:rPr>
              <a:t>NO</a:t>
            </a:r>
            <a:r>
              <a:rPr sz="1800" spc="-8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FFFFFF"/>
                </a:solidFill>
                <a:latin typeface="Tw Cen MT"/>
                <a:cs typeface="Tw Cen MT"/>
              </a:rPr>
              <a:t>RIPENING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59777" y="2714104"/>
            <a:ext cx="619298" cy="2123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24423" y="2762648"/>
            <a:ext cx="493160" cy="1998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24423" y="2762648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5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17272" y="2098963"/>
            <a:ext cx="619298" cy="21239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81083" y="2148857"/>
            <a:ext cx="493160" cy="19983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81083" y="2148857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5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4C97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81596" y="2298468"/>
            <a:ext cx="619298" cy="21239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64723" y="2460567"/>
            <a:ext cx="448887" cy="16750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44609" y="2349411"/>
            <a:ext cx="493160" cy="1998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44609" y="2349411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4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4C97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37606" y="2664228"/>
            <a:ext cx="619298" cy="21239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99183" y="2714581"/>
            <a:ext cx="493160" cy="19983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184" y="2714581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4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4C97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55280" y="2743198"/>
            <a:ext cx="619298" cy="21239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16912" y="2793992"/>
            <a:ext cx="493160" cy="19983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16912" y="2793992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5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24D6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31377" y="3300152"/>
            <a:ext cx="619298" cy="21239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95433" y="3348573"/>
            <a:ext cx="493158" cy="19983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95432" y="3348573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5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338559" y="3549534"/>
            <a:ext cx="619298" cy="212390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402961" y="3599226"/>
            <a:ext cx="493160" cy="19983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402962" y="3599226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5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231283" y="3798915"/>
            <a:ext cx="619298" cy="21239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93461" y="3848023"/>
            <a:ext cx="493158" cy="1998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293459" y="3848024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5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291155" y="3653442"/>
            <a:ext cx="619298" cy="21239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352444" y="3703634"/>
            <a:ext cx="493160" cy="19983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352444" y="3703635"/>
            <a:ext cx="493395" cy="1998345"/>
          </a:xfrm>
          <a:custGeom>
            <a:avLst/>
            <a:gdLst/>
            <a:ahLst/>
            <a:cxnLst/>
            <a:rect l="l" t="t" r="r" b="b"/>
            <a:pathLst>
              <a:path w="493395" h="1998345">
                <a:moveTo>
                  <a:pt x="493159" y="0"/>
                </a:moveTo>
                <a:lnTo>
                  <a:pt x="493159" y="1751745"/>
                </a:lnTo>
                <a:lnTo>
                  <a:pt x="246579" y="1998325"/>
                </a:lnTo>
                <a:lnTo>
                  <a:pt x="0" y="1751745"/>
                </a:lnTo>
                <a:lnTo>
                  <a:pt x="0" y="0"/>
                </a:lnTo>
                <a:lnTo>
                  <a:pt x="493159" y="0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405949" y="2807978"/>
            <a:ext cx="1164590" cy="711200"/>
          </a:xfrm>
          <a:custGeom>
            <a:avLst/>
            <a:gdLst/>
            <a:ahLst/>
            <a:cxnLst/>
            <a:rect l="l" t="t" r="r" b="b"/>
            <a:pathLst>
              <a:path w="1164590" h="711200">
                <a:moveTo>
                  <a:pt x="1045695" y="0"/>
                </a:moveTo>
                <a:lnTo>
                  <a:pt x="118535" y="0"/>
                </a:lnTo>
                <a:lnTo>
                  <a:pt x="72395" y="9315"/>
                </a:lnTo>
                <a:lnTo>
                  <a:pt x="34717" y="34717"/>
                </a:lnTo>
                <a:lnTo>
                  <a:pt x="9315" y="72395"/>
                </a:lnTo>
                <a:lnTo>
                  <a:pt x="0" y="118535"/>
                </a:lnTo>
                <a:lnTo>
                  <a:pt x="0" y="592663"/>
                </a:lnTo>
                <a:lnTo>
                  <a:pt x="9315" y="638803"/>
                </a:lnTo>
                <a:lnTo>
                  <a:pt x="34717" y="676481"/>
                </a:lnTo>
                <a:lnTo>
                  <a:pt x="72395" y="701884"/>
                </a:lnTo>
                <a:lnTo>
                  <a:pt x="118535" y="711200"/>
                </a:lnTo>
                <a:lnTo>
                  <a:pt x="1045695" y="711200"/>
                </a:lnTo>
                <a:lnTo>
                  <a:pt x="1091834" y="701884"/>
                </a:lnTo>
                <a:lnTo>
                  <a:pt x="1129511" y="676481"/>
                </a:lnTo>
                <a:lnTo>
                  <a:pt x="1154914" y="638803"/>
                </a:lnTo>
                <a:lnTo>
                  <a:pt x="1164229" y="592663"/>
                </a:lnTo>
                <a:lnTo>
                  <a:pt x="1164229" y="118535"/>
                </a:lnTo>
                <a:lnTo>
                  <a:pt x="1154914" y="72395"/>
                </a:lnTo>
                <a:lnTo>
                  <a:pt x="1129511" y="34717"/>
                </a:lnTo>
                <a:lnTo>
                  <a:pt x="1091834" y="9315"/>
                </a:lnTo>
                <a:lnTo>
                  <a:pt x="1045695" y="0"/>
                </a:lnTo>
                <a:close/>
              </a:path>
            </a:pathLst>
          </a:custGeom>
          <a:solidFill>
            <a:srgbClr val="2D96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567426" y="2876558"/>
            <a:ext cx="84709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89865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FFFFFF"/>
                </a:solidFill>
                <a:latin typeface="Tw Cen MT"/>
                <a:cs typeface="Tw Cen MT"/>
              </a:rPr>
              <a:t>With  o</a:t>
            </a:r>
            <a:r>
              <a:rPr sz="1800" spc="-5" dirty="0">
                <a:solidFill>
                  <a:srgbClr val="FFFFFF"/>
                </a:solidFill>
                <a:latin typeface="Tw Cen MT"/>
                <a:cs typeface="Tw Cen MT"/>
              </a:rPr>
              <a:t>p</a:t>
            </a:r>
            <a:r>
              <a:rPr sz="1800" dirty="0">
                <a:solidFill>
                  <a:srgbClr val="FFFFFF"/>
                </a:solidFill>
                <a:latin typeface="Tw Cen MT"/>
                <a:cs typeface="Tw Cen MT"/>
              </a:rPr>
              <a:t>enness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1044414" y="2766456"/>
            <a:ext cx="1146810" cy="711200"/>
          </a:xfrm>
          <a:custGeom>
            <a:avLst/>
            <a:gdLst/>
            <a:ahLst/>
            <a:cxnLst/>
            <a:rect l="l" t="t" r="r" b="b"/>
            <a:pathLst>
              <a:path w="1146809" h="711200">
                <a:moveTo>
                  <a:pt x="1091718" y="0"/>
                </a:moveTo>
                <a:lnTo>
                  <a:pt x="118536" y="0"/>
                </a:lnTo>
                <a:lnTo>
                  <a:pt x="72396" y="9315"/>
                </a:lnTo>
                <a:lnTo>
                  <a:pt x="34718" y="34718"/>
                </a:lnTo>
                <a:lnTo>
                  <a:pt x="9315" y="72396"/>
                </a:lnTo>
                <a:lnTo>
                  <a:pt x="0" y="118535"/>
                </a:lnTo>
                <a:lnTo>
                  <a:pt x="0" y="592664"/>
                </a:lnTo>
                <a:lnTo>
                  <a:pt x="9315" y="638803"/>
                </a:lnTo>
                <a:lnTo>
                  <a:pt x="34718" y="676481"/>
                </a:lnTo>
                <a:lnTo>
                  <a:pt x="72396" y="701884"/>
                </a:lnTo>
                <a:lnTo>
                  <a:pt x="118536" y="711200"/>
                </a:lnTo>
                <a:lnTo>
                  <a:pt x="1091718" y="711200"/>
                </a:lnTo>
                <a:lnTo>
                  <a:pt x="1137857" y="701884"/>
                </a:lnTo>
                <a:lnTo>
                  <a:pt x="1146200" y="696260"/>
                </a:lnTo>
                <a:lnTo>
                  <a:pt x="1146200" y="14939"/>
                </a:lnTo>
                <a:lnTo>
                  <a:pt x="1137857" y="9315"/>
                </a:lnTo>
                <a:lnTo>
                  <a:pt x="1091718" y="0"/>
                </a:lnTo>
                <a:close/>
              </a:path>
            </a:pathLst>
          </a:custGeom>
          <a:solidFill>
            <a:srgbClr val="2D96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044414" y="2766456"/>
            <a:ext cx="1146810" cy="118745"/>
          </a:xfrm>
          <a:custGeom>
            <a:avLst/>
            <a:gdLst/>
            <a:ahLst/>
            <a:cxnLst/>
            <a:rect l="l" t="t" r="r" b="b"/>
            <a:pathLst>
              <a:path w="1146809" h="118744">
                <a:moveTo>
                  <a:pt x="0" y="118535"/>
                </a:moveTo>
                <a:lnTo>
                  <a:pt x="9315" y="72396"/>
                </a:lnTo>
                <a:lnTo>
                  <a:pt x="34718" y="34718"/>
                </a:lnTo>
                <a:lnTo>
                  <a:pt x="72396" y="9315"/>
                </a:lnTo>
                <a:lnTo>
                  <a:pt x="118536" y="0"/>
                </a:lnTo>
                <a:lnTo>
                  <a:pt x="1091717" y="0"/>
                </a:lnTo>
                <a:lnTo>
                  <a:pt x="1137857" y="9315"/>
                </a:lnTo>
                <a:lnTo>
                  <a:pt x="1146200" y="1494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044414" y="2884991"/>
            <a:ext cx="1146810" cy="593090"/>
          </a:xfrm>
          <a:custGeom>
            <a:avLst/>
            <a:gdLst/>
            <a:ahLst/>
            <a:cxnLst/>
            <a:rect l="l" t="t" r="r" b="b"/>
            <a:pathLst>
              <a:path w="1146809" h="593089">
                <a:moveTo>
                  <a:pt x="1146200" y="577723"/>
                </a:moveTo>
                <a:lnTo>
                  <a:pt x="1137857" y="583348"/>
                </a:lnTo>
                <a:lnTo>
                  <a:pt x="1091717" y="592664"/>
                </a:lnTo>
                <a:lnTo>
                  <a:pt x="118536" y="592664"/>
                </a:lnTo>
                <a:lnTo>
                  <a:pt x="72396" y="583348"/>
                </a:lnTo>
                <a:lnTo>
                  <a:pt x="34718" y="557945"/>
                </a:lnTo>
                <a:lnTo>
                  <a:pt x="9315" y="520267"/>
                </a:lnTo>
                <a:lnTo>
                  <a:pt x="0" y="474127"/>
                </a:lnTo>
                <a:lnTo>
                  <a:pt x="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1228913" y="2835036"/>
            <a:ext cx="84709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52069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FFFFFF"/>
                </a:solidFill>
                <a:latin typeface="Tw Cen MT"/>
                <a:cs typeface="Tw Cen MT"/>
              </a:rPr>
              <a:t>Without  o</a:t>
            </a:r>
            <a:r>
              <a:rPr sz="1800" spc="-5" dirty="0">
                <a:solidFill>
                  <a:srgbClr val="FFFFFF"/>
                </a:solidFill>
                <a:latin typeface="Tw Cen MT"/>
                <a:cs typeface="Tw Cen MT"/>
              </a:rPr>
              <a:t>p</a:t>
            </a:r>
            <a:r>
              <a:rPr sz="1800" dirty="0">
                <a:solidFill>
                  <a:srgbClr val="FFFFFF"/>
                </a:solidFill>
                <a:latin typeface="Tw Cen MT"/>
                <a:cs typeface="Tw Cen MT"/>
              </a:rPr>
              <a:t>enness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12304" y="5224611"/>
            <a:ext cx="820419" cy="14986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70"/>
              </a:lnSpc>
            </a:pPr>
            <a:r>
              <a:rPr sz="1800" dirty="0">
                <a:latin typeface="Tw Cen MT"/>
                <a:cs typeface="Tw Cen MT"/>
              </a:rPr>
              <a:t>FRESH</a:t>
            </a:r>
            <a:r>
              <a:rPr sz="1800" spc="-35" dirty="0">
                <a:latin typeface="Tw Cen MT"/>
                <a:cs typeface="Tw Cen MT"/>
              </a:rPr>
              <a:t> </a:t>
            </a:r>
            <a:r>
              <a:rPr sz="1800" spc="-5" dirty="0">
                <a:latin typeface="Tw Cen MT"/>
                <a:cs typeface="Tw Cen MT"/>
              </a:rPr>
              <a:t>CHEVRE</a:t>
            </a:r>
            <a:endParaRPr sz="1800">
              <a:latin typeface="Tw Cen MT"/>
              <a:cs typeface="Tw Cen MT"/>
            </a:endParaRPr>
          </a:p>
          <a:p>
            <a:pPr marL="12700" marR="5080">
              <a:lnSpc>
                <a:spcPts val="2200"/>
              </a:lnSpc>
              <a:spcBef>
                <a:spcPts val="10"/>
              </a:spcBef>
            </a:pPr>
            <a:r>
              <a:rPr sz="1800" dirty="0">
                <a:latin typeface="Tw Cen MT"/>
                <a:cs typeface="Tw Cen MT"/>
              </a:rPr>
              <a:t>SPREAD</a:t>
            </a:r>
            <a:r>
              <a:rPr sz="1800" spc="-95" dirty="0">
                <a:latin typeface="Tw Cen MT"/>
                <a:cs typeface="Tw Cen MT"/>
              </a:rPr>
              <a:t> </a:t>
            </a:r>
            <a:r>
              <a:rPr sz="1800" spc="-5" dirty="0">
                <a:latin typeface="Tw Cen MT"/>
                <a:cs typeface="Tw Cen MT"/>
              </a:rPr>
              <a:t>CHEESE  </a:t>
            </a:r>
            <a:r>
              <a:rPr sz="1800" dirty="0">
                <a:latin typeface="Tw Cen MT"/>
                <a:cs typeface="Tw Cen MT"/>
              </a:rPr>
              <a:t>PETIT</a:t>
            </a:r>
            <a:r>
              <a:rPr sz="1800" spc="-2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SUISSE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745574" y="5063772"/>
            <a:ext cx="274320" cy="1715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spc="-5" dirty="0">
                <a:latin typeface="Tw Cen MT"/>
                <a:cs typeface="Tw Cen MT"/>
              </a:rPr>
              <a:t>CAMENBERT/</a:t>
            </a:r>
            <a:r>
              <a:rPr sz="1800" spc="-7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BRIE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154902" y="4968856"/>
            <a:ext cx="274320" cy="17907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spc="-10" dirty="0">
                <a:latin typeface="Tw Cen MT"/>
                <a:cs typeface="Tw Cen MT"/>
              </a:rPr>
              <a:t>CANTAL/CHEDDAR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402557" y="5950858"/>
            <a:ext cx="274320" cy="7162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spc="-5" dirty="0">
                <a:latin typeface="Tw Cen MT"/>
                <a:cs typeface="Tw Cen MT"/>
              </a:rPr>
              <a:t>COMTE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476073" y="5813119"/>
            <a:ext cx="274320" cy="10528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dirty="0">
                <a:latin typeface="Tw Cen MT"/>
                <a:cs typeface="Tw Cen MT"/>
              </a:rPr>
              <a:t>EMMEN</a:t>
            </a:r>
            <a:r>
              <a:rPr sz="1800" spc="-40" dirty="0">
                <a:latin typeface="Tw Cen MT"/>
                <a:cs typeface="Tw Cen MT"/>
              </a:rPr>
              <a:t>T</a:t>
            </a:r>
            <a:r>
              <a:rPr sz="1800" dirty="0">
                <a:latin typeface="Tw Cen MT"/>
                <a:cs typeface="Tw Cen MT"/>
              </a:rPr>
              <a:t>AL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510467" y="5758988"/>
            <a:ext cx="274320" cy="10001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dirty="0">
                <a:latin typeface="Tw Cen MT"/>
                <a:cs typeface="Tw Cen MT"/>
              </a:rPr>
              <a:t>BE</a:t>
            </a:r>
            <a:r>
              <a:rPr sz="1800" spc="-55" dirty="0">
                <a:latin typeface="Tw Cen MT"/>
                <a:cs typeface="Tw Cen MT"/>
              </a:rPr>
              <a:t>A</a:t>
            </a:r>
            <a:r>
              <a:rPr sz="1800" spc="-5" dirty="0">
                <a:latin typeface="Tw Cen MT"/>
                <a:cs typeface="Tw Cen MT"/>
              </a:rPr>
              <a:t>UFORT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61996" y="5558330"/>
            <a:ext cx="274320" cy="12211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dirty="0">
                <a:latin typeface="Tw Cen MT"/>
                <a:cs typeface="Tw Cen MT"/>
              </a:rPr>
              <a:t>REB</a:t>
            </a:r>
            <a:r>
              <a:rPr sz="1800" spc="-20" dirty="0">
                <a:latin typeface="Tw Cen MT"/>
                <a:cs typeface="Tw Cen MT"/>
              </a:rPr>
              <a:t>L</a:t>
            </a:r>
            <a:r>
              <a:rPr sz="1800" dirty="0">
                <a:latin typeface="Tw Cen MT"/>
                <a:cs typeface="Tw Cen MT"/>
              </a:rPr>
              <a:t>OCHON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57154" y="4979165"/>
            <a:ext cx="274320" cy="1806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spc="-10" dirty="0">
                <a:latin typeface="Tw Cen MT"/>
                <a:cs typeface="Tw Cen MT"/>
              </a:rPr>
              <a:t>TOMME </a:t>
            </a:r>
            <a:r>
              <a:rPr sz="1800" spc="-5" dirty="0">
                <a:latin typeface="Tw Cen MT"/>
                <a:cs typeface="Tw Cen MT"/>
              </a:rPr>
              <a:t>DE</a:t>
            </a:r>
            <a:r>
              <a:rPr sz="1800" spc="-60" dirty="0">
                <a:latin typeface="Tw Cen MT"/>
                <a:cs typeface="Tw Cen MT"/>
              </a:rPr>
              <a:t> </a:t>
            </a:r>
            <a:r>
              <a:rPr sz="1800" spc="-35" dirty="0">
                <a:latin typeface="Tw Cen MT"/>
                <a:cs typeface="Tw Cen MT"/>
              </a:rPr>
              <a:t>SAVOIE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276495" y="4237856"/>
            <a:ext cx="274320" cy="25215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dirty="0">
                <a:latin typeface="Tw Cen MT"/>
                <a:cs typeface="Tw Cen MT"/>
              </a:rPr>
              <a:t>MUNSTER/PONT</a:t>
            </a:r>
            <a:r>
              <a:rPr sz="1800" spc="-65" dirty="0">
                <a:latin typeface="Tw Cen MT"/>
                <a:cs typeface="Tw Cen MT"/>
              </a:rPr>
              <a:t> </a:t>
            </a:r>
            <a:r>
              <a:rPr sz="1800" spc="-15" dirty="0">
                <a:latin typeface="Tw Cen MT"/>
                <a:cs typeface="Tw Cen MT"/>
              </a:rPr>
              <a:t>L’EVEQUE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544591" y="4575536"/>
            <a:ext cx="274320" cy="22040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dirty="0">
                <a:latin typeface="Tw Cen MT"/>
                <a:cs typeface="Tw Cen MT"/>
              </a:rPr>
              <a:t>ROQUEFORT/</a:t>
            </a:r>
            <a:r>
              <a:rPr sz="1800" spc="-8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FOURME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127" y="165491"/>
            <a:ext cx="9720580" cy="1343025"/>
          </a:xfrm>
          <a:prstGeom prst="rect">
            <a:avLst/>
          </a:prstGeom>
          <a:ln w="57149">
            <a:solidFill>
              <a:srgbClr val="416E87"/>
            </a:solidFill>
          </a:ln>
        </p:spPr>
        <p:txBody>
          <a:bodyPr vert="horz" wrap="square" lIns="0" tIns="69215" rIns="0" bIns="0" rtlCol="0">
            <a:spAutoFit/>
          </a:bodyPr>
          <a:lstStyle/>
          <a:p>
            <a:pPr marL="1331595" marR="1331595" indent="306070">
              <a:lnSpc>
                <a:spcPts val="4800"/>
              </a:lnSpc>
              <a:spcBef>
                <a:spcPts val="545"/>
              </a:spcBef>
            </a:pPr>
            <a:r>
              <a:rPr spc="60" dirty="0"/>
              <a:t>CLASSIFICATION </a:t>
            </a:r>
            <a:r>
              <a:rPr spc="100" dirty="0"/>
              <a:t>OF  </a:t>
            </a:r>
            <a:r>
              <a:rPr spc="75" dirty="0" smtClean="0"/>
              <a:t>CHEESE</a:t>
            </a:r>
            <a:r>
              <a:rPr dirty="0" smtClean="0"/>
              <a:t>: </a:t>
            </a:r>
            <a:r>
              <a:rPr spc="60" dirty="0"/>
              <a:t>FOR</a:t>
            </a:r>
            <a:r>
              <a:rPr spc="465" dirty="0"/>
              <a:t> </a:t>
            </a:r>
            <a:r>
              <a:rPr spc="-5" dirty="0"/>
              <a:t>WHAT?</a:t>
            </a:r>
          </a:p>
        </p:txBody>
      </p:sp>
      <p:sp>
        <p:nvSpPr>
          <p:cNvPr id="3" name="object 3"/>
          <p:cNvSpPr/>
          <p:nvPr/>
        </p:nvSpPr>
        <p:spPr>
          <a:xfrm>
            <a:off x="1024127" y="1929935"/>
            <a:ext cx="9918690" cy="764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4127" y="1929935"/>
            <a:ext cx="9918700" cy="764540"/>
          </a:xfrm>
          <a:custGeom>
            <a:avLst/>
            <a:gdLst/>
            <a:ahLst/>
            <a:cxnLst/>
            <a:rect l="l" t="t" r="r" b="b"/>
            <a:pathLst>
              <a:path w="9918700" h="764539">
                <a:moveTo>
                  <a:pt x="0" y="0"/>
                </a:moveTo>
                <a:lnTo>
                  <a:pt x="9791269" y="0"/>
                </a:lnTo>
                <a:lnTo>
                  <a:pt x="9918689" y="127418"/>
                </a:lnTo>
                <a:lnTo>
                  <a:pt x="9918689" y="764497"/>
                </a:lnTo>
                <a:lnTo>
                  <a:pt x="0" y="76449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4127" y="2870617"/>
            <a:ext cx="9918690" cy="764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4127" y="2870617"/>
            <a:ext cx="9918700" cy="764540"/>
          </a:xfrm>
          <a:custGeom>
            <a:avLst/>
            <a:gdLst/>
            <a:ahLst/>
            <a:cxnLst/>
            <a:rect l="l" t="t" r="r" b="b"/>
            <a:pathLst>
              <a:path w="9918700" h="764539">
                <a:moveTo>
                  <a:pt x="0" y="0"/>
                </a:moveTo>
                <a:lnTo>
                  <a:pt x="9791269" y="0"/>
                </a:lnTo>
                <a:lnTo>
                  <a:pt x="9918689" y="127418"/>
                </a:lnTo>
                <a:lnTo>
                  <a:pt x="9918689" y="764497"/>
                </a:lnTo>
                <a:lnTo>
                  <a:pt x="0" y="76449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2D9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4127" y="3833734"/>
            <a:ext cx="9918690" cy="764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4127" y="3833735"/>
            <a:ext cx="9918700" cy="764540"/>
          </a:xfrm>
          <a:custGeom>
            <a:avLst/>
            <a:gdLst/>
            <a:ahLst/>
            <a:cxnLst/>
            <a:rect l="l" t="t" r="r" b="b"/>
            <a:pathLst>
              <a:path w="9918700" h="764539">
                <a:moveTo>
                  <a:pt x="0" y="0"/>
                </a:moveTo>
                <a:lnTo>
                  <a:pt x="9791269" y="0"/>
                </a:lnTo>
                <a:lnTo>
                  <a:pt x="9918689" y="127418"/>
                </a:lnTo>
                <a:lnTo>
                  <a:pt x="9918689" y="764497"/>
                </a:lnTo>
                <a:lnTo>
                  <a:pt x="0" y="76449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24D6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4127" y="4796853"/>
            <a:ext cx="9918690" cy="764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4127" y="4796853"/>
            <a:ext cx="9918700" cy="764540"/>
          </a:xfrm>
          <a:custGeom>
            <a:avLst/>
            <a:gdLst/>
            <a:ahLst/>
            <a:cxnLst/>
            <a:rect l="l" t="t" r="r" b="b"/>
            <a:pathLst>
              <a:path w="9918700" h="764539">
                <a:moveTo>
                  <a:pt x="0" y="0"/>
                </a:moveTo>
                <a:lnTo>
                  <a:pt x="9791269" y="0"/>
                </a:lnTo>
                <a:lnTo>
                  <a:pt x="9918689" y="127418"/>
                </a:lnTo>
                <a:lnTo>
                  <a:pt x="9918689" y="764497"/>
                </a:lnTo>
                <a:lnTo>
                  <a:pt x="0" y="76449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EC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4127" y="5826178"/>
            <a:ext cx="9918690" cy="7644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4127" y="5826178"/>
            <a:ext cx="9918700" cy="764540"/>
          </a:xfrm>
          <a:custGeom>
            <a:avLst/>
            <a:gdLst/>
            <a:ahLst/>
            <a:cxnLst/>
            <a:rect l="l" t="t" r="r" b="b"/>
            <a:pathLst>
              <a:path w="9918700" h="764540">
                <a:moveTo>
                  <a:pt x="0" y="0"/>
                </a:moveTo>
                <a:lnTo>
                  <a:pt x="9791269" y="0"/>
                </a:lnTo>
                <a:lnTo>
                  <a:pt x="9918689" y="127418"/>
                </a:lnTo>
                <a:lnTo>
                  <a:pt x="9918689" y="764497"/>
                </a:lnTo>
                <a:lnTo>
                  <a:pt x="0" y="76449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73B1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37955" y="2057019"/>
            <a:ext cx="7833359" cy="4535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60855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latin typeface="Tw Cen MT"/>
                <a:cs typeface="Tw Cen MT"/>
              </a:rPr>
              <a:t>INTERNATIONAL </a:t>
            </a:r>
            <a:r>
              <a:rPr sz="3600" dirty="0">
                <a:latin typeface="Tw Cen MT"/>
                <a:cs typeface="Tw Cen MT"/>
              </a:rPr>
              <a:t>TRADE</a:t>
            </a:r>
          </a:p>
          <a:p>
            <a:pPr marL="1455420">
              <a:lnSpc>
                <a:spcPct val="100000"/>
              </a:lnSpc>
              <a:spcBef>
                <a:spcPts val="3085"/>
              </a:spcBef>
            </a:pPr>
            <a:r>
              <a:rPr sz="3600" spc="-40" dirty="0">
                <a:latin typeface="Tw Cen MT"/>
                <a:cs typeface="Tw Cen MT"/>
              </a:rPr>
              <a:t>TO </a:t>
            </a:r>
            <a:r>
              <a:rPr sz="3600" spc="-15" dirty="0">
                <a:latin typeface="Tw Cen MT"/>
                <a:cs typeface="Tw Cen MT"/>
              </a:rPr>
              <a:t>PROTECT</a:t>
            </a:r>
            <a:r>
              <a:rPr sz="3600" spc="25" dirty="0">
                <a:latin typeface="Tw Cen MT"/>
                <a:cs typeface="Tw Cen MT"/>
              </a:rPr>
              <a:t> </a:t>
            </a:r>
            <a:r>
              <a:rPr sz="3600" spc="-5" dirty="0">
                <a:latin typeface="Tw Cen MT"/>
                <a:cs typeface="Tw Cen MT"/>
              </a:rPr>
              <a:t>CONSUMERS</a:t>
            </a:r>
            <a:endParaRPr sz="3600" dirty="0">
              <a:latin typeface="Tw Cen MT"/>
              <a:cs typeface="Tw Cen MT"/>
            </a:endParaRPr>
          </a:p>
          <a:p>
            <a:pPr marL="12700" marR="5080" algn="ctr">
              <a:lnSpc>
                <a:spcPct val="175500"/>
              </a:lnSpc>
            </a:pPr>
            <a:r>
              <a:rPr sz="3600" spc="-40" dirty="0">
                <a:latin typeface="Tw Cen MT"/>
                <a:cs typeface="Tw Cen MT"/>
              </a:rPr>
              <a:t>TO </a:t>
            </a:r>
            <a:r>
              <a:rPr sz="3600" spc="-20" dirty="0">
                <a:latin typeface="Tw Cen MT"/>
                <a:cs typeface="Tw Cen MT"/>
              </a:rPr>
              <a:t>MANAGE </a:t>
            </a:r>
            <a:r>
              <a:rPr sz="3600" spc="-25" dirty="0">
                <a:latin typeface="Tw Cen MT"/>
                <a:cs typeface="Tw Cen MT"/>
              </a:rPr>
              <a:t>MANUFACTURING </a:t>
            </a:r>
            <a:r>
              <a:rPr sz="3600" dirty="0">
                <a:latin typeface="Tw Cen MT"/>
                <a:cs typeface="Tw Cen MT"/>
              </a:rPr>
              <a:t>PROCESS  </a:t>
            </a:r>
            <a:r>
              <a:rPr sz="3600" spc="-40" dirty="0">
                <a:latin typeface="Tw Cen MT"/>
                <a:cs typeface="Tw Cen MT"/>
              </a:rPr>
              <a:t>TO </a:t>
            </a:r>
            <a:r>
              <a:rPr sz="3600" spc="-5" dirty="0">
                <a:latin typeface="Tw Cen MT"/>
                <a:cs typeface="Tw Cen MT"/>
              </a:rPr>
              <a:t>CONTROL </a:t>
            </a:r>
            <a:r>
              <a:rPr sz="3600" dirty="0">
                <a:latin typeface="Tw Cen MT"/>
                <a:cs typeface="Tw Cen MT"/>
              </a:rPr>
              <a:t>SAFETY </a:t>
            </a:r>
            <a:r>
              <a:rPr sz="3600" spc="-5" dirty="0">
                <a:latin typeface="Tw Cen MT"/>
                <a:cs typeface="Tw Cen MT"/>
              </a:rPr>
              <a:t>AND</a:t>
            </a:r>
            <a:r>
              <a:rPr sz="3600" spc="0" dirty="0">
                <a:latin typeface="Tw Cen MT"/>
                <a:cs typeface="Tw Cen MT"/>
              </a:rPr>
              <a:t> </a:t>
            </a:r>
            <a:r>
              <a:rPr sz="3600" spc="-5" dirty="0">
                <a:latin typeface="Tw Cen MT"/>
                <a:cs typeface="Tw Cen MT"/>
              </a:rPr>
              <a:t>QUALITY</a:t>
            </a:r>
            <a:endParaRPr sz="3600" dirty="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600" spc="-40" dirty="0">
                <a:latin typeface="Tw Cen MT"/>
                <a:cs typeface="Tw Cen MT"/>
              </a:rPr>
              <a:t>TO </a:t>
            </a:r>
            <a:r>
              <a:rPr sz="3600" spc="-30" dirty="0">
                <a:latin typeface="Tw Cen MT"/>
                <a:cs typeface="Tw Cen MT"/>
              </a:rPr>
              <a:t>TEACH </a:t>
            </a:r>
            <a:r>
              <a:rPr sz="3600" spc="-5" dirty="0">
                <a:latin typeface="Tw Cen MT"/>
                <a:cs typeface="Tw Cen MT"/>
              </a:rPr>
              <a:t>AND </a:t>
            </a:r>
            <a:r>
              <a:rPr sz="3600" spc="-40" dirty="0">
                <a:latin typeface="Tw Cen MT"/>
                <a:cs typeface="Tw Cen MT"/>
              </a:rPr>
              <a:t>TO</a:t>
            </a:r>
            <a:r>
              <a:rPr sz="3600" spc="50" dirty="0">
                <a:latin typeface="Tw Cen MT"/>
                <a:cs typeface="Tw Cen MT"/>
              </a:rPr>
              <a:t> </a:t>
            </a:r>
            <a:r>
              <a:rPr sz="3600" spc="-75" dirty="0" smtClean="0">
                <a:latin typeface="Tw Cen MT"/>
                <a:cs typeface="Tw Cen MT"/>
              </a:rPr>
              <a:t>IN</a:t>
            </a:r>
            <a:r>
              <a:rPr lang="en-US" sz="3600" spc="-75" dirty="0">
                <a:latin typeface="Tw Cen MT"/>
                <a:cs typeface="Tw Cen MT"/>
              </a:rPr>
              <a:t>N</a:t>
            </a:r>
            <a:r>
              <a:rPr sz="3600" spc="-75" dirty="0" smtClean="0">
                <a:latin typeface="Tw Cen MT"/>
                <a:cs typeface="Tw Cen MT"/>
              </a:rPr>
              <a:t>OVATE</a:t>
            </a:r>
            <a:endParaRPr sz="3600" dirty="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99" y="826324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1" y="0"/>
                </a:lnTo>
              </a:path>
            </a:pathLst>
          </a:custGeom>
          <a:ln w="1904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754" y="218265"/>
            <a:ext cx="11847198" cy="6639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1998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6842" y="5264106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B94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4678" y="5234457"/>
            <a:ext cx="721740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35" dirty="0">
                <a:solidFill>
                  <a:srgbClr val="0D0D0D"/>
                </a:solidFill>
                <a:latin typeface="Arial"/>
                <a:cs typeface="Arial"/>
              </a:rPr>
              <a:t>FROM </a:t>
            </a:r>
            <a:r>
              <a:rPr sz="5000" spc="75" dirty="0">
                <a:solidFill>
                  <a:srgbClr val="0D0D0D"/>
                </a:solidFill>
                <a:latin typeface="Arial"/>
                <a:cs typeface="Arial"/>
              </a:rPr>
              <a:t>FARM </a:t>
            </a:r>
            <a:r>
              <a:rPr sz="5000" spc="50" dirty="0">
                <a:solidFill>
                  <a:srgbClr val="0D0D0D"/>
                </a:solidFill>
                <a:latin typeface="Arial"/>
                <a:cs typeface="Arial"/>
              </a:rPr>
              <a:t>TO</a:t>
            </a:r>
            <a:r>
              <a:rPr sz="5000" spc="8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5000" spc="135" dirty="0">
                <a:solidFill>
                  <a:srgbClr val="0D0D0D"/>
                </a:solidFill>
                <a:latin typeface="Arial"/>
                <a:cs typeface="Arial"/>
              </a:rPr>
              <a:t>FORK</a:t>
            </a:r>
            <a:endParaRPr sz="5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86988" y="257694"/>
            <a:ext cx="8341821" cy="4064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6541" y="4908915"/>
            <a:ext cx="1951126" cy="1704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99" y="826324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1" y="0"/>
                </a:lnTo>
              </a:path>
            </a:pathLst>
          </a:custGeom>
          <a:ln w="19049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89719" y="504883"/>
            <a:ext cx="5368737" cy="3053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1028" y="4662492"/>
            <a:ext cx="2311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latin typeface="Tw Cen MT"/>
                <a:cs typeface="Tw Cen MT"/>
              </a:rPr>
              <a:t>MILKING</a:t>
            </a:r>
            <a:endParaRPr sz="4800">
              <a:latin typeface="Tw Cen MT"/>
              <a:cs typeface="Tw Cen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7414" y="538594"/>
            <a:ext cx="5511424" cy="3053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1475" y="5075761"/>
            <a:ext cx="1687195" cy="0"/>
          </a:xfrm>
          <a:custGeom>
            <a:avLst/>
            <a:gdLst/>
            <a:ahLst/>
            <a:cxnLst/>
            <a:rect l="l" t="t" r="r" b="b"/>
            <a:pathLst>
              <a:path w="1687195">
                <a:moveTo>
                  <a:pt x="0" y="0"/>
                </a:moveTo>
                <a:lnTo>
                  <a:pt x="1686910" y="0"/>
                </a:lnTo>
              </a:path>
            </a:pathLst>
          </a:custGeom>
          <a:ln w="45718">
            <a:solidFill>
              <a:srgbClr val="14BB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1474" y="5052902"/>
            <a:ext cx="1687195" cy="45720"/>
          </a:xfrm>
          <a:custGeom>
            <a:avLst/>
            <a:gdLst/>
            <a:ahLst/>
            <a:cxnLst/>
            <a:rect l="l" t="t" r="r" b="b"/>
            <a:pathLst>
              <a:path w="1687195" h="45720">
                <a:moveTo>
                  <a:pt x="0" y="11429"/>
                </a:moveTo>
                <a:lnTo>
                  <a:pt x="1664050" y="11429"/>
                </a:lnTo>
                <a:lnTo>
                  <a:pt x="1664050" y="0"/>
                </a:lnTo>
                <a:lnTo>
                  <a:pt x="1686909" y="22860"/>
                </a:lnTo>
                <a:lnTo>
                  <a:pt x="1664050" y="45718"/>
                </a:lnTo>
                <a:lnTo>
                  <a:pt x="1664050" y="34288"/>
                </a:lnTo>
                <a:lnTo>
                  <a:pt x="0" y="34288"/>
                </a:lnTo>
                <a:lnTo>
                  <a:pt x="0" y="11429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6424" y="4712003"/>
            <a:ext cx="1675764" cy="238125"/>
          </a:xfrm>
          <a:custGeom>
            <a:avLst/>
            <a:gdLst/>
            <a:ahLst/>
            <a:cxnLst/>
            <a:rect l="l" t="t" r="r" b="b"/>
            <a:pathLst>
              <a:path w="1675764" h="238125">
                <a:moveTo>
                  <a:pt x="1650126" y="0"/>
                </a:moveTo>
                <a:lnTo>
                  <a:pt x="1651527" y="11343"/>
                </a:lnTo>
                <a:lnTo>
                  <a:pt x="0" y="215120"/>
                </a:lnTo>
                <a:lnTo>
                  <a:pt x="2799" y="237807"/>
                </a:lnTo>
                <a:lnTo>
                  <a:pt x="1654326" y="34030"/>
                </a:lnTo>
                <a:lnTo>
                  <a:pt x="1664577" y="34030"/>
                </a:lnTo>
                <a:lnTo>
                  <a:pt x="1675612" y="19888"/>
                </a:lnTo>
                <a:lnTo>
                  <a:pt x="1650126" y="0"/>
                </a:lnTo>
                <a:close/>
              </a:path>
              <a:path w="1675764" h="238125">
                <a:moveTo>
                  <a:pt x="1664577" y="34030"/>
                </a:moveTo>
                <a:lnTo>
                  <a:pt x="1654326" y="34030"/>
                </a:lnTo>
                <a:lnTo>
                  <a:pt x="1655725" y="45374"/>
                </a:lnTo>
                <a:lnTo>
                  <a:pt x="1664577" y="34030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36424" y="4712003"/>
            <a:ext cx="1675764" cy="238125"/>
          </a:xfrm>
          <a:custGeom>
            <a:avLst/>
            <a:gdLst/>
            <a:ahLst/>
            <a:cxnLst/>
            <a:rect l="l" t="t" r="r" b="b"/>
            <a:pathLst>
              <a:path w="1675764" h="238125">
                <a:moveTo>
                  <a:pt x="0" y="215120"/>
                </a:moveTo>
                <a:lnTo>
                  <a:pt x="1651526" y="11344"/>
                </a:lnTo>
                <a:lnTo>
                  <a:pt x="1650127" y="0"/>
                </a:lnTo>
                <a:lnTo>
                  <a:pt x="1675613" y="19888"/>
                </a:lnTo>
                <a:lnTo>
                  <a:pt x="1655725" y="45374"/>
                </a:lnTo>
                <a:lnTo>
                  <a:pt x="1654325" y="34031"/>
                </a:lnTo>
                <a:lnTo>
                  <a:pt x="2799" y="237807"/>
                </a:lnTo>
                <a:lnTo>
                  <a:pt x="0" y="215120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31982" y="5247678"/>
            <a:ext cx="1677670" cy="221615"/>
          </a:xfrm>
          <a:custGeom>
            <a:avLst/>
            <a:gdLst/>
            <a:ahLst/>
            <a:cxnLst/>
            <a:rect l="l" t="t" r="r" b="b"/>
            <a:pathLst>
              <a:path w="1677670" h="221614">
                <a:moveTo>
                  <a:pt x="2569" y="0"/>
                </a:moveTo>
                <a:lnTo>
                  <a:pt x="0" y="22713"/>
                </a:lnTo>
                <a:lnTo>
                  <a:pt x="1653515" y="209664"/>
                </a:lnTo>
                <a:lnTo>
                  <a:pt x="1652231" y="221021"/>
                </a:lnTo>
                <a:lnTo>
                  <a:pt x="1677515" y="200875"/>
                </a:lnTo>
                <a:lnTo>
                  <a:pt x="1666418" y="186950"/>
                </a:lnTo>
                <a:lnTo>
                  <a:pt x="1656083" y="186950"/>
                </a:lnTo>
                <a:lnTo>
                  <a:pt x="2569" y="0"/>
                </a:lnTo>
                <a:close/>
              </a:path>
              <a:path w="1677670" h="221614">
                <a:moveTo>
                  <a:pt x="1657369" y="175592"/>
                </a:moveTo>
                <a:lnTo>
                  <a:pt x="1656083" y="186950"/>
                </a:lnTo>
                <a:lnTo>
                  <a:pt x="1666418" y="186950"/>
                </a:lnTo>
                <a:lnTo>
                  <a:pt x="1657369" y="175592"/>
                </a:lnTo>
                <a:close/>
              </a:path>
            </a:pathLst>
          </a:custGeom>
          <a:solidFill>
            <a:srgbClr val="14B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31984" y="5247678"/>
            <a:ext cx="1677670" cy="221615"/>
          </a:xfrm>
          <a:custGeom>
            <a:avLst/>
            <a:gdLst/>
            <a:ahLst/>
            <a:cxnLst/>
            <a:rect l="l" t="t" r="r" b="b"/>
            <a:pathLst>
              <a:path w="1677670" h="221614">
                <a:moveTo>
                  <a:pt x="2568" y="0"/>
                </a:moveTo>
                <a:lnTo>
                  <a:pt x="1656083" y="186950"/>
                </a:lnTo>
                <a:lnTo>
                  <a:pt x="1657367" y="175593"/>
                </a:lnTo>
                <a:lnTo>
                  <a:pt x="1677513" y="200876"/>
                </a:lnTo>
                <a:lnTo>
                  <a:pt x="1652231" y="221022"/>
                </a:lnTo>
                <a:lnTo>
                  <a:pt x="1653515" y="209665"/>
                </a:lnTo>
                <a:lnTo>
                  <a:pt x="0" y="22714"/>
                </a:lnTo>
                <a:lnTo>
                  <a:pt x="2568" y="0"/>
                </a:lnTo>
                <a:close/>
              </a:path>
            </a:pathLst>
          </a:custGeom>
          <a:ln w="15874">
            <a:solidFill>
              <a:srgbClr val="03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83066" y="4389866"/>
            <a:ext cx="4018134" cy="99514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92100" marR="5080" indent="-279400">
              <a:lnSpc>
                <a:spcPts val="3800"/>
              </a:lnSpc>
              <a:spcBef>
                <a:spcPts val="259"/>
              </a:spcBef>
              <a:buChar char="•"/>
              <a:tabLst>
                <a:tab pos="298450" algn="l"/>
              </a:tabLst>
            </a:pPr>
            <a:r>
              <a:rPr sz="3200" dirty="0" smtClean="0">
                <a:latin typeface="Arial"/>
                <a:cs typeface="Arial"/>
              </a:rPr>
              <a:t>AU</a:t>
            </a:r>
            <a:r>
              <a:rPr sz="3200" spc="-60" dirty="0" smtClean="0">
                <a:latin typeface="Arial"/>
                <a:cs typeface="Arial"/>
              </a:rPr>
              <a:t>T</a:t>
            </a:r>
            <a:r>
              <a:rPr sz="3200" spc="-5" dirty="0" smtClean="0">
                <a:latin typeface="Arial"/>
                <a:cs typeface="Arial"/>
              </a:rPr>
              <a:t>OM</a:t>
            </a:r>
            <a:r>
              <a:rPr sz="3200" spc="-240" dirty="0" smtClean="0">
                <a:latin typeface="Arial"/>
                <a:cs typeface="Arial"/>
              </a:rPr>
              <a:t>A</a:t>
            </a:r>
            <a:r>
              <a:rPr sz="3200" spc="-5" dirty="0" smtClean="0">
                <a:latin typeface="Arial"/>
                <a:cs typeface="Arial"/>
              </a:rPr>
              <a:t>T</a:t>
            </a:r>
            <a:r>
              <a:rPr sz="3200" dirty="0" smtClean="0">
                <a:latin typeface="Arial"/>
                <a:cs typeface="Arial"/>
              </a:rPr>
              <a:t>IC</a:t>
            </a:r>
            <a:endParaRPr sz="3200" dirty="0">
              <a:latin typeface="Arial"/>
              <a:cs typeface="Arial"/>
            </a:endParaRPr>
          </a:p>
          <a:p>
            <a:pPr marL="292100" indent="-279400">
              <a:lnSpc>
                <a:spcPts val="3679"/>
              </a:lnSpc>
              <a:buChar char="•"/>
              <a:tabLst>
                <a:tab pos="298450" algn="l"/>
              </a:tabLst>
            </a:pPr>
            <a:r>
              <a:rPr sz="3200" dirty="0" smtClean="0">
                <a:latin typeface="Arial"/>
                <a:cs typeface="Arial"/>
              </a:rPr>
              <a:t>SEMIAU</a:t>
            </a:r>
            <a:r>
              <a:rPr sz="3200" spc="-60" dirty="0" smtClean="0">
                <a:latin typeface="Arial"/>
                <a:cs typeface="Arial"/>
              </a:rPr>
              <a:t>T</a:t>
            </a:r>
            <a:r>
              <a:rPr sz="3200" spc="-5" dirty="0" smtClean="0">
                <a:latin typeface="Arial"/>
                <a:cs typeface="Arial"/>
              </a:rPr>
              <a:t>OM</a:t>
            </a:r>
            <a:r>
              <a:rPr sz="3200" spc="-240" dirty="0" smtClean="0">
                <a:latin typeface="Arial"/>
                <a:cs typeface="Arial"/>
              </a:rPr>
              <a:t>A</a:t>
            </a:r>
            <a:r>
              <a:rPr sz="3200" spc="-5" dirty="0" smtClean="0">
                <a:latin typeface="Arial"/>
                <a:cs typeface="Arial"/>
              </a:rPr>
              <a:t>T</a:t>
            </a:r>
            <a:r>
              <a:rPr sz="3200" dirty="0" smtClean="0">
                <a:latin typeface="Arial"/>
                <a:cs typeface="Arial"/>
              </a:rPr>
              <a:t>IC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 - &amp;quot;CHEESE HISTORY&amp;quot;&quot;/&gt;&lt;property id=&quot;20307&quot; value=&quot;258&quot;/&gt;&lt;/object&gt;&lt;object type=&quot;3&quot; unique_id=&quot;10006&quot;&gt;&lt;property id=&quot;20148&quot; value=&quot;5&quot;/&gt;&lt;property id=&quot;20300&quot; value=&quot;Slide 4 - &amp;quot;CLASSIFICATION OF CHEESSE:  TWO POINTS OF VIEW&amp;quot;&quot;/&gt;&lt;property id=&quot;20307&quot; value=&quot;259&quot;/&gt;&lt;/object&gt;&lt;object type=&quot;3&quot; unique_id=&quot;10007&quot;&gt;&lt;property id=&quot;20148&quot; value=&quot;5&quot;/&gt;&lt;property id=&quot;20300&quot; value=&quot;Slide 5 - &amp;quot;~CHEESE CLASIFICATION~&amp;quot;&quot;/&gt;&lt;property id=&quot;20307&quot; value=&quot;260&quot;/&gt;&lt;/object&gt;&lt;object type=&quot;3&quot; unique_id=&quot;10008&quot;&gt;&lt;property id=&quot;20148&quot; value=&quot;5&quot;/&gt;&lt;property id=&quot;20300&quot; value=&quot;Slide 6 - &amp;quot;CLASSIFICATION OF  CHEESE : FOR WHAT?&amp;quot;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 - &amp;quot;PASTEURISATION&amp;quot;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 - &amp;quot;PASTEURISATION&amp;quot;&quot;/&gt;&lt;property id=&quot;20307&quot; value=&quot;267&quot;/&gt;&lt;/object&gt;&lt;object type=&quot;3&quot; unique_id=&quot;10015&quot;&gt;&lt;property id=&quot;20148&quot; value=&quot;5&quot;/&gt;&lt;property id=&quot;20300&quot; value=&quot;Slide 13 - &amp;quot;RIPENING&amp;quot;&quot;/&gt;&lt;property id=&quot;20307&quot; value=&quot;268&quot;/&gt;&lt;/object&gt;&lt;object type=&quot;3&quot; unique_id=&quot;10016&quot;&gt;&lt;property id=&quot;20148&quot; value=&quot;5&quot;/&gt;&lt;property id=&quot;20300&quot; value=&quot;Slide 14 - &amp;quot;RIPENING : CHEESE&amp;quot;&quot;/&gt;&lt;property id=&quot;20307&quot; value=&quot;269&quot;/&gt;&lt;/object&gt;&lt;object type=&quot;3&quot; unique_id=&quot;10017&quot;&gt;&lt;property id=&quot;20148&quot; value=&quot;5&quot;/&gt;&lt;property id=&quot;20300&quot; value=&quot;Slide 15 - &amp;quot;CHEESE TECHNOLOGY&amp;quot;&quot;/&gt;&lt;property id=&quot;20307&quot; value=&quot;270&quot;/&gt;&lt;/object&gt;&lt;object type=&quot;3&quot; unique_id=&quot;10018&quot;&gt;&lt;property id=&quot;20148&quot; value=&quot;5&quot;/&gt;&lt;property id=&quot;20300&quot; value=&quot;Slide 16 - &amp;quot;LACTIQUE FERMETATION&amp;quot;&quot;/&gt;&lt;property id=&quot;20307&quot; value=&quot;271&quot;/&gt;&lt;/object&gt;&lt;object type=&quot;3&quot; unique_id=&quot;10019&quot;&gt;&lt;property id=&quot;20148&quot; value=&quot;5&quot;/&gt;&lt;property id=&quot;20300&quot; value=&quot;Slide 17 - &amp;quot;REUSED BY THE CULTURE&amp;quot;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 - &amp;quot;LACTIC FERMENTATION IN  FOOD&amp;quot;&quot;/&gt;&lt;property id=&quot;20307&quot; value=&quot;275&quot;/&gt;&lt;/object&gt;&lt;object type=&quot;3&quot; unique_id=&quot;10023&quot;&gt;&lt;property id=&quot;20148&quot; value=&quot;5&quot;/&gt;&lt;property id=&quot;20300&quot; value=&quot;Slide 21 - &amp;quot;COAGULATION&amp;quot;&quot;/&gt;&lt;property id=&quot;20307&quot; value=&quot;276&quot;/&gt;&lt;/object&gt;&lt;object type=&quot;3&quot; unique_id=&quot;10024&quot;&gt;&lt;property id=&quot;20148&quot; value=&quot;5&quot;/&gt;&lt;property id=&quot;20300&quot; value=&quot;Slide 22 - &amp;quot;LACTIC COAGULATION&amp;quot;&quot;/&gt;&lt;property id=&quot;20307&quot; value=&quot;277&quot;/&gt;&lt;/object&gt;&lt;object type=&quot;3&quot; unique_id=&quot;10025&quot;&gt;&lt;property id=&quot;20148&quot; value=&quot;5&quot;/&gt;&lt;property id=&quot;20300&quot; value=&quot;Slide 23 - &amp;quot;LACTIC COAGULATION&amp;quot;&quot;/&gt;&lt;property id=&quot;20307&quot; value=&quot;278&quot;/&gt;&lt;/object&gt;&lt;object type=&quot;3&quot; unique_id=&quot;10026&quot;&gt;&lt;property id=&quot;20148&quot; value=&quot;5&quot;/&gt;&lt;property id=&quot;20300&quot; value=&quot;Slide 24 - &amp;quot;ENZYMATIC COAGULATION&amp;quot;&quot;/&gt;&lt;property id=&quot;20307&quot; value=&quot;279&quot;/&gt;&lt;/object&gt;&lt;object type=&quot;3&quot; unique_id=&quot;10027&quot;&gt;&lt;property id=&quot;20148&quot; value=&quot;5&quot;/&gt;&lt;property id=&quot;20300&quot; value=&quot;Slide 25 - &amp;quot;ENZYMATIC COAGULATION&amp;quot;&quot;/&gt;&lt;property id=&quot;20307&quot; value=&quot;280&quot;/&gt;&lt;/object&gt;&lt;object type=&quot;3&quot; unique_id=&quot;10028&quot;&gt;&lt;property id=&quot;20148&quot; value=&quot;5&quot;/&gt;&lt;property id=&quot;20300&quot; value=&quot;Slide 26 - &amp;quot;ENZYMATIC COAGULATION&amp;quot;&quot;/&gt;&lt;property id=&quot;20307&quot; value=&quot;281&quot;/&gt;&lt;/object&gt;&lt;object type=&quot;3&quot; unique_id=&quot;10029&quot;&gt;&lt;property id=&quot;20148&quot; value=&quot;5&quot;/&gt;&lt;property id=&quot;20300&quot; value=&quot;Slide 27 - &amp;quot;ENZYMATIC COAGULATION&amp;quot;&quot;/&gt;&lt;property id=&quot;20307&quot; value=&quot;282&quot;/&gt;&lt;/object&gt;&lt;object type=&quot;3&quot; unique_id=&quot;10030&quot;&gt;&lt;property id=&quot;20148&quot; value=&quot;5&quot;/&gt;&lt;property id=&quot;20300&quot; value=&quot;Slide 28 - &amp;quot;ENZYMATIC COAGULATION&amp;quot;&quot;/&gt;&lt;property id=&quot;20307&quot; value=&quot;283&quot;/&gt;&lt;/object&gt;&lt;object type=&quot;3&quot; unique_id=&quot;10031&quot;&gt;&lt;property id=&quot;20148&quot; value=&quot;5&quot;/&gt;&lt;property id=&quot;20300&quot; value=&quot;Slide 29 - &amp;quot;ENZYMATIC COAGULATION&amp;quot;&quot;/&gt;&lt;property id=&quot;20307&quot; value=&quot;284&quot;/&gt;&lt;/object&gt;&lt;object type=&quot;3&quot; unique_id=&quot;10032&quot;&gt;&lt;property id=&quot;20148&quot; value=&quot;5&quot;/&gt;&lt;property id=&quot;20300&quot; value=&quot;Slide 30 - &amp;quot;CUTTING&amp;quot;&quot;/&gt;&lt;property id=&quot;20307&quot; value=&quot;285&quot;/&gt;&lt;/object&gt;&lt;object type=&quot;3&quot; unique_id=&quot;10033&quot;&gt;&lt;property id=&quot;20148&quot; value=&quot;5&quot;/&gt;&lt;property id=&quot;20300&quot; value=&quot;Slide 31 - &amp;quot;MOULDING&amp;quot;&quot;/&gt;&lt;property id=&quot;20307&quot; value=&quot;286&quot;/&gt;&lt;/object&gt;&lt;object type=&quot;3&quot; unique_id=&quot;10034&quot;&gt;&lt;property id=&quot;20148&quot; value=&quot;5&quot;/&gt;&lt;property id=&quot;20300&quot; value=&quot;Slide 32 - &amp;quot;PRESSING&amp;quot;&quot;/&gt;&lt;property id=&quot;20307&quot; value=&quot;287&quot;/&gt;&lt;/object&gt;&lt;object type=&quot;3&quot; unique_id=&quot;10035&quot;&gt;&lt;property id=&quot;20148&quot; value=&quot;5&quot;/&gt;&lt;property id=&quot;20300&quot; value=&quot;Slide 33 - &amp;quot;BRINNING&amp;quot;&quot;/&gt;&lt;property id=&quot;20307&quot; value=&quot;288&quot;/&gt;&lt;/object&gt;&lt;object type=&quot;3&quot; unique_id=&quot;10036&quot;&gt;&lt;property id=&quot;20148&quot; value=&quot;5&quot;/&gt;&lt;property id=&quot;20300&quot; value=&quot;Slide 34 - &amp;quot;AGING&amp;quot;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0&quot;/&gt;&lt;/object&gt;&lt;object type=&quot;3&quot; unique_id=&quot;10038&quot;&gt;&lt;property id=&quot;20148&quot; value=&quot;5&quot;/&gt;&lt;property id=&quot;20300&quot; value=&quot;Slide 36&quot;/&gt;&lt;property id=&quot;20307&quot; value=&quot;291&quot;/&gt;&lt;/object&gt;&lt;/object&gt;&lt;object type=&quot;8&quot; unique_id=&quot;1007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719</Words>
  <Application>Microsoft Office PowerPoint</Application>
  <PresentationFormat>Custom</PresentationFormat>
  <Paragraphs>164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CHEESE HISTORY</vt:lpstr>
      <vt:lpstr>CLASSIFICATION OF CHEESE:  TWO POINTS OF VIEW</vt:lpstr>
      <vt:lpstr>~CHEESE CLASSIFICATION~</vt:lpstr>
      <vt:lpstr>CLASSIFICATION OF  CHEESE: FOR WHAT?</vt:lpstr>
      <vt:lpstr>PowerPoint Presentation</vt:lpstr>
      <vt:lpstr>PowerPoint Presentation</vt:lpstr>
      <vt:lpstr>PowerPoint Presentation</vt:lpstr>
      <vt:lpstr>PASTEURISATION</vt:lpstr>
      <vt:lpstr>PowerPoint Presentation</vt:lpstr>
      <vt:lpstr>PASTEURISATION</vt:lpstr>
      <vt:lpstr>RIPENING</vt:lpstr>
      <vt:lpstr> RIPENING: CHEESE TECHNOLOGY </vt:lpstr>
      <vt:lpstr>CHEESE TECHNOLOGY</vt:lpstr>
      <vt:lpstr>LACTIQUE FERMENTATION</vt:lpstr>
      <vt:lpstr>REUSED BY THE CULTURE</vt:lpstr>
      <vt:lpstr>PowerPoint Presentation</vt:lpstr>
      <vt:lpstr>PowerPoint Presentation</vt:lpstr>
      <vt:lpstr>LACTIC FERMENTATION IN  FOOD</vt:lpstr>
      <vt:lpstr>COAGULATION</vt:lpstr>
      <vt:lpstr>LACTIC COAGULATION</vt:lpstr>
      <vt:lpstr>LACTIC COAGULATION</vt:lpstr>
      <vt:lpstr>ENZYMATIC COAGULATION</vt:lpstr>
      <vt:lpstr>ENZYMATIC COAGULATION</vt:lpstr>
      <vt:lpstr>ENZYMATIC COAGULATION</vt:lpstr>
      <vt:lpstr>ENZYMATIC COAGULATION</vt:lpstr>
      <vt:lpstr>ENZYMATIC COAGULATION</vt:lpstr>
      <vt:lpstr>ENZYMATIC COAGULATION</vt:lpstr>
      <vt:lpstr>CUTTING</vt:lpstr>
      <vt:lpstr>MOULDING</vt:lpstr>
      <vt:lpstr>PRESSING</vt:lpstr>
      <vt:lpstr>BRINING</vt:lpstr>
      <vt:lpstr>AGING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Benjamin, Joan</dc:creator>
  <cp:lastModifiedBy>Benjamin, Joan</cp:lastModifiedBy>
  <cp:revision>16</cp:revision>
  <dcterms:created xsi:type="dcterms:W3CDTF">2018-08-03T13:08:26Z</dcterms:created>
  <dcterms:modified xsi:type="dcterms:W3CDTF">2019-04-16T16:42:17Z</dcterms:modified>
</cp:coreProperties>
</file>