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4"/>
  </p:notesMasterIdLst>
  <p:sldIdLst>
    <p:sldId id="256" r:id="rId2"/>
    <p:sldId id="259" r:id="rId3"/>
    <p:sldId id="263" r:id="rId4"/>
    <p:sldId id="271" r:id="rId5"/>
    <p:sldId id="281" r:id="rId6"/>
    <p:sldId id="274" r:id="rId7"/>
    <p:sldId id="275" r:id="rId8"/>
    <p:sldId id="273" r:id="rId9"/>
    <p:sldId id="276" r:id="rId10"/>
    <p:sldId id="277" r:id="rId11"/>
    <p:sldId id="282" r:id="rId12"/>
    <p:sldId id="28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woon\Documents\Farm\Sharing%20Grants%20Loans\SARE%20Canadian%20Thistle%202018\Canadian%20Thistle%20Plann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Thistle Shoot Density </a:t>
            </a:r>
            <a:br>
              <a:rPr lang="en-US"/>
            </a:br>
            <a:r>
              <a:rPr lang="en-US"/>
              <a:t>Under Different Treatments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GraphData!$A$2</c:f>
              <c:strCache>
                <c:ptCount val="1"/>
                <c:pt idx="0">
                  <c:v>Cardboard-Trim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GraphData!$B$1:$M$1</c:f>
              <c:numCache>
                <c:formatCode>m/d/yy;@</c:formatCode>
                <c:ptCount val="12"/>
                <c:pt idx="0">
                  <c:v>43578</c:v>
                </c:pt>
                <c:pt idx="1">
                  <c:v>43607</c:v>
                </c:pt>
                <c:pt idx="2">
                  <c:v>43628</c:v>
                </c:pt>
                <c:pt idx="3">
                  <c:v>43650</c:v>
                </c:pt>
                <c:pt idx="4">
                  <c:v>43670</c:v>
                </c:pt>
                <c:pt idx="5">
                  <c:v>43691</c:v>
                </c:pt>
                <c:pt idx="6">
                  <c:v>43712</c:v>
                </c:pt>
                <c:pt idx="7">
                  <c:v>43733</c:v>
                </c:pt>
                <c:pt idx="8">
                  <c:v>43966</c:v>
                </c:pt>
                <c:pt idx="9">
                  <c:v>43986</c:v>
                </c:pt>
                <c:pt idx="10">
                  <c:v>44012</c:v>
                </c:pt>
                <c:pt idx="11">
                  <c:v>44035</c:v>
                </c:pt>
              </c:numCache>
            </c:numRef>
          </c:cat>
          <c:val>
            <c:numRef>
              <c:f>GraphData!$B$2:$M$2</c:f>
              <c:numCache>
                <c:formatCode>0.00</c:formatCode>
                <c:ptCount val="12"/>
                <c:pt idx="0">
                  <c:v>11.714285714285714</c:v>
                </c:pt>
                <c:pt idx="1">
                  <c:v>3</c:v>
                </c:pt>
                <c:pt idx="2">
                  <c:v>5.2857142857142856</c:v>
                </c:pt>
                <c:pt idx="3">
                  <c:v>4.7142857142857144</c:v>
                </c:pt>
                <c:pt idx="4">
                  <c:v>2.3571428571428572</c:v>
                </c:pt>
                <c:pt idx="5">
                  <c:v>0.14285714285714285</c:v>
                </c:pt>
                <c:pt idx="6">
                  <c:v>7.1428571428571425E-2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3D-4FB5-A516-1A7C53DDE318}"/>
            </c:ext>
          </c:extLst>
        </c:ser>
        <c:ser>
          <c:idx val="1"/>
          <c:order val="1"/>
          <c:tx>
            <c:strRef>
              <c:f>GraphData!$A$3</c:f>
              <c:strCache>
                <c:ptCount val="1"/>
                <c:pt idx="0">
                  <c:v>Cardboard-Spray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GraphData!$B$1:$M$1</c:f>
              <c:numCache>
                <c:formatCode>m/d/yy;@</c:formatCode>
                <c:ptCount val="12"/>
                <c:pt idx="0">
                  <c:v>43578</c:v>
                </c:pt>
                <c:pt idx="1">
                  <c:v>43607</c:v>
                </c:pt>
                <c:pt idx="2">
                  <c:v>43628</c:v>
                </c:pt>
                <c:pt idx="3">
                  <c:v>43650</c:v>
                </c:pt>
                <c:pt idx="4">
                  <c:v>43670</c:v>
                </c:pt>
                <c:pt idx="5">
                  <c:v>43691</c:v>
                </c:pt>
                <c:pt idx="6">
                  <c:v>43712</c:v>
                </c:pt>
                <c:pt idx="7">
                  <c:v>43733</c:v>
                </c:pt>
                <c:pt idx="8">
                  <c:v>43966</c:v>
                </c:pt>
                <c:pt idx="9">
                  <c:v>43986</c:v>
                </c:pt>
                <c:pt idx="10">
                  <c:v>44012</c:v>
                </c:pt>
                <c:pt idx="11">
                  <c:v>44035</c:v>
                </c:pt>
              </c:numCache>
            </c:numRef>
          </c:cat>
          <c:val>
            <c:numRef>
              <c:f>GraphData!$B$3:$M$3</c:f>
              <c:numCache>
                <c:formatCode>0.00</c:formatCode>
                <c:ptCount val="12"/>
                <c:pt idx="0">
                  <c:v>9.1428571428571423</c:v>
                </c:pt>
                <c:pt idx="1">
                  <c:v>3.9285714285714284</c:v>
                </c:pt>
                <c:pt idx="2">
                  <c:v>6.4285714285714288</c:v>
                </c:pt>
                <c:pt idx="3">
                  <c:v>2.4285714285714284</c:v>
                </c:pt>
                <c:pt idx="4">
                  <c:v>1.2857142857142858</c:v>
                </c:pt>
                <c:pt idx="5">
                  <c:v>0.35714285714285715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3D-4FB5-A516-1A7C53DDE318}"/>
            </c:ext>
          </c:extLst>
        </c:ser>
        <c:ser>
          <c:idx val="2"/>
          <c:order val="2"/>
          <c:tx>
            <c:strRef>
              <c:f>GraphData!$A$4</c:f>
              <c:strCache>
                <c:ptCount val="1"/>
                <c:pt idx="0">
                  <c:v>Cardboard-Hoe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GraphData!$B$1:$M$1</c:f>
              <c:numCache>
                <c:formatCode>m/d/yy;@</c:formatCode>
                <c:ptCount val="12"/>
                <c:pt idx="0">
                  <c:v>43578</c:v>
                </c:pt>
                <c:pt idx="1">
                  <c:v>43607</c:v>
                </c:pt>
                <c:pt idx="2">
                  <c:v>43628</c:v>
                </c:pt>
                <c:pt idx="3">
                  <c:v>43650</c:v>
                </c:pt>
                <c:pt idx="4">
                  <c:v>43670</c:v>
                </c:pt>
                <c:pt idx="5">
                  <c:v>43691</c:v>
                </c:pt>
                <c:pt idx="6">
                  <c:v>43712</c:v>
                </c:pt>
                <c:pt idx="7">
                  <c:v>43733</c:v>
                </c:pt>
                <c:pt idx="8">
                  <c:v>43966</c:v>
                </c:pt>
                <c:pt idx="9">
                  <c:v>43986</c:v>
                </c:pt>
                <c:pt idx="10">
                  <c:v>44012</c:v>
                </c:pt>
                <c:pt idx="11">
                  <c:v>44035</c:v>
                </c:pt>
              </c:numCache>
            </c:numRef>
          </c:cat>
          <c:val>
            <c:numRef>
              <c:f>GraphData!$B$4:$M$4</c:f>
              <c:numCache>
                <c:formatCode>0.00</c:formatCode>
                <c:ptCount val="12"/>
                <c:pt idx="0">
                  <c:v>10.285714285714286</c:v>
                </c:pt>
                <c:pt idx="1">
                  <c:v>2.2142857142857144</c:v>
                </c:pt>
                <c:pt idx="2">
                  <c:v>5.7142857142857144</c:v>
                </c:pt>
                <c:pt idx="3">
                  <c:v>4.2857142857142856</c:v>
                </c:pt>
                <c:pt idx="4">
                  <c:v>1.4285714285714286</c:v>
                </c:pt>
                <c:pt idx="5">
                  <c:v>0.21428571428571427</c:v>
                </c:pt>
                <c:pt idx="6">
                  <c:v>0</c:v>
                </c:pt>
                <c:pt idx="7">
                  <c:v>0.14285714285714285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03D-4FB5-A516-1A7C53DDE318}"/>
            </c:ext>
          </c:extLst>
        </c:ser>
        <c:ser>
          <c:idx val="3"/>
          <c:order val="3"/>
          <c:tx>
            <c:strRef>
              <c:f>GraphData!$A$5</c:f>
              <c:strCache>
                <c:ptCount val="1"/>
                <c:pt idx="0">
                  <c:v>Cardboard-Hand pull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GraphData!$B$1:$M$1</c:f>
              <c:numCache>
                <c:formatCode>m/d/yy;@</c:formatCode>
                <c:ptCount val="12"/>
                <c:pt idx="0">
                  <c:v>43578</c:v>
                </c:pt>
                <c:pt idx="1">
                  <c:v>43607</c:v>
                </c:pt>
                <c:pt idx="2">
                  <c:v>43628</c:v>
                </c:pt>
                <c:pt idx="3">
                  <c:v>43650</c:v>
                </c:pt>
                <c:pt idx="4">
                  <c:v>43670</c:v>
                </c:pt>
                <c:pt idx="5">
                  <c:v>43691</c:v>
                </c:pt>
                <c:pt idx="6">
                  <c:v>43712</c:v>
                </c:pt>
                <c:pt idx="7">
                  <c:v>43733</c:v>
                </c:pt>
                <c:pt idx="8">
                  <c:v>43966</c:v>
                </c:pt>
                <c:pt idx="9">
                  <c:v>43986</c:v>
                </c:pt>
                <c:pt idx="10">
                  <c:v>44012</c:v>
                </c:pt>
                <c:pt idx="11">
                  <c:v>44035</c:v>
                </c:pt>
              </c:numCache>
            </c:numRef>
          </c:cat>
          <c:val>
            <c:numRef>
              <c:f>GraphData!$B$5:$M$5</c:f>
              <c:numCache>
                <c:formatCode>0.00</c:formatCode>
                <c:ptCount val="12"/>
                <c:pt idx="0">
                  <c:v>7.8571428571428568</c:v>
                </c:pt>
                <c:pt idx="1">
                  <c:v>2.7142857142857144</c:v>
                </c:pt>
                <c:pt idx="2">
                  <c:v>4.6428571428571432</c:v>
                </c:pt>
                <c:pt idx="3">
                  <c:v>2.9285714285714284</c:v>
                </c:pt>
                <c:pt idx="4">
                  <c:v>0.7142857142857143</c:v>
                </c:pt>
                <c:pt idx="5">
                  <c:v>7.1428571428571425E-2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03D-4FB5-A516-1A7C53DDE318}"/>
            </c:ext>
          </c:extLst>
        </c:ser>
        <c:ser>
          <c:idx val="4"/>
          <c:order val="4"/>
          <c:tx>
            <c:strRef>
              <c:f>GraphData!$A$6</c:f>
              <c:strCache>
                <c:ptCount val="1"/>
                <c:pt idx="0">
                  <c:v>No cardboard-Trim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GraphData!$B$1:$M$1</c:f>
              <c:numCache>
                <c:formatCode>m/d/yy;@</c:formatCode>
                <c:ptCount val="12"/>
                <c:pt idx="0">
                  <c:v>43578</c:v>
                </c:pt>
                <c:pt idx="1">
                  <c:v>43607</c:v>
                </c:pt>
                <c:pt idx="2">
                  <c:v>43628</c:v>
                </c:pt>
                <c:pt idx="3">
                  <c:v>43650</c:v>
                </c:pt>
                <c:pt idx="4">
                  <c:v>43670</c:v>
                </c:pt>
                <c:pt idx="5">
                  <c:v>43691</c:v>
                </c:pt>
                <c:pt idx="6">
                  <c:v>43712</c:v>
                </c:pt>
                <c:pt idx="7">
                  <c:v>43733</c:v>
                </c:pt>
                <c:pt idx="8">
                  <c:v>43966</c:v>
                </c:pt>
                <c:pt idx="9">
                  <c:v>43986</c:v>
                </c:pt>
                <c:pt idx="10">
                  <c:v>44012</c:v>
                </c:pt>
                <c:pt idx="11">
                  <c:v>44035</c:v>
                </c:pt>
              </c:numCache>
            </c:numRef>
          </c:cat>
          <c:val>
            <c:numRef>
              <c:f>GraphData!$B$6:$M$6</c:f>
              <c:numCache>
                <c:formatCode>0.00</c:formatCode>
                <c:ptCount val="12"/>
                <c:pt idx="0">
                  <c:v>9.7142857142857135</c:v>
                </c:pt>
                <c:pt idx="1">
                  <c:v>13.5</c:v>
                </c:pt>
                <c:pt idx="2">
                  <c:v>22.142857142857142</c:v>
                </c:pt>
                <c:pt idx="3">
                  <c:v>17</c:v>
                </c:pt>
                <c:pt idx="4">
                  <c:v>3.7142857142857144</c:v>
                </c:pt>
                <c:pt idx="5">
                  <c:v>1.2142857142857142</c:v>
                </c:pt>
                <c:pt idx="6">
                  <c:v>0.14285714285714285</c:v>
                </c:pt>
                <c:pt idx="7">
                  <c:v>7.1428571428571425E-2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03D-4FB5-A516-1A7C53DDE318}"/>
            </c:ext>
          </c:extLst>
        </c:ser>
        <c:ser>
          <c:idx val="5"/>
          <c:order val="5"/>
          <c:tx>
            <c:strRef>
              <c:f>GraphData!$A$7</c:f>
              <c:strCache>
                <c:ptCount val="1"/>
                <c:pt idx="0">
                  <c:v>No cardboard-Spray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GraphData!$B$1:$M$1</c:f>
              <c:numCache>
                <c:formatCode>m/d/yy;@</c:formatCode>
                <c:ptCount val="12"/>
                <c:pt idx="0">
                  <c:v>43578</c:v>
                </c:pt>
                <c:pt idx="1">
                  <c:v>43607</c:v>
                </c:pt>
                <c:pt idx="2">
                  <c:v>43628</c:v>
                </c:pt>
                <c:pt idx="3">
                  <c:v>43650</c:v>
                </c:pt>
                <c:pt idx="4">
                  <c:v>43670</c:v>
                </c:pt>
                <c:pt idx="5">
                  <c:v>43691</c:v>
                </c:pt>
                <c:pt idx="6">
                  <c:v>43712</c:v>
                </c:pt>
                <c:pt idx="7">
                  <c:v>43733</c:v>
                </c:pt>
                <c:pt idx="8">
                  <c:v>43966</c:v>
                </c:pt>
                <c:pt idx="9">
                  <c:v>43986</c:v>
                </c:pt>
                <c:pt idx="10">
                  <c:v>44012</c:v>
                </c:pt>
                <c:pt idx="11">
                  <c:v>44035</c:v>
                </c:pt>
              </c:numCache>
            </c:numRef>
          </c:cat>
          <c:val>
            <c:numRef>
              <c:f>GraphData!$B$7:$M$7</c:f>
              <c:numCache>
                <c:formatCode>0.00</c:formatCode>
                <c:ptCount val="12"/>
                <c:pt idx="0">
                  <c:v>8.5714285714285712</c:v>
                </c:pt>
                <c:pt idx="1">
                  <c:v>11.642857142857142</c:v>
                </c:pt>
                <c:pt idx="2">
                  <c:v>19.642857142857142</c:v>
                </c:pt>
                <c:pt idx="3">
                  <c:v>5.5714285714285712</c:v>
                </c:pt>
                <c:pt idx="4">
                  <c:v>1.0714285714285714</c:v>
                </c:pt>
                <c:pt idx="5">
                  <c:v>0.14285714285714285</c:v>
                </c:pt>
                <c:pt idx="6">
                  <c:v>7.1428571428571425E-2</c:v>
                </c:pt>
                <c:pt idx="7">
                  <c:v>7.1428571428571425E-2</c:v>
                </c:pt>
                <c:pt idx="8">
                  <c:v>7.1428571428571425E-2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03D-4FB5-A516-1A7C53DDE318}"/>
            </c:ext>
          </c:extLst>
        </c:ser>
        <c:ser>
          <c:idx val="6"/>
          <c:order val="6"/>
          <c:tx>
            <c:strRef>
              <c:f>GraphData!$A$8</c:f>
              <c:strCache>
                <c:ptCount val="1"/>
                <c:pt idx="0">
                  <c:v>No cardboard-Hoe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GraphData!$B$1:$M$1</c:f>
              <c:numCache>
                <c:formatCode>m/d/yy;@</c:formatCode>
                <c:ptCount val="12"/>
                <c:pt idx="0">
                  <c:v>43578</c:v>
                </c:pt>
                <c:pt idx="1">
                  <c:v>43607</c:v>
                </c:pt>
                <c:pt idx="2">
                  <c:v>43628</c:v>
                </c:pt>
                <c:pt idx="3">
                  <c:v>43650</c:v>
                </c:pt>
                <c:pt idx="4">
                  <c:v>43670</c:v>
                </c:pt>
                <c:pt idx="5">
                  <c:v>43691</c:v>
                </c:pt>
                <c:pt idx="6">
                  <c:v>43712</c:v>
                </c:pt>
                <c:pt idx="7">
                  <c:v>43733</c:v>
                </c:pt>
                <c:pt idx="8">
                  <c:v>43966</c:v>
                </c:pt>
                <c:pt idx="9">
                  <c:v>43986</c:v>
                </c:pt>
                <c:pt idx="10">
                  <c:v>44012</c:v>
                </c:pt>
                <c:pt idx="11">
                  <c:v>44035</c:v>
                </c:pt>
              </c:numCache>
            </c:numRef>
          </c:cat>
          <c:val>
            <c:numRef>
              <c:f>GraphData!$B$8:$M$8</c:f>
              <c:numCache>
                <c:formatCode>0.00</c:formatCode>
                <c:ptCount val="12"/>
                <c:pt idx="0">
                  <c:v>6.7857142857142856</c:v>
                </c:pt>
                <c:pt idx="1">
                  <c:v>11.642857142857142</c:v>
                </c:pt>
                <c:pt idx="2">
                  <c:v>17.357142857142858</c:v>
                </c:pt>
                <c:pt idx="3">
                  <c:v>5.9285714285714288</c:v>
                </c:pt>
                <c:pt idx="4">
                  <c:v>1.5714285714285714</c:v>
                </c:pt>
                <c:pt idx="5">
                  <c:v>0.7857142857142857</c:v>
                </c:pt>
                <c:pt idx="6">
                  <c:v>0.2857142857142857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03D-4FB5-A516-1A7C53DDE318}"/>
            </c:ext>
          </c:extLst>
        </c:ser>
        <c:ser>
          <c:idx val="7"/>
          <c:order val="7"/>
          <c:tx>
            <c:strRef>
              <c:f>GraphData!$A$9</c:f>
              <c:strCache>
                <c:ptCount val="1"/>
                <c:pt idx="0">
                  <c:v>No cardboard-Hand pull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GraphData!$B$1:$M$1</c:f>
              <c:numCache>
                <c:formatCode>m/d/yy;@</c:formatCode>
                <c:ptCount val="12"/>
                <c:pt idx="0">
                  <c:v>43578</c:v>
                </c:pt>
                <c:pt idx="1">
                  <c:v>43607</c:v>
                </c:pt>
                <c:pt idx="2">
                  <c:v>43628</c:v>
                </c:pt>
                <c:pt idx="3">
                  <c:v>43650</c:v>
                </c:pt>
                <c:pt idx="4">
                  <c:v>43670</c:v>
                </c:pt>
                <c:pt idx="5">
                  <c:v>43691</c:v>
                </c:pt>
                <c:pt idx="6">
                  <c:v>43712</c:v>
                </c:pt>
                <c:pt idx="7">
                  <c:v>43733</c:v>
                </c:pt>
                <c:pt idx="8">
                  <c:v>43966</c:v>
                </c:pt>
                <c:pt idx="9">
                  <c:v>43986</c:v>
                </c:pt>
                <c:pt idx="10">
                  <c:v>44012</c:v>
                </c:pt>
                <c:pt idx="11">
                  <c:v>44035</c:v>
                </c:pt>
              </c:numCache>
            </c:numRef>
          </c:cat>
          <c:val>
            <c:numRef>
              <c:f>GraphData!$B$9:$M$9</c:f>
              <c:numCache>
                <c:formatCode>0.00</c:formatCode>
                <c:ptCount val="12"/>
                <c:pt idx="0">
                  <c:v>7.5714285714285712</c:v>
                </c:pt>
                <c:pt idx="1">
                  <c:v>10.714285714285714</c:v>
                </c:pt>
                <c:pt idx="2">
                  <c:v>13.714285714285714</c:v>
                </c:pt>
                <c:pt idx="3">
                  <c:v>5.2142857142857144</c:v>
                </c:pt>
                <c:pt idx="4">
                  <c:v>1.5714285714285714</c:v>
                </c:pt>
                <c:pt idx="5">
                  <c:v>0.8571428571428571</c:v>
                </c:pt>
                <c:pt idx="6">
                  <c:v>0.35714285714285715</c:v>
                </c:pt>
                <c:pt idx="7">
                  <c:v>7.1428571428571425E-2</c:v>
                </c:pt>
                <c:pt idx="8">
                  <c:v>0</c:v>
                </c:pt>
                <c:pt idx="9">
                  <c:v>0.21428571428571427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03D-4FB5-A516-1A7C53DDE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3474511"/>
        <c:axId val="994168831"/>
      </c:lineChart>
      <c:dateAx>
        <c:axId val="663474511"/>
        <c:scaling>
          <c:orientation val="minMax"/>
          <c:max val="44044"/>
          <c:min val="43556"/>
        </c:scaling>
        <c:delete val="0"/>
        <c:axPos val="b"/>
        <c:numFmt formatCode="m/d/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4168831"/>
        <c:crosses val="autoZero"/>
        <c:auto val="0"/>
        <c:lblOffset val="100"/>
        <c:baseTimeUnit val="days"/>
      </c:dateAx>
      <c:valAx>
        <c:axId val="9941688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Number of Thistle Shoots </a:t>
                </a:r>
                <a:br>
                  <a:rPr lang="en-US"/>
                </a:br>
                <a:r>
                  <a:rPr lang="en-US"/>
                  <a:t>Per 2.75' x 3' Plot (8.25 sq 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3474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14A91-0ECF-4A39-99EA-0226E2E38EF6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03CF4-47CE-4187-9BAF-37F59D64A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42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1E67-40D8-405E-A7AE-9DC00D8E532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BCF2-43AD-47DE-AC0F-A5DFC8B4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2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1E67-40D8-405E-A7AE-9DC00D8E532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BCF2-43AD-47DE-AC0F-A5DFC8B4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1E67-40D8-405E-A7AE-9DC00D8E532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BCF2-43AD-47DE-AC0F-A5DFC8B4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8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1E67-40D8-405E-A7AE-9DC00D8E532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BCF2-43AD-47DE-AC0F-A5DFC8B4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1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1E67-40D8-405E-A7AE-9DC00D8E532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BCF2-43AD-47DE-AC0F-A5DFC8B4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5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1E67-40D8-405E-A7AE-9DC00D8E532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BCF2-43AD-47DE-AC0F-A5DFC8B4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1E67-40D8-405E-A7AE-9DC00D8E532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BCF2-43AD-47DE-AC0F-A5DFC8B4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9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1E67-40D8-405E-A7AE-9DC00D8E532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BCF2-43AD-47DE-AC0F-A5DFC8B4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87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1E67-40D8-405E-A7AE-9DC00D8E532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BCF2-43AD-47DE-AC0F-A5DFC8B4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9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1E67-40D8-405E-A7AE-9DC00D8E532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BCF2-43AD-47DE-AC0F-A5DFC8B4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5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41E67-40D8-405E-A7AE-9DC00D8E532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BCF2-43AD-47DE-AC0F-A5DFC8B4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4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41E67-40D8-405E-A7AE-9DC00D8E532F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7BCF2-43AD-47DE-AC0F-A5DFC8B4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6BDCA6B-3C9C-4213-A0D9-30BD5F0B0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8426302" cy="6858000"/>
          </a:xfrm>
          <a:custGeom>
            <a:avLst/>
            <a:gdLst>
              <a:gd name="connsiteX0" fmla="*/ 184095 w 8426302"/>
              <a:gd name="connsiteY0" fmla="*/ 6858000 h 6858000"/>
              <a:gd name="connsiteX1" fmla="*/ 8426302 w 8426302"/>
              <a:gd name="connsiteY1" fmla="*/ 6858000 h 6858000"/>
              <a:gd name="connsiteX2" fmla="*/ 8426302 w 8426302"/>
              <a:gd name="connsiteY2" fmla="*/ 0 h 6858000"/>
              <a:gd name="connsiteX3" fmla="*/ 2743435 w 8426302"/>
              <a:gd name="connsiteY3" fmla="*/ 0 h 6858000"/>
              <a:gd name="connsiteX4" fmla="*/ 2688451 w 8426302"/>
              <a:gd name="connsiteY4" fmla="*/ 37385 h 6858000"/>
              <a:gd name="connsiteX5" fmla="*/ 0 w 8426302"/>
              <a:gd name="connsiteY5" fmla="*/ 5321277 h 6858000"/>
              <a:gd name="connsiteX6" fmla="*/ 116943 w 8426302"/>
              <a:gd name="connsiteY6" fmla="*/ 65584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26302" h="6858000">
                <a:moveTo>
                  <a:pt x="184095" y="6858000"/>
                </a:moveTo>
                <a:lnTo>
                  <a:pt x="8426302" y="6858000"/>
                </a:lnTo>
                <a:lnTo>
                  <a:pt x="8426302" y="0"/>
                </a:lnTo>
                <a:lnTo>
                  <a:pt x="2743435" y="0"/>
                </a:lnTo>
                <a:lnTo>
                  <a:pt x="2688451" y="37385"/>
                </a:lnTo>
                <a:cubicBezTo>
                  <a:pt x="1058888" y="1225893"/>
                  <a:pt x="0" y="3149927"/>
                  <a:pt x="0" y="5321277"/>
                </a:cubicBezTo>
                <a:cubicBezTo>
                  <a:pt x="0" y="5744268"/>
                  <a:pt x="40184" y="6157873"/>
                  <a:pt x="116943" y="655848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A12F62-867F-4684-B28B-E085D09DC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8174932" cy="6858000"/>
          </a:xfrm>
          <a:custGeom>
            <a:avLst/>
            <a:gdLst>
              <a:gd name="connsiteX0" fmla="*/ 190266 w 8174932"/>
              <a:gd name="connsiteY0" fmla="*/ 6858000 h 6858000"/>
              <a:gd name="connsiteX1" fmla="*/ 8174932 w 8174932"/>
              <a:gd name="connsiteY1" fmla="*/ 6858000 h 6858000"/>
              <a:gd name="connsiteX2" fmla="*/ 8174932 w 8174932"/>
              <a:gd name="connsiteY2" fmla="*/ 0 h 6858000"/>
              <a:gd name="connsiteX3" fmla="*/ 2944847 w 8174932"/>
              <a:gd name="connsiteY3" fmla="*/ 0 h 6858000"/>
              <a:gd name="connsiteX4" fmla="*/ 2646373 w 8174932"/>
              <a:gd name="connsiteY4" fmla="*/ 196447 h 6858000"/>
              <a:gd name="connsiteX5" fmla="*/ 0 w 8174932"/>
              <a:gd name="connsiteY5" fmla="*/ 5321277 h 6858000"/>
              <a:gd name="connsiteX6" fmla="*/ 112445 w 8174932"/>
              <a:gd name="connsiteY6" fmla="*/ 65108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74932" h="6858000">
                <a:moveTo>
                  <a:pt x="190266" y="6858000"/>
                </a:moveTo>
                <a:lnTo>
                  <a:pt x="8174932" y="6858000"/>
                </a:lnTo>
                <a:lnTo>
                  <a:pt x="8174932" y="0"/>
                </a:lnTo>
                <a:lnTo>
                  <a:pt x="2944847" y="0"/>
                </a:lnTo>
                <a:lnTo>
                  <a:pt x="2646373" y="196447"/>
                </a:lnTo>
                <a:cubicBezTo>
                  <a:pt x="1044779" y="1335395"/>
                  <a:pt x="0" y="3206327"/>
                  <a:pt x="0" y="5321277"/>
                </a:cubicBezTo>
                <a:cubicBezTo>
                  <a:pt x="0" y="5727999"/>
                  <a:pt x="38639" y="6125696"/>
                  <a:pt x="112445" y="6510898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5092C-24E6-42DD-BD20-FC56F05E9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34110"/>
            <a:ext cx="5936370" cy="3466213"/>
          </a:xfrm>
        </p:spPr>
        <p:txBody>
          <a:bodyPr anchor="b">
            <a:normAutofit/>
          </a:bodyPr>
          <a:lstStyle/>
          <a:p>
            <a:pPr algn="l"/>
            <a:r>
              <a:rPr lang="en-US" sz="6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 of Canada Thistle in an Organic Apple Orchard</a:t>
            </a:r>
            <a:endParaRPr lang="en-US" sz="61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1AC4B-71FC-421B-87BE-C5AF0F31F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4180354"/>
            <a:ext cx="5649289" cy="1279978"/>
          </a:xfrm>
        </p:spPr>
        <p:txBody>
          <a:bodyPr anchor="t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Chris McGuire, Two Onion Farm</a:t>
            </a:r>
          </a:p>
        </p:txBody>
      </p:sp>
    </p:spTree>
    <p:extLst>
      <p:ext uri="{BB962C8B-B14F-4D97-AF65-F5344CB8AC3E}">
        <p14:creationId xmlns:p14="http://schemas.microsoft.com/office/powerpoint/2010/main" val="2187815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593C17-96A3-4AD4-8204-3DAE94ED4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524" y="498496"/>
            <a:ext cx="11139854" cy="147676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Cost Per Tree of Applying Treatments To Eradicate Canada Thistle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A9DF85C-8F03-4DF3-8D0A-1E55CCDD97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937320"/>
              </p:ext>
            </p:extLst>
          </p:nvPr>
        </p:nvGraphicFramePr>
        <p:xfrm>
          <a:off x="1010320" y="2427541"/>
          <a:ext cx="10116262" cy="3997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910">
                  <a:extLst>
                    <a:ext uri="{9D8B030D-6E8A-4147-A177-3AD203B41FA5}">
                      <a16:colId xmlns:a16="http://schemas.microsoft.com/office/drawing/2014/main" val="141614536"/>
                    </a:ext>
                  </a:extLst>
                </a:gridCol>
                <a:gridCol w="1920466">
                  <a:extLst>
                    <a:ext uri="{9D8B030D-6E8A-4147-A177-3AD203B41FA5}">
                      <a16:colId xmlns:a16="http://schemas.microsoft.com/office/drawing/2014/main" val="1303983276"/>
                    </a:ext>
                  </a:extLst>
                </a:gridCol>
                <a:gridCol w="1885962">
                  <a:extLst>
                    <a:ext uri="{9D8B030D-6E8A-4147-A177-3AD203B41FA5}">
                      <a16:colId xmlns:a16="http://schemas.microsoft.com/office/drawing/2014/main" val="1422319352"/>
                    </a:ext>
                  </a:extLst>
                </a:gridCol>
                <a:gridCol w="1885962">
                  <a:extLst>
                    <a:ext uri="{9D8B030D-6E8A-4147-A177-3AD203B41FA5}">
                      <a16:colId xmlns:a16="http://schemas.microsoft.com/office/drawing/2014/main" val="3242804466"/>
                    </a:ext>
                  </a:extLst>
                </a:gridCol>
                <a:gridCol w="1885962">
                  <a:extLst>
                    <a:ext uri="{9D8B030D-6E8A-4147-A177-3AD203B41FA5}">
                      <a16:colId xmlns:a16="http://schemas.microsoft.com/office/drawing/2014/main" val="2668824281"/>
                    </a:ext>
                  </a:extLst>
                </a:gridCol>
              </a:tblGrid>
              <a:tr h="911742">
                <a:tc>
                  <a:txBody>
                    <a:bodyPr/>
                    <a:lstStyle/>
                    <a:p>
                      <a:r>
                        <a:rPr lang="en-US" sz="1700"/>
                        <a:t>Treatment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Labor To Cut Thistles and other weeds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Labor To Apply Cardboard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Cost Of Materials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Total Cost</a:t>
                      </a:r>
                    </a:p>
                  </a:txBody>
                  <a:tcPr marL="87667" marR="87667" marT="43834" marB="43834"/>
                </a:tc>
                <a:extLst>
                  <a:ext uri="{0D108BD9-81ED-4DB2-BD59-A6C34878D82A}">
                    <a16:rowId xmlns:a16="http://schemas.microsoft.com/office/drawing/2014/main" val="428721026"/>
                  </a:ext>
                </a:extLst>
              </a:tr>
              <a:tr h="385737">
                <a:tc>
                  <a:txBody>
                    <a:bodyPr/>
                    <a:lstStyle/>
                    <a:p>
                      <a:r>
                        <a:rPr lang="en-US" sz="1700"/>
                        <a:t>Cardboard-Trim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$1.57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$2.28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$0.03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$3.87</a:t>
                      </a:r>
                    </a:p>
                  </a:txBody>
                  <a:tcPr marL="87667" marR="87667" marT="43834" marB="43834"/>
                </a:tc>
                <a:extLst>
                  <a:ext uri="{0D108BD9-81ED-4DB2-BD59-A6C34878D82A}">
                    <a16:rowId xmlns:a16="http://schemas.microsoft.com/office/drawing/2014/main" val="335364996"/>
                  </a:ext>
                </a:extLst>
              </a:tr>
              <a:tr h="385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Cardboard-Spray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$1.14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$2.28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$3.07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$6.48</a:t>
                      </a:r>
                    </a:p>
                  </a:txBody>
                  <a:tcPr marL="87667" marR="87667" marT="43834" marB="43834"/>
                </a:tc>
                <a:extLst>
                  <a:ext uri="{0D108BD9-81ED-4DB2-BD59-A6C34878D82A}">
                    <a16:rowId xmlns:a16="http://schemas.microsoft.com/office/drawing/2014/main" val="852370582"/>
                  </a:ext>
                </a:extLst>
              </a:tr>
              <a:tr h="385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Cardboard-Hoe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$1.67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$2.28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$3.94</a:t>
                      </a:r>
                    </a:p>
                  </a:txBody>
                  <a:tcPr marL="87667" marR="87667" marT="43834" marB="43834"/>
                </a:tc>
                <a:extLst>
                  <a:ext uri="{0D108BD9-81ED-4DB2-BD59-A6C34878D82A}">
                    <a16:rowId xmlns:a16="http://schemas.microsoft.com/office/drawing/2014/main" val="2030157370"/>
                  </a:ext>
                </a:extLst>
              </a:tr>
              <a:tr h="385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Cardboard-Hand pull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$3.21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$2.28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$5.49</a:t>
                      </a:r>
                    </a:p>
                  </a:txBody>
                  <a:tcPr marL="87667" marR="87667" marT="43834" marB="43834"/>
                </a:tc>
                <a:extLst>
                  <a:ext uri="{0D108BD9-81ED-4DB2-BD59-A6C34878D82A}">
                    <a16:rowId xmlns:a16="http://schemas.microsoft.com/office/drawing/2014/main" val="3523063731"/>
                  </a:ext>
                </a:extLst>
              </a:tr>
              <a:tr h="385737">
                <a:tc>
                  <a:txBody>
                    <a:bodyPr/>
                    <a:lstStyle/>
                    <a:p>
                      <a:r>
                        <a:rPr lang="en-US" sz="1700">
                          <a:highlight>
                            <a:srgbClr val="FFFF00"/>
                          </a:highlight>
                        </a:rPr>
                        <a:t>No cardboard-Trim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$2.07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$0.04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highlight>
                            <a:srgbClr val="FFFF00"/>
                          </a:highlight>
                        </a:rPr>
                        <a:t>$2.11</a:t>
                      </a:r>
                    </a:p>
                  </a:txBody>
                  <a:tcPr marL="87667" marR="87667" marT="43834" marB="43834"/>
                </a:tc>
                <a:extLst>
                  <a:ext uri="{0D108BD9-81ED-4DB2-BD59-A6C34878D82A}">
                    <a16:rowId xmlns:a16="http://schemas.microsoft.com/office/drawing/2014/main" val="2614462854"/>
                  </a:ext>
                </a:extLst>
              </a:tr>
              <a:tr h="385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No cardboard-Spray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$1.90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$5.96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$7.86</a:t>
                      </a:r>
                    </a:p>
                  </a:txBody>
                  <a:tcPr marL="87667" marR="87667" marT="43834" marB="43834"/>
                </a:tc>
                <a:extLst>
                  <a:ext uri="{0D108BD9-81ED-4DB2-BD59-A6C34878D82A}">
                    <a16:rowId xmlns:a16="http://schemas.microsoft.com/office/drawing/2014/main" val="2786522763"/>
                  </a:ext>
                </a:extLst>
              </a:tr>
              <a:tr h="385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>
                          <a:highlight>
                            <a:srgbClr val="FFFF00"/>
                          </a:highlight>
                        </a:rPr>
                        <a:t>No cardboard-Hoe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$2.64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highlight>
                            <a:srgbClr val="FFFF00"/>
                          </a:highlight>
                        </a:rPr>
                        <a:t>$2.64</a:t>
                      </a:r>
                    </a:p>
                  </a:txBody>
                  <a:tcPr marL="87667" marR="87667" marT="43834" marB="43834"/>
                </a:tc>
                <a:extLst>
                  <a:ext uri="{0D108BD9-81ED-4DB2-BD59-A6C34878D82A}">
                    <a16:rowId xmlns:a16="http://schemas.microsoft.com/office/drawing/2014/main" val="2345801752"/>
                  </a:ext>
                </a:extLst>
              </a:tr>
              <a:tr h="385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No cardboard-Hand pull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/>
                        <a:t>$4.96</a:t>
                      </a:r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endParaRPr lang="en-US" sz="1700"/>
                    </a:p>
                  </a:txBody>
                  <a:tcPr marL="87667" marR="87667" marT="43834" marB="438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$4.96</a:t>
                      </a:r>
                    </a:p>
                  </a:txBody>
                  <a:tcPr marL="87667" marR="87667" marT="43834" marB="43834"/>
                </a:tc>
                <a:extLst>
                  <a:ext uri="{0D108BD9-81ED-4DB2-BD59-A6C34878D82A}">
                    <a16:rowId xmlns:a16="http://schemas.microsoft.com/office/drawing/2014/main" val="4112112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650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46B3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9A3B7-A47F-4069-9B3E-47A46D67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Other considerations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80A6D2-E84F-4EE1-887A-224F0F6A67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 r="1" b="702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4FA2C-3FDE-4050-B795-96C0D61EF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Hoe and string trimmer degrade mulch</a:t>
            </a:r>
          </a:p>
          <a:p>
            <a:r>
              <a:rPr lang="en-US" dirty="0">
                <a:solidFill>
                  <a:srgbClr val="FFFFFF"/>
                </a:solidFill>
              </a:rPr>
              <a:t>String trimmer not good against low-growing weeds</a:t>
            </a:r>
          </a:p>
          <a:p>
            <a:r>
              <a:rPr lang="en-US" dirty="0">
                <a:solidFill>
                  <a:srgbClr val="FFFFFF"/>
                </a:solidFill>
              </a:rPr>
              <a:t>String trimmer issues: vibration, noise, maintenance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16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65CCD4-B946-44E3-93A4-82B166F5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/>
              <a:t>Questions?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35082D-758E-4001-AB1A-6BE690611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Chris McGuire</a:t>
            </a:r>
          </a:p>
          <a:p>
            <a:pPr marL="0" indent="0">
              <a:buNone/>
            </a:pPr>
            <a:r>
              <a:rPr lang="en-US" dirty="0"/>
              <a:t>Two Onion Farm</a:t>
            </a:r>
          </a:p>
          <a:p>
            <a:pPr marL="0" indent="0">
              <a:buNone/>
            </a:pPr>
            <a:r>
              <a:rPr lang="en-US" dirty="0"/>
              <a:t>twoonionfarm@gmail.com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 descr="A close up of fruit on a branch&#10;&#10;Description automatically generated">
            <a:extLst>
              <a:ext uri="{FF2B5EF4-FFF2-40B4-BE49-F238E27FC236}">
                <a16:creationId xmlns:a16="http://schemas.microsoft.com/office/drawing/2014/main" id="{4FD61715-95CE-46B9-A364-1744B2F4A0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 r="17612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8023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85933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02A54-BDC6-448D-99B3-64DBA1EA8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pc="-50" baseline="0">
                <a:solidFill>
                  <a:srgbClr val="FFFFFF"/>
                </a:solidFill>
              </a:rPr>
              <a:t>Two Onion Farm</a:t>
            </a:r>
          </a:p>
        </p:txBody>
      </p:sp>
      <p:pic>
        <p:nvPicPr>
          <p:cNvPr id="8" name="Content Placeholder 7" descr="A tree in a grassy area&#10;&#10;Description automatically generated">
            <a:extLst>
              <a:ext uri="{FF2B5EF4-FFF2-40B4-BE49-F238E27FC236}">
                <a16:creationId xmlns:a16="http://schemas.microsoft.com/office/drawing/2014/main" id="{C025408E-2A67-438B-9DB9-D53A6FC033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41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F6E220-4C0E-4F8A-954E-0E24CF0E3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Apples: 2 acres</a:t>
            </a:r>
          </a:p>
          <a:p>
            <a:r>
              <a:rPr lang="en-US" i="1" dirty="0">
                <a:solidFill>
                  <a:srgbClr val="FFFFFF"/>
                </a:solidFill>
              </a:rPr>
              <a:t>Ribes</a:t>
            </a:r>
            <a:r>
              <a:rPr lang="en-US" dirty="0">
                <a:solidFill>
                  <a:srgbClr val="FFFFFF"/>
                </a:solidFill>
              </a:rPr>
              <a:t>: ½ acre</a:t>
            </a:r>
          </a:p>
          <a:p>
            <a:r>
              <a:rPr lang="en-US" dirty="0">
                <a:solidFill>
                  <a:srgbClr val="FFFFFF"/>
                </a:solidFill>
              </a:rPr>
              <a:t>Certified organic</a:t>
            </a:r>
          </a:p>
          <a:p>
            <a:r>
              <a:rPr lang="en-US" dirty="0">
                <a:solidFill>
                  <a:srgbClr val="FFFFFF"/>
                </a:solidFill>
              </a:rPr>
              <a:t>CSA, stores, other farms</a:t>
            </a:r>
          </a:p>
          <a:p>
            <a:r>
              <a:rPr lang="en-US" dirty="0">
                <a:solidFill>
                  <a:srgbClr val="FFFFFF"/>
                </a:solidFill>
              </a:rPr>
              <a:t>Fresh fruit, value-added products</a:t>
            </a:r>
          </a:p>
        </p:txBody>
      </p:sp>
    </p:spTree>
    <p:extLst>
      <p:ext uri="{BB962C8B-B14F-4D97-AF65-F5344CB8AC3E}">
        <p14:creationId xmlns:p14="http://schemas.microsoft.com/office/powerpoint/2010/main" val="41268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3"/>
    </mc:Choice>
    <mc:Fallback xmlns="">
      <p:transition spd="slow" advTm="2982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E655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F3E8B-0E12-4EBF-842A-B38FB38F9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Mulching at Two Onion Farm</a:t>
            </a:r>
          </a:p>
        </p:txBody>
      </p:sp>
      <p:pic>
        <p:nvPicPr>
          <p:cNvPr id="6" name="Content Placeholder 5" descr="A picture containing outdoor, grass, truck, person&#10;&#10;Description automatically generated">
            <a:extLst>
              <a:ext uri="{FF2B5EF4-FFF2-40B4-BE49-F238E27FC236}">
                <a16:creationId xmlns:a16="http://schemas.microsoft.com/office/drawing/2014/main" id="{1B177569-9EEC-4712-AB9F-7E56A24F55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1" r="1" b="6993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C1F28-E000-44F9-97F1-F17BFF5C2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Dwarf trees</a:t>
            </a:r>
          </a:p>
          <a:p>
            <a:r>
              <a:rPr lang="en-US" dirty="0">
                <a:solidFill>
                  <a:srgbClr val="FFFFFF"/>
                </a:solidFill>
              </a:rPr>
              <a:t>6.5-8 foot band of mulch</a:t>
            </a:r>
          </a:p>
          <a:p>
            <a:r>
              <a:rPr lang="en-US" dirty="0">
                <a:solidFill>
                  <a:srgbClr val="FFFFFF"/>
                </a:solidFill>
              </a:rPr>
              <a:t>Weed control</a:t>
            </a:r>
          </a:p>
          <a:p>
            <a:r>
              <a:rPr lang="en-US" dirty="0">
                <a:solidFill>
                  <a:srgbClr val="FFFFFF"/>
                </a:solidFill>
              </a:rPr>
              <a:t>Erosion</a:t>
            </a:r>
          </a:p>
          <a:p>
            <a:r>
              <a:rPr lang="en-US" dirty="0">
                <a:solidFill>
                  <a:srgbClr val="FFFFFF"/>
                </a:solidFill>
              </a:rPr>
              <a:t>Build organic matter</a:t>
            </a:r>
          </a:p>
          <a:p>
            <a:r>
              <a:rPr lang="en-US" dirty="0">
                <a:solidFill>
                  <a:srgbClr val="FFFFFF"/>
                </a:solidFill>
              </a:rPr>
              <a:t>Discourage rodents</a:t>
            </a:r>
          </a:p>
        </p:txBody>
      </p:sp>
    </p:spTree>
    <p:extLst>
      <p:ext uri="{BB962C8B-B14F-4D97-AF65-F5344CB8AC3E}">
        <p14:creationId xmlns:p14="http://schemas.microsoft.com/office/powerpoint/2010/main" val="2198121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D623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3E4AE-4052-4B2C-ACBF-E2B651895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Canada Thistle Invades</a:t>
            </a:r>
          </a:p>
        </p:txBody>
      </p:sp>
      <p:pic>
        <p:nvPicPr>
          <p:cNvPr id="6" name="Content Placeholder 5" descr="A green and brown grass&#10;&#10;Description automatically generated">
            <a:extLst>
              <a:ext uri="{FF2B5EF4-FFF2-40B4-BE49-F238E27FC236}">
                <a16:creationId xmlns:a16="http://schemas.microsoft.com/office/drawing/2014/main" id="{E5A5F055-4458-43FA-B6C9-2CFF06792D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8" r="33756" b="1"/>
          <a:stretch/>
        </p:blipFill>
        <p:spPr>
          <a:xfrm rot="5400000">
            <a:off x="1816573" y="965877"/>
            <a:ext cx="4080254" cy="70583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F71F9-D290-49CC-8335-68DF9AEC1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Grow from seed or by spread from adjacent areas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Deep rhizomes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Very hard to eradicate once established</a:t>
            </a:r>
          </a:p>
        </p:txBody>
      </p:sp>
    </p:spTree>
    <p:extLst>
      <p:ext uri="{BB962C8B-B14F-4D97-AF65-F5344CB8AC3E}">
        <p14:creationId xmlns:p14="http://schemas.microsoft.com/office/powerpoint/2010/main" val="3413404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B6031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75230-E445-4EBE-AC64-792FCA21A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Killing Perennial Weeds</a:t>
            </a:r>
          </a:p>
        </p:txBody>
      </p:sp>
      <p:pic>
        <p:nvPicPr>
          <p:cNvPr id="6" name="Content Placeholder 5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1F058BC7-2753-4E2B-B59C-AED6CC22E8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4" r="1" b="1120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0BBCE-934A-4F01-A6A5-E18624D71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Impossible to dig</a:t>
            </a:r>
          </a:p>
          <a:p>
            <a:r>
              <a:rPr lang="en-US" dirty="0">
                <a:solidFill>
                  <a:srgbClr val="FFFFFF"/>
                </a:solidFill>
              </a:rPr>
              <a:t>Repeatedly kill shoots</a:t>
            </a:r>
          </a:p>
          <a:p>
            <a:r>
              <a:rPr lang="en-US" dirty="0">
                <a:solidFill>
                  <a:srgbClr val="FFFFFF"/>
                </a:solidFill>
              </a:rPr>
              <a:t>Proper interval is key</a:t>
            </a:r>
          </a:p>
        </p:txBody>
      </p:sp>
    </p:spTree>
    <p:extLst>
      <p:ext uri="{BB962C8B-B14F-4D97-AF65-F5344CB8AC3E}">
        <p14:creationId xmlns:p14="http://schemas.microsoft.com/office/powerpoint/2010/main" val="2352805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E66078-CDF4-4F3A-9323-5DB71DD56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8" y="643467"/>
            <a:ext cx="905864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0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E2E0B-2574-40D7-B5ED-CE319585F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14" y="643467"/>
            <a:ext cx="90219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34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95829-D6E7-4585-8D51-12CCD08E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17" y="319234"/>
            <a:ext cx="5969342" cy="12764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Canada Thistle Control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39397-FD41-4686-8E51-204297953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994" y="1900518"/>
            <a:ext cx="5314543" cy="431023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USDA-SARE Farmer Rancher Grant</a:t>
            </a:r>
          </a:p>
          <a:p>
            <a:endParaRPr lang="en-US" dirty="0"/>
          </a:p>
          <a:p>
            <a:r>
              <a:rPr lang="en-US" dirty="0"/>
              <a:t>Hand pulling</a:t>
            </a:r>
          </a:p>
          <a:p>
            <a:r>
              <a:rPr lang="en-US" dirty="0"/>
              <a:t>Hoeing with diamond hoe</a:t>
            </a:r>
          </a:p>
          <a:p>
            <a:r>
              <a:rPr lang="en-US" dirty="0"/>
              <a:t>String trimmer</a:t>
            </a:r>
          </a:p>
          <a:p>
            <a:r>
              <a:rPr lang="en-US" dirty="0"/>
              <a:t>Avenger organic herbicide</a:t>
            </a:r>
          </a:p>
          <a:p>
            <a:endParaRPr lang="en-US" dirty="0"/>
          </a:p>
          <a:p>
            <a:r>
              <a:rPr lang="en-US" dirty="0"/>
              <a:t>All treatments without and without cardboard mulch</a:t>
            </a:r>
          </a:p>
        </p:txBody>
      </p:sp>
      <p:sp>
        <p:nvSpPr>
          <p:cNvPr id="38" name="Freeform: Shape 25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hydrant, holding&#10;&#10;Description automatically generated">
            <a:extLst>
              <a:ext uri="{FF2B5EF4-FFF2-40B4-BE49-F238E27FC236}">
                <a16:creationId xmlns:a16="http://schemas.microsoft.com/office/drawing/2014/main" id="{0128A3EC-99AA-442C-8B13-7B95708EEA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r="-2" b="-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5371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E4BF7C4-4942-42E5-A438-36DA653A8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578618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3209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268</Words>
  <Application>Microsoft Office PowerPoint</Application>
  <PresentationFormat>Widescreen</PresentationFormat>
  <Paragraphs>83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Control of Canada Thistle in an Organic Apple Orchard</vt:lpstr>
      <vt:lpstr>Two Onion Farm</vt:lpstr>
      <vt:lpstr>Mulching at Two Onion Farm</vt:lpstr>
      <vt:lpstr>Canada Thistle Invades</vt:lpstr>
      <vt:lpstr>Killing Perennial Weeds</vt:lpstr>
      <vt:lpstr>PowerPoint Presentation</vt:lpstr>
      <vt:lpstr>PowerPoint Presentation</vt:lpstr>
      <vt:lpstr>Canada Thistle Control</vt:lpstr>
      <vt:lpstr>PowerPoint Presentation</vt:lpstr>
      <vt:lpstr>Cost Per Tree of Applying Treatments To Eradicate Canada Thistle</vt:lpstr>
      <vt:lpstr>Other considerations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 of Canada Thistle inMulched Organic Apple Orchard</dc:title>
  <dc:creator>Chris McGuire</dc:creator>
  <cp:lastModifiedBy>Chris McGuire</cp:lastModifiedBy>
  <cp:revision>5</cp:revision>
  <dcterms:created xsi:type="dcterms:W3CDTF">2021-01-11T17:57:11Z</dcterms:created>
  <dcterms:modified xsi:type="dcterms:W3CDTF">2021-01-12T12:26:30Z</dcterms:modified>
</cp:coreProperties>
</file>