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/>
    <p:restoredTop sz="94708"/>
  </p:normalViewPr>
  <p:slideViewPr>
    <p:cSldViewPr snapToGrid="0"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Poor communications between landowners/farmers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Lack of understanding of the cost-share funding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Concern about losing the lease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Complicated beaurocracy for federal programs that require landowner participation</a:t>
            </a:r>
            <a:endParaRPr/>
          </a:p>
        </p:txBody>
      </p:sp>
      <p:sp>
        <p:nvSpPr>
          <p:cNvPr id="259" name="Google Shape;2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Why?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	Poor communications between landowners/farmers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	Lack of understanding of the cost-share funding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	Concern about losing the lease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	Complicated bureaucracy for federal programs that require landowner participation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1812153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4080911"/>
            <a:ext cx="9144000" cy="2777089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4495800" y="5709379"/>
            <a:ext cx="4365625" cy="98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D5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214313" y="4081463"/>
            <a:ext cx="41529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2" descr="edwin vegetables 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5800" y="4233609"/>
            <a:ext cx="137434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Legal-scales-books-gavel-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2163" y="4233609"/>
            <a:ext cx="137482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 descr="agnr207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789" y="4233609"/>
            <a:ext cx="137093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 descr="MPower-Logo_WHITE_UM-AG-LAW_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4572000" cy="160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0" y="898942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0" y="0"/>
            <a:ext cx="9144000" cy="898942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8" name="Google Shape;108;p11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0" y="-1"/>
            <a:ext cx="9144000" cy="1216387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100430" y="73387"/>
            <a:ext cx="41094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7" name="Google Shape;117;p12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03A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0" y="-1"/>
            <a:ext cx="9144000" cy="1164771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6" name="Google Shape;126;p13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0" y="0"/>
            <a:ext cx="9144000" cy="12129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0" y="6534696"/>
            <a:ext cx="9144000" cy="313800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114701" y="69858"/>
            <a:ext cx="516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9" name="Google Shape;139;p15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16"/>
          <p:cNvSpPr/>
          <p:nvPr/>
        </p:nvSpPr>
        <p:spPr>
          <a:xfrm>
            <a:off x="0" y="0"/>
            <a:ext cx="9144000" cy="18123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0" y="4080911"/>
            <a:ext cx="9144000" cy="27771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4495800" y="5709379"/>
            <a:ext cx="43656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D5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2"/>
          </p:nvPr>
        </p:nvSpPr>
        <p:spPr>
          <a:xfrm>
            <a:off x="214313" y="4081463"/>
            <a:ext cx="4152900" cy="13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9" name="Google Shape;149;p16" descr="edwin vegetables 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5800" y="4233609"/>
            <a:ext cx="137434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 descr="Legal-scales-books-gavel-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2163" y="4233609"/>
            <a:ext cx="1374821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 descr="agnr207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789" y="4233609"/>
            <a:ext cx="137093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 descr="MPower-Logo_WHITE_UM-AG-LAW_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4571999" cy="160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457200" y="134748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0" y="0"/>
            <a:ext cx="9144000" cy="12129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00430" y="69858"/>
            <a:ext cx="545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57" name="Google Shape;157;p17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7"/>
          <p:cNvSpPr/>
          <p:nvPr/>
        </p:nvSpPr>
        <p:spPr>
          <a:xfrm>
            <a:off x="0" y="6528592"/>
            <a:ext cx="9144000" cy="313800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18"/>
          <p:cNvSpPr/>
          <p:nvPr/>
        </p:nvSpPr>
        <p:spPr>
          <a:xfrm>
            <a:off x="0" y="0"/>
            <a:ext cx="9144000" cy="18123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0" y="4080911"/>
            <a:ext cx="9144000" cy="27771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 txBox="1">
            <a:spLocks noGrp="1"/>
          </p:cNvSpPr>
          <p:nvPr>
            <p:ph type="body" idx="1"/>
          </p:nvPr>
        </p:nvSpPr>
        <p:spPr>
          <a:xfrm>
            <a:off x="4495800" y="5709379"/>
            <a:ext cx="43656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D5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body" idx="2"/>
          </p:nvPr>
        </p:nvSpPr>
        <p:spPr>
          <a:xfrm>
            <a:off x="214313" y="4081463"/>
            <a:ext cx="4152900" cy="13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8" name="Google Shape;168;p18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571999" cy="160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2700" y="4456741"/>
            <a:ext cx="4505812" cy="538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19"/>
          <p:cNvSpPr/>
          <p:nvPr/>
        </p:nvSpPr>
        <p:spPr>
          <a:xfrm>
            <a:off x="0" y="6564517"/>
            <a:ext cx="9144000" cy="313800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19"/>
          <p:cNvSpPr/>
          <p:nvPr/>
        </p:nvSpPr>
        <p:spPr>
          <a:xfrm>
            <a:off x="0" y="0"/>
            <a:ext cx="9144000" cy="12129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9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124003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20"/>
          <p:cNvSpPr/>
          <p:nvPr/>
        </p:nvSpPr>
        <p:spPr>
          <a:xfrm>
            <a:off x="0" y="-1"/>
            <a:ext cx="9144000" cy="12165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0" y="6544084"/>
            <a:ext cx="9144000" cy="313800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100430" y="73387"/>
            <a:ext cx="4544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0" name="Google Shape;190;p20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/>
          <p:nvPr/>
        </p:nvSpPr>
        <p:spPr>
          <a:xfrm>
            <a:off x="0" y="0"/>
            <a:ext cx="9144000" cy="11607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0" y="6538912"/>
            <a:ext cx="9144000" cy="313800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100431" y="17798"/>
            <a:ext cx="410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" name="Google Shape;198;p21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0" y="0"/>
            <a:ext cx="9144000" cy="1212858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0" y="6534696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14701" y="69858"/>
            <a:ext cx="516548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1" name="Google Shape;31;p3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/>
          <p:nvPr/>
        </p:nvSpPr>
        <p:spPr>
          <a:xfrm>
            <a:off x="0" y="6520897"/>
            <a:ext cx="9144000" cy="337200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22"/>
          <p:cNvSpPr/>
          <p:nvPr/>
        </p:nvSpPr>
        <p:spPr>
          <a:xfrm>
            <a:off x="0" y="-1"/>
            <a:ext cx="9144000" cy="12735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2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>
            <a:spLocks noGrp="1"/>
          </p:cNvSpPr>
          <p:nvPr>
            <p:ph type="body" idx="1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23"/>
          <p:cNvSpPr/>
          <p:nvPr/>
        </p:nvSpPr>
        <p:spPr>
          <a:xfrm>
            <a:off x="0" y="-1"/>
            <a:ext cx="9144000" cy="12987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3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1" name="Google Shape;211;p23"/>
          <p:cNvSpPr/>
          <p:nvPr/>
        </p:nvSpPr>
        <p:spPr>
          <a:xfrm>
            <a:off x="0" y="6520897"/>
            <a:ext cx="9144000" cy="337200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5" name="Google Shape;215;p23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24"/>
          <p:cNvSpPr/>
          <p:nvPr/>
        </p:nvSpPr>
        <p:spPr>
          <a:xfrm>
            <a:off x="0" y="6520897"/>
            <a:ext cx="9144000" cy="3372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24"/>
          <p:cNvSpPr/>
          <p:nvPr/>
        </p:nvSpPr>
        <p:spPr>
          <a:xfrm>
            <a:off x="0" y="898942"/>
            <a:ext cx="9144000" cy="313800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0" y="0"/>
            <a:ext cx="9144000" cy="8988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6" name="Google Shape;226;p24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/>
          <p:nvPr/>
        </p:nvSpPr>
        <p:spPr>
          <a:xfrm>
            <a:off x="0" y="6520897"/>
            <a:ext cx="9144000" cy="337200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0" y="-1"/>
            <a:ext cx="9144000" cy="12165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title"/>
          </p:nvPr>
        </p:nvSpPr>
        <p:spPr>
          <a:xfrm>
            <a:off x="100430" y="73387"/>
            <a:ext cx="410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35" name="Google Shape;235;p25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/>
          <p:nvPr/>
        </p:nvSpPr>
        <p:spPr>
          <a:xfrm>
            <a:off x="0" y="6520897"/>
            <a:ext cx="9144000" cy="337200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03A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6"/>
          <p:cNvSpPr/>
          <p:nvPr/>
        </p:nvSpPr>
        <p:spPr>
          <a:xfrm>
            <a:off x="0" y="-1"/>
            <a:ext cx="9144000" cy="11649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26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3" name="Google Shape;243;p26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4" name="Google Shape;244;p26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457200" y="134748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0" y="0"/>
            <a:ext cx="9144000" cy="1212858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100430" y="69858"/>
            <a:ext cx="545090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9" name="Google Shape;39;p4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0" y="6528592"/>
            <a:ext cx="9144000" cy="313916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0" y="0"/>
            <a:ext cx="9144000" cy="1160798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0" y="6538912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00431" y="17798"/>
            <a:ext cx="41094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" name="Google Shape;51;p5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0" y="0"/>
            <a:ext cx="9144000" cy="1812153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0" y="4080911"/>
            <a:ext cx="9144000" cy="2777089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4495800" y="5709379"/>
            <a:ext cx="4365625" cy="98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D5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2"/>
          </p:nvPr>
        </p:nvSpPr>
        <p:spPr>
          <a:xfrm>
            <a:off x="214313" y="4081463"/>
            <a:ext cx="41529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Google Shape;58;p6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572000" cy="160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2700" y="4456741"/>
            <a:ext cx="4505812" cy="538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0" y="6564517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0" y="0"/>
            <a:ext cx="9144000" cy="1212858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7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124003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0" y="-1"/>
            <a:ext cx="9144000" cy="1216387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0" y="6544084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100430" y="73387"/>
            <a:ext cx="454459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p8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9"/>
          <p:cNvSpPr/>
          <p:nvPr/>
        </p:nvSpPr>
        <p:spPr>
          <a:xfrm>
            <a:off x="0" y="-1"/>
            <a:ext cx="9144000" cy="1273629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9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body" idx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>
            <a:off x="0" y="-1"/>
            <a:ext cx="9144000" cy="1298575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0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10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>
            <a:spLocks noGrp="1"/>
          </p:cNvSpPr>
          <p:nvPr>
            <p:ph type="ctrTitle"/>
          </p:nvPr>
        </p:nvSpPr>
        <p:spPr>
          <a:xfrm>
            <a:off x="450000" y="2112100"/>
            <a:ext cx="8376600" cy="18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12121"/>
                </a:solidFill>
              </a:rPr>
              <a:t>Challenges to Installing Conservation Practices on Leased Land </a:t>
            </a:r>
            <a:endParaRPr i="0" u="none" strike="noStrike" cap="none">
              <a:solidFill>
                <a:schemeClr val="dk1"/>
              </a:solidFill>
            </a:endParaRPr>
          </a:p>
        </p:txBody>
      </p:sp>
      <p:sp>
        <p:nvSpPr>
          <p:cNvPr id="250" name="Google Shape;250;p27"/>
          <p:cNvSpPr txBox="1">
            <a:spLocks noGrp="1"/>
          </p:cNvSpPr>
          <p:nvPr>
            <p:ph type="body" idx="1"/>
          </p:nvPr>
        </p:nvSpPr>
        <p:spPr>
          <a:xfrm>
            <a:off x="3240975" y="5515050"/>
            <a:ext cx="5801700" cy="11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This work is supported by the National Institute of Food and Agriculture, U.S. Department of Agriculture, through the Northeast Sustainable Agriculture Research and Education program under subaward number ENE18-151.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D500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251" name="Google Shape;251;p27"/>
          <p:cNvSpPr txBox="1">
            <a:spLocks noGrp="1"/>
          </p:cNvSpPr>
          <p:nvPr>
            <p:ph type="body" idx="2"/>
          </p:nvPr>
        </p:nvSpPr>
        <p:spPr>
          <a:xfrm>
            <a:off x="214313" y="4081463"/>
            <a:ext cx="4152900" cy="17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</a:pPr>
            <a:r>
              <a:rPr lang="en-US"/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D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4476500" y="376025"/>
            <a:ext cx="2548500" cy="10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7"/>
          <p:cNvSpPr txBox="1"/>
          <p:nvPr/>
        </p:nvSpPr>
        <p:spPr>
          <a:xfrm>
            <a:off x="7108675" y="358125"/>
            <a:ext cx="1790700" cy="11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4375" y="183100"/>
            <a:ext cx="2348136" cy="144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1899" y="183110"/>
            <a:ext cx="1597701" cy="144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We wanted to give you an opportunity to discuss and understand the challenges to help you be better prepared to reach creative solutions. 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This  afternoon you will get a chance to put your skills to work. </a:t>
            </a:r>
            <a:endParaRPr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title"/>
          </p:nvPr>
        </p:nvSpPr>
        <p:spPr>
          <a:xfrm>
            <a:off x="114700" y="69850"/>
            <a:ext cx="5776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Solutions</a:t>
            </a:r>
            <a:endParaRPr/>
          </a:p>
        </p:txBody>
      </p:sp>
      <p:pic>
        <p:nvPicPr>
          <p:cNvPr id="329" name="Google Shape;32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3975" y="1316888"/>
            <a:ext cx="4260801" cy="509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36" name="Google Shape;336;p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37" name="Google Shape;337;p37"/>
          <p:cNvSpPr txBox="1">
            <a:spLocks noGrp="1"/>
          </p:cNvSpPr>
          <p:nvPr>
            <p:ph type="title"/>
          </p:nvPr>
        </p:nvSpPr>
        <p:spPr>
          <a:xfrm>
            <a:off x="114700" y="232778"/>
            <a:ext cx="51654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338" name="Google Shape;33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275" y="1299275"/>
            <a:ext cx="8487450" cy="512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 txBox="1">
            <a:spLocks noGrp="1"/>
          </p:cNvSpPr>
          <p:nvPr>
            <p:ph type="body" idx="1"/>
          </p:nvPr>
        </p:nvSpPr>
        <p:spPr>
          <a:xfrm>
            <a:off x="114701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/>
              <a:t>In Maryland, 42% of agricultural acres are in a formal or informal lease arrangement.</a:t>
            </a:r>
            <a:endParaRPr sz="3000"/>
          </a:p>
          <a:p>
            <a:pPr marL="3429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/>
              <a:t>Conservation practices are less prevalent on leased acres. </a:t>
            </a:r>
            <a:endParaRPr sz="3000"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8"/>
          <p:cNvSpPr txBox="1">
            <a:spLocks noGrp="1"/>
          </p:cNvSpPr>
          <p:nvPr>
            <p:ph type="title"/>
          </p:nvPr>
        </p:nvSpPr>
        <p:spPr>
          <a:xfrm>
            <a:off x="114701" y="69858"/>
            <a:ext cx="5648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Agricultural Conservation Leasing Project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5700" y="1365249"/>
            <a:ext cx="4685899" cy="3702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>
            <a:spLocks noGrp="1"/>
          </p:cNvSpPr>
          <p:nvPr>
            <p:ph type="body" idx="1"/>
          </p:nvPr>
        </p:nvSpPr>
        <p:spPr>
          <a:xfrm>
            <a:off x="76200" y="1295400"/>
            <a:ext cx="5029200" cy="52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/>
              <a:t>At registration you provided reasons you think conservation practices are less common on rented farmland. </a:t>
            </a:r>
            <a:endParaRPr sz="3000"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/>
              <a:t>We have a panel of experts to discuss their experiences in this area. </a:t>
            </a:r>
            <a:endParaRPr sz="3000"/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9"/>
          <p:cNvSpPr txBox="1">
            <a:spLocks noGrp="1"/>
          </p:cNvSpPr>
          <p:nvPr>
            <p:ph type="title"/>
          </p:nvPr>
        </p:nvSpPr>
        <p:spPr>
          <a:xfrm>
            <a:off x="-1" y="69858"/>
            <a:ext cx="5901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Agricultural Conservation Leasing Project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5775" y="1418975"/>
            <a:ext cx="3995827" cy="434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>
            <a:spLocks noGrp="1"/>
          </p:cNvSpPr>
          <p:nvPr>
            <p:ph type="body" idx="1"/>
          </p:nvPr>
        </p:nvSpPr>
        <p:spPr>
          <a:xfrm>
            <a:off x="457199" y="1212858"/>
            <a:ext cx="4239491" cy="491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Charlotte Brewster,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NRCS, District Conservationist, </a:t>
            </a:r>
          </a:p>
          <a:p>
            <a:pPr>
              <a:buClr>
                <a:srgbClr val="000000"/>
              </a:buClr>
            </a:pPr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Andy Kness, </a:t>
            </a: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UMD </a:t>
            </a:r>
            <a:r>
              <a:rPr lang="en-US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Extension</a:t>
            </a:r>
          </a:p>
          <a:p>
            <a:pPr marL="50800" indent="0"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Zach Rose, Farmer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0"/>
          <p:cNvSpPr txBox="1">
            <a:spLocks noGrp="1"/>
          </p:cNvSpPr>
          <p:nvPr>
            <p:ph type="title"/>
          </p:nvPr>
        </p:nvSpPr>
        <p:spPr>
          <a:xfrm>
            <a:off x="114701" y="69858"/>
            <a:ext cx="516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Panelists</a:t>
            </a:r>
            <a:endParaRPr/>
          </a:p>
        </p:txBody>
      </p:sp>
      <p:pic>
        <p:nvPicPr>
          <p:cNvPr id="278" name="Google Shape;27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4150" y="1551387"/>
            <a:ext cx="4151423" cy="4623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988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Think of cost-share funding as an opportunity but consider: </a:t>
            </a:r>
            <a:endParaRPr sz="3000" dirty="0"/>
          </a:p>
          <a:p>
            <a: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 dirty="0"/>
              <a:t>how each party should receive funding </a:t>
            </a:r>
            <a:endParaRPr sz="3000" dirty="0"/>
          </a:p>
          <a:p>
            <a: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 dirty="0"/>
              <a:t>whether the lease or contract reflects the terms of the funding agreement and </a:t>
            </a:r>
            <a:endParaRPr sz="3000" dirty="0"/>
          </a:p>
          <a:p>
            <a: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 dirty="0"/>
              <a:t>each party’s responsibilities related to the conservation practice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3000" dirty="0"/>
          </a:p>
        </p:txBody>
      </p:sp>
      <p:sp>
        <p:nvSpPr>
          <p:cNvPr id="285" name="Google Shape;285;p31"/>
          <p:cNvSpPr txBox="1">
            <a:spLocks noGrp="1"/>
          </p:cNvSpPr>
          <p:nvPr>
            <p:ph type="title"/>
          </p:nvPr>
        </p:nvSpPr>
        <p:spPr>
          <a:xfrm>
            <a:off x="114701" y="69858"/>
            <a:ext cx="516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Division of Cost-Share Funding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>
            <a:spLocks noGrp="1"/>
          </p:cNvSpPr>
          <p:nvPr>
            <p:ph type="body" idx="1"/>
          </p:nvPr>
        </p:nvSpPr>
        <p:spPr>
          <a:xfrm>
            <a:off x="196975" y="1397000"/>
            <a:ext cx="4154100" cy="47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A farmer may be unable to fulfill a cost-share contract if the lease is terminated. </a:t>
            </a:r>
            <a:endParaRPr sz="3000" dirty="0"/>
          </a:p>
          <a:p>
            <a:pPr marL="457200" lvl="0" indent="-419100" algn="l" rtl="0">
              <a:spcBef>
                <a:spcPts val="56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A landowner may be at risk, if he/she signed the contract and the practice is not properly maintained. </a:t>
            </a:r>
            <a:endParaRPr sz="3000" dirty="0"/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292" name="Google Shape;292;p32"/>
          <p:cNvSpPr txBox="1">
            <a:spLocks noGrp="1"/>
          </p:cNvSpPr>
          <p:nvPr>
            <p:ph type="body" idx="2"/>
          </p:nvPr>
        </p:nvSpPr>
        <p:spPr>
          <a:xfrm>
            <a:off x="4648200" y="1397100"/>
            <a:ext cx="4038600" cy="47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title"/>
          </p:nvPr>
        </p:nvSpPr>
        <p:spPr>
          <a:xfrm>
            <a:off x="114701" y="69858"/>
            <a:ext cx="516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Division of Cost Share Funding</a:t>
            </a:r>
            <a:endParaRPr/>
          </a:p>
        </p:txBody>
      </p:sp>
      <p:pic>
        <p:nvPicPr>
          <p:cNvPr id="294" name="Google Shape;29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9750" y="1334225"/>
            <a:ext cx="4815503" cy="505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3"/>
          <p:cNvSpPr txBox="1">
            <a:spLocks noGrp="1"/>
          </p:cNvSpPr>
          <p:nvPr>
            <p:ph type="body" idx="1"/>
          </p:nvPr>
        </p:nvSpPr>
        <p:spPr>
          <a:xfrm>
            <a:off x="206375" y="1348325"/>
            <a:ext cx="4289400" cy="49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Landowners and farmers can enter into a cost-share contract together and agree to split payments. 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Alternatively, landowners and farmers can agree to share in payments in a lease. </a:t>
            </a:r>
            <a:endParaRPr sz="3000" dirty="0"/>
          </a:p>
        </p:txBody>
      </p:sp>
      <p:sp>
        <p:nvSpPr>
          <p:cNvPr id="301" name="Google Shape;301;p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title"/>
          </p:nvPr>
        </p:nvSpPr>
        <p:spPr>
          <a:xfrm>
            <a:off x="114701" y="69858"/>
            <a:ext cx="516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Division of Cost-Share Funding</a:t>
            </a:r>
            <a:endParaRPr/>
          </a:p>
        </p:txBody>
      </p:sp>
      <p:pic>
        <p:nvPicPr>
          <p:cNvPr id="303" name="Google Shape;30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348313"/>
            <a:ext cx="4413195" cy="5029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3500"/>
              <a:t>What challenges do farmers and landowners face? </a:t>
            </a:r>
            <a:endParaRPr sz="3500"/>
          </a:p>
        </p:txBody>
      </p:sp>
      <p:sp>
        <p:nvSpPr>
          <p:cNvPr id="319" name="Google Shape;319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3000" i="1"/>
          </a:p>
        </p:txBody>
      </p:sp>
      <p:sp>
        <p:nvSpPr>
          <p:cNvPr id="320" name="Google Shape;320;p35"/>
          <p:cNvSpPr txBox="1">
            <a:spLocks noGrp="1"/>
          </p:cNvSpPr>
          <p:nvPr>
            <p:ph type="title"/>
          </p:nvPr>
        </p:nvSpPr>
        <p:spPr>
          <a:xfrm>
            <a:off x="114700" y="69850"/>
            <a:ext cx="5981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Farmers and Landowners Challenges</a:t>
            </a:r>
            <a:endParaRPr/>
          </a:p>
        </p:txBody>
      </p:sp>
      <p:pic>
        <p:nvPicPr>
          <p:cNvPr id="321" name="Google Shape;32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1307150"/>
            <a:ext cx="4648200" cy="5163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3500">
                <a:solidFill>
                  <a:srgbClr val="000000"/>
                </a:solidFill>
                <a:highlight>
                  <a:srgbClr val="FFFFFF"/>
                </a:highlight>
              </a:rPr>
              <a:t>What challenges do Agricultural Service Providers face? </a:t>
            </a:r>
            <a:endParaRPr sz="3500">
              <a:solidFill>
                <a:srgbClr val="000000"/>
              </a:solidFill>
            </a:endParaRPr>
          </a:p>
        </p:txBody>
      </p:sp>
      <p:sp>
        <p:nvSpPr>
          <p:cNvPr id="310" name="Google Shape;310;p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3333"/>
              </a:buClr>
              <a:buSzPts val="2800"/>
              <a:buChar char="•"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4"/>
          <p:cNvSpPr txBox="1">
            <a:spLocks noGrp="1"/>
          </p:cNvSpPr>
          <p:nvPr>
            <p:ph type="title"/>
          </p:nvPr>
        </p:nvSpPr>
        <p:spPr>
          <a:xfrm>
            <a:off x="114701" y="69858"/>
            <a:ext cx="516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Ag Service Providers’ Challenges</a:t>
            </a:r>
            <a:endParaRPr/>
          </a:p>
        </p:txBody>
      </p:sp>
      <p:pic>
        <p:nvPicPr>
          <p:cNvPr id="312" name="Google Shape;3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1318362"/>
            <a:ext cx="4572000" cy="508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321</Words>
  <Application>Microsoft Office PowerPoint</Application>
  <PresentationFormat>On-screen Show (4:3)</PresentationFormat>
  <Paragraphs>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Office Theme</vt:lpstr>
      <vt:lpstr>Challenges to Installing Conservation Practices on Leased Land </vt:lpstr>
      <vt:lpstr>Agricultural Conservation Leasing Project</vt:lpstr>
      <vt:lpstr>Agricultural Conservation Leasing Project</vt:lpstr>
      <vt:lpstr>Panelists</vt:lpstr>
      <vt:lpstr>Division of Cost-Share Funding</vt:lpstr>
      <vt:lpstr>Division of Cost Share Funding</vt:lpstr>
      <vt:lpstr>Division of Cost-Share Funding</vt:lpstr>
      <vt:lpstr>Farmers and Landowners Challenges</vt:lpstr>
      <vt:lpstr>Ag Service Providers’ Challenges</vt:lpstr>
      <vt:lpstr>Solutions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to Installing Conservation Practices on Leased Land</dc:title>
  <dc:creator>Everhart, Sarah</dc:creator>
  <cp:lastModifiedBy>Everhart, Sarah</cp:lastModifiedBy>
  <cp:revision>6</cp:revision>
  <dcterms:modified xsi:type="dcterms:W3CDTF">2019-01-24T13:21:08Z</dcterms:modified>
</cp:coreProperties>
</file>