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0233600" cy="32918400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ston Christensen" initials="" lastIdx="1" clrIdx="0"/>
  <p:cmAuthor id="1" name="Preston Christensen" initials="PC" lastIdx="1" clrIdx="1">
    <p:extLst>
      <p:ext uri="{19B8F6BF-5375-455C-9EA6-DF929625EA0E}">
        <p15:presenceInfo xmlns:p15="http://schemas.microsoft.com/office/powerpoint/2012/main" userId="6f414fa8804674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9BC2E6"/>
    <a:srgbClr val="C9C400"/>
    <a:srgbClr val="FF0000"/>
    <a:srgbClr val="E46C0A"/>
    <a:srgbClr val="E57214"/>
    <a:srgbClr val="FFFFFF"/>
    <a:srgbClr val="BEBEBE"/>
    <a:srgbClr val="371DF7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2" autoAdjust="0"/>
  </p:normalViewPr>
  <p:slideViewPr>
    <p:cSldViewPr snapToGrid="0">
      <p:cViewPr varScale="1">
        <p:scale>
          <a:sx n="23" d="100"/>
          <a:sy n="23" d="100"/>
        </p:scale>
        <p:origin x="18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Penetrometer%20Data%204-08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Penetrometer%20Data%204-08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OneDrive\Desktop\Organic%20Wheat%20Project\Infiltrometer%20Data%20Snowville%20Compost%20Study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t\AppData\Local\Box\Box%20Edit\Documents\2rnXcAFpTUWfrjdfu8rgPw==\Snowville%20Compost%20Study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406491266627"/>
          <c:y val="5.0925925925925923E-2"/>
          <c:w val="0.80750390110084214"/>
          <c:h val="0.88851778944298632"/>
        </c:manualLayout>
      </c:layout>
      <c:lineChart>
        <c:grouping val="standard"/>
        <c:varyColors val="0"/>
        <c:ser>
          <c:idx val="0"/>
          <c:order val="0"/>
          <c:tx>
            <c:strRef>
              <c:f>'4-08-2022'!$T$30</c:f>
              <c:strCache>
                <c:ptCount val="1"/>
                <c:pt idx="0">
                  <c:v>NC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'4-08-2022'!$U$36:$AC$36</c:f>
                <c:numCache>
                  <c:formatCode>General</c:formatCode>
                  <c:ptCount val="9"/>
                  <c:pt idx="0">
                    <c:v>541.87526490982077</c:v>
                  </c:pt>
                  <c:pt idx="1">
                    <c:v>675.48234802571312</c:v>
                  </c:pt>
                  <c:pt idx="2">
                    <c:v>220.36562363089055</c:v>
                  </c:pt>
                  <c:pt idx="3">
                    <c:v>481.75287829199846</c:v>
                  </c:pt>
                  <c:pt idx="4">
                    <c:v>827.3905116211497</c:v>
                  </c:pt>
                  <c:pt idx="5">
                    <c:v>485.73410518231879</c:v>
                  </c:pt>
                  <c:pt idx="6">
                    <c:v>223.83841463309474</c:v>
                  </c:pt>
                  <c:pt idx="7">
                    <c:v>210.51901756249961</c:v>
                  </c:pt>
                  <c:pt idx="8">
                    <c:v>410.0859087102063</c:v>
                  </c:pt>
                </c:numCache>
              </c:numRef>
            </c:plus>
            <c:minus>
              <c:numRef>
                <c:f>'4-08-2022'!$U$36:$AC$36</c:f>
                <c:numCache>
                  <c:formatCode>General</c:formatCode>
                  <c:ptCount val="9"/>
                  <c:pt idx="0">
                    <c:v>541.87526490982077</c:v>
                  </c:pt>
                  <c:pt idx="1">
                    <c:v>675.48234802571312</c:v>
                  </c:pt>
                  <c:pt idx="2">
                    <c:v>220.36562363089055</c:v>
                  </c:pt>
                  <c:pt idx="3">
                    <c:v>481.75287829199846</c:v>
                  </c:pt>
                  <c:pt idx="4">
                    <c:v>827.3905116211497</c:v>
                  </c:pt>
                  <c:pt idx="5">
                    <c:v>485.73410518231879</c:v>
                  </c:pt>
                  <c:pt idx="6">
                    <c:v>223.83841463309474</c:v>
                  </c:pt>
                  <c:pt idx="7">
                    <c:v>210.51901756249961</c:v>
                  </c:pt>
                  <c:pt idx="8">
                    <c:v>410.0859087102063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'4-08-2022'!$U$29:$Y$29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'4-08-2022'!$U$30:$Y$30</c:f>
              <c:numCache>
                <c:formatCode>General</c:formatCode>
                <c:ptCount val="5"/>
                <c:pt idx="0">
                  <c:v>933.38095238095241</c:v>
                </c:pt>
                <c:pt idx="1">
                  <c:v>1531.6666666666665</c:v>
                </c:pt>
                <c:pt idx="2">
                  <c:v>2419.0773809523807</c:v>
                </c:pt>
                <c:pt idx="3">
                  <c:v>3073.0654761904766</c:v>
                </c:pt>
                <c:pt idx="4">
                  <c:v>3472.3988095238096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4-45B4-ABD0-BC02629FD79A}"/>
            </c:ext>
          </c:extLst>
        </c:ser>
        <c:ser>
          <c:idx val="1"/>
          <c:order val="1"/>
          <c:tx>
            <c:strRef>
              <c:f>'4-08-2022'!$T$31</c:f>
              <c:strCache>
                <c:ptCount val="1"/>
                <c:pt idx="0">
                  <c:v>WS</c:v>
                </c:pt>
              </c:strCache>
            </c:strRef>
          </c:tx>
          <c:spPr>
            <a:ln w="635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'4-08-2022'!$U$37:$AC$37</c:f>
                <c:numCache>
                  <c:formatCode>General</c:formatCode>
                  <c:ptCount val="9"/>
                  <c:pt idx="0">
                    <c:v>237.23727808362773</c:v>
                  </c:pt>
                  <c:pt idx="1">
                    <c:v>51.72163668718796</c:v>
                  </c:pt>
                  <c:pt idx="2">
                    <c:v>282.06984662055504</c:v>
                  </c:pt>
                  <c:pt idx="3">
                    <c:v>260.43745283823586</c:v>
                  </c:pt>
                  <c:pt idx="4">
                    <c:v>217.25457648953054</c:v>
                  </c:pt>
                  <c:pt idx="5">
                    <c:v>454.59513629025088</c:v>
                  </c:pt>
                  <c:pt idx="6">
                    <c:v>253.75542989542606</c:v>
                  </c:pt>
                  <c:pt idx="7">
                    <c:v>256.3875691232065</c:v>
                  </c:pt>
                  <c:pt idx="8">
                    <c:v>343.09071980490967</c:v>
                  </c:pt>
                </c:numCache>
              </c:numRef>
            </c:plus>
            <c:minus>
              <c:numRef>
                <c:f>'4-08-2022'!$U$37:$AC$37</c:f>
                <c:numCache>
                  <c:formatCode>General</c:formatCode>
                  <c:ptCount val="9"/>
                  <c:pt idx="0">
                    <c:v>237.23727808362773</c:v>
                  </c:pt>
                  <c:pt idx="1">
                    <c:v>51.72163668718796</c:v>
                  </c:pt>
                  <c:pt idx="2">
                    <c:v>282.06984662055504</c:v>
                  </c:pt>
                  <c:pt idx="3">
                    <c:v>260.43745283823586</c:v>
                  </c:pt>
                  <c:pt idx="4">
                    <c:v>217.25457648953054</c:v>
                  </c:pt>
                  <c:pt idx="5">
                    <c:v>454.59513629025088</c:v>
                  </c:pt>
                  <c:pt idx="6">
                    <c:v>253.75542989542606</c:v>
                  </c:pt>
                  <c:pt idx="7">
                    <c:v>256.3875691232065</c:v>
                  </c:pt>
                  <c:pt idx="8">
                    <c:v>343.09071980490967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'4-08-2022'!$U$29:$Y$29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'4-08-2022'!$U$31:$Y$31</c:f>
              <c:numCache>
                <c:formatCode>General</c:formatCode>
                <c:ptCount val="5"/>
                <c:pt idx="0">
                  <c:v>873.9494047619047</c:v>
                </c:pt>
                <c:pt idx="1">
                  <c:v>1749.8675595238096</c:v>
                </c:pt>
                <c:pt idx="2">
                  <c:v>2616.9017857142858</c:v>
                </c:pt>
                <c:pt idx="3">
                  <c:v>2899.2098214285716</c:v>
                </c:pt>
                <c:pt idx="4">
                  <c:v>2955.6622023809527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4-45B4-ABD0-BC02629FD79A}"/>
            </c:ext>
          </c:extLst>
        </c:ser>
        <c:ser>
          <c:idx val="2"/>
          <c:order val="2"/>
          <c:tx>
            <c:strRef>
              <c:f>'4-08-2022'!$T$32</c:f>
              <c:strCache>
                <c:ptCount val="1"/>
                <c:pt idx="0">
                  <c:v>Millers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'4-08-2022'!$U$38:$Y$38</c:f>
                <c:numCache>
                  <c:formatCode>General</c:formatCode>
                  <c:ptCount val="5"/>
                  <c:pt idx="0">
                    <c:v>205.83272914340259</c:v>
                  </c:pt>
                  <c:pt idx="1">
                    <c:v>412.00812218178936</c:v>
                  </c:pt>
                  <c:pt idx="2">
                    <c:v>408.54761951014717</c:v>
                  </c:pt>
                  <c:pt idx="3">
                    <c:v>486.03996254511611</c:v>
                  </c:pt>
                  <c:pt idx="4">
                    <c:v>542.93448175071501</c:v>
                  </c:pt>
                </c:numCache>
              </c:numRef>
            </c:plus>
            <c:minus>
              <c:numRef>
                <c:f>'4-08-2022'!$U$38:$Y$38</c:f>
                <c:numCache>
                  <c:formatCode>General</c:formatCode>
                  <c:ptCount val="5"/>
                  <c:pt idx="0">
                    <c:v>205.83272914340259</c:v>
                  </c:pt>
                  <c:pt idx="1">
                    <c:v>412.00812218178936</c:v>
                  </c:pt>
                  <c:pt idx="2">
                    <c:v>408.54761951014717</c:v>
                  </c:pt>
                  <c:pt idx="3">
                    <c:v>486.03996254511611</c:v>
                  </c:pt>
                  <c:pt idx="4">
                    <c:v>542.93448175071501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'4-08-2022'!$U$29:$Y$29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'4-08-2022'!$U$32:$Y$32</c:f>
              <c:numCache>
                <c:formatCode>General</c:formatCode>
                <c:ptCount val="5"/>
                <c:pt idx="0">
                  <c:v>406.35119047619042</c:v>
                </c:pt>
                <c:pt idx="1">
                  <c:v>866.80952380952385</c:v>
                </c:pt>
                <c:pt idx="2">
                  <c:v>1938.7499999999998</c:v>
                </c:pt>
                <c:pt idx="3">
                  <c:v>2607.8988095238092</c:v>
                </c:pt>
                <c:pt idx="4">
                  <c:v>3047.6904761904766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4-45B4-ABD0-BC02629FD79A}"/>
            </c:ext>
          </c:extLst>
        </c:ser>
        <c:ser>
          <c:idx val="3"/>
          <c:order val="3"/>
          <c:tx>
            <c:strRef>
              <c:f>'4-08-2022'!$T$33</c:f>
              <c:strCache>
                <c:ptCount val="1"/>
                <c:pt idx="0">
                  <c:v>SW</c:v>
                </c:pt>
              </c:strCache>
            </c:strRef>
          </c:tx>
          <c:spPr>
            <a:ln w="63500" cap="rnd">
              <a:solidFill>
                <a:srgbClr val="9BC2E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'4-08-2022'!$U$40:$Y$40</c:f>
                <c:numCache>
                  <c:formatCode>General</c:formatCode>
                  <c:ptCount val="5"/>
                  <c:pt idx="0">
                    <c:v>149.07216539778992</c:v>
                  </c:pt>
                  <c:pt idx="1">
                    <c:v>436.0964837923143</c:v>
                  </c:pt>
                  <c:pt idx="2">
                    <c:v>417.54122903670731</c:v>
                  </c:pt>
                  <c:pt idx="3">
                    <c:v>105.84367142168549</c:v>
                  </c:pt>
                  <c:pt idx="4">
                    <c:v>360.74038021480004</c:v>
                  </c:pt>
                </c:numCache>
              </c:numRef>
            </c:plus>
            <c:minus>
              <c:numRef>
                <c:f>'4-08-2022'!$U$40:$Y$40</c:f>
                <c:numCache>
                  <c:formatCode>General</c:formatCode>
                  <c:ptCount val="5"/>
                  <c:pt idx="0">
                    <c:v>149.07216539778992</c:v>
                  </c:pt>
                  <c:pt idx="1">
                    <c:v>436.0964837923143</c:v>
                  </c:pt>
                  <c:pt idx="2">
                    <c:v>417.54122903670731</c:v>
                  </c:pt>
                  <c:pt idx="3">
                    <c:v>105.84367142168549</c:v>
                  </c:pt>
                  <c:pt idx="4">
                    <c:v>360.74038021480004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'4-08-2022'!$U$29:$Y$29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'4-08-2022'!$U$33:$Y$33</c:f>
              <c:numCache>
                <c:formatCode>General</c:formatCode>
                <c:ptCount val="5"/>
                <c:pt idx="0">
                  <c:v>193.7797619047619</c:v>
                </c:pt>
                <c:pt idx="1">
                  <c:v>419.74404761904765</c:v>
                </c:pt>
                <c:pt idx="2">
                  <c:v>1155.4285714285713</c:v>
                </c:pt>
                <c:pt idx="3">
                  <c:v>1918.9285714285713</c:v>
                </c:pt>
                <c:pt idx="4">
                  <c:v>2194.1547619047619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54-45B4-ABD0-BC02629FD79A}"/>
            </c:ext>
          </c:extLst>
        </c:ser>
        <c:ser>
          <c:idx val="4"/>
          <c:order val="4"/>
          <c:tx>
            <c:strRef>
              <c:f>'4-08-2022'!$T$34</c:f>
              <c:strCache>
                <c:ptCount val="1"/>
                <c:pt idx="0">
                  <c:v>HW</c:v>
                </c:pt>
              </c:strCache>
            </c:strRef>
          </c:tx>
          <c:spPr>
            <a:ln w="63500" cap="rnd">
              <a:solidFill>
                <a:srgbClr val="E2DD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'4-08-2022'!$U$39:$Y$39</c:f>
                <c:numCache>
                  <c:formatCode>General</c:formatCode>
                  <c:ptCount val="5"/>
                  <c:pt idx="0">
                    <c:v>26.698707897599856</c:v>
                  </c:pt>
                  <c:pt idx="1">
                    <c:v>82.935001220459583</c:v>
                  </c:pt>
                  <c:pt idx="2">
                    <c:v>204.53334235041316</c:v>
                  </c:pt>
                  <c:pt idx="3">
                    <c:v>173.84907029990728</c:v>
                  </c:pt>
                  <c:pt idx="4">
                    <c:v>334.57954430354073</c:v>
                  </c:pt>
                </c:numCache>
              </c:numRef>
            </c:plus>
            <c:minus>
              <c:numRef>
                <c:f>'4-08-2022'!$U$39:$Y$39</c:f>
                <c:numCache>
                  <c:formatCode>General</c:formatCode>
                  <c:ptCount val="5"/>
                  <c:pt idx="0">
                    <c:v>26.698707897599856</c:v>
                  </c:pt>
                  <c:pt idx="1">
                    <c:v>82.935001220459583</c:v>
                  </c:pt>
                  <c:pt idx="2">
                    <c:v>204.53334235041316</c:v>
                  </c:pt>
                  <c:pt idx="3">
                    <c:v>173.84907029990728</c:v>
                  </c:pt>
                  <c:pt idx="4">
                    <c:v>334.57954430354073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'4-08-2022'!$U$29:$Y$29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'4-08-2022'!$U$34:$Y$34</c:f>
              <c:numCache>
                <c:formatCode>General</c:formatCode>
                <c:ptCount val="5"/>
                <c:pt idx="0">
                  <c:v>335.87946428571428</c:v>
                </c:pt>
                <c:pt idx="1">
                  <c:v>830.36607142857144</c:v>
                </c:pt>
                <c:pt idx="2">
                  <c:v>1633.8720238095236</c:v>
                </c:pt>
                <c:pt idx="3">
                  <c:v>2282.2306547619046</c:v>
                </c:pt>
                <c:pt idx="4">
                  <c:v>2697.3065476190477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54-45B4-ABD0-BC02629FD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885695"/>
        <c:axId val="502891519"/>
      </c:lineChart>
      <c:catAx>
        <c:axId val="502885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Depth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891519"/>
        <c:crosses val="autoZero"/>
        <c:auto val="1"/>
        <c:lblAlgn val="ctr"/>
        <c:lblOffset val="100"/>
        <c:noMultiLvlLbl val="0"/>
      </c:catAx>
      <c:valAx>
        <c:axId val="502891519"/>
        <c:scaling>
          <c:orientation val="minMax"/>
          <c:max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Pressure (KpA) 4-08-2022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88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37989819975217"/>
          <c:y val="5.2668966812987855E-2"/>
          <c:w val="0.6451012685914260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8178264353383"/>
          <c:y val="3.7202153091253923E-2"/>
          <c:w val="0.80717452070658235"/>
          <c:h val="0.81277865607364685"/>
        </c:manualLayout>
      </c:layout>
      <c:lineChart>
        <c:grouping val="standard"/>
        <c:varyColors val="0"/>
        <c:ser>
          <c:idx val="0"/>
          <c:order val="0"/>
          <c:tx>
            <c:strRef>
              <c:f>'4-21-2022'!$U$27</c:f>
              <c:strCache>
                <c:ptCount val="1"/>
                <c:pt idx="0">
                  <c:v>NC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'4-21-2022'!$V$34:$AD$34</c:f>
                <c:numCache>
                  <c:formatCode>General</c:formatCode>
                  <c:ptCount val="9"/>
                  <c:pt idx="0">
                    <c:v>65.201468399733727</c:v>
                  </c:pt>
                  <c:pt idx="1">
                    <c:v>158.72909602818856</c:v>
                  </c:pt>
                  <c:pt idx="2">
                    <c:v>107.32664747982783</c:v>
                  </c:pt>
                  <c:pt idx="3">
                    <c:v>143.70826286200389</c:v>
                  </c:pt>
                  <c:pt idx="4">
                    <c:v>499.05862306872888</c:v>
                  </c:pt>
                  <c:pt idx="5">
                    <c:v>361.56144142583281</c:v>
                  </c:pt>
                  <c:pt idx="6">
                    <c:v>184.62667537292455</c:v>
                  </c:pt>
                  <c:pt idx="7">
                    <c:v>265.0920874240021</c:v>
                  </c:pt>
                  <c:pt idx="8">
                    <c:v>292.5949671727368</c:v>
                  </c:pt>
                </c:numCache>
              </c:numRef>
            </c:plus>
            <c:minus>
              <c:numRef>
                <c:f>'4-21-2022'!$V$34:$AD$34</c:f>
                <c:numCache>
                  <c:formatCode>General</c:formatCode>
                  <c:ptCount val="9"/>
                  <c:pt idx="0">
                    <c:v>65.201468399733727</c:v>
                  </c:pt>
                  <c:pt idx="1">
                    <c:v>158.72909602818856</c:v>
                  </c:pt>
                  <c:pt idx="2">
                    <c:v>107.32664747982783</c:v>
                  </c:pt>
                  <c:pt idx="3">
                    <c:v>143.70826286200389</c:v>
                  </c:pt>
                  <c:pt idx="4">
                    <c:v>499.05862306872888</c:v>
                  </c:pt>
                  <c:pt idx="5">
                    <c:v>361.56144142583281</c:v>
                  </c:pt>
                  <c:pt idx="6">
                    <c:v>184.62667537292455</c:v>
                  </c:pt>
                  <c:pt idx="7">
                    <c:v>265.0920874240021</c:v>
                  </c:pt>
                  <c:pt idx="8">
                    <c:v>292.5949671727368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'4-21-2022'!$V$26:$Z$26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'4-21-2022'!$V$27:$Z$27</c:f>
              <c:numCache>
                <c:formatCode>General</c:formatCode>
                <c:ptCount val="5"/>
                <c:pt idx="0">
                  <c:v>1080.0555555555554</c:v>
                </c:pt>
                <c:pt idx="1">
                  <c:v>1861.7777777777776</c:v>
                </c:pt>
                <c:pt idx="2">
                  <c:v>2612.2777777777778</c:v>
                </c:pt>
                <c:pt idx="3">
                  <c:v>2830.5555555555561</c:v>
                </c:pt>
                <c:pt idx="4">
                  <c:v>3280.8888888888891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A6-4F74-A16C-44E4B10A39B6}"/>
            </c:ext>
          </c:extLst>
        </c:ser>
        <c:ser>
          <c:idx val="1"/>
          <c:order val="1"/>
          <c:tx>
            <c:strRef>
              <c:f>'4-21-2022'!$U$28</c:f>
              <c:strCache>
                <c:ptCount val="1"/>
                <c:pt idx="0">
                  <c:v>WS</c:v>
                </c:pt>
              </c:strCache>
            </c:strRef>
          </c:tx>
          <c:spPr>
            <a:ln w="476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'4-21-2022'!$V$35:$AD$35</c:f>
                <c:numCache>
                  <c:formatCode>General</c:formatCode>
                  <c:ptCount val="9"/>
                  <c:pt idx="0">
                    <c:v>208.91866378624789</c:v>
                  </c:pt>
                  <c:pt idx="1">
                    <c:v>130.29111590687788</c:v>
                  </c:pt>
                  <c:pt idx="2">
                    <c:v>367.98564450157693</c:v>
                  </c:pt>
                  <c:pt idx="3">
                    <c:v>499.05096870609873</c:v>
                  </c:pt>
                  <c:pt idx="4">
                    <c:v>544.4653294325127</c:v>
                  </c:pt>
                  <c:pt idx="5">
                    <c:v>242.22681037490267</c:v>
                  </c:pt>
                  <c:pt idx="6">
                    <c:v>694.28219735687082</c:v>
                  </c:pt>
                  <c:pt idx="7">
                    <c:v>465.8640757910245</c:v>
                  </c:pt>
                  <c:pt idx="8">
                    <c:v>46.538872884314657</c:v>
                  </c:pt>
                </c:numCache>
              </c:numRef>
            </c:plus>
            <c:minus>
              <c:numRef>
                <c:f>'4-21-2022'!$V$35:$AD$35</c:f>
                <c:numCache>
                  <c:formatCode>General</c:formatCode>
                  <c:ptCount val="9"/>
                  <c:pt idx="0">
                    <c:v>208.91866378624789</c:v>
                  </c:pt>
                  <c:pt idx="1">
                    <c:v>130.29111590687788</c:v>
                  </c:pt>
                  <c:pt idx="2">
                    <c:v>367.98564450157693</c:v>
                  </c:pt>
                  <c:pt idx="3">
                    <c:v>499.05096870609873</c:v>
                  </c:pt>
                  <c:pt idx="4">
                    <c:v>544.4653294325127</c:v>
                  </c:pt>
                  <c:pt idx="5">
                    <c:v>242.22681037490267</c:v>
                  </c:pt>
                  <c:pt idx="6">
                    <c:v>694.28219735687082</c:v>
                  </c:pt>
                  <c:pt idx="7">
                    <c:v>465.8640757910245</c:v>
                  </c:pt>
                  <c:pt idx="8">
                    <c:v>46.538872884314657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'4-21-2022'!$V$26:$Z$26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'4-21-2022'!$V$28:$Z$28</c:f>
              <c:numCache>
                <c:formatCode>General</c:formatCode>
                <c:ptCount val="5"/>
                <c:pt idx="0">
                  <c:v>264.32738095238096</c:v>
                </c:pt>
                <c:pt idx="1">
                  <c:v>941.89583333333326</c:v>
                </c:pt>
                <c:pt idx="2">
                  <c:v>2081.7529761904761</c:v>
                </c:pt>
                <c:pt idx="3">
                  <c:v>2568.9910714285716</c:v>
                </c:pt>
                <c:pt idx="4">
                  <c:v>3088.7961309523812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6-4F74-A16C-44E4B10A39B6}"/>
            </c:ext>
          </c:extLst>
        </c:ser>
        <c:ser>
          <c:idx val="2"/>
          <c:order val="2"/>
          <c:tx>
            <c:strRef>
              <c:f>'4-21-2022'!$U$29</c:f>
              <c:strCache>
                <c:ptCount val="1"/>
                <c:pt idx="0">
                  <c:v>Millers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'4-21-2022'!$V$36:$AD$36</c:f>
                <c:numCache>
                  <c:formatCode>General</c:formatCode>
                  <c:ptCount val="9"/>
                  <c:pt idx="0">
                    <c:v>56.388558246631796</c:v>
                  </c:pt>
                  <c:pt idx="1">
                    <c:v>188.2021133379022</c:v>
                  </c:pt>
                  <c:pt idx="2">
                    <c:v>434.68924392165371</c:v>
                  </c:pt>
                  <c:pt idx="3">
                    <c:v>292.55364305478292</c:v>
                  </c:pt>
                  <c:pt idx="4">
                    <c:v>92.042079625401144</c:v>
                  </c:pt>
                  <c:pt idx="5">
                    <c:v>133.86089559967959</c:v>
                  </c:pt>
                  <c:pt idx="6">
                    <c:v>355.61286251699113</c:v>
                  </c:pt>
                  <c:pt idx="7">
                    <c:v>436.62905170845386</c:v>
                  </c:pt>
                  <c:pt idx="8">
                    <c:v>386.65775754065032</c:v>
                  </c:pt>
                </c:numCache>
              </c:numRef>
            </c:plus>
            <c:minus>
              <c:numRef>
                <c:f>'4-21-2022'!$V$36:$AD$36</c:f>
                <c:numCache>
                  <c:formatCode>General</c:formatCode>
                  <c:ptCount val="9"/>
                  <c:pt idx="0">
                    <c:v>56.388558246631796</c:v>
                  </c:pt>
                  <c:pt idx="1">
                    <c:v>188.2021133379022</c:v>
                  </c:pt>
                  <c:pt idx="2">
                    <c:v>434.68924392165371</c:v>
                  </c:pt>
                  <c:pt idx="3">
                    <c:v>292.55364305478292</c:v>
                  </c:pt>
                  <c:pt idx="4">
                    <c:v>92.042079625401144</c:v>
                  </c:pt>
                  <c:pt idx="5">
                    <c:v>133.86089559967959</c:v>
                  </c:pt>
                  <c:pt idx="6">
                    <c:v>355.61286251699113</c:v>
                  </c:pt>
                  <c:pt idx="7">
                    <c:v>436.62905170845386</c:v>
                  </c:pt>
                  <c:pt idx="8">
                    <c:v>386.65775754065032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'4-21-2022'!$V$26:$Z$26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'4-21-2022'!$V$29:$Z$29</c:f>
              <c:numCache>
                <c:formatCode>General</c:formatCode>
                <c:ptCount val="5"/>
                <c:pt idx="0">
                  <c:v>102.15873015873017</c:v>
                </c:pt>
                <c:pt idx="1">
                  <c:v>310.87936507936507</c:v>
                </c:pt>
                <c:pt idx="2">
                  <c:v>1329.684126984127</c:v>
                </c:pt>
                <c:pt idx="3">
                  <c:v>2051.1380952380955</c:v>
                </c:pt>
                <c:pt idx="4">
                  <c:v>2804.0253968253969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A6-4F74-A16C-44E4B10A39B6}"/>
            </c:ext>
          </c:extLst>
        </c:ser>
        <c:ser>
          <c:idx val="3"/>
          <c:order val="3"/>
          <c:tx>
            <c:strRef>
              <c:f>'4-21-2022'!$U$30</c:f>
              <c:strCache>
                <c:ptCount val="1"/>
                <c:pt idx="0">
                  <c:v>SW</c:v>
                </c:pt>
              </c:strCache>
            </c:strRef>
          </c:tx>
          <c:spPr>
            <a:ln w="47625" cap="rnd">
              <a:solidFill>
                <a:srgbClr val="9BC2E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'4-21-2022'!$V$37:$AD$37</c:f>
                <c:numCache>
                  <c:formatCode>General</c:formatCode>
                  <c:ptCount val="9"/>
                  <c:pt idx="0">
                    <c:v>18.771948604813744</c:v>
                  </c:pt>
                  <c:pt idx="1">
                    <c:v>118.29686668631783</c:v>
                  </c:pt>
                  <c:pt idx="2">
                    <c:v>279.05178390561667</c:v>
                  </c:pt>
                  <c:pt idx="3">
                    <c:v>112.01307384922491</c:v>
                  </c:pt>
                  <c:pt idx="4">
                    <c:v>246.36214684476022</c:v>
                  </c:pt>
                  <c:pt idx="5">
                    <c:v>154.13191187584545</c:v>
                  </c:pt>
                  <c:pt idx="6">
                    <c:v>385.57496308006711</c:v>
                  </c:pt>
                  <c:pt idx="7">
                    <c:v>364.79403292912463</c:v>
                  </c:pt>
                  <c:pt idx="8">
                    <c:v>364.98701144586994</c:v>
                  </c:pt>
                </c:numCache>
              </c:numRef>
            </c:plus>
            <c:minus>
              <c:numRef>
                <c:f>'4-21-2022'!$V$37:$AD$37</c:f>
                <c:numCache>
                  <c:formatCode>General</c:formatCode>
                  <c:ptCount val="9"/>
                  <c:pt idx="0">
                    <c:v>18.771948604813744</c:v>
                  </c:pt>
                  <c:pt idx="1">
                    <c:v>118.29686668631783</c:v>
                  </c:pt>
                  <c:pt idx="2">
                    <c:v>279.05178390561667</c:v>
                  </c:pt>
                  <c:pt idx="3">
                    <c:v>112.01307384922491</c:v>
                  </c:pt>
                  <c:pt idx="4">
                    <c:v>246.36214684476022</c:v>
                  </c:pt>
                  <c:pt idx="5">
                    <c:v>154.13191187584545</c:v>
                  </c:pt>
                  <c:pt idx="6">
                    <c:v>385.57496308006711</c:v>
                  </c:pt>
                  <c:pt idx="7">
                    <c:v>364.79403292912463</c:v>
                  </c:pt>
                  <c:pt idx="8">
                    <c:v>364.98701144586994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'4-21-2022'!$V$26:$Z$26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'4-21-2022'!$V$30:$Z$30</c:f>
              <c:numCache>
                <c:formatCode>General</c:formatCode>
                <c:ptCount val="5"/>
                <c:pt idx="0">
                  <c:v>35.035714285714285</c:v>
                </c:pt>
                <c:pt idx="1">
                  <c:v>223.39880952380952</c:v>
                </c:pt>
                <c:pt idx="2">
                  <c:v>1043.8154761904761</c:v>
                </c:pt>
                <c:pt idx="3">
                  <c:v>1947.2202380952381</c:v>
                </c:pt>
                <c:pt idx="4">
                  <c:v>2451.0297619047619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A6-4F74-A16C-44E4B10A39B6}"/>
            </c:ext>
          </c:extLst>
        </c:ser>
        <c:ser>
          <c:idx val="4"/>
          <c:order val="4"/>
          <c:tx>
            <c:strRef>
              <c:f>'4-21-2022'!$U$31</c:f>
              <c:strCache>
                <c:ptCount val="1"/>
                <c:pt idx="0">
                  <c:v>HW</c:v>
                </c:pt>
              </c:strCache>
            </c:strRef>
          </c:tx>
          <c:spPr>
            <a:ln w="69850" cap="rnd">
              <a:solidFill>
                <a:srgbClr val="E2DD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'4-21-2022'!$V$38:$AD$38</c:f>
                <c:numCache>
                  <c:formatCode>General</c:formatCode>
                  <c:ptCount val="9"/>
                  <c:pt idx="0">
                    <c:v>103.16865518187701</c:v>
                  </c:pt>
                  <c:pt idx="1">
                    <c:v>113.67892569930517</c:v>
                  </c:pt>
                  <c:pt idx="2">
                    <c:v>769.3091360922474</c:v>
                  </c:pt>
                  <c:pt idx="3">
                    <c:v>308.54661636062917</c:v>
                  </c:pt>
                  <c:pt idx="4">
                    <c:v>452.54612065450749</c:v>
                  </c:pt>
                  <c:pt idx="5">
                    <c:v>220.26681657960003</c:v>
                  </c:pt>
                  <c:pt idx="6">
                    <c:v>471.21906826965488</c:v>
                  </c:pt>
                  <c:pt idx="7">
                    <c:v>97.708478441020006</c:v>
                  </c:pt>
                  <c:pt idx="8">
                    <c:v>188.87951927333432</c:v>
                  </c:pt>
                </c:numCache>
              </c:numRef>
            </c:plus>
            <c:minus>
              <c:numRef>
                <c:f>'4-21-2022'!$V$38:$AD$38</c:f>
                <c:numCache>
                  <c:formatCode>General</c:formatCode>
                  <c:ptCount val="9"/>
                  <c:pt idx="0">
                    <c:v>103.16865518187701</c:v>
                  </c:pt>
                  <c:pt idx="1">
                    <c:v>113.67892569930517</c:v>
                  </c:pt>
                  <c:pt idx="2">
                    <c:v>769.3091360922474</c:v>
                  </c:pt>
                  <c:pt idx="3">
                    <c:v>308.54661636062917</c:v>
                  </c:pt>
                  <c:pt idx="4">
                    <c:v>452.54612065450749</c:v>
                  </c:pt>
                  <c:pt idx="5">
                    <c:v>220.26681657960003</c:v>
                  </c:pt>
                  <c:pt idx="6">
                    <c:v>471.21906826965488</c:v>
                  </c:pt>
                  <c:pt idx="7">
                    <c:v>97.708478441020006</c:v>
                  </c:pt>
                  <c:pt idx="8">
                    <c:v>188.87951927333432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'4-21-2022'!$V$26:$Z$26</c:f>
              <c:strCache>
                <c:ptCount val="5"/>
                <c:pt idx="0">
                  <c:v>0.0 cm</c:v>
                </c:pt>
                <c:pt idx="1">
                  <c:v>2.5 cm</c:v>
                </c:pt>
                <c:pt idx="2">
                  <c:v>5.0 cm</c:v>
                </c:pt>
                <c:pt idx="3">
                  <c:v>7.5 cm</c:v>
                </c:pt>
                <c:pt idx="4">
                  <c:v>10.0 cm</c:v>
                </c:pt>
              </c:strCache>
            </c:strRef>
          </c:cat>
          <c:val>
            <c:numRef>
              <c:f>'4-21-2022'!$V$31:$Z$31</c:f>
              <c:numCache>
                <c:formatCode>General</c:formatCode>
                <c:ptCount val="5"/>
                <c:pt idx="0">
                  <c:v>123.26388888888887</c:v>
                </c:pt>
                <c:pt idx="1">
                  <c:v>328.94444444444446</c:v>
                </c:pt>
                <c:pt idx="2">
                  <c:v>1480.625</c:v>
                </c:pt>
                <c:pt idx="3">
                  <c:v>2341.6805555555552</c:v>
                </c:pt>
                <c:pt idx="4">
                  <c:v>2678.625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A6-4F74-A16C-44E4B10A3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041967"/>
        <c:axId val="1838043631"/>
      </c:lineChart>
      <c:catAx>
        <c:axId val="1838041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Depth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43631"/>
        <c:crosses val="autoZero"/>
        <c:auto val="1"/>
        <c:lblAlgn val="ctr"/>
        <c:lblOffset val="100"/>
        <c:noMultiLvlLbl val="0"/>
      </c:catAx>
      <c:valAx>
        <c:axId val="1838043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Pressure (KpA) 4/21/2022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4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39950269374224"/>
          <c:y val="4.3763279590051232E-2"/>
          <c:w val="0.51817465809801244"/>
          <c:h val="5.7071884306363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Runoff</a:t>
            </a:r>
            <a:r>
              <a:rPr lang="en-US" sz="2000" baseline="0"/>
              <a:t> (rOt) 4/20/22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8971855019428E-2"/>
          <c:y val="8.1947054631416105E-2"/>
          <c:w val="0.88584765938200283"/>
          <c:h val="0.70153308961379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'4-20-2022'!$T$2</c:f>
              <c:strCache>
                <c:ptCount val="1"/>
                <c:pt idx="0">
                  <c:v>rOtNC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'4-20-2022'!$U$5:$U$12</c:f>
                <c:numCache>
                  <c:formatCode>General</c:formatCode>
                  <c:ptCount val="8"/>
                  <c:pt idx="0">
                    <c:v>9.5741541431557095E-2</c:v>
                  </c:pt>
                  <c:pt idx="1">
                    <c:v>4.5393685506870889E-2</c:v>
                  </c:pt>
                  <c:pt idx="2">
                    <c:v>4.0773718991025547E-2</c:v>
                  </c:pt>
                  <c:pt idx="3">
                    <c:v>7.6658446814924952E-2</c:v>
                  </c:pt>
                  <c:pt idx="4">
                    <c:v>6.3110202665167425E-2</c:v>
                  </c:pt>
                  <c:pt idx="5">
                    <c:v>6.2424546884439609E-2</c:v>
                  </c:pt>
                  <c:pt idx="6">
                    <c:v>7.1561038982687508E-2</c:v>
                  </c:pt>
                  <c:pt idx="7">
                    <c:v>5.3325581042851143E-2</c:v>
                  </c:pt>
                </c:numCache>
              </c:numRef>
            </c:plus>
            <c:minus>
              <c:numRef>
                <c:f>'4-20-2022'!$U$5:$U$12</c:f>
                <c:numCache>
                  <c:formatCode>General</c:formatCode>
                  <c:ptCount val="8"/>
                  <c:pt idx="0">
                    <c:v>9.5741541431557095E-2</c:v>
                  </c:pt>
                  <c:pt idx="1">
                    <c:v>4.5393685506870889E-2</c:v>
                  </c:pt>
                  <c:pt idx="2">
                    <c:v>4.0773718991025547E-2</c:v>
                  </c:pt>
                  <c:pt idx="3">
                    <c:v>7.6658446814924952E-2</c:v>
                  </c:pt>
                  <c:pt idx="4">
                    <c:v>6.3110202665167425E-2</c:v>
                  </c:pt>
                  <c:pt idx="5">
                    <c:v>6.2424546884439609E-2</c:v>
                  </c:pt>
                  <c:pt idx="6">
                    <c:v>7.1561038982687508E-2</c:v>
                  </c:pt>
                  <c:pt idx="7">
                    <c:v>5.3325581042851143E-2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'4-20-2022'!$S$4:$S$12</c:f>
              <c:numCache>
                <c:formatCode>General</c:formatCode>
                <c:ptCount val="9"/>
                <c:pt idx="0">
                  <c:v>2.8624999999999998</c:v>
                </c:pt>
                <c:pt idx="1">
                  <c:v>3.8625000000000003</c:v>
                </c:pt>
                <c:pt idx="2">
                  <c:v>4.8624999999999998</c:v>
                </c:pt>
                <c:pt idx="3">
                  <c:v>5.8625000000000007</c:v>
                </c:pt>
                <c:pt idx="4">
                  <c:v>6.8625000000000007</c:v>
                </c:pt>
                <c:pt idx="5">
                  <c:v>7.8625000000000007</c:v>
                </c:pt>
                <c:pt idx="6">
                  <c:v>8.8625000000000007</c:v>
                </c:pt>
                <c:pt idx="7">
                  <c:v>9.8625000000000007</c:v>
                </c:pt>
                <c:pt idx="8">
                  <c:v>10.862500000000001</c:v>
                </c:pt>
              </c:numCache>
            </c:numRef>
          </c:xVal>
          <c:yVal>
            <c:numRef>
              <c:f>'4-20-2022'!$T$5:$T$12</c:f>
              <c:numCache>
                <c:formatCode>General</c:formatCode>
                <c:ptCount val="8"/>
                <c:pt idx="0">
                  <c:v>0.41274874261972438</c:v>
                </c:pt>
                <c:pt idx="1">
                  <c:v>0.52536628034113275</c:v>
                </c:pt>
                <c:pt idx="2">
                  <c:v>0.53247321233326039</c:v>
                </c:pt>
                <c:pt idx="3">
                  <c:v>0.51005904220424225</c:v>
                </c:pt>
                <c:pt idx="4">
                  <c:v>0.52317953203586265</c:v>
                </c:pt>
                <c:pt idx="5">
                  <c:v>0.52427290618849764</c:v>
                </c:pt>
                <c:pt idx="6">
                  <c:v>0.50787229389897215</c:v>
                </c:pt>
                <c:pt idx="7">
                  <c:v>0.52919308987535529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CD-45FC-B1E1-91FE8F3E9357}"/>
            </c:ext>
          </c:extLst>
        </c:ser>
        <c:ser>
          <c:idx val="1"/>
          <c:order val="1"/>
          <c:tx>
            <c:strRef>
              <c:f>'4-20-2022'!$T$90</c:f>
              <c:strCache>
                <c:ptCount val="1"/>
                <c:pt idx="0">
                  <c:v>rOtWS</c:v>
                </c:pt>
              </c:strCache>
            </c:strRef>
          </c:tx>
          <c:spPr>
            <a:ln w="63500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'4-20-2022'!$U$93:$U$100</c:f>
                <c:numCache>
                  <c:formatCode>General</c:formatCode>
                  <c:ptCount val="8"/>
                  <c:pt idx="0">
                    <c:v>5.7704195591558628E-2</c:v>
                  </c:pt>
                  <c:pt idx="1">
                    <c:v>5.5847770781203281E-2</c:v>
                  </c:pt>
                  <c:pt idx="2">
                    <c:v>4.4242265195695026E-2</c:v>
                  </c:pt>
                  <c:pt idx="3">
                    <c:v>5.2066503170258072E-2</c:v>
                  </c:pt>
                  <c:pt idx="4">
                    <c:v>5.3979178020478531E-2</c:v>
                  </c:pt>
                  <c:pt idx="5">
                    <c:v>5.3608793667750843E-2</c:v>
                  </c:pt>
                  <c:pt idx="6">
                    <c:v>5.5407213904744845E-2</c:v>
                  </c:pt>
                  <c:pt idx="7">
                    <c:v>5.6050757130882548E-2</c:v>
                  </c:pt>
                </c:numCache>
              </c:numRef>
            </c:plus>
            <c:minus>
              <c:numRef>
                <c:f>'4-20-2022'!$U$93:$U$100</c:f>
                <c:numCache>
                  <c:formatCode>General</c:formatCode>
                  <c:ptCount val="8"/>
                  <c:pt idx="0">
                    <c:v>5.7704195591558628E-2</c:v>
                  </c:pt>
                  <c:pt idx="1">
                    <c:v>5.5847770781203281E-2</c:v>
                  </c:pt>
                  <c:pt idx="2">
                    <c:v>4.4242265195695026E-2</c:v>
                  </c:pt>
                  <c:pt idx="3">
                    <c:v>5.2066503170258072E-2</c:v>
                  </c:pt>
                  <c:pt idx="4">
                    <c:v>5.3979178020478531E-2</c:v>
                  </c:pt>
                  <c:pt idx="5">
                    <c:v>5.3608793667750843E-2</c:v>
                  </c:pt>
                  <c:pt idx="6">
                    <c:v>5.5407213904744845E-2</c:v>
                  </c:pt>
                  <c:pt idx="7">
                    <c:v>5.6050757130882548E-2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'4-20-2022'!$S$92:$S$100</c:f>
              <c:numCache>
                <c:formatCode>General</c:formatCode>
                <c:ptCount val="9"/>
                <c:pt idx="0">
                  <c:v>2.25325</c:v>
                </c:pt>
                <c:pt idx="1">
                  <c:v>3.2532499999999995</c:v>
                </c:pt>
                <c:pt idx="2">
                  <c:v>4.2532499999999995</c:v>
                </c:pt>
                <c:pt idx="3">
                  <c:v>5.2532499999999995</c:v>
                </c:pt>
                <c:pt idx="4">
                  <c:v>6.2532499999999995</c:v>
                </c:pt>
                <c:pt idx="5">
                  <c:v>7.2532499999999995</c:v>
                </c:pt>
                <c:pt idx="6">
                  <c:v>8.2532499999999995</c:v>
                </c:pt>
                <c:pt idx="7">
                  <c:v>9.2532499999999995</c:v>
                </c:pt>
                <c:pt idx="8">
                  <c:v>10.25325</c:v>
                </c:pt>
              </c:numCache>
            </c:numRef>
          </c:xVal>
          <c:yVal>
            <c:numRef>
              <c:f>'4-20-2022'!$T$93:$T$100</c:f>
              <c:numCache>
                <c:formatCode>General</c:formatCode>
                <c:ptCount val="8"/>
                <c:pt idx="0">
                  <c:v>0.3903345724907063</c:v>
                </c:pt>
                <c:pt idx="1">
                  <c:v>0.48600481084627156</c:v>
                </c:pt>
                <c:pt idx="2">
                  <c:v>0.5007653619068444</c:v>
                </c:pt>
                <c:pt idx="3">
                  <c:v>0.50240542313579706</c:v>
                </c:pt>
                <c:pt idx="4">
                  <c:v>0.49639186529630441</c:v>
                </c:pt>
                <c:pt idx="5">
                  <c:v>0.49967198775420935</c:v>
                </c:pt>
                <c:pt idx="6">
                  <c:v>0.49420511699103442</c:v>
                </c:pt>
                <c:pt idx="7">
                  <c:v>0.49311174283839926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CD-45FC-B1E1-91FE8F3E9357}"/>
            </c:ext>
          </c:extLst>
        </c:ser>
        <c:ser>
          <c:idx val="2"/>
          <c:order val="2"/>
          <c:tx>
            <c:strRef>
              <c:f>'4-20-2022'!$T$178</c:f>
              <c:strCache>
                <c:ptCount val="1"/>
                <c:pt idx="0">
                  <c:v>rOtMillers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'4-20-2022'!$U$181:$U$188</c:f>
                <c:numCache>
                  <c:formatCode>General</c:formatCode>
                  <c:ptCount val="8"/>
                  <c:pt idx="0">
                    <c:v>6.0600946689486304E-2</c:v>
                  </c:pt>
                  <c:pt idx="1">
                    <c:v>6.3563197671653637E-2</c:v>
                  </c:pt>
                  <c:pt idx="2">
                    <c:v>0.13443908528855533</c:v>
                  </c:pt>
                  <c:pt idx="3">
                    <c:v>6.9621981792102189E-2</c:v>
                  </c:pt>
                  <c:pt idx="4">
                    <c:v>4.4025567083727658E-2</c:v>
                  </c:pt>
                  <c:pt idx="5">
                    <c:v>4.2025031869376978E-2</c:v>
                  </c:pt>
                  <c:pt idx="6">
                    <c:v>4.2608871625265651E-2</c:v>
                  </c:pt>
                  <c:pt idx="7">
                    <c:v>5.9603100144911443E-2</c:v>
                  </c:pt>
                </c:numCache>
              </c:numRef>
            </c:plus>
            <c:minus>
              <c:numRef>
                <c:f>'4-20-2022'!$U$181:$U$188</c:f>
                <c:numCache>
                  <c:formatCode>General</c:formatCode>
                  <c:ptCount val="8"/>
                  <c:pt idx="0">
                    <c:v>6.0600946689486304E-2</c:v>
                  </c:pt>
                  <c:pt idx="1">
                    <c:v>6.3563197671653637E-2</c:v>
                  </c:pt>
                  <c:pt idx="2">
                    <c:v>0.13443908528855533</c:v>
                  </c:pt>
                  <c:pt idx="3">
                    <c:v>6.9621981792102189E-2</c:v>
                  </c:pt>
                  <c:pt idx="4">
                    <c:v>4.4025567083727658E-2</c:v>
                  </c:pt>
                  <c:pt idx="5">
                    <c:v>4.2025031869376978E-2</c:v>
                  </c:pt>
                  <c:pt idx="6">
                    <c:v>4.2608871625265651E-2</c:v>
                  </c:pt>
                  <c:pt idx="7">
                    <c:v>5.9603100144911443E-2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'4-20-2022'!$S$180:$S$188</c:f>
              <c:numCache>
                <c:formatCode>General</c:formatCode>
                <c:ptCount val="9"/>
                <c:pt idx="0">
                  <c:v>3.605</c:v>
                </c:pt>
                <c:pt idx="1">
                  <c:v>4.6050000000000004</c:v>
                </c:pt>
                <c:pt idx="2">
                  <c:v>5.6050000000000004</c:v>
                </c:pt>
                <c:pt idx="3">
                  <c:v>6.6050000000000004</c:v>
                </c:pt>
                <c:pt idx="4">
                  <c:v>7.6050000000000004</c:v>
                </c:pt>
                <c:pt idx="5">
                  <c:v>8.6050000000000004</c:v>
                </c:pt>
                <c:pt idx="6">
                  <c:v>9.6050000000000004</c:v>
                </c:pt>
                <c:pt idx="7">
                  <c:v>10.605</c:v>
                </c:pt>
                <c:pt idx="8">
                  <c:v>11.605</c:v>
                </c:pt>
              </c:numCache>
            </c:numRef>
          </c:xVal>
          <c:yVal>
            <c:numRef>
              <c:f>'4-20-2022'!$T$181:$T$188</c:f>
              <c:numCache>
                <c:formatCode>General</c:formatCode>
                <c:ptCount val="8"/>
                <c:pt idx="0">
                  <c:v>0.2536628034113273</c:v>
                </c:pt>
                <c:pt idx="1">
                  <c:v>0.3876011371091187</c:v>
                </c:pt>
                <c:pt idx="2">
                  <c:v>0.46905751148042857</c:v>
                </c:pt>
                <c:pt idx="3">
                  <c:v>0.5018587360594795</c:v>
                </c:pt>
                <c:pt idx="4">
                  <c:v>0.4942051169910342</c:v>
                </c:pt>
                <c:pt idx="5">
                  <c:v>0.49201836868576426</c:v>
                </c:pt>
                <c:pt idx="6">
                  <c:v>0.48873824622785922</c:v>
                </c:pt>
                <c:pt idx="7">
                  <c:v>0.47616444347255632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CD-45FC-B1E1-91FE8F3E9357}"/>
            </c:ext>
          </c:extLst>
        </c:ser>
        <c:ser>
          <c:idx val="3"/>
          <c:order val="3"/>
          <c:tx>
            <c:strRef>
              <c:f>'4-20-2022'!$T$266</c:f>
              <c:strCache>
                <c:ptCount val="1"/>
                <c:pt idx="0">
                  <c:v>rOtSW</c:v>
                </c:pt>
              </c:strCache>
            </c:strRef>
          </c:tx>
          <c:spPr>
            <a:ln w="63500" cap="rnd">
              <a:solidFill>
                <a:srgbClr val="9BC2E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'4-20-2022'!$U$269:$U$276</c:f>
                <c:numCache>
                  <c:formatCode>General</c:formatCode>
                  <c:ptCount val="8"/>
                  <c:pt idx="0">
                    <c:v>0.11018513849591816</c:v>
                  </c:pt>
                  <c:pt idx="1">
                    <c:v>6.116057848653856E-2</c:v>
                  </c:pt>
                  <c:pt idx="2">
                    <c:v>6.4437997414354256E-2</c:v>
                  </c:pt>
                  <c:pt idx="3">
                    <c:v>1.2498307602217547E-2</c:v>
                  </c:pt>
                  <c:pt idx="4">
                    <c:v>6.1394686819883477E-2</c:v>
                  </c:pt>
                  <c:pt idx="5">
                    <c:v>4.1273969140994689E-2</c:v>
                  </c:pt>
                  <c:pt idx="6">
                    <c:v>5.5013853258231799E-2</c:v>
                  </c:pt>
                  <c:pt idx="7">
                    <c:v>3.3705966456703249E-2</c:v>
                  </c:pt>
                </c:numCache>
              </c:numRef>
            </c:plus>
            <c:minus>
              <c:numRef>
                <c:f>'4-20-2022'!$U$269:$U$276</c:f>
                <c:numCache>
                  <c:formatCode>General</c:formatCode>
                  <c:ptCount val="8"/>
                  <c:pt idx="0">
                    <c:v>0.11018513849591816</c:v>
                  </c:pt>
                  <c:pt idx="1">
                    <c:v>6.116057848653856E-2</c:v>
                  </c:pt>
                  <c:pt idx="2">
                    <c:v>6.4437997414354256E-2</c:v>
                  </c:pt>
                  <c:pt idx="3">
                    <c:v>1.2498307602217547E-2</c:v>
                  </c:pt>
                  <c:pt idx="4">
                    <c:v>6.1394686819883477E-2</c:v>
                  </c:pt>
                  <c:pt idx="5">
                    <c:v>4.1273969140994689E-2</c:v>
                  </c:pt>
                  <c:pt idx="6">
                    <c:v>5.5013853258231799E-2</c:v>
                  </c:pt>
                  <c:pt idx="7">
                    <c:v>3.3705966456703249E-2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'4-20-2022'!$S$268:$S$276</c:f>
              <c:numCache>
                <c:formatCode>General</c:formatCode>
                <c:ptCount val="9"/>
                <c:pt idx="0">
                  <c:v>5.7324999999999999</c:v>
                </c:pt>
                <c:pt idx="1">
                  <c:v>6.7324999999999999</c:v>
                </c:pt>
                <c:pt idx="2">
                  <c:v>7.7324999999999999</c:v>
                </c:pt>
                <c:pt idx="3">
                  <c:v>8.7324999999999999</c:v>
                </c:pt>
                <c:pt idx="4">
                  <c:v>9.7324999999999999</c:v>
                </c:pt>
                <c:pt idx="5">
                  <c:v>10.7325</c:v>
                </c:pt>
                <c:pt idx="6">
                  <c:v>11.7325</c:v>
                </c:pt>
                <c:pt idx="7">
                  <c:v>12.7325</c:v>
                </c:pt>
                <c:pt idx="8">
                  <c:v>13.7325</c:v>
                </c:pt>
              </c:numCache>
            </c:numRef>
          </c:xVal>
          <c:yVal>
            <c:numRef>
              <c:f>'4-20-2022'!$T$269:$T$276</c:f>
              <c:numCache>
                <c:formatCode>General</c:formatCode>
                <c:ptCount val="8"/>
                <c:pt idx="0">
                  <c:v>0.27170347692980534</c:v>
                </c:pt>
                <c:pt idx="1">
                  <c:v>0.31981193964574678</c:v>
                </c:pt>
                <c:pt idx="2">
                  <c:v>0.42969604198556743</c:v>
                </c:pt>
                <c:pt idx="3">
                  <c:v>0.40454843647496175</c:v>
                </c:pt>
                <c:pt idx="4">
                  <c:v>0.44226984474087006</c:v>
                </c:pt>
                <c:pt idx="5">
                  <c:v>0.41930898753553464</c:v>
                </c:pt>
                <c:pt idx="6">
                  <c:v>0.41384211677235944</c:v>
                </c:pt>
                <c:pt idx="7">
                  <c:v>0.43024272906188499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CD-45FC-B1E1-91FE8F3E9357}"/>
            </c:ext>
          </c:extLst>
        </c:ser>
        <c:ser>
          <c:idx val="4"/>
          <c:order val="4"/>
          <c:tx>
            <c:strRef>
              <c:f>'4-20-2022'!$T$354</c:f>
              <c:strCache>
                <c:ptCount val="1"/>
                <c:pt idx="0">
                  <c:v>rOtHW</c:v>
                </c:pt>
              </c:strCache>
            </c:strRef>
          </c:tx>
          <c:spPr>
            <a:ln w="63500" cap="rnd">
              <a:solidFill>
                <a:srgbClr val="E2DD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'4-20-2022'!$U$357:$U$364</c:f>
                <c:numCache>
                  <c:formatCode>General</c:formatCode>
                  <c:ptCount val="8"/>
                  <c:pt idx="0">
                    <c:v>0.13696302517758971</c:v>
                  </c:pt>
                  <c:pt idx="1">
                    <c:v>3.9502948917090677E-2</c:v>
                  </c:pt>
                  <c:pt idx="2">
                    <c:v>4.8994875360612478E-2</c:v>
                  </c:pt>
                  <c:pt idx="3">
                    <c:v>5.1050153203274662E-2</c:v>
                  </c:pt>
                  <c:pt idx="4">
                    <c:v>2.9311129474281068E-2</c:v>
                  </c:pt>
                  <c:pt idx="5">
                    <c:v>7.6969709299065769E-2</c:v>
                  </c:pt>
                  <c:pt idx="6">
                    <c:v>4.7554444021794359E-2</c:v>
                  </c:pt>
                  <c:pt idx="7">
                    <c:v>6.4459638021480123E-2</c:v>
                  </c:pt>
                </c:numCache>
              </c:numRef>
            </c:plus>
            <c:minus>
              <c:numRef>
                <c:f>'4-20-2022'!$U$357:$U$364</c:f>
                <c:numCache>
                  <c:formatCode>General</c:formatCode>
                  <c:ptCount val="8"/>
                  <c:pt idx="0">
                    <c:v>0.13696302517758971</c:v>
                  </c:pt>
                  <c:pt idx="1">
                    <c:v>3.9502948917090677E-2</c:v>
                  </c:pt>
                  <c:pt idx="2">
                    <c:v>4.8994875360612478E-2</c:v>
                  </c:pt>
                  <c:pt idx="3">
                    <c:v>5.1050153203274662E-2</c:v>
                  </c:pt>
                  <c:pt idx="4">
                    <c:v>2.9311129474281068E-2</c:v>
                  </c:pt>
                  <c:pt idx="5">
                    <c:v>7.6969709299065769E-2</c:v>
                  </c:pt>
                  <c:pt idx="6">
                    <c:v>4.7554444021794359E-2</c:v>
                  </c:pt>
                  <c:pt idx="7">
                    <c:v>6.4459638021480123E-2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'4-20-2022'!$S$356:$S$364</c:f>
              <c:numCache>
                <c:formatCode>General</c:formatCode>
                <c:ptCount val="9"/>
                <c:pt idx="0">
                  <c:v>3.4342500000000005</c:v>
                </c:pt>
                <c:pt idx="1">
                  <c:v>4.4342500000000005</c:v>
                </c:pt>
                <c:pt idx="2">
                  <c:v>5.4342499999999996</c:v>
                </c:pt>
                <c:pt idx="3">
                  <c:v>6.4342499999999996</c:v>
                </c:pt>
                <c:pt idx="4">
                  <c:v>7.4342499999999996</c:v>
                </c:pt>
                <c:pt idx="5">
                  <c:v>8.4342499999999987</c:v>
                </c:pt>
                <c:pt idx="6">
                  <c:v>9.4342499999999987</c:v>
                </c:pt>
                <c:pt idx="7">
                  <c:v>10.434249999999999</c:v>
                </c:pt>
                <c:pt idx="8">
                  <c:v>11.434249999999999</c:v>
                </c:pt>
              </c:numCache>
            </c:numRef>
          </c:xVal>
          <c:yVal>
            <c:numRef>
              <c:f>'4-20-2022'!$T$357:$T$364</c:f>
              <c:numCache>
                <c:formatCode>General</c:formatCode>
                <c:ptCount val="8"/>
                <c:pt idx="0">
                  <c:v>0.37994751804067356</c:v>
                </c:pt>
                <c:pt idx="1">
                  <c:v>0.47561775639623888</c:v>
                </c:pt>
                <c:pt idx="2">
                  <c:v>0.47671113054887387</c:v>
                </c:pt>
                <c:pt idx="3">
                  <c:v>0.47999125300677892</c:v>
                </c:pt>
                <c:pt idx="4">
                  <c:v>0.5149792258910999</c:v>
                </c:pt>
                <c:pt idx="5">
                  <c:v>0.47725781762519132</c:v>
                </c:pt>
                <c:pt idx="6">
                  <c:v>0.51005904220424236</c:v>
                </c:pt>
                <c:pt idx="7">
                  <c:v>0.50459217144106716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CD-45FC-B1E1-91FE8F3E9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103919"/>
        <c:axId val="856105167"/>
      </c:scatterChart>
      <c:valAx>
        <c:axId val="856103919"/>
        <c:scaling>
          <c:orientation val="minMax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 (Min)</a:t>
                </a:r>
              </a:p>
            </c:rich>
          </c:tx>
          <c:layout>
            <c:manualLayout>
              <c:xMode val="edge"/>
              <c:yMode val="edge"/>
              <c:x val="0.42852261956838728"/>
              <c:y val="0.84840957380327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5167"/>
        <c:crosses val="autoZero"/>
        <c:crossBetween val="midCat"/>
        <c:majorUnit val="1"/>
      </c:valAx>
      <c:valAx>
        <c:axId val="856105167"/>
        <c:scaling>
          <c:orientation val="minMax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Runoff (cm/min)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Runoff (rOt)</a:t>
            </a:r>
            <a:r>
              <a:rPr lang="en-US" sz="2000" baseline="0"/>
              <a:t> 4/7/22</a:t>
            </a:r>
            <a:endParaRPr lang="en-US" sz="2000"/>
          </a:p>
        </c:rich>
      </c:tx>
      <c:layout>
        <c:manualLayout>
          <c:xMode val="edge"/>
          <c:yMode val="edge"/>
          <c:x val="0.4297506267401533"/>
          <c:y val="3.8956521739130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748096346833975E-2"/>
          <c:y val="9.5168723040054762E-2"/>
          <c:w val="0.8993198736414989"/>
          <c:h val="0.68902074740657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'4-07-2022'!$T$2</c:f>
              <c:strCache>
                <c:ptCount val="1"/>
                <c:pt idx="0">
                  <c:v>rOtNC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'4-07-2022'!$U$5:$U$12</c:f>
                <c:numCache>
                  <c:formatCode>General</c:formatCode>
                  <c:ptCount val="8"/>
                  <c:pt idx="0">
                    <c:v>8.7367368252670094E-2</c:v>
                  </c:pt>
                  <c:pt idx="1">
                    <c:v>7.4827595947897382E-2</c:v>
                  </c:pt>
                  <c:pt idx="2">
                    <c:v>0.11991112975802592</c:v>
                  </c:pt>
                  <c:pt idx="3">
                    <c:v>7.281138525647568E-2</c:v>
                  </c:pt>
                  <c:pt idx="4">
                    <c:v>7.2863359202038527E-2</c:v>
                  </c:pt>
                  <c:pt idx="5">
                    <c:v>6.7527103970265512E-2</c:v>
                  </c:pt>
                  <c:pt idx="6">
                    <c:v>7.4755668092813768E-2</c:v>
                  </c:pt>
                  <c:pt idx="7">
                    <c:v>4.3748631147479886E-2</c:v>
                  </c:pt>
                </c:numCache>
              </c:numRef>
            </c:plus>
            <c:minus>
              <c:numRef>
                <c:f>'4-07-2022'!$U$5:$U$12</c:f>
                <c:numCache>
                  <c:formatCode>General</c:formatCode>
                  <c:ptCount val="8"/>
                  <c:pt idx="0">
                    <c:v>8.7367368252670094E-2</c:v>
                  </c:pt>
                  <c:pt idx="1">
                    <c:v>7.4827595947897382E-2</c:v>
                  </c:pt>
                  <c:pt idx="2">
                    <c:v>0.11991112975802592</c:v>
                  </c:pt>
                  <c:pt idx="3">
                    <c:v>7.281138525647568E-2</c:v>
                  </c:pt>
                  <c:pt idx="4">
                    <c:v>7.2863359202038527E-2</c:v>
                  </c:pt>
                  <c:pt idx="5">
                    <c:v>6.7527103970265512E-2</c:v>
                  </c:pt>
                  <c:pt idx="6">
                    <c:v>7.4755668092813768E-2</c:v>
                  </c:pt>
                  <c:pt idx="7">
                    <c:v>4.3748631147479886E-2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'4-07-2022'!$S$4:$S$12</c:f>
              <c:numCache>
                <c:formatCode>General</c:formatCode>
                <c:ptCount val="9"/>
                <c:pt idx="0">
                  <c:v>4.2200000000000006</c:v>
                </c:pt>
                <c:pt idx="1">
                  <c:v>5.2200000000000006</c:v>
                </c:pt>
                <c:pt idx="2">
                  <c:v>6.2200000000000006</c:v>
                </c:pt>
                <c:pt idx="3">
                  <c:v>7.2200000000000006</c:v>
                </c:pt>
                <c:pt idx="4">
                  <c:v>8.2200000000000006</c:v>
                </c:pt>
                <c:pt idx="5">
                  <c:v>9.2200000000000006</c:v>
                </c:pt>
                <c:pt idx="6">
                  <c:v>10.220000000000001</c:v>
                </c:pt>
                <c:pt idx="7">
                  <c:v>11.22</c:v>
                </c:pt>
                <c:pt idx="8">
                  <c:v>12.22</c:v>
                </c:pt>
              </c:numCache>
            </c:numRef>
          </c:xVal>
          <c:yVal>
            <c:numRef>
              <c:f>'4-07-2022'!$T$5:$T$12</c:f>
              <c:numCache>
                <c:formatCode>General</c:formatCode>
                <c:ptCount val="8"/>
                <c:pt idx="0">
                  <c:v>0.42805598075661488</c:v>
                </c:pt>
                <c:pt idx="1">
                  <c:v>0.42149573584080469</c:v>
                </c:pt>
                <c:pt idx="2">
                  <c:v>0.47069757270938112</c:v>
                </c:pt>
                <c:pt idx="3">
                  <c:v>0.43078941613820237</c:v>
                </c:pt>
                <c:pt idx="4">
                  <c:v>0.41602886507762959</c:v>
                </c:pt>
                <c:pt idx="5">
                  <c:v>0.4171222392302647</c:v>
                </c:pt>
                <c:pt idx="6">
                  <c:v>0.39798819155915155</c:v>
                </c:pt>
                <c:pt idx="7">
                  <c:v>0.41165536846708944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50-4357-AAC2-7934220625C7}"/>
            </c:ext>
          </c:extLst>
        </c:ser>
        <c:ser>
          <c:idx val="1"/>
          <c:order val="1"/>
          <c:tx>
            <c:strRef>
              <c:f>'4-07-2022'!$T$94</c:f>
              <c:strCache>
                <c:ptCount val="1"/>
                <c:pt idx="0">
                  <c:v>rOtWS</c:v>
                </c:pt>
              </c:strCache>
            </c:strRef>
          </c:tx>
          <c:spPr>
            <a:ln w="63500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'4-07-2022'!$U$97:$U$104</c:f>
                <c:numCache>
                  <c:formatCode>General</c:formatCode>
                  <c:ptCount val="8"/>
                  <c:pt idx="0">
                    <c:v>0.14266680001952778</c:v>
                  </c:pt>
                  <c:pt idx="1">
                    <c:v>7.9086557271047894E-2</c:v>
                  </c:pt>
                  <c:pt idx="2">
                    <c:v>6.35161614320124E-2</c:v>
                  </c:pt>
                  <c:pt idx="3">
                    <c:v>9.3289871015532183E-2</c:v>
                  </c:pt>
                  <c:pt idx="4">
                    <c:v>2.867893515986002E-2</c:v>
                  </c:pt>
                  <c:pt idx="5">
                    <c:v>6.4115619418883329E-2</c:v>
                  </c:pt>
                  <c:pt idx="6">
                    <c:v>7.0114572685622961E-2</c:v>
                  </c:pt>
                  <c:pt idx="7">
                    <c:v>7.7282296291591307E-2</c:v>
                  </c:pt>
                </c:numCache>
              </c:numRef>
            </c:plus>
            <c:minus>
              <c:numRef>
                <c:f>'4-07-2022'!$U$97:$U$104</c:f>
                <c:numCache>
                  <c:formatCode>General</c:formatCode>
                  <c:ptCount val="8"/>
                  <c:pt idx="0">
                    <c:v>0.14266680001952778</c:v>
                  </c:pt>
                  <c:pt idx="1">
                    <c:v>7.9086557271047894E-2</c:v>
                  </c:pt>
                  <c:pt idx="2">
                    <c:v>6.35161614320124E-2</c:v>
                  </c:pt>
                  <c:pt idx="3">
                    <c:v>9.3289871015532183E-2</c:v>
                  </c:pt>
                  <c:pt idx="4">
                    <c:v>2.867893515986002E-2</c:v>
                  </c:pt>
                  <c:pt idx="5">
                    <c:v>6.4115619418883329E-2</c:v>
                  </c:pt>
                  <c:pt idx="6">
                    <c:v>7.0114572685622961E-2</c:v>
                  </c:pt>
                  <c:pt idx="7">
                    <c:v>7.7282296291591307E-2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'4-07-2022'!$S$96:$S$104</c:f>
              <c:numCache>
                <c:formatCode>General</c:formatCode>
                <c:ptCount val="9"/>
                <c:pt idx="0">
                  <c:v>2.7407499999999998</c:v>
                </c:pt>
                <c:pt idx="1">
                  <c:v>3.8200000000000003</c:v>
                </c:pt>
                <c:pt idx="2">
                  <c:v>4.7407500000000002</c:v>
                </c:pt>
                <c:pt idx="3">
                  <c:v>5.7407500000000002</c:v>
                </c:pt>
                <c:pt idx="4">
                  <c:v>6.7407500000000002</c:v>
                </c:pt>
                <c:pt idx="5">
                  <c:v>7.7407500000000002</c:v>
                </c:pt>
                <c:pt idx="6">
                  <c:v>8.7407500000000002</c:v>
                </c:pt>
                <c:pt idx="7">
                  <c:v>9.82</c:v>
                </c:pt>
                <c:pt idx="8">
                  <c:v>10.82</c:v>
                </c:pt>
              </c:numCache>
            </c:numRef>
          </c:xVal>
          <c:yVal>
            <c:numRef>
              <c:f>'4-07-2022'!$T$97:$T$104</c:f>
              <c:numCache>
                <c:formatCode>General</c:formatCode>
                <c:ptCount val="8"/>
                <c:pt idx="0">
                  <c:v>0.4584350951683821</c:v>
                </c:pt>
                <c:pt idx="1">
                  <c:v>0.5204460966542751</c:v>
                </c:pt>
                <c:pt idx="2">
                  <c:v>0.59807566149136226</c:v>
                </c:pt>
                <c:pt idx="3">
                  <c:v>0.57511480428602679</c:v>
                </c:pt>
                <c:pt idx="4">
                  <c:v>0.58823529411764697</c:v>
                </c:pt>
                <c:pt idx="5">
                  <c:v>0.55871419199650096</c:v>
                </c:pt>
                <c:pt idx="6">
                  <c:v>0.53268408327841543</c:v>
                </c:pt>
                <c:pt idx="7">
                  <c:v>0.5215394708069101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50-4357-AAC2-7934220625C7}"/>
            </c:ext>
          </c:extLst>
        </c:ser>
        <c:ser>
          <c:idx val="2"/>
          <c:order val="2"/>
          <c:tx>
            <c:strRef>
              <c:f>'4-07-2022'!$T$186</c:f>
              <c:strCache>
                <c:ptCount val="1"/>
                <c:pt idx="0">
                  <c:v>rOtMillers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'4-07-2022'!$U$189:$U$196</c:f>
                <c:numCache>
                  <c:formatCode>General</c:formatCode>
                  <c:ptCount val="8"/>
                  <c:pt idx="0">
                    <c:v>0.11590453654231916</c:v>
                  </c:pt>
                  <c:pt idx="1">
                    <c:v>0.12297745730133773</c:v>
                  </c:pt>
                  <c:pt idx="2">
                    <c:v>0.16069252631422543</c:v>
                  </c:pt>
                  <c:pt idx="3">
                    <c:v>0.11444447065934428</c:v>
                  </c:pt>
                  <c:pt idx="4">
                    <c:v>7.7034397348823669E-2</c:v>
                  </c:pt>
                  <c:pt idx="5">
                    <c:v>0.11343021307049729</c:v>
                  </c:pt>
                  <c:pt idx="6">
                    <c:v>0.10293988450417459</c:v>
                  </c:pt>
                  <c:pt idx="7">
                    <c:v>0.11466014783722231</c:v>
                  </c:pt>
                </c:numCache>
              </c:numRef>
            </c:plus>
            <c:minus>
              <c:numRef>
                <c:f>'4-07-2022'!$U$189:$U$196</c:f>
                <c:numCache>
                  <c:formatCode>General</c:formatCode>
                  <c:ptCount val="8"/>
                  <c:pt idx="0">
                    <c:v>0.11590453654231916</c:v>
                  </c:pt>
                  <c:pt idx="1">
                    <c:v>0.12297745730133773</c:v>
                  </c:pt>
                  <c:pt idx="2">
                    <c:v>0.16069252631422543</c:v>
                  </c:pt>
                  <c:pt idx="3">
                    <c:v>0.11444447065934428</c:v>
                  </c:pt>
                  <c:pt idx="4">
                    <c:v>7.7034397348823669E-2</c:v>
                  </c:pt>
                  <c:pt idx="5">
                    <c:v>0.11343021307049729</c:v>
                  </c:pt>
                  <c:pt idx="6">
                    <c:v>0.10293988450417459</c:v>
                  </c:pt>
                  <c:pt idx="7">
                    <c:v>0.11466014783722231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'4-07-2022'!$S$188:$S$196</c:f>
              <c:numCache>
                <c:formatCode>General</c:formatCode>
                <c:ptCount val="9"/>
                <c:pt idx="0">
                  <c:v>3.0799999999999996</c:v>
                </c:pt>
                <c:pt idx="1">
                  <c:v>4.08</c:v>
                </c:pt>
                <c:pt idx="2">
                  <c:v>5.08</c:v>
                </c:pt>
                <c:pt idx="3">
                  <c:v>6.08</c:v>
                </c:pt>
                <c:pt idx="4">
                  <c:v>7.08</c:v>
                </c:pt>
                <c:pt idx="5">
                  <c:v>8.08</c:v>
                </c:pt>
                <c:pt idx="6">
                  <c:v>9.08</c:v>
                </c:pt>
                <c:pt idx="7">
                  <c:v>10.08</c:v>
                </c:pt>
                <c:pt idx="8">
                  <c:v>11.080000000000002</c:v>
                </c:pt>
              </c:numCache>
            </c:numRef>
          </c:xVal>
          <c:yVal>
            <c:numRef>
              <c:f>'4-07-2022'!$T$189:$T$196</c:f>
              <c:numCache>
                <c:formatCode>General</c:formatCode>
                <c:ptCount val="8"/>
                <c:pt idx="0">
                  <c:v>0.32145200087469927</c:v>
                </c:pt>
                <c:pt idx="1">
                  <c:v>0.3936146949486114</c:v>
                </c:pt>
                <c:pt idx="2">
                  <c:v>0.47671113054887382</c:v>
                </c:pt>
                <c:pt idx="3">
                  <c:v>0.5215394708069101</c:v>
                </c:pt>
                <c:pt idx="4">
                  <c:v>0.49748523944893941</c:v>
                </c:pt>
                <c:pt idx="5">
                  <c:v>0.5379400830964356</c:v>
                </c:pt>
                <c:pt idx="6">
                  <c:v>0.5204460966542751</c:v>
                </c:pt>
                <c:pt idx="7">
                  <c:v>0.5248195932648152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50-4357-AAC2-7934220625C7}"/>
            </c:ext>
          </c:extLst>
        </c:ser>
        <c:ser>
          <c:idx val="3"/>
          <c:order val="3"/>
          <c:tx>
            <c:strRef>
              <c:f>'4-07-2022'!$T$274</c:f>
              <c:strCache>
                <c:ptCount val="1"/>
                <c:pt idx="0">
                  <c:v>rOtSW</c:v>
                </c:pt>
              </c:strCache>
            </c:strRef>
          </c:tx>
          <c:spPr>
            <a:ln w="63500" cap="rnd">
              <a:solidFill>
                <a:srgbClr val="9BC2E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'4-07-2022'!$U$277:$U$284</c:f>
                <c:numCache>
                  <c:formatCode>General</c:formatCode>
                  <c:ptCount val="8"/>
                  <c:pt idx="0">
                    <c:v>0.10283918704988046</c:v>
                  </c:pt>
                  <c:pt idx="1">
                    <c:v>0.16179351570267028</c:v>
                  </c:pt>
                  <c:pt idx="2">
                    <c:v>0.1147626261192823</c:v>
                  </c:pt>
                  <c:pt idx="3">
                    <c:v>0.1217595385294919</c:v>
                  </c:pt>
                  <c:pt idx="4">
                    <c:v>7.6400700623974763E-2</c:v>
                  </c:pt>
                  <c:pt idx="5">
                    <c:v>8.3192290327713539E-2</c:v>
                  </c:pt>
                  <c:pt idx="6">
                    <c:v>9.4385488103683579E-2</c:v>
                  </c:pt>
                  <c:pt idx="7">
                    <c:v>8.553512886773644E-2</c:v>
                  </c:pt>
                </c:numCache>
              </c:numRef>
            </c:plus>
            <c:minus>
              <c:numRef>
                <c:f>'4-07-2022'!$U$277:$U$284</c:f>
                <c:numCache>
                  <c:formatCode>General</c:formatCode>
                  <c:ptCount val="8"/>
                  <c:pt idx="0">
                    <c:v>0.10283918704988046</c:v>
                  </c:pt>
                  <c:pt idx="1">
                    <c:v>0.16179351570267028</c:v>
                  </c:pt>
                  <c:pt idx="2">
                    <c:v>0.1147626261192823</c:v>
                  </c:pt>
                  <c:pt idx="3">
                    <c:v>0.1217595385294919</c:v>
                  </c:pt>
                  <c:pt idx="4">
                    <c:v>7.6400700623974763E-2</c:v>
                  </c:pt>
                  <c:pt idx="5">
                    <c:v>8.3192290327713539E-2</c:v>
                  </c:pt>
                  <c:pt idx="6">
                    <c:v>9.4385488103683579E-2</c:v>
                  </c:pt>
                  <c:pt idx="7">
                    <c:v>8.553512886773644E-2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'4-07-2022'!$S$276:$S$284</c:f>
              <c:numCache>
                <c:formatCode>General</c:formatCode>
                <c:ptCount val="9"/>
                <c:pt idx="0">
                  <c:v>5.834249999999999</c:v>
                </c:pt>
                <c:pt idx="1">
                  <c:v>6.834249999999999</c:v>
                </c:pt>
                <c:pt idx="2">
                  <c:v>7.834249999999999</c:v>
                </c:pt>
                <c:pt idx="3">
                  <c:v>8.834249999999999</c:v>
                </c:pt>
                <c:pt idx="4">
                  <c:v>9.834249999999999</c:v>
                </c:pt>
                <c:pt idx="5">
                  <c:v>10.834249999999999</c:v>
                </c:pt>
                <c:pt idx="6">
                  <c:v>11.834249999999999</c:v>
                </c:pt>
                <c:pt idx="7">
                  <c:v>12.834249999999999</c:v>
                </c:pt>
                <c:pt idx="8">
                  <c:v>13.834249999999999</c:v>
                </c:pt>
              </c:numCache>
            </c:numRef>
          </c:xVal>
          <c:yVal>
            <c:numRef>
              <c:f>'4-07-2022'!$T$277:$T$284</c:f>
              <c:numCache>
                <c:formatCode>General</c:formatCode>
                <c:ptCount val="8"/>
                <c:pt idx="0">
                  <c:v>0.21102121145856106</c:v>
                </c:pt>
                <c:pt idx="1">
                  <c:v>0.27389022523507545</c:v>
                </c:pt>
                <c:pt idx="2">
                  <c:v>0.28482396676142574</c:v>
                </c:pt>
                <c:pt idx="3">
                  <c:v>0.33785261316422477</c:v>
                </c:pt>
                <c:pt idx="4">
                  <c:v>0.33019899409577957</c:v>
                </c:pt>
                <c:pt idx="5">
                  <c:v>0.31707850426415918</c:v>
                </c:pt>
                <c:pt idx="6">
                  <c:v>0.29630439536409359</c:v>
                </c:pt>
                <c:pt idx="7">
                  <c:v>0.33675923901158977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50-4357-AAC2-7934220625C7}"/>
            </c:ext>
          </c:extLst>
        </c:ser>
        <c:ser>
          <c:idx val="4"/>
          <c:order val="4"/>
          <c:tx>
            <c:strRef>
              <c:f>'4-07-2022'!$T$362</c:f>
              <c:strCache>
                <c:ptCount val="1"/>
                <c:pt idx="0">
                  <c:v>rOtHW</c:v>
                </c:pt>
              </c:strCache>
            </c:strRef>
          </c:tx>
          <c:spPr>
            <a:ln w="63500" cap="rnd">
              <a:solidFill>
                <a:srgbClr val="E2DD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rgbClr val="FF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'4-07-2022'!$U$365:$U$372</c:f>
                <c:numCache>
                  <c:formatCode>General</c:formatCode>
                  <c:ptCount val="8"/>
                  <c:pt idx="0">
                    <c:v>9.5934885385128205E-2</c:v>
                  </c:pt>
                  <c:pt idx="1">
                    <c:v>0.10319505982065985</c:v>
                  </c:pt>
                  <c:pt idx="2">
                    <c:v>8.8502542509722823E-2</c:v>
                  </c:pt>
                  <c:pt idx="3">
                    <c:v>8.0286725347412505E-2</c:v>
                  </c:pt>
                  <c:pt idx="4">
                    <c:v>8.2177815106554503E-2</c:v>
                  </c:pt>
                  <c:pt idx="5">
                    <c:v>9.1901983770753856E-2</c:v>
                  </c:pt>
                  <c:pt idx="6">
                    <c:v>7.4550159342798156E-2</c:v>
                  </c:pt>
                  <c:pt idx="7">
                    <c:v>7.9114264959770864E-2</c:v>
                  </c:pt>
                </c:numCache>
              </c:numRef>
            </c:plus>
            <c:minus>
              <c:numRef>
                <c:f>'4-07-2022'!$U$365:$U$372</c:f>
                <c:numCache>
                  <c:formatCode>General</c:formatCode>
                  <c:ptCount val="8"/>
                  <c:pt idx="0">
                    <c:v>9.5934885385128205E-2</c:v>
                  </c:pt>
                  <c:pt idx="1">
                    <c:v>0.10319505982065985</c:v>
                  </c:pt>
                  <c:pt idx="2">
                    <c:v>8.8502542509722823E-2</c:v>
                  </c:pt>
                  <c:pt idx="3">
                    <c:v>8.0286725347412505E-2</c:v>
                  </c:pt>
                  <c:pt idx="4">
                    <c:v>8.2177815106554503E-2</c:v>
                  </c:pt>
                  <c:pt idx="5">
                    <c:v>9.1901983770753856E-2</c:v>
                  </c:pt>
                  <c:pt idx="6">
                    <c:v>7.4550159342798156E-2</c:v>
                  </c:pt>
                  <c:pt idx="7">
                    <c:v>7.9114264959770864E-2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'4-07-2022'!$S$364:$S$372</c:f>
              <c:numCache>
                <c:formatCode>General</c:formatCode>
                <c:ptCount val="9"/>
                <c:pt idx="0">
                  <c:v>3.4833333333333329</c:v>
                </c:pt>
                <c:pt idx="1">
                  <c:v>4.4833333333333334</c:v>
                </c:pt>
                <c:pt idx="2">
                  <c:v>5.4833333333333334</c:v>
                </c:pt>
                <c:pt idx="3">
                  <c:v>6.4833333333333334</c:v>
                </c:pt>
                <c:pt idx="4">
                  <c:v>7.4833333333333334</c:v>
                </c:pt>
                <c:pt idx="5">
                  <c:v>8.4833333333333325</c:v>
                </c:pt>
                <c:pt idx="6">
                  <c:v>9.4833333333333325</c:v>
                </c:pt>
                <c:pt idx="7">
                  <c:v>10.483333333333333</c:v>
                </c:pt>
                <c:pt idx="8">
                  <c:v>11.483333333333334</c:v>
                </c:pt>
              </c:numCache>
            </c:numRef>
          </c:xVal>
          <c:yVal>
            <c:numRef>
              <c:f>'4-07-2022'!$T$365:$T$372</c:f>
              <c:numCache>
                <c:formatCode>General</c:formatCode>
                <c:ptCount val="8"/>
                <c:pt idx="0">
                  <c:v>0.35425322545375026</c:v>
                </c:pt>
                <c:pt idx="1">
                  <c:v>0.40345506232232664</c:v>
                </c:pt>
                <c:pt idx="2">
                  <c:v>0.44828340258036298</c:v>
                </c:pt>
                <c:pt idx="3">
                  <c:v>0.41329542969604199</c:v>
                </c:pt>
                <c:pt idx="4">
                  <c:v>0.46413732779357103</c:v>
                </c:pt>
                <c:pt idx="5">
                  <c:v>0.46195057948830087</c:v>
                </c:pt>
                <c:pt idx="6">
                  <c:v>0.45539033457249067</c:v>
                </c:pt>
                <c:pt idx="7">
                  <c:v>0.45867045703039577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E50-4357-AAC2-79342206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103919"/>
        <c:axId val="856105167"/>
      </c:scatterChart>
      <c:valAx>
        <c:axId val="856103919"/>
        <c:scaling>
          <c:orientation val="minMax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</a:t>
                </a:r>
                <a:r>
                  <a:rPr lang="en-US" sz="2400" baseline="0"/>
                  <a:t> (min)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43175360892388454"/>
              <c:y val="0.84708411448568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5167"/>
        <c:crosses val="autoZero"/>
        <c:crossBetween val="midCat"/>
        <c:majorUnit val="1"/>
      </c:valAx>
      <c:valAx>
        <c:axId val="856105167"/>
        <c:scaling>
          <c:orientation val="minMax"/>
          <c:max val="0.70000000000000007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Runoff (cm/min)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Runoff</a:t>
            </a:r>
            <a:r>
              <a:rPr lang="en-US" sz="2400" baseline="0"/>
              <a:t> (rOt) 4/29/22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7276538349373"/>
          <c:y val="0.10912714035745531"/>
          <c:w val="0.8540894757946923"/>
          <c:h val="0.665951131108611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'4-29-2022'!$T$2</c:f>
              <c:strCache>
                <c:ptCount val="1"/>
                <c:pt idx="0">
                  <c:v>rOtNC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'4-29-2022'!$U$5:$U$12</c:f>
                <c:numCache>
                  <c:formatCode>General</c:formatCode>
                  <c:ptCount val="8"/>
                  <c:pt idx="0">
                    <c:v>8.71047116920457E-2</c:v>
                  </c:pt>
                  <c:pt idx="1">
                    <c:v>0.12834306300993431</c:v>
                  </c:pt>
                  <c:pt idx="2">
                    <c:v>0.12843617544728184</c:v>
                  </c:pt>
                  <c:pt idx="3">
                    <c:v>0.13952413856067605</c:v>
                  </c:pt>
                  <c:pt idx="4">
                    <c:v>0.13650839422497626</c:v>
                  </c:pt>
                  <c:pt idx="5">
                    <c:v>0.12590271812090242</c:v>
                  </c:pt>
                  <c:pt idx="6">
                    <c:v>0.12262700101360824</c:v>
                  </c:pt>
                  <c:pt idx="7">
                    <c:v>0.13618105652061235</c:v>
                  </c:pt>
                </c:numCache>
              </c:numRef>
            </c:plus>
            <c:minus>
              <c:numRef>
                <c:f>'4-29-2022'!$U$5:$U$12</c:f>
                <c:numCache>
                  <c:formatCode>General</c:formatCode>
                  <c:ptCount val="8"/>
                  <c:pt idx="0">
                    <c:v>8.71047116920457E-2</c:v>
                  </c:pt>
                  <c:pt idx="1">
                    <c:v>0.12834306300993431</c:v>
                  </c:pt>
                  <c:pt idx="2">
                    <c:v>0.12843617544728184</c:v>
                  </c:pt>
                  <c:pt idx="3">
                    <c:v>0.13952413856067605</c:v>
                  </c:pt>
                  <c:pt idx="4">
                    <c:v>0.13650839422497626</c:v>
                  </c:pt>
                  <c:pt idx="5">
                    <c:v>0.12590271812090242</c:v>
                  </c:pt>
                  <c:pt idx="6">
                    <c:v>0.12262700101360824</c:v>
                  </c:pt>
                  <c:pt idx="7">
                    <c:v>0.13618105652061235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'4-29-2022'!$S$4:$S$12</c:f>
              <c:numCache>
                <c:formatCode>General</c:formatCode>
                <c:ptCount val="9"/>
                <c:pt idx="0">
                  <c:v>3.04175</c:v>
                </c:pt>
                <c:pt idx="1">
                  <c:v>4.0417500000000004</c:v>
                </c:pt>
                <c:pt idx="2">
                  <c:v>5.0417500000000004</c:v>
                </c:pt>
                <c:pt idx="3">
                  <c:v>6.0417500000000004</c:v>
                </c:pt>
                <c:pt idx="4">
                  <c:v>7.0417500000000004</c:v>
                </c:pt>
                <c:pt idx="5">
                  <c:v>8.0417500000000004</c:v>
                </c:pt>
                <c:pt idx="6">
                  <c:v>9.0417500000000004</c:v>
                </c:pt>
                <c:pt idx="7">
                  <c:v>10.04175</c:v>
                </c:pt>
                <c:pt idx="8">
                  <c:v>11.04175</c:v>
                </c:pt>
              </c:numCache>
            </c:numRef>
          </c:xVal>
          <c:yVal>
            <c:numRef>
              <c:f>'4-29-2022'!$T$5:$T$12</c:f>
              <c:numCache>
                <c:formatCode>General</c:formatCode>
                <c:ptCount val="8"/>
                <c:pt idx="0">
                  <c:v>0.46796413732779352</c:v>
                </c:pt>
                <c:pt idx="1">
                  <c:v>0.45047015088563302</c:v>
                </c:pt>
                <c:pt idx="2">
                  <c:v>0.47561775639623882</c:v>
                </c:pt>
                <c:pt idx="3">
                  <c:v>0.48217800131204896</c:v>
                </c:pt>
                <c:pt idx="4">
                  <c:v>0.47507106931992121</c:v>
                </c:pt>
                <c:pt idx="5">
                  <c:v>0.48491143669363651</c:v>
                </c:pt>
                <c:pt idx="6">
                  <c:v>0.49201836868576426</c:v>
                </c:pt>
                <c:pt idx="7">
                  <c:v>0.47725781762519137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36-4BD9-A389-BB97A48891C6}"/>
            </c:ext>
          </c:extLst>
        </c:ser>
        <c:ser>
          <c:idx val="1"/>
          <c:order val="1"/>
          <c:tx>
            <c:strRef>
              <c:f>'4-29-2022'!$T$90</c:f>
              <c:strCache>
                <c:ptCount val="1"/>
                <c:pt idx="0">
                  <c:v>rOtWS</c:v>
                </c:pt>
              </c:strCache>
            </c:strRef>
          </c:tx>
          <c:spPr>
            <a:ln w="63500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'4-29-2022'!$U$93:$U$100</c:f>
                <c:numCache>
                  <c:formatCode>General</c:formatCode>
                  <c:ptCount val="8"/>
                  <c:pt idx="0">
                    <c:v>0.10510808429392896</c:v>
                  </c:pt>
                  <c:pt idx="1">
                    <c:v>9.6414092450499894E-2</c:v>
                  </c:pt>
                  <c:pt idx="2">
                    <c:v>9.055125652924445E-2</c:v>
                  </c:pt>
                  <c:pt idx="3">
                    <c:v>8.1496112620007E-2</c:v>
                  </c:pt>
                  <c:pt idx="4">
                    <c:v>0.11078565605051847</c:v>
                  </c:pt>
                  <c:pt idx="5">
                    <c:v>9.6916378981155654E-2</c:v>
                  </c:pt>
                  <c:pt idx="6">
                    <c:v>8.8502489179786412E-2</c:v>
                  </c:pt>
                  <c:pt idx="7">
                    <c:v>9.3861846175052374E-2</c:v>
                  </c:pt>
                </c:numCache>
              </c:numRef>
            </c:plus>
            <c:minus>
              <c:numRef>
                <c:f>'4-29-2022'!$U$93:$U$100</c:f>
                <c:numCache>
                  <c:formatCode>General</c:formatCode>
                  <c:ptCount val="8"/>
                  <c:pt idx="0">
                    <c:v>0.10510808429392896</c:v>
                  </c:pt>
                  <c:pt idx="1">
                    <c:v>9.6414092450499894E-2</c:v>
                  </c:pt>
                  <c:pt idx="2">
                    <c:v>9.055125652924445E-2</c:v>
                  </c:pt>
                  <c:pt idx="3">
                    <c:v>8.1496112620007E-2</c:v>
                  </c:pt>
                  <c:pt idx="4">
                    <c:v>0.11078565605051847</c:v>
                  </c:pt>
                  <c:pt idx="5">
                    <c:v>9.6916378981155654E-2</c:v>
                  </c:pt>
                  <c:pt idx="6">
                    <c:v>8.8502489179786412E-2</c:v>
                  </c:pt>
                  <c:pt idx="7">
                    <c:v>9.3861846175052374E-2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'4-29-2022'!$S$92:$S$100</c:f>
              <c:numCache>
                <c:formatCode>General</c:formatCode>
                <c:ptCount val="9"/>
                <c:pt idx="0">
                  <c:v>2.6392500000000001</c:v>
                </c:pt>
                <c:pt idx="1">
                  <c:v>3.6392500000000001</c:v>
                </c:pt>
                <c:pt idx="2">
                  <c:v>4.6935000000000002</c:v>
                </c:pt>
                <c:pt idx="3">
                  <c:v>5.6392500000000005</c:v>
                </c:pt>
                <c:pt idx="4">
                  <c:v>6.6392500000000005</c:v>
                </c:pt>
                <c:pt idx="5">
                  <c:v>7.6392500000000005</c:v>
                </c:pt>
                <c:pt idx="6">
                  <c:v>8.6392500000000005</c:v>
                </c:pt>
                <c:pt idx="7">
                  <c:v>9.6935000000000002</c:v>
                </c:pt>
                <c:pt idx="8">
                  <c:v>10.639250000000001</c:v>
                </c:pt>
              </c:numCache>
            </c:numRef>
          </c:xVal>
          <c:yVal>
            <c:numRef>
              <c:f>'4-29-2022'!$T$93:$T$100</c:f>
              <c:numCache>
                <c:formatCode>General</c:formatCode>
                <c:ptCount val="8"/>
                <c:pt idx="0">
                  <c:v>0.28099715722720309</c:v>
                </c:pt>
                <c:pt idx="1">
                  <c:v>0.39801649171182868</c:v>
                </c:pt>
                <c:pt idx="2">
                  <c:v>0.41962108092393036</c:v>
                </c:pt>
                <c:pt idx="3">
                  <c:v>0.46085720533566588</c:v>
                </c:pt>
                <c:pt idx="4">
                  <c:v>0.43516291274874264</c:v>
                </c:pt>
                <c:pt idx="5">
                  <c:v>0.45539033457249067</c:v>
                </c:pt>
                <c:pt idx="6">
                  <c:v>0.47545918569949264</c:v>
                </c:pt>
                <c:pt idx="7">
                  <c:v>0.47075971210886047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36-4BD9-A389-BB97A48891C6}"/>
            </c:ext>
          </c:extLst>
        </c:ser>
        <c:ser>
          <c:idx val="2"/>
          <c:order val="2"/>
          <c:tx>
            <c:strRef>
              <c:f>'4-20-2022'!$T$178</c:f>
              <c:strCache>
                <c:ptCount val="1"/>
                <c:pt idx="0">
                  <c:v>rOtMillers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'4-29-2022'!$U$181:$U$188</c:f>
                <c:numCache>
                  <c:formatCode>General</c:formatCode>
                  <c:ptCount val="8"/>
                  <c:pt idx="0">
                    <c:v>5.2284171850511943E-2</c:v>
                  </c:pt>
                  <c:pt idx="1">
                    <c:v>6.0056007631137241E-2</c:v>
                  </c:pt>
                  <c:pt idx="2">
                    <c:v>7.6369399550367534E-2</c:v>
                  </c:pt>
                  <c:pt idx="3">
                    <c:v>9.269637844931293E-2</c:v>
                  </c:pt>
                  <c:pt idx="4">
                    <c:v>4.0479461701041837E-2</c:v>
                  </c:pt>
                  <c:pt idx="5">
                    <c:v>4.3734966105401264E-2</c:v>
                  </c:pt>
                  <c:pt idx="6">
                    <c:v>4.29256705717194E-2</c:v>
                  </c:pt>
                  <c:pt idx="7">
                    <c:v>5.6217580511215851E-2</c:v>
                  </c:pt>
                </c:numCache>
              </c:numRef>
            </c:plus>
            <c:minus>
              <c:numRef>
                <c:f>'4-29-2022'!$U$181:$U$188</c:f>
                <c:numCache>
                  <c:formatCode>General</c:formatCode>
                  <c:ptCount val="8"/>
                  <c:pt idx="0">
                    <c:v>5.2284171850511943E-2</c:v>
                  </c:pt>
                  <c:pt idx="1">
                    <c:v>6.0056007631137241E-2</c:v>
                  </c:pt>
                  <c:pt idx="2">
                    <c:v>7.6369399550367534E-2</c:v>
                  </c:pt>
                  <c:pt idx="3">
                    <c:v>9.269637844931293E-2</c:v>
                  </c:pt>
                  <c:pt idx="4">
                    <c:v>4.0479461701041837E-2</c:v>
                  </c:pt>
                  <c:pt idx="5">
                    <c:v>4.3734966105401264E-2</c:v>
                  </c:pt>
                  <c:pt idx="6">
                    <c:v>4.29256705717194E-2</c:v>
                  </c:pt>
                  <c:pt idx="7">
                    <c:v>5.6217580511215851E-2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'4-29-2022'!$S$180:$S$188</c:f>
              <c:numCache>
                <c:formatCode>General</c:formatCode>
                <c:ptCount val="9"/>
                <c:pt idx="0">
                  <c:v>5.049925</c:v>
                </c:pt>
                <c:pt idx="1">
                  <c:v>6.049925</c:v>
                </c:pt>
                <c:pt idx="2">
                  <c:v>7.049925</c:v>
                </c:pt>
                <c:pt idx="3">
                  <c:v>8.049925</c:v>
                </c:pt>
                <c:pt idx="4">
                  <c:v>9.049925</c:v>
                </c:pt>
                <c:pt idx="5">
                  <c:v>10.049925</c:v>
                </c:pt>
                <c:pt idx="6">
                  <c:v>11.049925</c:v>
                </c:pt>
                <c:pt idx="7">
                  <c:v>12.049925</c:v>
                </c:pt>
                <c:pt idx="8">
                  <c:v>13.049925</c:v>
                </c:pt>
              </c:numCache>
            </c:numRef>
          </c:xVal>
          <c:yVal>
            <c:numRef>
              <c:f>'4-29-2022'!$T$181:$T$188</c:f>
              <c:numCache>
                <c:formatCode>General</c:formatCode>
                <c:ptCount val="8"/>
                <c:pt idx="0">
                  <c:v>0.17821998687951016</c:v>
                </c:pt>
                <c:pt idx="1">
                  <c:v>0.39634813033019894</c:v>
                </c:pt>
                <c:pt idx="2">
                  <c:v>0.42969604198556743</c:v>
                </c:pt>
                <c:pt idx="3">
                  <c:v>0.51333916466214724</c:v>
                </c:pt>
                <c:pt idx="4">
                  <c:v>0.49201836868576421</c:v>
                </c:pt>
                <c:pt idx="5">
                  <c:v>0.50295211021211461</c:v>
                </c:pt>
                <c:pt idx="6">
                  <c:v>0.5138858517384649</c:v>
                </c:pt>
                <c:pt idx="7">
                  <c:v>0.53630002186748293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36-4BD9-A389-BB97A48891C6}"/>
            </c:ext>
          </c:extLst>
        </c:ser>
        <c:ser>
          <c:idx val="3"/>
          <c:order val="3"/>
          <c:tx>
            <c:strRef>
              <c:f>'4-20-2022'!$T$266</c:f>
              <c:strCache>
                <c:ptCount val="1"/>
                <c:pt idx="0">
                  <c:v>rOtSW</c:v>
                </c:pt>
              </c:strCache>
            </c:strRef>
          </c:tx>
          <c:spPr>
            <a:ln w="63500" cap="rnd">
              <a:solidFill>
                <a:srgbClr val="9BC2E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'4-29-2022'!$U$269:$U$276</c:f>
                <c:numCache>
                  <c:formatCode>General</c:formatCode>
                  <c:ptCount val="8"/>
                  <c:pt idx="0">
                    <c:v>9.2586692553402516E-2</c:v>
                  </c:pt>
                  <c:pt idx="1">
                    <c:v>0.13786778960159043</c:v>
                  </c:pt>
                  <c:pt idx="2">
                    <c:v>9.691021126682868E-2</c:v>
                  </c:pt>
                  <c:pt idx="3">
                    <c:v>5.2648737604036495E-2</c:v>
                  </c:pt>
                  <c:pt idx="4">
                    <c:v>5.2542667223383931E-2</c:v>
                  </c:pt>
                  <c:pt idx="5">
                    <c:v>1.687956290824319E-2</c:v>
                  </c:pt>
                  <c:pt idx="6">
                    <c:v>2.696004374795093E-2</c:v>
                  </c:pt>
                  <c:pt idx="7">
                    <c:v>5.1943903434155676E-2</c:v>
                  </c:pt>
                </c:numCache>
              </c:numRef>
            </c:plus>
            <c:minus>
              <c:numRef>
                <c:f>'4-29-2022'!$U$269:$U$276</c:f>
                <c:numCache>
                  <c:formatCode>General</c:formatCode>
                  <c:ptCount val="8"/>
                  <c:pt idx="0">
                    <c:v>9.2586692553402516E-2</c:v>
                  </c:pt>
                  <c:pt idx="1">
                    <c:v>0.13786778960159043</c:v>
                  </c:pt>
                  <c:pt idx="2">
                    <c:v>9.691021126682868E-2</c:v>
                  </c:pt>
                  <c:pt idx="3">
                    <c:v>5.2648737604036495E-2</c:v>
                  </c:pt>
                  <c:pt idx="4">
                    <c:v>5.2542667223383931E-2</c:v>
                  </c:pt>
                  <c:pt idx="5">
                    <c:v>1.687956290824319E-2</c:v>
                  </c:pt>
                  <c:pt idx="6">
                    <c:v>2.696004374795093E-2</c:v>
                  </c:pt>
                  <c:pt idx="7">
                    <c:v>5.1943903434155676E-2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'4-29-2022'!$S$268:$S$276</c:f>
              <c:numCache>
                <c:formatCode>General</c:formatCode>
                <c:ptCount val="9"/>
                <c:pt idx="0">
                  <c:v>3.9707499999999998</c:v>
                </c:pt>
                <c:pt idx="1">
                  <c:v>4.9707499999999998</c:v>
                </c:pt>
                <c:pt idx="2">
                  <c:v>5.9707499999999998</c:v>
                </c:pt>
                <c:pt idx="3">
                  <c:v>6.9707499999999998</c:v>
                </c:pt>
                <c:pt idx="4">
                  <c:v>7.9707500000000007</c:v>
                </c:pt>
                <c:pt idx="5">
                  <c:v>8.9707499999999989</c:v>
                </c:pt>
                <c:pt idx="6">
                  <c:v>9.9707499999999989</c:v>
                </c:pt>
                <c:pt idx="7">
                  <c:v>10.970749999999999</c:v>
                </c:pt>
                <c:pt idx="8">
                  <c:v>11.970749999999999</c:v>
                </c:pt>
              </c:numCache>
            </c:numRef>
          </c:xVal>
          <c:yVal>
            <c:numRef>
              <c:f>'4-29-2022'!$T$269:$T$276</c:f>
              <c:numCache>
                <c:formatCode>General</c:formatCode>
                <c:ptCount val="8"/>
                <c:pt idx="0">
                  <c:v>0.23616881696916683</c:v>
                </c:pt>
                <c:pt idx="1">
                  <c:v>0.36245353159851301</c:v>
                </c:pt>
                <c:pt idx="2">
                  <c:v>0.3739339602011808</c:v>
                </c:pt>
                <c:pt idx="3">
                  <c:v>0.49967198775420946</c:v>
                </c:pt>
                <c:pt idx="4">
                  <c:v>0.45703039580144322</c:v>
                </c:pt>
                <c:pt idx="5">
                  <c:v>0.49584517821998686</c:v>
                </c:pt>
                <c:pt idx="6">
                  <c:v>0.49857861360157452</c:v>
                </c:pt>
                <c:pt idx="7">
                  <c:v>0.49037830745681177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36-4BD9-A389-BB97A48891C6}"/>
            </c:ext>
          </c:extLst>
        </c:ser>
        <c:ser>
          <c:idx val="4"/>
          <c:order val="4"/>
          <c:tx>
            <c:strRef>
              <c:f>'4-29-2022'!$T$354</c:f>
              <c:strCache>
                <c:ptCount val="1"/>
                <c:pt idx="0">
                  <c:v>rOtHW</c:v>
                </c:pt>
              </c:strCache>
            </c:strRef>
          </c:tx>
          <c:spPr>
            <a:ln w="63500" cap="rnd">
              <a:solidFill>
                <a:srgbClr val="E2DD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'4-29-2022'!$U$357:$U$364</c:f>
                <c:numCache>
                  <c:formatCode>General</c:formatCode>
                  <c:ptCount val="8"/>
                  <c:pt idx="0">
                    <c:v>3.8184699775183524E-2</c:v>
                  </c:pt>
                  <c:pt idx="1">
                    <c:v>5.5933328503952252E-2</c:v>
                  </c:pt>
                  <c:pt idx="2">
                    <c:v>6.2784180429036759E-2</c:v>
                  </c:pt>
                  <c:pt idx="3">
                    <c:v>5.2462973702256999E-2</c:v>
                  </c:pt>
                  <c:pt idx="4">
                    <c:v>4.9383729676957276E-2</c:v>
                  </c:pt>
                  <c:pt idx="5">
                    <c:v>6.2603030585032471E-2</c:v>
                  </c:pt>
                  <c:pt idx="6">
                    <c:v>5.6977978072636687E-2</c:v>
                  </c:pt>
                  <c:pt idx="7">
                    <c:v>6.215906583665827E-2</c:v>
                  </c:pt>
                </c:numCache>
              </c:numRef>
            </c:plus>
            <c:minus>
              <c:numRef>
                <c:f>'4-29-2022'!$U$357:$U$364</c:f>
                <c:numCache>
                  <c:formatCode>General</c:formatCode>
                  <c:ptCount val="8"/>
                  <c:pt idx="0">
                    <c:v>3.8184699775183524E-2</c:v>
                  </c:pt>
                  <c:pt idx="1">
                    <c:v>5.5933328503952252E-2</c:v>
                  </c:pt>
                  <c:pt idx="2">
                    <c:v>6.2784180429036759E-2</c:v>
                  </c:pt>
                  <c:pt idx="3">
                    <c:v>5.2462973702256999E-2</c:v>
                  </c:pt>
                  <c:pt idx="4">
                    <c:v>4.9383729676957276E-2</c:v>
                  </c:pt>
                  <c:pt idx="5">
                    <c:v>6.2603030585032471E-2</c:v>
                  </c:pt>
                  <c:pt idx="6">
                    <c:v>5.6977978072636687E-2</c:v>
                  </c:pt>
                  <c:pt idx="7">
                    <c:v>6.215906583665827E-2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'4-29-2022'!$S$356:$S$364</c:f>
              <c:numCache>
                <c:formatCode>General</c:formatCode>
                <c:ptCount val="9"/>
                <c:pt idx="0">
                  <c:v>4.5724999999999998</c:v>
                </c:pt>
                <c:pt idx="1">
                  <c:v>5.5724999999999998</c:v>
                </c:pt>
                <c:pt idx="2">
                  <c:v>6.5725000000000007</c:v>
                </c:pt>
                <c:pt idx="3">
                  <c:v>7.5725000000000007</c:v>
                </c:pt>
                <c:pt idx="4">
                  <c:v>8.5725000000000016</c:v>
                </c:pt>
                <c:pt idx="5">
                  <c:v>9.5725000000000016</c:v>
                </c:pt>
                <c:pt idx="6">
                  <c:v>10.572500000000002</c:v>
                </c:pt>
                <c:pt idx="7">
                  <c:v>11.572500000000002</c:v>
                </c:pt>
                <c:pt idx="8">
                  <c:v>12.572500000000002</c:v>
                </c:pt>
              </c:numCache>
            </c:numRef>
          </c:xVal>
          <c:yVal>
            <c:numRef>
              <c:f>'4-29-2022'!$T$357:$T$364</c:f>
              <c:numCache>
                <c:formatCode>General</c:formatCode>
                <c:ptCount val="8"/>
                <c:pt idx="0">
                  <c:v>0.19735403455062323</c:v>
                </c:pt>
                <c:pt idx="1">
                  <c:v>0.33511917778263722</c:v>
                </c:pt>
                <c:pt idx="2">
                  <c:v>0.40564181062759674</c:v>
                </c:pt>
                <c:pt idx="3">
                  <c:v>0.39525475617756395</c:v>
                </c:pt>
                <c:pt idx="4">
                  <c:v>0.41110868139077195</c:v>
                </c:pt>
                <c:pt idx="5">
                  <c:v>0.43898972228296523</c:v>
                </c:pt>
                <c:pt idx="6">
                  <c:v>0.42368248414607479</c:v>
                </c:pt>
                <c:pt idx="7">
                  <c:v>0.4067351847802318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636-4BD9-A389-BB97A4889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103919"/>
        <c:axId val="856105167"/>
      </c:scatterChart>
      <c:valAx>
        <c:axId val="856103919"/>
        <c:scaling>
          <c:orientation val="minMax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Time (min)</a:t>
                </a:r>
              </a:p>
            </c:rich>
          </c:tx>
          <c:layout>
            <c:manualLayout>
              <c:xMode val="edge"/>
              <c:yMode val="edge"/>
              <c:x val="0.43148530912802568"/>
              <c:y val="0.85403340207474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5167"/>
        <c:crosses val="autoZero"/>
        <c:crossBetween val="midCat"/>
        <c:majorUnit val="1"/>
      </c:valAx>
      <c:valAx>
        <c:axId val="8561051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Runoff (cm/min)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10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'4-07-2022'!$AA$35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'4-07-2022'!$AA$3</c:f>
                <c:numCache>
                  <c:formatCode>General</c:formatCode>
                  <c:ptCount val="1"/>
                  <c:pt idx="0">
                    <c:v>0.14846843821397959</c:v>
                  </c:pt>
                </c:numCache>
              </c:numRef>
            </c:plus>
            <c:minus>
              <c:numRef>
                <c:f>'4-07-2022'!$AA$3</c:f>
                <c:numCache>
                  <c:formatCode>General</c:formatCode>
                  <c:ptCount val="1"/>
                  <c:pt idx="0">
                    <c:v>0.14846843821397959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'4-07-2022'!$AB$35</c:f>
              <c:numCache>
                <c:formatCode>General</c:formatCode>
                <c:ptCount val="1"/>
                <c:pt idx="0">
                  <c:v>1.4151052298872742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7-4D71-B56B-50F7BFA05128}"/>
            </c:ext>
          </c:extLst>
        </c:ser>
        <c:ser>
          <c:idx val="1"/>
          <c:order val="1"/>
          <c:tx>
            <c:strRef>
              <c:f>'4-07-2022'!$AA$36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'4-07-2022'!$AA$95</c:f>
                <c:numCache>
                  <c:formatCode>General</c:formatCode>
                  <c:ptCount val="1"/>
                  <c:pt idx="0">
                    <c:v>0.32439065771511172</c:v>
                  </c:pt>
                </c:numCache>
              </c:numRef>
            </c:plus>
            <c:minus>
              <c:numRef>
                <c:f>'4-07-2022'!$AA$95</c:f>
                <c:numCache>
                  <c:formatCode>General</c:formatCode>
                  <c:ptCount val="1"/>
                  <c:pt idx="0">
                    <c:v>0.32439065771511172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'4-07-2022'!$AB$36</c:f>
              <c:numCache>
                <c:formatCode>General</c:formatCode>
                <c:ptCount val="1"/>
                <c:pt idx="0">
                  <c:v>1.3571410474280456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7-4D71-B56B-50F7BFA05128}"/>
            </c:ext>
          </c:extLst>
        </c:ser>
        <c:ser>
          <c:idx val="2"/>
          <c:order val="2"/>
          <c:tx>
            <c:strRef>
              <c:f>'4-07-2022'!$AA$37</c:f>
              <c:strCache>
                <c:ptCount val="1"/>
                <c:pt idx="0">
                  <c:v>Millers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'4-07-2022'!$AA$187</c:f>
                <c:numCache>
                  <c:formatCode>General</c:formatCode>
                  <c:ptCount val="1"/>
                  <c:pt idx="0">
                    <c:v>0.22263915584089178</c:v>
                  </c:pt>
                </c:numCache>
              </c:numRef>
            </c:plus>
            <c:minus>
              <c:numRef>
                <c:f>'4-07-2022'!$AA$187</c:f>
                <c:numCache>
                  <c:formatCode>General</c:formatCode>
                  <c:ptCount val="1"/>
                  <c:pt idx="0">
                    <c:v>0.22263915584089178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'4-07-2022'!$AB$37</c:f>
              <c:numCache>
                <c:formatCode>General</c:formatCode>
                <c:ptCount val="1"/>
                <c:pt idx="0">
                  <c:v>1.4108408571905451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E7-4D71-B56B-50F7BFA05128}"/>
            </c:ext>
          </c:extLst>
        </c:ser>
        <c:ser>
          <c:idx val="3"/>
          <c:order val="3"/>
          <c:tx>
            <c:strRef>
              <c:f>'4-07-2022'!$AA$38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9BC2E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'4-07-2022'!$AA$275</c:f>
                <c:numCache>
                  <c:formatCode>General</c:formatCode>
                  <c:ptCount val="1"/>
                  <c:pt idx="0">
                    <c:v>7.5895622099762625E-2</c:v>
                  </c:pt>
                </c:numCache>
              </c:numRef>
            </c:plus>
            <c:minus>
              <c:numRef>
                <c:f>'4-07-2022'!$AA$275</c:f>
                <c:numCache>
                  <c:formatCode>General</c:formatCode>
                  <c:ptCount val="1"/>
                  <c:pt idx="0">
                    <c:v>7.5895622099762625E-2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'4-07-2022'!$AB$38</c:f>
              <c:numCache>
                <c:formatCode>General</c:formatCode>
                <c:ptCount val="1"/>
                <c:pt idx="0">
                  <c:v>1.439974874962902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E7-4D71-B56B-50F7BFA05128}"/>
            </c:ext>
          </c:extLst>
        </c:ser>
        <c:ser>
          <c:idx val="4"/>
          <c:order val="4"/>
          <c:tx>
            <c:strRef>
              <c:f>'4-07-2022'!$AA$39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rgbClr val="E2DD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'4-07-2022'!$AA$363</c:f>
                <c:numCache>
                  <c:formatCode>General</c:formatCode>
                  <c:ptCount val="1"/>
                  <c:pt idx="0">
                    <c:v>0.29989656492161987</c:v>
                  </c:pt>
                </c:numCache>
              </c:numRef>
            </c:plus>
            <c:minus>
              <c:numRef>
                <c:f>'4-07-2022'!$AA$363</c:f>
                <c:numCache>
                  <c:formatCode>General</c:formatCode>
                  <c:ptCount val="1"/>
                  <c:pt idx="0">
                    <c:v>0.29989656492161987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'4-07-2022'!$AB$39</c:f>
              <c:numCache>
                <c:formatCode>General</c:formatCode>
                <c:ptCount val="1"/>
                <c:pt idx="0">
                  <c:v>1.543246158868079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E7-4D71-B56B-50F7BFA0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190063"/>
        <c:axId val="827185903"/>
      </c:barChart>
      <c:catAx>
        <c:axId val="827190063"/>
        <c:scaling>
          <c:orientation val="minMax"/>
        </c:scaling>
        <c:delete val="1"/>
        <c:axPos val="b"/>
        <c:majorTickMark val="none"/>
        <c:minorTickMark val="none"/>
        <c:tickLblPos val="nextTo"/>
        <c:crossAx val="827185903"/>
        <c:crosses val="autoZero"/>
        <c:auto val="1"/>
        <c:lblAlgn val="ctr"/>
        <c:lblOffset val="100"/>
        <c:noMultiLvlLbl val="0"/>
      </c:catAx>
      <c:valAx>
        <c:axId val="827185903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err="1"/>
                  <a:t>Sorptivity</a:t>
                </a:r>
                <a:r>
                  <a:rPr lang="en-US" sz="2400" dirty="0"/>
                  <a:t> (cm/min) 4/07/22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19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'4-20-2022'!$AA$30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'4-20-2022'!$AA$3</c:f>
                <c:numCache>
                  <c:formatCode>General</c:formatCode>
                  <c:ptCount val="1"/>
                  <c:pt idx="0">
                    <c:v>-9.914634723444303E-2</c:v>
                  </c:pt>
                </c:numCache>
              </c:numRef>
            </c:plus>
            <c:minus>
              <c:numRef>
                <c:f>'4-20-2022'!$AA$3</c:f>
                <c:numCache>
                  <c:formatCode>General</c:formatCode>
                  <c:ptCount val="1"/>
                  <c:pt idx="0">
                    <c:v>-9.914634723444303E-2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'4-20-2022'!$AB$30</c:f>
              <c:numCache>
                <c:formatCode>General</c:formatCode>
                <c:ptCount val="1"/>
                <c:pt idx="0">
                  <c:v>1.291367861299908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A-4B56-9146-ABEB3248B309}"/>
            </c:ext>
          </c:extLst>
        </c:ser>
        <c:ser>
          <c:idx val="1"/>
          <c:order val="1"/>
          <c:tx>
            <c:strRef>
              <c:f>'4-20-2022'!$AA$31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'4-20-2022'!$AA$91</c:f>
                <c:numCache>
                  <c:formatCode>General</c:formatCode>
                  <c:ptCount val="1"/>
                  <c:pt idx="0">
                    <c:v>-0.16256828758741543</c:v>
                  </c:pt>
                </c:numCache>
              </c:numRef>
            </c:plus>
            <c:minus>
              <c:numRef>
                <c:f>'4-20-2022'!$AA$91</c:f>
                <c:numCache>
                  <c:formatCode>General</c:formatCode>
                  <c:ptCount val="1"/>
                  <c:pt idx="0">
                    <c:v>-0.16256828758741543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'4-20-2022'!$AB$31</c:f>
              <c:numCache>
                <c:formatCode>General</c:formatCode>
                <c:ptCount val="1"/>
                <c:pt idx="0">
                  <c:v>1.0991024930107927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A-4B56-9146-ABEB3248B309}"/>
            </c:ext>
          </c:extLst>
        </c:ser>
        <c:ser>
          <c:idx val="2"/>
          <c:order val="2"/>
          <c:tx>
            <c:strRef>
              <c:f>'4-20-2022'!$AA$32</c:f>
              <c:strCache>
                <c:ptCount val="1"/>
                <c:pt idx="0">
                  <c:v>Millers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'4-20-2022'!$AA$179</c:f>
                <c:numCache>
                  <c:formatCode>General</c:formatCode>
                  <c:ptCount val="1"/>
                  <c:pt idx="0">
                    <c:v>-0.16863910201474439</c:v>
                  </c:pt>
                </c:numCache>
              </c:numRef>
            </c:plus>
            <c:minus>
              <c:numRef>
                <c:f>'4-20-2022'!$AA$179</c:f>
                <c:numCache>
                  <c:formatCode>General</c:formatCode>
                  <c:ptCount val="1"/>
                  <c:pt idx="0">
                    <c:v>-0.16863910201474439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'4-20-2022'!$AB$32</c:f>
              <c:numCache>
                <c:formatCode>General</c:formatCode>
                <c:ptCount val="1"/>
                <c:pt idx="0">
                  <c:v>1.3977887573985028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7A-4B56-9146-ABEB3248B309}"/>
            </c:ext>
          </c:extLst>
        </c:ser>
        <c:ser>
          <c:idx val="3"/>
          <c:order val="3"/>
          <c:tx>
            <c:strRef>
              <c:f>'4-20-2022'!$AA$33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9BC2E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'4-20-2022'!$AA$267</c:f>
                <c:numCache>
                  <c:formatCode>General</c:formatCode>
                  <c:ptCount val="1"/>
                  <c:pt idx="0">
                    <c:v>-0.27534994203911817</c:v>
                  </c:pt>
                </c:numCache>
              </c:numRef>
            </c:plus>
            <c:minus>
              <c:numRef>
                <c:f>'4-20-2022'!$AA$267</c:f>
                <c:numCache>
                  <c:formatCode>General</c:formatCode>
                  <c:ptCount val="1"/>
                  <c:pt idx="0">
                    <c:v>-0.27534994203911817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'4-20-2022'!$AB$33</c:f>
              <c:numCache>
                <c:formatCode>General</c:formatCode>
                <c:ptCount val="1"/>
                <c:pt idx="0">
                  <c:v>1.4471700522724193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A-4B56-9146-ABEB3248B309}"/>
            </c:ext>
          </c:extLst>
        </c:ser>
        <c:ser>
          <c:idx val="4"/>
          <c:order val="4"/>
          <c:tx>
            <c:strRef>
              <c:f>'4-20-2022'!$AA$34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rgbClr val="E2DD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'4-20-2022'!$AA$355</c:f>
                <c:numCache>
                  <c:formatCode>General</c:formatCode>
                  <c:ptCount val="1"/>
                  <c:pt idx="0">
                    <c:v>-0.19963606501185102</c:v>
                  </c:pt>
                </c:numCache>
              </c:numRef>
            </c:plus>
            <c:minus>
              <c:numRef>
                <c:f>'4-20-2022'!$AA$355</c:f>
                <c:numCache>
                  <c:formatCode>General</c:formatCode>
                  <c:ptCount val="1"/>
                  <c:pt idx="0">
                    <c:v>-0.19963606501185102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'4-20-2022'!$AB$34</c:f>
              <c:numCache>
                <c:formatCode>General</c:formatCode>
                <c:ptCount val="1"/>
                <c:pt idx="0">
                  <c:v>1.3977842562152436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A-4B56-9146-ABEB3248B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190063"/>
        <c:axId val="827185903"/>
      </c:barChart>
      <c:catAx>
        <c:axId val="827190063"/>
        <c:scaling>
          <c:orientation val="minMax"/>
        </c:scaling>
        <c:delete val="1"/>
        <c:axPos val="b"/>
        <c:majorTickMark val="none"/>
        <c:minorTickMark val="none"/>
        <c:tickLblPos val="nextTo"/>
        <c:crossAx val="827185903"/>
        <c:crosses val="autoZero"/>
        <c:auto val="1"/>
        <c:lblAlgn val="ctr"/>
        <c:lblOffset val="100"/>
        <c:noMultiLvlLbl val="0"/>
      </c:catAx>
      <c:valAx>
        <c:axId val="8271859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Sorptivity (cm/min) 4/20/22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19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'4-29-2022'!$AF$3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A-42F1-B88F-BA34FABECF50}"/>
              </c:ext>
            </c:extLst>
          </c:dPt>
          <c:errBars>
            <c:errBarType val="both"/>
            <c:errValType val="cust"/>
            <c:noEndCap val="0"/>
            <c:plus>
              <c:numRef>
                <c:f>'4-29-2022'!$AA$3</c:f>
                <c:numCache>
                  <c:formatCode>General</c:formatCode>
                  <c:ptCount val="1"/>
                  <c:pt idx="0">
                    <c:v>0.2480487844307617</c:v>
                  </c:pt>
                </c:numCache>
              </c:numRef>
            </c:plus>
            <c:minus>
              <c:numRef>
                <c:f>'4-29-2022'!$AA$3</c:f>
                <c:numCache>
                  <c:formatCode>General</c:formatCode>
                  <c:ptCount val="1"/>
                  <c:pt idx="0">
                    <c:v>0.2480487844307617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'4-29-2022'!$AI$2</c:f>
              <c:numCache>
                <c:formatCode>m/d/yyyy</c:formatCode>
                <c:ptCount val="1"/>
                <c:pt idx="0">
                  <c:v>44680</c:v>
                </c:pt>
              </c:numCache>
            </c:numRef>
          </c:cat>
          <c:val>
            <c:numRef>
              <c:f>'4-29-2022'!$AI$3</c:f>
              <c:numCache>
                <c:formatCode>General</c:formatCode>
                <c:ptCount val="1"/>
                <c:pt idx="0">
                  <c:v>1.1306826961744101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A-42F1-B88F-BA34FABECF50}"/>
            </c:ext>
          </c:extLst>
        </c:ser>
        <c:ser>
          <c:idx val="1"/>
          <c:order val="1"/>
          <c:tx>
            <c:strRef>
              <c:f>'4-29-2022'!$AF$4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'4-29-2022'!$AA$91</c:f>
                <c:numCache>
                  <c:formatCode>General</c:formatCode>
                  <c:ptCount val="1"/>
                  <c:pt idx="0">
                    <c:v>0.25391117020786186</c:v>
                  </c:pt>
                </c:numCache>
              </c:numRef>
            </c:plus>
            <c:minus>
              <c:numRef>
                <c:f>'4-29-2022'!$AA$91</c:f>
                <c:numCache>
                  <c:formatCode>General</c:formatCode>
                  <c:ptCount val="1"/>
                  <c:pt idx="0">
                    <c:v>0.25391117020786186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'4-29-2022'!$AI$2</c:f>
              <c:numCache>
                <c:formatCode>m/d/yyyy</c:formatCode>
                <c:ptCount val="1"/>
                <c:pt idx="0">
                  <c:v>44680</c:v>
                </c:pt>
              </c:numCache>
            </c:numRef>
          </c:cat>
          <c:val>
            <c:numRef>
              <c:f>'4-29-2022'!$AI$4</c:f>
              <c:numCache>
                <c:formatCode>General</c:formatCode>
                <c:ptCount val="1"/>
                <c:pt idx="0">
                  <c:v>1.1891233971754034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A-42F1-B88F-BA34FABECF50}"/>
            </c:ext>
          </c:extLst>
        </c:ser>
        <c:ser>
          <c:idx val="2"/>
          <c:order val="2"/>
          <c:tx>
            <c:strRef>
              <c:f>'4-29-2022'!$AF$5</c:f>
              <c:strCache>
                <c:ptCount val="1"/>
                <c:pt idx="0">
                  <c:v>Millers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'4-29-2022'!$AA$179</c:f>
                <c:numCache>
                  <c:formatCode>General</c:formatCode>
                  <c:ptCount val="1"/>
                  <c:pt idx="0">
                    <c:v>0.19078895610177413</c:v>
                  </c:pt>
                </c:numCache>
              </c:numRef>
            </c:plus>
            <c:minus>
              <c:numRef>
                <c:f>'4-29-2022'!$AA$179</c:f>
                <c:numCache>
                  <c:formatCode>General</c:formatCode>
                  <c:ptCount val="1"/>
                  <c:pt idx="0">
                    <c:v>0.19078895610177413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'4-29-2022'!$AI$2</c:f>
              <c:numCache>
                <c:formatCode>m/d/yyyy</c:formatCode>
                <c:ptCount val="1"/>
                <c:pt idx="0">
                  <c:v>44680</c:v>
                </c:pt>
              </c:numCache>
            </c:numRef>
          </c:cat>
          <c:val>
            <c:numRef>
              <c:f>'4-29-2022'!$AI$5</c:f>
              <c:numCache>
                <c:formatCode>General</c:formatCode>
                <c:ptCount val="1"/>
                <c:pt idx="0">
                  <c:v>1.5964217612515061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A-42F1-B88F-BA34FABECF50}"/>
            </c:ext>
          </c:extLst>
        </c:ser>
        <c:ser>
          <c:idx val="3"/>
          <c:order val="3"/>
          <c:tx>
            <c:strRef>
              <c:f>'4-29-2022'!$AF$6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9BC2E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'4-29-2022'!$AA$267</c:f>
                <c:numCache>
                  <c:formatCode>General</c:formatCode>
                  <c:ptCount val="1"/>
                  <c:pt idx="0">
                    <c:v>0.12340979601126587</c:v>
                  </c:pt>
                </c:numCache>
              </c:numRef>
            </c:plus>
            <c:minus>
              <c:numRef>
                <c:f>'4-29-2022'!$AA$267</c:f>
                <c:numCache>
                  <c:formatCode>General</c:formatCode>
                  <c:ptCount val="1"/>
                  <c:pt idx="0">
                    <c:v>0.12340979601126587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'4-29-2022'!$AI$2</c:f>
              <c:numCache>
                <c:formatCode>m/d/yyyy</c:formatCode>
                <c:ptCount val="1"/>
                <c:pt idx="0">
                  <c:v>44680</c:v>
                </c:pt>
              </c:numCache>
            </c:numRef>
          </c:cat>
          <c:val>
            <c:numRef>
              <c:f>'4-29-2022'!$AI$6</c:f>
              <c:numCache>
                <c:formatCode>General</c:formatCode>
                <c:ptCount val="1"/>
                <c:pt idx="0">
                  <c:v>1.4608796237247974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A-42F1-B88F-BA34FABECF50}"/>
            </c:ext>
          </c:extLst>
        </c:ser>
        <c:ser>
          <c:idx val="4"/>
          <c:order val="4"/>
          <c:tx>
            <c:strRef>
              <c:f>'4-29-2022'!$AF$7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rgbClr val="E2DD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D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A-42F1-B88F-BA34FABECF50}"/>
              </c:ext>
            </c:extLst>
          </c:dPt>
          <c:errBars>
            <c:errBarType val="both"/>
            <c:errValType val="cust"/>
            <c:noEndCap val="0"/>
            <c:plus>
              <c:numRef>
                <c:f>'4-29-2022'!$AA$355</c:f>
                <c:numCache>
                  <c:formatCode>General</c:formatCode>
                  <c:ptCount val="1"/>
                  <c:pt idx="0">
                    <c:v>0.25236967143121969</c:v>
                  </c:pt>
                </c:numCache>
              </c:numRef>
            </c:plus>
            <c:minus>
              <c:numRef>
                <c:f>'4-29-2022'!$AA$355</c:f>
                <c:numCache>
                  <c:formatCode>General</c:formatCode>
                  <c:ptCount val="1"/>
                  <c:pt idx="0">
                    <c:v>0.25236967143121969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'4-29-2022'!$AI$2</c:f>
              <c:numCache>
                <c:formatCode>m/d/yyyy</c:formatCode>
                <c:ptCount val="1"/>
                <c:pt idx="0">
                  <c:v>44680</c:v>
                </c:pt>
              </c:numCache>
            </c:numRef>
          </c:cat>
          <c:val>
            <c:numRef>
              <c:f>'4-29-2022'!$AI$7</c:f>
              <c:numCache>
                <c:formatCode>General</c:formatCode>
                <c:ptCount val="1"/>
                <c:pt idx="0">
                  <c:v>1.3930303704996914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EA-42F1-B88F-BA34FABEC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833343"/>
        <c:axId val="573820031"/>
      </c:barChart>
      <c:dateAx>
        <c:axId val="57383334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73820031"/>
        <c:crosses val="autoZero"/>
        <c:auto val="1"/>
        <c:lblOffset val="100"/>
        <c:baseTimeUnit val="days"/>
      </c:dateAx>
      <c:valAx>
        <c:axId val="5738200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err="1"/>
                  <a:t>Sorptivity</a:t>
                </a:r>
                <a:r>
                  <a:rPr lang="en-US" sz="2400" dirty="0"/>
                  <a:t> (cm/min) 4/29/22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3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 stability'!$AI$4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'AG stability'!$AK$4</c:f>
                <c:numCache>
                  <c:formatCode>General</c:formatCode>
                  <c:ptCount val="1"/>
                  <c:pt idx="0">
                    <c:v>7.2903225485373549E-2</c:v>
                  </c:pt>
                </c:numCache>
              </c:numRef>
            </c:plus>
            <c:minus>
              <c:numRef>
                <c:f>'AG stability'!$AK$4</c:f>
                <c:numCache>
                  <c:formatCode>General</c:formatCode>
                  <c:ptCount val="1"/>
                  <c:pt idx="0">
                    <c:v>7.2903225485373549E-2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'AG stability'!$AJ$3</c:f>
              <c:strCache>
                <c:ptCount val="1"/>
                <c:pt idx="0">
                  <c:v>Stable Fraction %</c:v>
                </c:pt>
              </c:strCache>
            </c:strRef>
          </c:cat>
          <c:val>
            <c:numRef>
              <c:f>'AG stability'!$AJ$4</c:f>
              <c:numCache>
                <c:formatCode>General</c:formatCode>
                <c:ptCount val="1"/>
                <c:pt idx="0">
                  <c:v>0.50012761313865217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F-4DC7-9BB6-17EAA94B20A2}"/>
            </c:ext>
          </c:extLst>
        </c:ser>
        <c:ser>
          <c:idx val="1"/>
          <c:order val="1"/>
          <c:tx>
            <c:strRef>
              <c:f>'AG stability'!$AI$5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'AG stability'!$AK$5</c:f>
                <c:numCache>
                  <c:formatCode>General</c:formatCode>
                  <c:ptCount val="1"/>
                  <c:pt idx="0">
                    <c:v>6.0536256743811565E-2</c:v>
                  </c:pt>
                </c:numCache>
              </c:numRef>
            </c:plus>
            <c:minus>
              <c:numRef>
                <c:f>'AG stability'!$AK$5</c:f>
                <c:numCache>
                  <c:formatCode>General</c:formatCode>
                  <c:ptCount val="1"/>
                  <c:pt idx="0">
                    <c:v>6.0536256743811565E-2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'AG stability'!$AJ$3</c:f>
              <c:strCache>
                <c:ptCount val="1"/>
                <c:pt idx="0">
                  <c:v>Stable Fraction %</c:v>
                </c:pt>
              </c:strCache>
            </c:strRef>
          </c:cat>
          <c:val>
            <c:numRef>
              <c:f>'AG stability'!$AJ$5</c:f>
              <c:numCache>
                <c:formatCode>General</c:formatCode>
                <c:ptCount val="1"/>
                <c:pt idx="0">
                  <c:v>0.57420300784660938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F-4DC7-9BB6-17EAA94B20A2}"/>
            </c:ext>
          </c:extLst>
        </c:ser>
        <c:ser>
          <c:idx val="2"/>
          <c:order val="2"/>
          <c:tx>
            <c:strRef>
              <c:f>'AG stability'!$AI$6</c:f>
              <c:strCache>
                <c:ptCount val="1"/>
                <c:pt idx="0">
                  <c:v>Miller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'AG stability'!$AK$6</c:f>
                <c:numCache>
                  <c:formatCode>General</c:formatCode>
                  <c:ptCount val="1"/>
                  <c:pt idx="0">
                    <c:v>5.8073708925634945E-2</c:v>
                  </c:pt>
                </c:numCache>
              </c:numRef>
            </c:plus>
            <c:minus>
              <c:numRef>
                <c:f>'AG stability'!$AK$6</c:f>
                <c:numCache>
                  <c:formatCode>General</c:formatCode>
                  <c:ptCount val="1"/>
                  <c:pt idx="0">
                    <c:v>5.8073708925634945E-2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'AG stability'!$AJ$3</c:f>
              <c:strCache>
                <c:ptCount val="1"/>
                <c:pt idx="0">
                  <c:v>Stable Fraction %</c:v>
                </c:pt>
              </c:strCache>
            </c:strRef>
          </c:cat>
          <c:val>
            <c:numRef>
              <c:f>'AG stability'!$AJ$6</c:f>
              <c:numCache>
                <c:formatCode>General</c:formatCode>
                <c:ptCount val="1"/>
                <c:pt idx="0">
                  <c:v>0.60469144800144026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F-4DC7-9BB6-17EAA94B20A2}"/>
            </c:ext>
          </c:extLst>
        </c:ser>
        <c:ser>
          <c:idx val="3"/>
          <c:order val="3"/>
          <c:tx>
            <c:strRef>
              <c:f>'AG stability'!$AI$7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9BC2E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C2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2F-4DC7-9BB6-17EAA94B20A2}"/>
              </c:ext>
            </c:extLst>
          </c:dPt>
          <c:errBars>
            <c:errBarType val="both"/>
            <c:errValType val="cust"/>
            <c:noEndCap val="0"/>
            <c:plus>
              <c:numRef>
                <c:f>'AG stability'!$AK$7</c:f>
                <c:numCache>
                  <c:formatCode>General</c:formatCode>
                  <c:ptCount val="1"/>
                  <c:pt idx="0">
                    <c:v>6.4070235877646237E-2</c:v>
                  </c:pt>
                </c:numCache>
              </c:numRef>
            </c:plus>
            <c:minus>
              <c:numRef>
                <c:f>'AG stability'!$AK$7</c:f>
                <c:numCache>
                  <c:formatCode>General</c:formatCode>
                  <c:ptCount val="1"/>
                  <c:pt idx="0">
                    <c:v>6.4070235877646237E-2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'AG stability'!$AJ$3</c:f>
              <c:strCache>
                <c:ptCount val="1"/>
                <c:pt idx="0">
                  <c:v>Stable Fraction %</c:v>
                </c:pt>
              </c:strCache>
            </c:strRef>
          </c:cat>
          <c:val>
            <c:numRef>
              <c:f>'AG stability'!$AJ$7</c:f>
              <c:numCache>
                <c:formatCode>General</c:formatCode>
                <c:ptCount val="1"/>
                <c:pt idx="0">
                  <c:v>0.60092865093782644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2F-4DC7-9BB6-17EAA94B20A2}"/>
            </c:ext>
          </c:extLst>
        </c:ser>
        <c:ser>
          <c:idx val="4"/>
          <c:order val="4"/>
          <c:tx>
            <c:strRef>
              <c:f>'AG stability'!$AI$8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rgbClr val="E2DD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'AG stability'!$AK$8</c:f>
                <c:numCache>
                  <c:formatCode>General</c:formatCode>
                  <c:ptCount val="1"/>
                  <c:pt idx="0">
                    <c:v>5.3198383593275882E-2</c:v>
                  </c:pt>
                </c:numCache>
              </c:numRef>
            </c:plus>
            <c:minus>
              <c:numRef>
                <c:f>'AG stability'!$AK$8</c:f>
                <c:numCache>
                  <c:formatCode>General</c:formatCode>
                  <c:ptCount val="1"/>
                  <c:pt idx="0">
                    <c:v>5.3198383593275882E-2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'AG stability'!$AJ$3</c:f>
              <c:strCache>
                <c:ptCount val="1"/>
                <c:pt idx="0">
                  <c:v>Stable Fraction %</c:v>
                </c:pt>
              </c:strCache>
            </c:strRef>
          </c:cat>
          <c:val>
            <c:numRef>
              <c:f>'AG stability'!$AJ$8</c:f>
              <c:numCache>
                <c:formatCode>General</c:formatCode>
                <c:ptCount val="1"/>
                <c:pt idx="0">
                  <c:v>0.58785680155863673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2F-4DC7-9BB6-17EAA94B2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228095"/>
        <c:axId val="1982227263"/>
      </c:barChart>
      <c:catAx>
        <c:axId val="1982228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2227263"/>
        <c:crosses val="autoZero"/>
        <c:auto val="1"/>
        <c:lblAlgn val="ctr"/>
        <c:lblOffset val="100"/>
        <c:noMultiLvlLbl val="0"/>
      </c:catAx>
      <c:valAx>
        <c:axId val="1982227263"/>
        <c:scaling>
          <c:orientation val="minMax"/>
          <c:min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Aggregate Stability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228095"/>
        <c:crosses val="autoZero"/>
        <c:crossBetween val="between"/>
      </c:valAx>
      <c:spPr>
        <a:solidFill>
          <a:schemeClr val="lt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525463"/>
            <a:ext cx="32131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25" y="3329925"/>
            <a:ext cx="7437099" cy="3154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1305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636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3272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909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6547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8182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9818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1454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3091" algn="l" defTabSz="104327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29625" y="3329925"/>
            <a:ext cx="7437099" cy="3154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525463"/>
            <a:ext cx="32131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86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9254492" y="438160"/>
            <a:ext cx="21724625" cy="36210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714085" algn="l" rtl="0">
              <a:spcBef>
                <a:spcPts val="3280"/>
              </a:spcBef>
              <a:buClr>
                <a:schemeClr val="dk1"/>
              </a:buClr>
              <a:buSzPct val="99870"/>
              <a:buFont typeface="Arial"/>
              <a:buChar char="•"/>
              <a:defRPr sz="1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573735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–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42597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516313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51582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»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51533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514860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51437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51388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9651982" y="10835657"/>
            <a:ext cx="28087323" cy="9052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11582" y="2118367"/>
            <a:ext cx="28087323" cy="26487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714085" algn="l" rtl="0">
              <a:spcBef>
                <a:spcPts val="3280"/>
              </a:spcBef>
              <a:buClr>
                <a:schemeClr val="dk1"/>
              </a:buClr>
              <a:buSzPct val="99870"/>
              <a:buFont typeface="Arial"/>
              <a:buChar char="•"/>
              <a:defRPr sz="1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573735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–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42597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516313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51582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»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51533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514860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51437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51388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017519" y="10226044"/>
            <a:ext cx="34198560" cy="7056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035039" y="18653759"/>
            <a:ext cx="28163518" cy="841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80"/>
              </a:spcBef>
              <a:buClr>
                <a:srgbClr val="888888"/>
              </a:buClr>
              <a:buFont typeface="Arial"/>
              <a:buNone/>
              <a:defRPr sz="1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ctr" rtl="0">
              <a:spcBef>
                <a:spcPts val="2842"/>
              </a:spcBef>
              <a:buClr>
                <a:srgbClr val="888888"/>
              </a:buClr>
              <a:buFont typeface="Arial"/>
              <a:buNone/>
              <a:defRPr sz="142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ctr" rtl="0">
              <a:spcBef>
                <a:spcPts val="2384"/>
              </a:spcBef>
              <a:buClr>
                <a:srgbClr val="888888"/>
              </a:buClr>
              <a:buFont typeface="Arial"/>
              <a:buNone/>
              <a:defRPr sz="119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ctr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011680" y="7680971"/>
            <a:ext cx="36210238" cy="2172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714085" algn="l" rtl="0">
              <a:spcBef>
                <a:spcPts val="3280"/>
              </a:spcBef>
              <a:buClr>
                <a:schemeClr val="dk1"/>
              </a:buClr>
              <a:buSzPct val="99870"/>
              <a:buFont typeface="Arial"/>
              <a:buChar char="•"/>
              <a:defRPr sz="1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573735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–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42597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516313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51582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»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51533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514860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51437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51388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78176" y="21153126"/>
            <a:ext cx="34198560" cy="6537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1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78176" y="13952229"/>
            <a:ext cx="34198560" cy="72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98"/>
              </a:spcBef>
              <a:buClr>
                <a:srgbClr val="888888"/>
              </a:buClr>
              <a:buFont typeface="Arial"/>
              <a:buNone/>
              <a:defRPr sz="1048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1793"/>
              </a:spcBef>
              <a:buClr>
                <a:srgbClr val="888888"/>
              </a:buClr>
              <a:buFont typeface="Arial"/>
              <a:buNone/>
              <a:defRPr sz="89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1640"/>
              </a:spcBef>
              <a:buClr>
                <a:srgbClr val="888888"/>
              </a:buClr>
              <a:buFont typeface="Arial"/>
              <a:buNone/>
              <a:defRPr sz="8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1489"/>
              </a:spcBef>
              <a:buClr>
                <a:srgbClr val="888888"/>
              </a:buClr>
              <a:buFont typeface="Arial"/>
              <a:buNone/>
              <a:defRPr sz="74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011693" y="7680971"/>
            <a:ext cx="17769839" cy="2172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853342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•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71904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–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51679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613187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–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612699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»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61221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61173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611248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610763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0452093" y="7680971"/>
            <a:ext cx="17769839" cy="2172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853342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•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71904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–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51679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613187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–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612699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»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61221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61173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611248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610763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011689" y="7368550"/>
            <a:ext cx="17776829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384"/>
              </a:spcBef>
              <a:buClr>
                <a:schemeClr val="dk1"/>
              </a:buClr>
              <a:buFont typeface="Arial"/>
              <a:buNone/>
              <a:defRPr sz="119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1793"/>
              </a:spcBef>
              <a:buClr>
                <a:schemeClr val="dk1"/>
              </a:buClr>
              <a:buFont typeface="Arial"/>
              <a:buNone/>
              <a:defRPr sz="896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011689" y="10439408"/>
            <a:ext cx="17776829" cy="1896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998653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80986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61367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661623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–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661136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»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660649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660173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659687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659201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0438127" y="7368550"/>
            <a:ext cx="17783812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384"/>
              </a:spcBef>
              <a:buClr>
                <a:schemeClr val="dk1"/>
              </a:buClr>
              <a:buFont typeface="Arial"/>
              <a:buNone/>
              <a:defRPr sz="119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1793"/>
              </a:spcBef>
              <a:buClr>
                <a:schemeClr val="dk1"/>
              </a:buClr>
              <a:buFont typeface="Arial"/>
              <a:buNone/>
              <a:defRPr sz="896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1640"/>
              </a:spcBef>
              <a:buClr>
                <a:schemeClr val="dk1"/>
              </a:buClr>
              <a:buFont typeface="Arial"/>
              <a:buNone/>
              <a:defRPr sz="82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20438127" y="10439408"/>
            <a:ext cx="17783812" cy="1896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998653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80986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613674" algn="l" rtl="0">
              <a:spcBef>
                <a:spcPts val="1793"/>
              </a:spcBef>
              <a:buClr>
                <a:schemeClr val="dk1"/>
              </a:buClr>
              <a:buSzPct val="99529"/>
              <a:buFont typeface="Arial"/>
              <a:buChar char="•"/>
              <a:defRPr sz="8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661623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–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661136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»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660649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660173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659687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659201" algn="l" rtl="0">
              <a:spcBef>
                <a:spcPts val="1640"/>
              </a:spcBef>
              <a:buClr>
                <a:schemeClr val="dk1"/>
              </a:buClr>
              <a:buSzPct val="100519"/>
              <a:buFont typeface="Arial"/>
              <a:buChar char="•"/>
              <a:defRPr sz="82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4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011695" y="1310645"/>
            <a:ext cx="13236575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48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5730224" y="1310656"/>
            <a:ext cx="22491699" cy="28094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55488" marR="0" lvl="0" indent="-714085" algn="l" rtl="0">
              <a:spcBef>
                <a:spcPts val="3280"/>
              </a:spcBef>
              <a:buClr>
                <a:schemeClr val="dk1"/>
              </a:buClr>
              <a:buSzPct val="99870"/>
              <a:buFont typeface="Arial"/>
              <a:buChar char="•"/>
              <a:defRPr sz="1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03565" marR="0" lvl="1" indent="-573735" algn="l" rtl="0">
              <a:spcBef>
                <a:spcPts val="2842"/>
              </a:spcBef>
              <a:buClr>
                <a:schemeClr val="dk1"/>
              </a:buClr>
              <a:buSzPct val="100074"/>
              <a:buFont typeface="Arial"/>
              <a:buChar char="–"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51635" marR="0" lvl="2" indent="-425977" algn="l" rtl="0">
              <a:spcBef>
                <a:spcPts val="2384"/>
              </a:spcBef>
              <a:buClr>
                <a:schemeClr val="dk1"/>
              </a:buClr>
              <a:buSzPct val="99557"/>
              <a:buFont typeface="Arial"/>
              <a:buChar char="•"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192287" marR="0" lvl="3" indent="-516313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–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532940" marR="0" lvl="4" indent="-51582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»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73592" marR="0" lvl="5" indent="-515338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214253" marR="0" lvl="6" indent="-514860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554907" marR="0" lvl="7" indent="-514375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9895558" marR="0" lvl="8" indent="-513887" algn="l" rtl="0">
              <a:spcBef>
                <a:spcPts val="2098"/>
              </a:spcBef>
              <a:buClr>
                <a:schemeClr val="dk1"/>
              </a:buClr>
              <a:buSzPct val="100000"/>
              <a:buFont typeface="Arial"/>
              <a:buChar char="•"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2011695" y="6888488"/>
            <a:ext cx="13236575" cy="225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489"/>
              </a:spcBef>
              <a:buClr>
                <a:schemeClr val="dk1"/>
              </a:buClr>
              <a:buFont typeface="Arial"/>
              <a:buNone/>
              <a:defRPr sz="74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1201"/>
              </a:spcBef>
              <a:buClr>
                <a:schemeClr val="dk1"/>
              </a:buClr>
              <a:buFont typeface="Arial"/>
              <a:buNone/>
              <a:defRPr sz="6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1049"/>
              </a:spcBef>
              <a:buClr>
                <a:schemeClr val="dk1"/>
              </a:buClr>
              <a:buFont typeface="Arial"/>
              <a:buNone/>
              <a:defRPr sz="52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886069" y="23042886"/>
            <a:ext cx="24140160" cy="2720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48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07"/>
            </a:lvl2pPr>
            <a:lvl3pPr lvl="2" indent="0">
              <a:spcBef>
                <a:spcPts val="0"/>
              </a:spcBef>
              <a:buNone/>
              <a:defRPr sz="1907"/>
            </a:lvl3pPr>
            <a:lvl4pPr lvl="3" indent="0">
              <a:spcBef>
                <a:spcPts val="0"/>
              </a:spcBef>
              <a:buNone/>
              <a:defRPr sz="1907"/>
            </a:lvl4pPr>
            <a:lvl5pPr lvl="4" indent="0">
              <a:spcBef>
                <a:spcPts val="0"/>
              </a:spcBef>
              <a:buNone/>
              <a:defRPr sz="1907"/>
            </a:lvl5pPr>
            <a:lvl6pPr lvl="5" indent="0">
              <a:spcBef>
                <a:spcPts val="0"/>
              </a:spcBef>
              <a:buNone/>
              <a:defRPr sz="1907"/>
            </a:lvl6pPr>
            <a:lvl7pPr lvl="6" indent="0">
              <a:spcBef>
                <a:spcPts val="0"/>
              </a:spcBef>
              <a:buNone/>
              <a:defRPr sz="1907"/>
            </a:lvl7pPr>
            <a:lvl8pPr lvl="7" indent="0">
              <a:spcBef>
                <a:spcPts val="0"/>
              </a:spcBef>
              <a:buNone/>
              <a:defRPr sz="1907"/>
            </a:lvl8pPr>
            <a:lvl9pPr lvl="8" indent="0">
              <a:spcBef>
                <a:spcPts val="0"/>
              </a:spcBef>
              <a:buNone/>
              <a:defRPr sz="1907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886069" y="2941322"/>
            <a:ext cx="24140160" cy="19751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80"/>
              </a:spcBef>
              <a:buClr>
                <a:schemeClr val="dk1"/>
              </a:buClr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2842"/>
              </a:spcBef>
              <a:buClr>
                <a:schemeClr val="dk1"/>
              </a:buClr>
              <a:buFont typeface="Arial"/>
              <a:buNone/>
              <a:defRPr sz="14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2384"/>
              </a:spcBef>
              <a:buClr>
                <a:schemeClr val="dk1"/>
              </a:buClr>
              <a:buFont typeface="Arial"/>
              <a:buNone/>
              <a:defRPr sz="119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2098"/>
              </a:spcBef>
              <a:buClr>
                <a:schemeClr val="dk1"/>
              </a:buClr>
              <a:buFont typeface="Arial"/>
              <a:buNone/>
              <a:defRPr sz="10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886069" y="25763223"/>
            <a:ext cx="24140160" cy="3863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489"/>
              </a:spcBef>
              <a:buClr>
                <a:schemeClr val="dk1"/>
              </a:buClr>
              <a:buFont typeface="Arial"/>
              <a:buNone/>
              <a:defRPr sz="74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40653" marR="0" lvl="1" indent="-12966" algn="l" rtl="0">
              <a:spcBef>
                <a:spcPts val="1201"/>
              </a:spcBef>
              <a:buClr>
                <a:schemeClr val="dk1"/>
              </a:buClr>
              <a:buFont typeface="Arial"/>
              <a:buNone/>
              <a:defRPr sz="6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681305" marR="0" lvl="2" indent="-12482" algn="l" rtl="0">
              <a:spcBef>
                <a:spcPts val="1049"/>
              </a:spcBef>
              <a:buClr>
                <a:schemeClr val="dk1"/>
              </a:buClr>
              <a:buFont typeface="Arial"/>
              <a:buNone/>
              <a:defRPr sz="52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21966" marR="0" lvl="3" indent="-12001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62618" marR="0" lvl="4" indent="-1151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03270" marR="0" lvl="5" indent="-1102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3921" marR="0" lvl="6" indent="-10542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384575" marR="0" lvl="7" indent="-10057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25226" marR="0" lvl="8" indent="-9568" algn="l" rtl="0">
              <a:spcBef>
                <a:spcPts val="896"/>
              </a:spcBef>
              <a:buClr>
                <a:schemeClr val="dk1"/>
              </a:buClr>
              <a:buFont typeface="Arial"/>
              <a:buNone/>
              <a:defRPr sz="44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11680" y="1318271"/>
            <a:ext cx="3621023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011680" y="7680971"/>
            <a:ext cx="36210238" cy="2172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57004" marR="0" lvl="0" indent="-674024" algn="l" rtl="0">
              <a:spcBef>
                <a:spcPts val="3096"/>
              </a:spcBef>
              <a:buClr>
                <a:schemeClr val="dk1"/>
              </a:buClr>
              <a:buSzPct val="99870"/>
              <a:buFont typeface="Arial"/>
              <a:buChar char="•"/>
              <a:defRPr sz="15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90183" marR="0" lvl="1" indent="-541548" algn="l" rtl="0">
              <a:spcBef>
                <a:spcPts val="2682"/>
              </a:spcBef>
              <a:buClr>
                <a:schemeClr val="dk1"/>
              </a:buClr>
              <a:buSzPct val="100074"/>
              <a:buFont typeface="Arial"/>
              <a:buChar char="–"/>
              <a:defRPr sz="13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23356" marR="0" lvl="2" indent="-402080" algn="l" rtl="0">
              <a:spcBef>
                <a:spcPts val="2250"/>
              </a:spcBef>
              <a:buClr>
                <a:schemeClr val="dk1"/>
              </a:buClr>
              <a:buSzPct val="99557"/>
              <a:buFont typeface="Arial"/>
              <a:buChar char="•"/>
              <a:defRPr sz="1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32697" marR="0" lvl="3" indent="-487347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–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942037" marR="0" lvl="4" indent="-486887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»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151378" marR="0" lvl="5" indent="-486427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360727" marR="0" lvl="6" indent="-485976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70068" marR="0" lvl="7" indent="-485517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79408" marR="0" lvl="8" indent="-485058" algn="l" rtl="0">
              <a:spcBef>
                <a:spcPts val="1980"/>
              </a:spcBef>
              <a:buClr>
                <a:schemeClr val="dk1"/>
              </a:buClr>
              <a:buSzPct val="1000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20116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3746480" y="30510488"/>
            <a:ext cx="12740640" cy="175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0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58597" marR="0" lvl="1" indent="-400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717195" marR="0" lvl="2" indent="-8008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075800" marR="0" lvl="3" indent="-1201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434397" marR="0" lvl="4" indent="-2567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792996" marR="0" lvl="5" indent="-6570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151593" marR="0" lvl="6" indent="-10574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510190" marR="0" lvl="7" indent="-1123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868788" marR="0" lvl="8" indent="-5129" algn="l" rtl="0">
              <a:spcBef>
                <a:spcPts val="0"/>
              </a:spcBef>
              <a:buNone/>
              <a:defRPr sz="90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8834080" y="30510488"/>
            <a:ext cx="9387840" cy="1752602"/>
          </a:xfrm>
          <a:prstGeom prst="rect">
            <a:avLst/>
          </a:prstGeom>
          <a:noFill/>
          <a:ln>
            <a:noFill/>
          </a:ln>
        </p:spPr>
        <p:txBody>
          <a:bodyPr lIns="490950" tIns="245475" rIns="490950" bIns="2454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006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6006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7.xml"/><Relationship Id="rId1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1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hart" Target="../charts/chart5.xml"/><Relationship Id="rId5" Type="http://schemas.openxmlformats.org/officeDocument/2006/relationships/image" Target="../media/image3.jpg"/><Relationship Id="rId15" Type="http://schemas.openxmlformats.org/officeDocument/2006/relationships/image" Target="../media/image5.jpg"/><Relationship Id="rId10" Type="http://schemas.openxmlformats.org/officeDocument/2006/relationships/chart" Target="../charts/chart4.xml"/><Relationship Id="rId19" Type="http://schemas.openxmlformats.org/officeDocument/2006/relationships/chart" Target="../charts/chart9.xml"/><Relationship Id="rId4" Type="http://schemas.openxmlformats.org/officeDocument/2006/relationships/image" Target="../media/image2.png"/><Relationship Id="rId9" Type="http://schemas.openxmlformats.org/officeDocument/2006/relationships/chart" Target="../charts/chart3.xml"/><Relationship Id="rId1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767360E-FC52-4C15-90C1-90CBC50C0E6F}"/>
              </a:ext>
            </a:extLst>
          </p:cNvPr>
          <p:cNvGrpSpPr/>
          <p:nvPr/>
        </p:nvGrpSpPr>
        <p:grpSpPr>
          <a:xfrm>
            <a:off x="-301202" y="-1685098"/>
            <a:ext cx="40213893" cy="34257442"/>
            <a:chOff x="-285800" y="-1649192"/>
            <a:chExt cx="40213893" cy="34257442"/>
          </a:xfrm>
        </p:grpSpPr>
        <p:sp>
          <p:nvSpPr>
            <p:cNvPr id="84" name="Shape 84"/>
            <p:cNvSpPr/>
            <p:nvPr/>
          </p:nvSpPr>
          <p:spPr>
            <a:xfrm>
              <a:off x="303908" y="334325"/>
              <a:ext cx="39624183" cy="31548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112954" y="25081576"/>
              <a:ext cx="9799808" cy="1501347"/>
            </a:xfrm>
            <a:prstGeom prst="rect">
              <a:avLst/>
            </a:prstGeom>
            <a:solidFill>
              <a:srgbClr val="BEBE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92"/>
            </a:p>
          </p:txBody>
        </p:sp>
        <p:sp>
          <p:nvSpPr>
            <p:cNvPr id="85" name="Shape 85"/>
            <p:cNvSpPr/>
            <p:nvPr/>
          </p:nvSpPr>
          <p:spPr>
            <a:xfrm>
              <a:off x="187394" y="-1592337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87394" y="-1592337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87394" y="-1592337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62056" y="-1649192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2056" y="-1649192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2056" y="-1649192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62056" y="-1649192"/>
              <a:ext cx="176161" cy="1338966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ctr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 descr="department of biology USU logo"/>
            <p:cNvSpPr/>
            <p:nvPr/>
          </p:nvSpPr>
          <p:spPr>
            <a:xfrm>
              <a:off x="210403" y="-1117469"/>
              <a:ext cx="290648" cy="290650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t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 descr="department of biology USU logo"/>
            <p:cNvSpPr/>
            <p:nvPr/>
          </p:nvSpPr>
          <p:spPr>
            <a:xfrm>
              <a:off x="355729" y="-972146"/>
              <a:ext cx="290648" cy="290650"/>
            </a:xfrm>
            <a:prstGeom prst="rect">
              <a:avLst/>
            </a:prstGeom>
            <a:noFill/>
            <a:ln>
              <a:noFill/>
            </a:ln>
          </p:spPr>
          <p:txBody>
            <a:bodyPr lIns="87172" tIns="43573" rIns="87172" bIns="43573" anchor="t" anchorCtr="0">
              <a:noAutofit/>
            </a:bodyPr>
            <a:lstStyle/>
            <a:p>
              <a:endParaRPr sz="81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 txBox="1"/>
            <p:nvPr/>
          </p:nvSpPr>
          <p:spPr>
            <a:xfrm>
              <a:off x="-285800" y="530372"/>
              <a:ext cx="40211374" cy="2424777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48420" rIns="96866" bIns="4842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5400" b="1" dirty="0"/>
                <a:t>Amendment Type Influences Aspects of Soil Physical Health in Dryland Organic Wheat Systems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304025" y="3806044"/>
              <a:ext cx="10078676" cy="12590004"/>
            </a:xfrm>
            <a:prstGeom prst="rect">
              <a:avLst/>
            </a:prstGeom>
            <a:solidFill>
              <a:srgbClr val="E7E8E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304025" y="3724550"/>
              <a:ext cx="10078676" cy="1464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1175653" y="3849176"/>
              <a:ext cx="8380305" cy="1487888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48420" rIns="96866" bIns="4842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794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0126902" y="21928630"/>
              <a:ext cx="1196095" cy="393507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96866" rIns="96866" bIns="96866" anchor="t" anchorCtr="0">
              <a:noAutofit/>
            </a:bodyPr>
            <a:lstStyle/>
            <a:p>
              <a:endParaRPr lang="en-US" sz="53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98"/>
            <p:cNvSpPr/>
            <p:nvPr/>
          </p:nvSpPr>
          <p:spPr>
            <a:xfrm>
              <a:off x="30111703" y="26582923"/>
              <a:ext cx="9800988" cy="2927911"/>
            </a:xfrm>
            <a:prstGeom prst="rect">
              <a:avLst/>
            </a:prstGeom>
            <a:solidFill>
              <a:srgbClr val="E7E8E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endParaRPr lang="en-US"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805172" y="24969906"/>
              <a:ext cx="8593080" cy="131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945" dirty="0">
                  <a:latin typeface="Calibri" panose="020F0502020204030204" pitchFamily="34" charset="0"/>
                  <a:cs typeface="Calibri" panose="020F0502020204030204" pitchFamily="34" charset="0"/>
                </a:rPr>
                <a:t>References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EA8C14A-C5F9-4E67-BC23-DBBA571C4294}"/>
                </a:ext>
              </a:extLst>
            </p:cNvPr>
            <p:cNvSpPr txBox="1"/>
            <p:nvPr/>
          </p:nvSpPr>
          <p:spPr>
            <a:xfrm>
              <a:off x="4420143" y="1717064"/>
              <a:ext cx="29939129" cy="1583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Open Sans" panose="020B0606030504020204" pitchFamily="34" charset="0"/>
                </a:rPr>
                <a:t>Preston Christensen</a:t>
              </a:r>
              <a:r>
                <a:rPr lang="en-US" sz="4000" baseline="30000" dirty="0">
                  <a:latin typeface="Open Sans" panose="020B0606030504020204" pitchFamily="34" charset="0"/>
                </a:rPr>
                <a:t>1</a:t>
              </a:r>
              <a:r>
                <a:rPr lang="en-US" sz="4000" dirty="0">
                  <a:latin typeface="Open Sans" panose="020B0606030504020204" pitchFamily="34" charset="0"/>
                </a:rPr>
                <a:t>, Astrid R. Jacobson</a:t>
              </a:r>
              <a:r>
                <a:rPr lang="en-US" sz="4000" baseline="30000" dirty="0">
                  <a:latin typeface="Open Sans" panose="020B0606030504020204" pitchFamily="34" charset="0"/>
                </a:rPr>
                <a:t>2</a:t>
              </a:r>
              <a:r>
                <a:rPr lang="en-US" sz="4000" dirty="0">
                  <a:latin typeface="Open Sans" panose="020B0606030504020204" pitchFamily="34" charset="0"/>
                </a:rPr>
                <a:t>, Earl Creech</a:t>
              </a:r>
              <a:r>
                <a:rPr lang="en-US" sz="4000" baseline="30000" dirty="0">
                  <a:latin typeface="Open Sans" panose="020B0606030504020204" pitchFamily="34" charset="0"/>
                </a:rPr>
                <a:t>3</a:t>
              </a:r>
              <a:r>
                <a:rPr lang="en-US" sz="4000" dirty="0">
                  <a:latin typeface="Open Sans" panose="020B0606030504020204" pitchFamily="34" charset="0"/>
                </a:rPr>
                <a:t> and Jennifer R Reeve</a:t>
              </a:r>
              <a:r>
                <a:rPr lang="en-US" sz="4000" baseline="30000" dirty="0">
                  <a:latin typeface="Open Sans" panose="020B0606030504020204" pitchFamily="34" charset="0"/>
                </a:rPr>
                <a:t>3</a:t>
              </a:r>
              <a:r>
                <a:rPr lang="en-US" sz="4000" dirty="0">
                  <a:latin typeface="Open Sans" panose="020B0606030504020204" pitchFamily="34" charset="0"/>
                </a:rPr>
                <a:t>, Plants, Soils and Climate Department, Utah State University, Logan, UT</a:t>
              </a:r>
              <a:endPara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US" sz="1692" dirty="0"/>
            </a:p>
          </p:txBody>
        </p:sp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440DF8F0-3B6C-4FEE-9A1E-BE6750F2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385" y="524691"/>
              <a:ext cx="3387041" cy="2697522"/>
            </a:xfrm>
            <a:prstGeom prst="rect">
              <a:avLst/>
            </a:prstGeom>
          </p:spPr>
        </p:pic>
        <p:sp>
          <p:nvSpPr>
            <p:cNvPr id="98" name="Shape 98"/>
            <p:cNvSpPr/>
            <p:nvPr/>
          </p:nvSpPr>
          <p:spPr>
            <a:xfrm>
              <a:off x="30127972" y="3729074"/>
              <a:ext cx="9800121" cy="20993881"/>
            </a:xfrm>
            <a:prstGeom prst="rect">
              <a:avLst/>
            </a:prstGeom>
            <a:solidFill>
              <a:srgbClr val="E7E8E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0135812" y="3715417"/>
              <a:ext cx="9789762" cy="1473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30771750" y="3785412"/>
              <a:ext cx="8764396" cy="1487816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48420" rIns="96866" bIns="4842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794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CFD198-FE81-484D-893E-23D21CD2C8A3}"/>
                </a:ext>
              </a:extLst>
            </p:cNvPr>
            <p:cNvSpPr txBox="1"/>
            <p:nvPr/>
          </p:nvSpPr>
          <p:spPr>
            <a:xfrm>
              <a:off x="890439" y="16522354"/>
              <a:ext cx="8998585" cy="67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E9B935-4013-470D-B94F-86A85756E897}"/>
                </a:ext>
              </a:extLst>
            </p:cNvPr>
            <p:cNvSpPr txBox="1"/>
            <p:nvPr/>
          </p:nvSpPr>
          <p:spPr>
            <a:xfrm>
              <a:off x="886586" y="5570969"/>
              <a:ext cx="86633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Soil structure, aggregate stability, and water 	infiltration are all fundamental aspects of 	assessing soil physical health.</a:t>
              </a:r>
            </a:p>
            <a:p>
              <a:r>
                <a:rPr lang="en-US" sz="3200" dirty="0"/>
                <a:t>Low SOM decreases overall soil health; 	Dryland organic wheat systems have       	&lt; 1% SOM  which leads soil crusting, 	water ponding and erosion.</a:t>
              </a:r>
            </a:p>
            <a:p>
              <a:r>
                <a:rPr lang="en-US" sz="3200" dirty="0"/>
                <a:t>The aim of this study is to assess of different amendment types on soil water infiltration and aggregate stability.	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68CCD9-4599-4CFE-96BE-036C84E5E4C9}"/>
                </a:ext>
              </a:extLst>
            </p:cNvPr>
            <p:cNvSpPr txBox="1"/>
            <p:nvPr/>
          </p:nvSpPr>
          <p:spPr>
            <a:xfrm>
              <a:off x="30371929" y="5387125"/>
              <a:ext cx="9437350" cy="2130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Amendment type influenced soil water infiltration and surface crust development.</a:t>
              </a:r>
            </a:p>
            <a:p>
              <a:endParaRPr lang="en-US" sz="3814" dirty="0"/>
            </a:p>
            <a:p>
              <a:endParaRPr lang="en-US" sz="3814" dirty="0"/>
            </a:p>
            <a:p>
              <a:endParaRPr lang="en-US" sz="3814" dirty="0"/>
            </a:p>
            <a:p>
              <a:endParaRPr lang="en-US" sz="3814" dirty="0"/>
            </a:p>
            <a:p>
              <a:endParaRPr lang="en-US" sz="3814" dirty="0"/>
            </a:p>
            <a:p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r>
                <a:rPr lang="en-US" sz="3200" dirty="0"/>
                <a:t>Aggregate stability data support infiltration data.</a:t>
              </a:r>
            </a:p>
            <a:p>
              <a:r>
                <a:rPr lang="en-US" sz="3200" dirty="0"/>
                <a:t>Preliminary penetrometer data shows a decrease 	in soil compaction and surface crust 	development for compost amended plots.</a:t>
              </a:r>
            </a:p>
            <a:p>
              <a:r>
                <a:rPr lang="en-US" sz="3200" dirty="0"/>
                <a:t>Infiltration data showed differences in time to runoff and </a:t>
              </a:r>
              <a:r>
                <a:rPr lang="en-US" sz="3200" dirty="0" err="1"/>
                <a:t>sorptivity</a:t>
              </a:r>
              <a:r>
                <a:rPr lang="en-US" sz="3200" dirty="0"/>
                <a:t>. </a:t>
              </a:r>
            </a:p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  <a:p>
              <a:pPr marL="605467" indent="-605467">
                <a:buFont typeface="Arial" panose="020B0604020202020204" pitchFamily="34" charset="0"/>
                <a:buChar char="•"/>
              </a:pPr>
              <a:endParaRPr lang="en-US" sz="3814"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303792" y="16723695"/>
              <a:ext cx="10095720" cy="15884553"/>
            </a:xfrm>
            <a:prstGeom prst="rect">
              <a:avLst/>
            </a:prstGeom>
            <a:solidFill>
              <a:srgbClr val="E7E8E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03908" y="16723695"/>
              <a:ext cx="10095720" cy="1525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045012" y="16708370"/>
              <a:ext cx="8380305" cy="1463768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48420" rIns="96866" bIns="4842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794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151BAF-FED0-498D-9161-FE5795E34A66}"/>
                </a:ext>
              </a:extLst>
            </p:cNvPr>
            <p:cNvSpPr txBox="1"/>
            <p:nvPr/>
          </p:nvSpPr>
          <p:spPr>
            <a:xfrm>
              <a:off x="735871" y="26533875"/>
              <a:ext cx="8998585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Wet Aggregate Stability	</a:t>
              </a:r>
            </a:p>
            <a:p>
              <a:r>
                <a:rPr lang="en-US" sz="3200" dirty="0"/>
                <a:t>	Wet Aggregate stability analyzed with 	Kemper and Rosenau method. </a:t>
              </a:r>
            </a:p>
            <a:p>
              <a:r>
                <a:rPr lang="en-US" sz="3200" dirty="0"/>
                <a:t>Penetrometer data collected using 	</a:t>
              </a:r>
              <a:r>
                <a:rPr lang="en-US" sz="3200" dirty="0" err="1"/>
                <a:t>FieldScout</a:t>
              </a:r>
              <a:r>
                <a:rPr lang="en-US" sz="3200" dirty="0"/>
                <a:t> 	penetrometer.</a:t>
              </a:r>
            </a:p>
            <a:p>
              <a:r>
                <a:rPr lang="en-US" sz="3200" dirty="0"/>
                <a:t>Cornell Sprinkle Infiltrometer for Infiltration</a:t>
              </a:r>
            </a:p>
            <a:p>
              <a:r>
                <a:rPr lang="en-US" sz="3200" dirty="0"/>
                <a:t>	Estimation of Field-Saturated 	Infiltrability</a:t>
              </a:r>
            </a:p>
            <a:p>
              <a:r>
                <a:rPr lang="en-US" sz="3200" dirty="0">
                  <a:latin typeface="+mj-lt"/>
                </a:rPr>
                <a:t>		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3200" baseline="-25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fs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= i</a:t>
              </a:r>
              <a:r>
                <a:rPr lang="en-US" sz="3200" baseline="-25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 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* 0.80</a:t>
              </a:r>
            </a:p>
            <a:p>
              <a:r>
                <a:rPr lang="en-US" sz="3200" dirty="0"/>
                <a:t>	Runoff Rate (cm/min)</a:t>
              </a:r>
            </a:p>
            <a:p>
              <a:r>
                <a:rPr lang="en-US" sz="3200" dirty="0">
                  <a:latin typeface="+mj-lt"/>
                </a:rPr>
                <a:t>		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ro</a:t>
              </a:r>
              <a:r>
                <a:rPr lang="en-US" sz="3200" baseline="-25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= V</a:t>
              </a:r>
              <a:r>
                <a:rPr lang="en-US" sz="3200" baseline="-25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/(457.30*t)</a:t>
              </a:r>
            </a:p>
            <a:p>
              <a:r>
                <a:rPr lang="en-US" sz="3200" dirty="0"/>
                <a:t>	</a:t>
              </a:r>
              <a:r>
                <a:rPr lang="en-US" sz="3200" dirty="0" err="1"/>
                <a:t>Sorptivity</a:t>
              </a:r>
              <a:r>
                <a:rPr lang="en-US" sz="3200" dirty="0"/>
                <a:t> (cm/min)</a:t>
              </a:r>
            </a:p>
            <a:p>
              <a:r>
                <a:rPr lang="en-US" sz="3200" dirty="0">
                  <a:latin typeface="+mj-lt"/>
                </a:rPr>
                <a:t>		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S= (2</a:t>
              </a:r>
              <a:r>
                <a:rPr lang="en-US" sz="3200" baseline="30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­­</a:t>
              </a:r>
              <a:r>
                <a:rPr lang="en-US" sz="3200" baseline="-25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R­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3200" baseline="30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0.5</a:t>
              </a:r>
              <a:r>
                <a: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* r</a:t>
              </a:r>
              <a:endParaRPr lang="en-US" sz="3814" dirty="0"/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A5ACCBC7-2CA1-47A4-9120-2946C7EA8FD0}"/>
                </a:ext>
              </a:extLst>
            </p:cNvPr>
            <p:cNvSpPr txBox="1">
              <a:spLocks/>
            </p:cNvSpPr>
            <p:nvPr/>
          </p:nvSpPr>
          <p:spPr>
            <a:xfrm>
              <a:off x="729641" y="18311729"/>
              <a:ext cx="9396945" cy="4088849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8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7338" indent="-287338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Snowville Compost Study</a:t>
              </a:r>
            </a:p>
            <a:p>
              <a:pPr marL="287338" indent="-287338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RCBD with 4 reps</a:t>
              </a:r>
            </a:p>
            <a:p>
              <a:pPr marL="457200" lvl="1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Subplot treatments: Feather Mill: 50 Mg/ha</a:t>
              </a:r>
            </a:p>
            <a:p>
              <a:pPr lvl="2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Amendments: Control (NC)</a:t>
              </a:r>
            </a:p>
            <a:p>
              <a:pPr lvl="2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		Wheat Straw (WS):   5 tons/ha</a:t>
              </a:r>
            </a:p>
            <a:p>
              <a:pPr lvl="2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		Millers Compost:       50 Mg/ha</a:t>
              </a:r>
            </a:p>
            <a:p>
              <a:pPr lvl="2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		Softwood Compost:  50 Mg/ha</a:t>
              </a:r>
            </a:p>
            <a:p>
              <a:pPr lvl="2"/>
              <a:r>
                <a:rPr lang="en-US" sz="3500" dirty="0">
                  <a:latin typeface="Helvetica" panose="020B0604020202020204" pitchFamily="34" charset="0"/>
                  <a:cs typeface="Helvetica" panose="020B0604020202020204" pitchFamily="34" charset="0"/>
                </a:rPr>
                <a:t>		Hardwood Compost: 50 Mg/ha</a:t>
              </a:r>
            </a:p>
            <a:p>
              <a:pPr lvl="2"/>
              <a:endParaRPr lang="en-US" sz="3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lvl="2"/>
              <a:endParaRPr lang="en-US" sz="2400" dirty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10739758" y="3805233"/>
              <a:ext cx="19039001" cy="28803017"/>
            </a:xfrm>
            <a:prstGeom prst="rect">
              <a:avLst/>
            </a:prstGeom>
            <a:solidFill>
              <a:srgbClr val="E7E8E9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0739756" y="3715416"/>
              <a:ext cx="19039001" cy="1474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6866" tIns="48420" rIns="96866" bIns="48420" anchor="ctr" anchorCtr="0">
              <a:noAutofit/>
            </a:bodyPr>
            <a:lstStyle/>
            <a:p>
              <a:pPr algn="ctr"/>
              <a:endParaRPr sz="903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13480091" y="3874103"/>
              <a:ext cx="14489704" cy="1474517"/>
            </a:xfrm>
            <a:prstGeom prst="rect">
              <a:avLst/>
            </a:prstGeom>
            <a:noFill/>
            <a:ln>
              <a:noFill/>
            </a:ln>
          </p:spPr>
          <p:txBody>
            <a:bodyPr lIns="96866" tIns="48420" rIns="96866" bIns="4842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794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49B66B-9B32-4FDF-835C-041C490359AC}"/>
                </a:ext>
              </a:extLst>
            </p:cNvPr>
            <p:cNvSpPr txBox="1"/>
            <p:nvPr/>
          </p:nvSpPr>
          <p:spPr>
            <a:xfrm>
              <a:off x="30648696" y="26728617"/>
              <a:ext cx="9125801" cy="446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C.J. </a:t>
              </a:r>
              <a:r>
                <a:rPr lang="en-US" sz="1800" i="0" dirty="0" err="1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Bronick</a:t>
              </a:r>
              <a:r>
                <a:rPr lang="en-US" sz="1800" i="0" dirty="0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, R. Lal. Soil structure and management: a review. </a:t>
              </a:r>
              <a:r>
                <a:rPr lang="en-US" sz="1800" i="0" dirty="0" err="1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Geoderma</a:t>
              </a:r>
              <a:r>
                <a:rPr lang="en-US" sz="1800" i="0" dirty="0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, 124 	(2005), pp. 3-22</a:t>
              </a:r>
            </a:p>
            <a:p>
              <a:r>
                <a:rPr lang="en-US" sz="1800" i="0" dirty="0">
                  <a:solidFill>
                    <a:srgbClr val="323232"/>
                  </a:solidFill>
                  <a:effectLst/>
                  <a:latin typeface="Arial" panose="020B0604020202020204" pitchFamily="34" charset="0"/>
                </a:rPr>
                <a:t>Kemper and Rosenau, 1986Kemper, W.D., Rosenau, R.C., 1986. Aggregate stability 	and size distribution. In: Methods of Soil Analysis, Part 1. Physical and 	Mineralogical Methods. Agronomy Monograph no. 9. Society of Agronomy/Soil 	Science Society of America, pp. 425–442.</a:t>
              </a:r>
            </a:p>
            <a:p>
              <a:pPr algn="l"/>
              <a:r>
                <a:rPr lang="en-US" sz="1800" b="0" i="0" u="none" strike="noStrike" baseline="0" dirty="0" err="1">
                  <a:latin typeface="+mj-lt"/>
                </a:rPr>
                <a:t>Schindelbeck</a:t>
              </a:r>
              <a:r>
                <a:rPr lang="en-US" sz="1800" b="0" i="0" u="none" strike="noStrike" baseline="0" dirty="0">
                  <a:latin typeface="+mj-lt"/>
                </a:rPr>
                <a:t>, R. R., Moebius-Clune, B.N., Moebius-</a:t>
              </a:r>
              <a:r>
                <a:rPr lang="en-US" sz="1800" b="0" i="0" u="none" strike="noStrike" baseline="0" dirty="0" err="1">
                  <a:latin typeface="+mj-lt"/>
                </a:rPr>
                <a:t>Clune,D</a:t>
              </a:r>
              <a:r>
                <a:rPr lang="en-US" sz="1800" b="0" i="0" u="none" strike="noStrike" baseline="0" dirty="0">
                  <a:latin typeface="+mj-lt"/>
                </a:rPr>
                <a:t>. </a:t>
              </a:r>
              <a:r>
                <a:rPr lang="en-US" sz="1800" b="0" i="0" u="none" strike="noStrike" baseline="0" dirty="0" err="1">
                  <a:latin typeface="+mj-lt"/>
                </a:rPr>
                <a:t>J.,Kurtz</a:t>
              </a:r>
              <a:r>
                <a:rPr lang="en-US" sz="1800" b="0" i="0" u="none" strike="noStrike" baseline="0" dirty="0">
                  <a:latin typeface="+mj-lt"/>
                </a:rPr>
                <a:t>,</a:t>
              </a:r>
            </a:p>
            <a:p>
              <a:pPr algn="l"/>
              <a:r>
                <a:rPr lang="en-US" sz="1800" b="0" i="0" u="none" strike="noStrike" baseline="0" dirty="0">
                  <a:latin typeface="+mj-lt"/>
                </a:rPr>
                <a:t>	K. S., &amp; van Es, H. M. (2016). </a:t>
              </a:r>
              <a:r>
                <a:rPr lang="en-US" sz="1800" b="0" i="1" u="none" strike="noStrike" baseline="0" dirty="0">
                  <a:latin typeface="+mj-lt"/>
                </a:rPr>
                <a:t>Cornell University comprehensive</a:t>
              </a:r>
            </a:p>
            <a:p>
              <a:pPr algn="l"/>
              <a:r>
                <a:rPr lang="en-US" sz="1800" b="0" i="1" u="none" strike="noStrike" baseline="0" dirty="0">
                  <a:latin typeface="+mj-lt"/>
                </a:rPr>
                <a:t>	assessment of soil health laboratory standard operating procedures</a:t>
              </a:r>
              <a:r>
                <a:rPr lang="en-US" sz="1800" b="0" i="0" u="none" strike="noStrike" baseline="0" dirty="0">
                  <a:latin typeface="+mj-lt"/>
                </a:rPr>
                <a:t>.</a:t>
              </a:r>
            </a:p>
            <a:p>
              <a:pPr algn="l"/>
              <a:r>
                <a:rPr lang="en-US" sz="1800" b="0" i="0" u="none" strike="noStrike" baseline="0" dirty="0">
                  <a:latin typeface="+mj-lt"/>
                </a:rPr>
                <a:t>	Ithaca, NY: Cornell University.</a:t>
              </a:r>
            </a:p>
            <a:p>
              <a:endParaRPr lang="en-US" sz="8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US" dirty="0"/>
            </a:p>
          </p:txBody>
        </p:sp>
        <p:pic>
          <p:nvPicPr>
            <p:cNvPr id="1026" name="Picture 2" descr="USDA&amp;#39;s Most Common Labeling Mistakes">
              <a:extLst>
                <a:ext uri="{FF2B5EF4-FFF2-40B4-BE49-F238E27FC236}">
                  <a16:creationId xmlns:a16="http://schemas.microsoft.com/office/drawing/2014/main" id="{5C3857DD-A3A5-4750-BF43-FB7360467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4537" y="824260"/>
              <a:ext cx="3387042" cy="238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74CB12C-0712-4440-A4D5-39FE840A3F01}"/>
              </a:ext>
            </a:extLst>
          </p:cNvPr>
          <p:cNvSpPr/>
          <p:nvPr/>
        </p:nvSpPr>
        <p:spPr>
          <a:xfrm>
            <a:off x="30112954" y="29808876"/>
            <a:ext cx="9799808" cy="1203304"/>
          </a:xfrm>
          <a:prstGeom prst="rect">
            <a:avLst/>
          </a:prstGeom>
          <a:solidFill>
            <a:srgbClr val="BEBE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/>
          </a:p>
        </p:txBody>
      </p:sp>
      <p:sp>
        <p:nvSpPr>
          <p:cNvPr id="108" name="Shape 98">
            <a:extLst>
              <a:ext uri="{FF2B5EF4-FFF2-40B4-BE49-F238E27FC236}">
                <a16:creationId xmlns:a16="http://schemas.microsoft.com/office/drawing/2014/main" id="{E54B7F8C-881C-4EC7-AE90-1CE8A028710E}"/>
              </a:ext>
            </a:extLst>
          </p:cNvPr>
          <p:cNvSpPr/>
          <p:nvPr/>
        </p:nvSpPr>
        <p:spPr>
          <a:xfrm>
            <a:off x="30111703" y="31012180"/>
            <a:ext cx="9800988" cy="1596068"/>
          </a:xfrm>
          <a:prstGeom prst="rect">
            <a:avLst/>
          </a:prstGeom>
          <a:solidFill>
            <a:srgbClr val="E7E8E9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6866" tIns="48420" rIns="96866" bIns="48420" anchor="ctr" anchorCtr="0">
            <a:noAutofit/>
          </a:bodyPr>
          <a:lstStyle/>
          <a:p>
            <a:endParaRPr lang="en-US" sz="903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1C121-D547-4616-9A2D-015BF63D40D5}"/>
              </a:ext>
            </a:extLst>
          </p:cNvPr>
          <p:cNvSpPr txBox="1"/>
          <p:nvPr/>
        </p:nvSpPr>
        <p:spPr>
          <a:xfrm>
            <a:off x="30371929" y="31190929"/>
            <a:ext cx="93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323232"/>
                </a:solidFill>
                <a:latin typeface="+mj-lt"/>
              </a:rPr>
              <a:t>Special thank you to Dr. Matt Yost: Assistant Professor Utah State University and 	</a:t>
            </a:r>
            <a:r>
              <a:rPr lang="en-US" sz="2000" dirty="0">
                <a:solidFill>
                  <a:srgbClr val="323232"/>
                </a:solidFill>
                <a:latin typeface="+mj-lt"/>
              </a:rPr>
              <a:t>Greg Vandas</a:t>
            </a:r>
            <a:r>
              <a:rPr lang="en-US" sz="2000" i="0" dirty="0">
                <a:solidFill>
                  <a:srgbClr val="323232"/>
                </a:solidFill>
                <a:latin typeface="+mj-lt"/>
              </a:rPr>
              <a:t>: Field Technician</a:t>
            </a:r>
            <a:endParaRPr lang="en-US" sz="2000" i="0" dirty="0">
              <a:solidFill>
                <a:srgbClr val="323232"/>
              </a:solidFill>
              <a:effectLst/>
              <a:latin typeface="+mj-lt"/>
            </a:endParaRPr>
          </a:p>
          <a:p>
            <a:r>
              <a:rPr lang="en-US" sz="2000" dirty="0"/>
              <a:t>Funded through USDA AFRI OREI (2019-51300-3476)</a:t>
            </a:r>
          </a:p>
        </p:txBody>
      </p:sp>
      <p:pic>
        <p:nvPicPr>
          <p:cNvPr id="5" name="Picture 4" descr="A picture containing outdoor, field, plain, dry&#10;&#10;Description automatically generated">
            <a:extLst>
              <a:ext uri="{FF2B5EF4-FFF2-40B4-BE49-F238E27FC236}">
                <a16:creationId xmlns:a16="http://schemas.microsoft.com/office/drawing/2014/main" id="{A37EE22F-28BF-BD74-D13E-349C2C05C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34" y="10759203"/>
            <a:ext cx="9569150" cy="5341509"/>
          </a:xfrm>
          <a:prstGeom prst="rect">
            <a:avLst/>
          </a:prstGeom>
        </p:spPr>
      </p:pic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AB809E36-DF6E-774F-05B0-442778D3F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01" y="22364672"/>
            <a:ext cx="6546019" cy="4088849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7C82D3A-3ED2-459C-5B4A-B48C8A45B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453590"/>
              </p:ext>
            </p:extLst>
          </p:nvPr>
        </p:nvGraphicFramePr>
        <p:xfrm>
          <a:off x="10899658" y="26098812"/>
          <a:ext cx="916262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40D978B-8B4B-10E2-28D0-F5618F9AD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23934"/>
              </p:ext>
            </p:extLst>
          </p:nvPr>
        </p:nvGraphicFramePr>
        <p:xfrm>
          <a:off x="20582627" y="26099124"/>
          <a:ext cx="9036398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8BB8D6A-1332-4FCD-B763-4A2F00526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09067"/>
              </p:ext>
            </p:extLst>
          </p:nvPr>
        </p:nvGraphicFramePr>
        <p:xfrm>
          <a:off x="10899659" y="12263769"/>
          <a:ext cx="10972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4B1692-3FA6-53EC-8D37-B2184B4E3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70114"/>
              </p:ext>
            </p:extLst>
          </p:nvPr>
        </p:nvGraphicFramePr>
        <p:xfrm>
          <a:off x="10899659" y="5394725"/>
          <a:ext cx="10972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1F6962-1F83-D7D4-8D1D-C814B8758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094830"/>
              </p:ext>
            </p:extLst>
          </p:nvPr>
        </p:nvGraphicFramePr>
        <p:xfrm>
          <a:off x="10899659" y="19069693"/>
          <a:ext cx="10972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9AB413F-6243-4E9A-81AD-393884A81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201528"/>
              </p:ext>
            </p:extLst>
          </p:nvPr>
        </p:nvGraphicFramePr>
        <p:xfrm>
          <a:off x="22149092" y="5351219"/>
          <a:ext cx="745236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195123-B418-4C4E-AC63-A1271D478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090496"/>
              </p:ext>
            </p:extLst>
          </p:nvPr>
        </p:nvGraphicFramePr>
        <p:xfrm>
          <a:off x="22151235" y="12263769"/>
          <a:ext cx="745236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4F51176-33AC-5048-4A44-95474CA00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757563"/>
              </p:ext>
            </p:extLst>
          </p:nvPr>
        </p:nvGraphicFramePr>
        <p:xfrm>
          <a:off x="22161293" y="19069693"/>
          <a:ext cx="745236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 descr="A picture containing outdoor, grass, ground, dirt&#10;&#10;Description automatically generated">
            <a:extLst>
              <a:ext uri="{FF2B5EF4-FFF2-40B4-BE49-F238E27FC236}">
                <a16:creationId xmlns:a16="http://schemas.microsoft.com/office/drawing/2014/main" id="{F2AB2E34-226D-0C92-8634-702F3D0E93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56348" y="6579727"/>
            <a:ext cx="3651371" cy="4178808"/>
          </a:xfrm>
          <a:prstGeom prst="rect">
            <a:avLst/>
          </a:prstGeom>
        </p:spPr>
      </p:pic>
      <p:pic>
        <p:nvPicPr>
          <p:cNvPr id="24" name="Picture 23" descr="A picture containing outdoor, soil&#10;&#10;Description automatically generated">
            <a:extLst>
              <a:ext uri="{FF2B5EF4-FFF2-40B4-BE49-F238E27FC236}">
                <a16:creationId xmlns:a16="http://schemas.microsoft.com/office/drawing/2014/main" id="{10CA94C5-7733-4252-2917-E5037EB343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196194" y="6580395"/>
            <a:ext cx="4052637" cy="4178808"/>
          </a:xfrm>
          <a:prstGeom prst="rect">
            <a:avLst/>
          </a:prstGeom>
        </p:spPr>
      </p:pic>
      <p:pic>
        <p:nvPicPr>
          <p:cNvPr id="25" name="Picture 24" descr="A picture containing person, outdoor, soil&#10;&#10;Description automatically generated">
            <a:extLst>
              <a:ext uri="{FF2B5EF4-FFF2-40B4-BE49-F238E27FC236}">
                <a16:creationId xmlns:a16="http://schemas.microsoft.com/office/drawing/2014/main" id="{5DD05069-0642-CF27-282E-E42188301E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35096493" y="11037654"/>
            <a:ext cx="4178809" cy="3979410"/>
          </a:xfrm>
          <a:prstGeom prst="rect">
            <a:avLst/>
          </a:prstGeom>
        </p:spPr>
      </p:pic>
      <p:pic>
        <p:nvPicPr>
          <p:cNvPr id="26" name="Picture 25" descr="A picture containing ground, outdoor, sky, mountain&#10;&#10;Description automatically generated">
            <a:extLst>
              <a:ext uri="{FF2B5EF4-FFF2-40B4-BE49-F238E27FC236}">
                <a16:creationId xmlns:a16="http://schemas.microsoft.com/office/drawing/2014/main" id="{9D6C16BD-0333-D62B-3737-E326FCB263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756349" y="10937284"/>
            <a:ext cx="3587522" cy="4179480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CAFF538-6E0E-9623-2F31-D2CB5E025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149975"/>
              </p:ext>
            </p:extLst>
          </p:nvPr>
        </p:nvGraphicFramePr>
        <p:xfrm>
          <a:off x="30425609" y="15513518"/>
          <a:ext cx="9212289" cy="555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30138</TotalTime>
  <Words>572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 Christensen</dc:creator>
  <cp:lastModifiedBy>Preston Christensen</cp:lastModifiedBy>
  <cp:revision>52</cp:revision>
  <dcterms:modified xsi:type="dcterms:W3CDTF">2023-11-06T16:33:26Z</dcterms:modified>
</cp:coreProperties>
</file>