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38404800" cy="32918400"/>
  <p:notesSz cx="6858000" cy="9144000"/>
  <p:defaultTextStyle>
    <a:defPPr>
      <a:defRPr lang="en-US"/>
    </a:defPPr>
    <a:lvl1pPr marL="0" algn="l" defTabSz="2193859" rtl="0" eaLnBrk="1" latinLnBrk="0" hangingPunct="1">
      <a:defRPr sz="8600" kern="1200">
        <a:solidFill>
          <a:schemeClr val="tx1"/>
        </a:solidFill>
        <a:latin typeface="+mn-lt"/>
        <a:ea typeface="+mn-ea"/>
        <a:cs typeface="+mn-cs"/>
      </a:defRPr>
    </a:lvl1pPr>
    <a:lvl2pPr marL="2193859" algn="l" defTabSz="2193859" rtl="0" eaLnBrk="1" latinLnBrk="0" hangingPunct="1">
      <a:defRPr sz="8600" kern="1200">
        <a:solidFill>
          <a:schemeClr val="tx1"/>
        </a:solidFill>
        <a:latin typeface="+mn-lt"/>
        <a:ea typeface="+mn-ea"/>
        <a:cs typeface="+mn-cs"/>
      </a:defRPr>
    </a:lvl2pPr>
    <a:lvl3pPr marL="4387718" algn="l" defTabSz="2193859" rtl="0" eaLnBrk="1" latinLnBrk="0" hangingPunct="1">
      <a:defRPr sz="8600" kern="1200">
        <a:solidFill>
          <a:schemeClr val="tx1"/>
        </a:solidFill>
        <a:latin typeface="+mn-lt"/>
        <a:ea typeface="+mn-ea"/>
        <a:cs typeface="+mn-cs"/>
      </a:defRPr>
    </a:lvl3pPr>
    <a:lvl4pPr marL="6581578" algn="l" defTabSz="2193859" rtl="0" eaLnBrk="1" latinLnBrk="0" hangingPunct="1">
      <a:defRPr sz="8600" kern="1200">
        <a:solidFill>
          <a:schemeClr val="tx1"/>
        </a:solidFill>
        <a:latin typeface="+mn-lt"/>
        <a:ea typeface="+mn-ea"/>
        <a:cs typeface="+mn-cs"/>
      </a:defRPr>
    </a:lvl4pPr>
    <a:lvl5pPr marL="8775432" algn="l" defTabSz="2193859" rtl="0" eaLnBrk="1" latinLnBrk="0" hangingPunct="1">
      <a:defRPr sz="8600" kern="1200">
        <a:solidFill>
          <a:schemeClr val="tx1"/>
        </a:solidFill>
        <a:latin typeface="+mn-lt"/>
        <a:ea typeface="+mn-ea"/>
        <a:cs typeface="+mn-cs"/>
      </a:defRPr>
    </a:lvl5pPr>
    <a:lvl6pPr marL="10969286" algn="l" defTabSz="2193859" rtl="0" eaLnBrk="1" latinLnBrk="0" hangingPunct="1">
      <a:defRPr sz="8600" kern="1200">
        <a:solidFill>
          <a:schemeClr val="tx1"/>
        </a:solidFill>
        <a:latin typeface="+mn-lt"/>
        <a:ea typeface="+mn-ea"/>
        <a:cs typeface="+mn-cs"/>
      </a:defRPr>
    </a:lvl6pPr>
    <a:lvl7pPr marL="13163146" algn="l" defTabSz="2193859" rtl="0" eaLnBrk="1" latinLnBrk="0" hangingPunct="1">
      <a:defRPr sz="8600" kern="1200">
        <a:solidFill>
          <a:schemeClr val="tx1"/>
        </a:solidFill>
        <a:latin typeface="+mn-lt"/>
        <a:ea typeface="+mn-ea"/>
        <a:cs typeface="+mn-cs"/>
      </a:defRPr>
    </a:lvl7pPr>
    <a:lvl8pPr marL="15357005" algn="l" defTabSz="2193859" rtl="0" eaLnBrk="1" latinLnBrk="0" hangingPunct="1">
      <a:defRPr sz="8600" kern="1200">
        <a:solidFill>
          <a:schemeClr val="tx1"/>
        </a:solidFill>
        <a:latin typeface="+mn-lt"/>
        <a:ea typeface="+mn-ea"/>
        <a:cs typeface="+mn-cs"/>
      </a:defRPr>
    </a:lvl8pPr>
    <a:lvl9pPr marL="17550864" algn="l" defTabSz="2193859"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2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23" d="100"/>
          <a:sy n="23" d="100"/>
        </p:scale>
        <p:origin x="2022" y="42"/>
      </p:cViewPr>
      <p:guideLst>
        <p:guide orient="horz" pos="10368"/>
        <p:guide pos="12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0226047"/>
            <a:ext cx="32644080" cy="7056120"/>
          </a:xfrm>
        </p:spPr>
        <p:txBody>
          <a:bodyPr/>
          <a:lstStyle/>
          <a:p>
            <a:r>
              <a:rPr lang="en-US"/>
              <a:t>Click to edit Master title style</a:t>
            </a:r>
          </a:p>
        </p:txBody>
      </p:sp>
      <p:sp>
        <p:nvSpPr>
          <p:cNvPr id="3" name="Subtitle 2"/>
          <p:cNvSpPr>
            <a:spLocks noGrp="1"/>
          </p:cNvSpPr>
          <p:nvPr>
            <p:ph type="subTitle" idx="1"/>
          </p:nvPr>
        </p:nvSpPr>
        <p:spPr>
          <a:xfrm>
            <a:off x="5760720" y="18653760"/>
            <a:ext cx="26883360" cy="8412480"/>
          </a:xfrm>
        </p:spPr>
        <p:txBody>
          <a:bodyPr/>
          <a:lstStyle>
            <a:lvl1pPr marL="0" indent="0" algn="ctr">
              <a:buNone/>
              <a:defRPr>
                <a:solidFill>
                  <a:schemeClr val="tx1">
                    <a:tint val="75000"/>
                  </a:schemeClr>
                </a:solidFill>
              </a:defRPr>
            </a:lvl1pPr>
            <a:lvl2pPr marL="2193859" indent="0" algn="ctr">
              <a:buNone/>
              <a:defRPr>
                <a:solidFill>
                  <a:schemeClr val="tx1">
                    <a:tint val="75000"/>
                  </a:schemeClr>
                </a:solidFill>
              </a:defRPr>
            </a:lvl2pPr>
            <a:lvl3pPr marL="4387718" indent="0" algn="ctr">
              <a:buNone/>
              <a:defRPr>
                <a:solidFill>
                  <a:schemeClr val="tx1">
                    <a:tint val="75000"/>
                  </a:schemeClr>
                </a:solidFill>
              </a:defRPr>
            </a:lvl3pPr>
            <a:lvl4pPr marL="6581578" indent="0" algn="ctr">
              <a:buNone/>
              <a:defRPr>
                <a:solidFill>
                  <a:schemeClr val="tx1">
                    <a:tint val="75000"/>
                  </a:schemeClr>
                </a:solidFill>
              </a:defRPr>
            </a:lvl4pPr>
            <a:lvl5pPr marL="8775432" indent="0" algn="ctr">
              <a:buNone/>
              <a:defRPr>
                <a:solidFill>
                  <a:schemeClr val="tx1">
                    <a:tint val="75000"/>
                  </a:schemeClr>
                </a:solidFill>
              </a:defRPr>
            </a:lvl5pPr>
            <a:lvl6pPr marL="10969286" indent="0" algn="ctr">
              <a:buNone/>
              <a:defRPr>
                <a:solidFill>
                  <a:schemeClr val="tx1">
                    <a:tint val="75000"/>
                  </a:schemeClr>
                </a:solidFill>
              </a:defRPr>
            </a:lvl6pPr>
            <a:lvl7pPr marL="13163146" indent="0" algn="ctr">
              <a:buNone/>
              <a:defRPr>
                <a:solidFill>
                  <a:schemeClr val="tx1">
                    <a:tint val="75000"/>
                  </a:schemeClr>
                </a:solidFill>
              </a:defRPr>
            </a:lvl7pPr>
            <a:lvl8pPr marL="15357005" indent="0" algn="ctr">
              <a:buNone/>
              <a:defRPr>
                <a:solidFill>
                  <a:schemeClr val="tx1">
                    <a:tint val="75000"/>
                  </a:schemeClr>
                </a:solidFill>
              </a:defRPr>
            </a:lvl8pPr>
            <a:lvl9pPr marL="175508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7F5B19-CAAF-6B4E-85D4-7046C0EFF510}"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338148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7F5B19-CAAF-6B4E-85D4-7046C0EFF510}"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392535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843480" y="1318269"/>
            <a:ext cx="864108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20240" y="1318269"/>
            <a:ext cx="2528316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7F5B19-CAAF-6B4E-85D4-7046C0EFF510}"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132878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7F5B19-CAAF-6B4E-85D4-7046C0EFF510}"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1094271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5" y="21153127"/>
            <a:ext cx="3264408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033715" y="13952235"/>
            <a:ext cx="32644080" cy="7200897"/>
          </a:xfrm>
        </p:spPr>
        <p:txBody>
          <a:bodyPr anchor="b"/>
          <a:lstStyle>
            <a:lvl1pPr marL="0" indent="0">
              <a:buNone/>
              <a:defRPr sz="9600">
                <a:solidFill>
                  <a:schemeClr val="tx1">
                    <a:tint val="75000"/>
                  </a:schemeClr>
                </a:solidFill>
              </a:defRPr>
            </a:lvl1pPr>
            <a:lvl2pPr marL="2193859" indent="0">
              <a:buNone/>
              <a:defRPr sz="8600">
                <a:solidFill>
                  <a:schemeClr val="tx1">
                    <a:tint val="75000"/>
                  </a:schemeClr>
                </a:solidFill>
              </a:defRPr>
            </a:lvl2pPr>
            <a:lvl3pPr marL="4387718" indent="0">
              <a:buNone/>
              <a:defRPr sz="7700">
                <a:solidFill>
                  <a:schemeClr val="tx1">
                    <a:tint val="75000"/>
                  </a:schemeClr>
                </a:solidFill>
              </a:defRPr>
            </a:lvl3pPr>
            <a:lvl4pPr marL="6581578" indent="0">
              <a:buNone/>
              <a:defRPr sz="6700">
                <a:solidFill>
                  <a:schemeClr val="tx1">
                    <a:tint val="75000"/>
                  </a:schemeClr>
                </a:solidFill>
              </a:defRPr>
            </a:lvl4pPr>
            <a:lvl5pPr marL="8775432" indent="0">
              <a:buNone/>
              <a:defRPr sz="6700">
                <a:solidFill>
                  <a:schemeClr val="tx1">
                    <a:tint val="75000"/>
                  </a:schemeClr>
                </a:solidFill>
              </a:defRPr>
            </a:lvl5pPr>
            <a:lvl6pPr marL="10969286" indent="0">
              <a:buNone/>
              <a:defRPr sz="6700">
                <a:solidFill>
                  <a:schemeClr val="tx1">
                    <a:tint val="75000"/>
                  </a:schemeClr>
                </a:solidFill>
              </a:defRPr>
            </a:lvl6pPr>
            <a:lvl7pPr marL="13163146" indent="0">
              <a:buNone/>
              <a:defRPr sz="6700">
                <a:solidFill>
                  <a:schemeClr val="tx1">
                    <a:tint val="75000"/>
                  </a:schemeClr>
                </a:solidFill>
              </a:defRPr>
            </a:lvl7pPr>
            <a:lvl8pPr marL="15357005" indent="0">
              <a:buNone/>
              <a:defRPr sz="6700">
                <a:solidFill>
                  <a:schemeClr val="tx1">
                    <a:tint val="75000"/>
                  </a:schemeClr>
                </a:solidFill>
              </a:defRPr>
            </a:lvl8pPr>
            <a:lvl9pPr marL="17550864"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7F5B19-CAAF-6B4E-85D4-7046C0EFF510}"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10414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20240" y="7680972"/>
            <a:ext cx="16962120" cy="2172462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9522440" y="7680972"/>
            <a:ext cx="16962120" cy="2172462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7F5B19-CAAF-6B4E-85D4-7046C0EFF510}"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357197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20240" y="7368543"/>
            <a:ext cx="16968790" cy="3070857"/>
          </a:xfrm>
        </p:spPr>
        <p:txBody>
          <a:bodyPr anchor="b"/>
          <a:lstStyle>
            <a:lvl1pPr marL="0" indent="0">
              <a:buNone/>
              <a:defRPr sz="11500" b="1"/>
            </a:lvl1pPr>
            <a:lvl2pPr marL="2193859" indent="0">
              <a:buNone/>
              <a:defRPr sz="9600" b="1"/>
            </a:lvl2pPr>
            <a:lvl3pPr marL="4387718" indent="0">
              <a:buNone/>
              <a:defRPr sz="8600" b="1"/>
            </a:lvl3pPr>
            <a:lvl4pPr marL="6581578" indent="0">
              <a:buNone/>
              <a:defRPr sz="7700" b="1"/>
            </a:lvl4pPr>
            <a:lvl5pPr marL="8775432" indent="0">
              <a:buNone/>
              <a:defRPr sz="7700" b="1"/>
            </a:lvl5pPr>
            <a:lvl6pPr marL="10969286" indent="0">
              <a:buNone/>
              <a:defRPr sz="7700" b="1"/>
            </a:lvl6pPr>
            <a:lvl7pPr marL="13163146" indent="0">
              <a:buNone/>
              <a:defRPr sz="7700" b="1"/>
            </a:lvl7pPr>
            <a:lvl8pPr marL="15357005" indent="0">
              <a:buNone/>
              <a:defRPr sz="7700" b="1"/>
            </a:lvl8pPr>
            <a:lvl9pPr marL="17550864" indent="0">
              <a:buNone/>
              <a:defRPr sz="7700" b="1"/>
            </a:lvl9pPr>
          </a:lstStyle>
          <a:p>
            <a:pPr lvl="0"/>
            <a:r>
              <a:rPr lang="en-US"/>
              <a:t>Click to edit Master text styles</a:t>
            </a:r>
          </a:p>
        </p:txBody>
      </p:sp>
      <p:sp>
        <p:nvSpPr>
          <p:cNvPr id="4" name="Content Placeholder 3"/>
          <p:cNvSpPr>
            <a:spLocks noGrp="1"/>
          </p:cNvSpPr>
          <p:nvPr>
            <p:ph sz="half" idx="2"/>
          </p:nvPr>
        </p:nvSpPr>
        <p:spPr>
          <a:xfrm>
            <a:off x="1920240" y="10439400"/>
            <a:ext cx="16968790" cy="1896618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9509117" y="7368543"/>
            <a:ext cx="16975455" cy="3070857"/>
          </a:xfrm>
        </p:spPr>
        <p:txBody>
          <a:bodyPr anchor="b"/>
          <a:lstStyle>
            <a:lvl1pPr marL="0" indent="0">
              <a:buNone/>
              <a:defRPr sz="11500" b="1"/>
            </a:lvl1pPr>
            <a:lvl2pPr marL="2193859" indent="0">
              <a:buNone/>
              <a:defRPr sz="9600" b="1"/>
            </a:lvl2pPr>
            <a:lvl3pPr marL="4387718" indent="0">
              <a:buNone/>
              <a:defRPr sz="8600" b="1"/>
            </a:lvl3pPr>
            <a:lvl4pPr marL="6581578" indent="0">
              <a:buNone/>
              <a:defRPr sz="7700" b="1"/>
            </a:lvl4pPr>
            <a:lvl5pPr marL="8775432" indent="0">
              <a:buNone/>
              <a:defRPr sz="7700" b="1"/>
            </a:lvl5pPr>
            <a:lvl6pPr marL="10969286" indent="0">
              <a:buNone/>
              <a:defRPr sz="7700" b="1"/>
            </a:lvl6pPr>
            <a:lvl7pPr marL="13163146" indent="0">
              <a:buNone/>
              <a:defRPr sz="7700" b="1"/>
            </a:lvl7pPr>
            <a:lvl8pPr marL="15357005" indent="0">
              <a:buNone/>
              <a:defRPr sz="7700" b="1"/>
            </a:lvl8pPr>
            <a:lvl9pPr marL="17550864" indent="0">
              <a:buNone/>
              <a:defRPr sz="7700" b="1"/>
            </a:lvl9pPr>
          </a:lstStyle>
          <a:p>
            <a:pPr lvl="0"/>
            <a:r>
              <a:rPr lang="en-US"/>
              <a:t>Click to edit Master text styles</a:t>
            </a:r>
          </a:p>
        </p:txBody>
      </p:sp>
      <p:sp>
        <p:nvSpPr>
          <p:cNvPr id="6" name="Content Placeholder 5"/>
          <p:cNvSpPr>
            <a:spLocks noGrp="1"/>
          </p:cNvSpPr>
          <p:nvPr>
            <p:ph sz="quarter" idx="4"/>
          </p:nvPr>
        </p:nvSpPr>
        <p:spPr>
          <a:xfrm>
            <a:off x="19509117" y="10439400"/>
            <a:ext cx="16975455" cy="1896618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7F5B19-CAAF-6B4E-85D4-7046C0EFF510}"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226123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7F5B19-CAAF-6B4E-85D4-7046C0EFF510}"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140066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F5B19-CAAF-6B4E-85D4-7046C0EFF510}"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80984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50" y="1310640"/>
            <a:ext cx="12634915"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5015210" y="1310652"/>
            <a:ext cx="21469350" cy="2809494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20250" y="6888492"/>
            <a:ext cx="12634915" cy="22517103"/>
          </a:xfrm>
        </p:spPr>
        <p:txBody>
          <a:bodyPr/>
          <a:lstStyle>
            <a:lvl1pPr marL="0" indent="0">
              <a:buNone/>
              <a:defRPr sz="6700"/>
            </a:lvl1pPr>
            <a:lvl2pPr marL="2193859" indent="0">
              <a:buNone/>
              <a:defRPr sz="5800"/>
            </a:lvl2pPr>
            <a:lvl3pPr marL="4387718" indent="0">
              <a:buNone/>
              <a:defRPr sz="4800"/>
            </a:lvl3pPr>
            <a:lvl4pPr marL="6581578" indent="0">
              <a:buNone/>
              <a:defRPr sz="4300"/>
            </a:lvl4pPr>
            <a:lvl5pPr marL="8775432" indent="0">
              <a:buNone/>
              <a:defRPr sz="4300"/>
            </a:lvl5pPr>
            <a:lvl6pPr marL="10969286" indent="0">
              <a:buNone/>
              <a:defRPr sz="4300"/>
            </a:lvl6pPr>
            <a:lvl7pPr marL="13163146" indent="0">
              <a:buNone/>
              <a:defRPr sz="4300"/>
            </a:lvl7pPr>
            <a:lvl8pPr marL="15357005" indent="0">
              <a:buNone/>
              <a:defRPr sz="4300"/>
            </a:lvl8pPr>
            <a:lvl9pPr marL="17550864"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307F5B19-CAAF-6B4E-85D4-7046C0EFF510}"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85729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10" y="23042880"/>
            <a:ext cx="23042880" cy="2720343"/>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7527610" y="2941320"/>
            <a:ext cx="23042880" cy="19751040"/>
          </a:xfrm>
        </p:spPr>
        <p:txBody>
          <a:bodyPr/>
          <a:lstStyle>
            <a:lvl1pPr marL="0" indent="0">
              <a:buNone/>
              <a:defRPr sz="15400"/>
            </a:lvl1pPr>
            <a:lvl2pPr marL="2193859" indent="0">
              <a:buNone/>
              <a:defRPr sz="13400"/>
            </a:lvl2pPr>
            <a:lvl3pPr marL="4387718" indent="0">
              <a:buNone/>
              <a:defRPr sz="11500"/>
            </a:lvl3pPr>
            <a:lvl4pPr marL="6581578" indent="0">
              <a:buNone/>
              <a:defRPr sz="9600"/>
            </a:lvl4pPr>
            <a:lvl5pPr marL="8775432" indent="0">
              <a:buNone/>
              <a:defRPr sz="9600"/>
            </a:lvl5pPr>
            <a:lvl6pPr marL="10969286" indent="0">
              <a:buNone/>
              <a:defRPr sz="9600"/>
            </a:lvl6pPr>
            <a:lvl7pPr marL="13163146" indent="0">
              <a:buNone/>
              <a:defRPr sz="9600"/>
            </a:lvl7pPr>
            <a:lvl8pPr marL="15357005" indent="0">
              <a:buNone/>
              <a:defRPr sz="9600"/>
            </a:lvl8pPr>
            <a:lvl9pPr marL="17550864" indent="0">
              <a:buNone/>
              <a:defRPr sz="9600"/>
            </a:lvl9pPr>
          </a:lstStyle>
          <a:p>
            <a:endParaRPr lang="en-US"/>
          </a:p>
        </p:txBody>
      </p:sp>
      <p:sp>
        <p:nvSpPr>
          <p:cNvPr id="4" name="Text Placeholder 3"/>
          <p:cNvSpPr>
            <a:spLocks noGrp="1"/>
          </p:cNvSpPr>
          <p:nvPr>
            <p:ph type="body" sz="half" idx="2"/>
          </p:nvPr>
        </p:nvSpPr>
        <p:spPr>
          <a:xfrm>
            <a:off x="7527610" y="25763223"/>
            <a:ext cx="23042880" cy="3863337"/>
          </a:xfrm>
        </p:spPr>
        <p:txBody>
          <a:bodyPr/>
          <a:lstStyle>
            <a:lvl1pPr marL="0" indent="0">
              <a:buNone/>
              <a:defRPr sz="6700"/>
            </a:lvl1pPr>
            <a:lvl2pPr marL="2193859" indent="0">
              <a:buNone/>
              <a:defRPr sz="5800"/>
            </a:lvl2pPr>
            <a:lvl3pPr marL="4387718" indent="0">
              <a:buNone/>
              <a:defRPr sz="4800"/>
            </a:lvl3pPr>
            <a:lvl4pPr marL="6581578" indent="0">
              <a:buNone/>
              <a:defRPr sz="4300"/>
            </a:lvl4pPr>
            <a:lvl5pPr marL="8775432" indent="0">
              <a:buNone/>
              <a:defRPr sz="4300"/>
            </a:lvl5pPr>
            <a:lvl6pPr marL="10969286" indent="0">
              <a:buNone/>
              <a:defRPr sz="4300"/>
            </a:lvl6pPr>
            <a:lvl7pPr marL="13163146" indent="0">
              <a:buNone/>
              <a:defRPr sz="4300"/>
            </a:lvl7pPr>
            <a:lvl8pPr marL="15357005" indent="0">
              <a:buNone/>
              <a:defRPr sz="4300"/>
            </a:lvl8pPr>
            <a:lvl9pPr marL="17550864"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307F5B19-CAAF-6B4E-85D4-7046C0EFF510}"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69558-DC31-5E4B-8BE9-6B495BBDFAB2}" type="slidenum">
              <a:rPr lang="en-US" smtClean="0"/>
              <a:t>‹#›</a:t>
            </a:fld>
            <a:endParaRPr lang="en-US"/>
          </a:p>
        </p:txBody>
      </p:sp>
    </p:spTree>
    <p:extLst>
      <p:ext uri="{BB962C8B-B14F-4D97-AF65-F5344CB8AC3E}">
        <p14:creationId xmlns:p14="http://schemas.microsoft.com/office/powerpoint/2010/main" val="369980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1318263"/>
            <a:ext cx="34564320" cy="5486400"/>
          </a:xfrm>
          <a:prstGeom prst="rect">
            <a:avLst/>
          </a:prstGeom>
        </p:spPr>
        <p:txBody>
          <a:bodyPr vert="horz" lIns="438768" tIns="219389" rIns="438768" bIns="219389" rtlCol="0" anchor="ctr">
            <a:normAutofit/>
          </a:bodyPr>
          <a:lstStyle/>
          <a:p>
            <a:r>
              <a:rPr lang="en-US"/>
              <a:t>Click to edit Master title style</a:t>
            </a:r>
          </a:p>
        </p:txBody>
      </p:sp>
      <p:sp>
        <p:nvSpPr>
          <p:cNvPr id="3" name="Text Placeholder 2"/>
          <p:cNvSpPr>
            <a:spLocks noGrp="1"/>
          </p:cNvSpPr>
          <p:nvPr>
            <p:ph type="body" idx="1"/>
          </p:nvPr>
        </p:nvSpPr>
        <p:spPr>
          <a:xfrm>
            <a:off x="1920240" y="7680972"/>
            <a:ext cx="34564320" cy="21724623"/>
          </a:xfrm>
          <a:prstGeom prst="rect">
            <a:avLst/>
          </a:prstGeom>
        </p:spPr>
        <p:txBody>
          <a:bodyPr vert="horz" lIns="438768" tIns="219389" rIns="438768" bIns="2193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20240" y="30510487"/>
            <a:ext cx="8961120" cy="1752600"/>
          </a:xfrm>
          <a:prstGeom prst="rect">
            <a:avLst/>
          </a:prstGeom>
        </p:spPr>
        <p:txBody>
          <a:bodyPr vert="horz" lIns="438768" tIns="219389" rIns="438768" bIns="219389" rtlCol="0" anchor="ctr"/>
          <a:lstStyle>
            <a:lvl1pPr algn="l">
              <a:defRPr sz="5800">
                <a:solidFill>
                  <a:schemeClr val="tx1">
                    <a:tint val="75000"/>
                  </a:schemeClr>
                </a:solidFill>
              </a:defRPr>
            </a:lvl1pPr>
          </a:lstStyle>
          <a:p>
            <a:fld id="{307F5B19-CAAF-6B4E-85D4-7046C0EFF510}" type="datetimeFigureOut">
              <a:rPr lang="en-US" smtClean="0"/>
              <a:t>2/5/2019</a:t>
            </a:fld>
            <a:endParaRPr lang="en-US"/>
          </a:p>
        </p:txBody>
      </p:sp>
      <p:sp>
        <p:nvSpPr>
          <p:cNvPr id="5" name="Footer Placeholder 4"/>
          <p:cNvSpPr>
            <a:spLocks noGrp="1"/>
          </p:cNvSpPr>
          <p:nvPr>
            <p:ph type="ftr" sz="quarter" idx="3"/>
          </p:nvPr>
        </p:nvSpPr>
        <p:spPr>
          <a:xfrm>
            <a:off x="13121640" y="30510487"/>
            <a:ext cx="12161520" cy="1752600"/>
          </a:xfrm>
          <a:prstGeom prst="rect">
            <a:avLst/>
          </a:prstGeom>
        </p:spPr>
        <p:txBody>
          <a:bodyPr vert="horz" lIns="438768" tIns="219389" rIns="438768" bIns="219389"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523440" y="30510487"/>
            <a:ext cx="8961120" cy="1752600"/>
          </a:xfrm>
          <a:prstGeom prst="rect">
            <a:avLst/>
          </a:prstGeom>
        </p:spPr>
        <p:txBody>
          <a:bodyPr vert="horz" lIns="438768" tIns="219389" rIns="438768" bIns="219389" rtlCol="0" anchor="ctr"/>
          <a:lstStyle>
            <a:lvl1pPr algn="r">
              <a:defRPr sz="5800">
                <a:solidFill>
                  <a:schemeClr val="tx1">
                    <a:tint val="75000"/>
                  </a:schemeClr>
                </a:solidFill>
              </a:defRPr>
            </a:lvl1pPr>
          </a:lstStyle>
          <a:p>
            <a:fld id="{67C69558-DC31-5E4B-8BE9-6B495BBDFAB2}" type="slidenum">
              <a:rPr lang="en-US" smtClean="0"/>
              <a:t>‹#›</a:t>
            </a:fld>
            <a:endParaRPr lang="en-US"/>
          </a:p>
        </p:txBody>
      </p:sp>
    </p:spTree>
    <p:extLst>
      <p:ext uri="{BB962C8B-B14F-4D97-AF65-F5344CB8AC3E}">
        <p14:creationId xmlns:p14="http://schemas.microsoft.com/office/powerpoint/2010/main" val="2166149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3859" rtl="0" eaLnBrk="1" latinLnBrk="0" hangingPunct="1">
        <a:spcBef>
          <a:spcPct val="0"/>
        </a:spcBef>
        <a:buNone/>
        <a:defRPr sz="21100" kern="1200">
          <a:solidFill>
            <a:schemeClr val="tx1"/>
          </a:solidFill>
          <a:latin typeface="+mj-lt"/>
          <a:ea typeface="+mj-ea"/>
          <a:cs typeface="+mj-cs"/>
        </a:defRPr>
      </a:lvl1pPr>
    </p:titleStyle>
    <p:bodyStyle>
      <a:lvl1pPr marL="1645392" indent="-1645392" algn="l" defTabSz="2193859" rtl="0" eaLnBrk="1" latinLnBrk="0" hangingPunct="1">
        <a:spcBef>
          <a:spcPct val="20000"/>
        </a:spcBef>
        <a:buFont typeface="Arial"/>
        <a:buChar char="•"/>
        <a:defRPr sz="15400" kern="1200">
          <a:solidFill>
            <a:schemeClr val="tx1"/>
          </a:solidFill>
          <a:latin typeface="+mn-lt"/>
          <a:ea typeface="+mn-ea"/>
          <a:cs typeface="+mn-cs"/>
        </a:defRPr>
      </a:lvl1pPr>
      <a:lvl2pPr marL="3565018" indent="-1371158" algn="l" defTabSz="2193859" rtl="0" eaLnBrk="1" latinLnBrk="0" hangingPunct="1">
        <a:spcBef>
          <a:spcPct val="20000"/>
        </a:spcBef>
        <a:buFont typeface="Arial"/>
        <a:buChar char="–"/>
        <a:defRPr sz="13400" kern="1200">
          <a:solidFill>
            <a:schemeClr val="tx1"/>
          </a:solidFill>
          <a:latin typeface="+mn-lt"/>
          <a:ea typeface="+mn-ea"/>
          <a:cs typeface="+mn-cs"/>
        </a:defRPr>
      </a:lvl2pPr>
      <a:lvl3pPr marL="5484643" indent="-1096925" algn="l" defTabSz="2193859" rtl="0" eaLnBrk="1" latinLnBrk="0" hangingPunct="1">
        <a:spcBef>
          <a:spcPct val="20000"/>
        </a:spcBef>
        <a:buFont typeface="Arial"/>
        <a:buChar char="•"/>
        <a:defRPr sz="11500" kern="1200">
          <a:solidFill>
            <a:schemeClr val="tx1"/>
          </a:solidFill>
          <a:latin typeface="+mn-lt"/>
          <a:ea typeface="+mn-ea"/>
          <a:cs typeface="+mn-cs"/>
        </a:defRPr>
      </a:lvl3pPr>
      <a:lvl4pPr marL="7678502" indent="-1096925" algn="l" defTabSz="2193859" rtl="0" eaLnBrk="1" latinLnBrk="0" hangingPunct="1">
        <a:spcBef>
          <a:spcPct val="20000"/>
        </a:spcBef>
        <a:buFont typeface="Arial"/>
        <a:buChar char="–"/>
        <a:defRPr sz="9600" kern="1200">
          <a:solidFill>
            <a:schemeClr val="tx1"/>
          </a:solidFill>
          <a:latin typeface="+mn-lt"/>
          <a:ea typeface="+mn-ea"/>
          <a:cs typeface="+mn-cs"/>
        </a:defRPr>
      </a:lvl4pPr>
      <a:lvl5pPr marL="9872362" indent="-1096925" algn="l" defTabSz="2193859" rtl="0" eaLnBrk="1" latinLnBrk="0" hangingPunct="1">
        <a:spcBef>
          <a:spcPct val="20000"/>
        </a:spcBef>
        <a:buFont typeface="Arial"/>
        <a:buChar char="»"/>
        <a:defRPr sz="9600" kern="1200">
          <a:solidFill>
            <a:schemeClr val="tx1"/>
          </a:solidFill>
          <a:latin typeface="+mn-lt"/>
          <a:ea typeface="+mn-ea"/>
          <a:cs typeface="+mn-cs"/>
        </a:defRPr>
      </a:lvl5pPr>
      <a:lvl6pPr marL="12066221" indent="-1096925" algn="l" defTabSz="2193859" rtl="0" eaLnBrk="1" latinLnBrk="0" hangingPunct="1">
        <a:spcBef>
          <a:spcPct val="20000"/>
        </a:spcBef>
        <a:buFont typeface="Arial"/>
        <a:buChar char="•"/>
        <a:defRPr sz="9600" kern="1200">
          <a:solidFill>
            <a:schemeClr val="tx1"/>
          </a:solidFill>
          <a:latin typeface="+mn-lt"/>
          <a:ea typeface="+mn-ea"/>
          <a:cs typeface="+mn-cs"/>
        </a:defRPr>
      </a:lvl6pPr>
      <a:lvl7pPr marL="14260080" indent="-1096925" algn="l" defTabSz="2193859" rtl="0" eaLnBrk="1" latinLnBrk="0" hangingPunct="1">
        <a:spcBef>
          <a:spcPct val="20000"/>
        </a:spcBef>
        <a:buFont typeface="Arial"/>
        <a:buChar char="•"/>
        <a:defRPr sz="9600" kern="1200">
          <a:solidFill>
            <a:schemeClr val="tx1"/>
          </a:solidFill>
          <a:latin typeface="+mn-lt"/>
          <a:ea typeface="+mn-ea"/>
          <a:cs typeface="+mn-cs"/>
        </a:defRPr>
      </a:lvl7pPr>
      <a:lvl8pPr marL="16453930" indent="-1096925" algn="l" defTabSz="2193859" rtl="0" eaLnBrk="1" latinLnBrk="0" hangingPunct="1">
        <a:spcBef>
          <a:spcPct val="20000"/>
        </a:spcBef>
        <a:buFont typeface="Arial"/>
        <a:buChar char="•"/>
        <a:defRPr sz="9600" kern="1200">
          <a:solidFill>
            <a:schemeClr val="tx1"/>
          </a:solidFill>
          <a:latin typeface="+mn-lt"/>
          <a:ea typeface="+mn-ea"/>
          <a:cs typeface="+mn-cs"/>
        </a:defRPr>
      </a:lvl8pPr>
      <a:lvl9pPr marL="18647789" indent="-1096925" algn="l" defTabSz="2193859"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3859" rtl="0" eaLnBrk="1" latinLnBrk="0" hangingPunct="1">
        <a:defRPr sz="8600" kern="1200">
          <a:solidFill>
            <a:schemeClr val="tx1"/>
          </a:solidFill>
          <a:latin typeface="+mn-lt"/>
          <a:ea typeface="+mn-ea"/>
          <a:cs typeface="+mn-cs"/>
        </a:defRPr>
      </a:lvl1pPr>
      <a:lvl2pPr marL="2193859" algn="l" defTabSz="2193859" rtl="0" eaLnBrk="1" latinLnBrk="0" hangingPunct="1">
        <a:defRPr sz="8600" kern="1200">
          <a:solidFill>
            <a:schemeClr val="tx1"/>
          </a:solidFill>
          <a:latin typeface="+mn-lt"/>
          <a:ea typeface="+mn-ea"/>
          <a:cs typeface="+mn-cs"/>
        </a:defRPr>
      </a:lvl2pPr>
      <a:lvl3pPr marL="4387718" algn="l" defTabSz="2193859" rtl="0" eaLnBrk="1" latinLnBrk="0" hangingPunct="1">
        <a:defRPr sz="8600" kern="1200">
          <a:solidFill>
            <a:schemeClr val="tx1"/>
          </a:solidFill>
          <a:latin typeface="+mn-lt"/>
          <a:ea typeface="+mn-ea"/>
          <a:cs typeface="+mn-cs"/>
        </a:defRPr>
      </a:lvl3pPr>
      <a:lvl4pPr marL="6581578" algn="l" defTabSz="2193859" rtl="0" eaLnBrk="1" latinLnBrk="0" hangingPunct="1">
        <a:defRPr sz="8600" kern="1200">
          <a:solidFill>
            <a:schemeClr val="tx1"/>
          </a:solidFill>
          <a:latin typeface="+mn-lt"/>
          <a:ea typeface="+mn-ea"/>
          <a:cs typeface="+mn-cs"/>
        </a:defRPr>
      </a:lvl4pPr>
      <a:lvl5pPr marL="8775432" algn="l" defTabSz="2193859" rtl="0" eaLnBrk="1" latinLnBrk="0" hangingPunct="1">
        <a:defRPr sz="8600" kern="1200">
          <a:solidFill>
            <a:schemeClr val="tx1"/>
          </a:solidFill>
          <a:latin typeface="+mn-lt"/>
          <a:ea typeface="+mn-ea"/>
          <a:cs typeface="+mn-cs"/>
        </a:defRPr>
      </a:lvl5pPr>
      <a:lvl6pPr marL="10969286" algn="l" defTabSz="2193859" rtl="0" eaLnBrk="1" latinLnBrk="0" hangingPunct="1">
        <a:defRPr sz="8600" kern="1200">
          <a:solidFill>
            <a:schemeClr val="tx1"/>
          </a:solidFill>
          <a:latin typeface="+mn-lt"/>
          <a:ea typeface="+mn-ea"/>
          <a:cs typeface="+mn-cs"/>
        </a:defRPr>
      </a:lvl6pPr>
      <a:lvl7pPr marL="13163146" algn="l" defTabSz="2193859" rtl="0" eaLnBrk="1" latinLnBrk="0" hangingPunct="1">
        <a:defRPr sz="8600" kern="1200">
          <a:solidFill>
            <a:schemeClr val="tx1"/>
          </a:solidFill>
          <a:latin typeface="+mn-lt"/>
          <a:ea typeface="+mn-ea"/>
          <a:cs typeface="+mn-cs"/>
        </a:defRPr>
      </a:lvl7pPr>
      <a:lvl8pPr marL="15357005" algn="l" defTabSz="2193859" rtl="0" eaLnBrk="1" latinLnBrk="0" hangingPunct="1">
        <a:defRPr sz="8600" kern="1200">
          <a:solidFill>
            <a:schemeClr val="tx1"/>
          </a:solidFill>
          <a:latin typeface="+mn-lt"/>
          <a:ea typeface="+mn-ea"/>
          <a:cs typeface="+mn-cs"/>
        </a:defRPr>
      </a:lvl8pPr>
      <a:lvl9pPr marL="17550864" algn="l" defTabSz="2193859"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7806" y="18713847"/>
            <a:ext cx="20506497" cy="10883612"/>
          </a:xfrm>
          <a:prstGeom prst="rect">
            <a:avLst/>
          </a:prstGeom>
          <a:noFill/>
        </p:spPr>
        <p:txBody>
          <a:bodyPr wrap="square" lIns="438768" tIns="219389" rIns="438768" bIns="219389" rtlCol="0">
            <a:spAutoFit/>
          </a:bodyPr>
          <a:lstStyle/>
          <a:p>
            <a:r>
              <a:rPr lang="en-US" sz="4800" dirty="0"/>
              <a:t>This research tested flavor on 41 single-varietal hard ciders in the lab and with sensory taste panels. </a:t>
            </a:r>
            <a:r>
              <a:rPr lang="en-US" sz="4800" dirty="0">
                <a:cs typeface="Calibri"/>
              </a:rPr>
              <a:t>Lab tests are easier and less expensive than sensory analysis. We wanted to see if there were correlations between the two types of tests, especially since taste can vary from year to year, orchard to orchard. </a:t>
            </a:r>
            <a:r>
              <a:rPr lang="en-US" sz="4800" dirty="0"/>
              <a:t>This graph shows both the laboratory and sensory variables on the same chart. The contribution of the lab (phenolics, ˚Brix and TA) and sensory (sweetness, acidity, bitterness, astringency) variables are balanced by giving each set equal weight in the analysis. This approach allows us to compare lab results on each apple variety with tasting results. We see in comparison that lab results may serve as a proxy for taste characteristics. Phenolics and ˚brix are perceived as astringency, bitterness and alcoholic strength. TA is perceived as acid. Of the 41 samples, </a:t>
            </a:r>
            <a:r>
              <a:rPr lang="en-US" sz="4800" dirty="0" err="1">
                <a:cs typeface="Calibri"/>
              </a:rPr>
              <a:t>Dabinette</a:t>
            </a:r>
            <a:r>
              <a:rPr lang="en-US" sz="4800" dirty="0">
                <a:cs typeface="Calibri"/>
              </a:rPr>
              <a:t> was the only cider that was perceived as more acidic than would be indicated by its TA. It had a high </a:t>
            </a:r>
            <a:r>
              <a:rPr lang="en-US" sz="4800" dirty="0"/>
              <a:t>˚</a:t>
            </a:r>
            <a:r>
              <a:rPr lang="en-US" sz="4800" dirty="0">
                <a:cs typeface="Calibri"/>
              </a:rPr>
              <a:t>brix (18), and high phenolics (2256). TA measured 1.6. We think this is a result of how flavors interact.  </a:t>
            </a:r>
          </a:p>
        </p:txBody>
      </p:sp>
      <p:pic>
        <p:nvPicPr>
          <p:cNvPr id="8" name="Picture 7">
            <a:extLst>
              <a:ext uri="{FF2B5EF4-FFF2-40B4-BE49-F238E27FC236}">
                <a16:creationId xmlns:a16="http://schemas.microsoft.com/office/drawing/2014/main" id="{BFFF7816-0D90-4EC8-98C9-76FE7FA81950}"/>
              </a:ext>
            </a:extLst>
          </p:cNvPr>
          <p:cNvPicPr>
            <a:picLocks noChangeAspect="1"/>
          </p:cNvPicPr>
          <p:nvPr/>
        </p:nvPicPr>
        <p:blipFill rotWithShape="1">
          <a:blip r:embed="rId2">
            <a:extLst>
              <a:ext uri="{28A0092B-C50C-407E-A947-70E740481C1C}">
                <a14:useLocalDpi xmlns:a14="http://schemas.microsoft.com/office/drawing/2010/main" val="0"/>
              </a:ext>
            </a:extLst>
          </a:blip>
          <a:srcRect l="19198" t="12560" b="14976"/>
          <a:stretch/>
        </p:blipFill>
        <p:spPr>
          <a:xfrm>
            <a:off x="22614303" y="18846533"/>
            <a:ext cx="14174272" cy="9715857"/>
          </a:xfrm>
          <a:prstGeom prst="rect">
            <a:avLst/>
          </a:prstGeom>
        </p:spPr>
      </p:pic>
      <p:pic>
        <p:nvPicPr>
          <p:cNvPr id="9" name="Picture 8" descr="slide31blabtast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630" y="2280579"/>
            <a:ext cx="13616722" cy="12759980"/>
          </a:xfrm>
          <a:prstGeom prst="rect">
            <a:avLst/>
          </a:prstGeom>
        </p:spPr>
      </p:pic>
      <p:sp>
        <p:nvSpPr>
          <p:cNvPr id="6" name="TextBox 5"/>
          <p:cNvSpPr txBox="1"/>
          <p:nvPr/>
        </p:nvSpPr>
        <p:spPr>
          <a:xfrm>
            <a:off x="2230058" y="14774235"/>
            <a:ext cx="15974604" cy="5367488"/>
          </a:xfrm>
          <a:prstGeom prst="rect">
            <a:avLst/>
          </a:prstGeom>
          <a:noFill/>
        </p:spPr>
        <p:txBody>
          <a:bodyPr wrap="square" lIns="438768" tIns="219389" rIns="438768" bIns="219389" rtlCol="0">
            <a:spAutoFit/>
          </a:bodyPr>
          <a:lstStyle/>
          <a:p>
            <a:r>
              <a:rPr lang="en-US" sz="3200" dirty="0">
                <a:cs typeface="Calibri"/>
              </a:rPr>
              <a:t>Principle Component Analysis (PCA) allows us to</a:t>
            </a:r>
            <a:r>
              <a:rPr lang="en-US" sz="3200" dirty="0"/>
              <a:t> display data on multiple variables and varieties at once. It takes a dataset with multiple variables, finds the most important sources of variation, and creates a two-dimensional map to represent as much of the variation as possible, showing their relationships. Variety placement corresponds to the levels of each of the variables for that variety. Ciders in the upper left corner are highest in TA, while those in the upper right are higher in ˚Brix and phenolics. Ciders close to the center are close to the mean for all values.</a:t>
            </a:r>
          </a:p>
          <a:p>
            <a:endParaRPr lang="en-US" sz="3200" i="1" dirty="0"/>
          </a:p>
          <a:p>
            <a:br>
              <a:rPr lang="en-US" sz="3200" i="1" dirty="0">
                <a:cs typeface="Calibri"/>
              </a:rPr>
            </a:br>
            <a:endParaRPr lang="en-US" sz="3200" dirty="0"/>
          </a:p>
        </p:txBody>
      </p:sp>
      <p:pic>
        <p:nvPicPr>
          <p:cNvPr id="11" name="Picture 10" descr="slide31alabtast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6708" y="2300560"/>
            <a:ext cx="17385127" cy="12647678"/>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4994" y="14679282"/>
            <a:ext cx="6448148" cy="4836109"/>
          </a:xfrm>
          <a:prstGeom prst="rect">
            <a:avLst/>
          </a:prstGeom>
        </p:spPr>
      </p:pic>
      <p:sp>
        <p:nvSpPr>
          <p:cNvPr id="12" name="TextBox 11"/>
          <p:cNvSpPr txBox="1"/>
          <p:nvPr/>
        </p:nvSpPr>
        <p:spPr>
          <a:xfrm>
            <a:off x="-8818553" y="14752810"/>
            <a:ext cx="184666" cy="1415772"/>
          </a:xfrm>
          <a:prstGeom prst="rect">
            <a:avLst/>
          </a:prstGeom>
          <a:noFill/>
        </p:spPr>
        <p:txBody>
          <a:bodyPr wrap="none" rtlCol="0">
            <a:spAutoFit/>
          </a:bodyPr>
          <a:lstStyle/>
          <a:p>
            <a:endParaRPr lang="en-US" dirty="0"/>
          </a:p>
        </p:txBody>
      </p:sp>
      <p:pic>
        <p:nvPicPr>
          <p:cNvPr id="13" name="Picture 4" descr="A close up of a sign&#10;&#10;Description generated with very high confidence">
            <a:extLst>
              <a:ext uri="{FF2B5EF4-FFF2-40B4-BE49-F238E27FC236}">
                <a16:creationId xmlns:a16="http://schemas.microsoft.com/office/drawing/2014/main" id="{6A143DF7-F8D4-4EF2-857B-13339B2FA8E3}"/>
              </a:ext>
            </a:extLst>
          </p:cNvPr>
          <p:cNvPicPr>
            <a:picLocks noChangeAspect="1"/>
          </p:cNvPicPr>
          <p:nvPr/>
        </p:nvPicPr>
        <p:blipFill>
          <a:blip r:embed="rId6"/>
          <a:stretch>
            <a:fillRect/>
          </a:stretch>
        </p:blipFill>
        <p:spPr>
          <a:xfrm>
            <a:off x="27359403" y="29365257"/>
            <a:ext cx="6902422" cy="2505166"/>
          </a:xfrm>
          <a:prstGeom prst="rect">
            <a:avLst/>
          </a:prstGeom>
        </p:spPr>
      </p:pic>
      <p:sp>
        <p:nvSpPr>
          <p:cNvPr id="14" name="TextBox 13"/>
          <p:cNvSpPr txBox="1"/>
          <p:nvPr/>
        </p:nvSpPr>
        <p:spPr>
          <a:xfrm>
            <a:off x="2565208" y="29983802"/>
            <a:ext cx="24160210" cy="1384995"/>
          </a:xfrm>
          <a:prstGeom prst="rect">
            <a:avLst/>
          </a:prstGeom>
          <a:noFill/>
        </p:spPr>
        <p:txBody>
          <a:bodyPr wrap="square" rtlCol="0">
            <a:spAutoFit/>
          </a:bodyPr>
          <a:lstStyle/>
          <a:p>
            <a:r>
              <a:rPr lang="en-US" sz="2800" dirty="0"/>
              <a:t>Research team: Nick Smith, UW-Food Science Fermentation Lab; Julie Dawson, UW Horticulture; Michelle Miller and Elly Voigt, UW Center for Integrated Agricultural Systems; Albion Prairie Farm, ˚Brix, Cider House of Wisconsin, The Cider Farm</a:t>
            </a:r>
          </a:p>
          <a:p>
            <a:r>
              <a:rPr lang="en-US" sz="2800" dirty="0"/>
              <a:t>Phase one: USDA NCR–SARE ONC17-030</a:t>
            </a:r>
            <a:r>
              <a:rPr lang="en-US" sz="2800" dirty="0">
                <a:cs typeface="Arial"/>
              </a:rPr>
              <a:t> and David Borne Foundation. Phase two: USDA-AFRI 2017 - 08308</a:t>
            </a:r>
            <a:endParaRPr lang="en-US" sz="2800" dirty="0">
              <a:highlight>
                <a:srgbClr val="FFFF00"/>
              </a:highlight>
              <a:cs typeface="Arial"/>
            </a:endParaRPr>
          </a:p>
        </p:txBody>
      </p:sp>
      <p:pic>
        <p:nvPicPr>
          <p:cNvPr id="15" name="Picture 14" descr="headshot.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59965" y="28919883"/>
            <a:ext cx="2128610" cy="3190689"/>
          </a:xfrm>
          <a:prstGeom prst="rect">
            <a:avLst/>
          </a:prstGeom>
        </p:spPr>
      </p:pic>
      <p:sp>
        <p:nvSpPr>
          <p:cNvPr id="2" name="Rectangle 1">
            <a:extLst>
              <a:ext uri="{FF2B5EF4-FFF2-40B4-BE49-F238E27FC236}">
                <a16:creationId xmlns:a16="http://schemas.microsoft.com/office/drawing/2014/main" id="{E091A0F0-5B32-453E-88C9-A518C2BBBD2A}"/>
              </a:ext>
            </a:extLst>
          </p:cNvPr>
          <p:cNvSpPr/>
          <p:nvPr/>
        </p:nvSpPr>
        <p:spPr>
          <a:xfrm>
            <a:off x="1858626" y="807828"/>
            <a:ext cx="36088974" cy="1938992"/>
          </a:xfrm>
          <a:prstGeom prst="rect">
            <a:avLst/>
          </a:prstGeom>
        </p:spPr>
        <p:txBody>
          <a:bodyPr wrap="square">
            <a:spAutoFit/>
          </a:bodyPr>
          <a:lstStyle/>
          <a:p>
            <a:r>
              <a:rPr lang="en-US" sz="12000" dirty="0"/>
              <a:t>Lab measures as a proxy for sensory testing hard cider</a:t>
            </a:r>
          </a:p>
        </p:txBody>
      </p:sp>
      <p:sp>
        <p:nvSpPr>
          <p:cNvPr id="3" name="Rectangle 2">
            <a:extLst>
              <a:ext uri="{FF2B5EF4-FFF2-40B4-BE49-F238E27FC236}">
                <a16:creationId xmlns:a16="http://schemas.microsoft.com/office/drawing/2014/main" id="{236229F3-9957-4AF8-946A-35A5DC557C2A}"/>
              </a:ext>
            </a:extLst>
          </p:cNvPr>
          <p:cNvSpPr/>
          <p:nvPr/>
        </p:nvSpPr>
        <p:spPr>
          <a:xfrm>
            <a:off x="19062373" y="14948238"/>
            <a:ext cx="17385126" cy="3046988"/>
          </a:xfrm>
          <a:prstGeom prst="rect">
            <a:avLst/>
          </a:prstGeom>
        </p:spPr>
        <p:txBody>
          <a:bodyPr wrap="square">
            <a:spAutoFit/>
          </a:bodyPr>
          <a:lstStyle/>
          <a:p>
            <a:r>
              <a:rPr lang="en-US" sz="3200" dirty="0"/>
              <a:t>The directions of the arrows show the direction of increasing values for that variable. The angle between the arrows show the correlation among variables. ˚Brix and phenolics are positively correlated, for example, while ˚Brix and TA are uncorrelated. The length of each arrow corresponds to amount of variation contributed by that factor (the TA arrow is slightly longer than the ˚Brix and phenolics arrows for example, and therefore contributed more to the overall variation). The percentages on the axes represent the percent of the total variation accounted for by that axis.</a:t>
            </a:r>
          </a:p>
        </p:txBody>
      </p:sp>
    </p:spTree>
    <p:extLst>
      <p:ext uri="{BB962C8B-B14F-4D97-AF65-F5344CB8AC3E}">
        <p14:creationId xmlns:p14="http://schemas.microsoft.com/office/powerpoint/2010/main" val="3358530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TotalTime>
  <Words>344</Words>
  <Application>Microsoft Office PowerPoint</Application>
  <PresentationFormat>Custom</PresentationFormat>
  <Paragraphs>8</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Miller</dc:creator>
  <cp:lastModifiedBy>Jacob Grace</cp:lastModifiedBy>
  <cp:revision>12</cp:revision>
  <dcterms:created xsi:type="dcterms:W3CDTF">2019-01-24T16:27:17Z</dcterms:created>
  <dcterms:modified xsi:type="dcterms:W3CDTF">2019-02-05T17:56:03Z</dcterms:modified>
</cp:coreProperties>
</file>