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33" r:id="rId2"/>
  </p:sldMasterIdLst>
  <p:notesMasterIdLst>
    <p:notesMasterId r:id="rId17"/>
  </p:notesMasterIdLst>
  <p:handoutMasterIdLst>
    <p:handoutMasterId r:id="rId18"/>
  </p:handoutMasterIdLst>
  <p:sldIdLst>
    <p:sldId id="258" r:id="rId3"/>
    <p:sldId id="274" r:id="rId4"/>
    <p:sldId id="282" r:id="rId5"/>
    <p:sldId id="279" r:id="rId6"/>
    <p:sldId id="283" r:id="rId7"/>
    <p:sldId id="285" r:id="rId8"/>
    <p:sldId id="284" r:id="rId9"/>
    <p:sldId id="286" r:id="rId10"/>
    <p:sldId id="289" r:id="rId11"/>
    <p:sldId id="288" r:id="rId12"/>
    <p:sldId id="290" r:id="rId13"/>
    <p:sldId id="287" r:id="rId14"/>
    <p:sldId id="291" r:id="rId15"/>
    <p:sldId id="280" r:id="rId16"/>
  </p:sldIdLst>
  <p:sldSz cx="12188825" cy="6858000"/>
  <p:notesSz cx="7010400" cy="92964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395" autoAdjust="0"/>
  </p:normalViewPr>
  <p:slideViewPr>
    <p:cSldViewPr>
      <p:cViewPr varScale="1">
        <p:scale>
          <a:sx n="94" d="100"/>
          <a:sy n="94" d="100"/>
        </p:scale>
        <p:origin x="1176" y="78"/>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smtClean="0">
                <a:solidFill>
                  <a:schemeClr val="tx1"/>
                </a:solidFill>
              </a:rPr>
              <a:t>Comparisons</a:t>
            </a:r>
            <a:r>
              <a:rPr lang="en-US" sz="2000" b="1" baseline="0" dirty="0" smtClean="0">
                <a:solidFill>
                  <a:schemeClr val="tx1"/>
                </a:solidFill>
              </a:rPr>
              <a:t> of Weed Prevention Methods</a:t>
            </a:r>
            <a:endParaRPr lang="en-US" sz="2000" b="1" dirty="0">
              <a:solidFill>
                <a:schemeClr val="tx1"/>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Cover Crop</c:v>
                </c:pt>
              </c:strCache>
            </c:strRef>
          </c:tx>
          <c:spPr>
            <a:solidFill>
              <a:schemeClr val="accent1"/>
            </a:solidFill>
            <a:ln>
              <a:noFill/>
            </a:ln>
            <a:effectLst/>
          </c:spPr>
          <c:invertIfNegative val="0"/>
          <c:cat>
            <c:strRef>
              <c:f>Sheet1!$A$2:$A$4</c:f>
              <c:strCache>
                <c:ptCount val="3"/>
                <c:pt idx="0">
                  <c:v>Weed Count</c:v>
                </c:pt>
                <c:pt idx="1">
                  <c:v>Time  </c:v>
                </c:pt>
                <c:pt idx="2">
                  <c:v>Cost to Install</c:v>
                </c:pt>
              </c:strCache>
            </c:strRef>
          </c:cat>
          <c:val>
            <c:numRef>
              <c:f>Sheet1!$B$2:$B$4</c:f>
              <c:numCache>
                <c:formatCode>General</c:formatCode>
                <c:ptCount val="3"/>
                <c:pt idx="0">
                  <c:v>30</c:v>
                </c:pt>
                <c:pt idx="1">
                  <c:v>30</c:v>
                </c:pt>
                <c:pt idx="2">
                  <c:v>10</c:v>
                </c:pt>
              </c:numCache>
            </c:numRef>
          </c:val>
          <c:extLst>
            <c:ext xmlns:c16="http://schemas.microsoft.com/office/drawing/2014/chart" uri="{C3380CC4-5D6E-409C-BE32-E72D297353CC}">
              <c16:uniqueId val="{00000000-CAC0-4A53-840C-E1A5FF7B1D00}"/>
            </c:ext>
          </c:extLst>
        </c:ser>
        <c:ser>
          <c:idx val="1"/>
          <c:order val="1"/>
          <c:tx>
            <c:strRef>
              <c:f>Sheet1!$C$1</c:f>
              <c:strCache>
                <c:ptCount val="1"/>
                <c:pt idx="0">
                  <c:v>Plastic Mulch</c:v>
                </c:pt>
              </c:strCache>
            </c:strRef>
          </c:tx>
          <c:spPr>
            <a:solidFill>
              <a:schemeClr val="accent2"/>
            </a:solidFill>
            <a:ln>
              <a:noFill/>
            </a:ln>
            <a:effectLst/>
          </c:spPr>
          <c:invertIfNegative val="0"/>
          <c:cat>
            <c:strRef>
              <c:f>Sheet1!$A$2:$A$4</c:f>
              <c:strCache>
                <c:ptCount val="3"/>
                <c:pt idx="0">
                  <c:v>Weed Count</c:v>
                </c:pt>
                <c:pt idx="1">
                  <c:v>Time  </c:v>
                </c:pt>
                <c:pt idx="2">
                  <c:v>Cost to Install</c:v>
                </c:pt>
              </c:strCache>
            </c:strRef>
          </c:cat>
          <c:val>
            <c:numRef>
              <c:f>Sheet1!$C$2:$C$4</c:f>
              <c:numCache>
                <c:formatCode>General</c:formatCode>
                <c:ptCount val="3"/>
                <c:pt idx="0">
                  <c:v>20</c:v>
                </c:pt>
                <c:pt idx="1">
                  <c:v>20</c:v>
                </c:pt>
                <c:pt idx="2">
                  <c:v>30</c:v>
                </c:pt>
              </c:numCache>
            </c:numRef>
          </c:val>
          <c:extLst>
            <c:ext xmlns:c16="http://schemas.microsoft.com/office/drawing/2014/chart" uri="{C3380CC4-5D6E-409C-BE32-E72D297353CC}">
              <c16:uniqueId val="{00000001-CAC0-4A53-840C-E1A5FF7B1D00}"/>
            </c:ext>
          </c:extLst>
        </c:ser>
        <c:ser>
          <c:idx val="2"/>
          <c:order val="2"/>
          <c:tx>
            <c:strRef>
              <c:f>Sheet1!$D$1</c:f>
              <c:strCache>
                <c:ptCount val="1"/>
                <c:pt idx="0">
                  <c:v>Hoeing</c:v>
                </c:pt>
              </c:strCache>
            </c:strRef>
          </c:tx>
          <c:spPr>
            <a:solidFill>
              <a:schemeClr val="accent3"/>
            </a:solidFill>
            <a:ln>
              <a:noFill/>
            </a:ln>
            <a:effectLst/>
          </c:spPr>
          <c:invertIfNegative val="0"/>
          <c:cat>
            <c:strRef>
              <c:f>Sheet1!$A$2:$A$4</c:f>
              <c:strCache>
                <c:ptCount val="3"/>
                <c:pt idx="0">
                  <c:v>Weed Count</c:v>
                </c:pt>
                <c:pt idx="1">
                  <c:v>Time  </c:v>
                </c:pt>
                <c:pt idx="2">
                  <c:v>Cost to Install</c:v>
                </c:pt>
              </c:strCache>
            </c:strRef>
          </c:cat>
          <c:val>
            <c:numRef>
              <c:f>Sheet1!$D$2:$D$4</c:f>
              <c:numCache>
                <c:formatCode>General</c:formatCode>
                <c:ptCount val="3"/>
                <c:pt idx="0">
                  <c:v>100</c:v>
                </c:pt>
                <c:pt idx="1">
                  <c:v>100</c:v>
                </c:pt>
                <c:pt idx="2">
                  <c:v>0</c:v>
                </c:pt>
              </c:numCache>
            </c:numRef>
          </c:val>
          <c:extLst>
            <c:ext xmlns:c16="http://schemas.microsoft.com/office/drawing/2014/chart" uri="{C3380CC4-5D6E-409C-BE32-E72D297353CC}">
              <c16:uniqueId val="{00000002-CAC0-4A53-840C-E1A5FF7B1D00}"/>
            </c:ext>
          </c:extLst>
        </c:ser>
        <c:dLbls>
          <c:showLegendKey val="0"/>
          <c:showVal val="0"/>
          <c:showCatName val="0"/>
          <c:showSerName val="0"/>
          <c:showPercent val="0"/>
          <c:showBubbleSize val="0"/>
        </c:dLbls>
        <c:gapWidth val="219"/>
        <c:overlap val="-27"/>
        <c:axId val="393740776"/>
        <c:axId val="592283904"/>
      </c:barChart>
      <c:catAx>
        <c:axId val="393740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283904"/>
        <c:crosses val="autoZero"/>
        <c:auto val="1"/>
        <c:lblAlgn val="ctr"/>
        <c:lblOffset val="100"/>
        <c:noMultiLvlLbl val="0"/>
      </c:catAx>
      <c:valAx>
        <c:axId val="59228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3740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05E03B7-B591-4A2A-B695-014C5A39F13E}" type="datetimeFigureOut">
              <a:rPr lang="en-US"/>
              <a:t>9/5/2017</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8E322BB-75AD-4A1E-9661-2724167329F0}" type="slidenum">
              <a:r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DFBD7B-E4FB-4AA8-9540-FD148073ACB3}" type="datetimeFigureOut">
              <a:rPr lang="en-US"/>
              <a:t>9/5/2017</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045B7DE-1198-4F2F-B574-CA8CAE341642}" type="slidenum">
              <a:rPr/>
              <a:t>‹#›</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1</a:t>
            </a:fld>
            <a:endParaRPr lang="en-US"/>
          </a:p>
        </p:txBody>
      </p:sp>
    </p:spTree>
    <p:extLst>
      <p:ext uri="{BB962C8B-B14F-4D97-AF65-F5344CB8AC3E}">
        <p14:creationId xmlns:p14="http://schemas.microsoft.com/office/powerpoint/2010/main" val="3395889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10</a:t>
            </a:fld>
            <a:endParaRPr lang="en-US"/>
          </a:p>
        </p:txBody>
      </p:sp>
    </p:spTree>
    <p:extLst>
      <p:ext uri="{BB962C8B-B14F-4D97-AF65-F5344CB8AC3E}">
        <p14:creationId xmlns:p14="http://schemas.microsoft.com/office/powerpoint/2010/main" val="239899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11</a:t>
            </a:fld>
            <a:endParaRPr lang="en-US"/>
          </a:p>
        </p:txBody>
      </p:sp>
    </p:spTree>
    <p:extLst>
      <p:ext uri="{BB962C8B-B14F-4D97-AF65-F5344CB8AC3E}">
        <p14:creationId xmlns:p14="http://schemas.microsoft.com/office/powerpoint/2010/main" val="381824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12</a:t>
            </a:fld>
            <a:endParaRPr lang="en-US"/>
          </a:p>
        </p:txBody>
      </p:sp>
    </p:spTree>
    <p:extLst>
      <p:ext uri="{BB962C8B-B14F-4D97-AF65-F5344CB8AC3E}">
        <p14:creationId xmlns:p14="http://schemas.microsoft.com/office/powerpoint/2010/main" val="3420781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13</a:t>
            </a:fld>
            <a:endParaRPr lang="en-US"/>
          </a:p>
        </p:txBody>
      </p:sp>
    </p:spTree>
    <p:extLst>
      <p:ext uri="{BB962C8B-B14F-4D97-AF65-F5344CB8AC3E}">
        <p14:creationId xmlns:p14="http://schemas.microsoft.com/office/powerpoint/2010/main" val="3018837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14</a:t>
            </a:fld>
            <a:endParaRPr lang="en-US"/>
          </a:p>
        </p:txBody>
      </p:sp>
    </p:spTree>
    <p:extLst>
      <p:ext uri="{BB962C8B-B14F-4D97-AF65-F5344CB8AC3E}">
        <p14:creationId xmlns:p14="http://schemas.microsoft.com/office/powerpoint/2010/main" val="400538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2</a:t>
            </a:fld>
            <a:endParaRPr lang="en-US"/>
          </a:p>
        </p:txBody>
      </p:sp>
    </p:spTree>
    <p:extLst>
      <p:ext uri="{BB962C8B-B14F-4D97-AF65-F5344CB8AC3E}">
        <p14:creationId xmlns:p14="http://schemas.microsoft.com/office/powerpoint/2010/main" val="136671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3</a:t>
            </a:fld>
            <a:endParaRPr lang="en-US"/>
          </a:p>
        </p:txBody>
      </p:sp>
    </p:spTree>
    <p:extLst>
      <p:ext uri="{BB962C8B-B14F-4D97-AF65-F5344CB8AC3E}">
        <p14:creationId xmlns:p14="http://schemas.microsoft.com/office/powerpoint/2010/main" val="2570968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4</a:t>
            </a:fld>
            <a:endParaRPr lang="en-US"/>
          </a:p>
        </p:txBody>
      </p:sp>
    </p:spTree>
    <p:extLst>
      <p:ext uri="{BB962C8B-B14F-4D97-AF65-F5344CB8AC3E}">
        <p14:creationId xmlns:p14="http://schemas.microsoft.com/office/powerpoint/2010/main" val="332089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5</a:t>
            </a:fld>
            <a:endParaRPr lang="en-US"/>
          </a:p>
        </p:txBody>
      </p:sp>
    </p:spTree>
    <p:extLst>
      <p:ext uri="{BB962C8B-B14F-4D97-AF65-F5344CB8AC3E}">
        <p14:creationId xmlns:p14="http://schemas.microsoft.com/office/powerpoint/2010/main" val="1585804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6</a:t>
            </a:fld>
            <a:endParaRPr lang="en-US"/>
          </a:p>
        </p:txBody>
      </p:sp>
    </p:spTree>
    <p:extLst>
      <p:ext uri="{BB962C8B-B14F-4D97-AF65-F5344CB8AC3E}">
        <p14:creationId xmlns:p14="http://schemas.microsoft.com/office/powerpoint/2010/main" val="952533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7</a:t>
            </a:fld>
            <a:endParaRPr lang="en-US"/>
          </a:p>
        </p:txBody>
      </p:sp>
    </p:spTree>
    <p:extLst>
      <p:ext uri="{BB962C8B-B14F-4D97-AF65-F5344CB8AC3E}">
        <p14:creationId xmlns:p14="http://schemas.microsoft.com/office/powerpoint/2010/main" val="216532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8</a:t>
            </a:fld>
            <a:endParaRPr lang="en-US"/>
          </a:p>
        </p:txBody>
      </p:sp>
    </p:spTree>
    <p:extLst>
      <p:ext uri="{BB962C8B-B14F-4D97-AF65-F5344CB8AC3E}">
        <p14:creationId xmlns:p14="http://schemas.microsoft.com/office/powerpoint/2010/main" val="2415772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t>9</a:t>
            </a:fld>
            <a:endParaRPr lang="en-US"/>
          </a:p>
        </p:txBody>
      </p:sp>
    </p:spTree>
    <p:extLst>
      <p:ext uri="{BB962C8B-B14F-4D97-AF65-F5344CB8AC3E}">
        <p14:creationId xmlns:p14="http://schemas.microsoft.com/office/powerpoint/2010/main" val="9597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080" y="243841"/>
            <a:ext cx="11721587"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691" y="882376"/>
            <a:ext cx="9964364" cy="2926080"/>
          </a:xfrm>
        </p:spPr>
        <p:txBody>
          <a:bodyPr anchor="b">
            <a:normAutofit/>
          </a:bodyPr>
          <a:lstStyle>
            <a:lvl1pPr algn="ctr">
              <a:lnSpc>
                <a:spcPct val="85000"/>
              </a:lnSpc>
              <a:defRPr sz="7198"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085" y="3869635"/>
            <a:ext cx="8765577" cy="1388165"/>
          </a:xfrm>
        </p:spPr>
        <p:txBody>
          <a:bodyPr>
            <a:normAutofit/>
          </a:bodyPr>
          <a:lstStyle>
            <a:lvl1pPr marL="0" indent="0" algn="ctr">
              <a:buNone/>
              <a:defRPr sz="2199">
                <a:solidFill>
                  <a:srgbClr val="FFFFFF"/>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342AF00-F9F0-4E03-8B81-6C66D2960FF7}" type="datetime1">
              <a:rPr lang="en-US" smtClean="0"/>
              <a:t>9/5/2017</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smtClean="0"/>
              <a:t>http://bewellboone.org/CommunityGardens.html</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4C99D79-8A4B-4031-B1E0-AF26F8EDF2BC}" type="slidenum">
              <a:rPr lang="en-US" smtClean="0"/>
              <a:t>‹#›</a:t>
            </a:fld>
            <a:endParaRPr lang="en-US"/>
          </a:p>
        </p:txBody>
      </p:sp>
      <p:cxnSp>
        <p:nvCxnSpPr>
          <p:cNvPr id="8" name="Straight Connector 7"/>
          <p:cNvCxnSpPr/>
          <p:nvPr/>
        </p:nvCxnSpPr>
        <p:spPr>
          <a:xfrm>
            <a:off x="1978145" y="3733800"/>
            <a:ext cx="822745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36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2DD024-6022-4ADC-8D09-111A4195D5FC}" type="datetime1">
              <a:rPr lang="en-US" smtClean="0"/>
              <a:t>9/5/2017</a:t>
            </a:fld>
            <a:endParaRPr lang="en-US"/>
          </a:p>
        </p:txBody>
      </p:sp>
      <p:sp>
        <p:nvSpPr>
          <p:cNvPr id="5" name="Footer Placeholder 4"/>
          <p:cNvSpPr>
            <a:spLocks noGrp="1"/>
          </p:cNvSpPr>
          <p:nvPr>
            <p:ph type="ftr" sz="quarter" idx="11"/>
          </p:nvPr>
        </p:nvSpPr>
        <p:spPr/>
        <p:txBody>
          <a:bodyPr/>
          <a:lstStyle/>
          <a:p>
            <a:r>
              <a:rPr lang="en-US" smtClean="0"/>
              <a:t>http://bewellboone.org/CommunityGardens.html</a:t>
            </a:r>
            <a:endParaRPr lang="en-US"/>
          </a:p>
        </p:txBody>
      </p:sp>
      <p:sp>
        <p:nvSpPr>
          <p:cNvPr id="6" name="Slide Number Placeholder 5"/>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283374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762000"/>
            <a:ext cx="232349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2702" y="762000"/>
            <a:ext cx="742756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75F010-0B94-4C1D-AD27-58C79F896E6B}" type="datetime1">
              <a:rPr lang="en-US" smtClean="0"/>
              <a:t>9/5/2017</a:t>
            </a:fld>
            <a:endParaRPr lang="en-US"/>
          </a:p>
        </p:txBody>
      </p:sp>
      <p:sp>
        <p:nvSpPr>
          <p:cNvPr id="5" name="Footer Placeholder 4"/>
          <p:cNvSpPr>
            <a:spLocks noGrp="1"/>
          </p:cNvSpPr>
          <p:nvPr>
            <p:ph type="ftr" sz="quarter" idx="11"/>
          </p:nvPr>
        </p:nvSpPr>
        <p:spPr/>
        <p:txBody>
          <a:bodyPr/>
          <a:lstStyle/>
          <a:p>
            <a:r>
              <a:rPr lang="en-US" smtClean="0"/>
              <a:t>http://bewellboone.org/CommunityGardens.html</a:t>
            </a:r>
            <a:endParaRPr lang="en-US"/>
          </a:p>
        </p:txBody>
      </p:sp>
      <p:sp>
        <p:nvSpPr>
          <p:cNvPr id="6" name="Slide Number Placeholder 5"/>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100228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A9EF5A-005C-4E97-838E-593DC44C69CF}" type="datetime1">
              <a:rPr lang="en-US" smtClean="0"/>
              <a:t>9/5/2017</a:t>
            </a:fld>
            <a:endParaRPr lang="en-US"/>
          </a:p>
        </p:txBody>
      </p:sp>
      <p:sp>
        <p:nvSpPr>
          <p:cNvPr id="5" name="Footer Placeholder 4"/>
          <p:cNvSpPr>
            <a:spLocks noGrp="1"/>
          </p:cNvSpPr>
          <p:nvPr>
            <p:ph type="ftr" sz="quarter" idx="11"/>
          </p:nvPr>
        </p:nvSpPr>
        <p:spPr/>
        <p:txBody>
          <a:bodyPr/>
          <a:lstStyle/>
          <a:p>
            <a:r>
              <a:rPr lang="en-US" smtClean="0"/>
              <a:t>http://bewellboone.org/CommunityGardens.html</a:t>
            </a:r>
            <a:endParaRPr lang="en-US"/>
          </a:p>
        </p:txBody>
      </p:sp>
      <p:sp>
        <p:nvSpPr>
          <p:cNvPr id="6" name="Slide Number Placeholder 5"/>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22484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136" y="1173575"/>
            <a:ext cx="9964364" cy="2926080"/>
          </a:xfrm>
        </p:spPr>
        <p:txBody>
          <a:bodyPr anchor="b">
            <a:noAutofit/>
          </a:bodyPr>
          <a:lstStyle>
            <a:lvl1pPr algn="ctr">
              <a:lnSpc>
                <a:spcPct val="85000"/>
              </a:lnSpc>
              <a:defRPr sz="7198"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483" y="4154520"/>
            <a:ext cx="8766812" cy="1363806"/>
          </a:xfrm>
        </p:spPr>
        <p:txBody>
          <a:bodyPr anchor="t">
            <a:normAutofit/>
          </a:bodyPr>
          <a:lstStyle>
            <a:lvl1pPr marL="0" indent="0" algn="ctr">
              <a:buNone/>
              <a:defRPr sz="2199">
                <a:solidFill>
                  <a:schemeClr val="accent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BBC256-0E59-4076-B62E-9EA17820F10B}" type="datetime1">
              <a:rPr lang="en-US" smtClean="0"/>
              <a:t>9/5/2017</a:t>
            </a:fld>
            <a:endParaRPr lang="en-US"/>
          </a:p>
        </p:txBody>
      </p:sp>
      <p:sp>
        <p:nvSpPr>
          <p:cNvPr id="5" name="Footer Placeholder 4"/>
          <p:cNvSpPr>
            <a:spLocks noGrp="1"/>
          </p:cNvSpPr>
          <p:nvPr>
            <p:ph type="ftr" sz="quarter" idx="11"/>
          </p:nvPr>
        </p:nvSpPr>
        <p:spPr/>
        <p:txBody>
          <a:bodyPr/>
          <a:lstStyle/>
          <a:p>
            <a:r>
              <a:rPr lang="en-US" smtClean="0"/>
              <a:t>http://bewellboone.org/CommunityGardens.html</a:t>
            </a:r>
            <a:endParaRPr lang="en-US"/>
          </a:p>
        </p:txBody>
      </p:sp>
      <p:sp>
        <p:nvSpPr>
          <p:cNvPr id="6" name="Slide Number Placeholder 5"/>
          <p:cNvSpPr>
            <a:spLocks noGrp="1"/>
          </p:cNvSpPr>
          <p:nvPr>
            <p:ph type="sldNum" sz="quarter" idx="12"/>
          </p:nvPr>
        </p:nvSpPr>
        <p:spPr/>
        <p:txBody>
          <a:bodyPr/>
          <a:lstStyle/>
          <a:p>
            <a:fld id="{34C99D79-8A4B-4031-B1E0-AF26F8EDF2BC}" type="slidenum">
              <a:rPr lang="en-US" smtClean="0"/>
              <a:t>‹#›</a:t>
            </a:fld>
            <a:endParaRPr lang="en-US"/>
          </a:p>
        </p:txBody>
      </p:sp>
      <p:cxnSp>
        <p:nvCxnSpPr>
          <p:cNvPr id="7" name="Straight Connector 6"/>
          <p:cNvCxnSpPr/>
          <p:nvPr/>
        </p:nvCxnSpPr>
        <p:spPr>
          <a:xfrm>
            <a:off x="1980684" y="4020408"/>
            <a:ext cx="822745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3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2702" y="2057399"/>
            <a:ext cx="4753642" cy="402336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980" y="2057400"/>
            <a:ext cx="4753642" cy="402336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0CFDC5-62A3-4C79-BE69-ACE5F6C33950}" type="datetime1">
              <a:rPr lang="en-US" smtClean="0"/>
              <a:t>9/5/2017</a:t>
            </a:fld>
            <a:endParaRPr lang="en-US"/>
          </a:p>
        </p:txBody>
      </p:sp>
      <p:sp>
        <p:nvSpPr>
          <p:cNvPr id="6" name="Footer Placeholder 5"/>
          <p:cNvSpPr>
            <a:spLocks noGrp="1"/>
          </p:cNvSpPr>
          <p:nvPr>
            <p:ph type="ftr" sz="quarter" idx="11"/>
          </p:nvPr>
        </p:nvSpPr>
        <p:spPr/>
        <p:txBody>
          <a:bodyPr/>
          <a:lstStyle/>
          <a:p>
            <a:r>
              <a:rPr lang="en-US" smtClean="0"/>
              <a:t>http://bewellboone.org/CommunityGardens.html</a:t>
            </a:r>
            <a:endParaRPr lang="en-US"/>
          </a:p>
        </p:txBody>
      </p:sp>
      <p:sp>
        <p:nvSpPr>
          <p:cNvPr id="7" name="Slide Number Placeholder 6"/>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65628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2702" y="2001511"/>
            <a:ext cx="4753642" cy="777240"/>
          </a:xfrm>
        </p:spPr>
        <p:txBody>
          <a:bodyPr anchor="ctr"/>
          <a:lstStyle>
            <a:lvl1pPr marL="0" indent="0">
              <a:spcBef>
                <a:spcPts val="0"/>
              </a:spcBef>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2702" y="2721483"/>
            <a:ext cx="4753642" cy="338328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7540" y="1999032"/>
            <a:ext cx="4753642" cy="777240"/>
          </a:xfrm>
        </p:spPr>
        <p:txBody>
          <a:bodyPr anchor="ctr"/>
          <a:lstStyle>
            <a:lvl1pPr marL="0" indent="0">
              <a:spcBef>
                <a:spcPts val="0"/>
              </a:spcBef>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7540" y="2719322"/>
            <a:ext cx="4753642" cy="338328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C00743-0A4A-4917-B579-095F24EDB70F}" type="datetime1">
              <a:rPr lang="en-US" smtClean="0"/>
              <a:t>9/5/2017</a:t>
            </a:fld>
            <a:endParaRPr lang="en-US"/>
          </a:p>
        </p:txBody>
      </p:sp>
      <p:sp>
        <p:nvSpPr>
          <p:cNvPr id="8" name="Footer Placeholder 7"/>
          <p:cNvSpPr>
            <a:spLocks noGrp="1"/>
          </p:cNvSpPr>
          <p:nvPr>
            <p:ph type="ftr" sz="quarter" idx="11"/>
          </p:nvPr>
        </p:nvSpPr>
        <p:spPr/>
        <p:txBody>
          <a:bodyPr/>
          <a:lstStyle/>
          <a:p>
            <a:r>
              <a:rPr lang="en-US" smtClean="0"/>
              <a:t>http://bewellboone.org/CommunityGardens.html</a:t>
            </a:r>
            <a:endParaRPr lang="en-US"/>
          </a:p>
        </p:txBody>
      </p:sp>
      <p:sp>
        <p:nvSpPr>
          <p:cNvPr id="9" name="Slide Number Placeholder 8"/>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210811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F69539-7A26-4337-A153-87EC0E7ADA13}" type="datetime1">
              <a:rPr lang="en-US" smtClean="0"/>
              <a:t>9/5/2017</a:t>
            </a:fld>
            <a:endParaRPr lang="en-US"/>
          </a:p>
        </p:txBody>
      </p:sp>
      <p:sp>
        <p:nvSpPr>
          <p:cNvPr id="4" name="Footer Placeholder 3"/>
          <p:cNvSpPr>
            <a:spLocks noGrp="1"/>
          </p:cNvSpPr>
          <p:nvPr>
            <p:ph type="ftr" sz="quarter" idx="11"/>
          </p:nvPr>
        </p:nvSpPr>
        <p:spPr/>
        <p:txBody>
          <a:bodyPr/>
          <a:lstStyle/>
          <a:p>
            <a:r>
              <a:rPr lang="en-US" smtClean="0"/>
              <a:t>http://bewellboone.org/CommunityGardens.html</a:t>
            </a:r>
            <a:endParaRPr lang="en-US"/>
          </a:p>
        </p:txBody>
      </p:sp>
      <p:sp>
        <p:nvSpPr>
          <p:cNvPr id="5" name="Slide Number Placeholder 4"/>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69906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A6EA7-2E08-4537-A609-4A38E9EF8BB5}" type="datetime1">
              <a:rPr lang="en-US" smtClean="0"/>
              <a:t>9/5/2017</a:t>
            </a:fld>
            <a:endParaRPr lang="en-US"/>
          </a:p>
        </p:txBody>
      </p:sp>
      <p:sp>
        <p:nvSpPr>
          <p:cNvPr id="3" name="Footer Placeholder 2"/>
          <p:cNvSpPr>
            <a:spLocks noGrp="1"/>
          </p:cNvSpPr>
          <p:nvPr>
            <p:ph type="ftr" sz="quarter" idx="11"/>
          </p:nvPr>
        </p:nvSpPr>
        <p:spPr/>
        <p:txBody>
          <a:bodyPr/>
          <a:lstStyle/>
          <a:p>
            <a:r>
              <a:rPr lang="en-US" smtClean="0"/>
              <a:t>http://bewellboone.org/CommunityGardens.html</a:t>
            </a:r>
            <a:endParaRPr lang="en-US"/>
          </a:p>
        </p:txBody>
      </p:sp>
      <p:sp>
        <p:nvSpPr>
          <p:cNvPr id="4" name="Slide Number Placeholder 3"/>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291819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702" y="1097280"/>
            <a:ext cx="3930896" cy="1737360"/>
          </a:xfrm>
        </p:spPr>
        <p:txBody>
          <a:bodyPr anchor="b">
            <a:noAutofit/>
          </a:bodyPr>
          <a:lstStyle>
            <a:lvl1pPr>
              <a:lnSpc>
                <a:spcPct val="90000"/>
              </a:lnSpc>
              <a:defRPr sz="3999" b="0"/>
            </a:lvl1pPr>
          </a:lstStyle>
          <a:p>
            <a:r>
              <a:rPr lang="en-US" smtClean="0"/>
              <a:t>Click to edit Master title style</a:t>
            </a:r>
            <a:endParaRPr lang="en-US" dirty="0"/>
          </a:p>
        </p:txBody>
      </p:sp>
      <p:sp>
        <p:nvSpPr>
          <p:cNvPr id="3" name="Content Placeholder 2"/>
          <p:cNvSpPr>
            <a:spLocks noGrp="1"/>
          </p:cNvSpPr>
          <p:nvPr>
            <p:ph idx="1"/>
          </p:nvPr>
        </p:nvSpPr>
        <p:spPr>
          <a:xfrm>
            <a:off x="5850635" y="1097280"/>
            <a:ext cx="5210723" cy="466344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2702" y="2834640"/>
            <a:ext cx="3930896" cy="3017520"/>
          </a:xfrm>
        </p:spPr>
        <p:txBody>
          <a:bodyPr>
            <a:normAutofit/>
          </a:bodyPr>
          <a:lstStyle>
            <a:lvl1pPr marL="0" indent="0">
              <a:lnSpc>
                <a:spcPct val="100000"/>
              </a:lnSpc>
              <a:spcBef>
                <a:spcPts val="1000"/>
              </a:spcBef>
              <a:buNone/>
              <a:defRPr sz="16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1FA6D9-A548-411A-91C8-CD577328152F}" type="datetime1">
              <a:rPr lang="en-US" smtClean="0"/>
              <a:t>9/5/2017</a:t>
            </a:fld>
            <a:endParaRPr lang="en-US"/>
          </a:p>
        </p:txBody>
      </p:sp>
      <p:sp>
        <p:nvSpPr>
          <p:cNvPr id="6" name="Footer Placeholder 5"/>
          <p:cNvSpPr>
            <a:spLocks noGrp="1"/>
          </p:cNvSpPr>
          <p:nvPr>
            <p:ph type="ftr" sz="quarter" idx="11"/>
          </p:nvPr>
        </p:nvSpPr>
        <p:spPr/>
        <p:txBody>
          <a:bodyPr/>
          <a:lstStyle/>
          <a:p>
            <a:r>
              <a:rPr lang="en-US" smtClean="0"/>
              <a:t>http://bewellboone.org/CommunityGardens.html</a:t>
            </a:r>
            <a:endParaRPr lang="en-US"/>
          </a:p>
        </p:txBody>
      </p:sp>
      <p:sp>
        <p:nvSpPr>
          <p:cNvPr id="7" name="Slide Number Placeholder 6"/>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146443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702" y="1097280"/>
            <a:ext cx="3930896" cy="1737360"/>
          </a:xfrm>
        </p:spPr>
        <p:txBody>
          <a:bodyPr anchor="b">
            <a:noAutofit/>
          </a:bodyPr>
          <a:lstStyle>
            <a:lvl1pPr>
              <a:lnSpc>
                <a:spcPct val="90000"/>
              </a:lnSpc>
              <a:defRPr sz="3999"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1838" y="1069847"/>
            <a:ext cx="6097460" cy="4800600"/>
          </a:xfrm>
        </p:spPr>
        <p:txBody>
          <a:bodyPr lIns="274320" tIns="182880" anchor="t">
            <a:normAutofit/>
          </a:bodyPr>
          <a:lstStyle>
            <a:lvl1pPr marL="0" indent="0">
              <a:buNone/>
              <a:defRPr sz="2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1142702" y="2834640"/>
            <a:ext cx="3930896" cy="2880360"/>
          </a:xfrm>
        </p:spPr>
        <p:txBody>
          <a:bodyPr>
            <a:normAutofit/>
          </a:bodyPr>
          <a:lstStyle>
            <a:lvl1pPr marL="0" indent="0">
              <a:lnSpc>
                <a:spcPct val="100000"/>
              </a:lnSpc>
              <a:spcBef>
                <a:spcPts val="1000"/>
              </a:spcBef>
              <a:buNone/>
              <a:defRPr sz="16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F7C515-A2CD-4FA0-8AB4-644B4A8F1501}" type="datetime1">
              <a:rPr lang="en-US" smtClean="0"/>
              <a:t>9/5/2017</a:t>
            </a:fld>
            <a:endParaRPr lang="en-US"/>
          </a:p>
        </p:txBody>
      </p:sp>
      <p:sp>
        <p:nvSpPr>
          <p:cNvPr id="6" name="Footer Placeholder 5"/>
          <p:cNvSpPr>
            <a:spLocks noGrp="1"/>
          </p:cNvSpPr>
          <p:nvPr>
            <p:ph type="ftr" sz="quarter" idx="11"/>
          </p:nvPr>
        </p:nvSpPr>
        <p:spPr/>
        <p:txBody>
          <a:bodyPr/>
          <a:lstStyle/>
          <a:p>
            <a:r>
              <a:rPr lang="en-US" smtClean="0"/>
              <a:t>http://bewellboone.org/CommunityGardens.html</a:t>
            </a:r>
            <a:endParaRPr lang="en-US"/>
          </a:p>
        </p:txBody>
      </p:sp>
      <p:sp>
        <p:nvSpPr>
          <p:cNvPr id="7" name="Slide Number Placeholder 6"/>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192826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080" y="243841"/>
            <a:ext cx="11721587"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2702" y="609600"/>
            <a:ext cx="9872948"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2703" y="2057400"/>
            <a:ext cx="9870300"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699" y="6223829"/>
            <a:ext cx="2328467" cy="365125"/>
          </a:xfrm>
          <a:prstGeom prst="rect">
            <a:avLst/>
          </a:prstGeom>
        </p:spPr>
        <p:txBody>
          <a:bodyPr vert="horz" lIns="91440" tIns="45720" rIns="91440" bIns="45720" rtlCol="0" anchor="ctr"/>
          <a:lstStyle>
            <a:lvl1pPr algn="l">
              <a:defRPr sz="1200">
                <a:solidFill>
                  <a:schemeClr val="accent1"/>
                </a:solidFill>
              </a:defRPr>
            </a:lvl1pPr>
          </a:lstStyle>
          <a:p>
            <a:fld id="{A7076270-4A58-460E-9BFF-371A598D7A91}" type="datetime1">
              <a:rPr lang="en-US" smtClean="0"/>
              <a:t>9/5/2017</a:t>
            </a:fld>
            <a:endParaRPr lang="en-US"/>
          </a:p>
        </p:txBody>
      </p:sp>
      <p:sp>
        <p:nvSpPr>
          <p:cNvPr id="5" name="Footer Placeholder 4"/>
          <p:cNvSpPr>
            <a:spLocks noGrp="1"/>
          </p:cNvSpPr>
          <p:nvPr>
            <p:ph type="ftr" sz="quarter" idx="3"/>
          </p:nvPr>
        </p:nvSpPr>
        <p:spPr>
          <a:xfrm>
            <a:off x="3948120" y="6223829"/>
            <a:ext cx="4716545" cy="365125"/>
          </a:xfrm>
          <a:prstGeom prst="rect">
            <a:avLst/>
          </a:prstGeom>
        </p:spPr>
        <p:txBody>
          <a:bodyPr vert="horz" lIns="91440" tIns="45720" rIns="91440" bIns="45720" rtlCol="0" anchor="ctr"/>
          <a:lstStyle>
            <a:lvl1pPr algn="ctr">
              <a:defRPr sz="1200">
                <a:solidFill>
                  <a:schemeClr val="accent1"/>
                </a:solidFill>
              </a:defRPr>
            </a:lvl1pPr>
          </a:lstStyle>
          <a:p>
            <a:r>
              <a:rPr lang="en-US" smtClean="0"/>
              <a:t>http://bewellboone.org/CommunityGardens.html</a:t>
            </a:r>
            <a:endParaRPr lang="en-US"/>
          </a:p>
        </p:txBody>
      </p:sp>
      <p:sp>
        <p:nvSpPr>
          <p:cNvPr id="6" name="Slide Number Placeholder 5"/>
          <p:cNvSpPr>
            <a:spLocks noGrp="1"/>
          </p:cNvSpPr>
          <p:nvPr>
            <p:ph type="sldNum" sz="quarter" idx="4"/>
          </p:nvPr>
        </p:nvSpPr>
        <p:spPr>
          <a:xfrm>
            <a:off x="9327101" y="6223829"/>
            <a:ext cx="1705773" cy="365125"/>
          </a:xfrm>
          <a:prstGeom prst="rect">
            <a:avLst/>
          </a:prstGeom>
        </p:spPr>
        <p:txBody>
          <a:bodyPr vert="horz" lIns="91440" tIns="45720" rIns="91440" bIns="45720" rtlCol="0" anchor="ctr"/>
          <a:lstStyle>
            <a:lvl1pPr algn="r">
              <a:defRPr sz="1200">
                <a:solidFill>
                  <a:schemeClr val="accent1"/>
                </a:solidFill>
              </a:defRPr>
            </a:lvl1pPr>
          </a:lstStyle>
          <a:p>
            <a:fld id="{34C99D79-8A4B-4031-B1E0-AF26F8EDF2BC}" type="slidenum">
              <a:rPr lang="en-US" smtClean="0"/>
              <a:pPr/>
              <a:t>‹#›</a:t>
            </a:fld>
            <a:endParaRPr lang="en-US"/>
          </a:p>
        </p:txBody>
      </p:sp>
    </p:spTree>
    <p:extLst>
      <p:ext uri="{BB962C8B-B14F-4D97-AF65-F5344CB8AC3E}">
        <p14:creationId xmlns:p14="http://schemas.microsoft.com/office/powerpoint/2010/main" val="19581520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126" rtl="0" eaLnBrk="1" latinLnBrk="0" hangingPunct="1">
        <a:lnSpc>
          <a:spcPct val="90000"/>
        </a:lnSpc>
        <a:spcBef>
          <a:spcPct val="0"/>
        </a:spcBef>
        <a:buNone/>
        <a:defRPr sz="4399" kern="1200">
          <a:solidFill>
            <a:schemeClr val="accent1"/>
          </a:solidFill>
          <a:latin typeface="+mj-lt"/>
          <a:ea typeface="+mj-ea"/>
          <a:cs typeface="+mj-cs"/>
        </a:defRPr>
      </a:lvl1pPr>
    </p:titleStyle>
    <p:bodyStyle>
      <a:lvl1pPr marL="228531" indent="-182825" algn="l" defTabSz="914126" rtl="0" eaLnBrk="1" latinLnBrk="0" hangingPunct="1">
        <a:lnSpc>
          <a:spcPct val="90000"/>
        </a:lnSpc>
        <a:spcBef>
          <a:spcPts val="1400"/>
        </a:spcBef>
        <a:buClr>
          <a:schemeClr val="accent1"/>
        </a:buClr>
        <a:buSzPct val="80000"/>
        <a:buFont typeface="Corbel" pitchFamily="34" charset="0"/>
        <a:buChar char="•"/>
        <a:defRPr sz="2199" kern="1200">
          <a:solidFill>
            <a:schemeClr val="accent1"/>
          </a:solidFill>
          <a:latin typeface="+mn-lt"/>
          <a:ea typeface="+mn-ea"/>
          <a:cs typeface="+mn-cs"/>
        </a:defRPr>
      </a:lvl1pPr>
      <a:lvl2pPr marL="457063"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999" kern="1200">
          <a:solidFill>
            <a:schemeClr val="accent1"/>
          </a:solidFill>
          <a:latin typeface="+mn-lt"/>
          <a:ea typeface="+mn-ea"/>
          <a:cs typeface="+mn-cs"/>
        </a:defRPr>
      </a:lvl2pPr>
      <a:lvl3pPr marL="731301"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799" kern="1200">
          <a:solidFill>
            <a:schemeClr val="accent1"/>
          </a:solidFill>
          <a:latin typeface="+mn-lt"/>
          <a:ea typeface="+mn-ea"/>
          <a:cs typeface="+mn-cs"/>
        </a:defRPr>
      </a:lvl3pPr>
      <a:lvl4pPr marL="1005538"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79776"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52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43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34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25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Cover Crops in a home garden</a:t>
            </a:r>
            <a:endParaRPr lang="en-US" sz="4000" b="1"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13" y="1752600"/>
            <a:ext cx="11353800" cy="4511040"/>
          </a:xfrm>
          <a:prstGeom prst="rect">
            <a:avLst/>
          </a:prstGeom>
        </p:spPr>
      </p:pic>
    </p:spTree>
    <p:extLst>
      <p:ext uri="{BB962C8B-B14F-4D97-AF65-F5344CB8AC3E}">
        <p14:creationId xmlns:p14="http://schemas.microsoft.com/office/powerpoint/2010/main" val="20413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Results and Recommendations</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endParaRPr lang="en-US" dirty="0"/>
          </a:p>
        </p:txBody>
      </p:sp>
      <p:sp>
        <p:nvSpPr>
          <p:cNvPr id="13" name="TextBox 12"/>
          <p:cNvSpPr txBox="1"/>
          <p:nvPr/>
        </p:nvSpPr>
        <p:spPr>
          <a:xfrm>
            <a:off x="7995412" y="374914"/>
            <a:ext cx="4873102" cy="1200329"/>
          </a:xfrm>
          <a:prstGeom prst="rect">
            <a:avLst/>
          </a:prstGeom>
          <a:noFill/>
        </p:spPr>
        <p:txBody>
          <a:bodyPr wrap="square" rtlCol="0">
            <a:spAutoFit/>
          </a:bodyPr>
          <a:lstStyle/>
          <a:p>
            <a:r>
              <a:rPr lang="en-US" dirty="0" smtClean="0"/>
              <a:t>Tomatoes</a:t>
            </a:r>
          </a:p>
          <a:p>
            <a:r>
              <a:rPr lang="en-US" dirty="0" smtClean="0"/>
              <a:t>Crimson clover, plastic mulch</a:t>
            </a:r>
          </a:p>
          <a:p>
            <a:r>
              <a:rPr lang="en-US" dirty="0" smtClean="0"/>
              <a:t>and hoeing</a:t>
            </a:r>
            <a:endParaRPr lang="en-US" dirty="0"/>
          </a:p>
        </p:txBody>
      </p:sp>
      <p:sp>
        <p:nvSpPr>
          <p:cNvPr id="14" name="TextBox 13"/>
          <p:cNvSpPr txBox="1"/>
          <p:nvPr/>
        </p:nvSpPr>
        <p:spPr>
          <a:xfrm>
            <a:off x="10374027" y="2461763"/>
            <a:ext cx="1423177" cy="1569660"/>
          </a:xfrm>
          <a:prstGeom prst="rect">
            <a:avLst/>
          </a:prstGeom>
          <a:noFill/>
        </p:spPr>
        <p:txBody>
          <a:bodyPr wrap="square" rtlCol="0">
            <a:spAutoFit/>
          </a:bodyPr>
          <a:lstStyle/>
          <a:p>
            <a:r>
              <a:rPr lang="en-US" dirty="0" smtClean="0"/>
              <a:t>Will use plastic mulch for tomatoes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96887" y="2385504"/>
            <a:ext cx="4800602" cy="32004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656010" y="1585403"/>
            <a:ext cx="4114801" cy="48006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63136" y="2841779"/>
            <a:ext cx="4800603" cy="2287848"/>
          </a:xfrm>
          <a:prstGeom prst="rect">
            <a:avLst/>
          </a:prstGeom>
        </p:spPr>
      </p:pic>
    </p:spTree>
    <p:extLst>
      <p:ext uri="{BB962C8B-B14F-4D97-AF65-F5344CB8AC3E}">
        <p14:creationId xmlns:p14="http://schemas.microsoft.com/office/powerpoint/2010/main" val="11409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Results and Recommendations</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endParaRPr lang="en-US" dirty="0"/>
          </a:p>
        </p:txBody>
      </p:sp>
      <p:sp>
        <p:nvSpPr>
          <p:cNvPr id="13" name="TextBox 12"/>
          <p:cNvSpPr txBox="1"/>
          <p:nvPr/>
        </p:nvSpPr>
        <p:spPr>
          <a:xfrm>
            <a:off x="7995412" y="374914"/>
            <a:ext cx="4873102" cy="1200329"/>
          </a:xfrm>
          <a:prstGeom prst="rect">
            <a:avLst/>
          </a:prstGeom>
          <a:noFill/>
        </p:spPr>
        <p:txBody>
          <a:bodyPr wrap="square" rtlCol="0">
            <a:spAutoFit/>
          </a:bodyPr>
          <a:lstStyle/>
          <a:p>
            <a:r>
              <a:rPr lang="en-US" dirty="0" smtClean="0"/>
              <a:t>Summer Squash</a:t>
            </a:r>
          </a:p>
          <a:p>
            <a:r>
              <a:rPr lang="en-US" dirty="0" smtClean="0"/>
              <a:t>Icicle radish, hoeing, </a:t>
            </a:r>
          </a:p>
          <a:p>
            <a:r>
              <a:rPr lang="en-US" dirty="0" smtClean="0"/>
              <a:t>nasturtiums</a:t>
            </a:r>
            <a:endParaRPr lang="en-US" dirty="0"/>
          </a:p>
        </p:txBody>
      </p:sp>
      <p:sp>
        <p:nvSpPr>
          <p:cNvPr id="14" name="TextBox 13"/>
          <p:cNvSpPr txBox="1"/>
          <p:nvPr/>
        </p:nvSpPr>
        <p:spPr>
          <a:xfrm>
            <a:off x="6592754" y="1536921"/>
            <a:ext cx="5093193" cy="830997"/>
          </a:xfrm>
          <a:prstGeom prst="rect">
            <a:avLst/>
          </a:prstGeom>
          <a:noFill/>
        </p:spPr>
        <p:txBody>
          <a:bodyPr wrap="square" rtlCol="0">
            <a:spAutoFit/>
          </a:bodyPr>
          <a:lstStyle/>
          <a:p>
            <a:r>
              <a:rPr lang="en-US" dirty="0" smtClean="0"/>
              <a:t>Will use icicle radish (multiple plantings) &amp; go back to marigolds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10331" y="998996"/>
            <a:ext cx="4850958" cy="592680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592753" y="2579705"/>
            <a:ext cx="5093193" cy="3123307"/>
          </a:xfrm>
          <a:prstGeom prst="rect">
            <a:avLst/>
          </a:prstGeom>
        </p:spPr>
      </p:pic>
      <p:sp>
        <p:nvSpPr>
          <p:cNvPr id="7" name="TextBox 6"/>
          <p:cNvSpPr txBox="1"/>
          <p:nvPr/>
        </p:nvSpPr>
        <p:spPr>
          <a:xfrm>
            <a:off x="6787924" y="5926215"/>
            <a:ext cx="4886274" cy="461665"/>
          </a:xfrm>
          <a:prstGeom prst="rect">
            <a:avLst/>
          </a:prstGeom>
          <a:noFill/>
        </p:spPr>
        <p:txBody>
          <a:bodyPr wrap="none" rtlCol="0">
            <a:spAutoFit/>
          </a:bodyPr>
          <a:lstStyle/>
          <a:p>
            <a:r>
              <a:rPr lang="en-US" dirty="0" smtClean="0"/>
              <a:t>White clover in aisles – fixed nitrogen</a:t>
            </a:r>
            <a:endParaRPr lang="en-US" dirty="0"/>
          </a:p>
        </p:txBody>
      </p:sp>
    </p:spTree>
    <p:extLst>
      <p:ext uri="{BB962C8B-B14F-4D97-AF65-F5344CB8AC3E}">
        <p14:creationId xmlns:p14="http://schemas.microsoft.com/office/powerpoint/2010/main" val="33126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Results and Recommendations</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52" y="1600646"/>
            <a:ext cx="2166933" cy="464775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974033" y="2595307"/>
            <a:ext cx="4647755" cy="266858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63576" y="2707841"/>
            <a:ext cx="4647754" cy="2443517"/>
          </a:xfrm>
          <a:prstGeom prst="rect">
            <a:avLst/>
          </a:prstGeom>
        </p:spPr>
      </p:pic>
      <p:sp>
        <p:nvSpPr>
          <p:cNvPr id="13" name="TextBox 12"/>
          <p:cNvSpPr txBox="1"/>
          <p:nvPr/>
        </p:nvSpPr>
        <p:spPr>
          <a:xfrm>
            <a:off x="8304212" y="533400"/>
            <a:ext cx="3554178" cy="830997"/>
          </a:xfrm>
          <a:prstGeom prst="rect">
            <a:avLst/>
          </a:prstGeom>
          <a:noFill/>
        </p:spPr>
        <p:txBody>
          <a:bodyPr wrap="none" rtlCol="0">
            <a:spAutoFit/>
          </a:bodyPr>
          <a:lstStyle/>
          <a:p>
            <a:r>
              <a:rPr lang="en-US" dirty="0" smtClean="0"/>
              <a:t>Broccoli &amp; Onion </a:t>
            </a:r>
          </a:p>
          <a:p>
            <a:r>
              <a:rPr lang="en-US" dirty="0" smtClean="0"/>
              <a:t>Crimson clover and hoeing</a:t>
            </a:r>
            <a:endParaRPr lang="en-US" dirty="0"/>
          </a:p>
        </p:txBody>
      </p:sp>
      <p:sp>
        <p:nvSpPr>
          <p:cNvPr id="14" name="TextBox 13"/>
          <p:cNvSpPr txBox="1"/>
          <p:nvPr/>
        </p:nvSpPr>
        <p:spPr>
          <a:xfrm>
            <a:off x="10431963" y="1575243"/>
            <a:ext cx="1257488" cy="3785652"/>
          </a:xfrm>
          <a:prstGeom prst="rect">
            <a:avLst/>
          </a:prstGeom>
          <a:noFill/>
        </p:spPr>
        <p:txBody>
          <a:bodyPr wrap="square" rtlCol="0">
            <a:spAutoFit/>
          </a:bodyPr>
          <a:lstStyle/>
          <a:p>
            <a:r>
              <a:rPr lang="en-US" dirty="0" smtClean="0"/>
              <a:t>Will use plastic mulch for onions &amp; crimson clover for broccoli</a:t>
            </a:r>
            <a:endParaRPr lang="en-US" dirty="0"/>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7724" y="1600643"/>
            <a:ext cx="2075894" cy="4647756"/>
          </a:xfrm>
          <a:prstGeom prst="rect">
            <a:avLst/>
          </a:prstGeom>
        </p:spPr>
      </p:pic>
    </p:spTree>
    <p:extLst>
      <p:ext uri="{BB962C8B-B14F-4D97-AF65-F5344CB8AC3E}">
        <p14:creationId xmlns:p14="http://schemas.microsoft.com/office/powerpoint/2010/main" val="36547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endParaRPr lang="en-US" dirty="0"/>
          </a:p>
        </p:txBody>
      </p:sp>
      <p:graphicFrame>
        <p:nvGraphicFramePr>
          <p:cNvPr id="8" name="Chart 7"/>
          <p:cNvGraphicFramePr/>
          <p:nvPr>
            <p:extLst>
              <p:ext uri="{D42A27DB-BD31-4B8C-83A1-F6EECF244321}">
                <p14:modId xmlns:p14="http://schemas.microsoft.com/office/powerpoint/2010/main" val="4207574396"/>
              </p:ext>
            </p:extLst>
          </p:nvPr>
        </p:nvGraphicFramePr>
        <p:xfrm>
          <a:off x="2031471" y="720372"/>
          <a:ext cx="8125883" cy="5417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910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Summary</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56" y="2286000"/>
            <a:ext cx="1472829" cy="2895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06564" y="2940046"/>
            <a:ext cx="2895602" cy="158750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9244" y="2285999"/>
            <a:ext cx="3823967" cy="289560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12" y="2285999"/>
            <a:ext cx="3657600" cy="2895602"/>
          </a:xfrm>
          <a:prstGeom prst="rect">
            <a:avLst/>
          </a:prstGeom>
        </p:spPr>
      </p:pic>
      <p:sp>
        <p:nvSpPr>
          <p:cNvPr id="18" name="TextBox 17"/>
          <p:cNvSpPr txBox="1"/>
          <p:nvPr/>
        </p:nvSpPr>
        <p:spPr>
          <a:xfrm>
            <a:off x="622541" y="5638800"/>
            <a:ext cx="10701969" cy="830997"/>
          </a:xfrm>
          <a:prstGeom prst="rect">
            <a:avLst/>
          </a:prstGeom>
          <a:noFill/>
        </p:spPr>
        <p:txBody>
          <a:bodyPr wrap="none" rtlCol="0">
            <a:spAutoFit/>
          </a:bodyPr>
          <a:lstStyle/>
          <a:p>
            <a:pPr algn="ctr"/>
            <a:r>
              <a:rPr lang="en-US" dirty="0" smtClean="0"/>
              <a:t>Hallelujah Acres Farm 2017 SARE grant field days – Boone County Master Gardeners</a:t>
            </a:r>
          </a:p>
          <a:p>
            <a:pPr algn="ctr"/>
            <a:r>
              <a:rPr lang="en-US" dirty="0" smtClean="0"/>
              <a:t>and LHS FFA</a:t>
            </a:r>
            <a:endParaRPr lang="en-US" dirty="0"/>
          </a:p>
        </p:txBody>
      </p:sp>
    </p:spTree>
    <p:extLst>
      <p:ext uri="{BB962C8B-B14F-4D97-AF65-F5344CB8AC3E}">
        <p14:creationId xmlns:p14="http://schemas.microsoft.com/office/powerpoint/2010/main" val="42348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The state of your soil…</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4212" y="1725983"/>
            <a:ext cx="10972799" cy="461665"/>
          </a:xfrm>
          <a:prstGeom prst="rect">
            <a:avLst/>
          </a:prstGeom>
          <a:noFill/>
        </p:spPr>
        <p:txBody>
          <a:bodyPr wrap="square" rtlCol="0">
            <a:spAutoFit/>
          </a:bodyPr>
          <a:lstStyle/>
          <a:p>
            <a:r>
              <a:rPr lang="en-US" b="1" dirty="0" smtClean="0"/>
              <a:t>Do you use cover crops now? </a:t>
            </a:r>
            <a:endParaRPr lang="en-US" b="1" dirty="0"/>
          </a:p>
        </p:txBody>
      </p:sp>
      <p:sp>
        <p:nvSpPr>
          <p:cNvPr id="11" name="TextBox 10"/>
          <p:cNvSpPr txBox="1"/>
          <p:nvPr/>
        </p:nvSpPr>
        <p:spPr>
          <a:xfrm>
            <a:off x="684212" y="2178221"/>
            <a:ext cx="5475555" cy="4031873"/>
          </a:xfrm>
          <a:prstGeom prst="rect">
            <a:avLst/>
          </a:prstGeom>
          <a:noFill/>
        </p:spPr>
        <p:txBody>
          <a:bodyPr wrap="square" rtlCol="0">
            <a:spAutoFit/>
          </a:bodyPr>
          <a:lstStyle/>
          <a:p>
            <a:r>
              <a:rPr lang="en-US" sz="2000" dirty="0" smtClean="0"/>
              <a:t>Healthy soil is critical to plant growth, providing the necessary nutrients needed for healthy plants.  </a:t>
            </a:r>
            <a:endParaRPr lang="en-US" sz="2000" dirty="0"/>
          </a:p>
          <a:p>
            <a:endParaRPr lang="en-US" sz="2000" dirty="0" smtClean="0"/>
          </a:p>
          <a:p>
            <a:r>
              <a:rPr lang="en-US" sz="2000" dirty="0" smtClean="0"/>
              <a:t>A sustainable way to build soil is through the use of cover crops sown after plants are harvested, usually in late summer to early fall. </a:t>
            </a:r>
          </a:p>
          <a:p>
            <a:endParaRPr lang="en-US" sz="2000" dirty="0"/>
          </a:p>
          <a:p>
            <a:r>
              <a:rPr lang="en-US" b="1" dirty="0" smtClean="0"/>
              <a:t>Can cover crops do more? </a:t>
            </a:r>
          </a:p>
          <a:p>
            <a:endParaRPr lang="en-US" dirty="0"/>
          </a:p>
          <a:p>
            <a:endParaRPr lang="en-US" sz="2000" b="1" dirty="0" smtClean="0"/>
          </a:p>
          <a:p>
            <a:endParaRPr lang="en-US" sz="2000" dirty="0"/>
          </a:p>
          <a:p>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926" y="2209800"/>
            <a:ext cx="5646485" cy="4067664"/>
          </a:xfrm>
          <a:prstGeom prst="rect">
            <a:avLst/>
          </a:prstGeom>
        </p:spPr>
      </p:pic>
    </p:spTree>
    <p:extLst>
      <p:ext uri="{BB962C8B-B14F-4D97-AF65-F5344CB8AC3E}">
        <p14:creationId xmlns:p14="http://schemas.microsoft.com/office/powerpoint/2010/main" val="65469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Hallelujah Acres Farm, Lebanon</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4212" y="1725983"/>
            <a:ext cx="10972799" cy="461665"/>
          </a:xfrm>
          <a:prstGeom prst="rect">
            <a:avLst/>
          </a:prstGeom>
          <a:noFill/>
        </p:spPr>
        <p:txBody>
          <a:bodyPr wrap="square" rtlCol="0">
            <a:spAutoFit/>
          </a:bodyPr>
          <a:lstStyle/>
          <a:p>
            <a:r>
              <a:rPr lang="en-US" b="1" dirty="0" smtClean="0"/>
              <a:t>2010-2016 Grow our own produce</a:t>
            </a:r>
            <a:endParaRPr lang="en-US" b="1" dirty="0"/>
          </a:p>
        </p:txBody>
      </p:sp>
      <p:sp>
        <p:nvSpPr>
          <p:cNvPr id="11" name="TextBox 10"/>
          <p:cNvSpPr txBox="1"/>
          <p:nvPr/>
        </p:nvSpPr>
        <p:spPr>
          <a:xfrm>
            <a:off x="695056" y="2166484"/>
            <a:ext cx="5475555" cy="5078313"/>
          </a:xfrm>
          <a:prstGeom prst="rect">
            <a:avLst/>
          </a:prstGeom>
          <a:noFill/>
        </p:spPr>
        <p:txBody>
          <a:bodyPr wrap="square" rtlCol="0">
            <a:spAutoFit/>
          </a:bodyPr>
          <a:lstStyle/>
          <a:p>
            <a:r>
              <a:rPr lang="en-US" sz="2000" dirty="0" smtClean="0"/>
              <a:t>Purchased a small tractor with a tiller and began to work our sandy loam soil. </a:t>
            </a:r>
          </a:p>
          <a:p>
            <a:endParaRPr lang="en-US" sz="2000" dirty="0"/>
          </a:p>
          <a:p>
            <a:r>
              <a:rPr lang="en-US" sz="2000" dirty="0" smtClean="0"/>
              <a:t>State of the soil: clumpy, retained water, hard to plant seeds. </a:t>
            </a:r>
            <a:endParaRPr lang="en-US" sz="2000" dirty="0"/>
          </a:p>
          <a:p>
            <a:endParaRPr lang="en-US" sz="2000" dirty="0" smtClean="0"/>
          </a:p>
          <a:p>
            <a:r>
              <a:rPr lang="en-US" sz="2000" dirty="0" smtClean="0"/>
              <a:t>2013 - began to use winter cover crops and added compost – crimson clover, daikon radish, oats. </a:t>
            </a:r>
          </a:p>
          <a:p>
            <a:endParaRPr lang="en-US" sz="2000" dirty="0"/>
          </a:p>
          <a:p>
            <a:r>
              <a:rPr lang="en-US" sz="2000" b="1" dirty="0" smtClean="0"/>
              <a:t>Results: </a:t>
            </a:r>
          </a:p>
          <a:p>
            <a:r>
              <a:rPr lang="en-US" sz="2000" i="1" dirty="0" smtClean="0"/>
              <a:t>After two years, soil was easy to work, more porous, full of healthy earthworms. In many cases, we did not need to till at all. </a:t>
            </a:r>
          </a:p>
          <a:p>
            <a:endParaRPr lang="en-US" sz="2000" b="1" dirty="0" smtClean="0"/>
          </a:p>
          <a:p>
            <a:endParaRPr lang="en-US" sz="2000"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818" y="1725983"/>
            <a:ext cx="5409393" cy="4674817"/>
          </a:xfrm>
          <a:prstGeom prst="rect">
            <a:avLst/>
          </a:prstGeom>
        </p:spPr>
      </p:pic>
    </p:spTree>
    <p:extLst>
      <p:ext uri="{BB962C8B-B14F-4D97-AF65-F5344CB8AC3E}">
        <p14:creationId xmlns:p14="http://schemas.microsoft.com/office/powerpoint/2010/main" val="3684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In 2016 we became a market garden</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4212" y="1725983"/>
            <a:ext cx="10972799" cy="461665"/>
          </a:xfrm>
          <a:prstGeom prst="rect">
            <a:avLst/>
          </a:prstGeom>
          <a:noFill/>
        </p:spPr>
        <p:txBody>
          <a:bodyPr wrap="square" rtlCol="0">
            <a:spAutoFit/>
          </a:bodyPr>
          <a:lstStyle/>
          <a:p>
            <a:r>
              <a:rPr lang="en-US" b="1" dirty="0" smtClean="0"/>
              <a:t>Goal: Provide healthy, chemical-free food to our community</a:t>
            </a:r>
            <a:endParaRPr lang="en-US" b="1" dirty="0"/>
          </a:p>
        </p:txBody>
      </p:sp>
      <p:sp>
        <p:nvSpPr>
          <p:cNvPr id="11" name="TextBox 10"/>
          <p:cNvSpPr txBox="1"/>
          <p:nvPr/>
        </p:nvSpPr>
        <p:spPr>
          <a:xfrm>
            <a:off x="684212" y="2209800"/>
            <a:ext cx="5334000" cy="2308324"/>
          </a:xfrm>
          <a:prstGeom prst="rect">
            <a:avLst/>
          </a:prstGeom>
          <a:noFill/>
        </p:spPr>
        <p:txBody>
          <a:bodyPr wrap="square" rtlCol="0">
            <a:spAutoFit/>
          </a:bodyPr>
          <a:lstStyle/>
          <a:p>
            <a:r>
              <a:rPr lang="en-US" sz="2000" b="1" dirty="0" smtClean="0"/>
              <a:t>Possible SARE projects: </a:t>
            </a:r>
          </a:p>
          <a:p>
            <a:pPr marL="342900" indent="-342900">
              <a:buFont typeface="Arial" panose="020B0604020202020204" pitchFamily="34" charset="0"/>
              <a:buChar char="•"/>
            </a:pPr>
            <a:r>
              <a:rPr lang="en-US" sz="2000" dirty="0" smtClean="0"/>
              <a:t>Effect of succession planting on soil</a:t>
            </a:r>
          </a:p>
          <a:p>
            <a:pPr marL="342900" indent="-342900">
              <a:buFont typeface="Wingdings" panose="05000000000000000000" pitchFamily="2" charset="2"/>
              <a:buChar char="v"/>
            </a:pPr>
            <a:r>
              <a:rPr lang="en-US" sz="2000" b="1" dirty="0" smtClean="0"/>
              <a:t>Control weeds through </a:t>
            </a:r>
            <a:r>
              <a:rPr lang="en-US" sz="2000" b="1" dirty="0" err="1" smtClean="0"/>
              <a:t>interseeded</a:t>
            </a:r>
            <a:r>
              <a:rPr lang="en-US" sz="2000" b="1" dirty="0" smtClean="0"/>
              <a:t> cover crop</a:t>
            </a:r>
          </a:p>
          <a:p>
            <a:pPr marL="342900" indent="-342900">
              <a:buFont typeface="Arial" panose="020B0604020202020204" pitchFamily="34" charset="0"/>
              <a:buChar char="•"/>
            </a:pPr>
            <a:r>
              <a:rPr lang="en-US" sz="2000" dirty="0" smtClean="0"/>
              <a:t>Control pests through companion planting</a:t>
            </a:r>
          </a:p>
          <a:p>
            <a:endParaRPr lang="en-US" sz="2000" dirty="0" smtClean="0"/>
          </a:p>
          <a:p>
            <a:endParaRPr lang="en-US" dirty="0"/>
          </a:p>
        </p:txBody>
      </p:sp>
      <p:sp>
        <p:nvSpPr>
          <p:cNvPr id="8" name="TextBox 7"/>
          <p:cNvSpPr txBox="1"/>
          <p:nvPr/>
        </p:nvSpPr>
        <p:spPr>
          <a:xfrm>
            <a:off x="684212" y="4099548"/>
            <a:ext cx="4909670" cy="1569660"/>
          </a:xfrm>
          <a:prstGeom prst="rect">
            <a:avLst/>
          </a:prstGeom>
          <a:noFill/>
          <a:ln w="19050">
            <a:solidFill>
              <a:schemeClr val="tx1"/>
            </a:solidFill>
          </a:ln>
        </p:spPr>
        <p:txBody>
          <a:bodyPr wrap="square" rtlCol="0">
            <a:spAutoFit/>
          </a:bodyPr>
          <a:lstStyle/>
          <a:p>
            <a:r>
              <a:rPr lang="en-US" sz="1600" dirty="0" smtClean="0"/>
              <a:t>Sustainable Agriculture Research &amp; Education (SARE) grants fund research and education projects. We applied for the Farmer/Rancher grant. Since 1988, the program, part of USDA’s National Institute of Food and agriculture, funds project and conducts outreach designed to improve agricultural systems. </a:t>
            </a:r>
            <a:endParaRPr lang="en-US" sz="1600" dirty="0"/>
          </a:p>
        </p:txBody>
      </p:sp>
      <p:sp>
        <p:nvSpPr>
          <p:cNvPr id="2" name="Footer Placeholder 1"/>
          <p:cNvSpPr>
            <a:spLocks noGrp="1"/>
          </p:cNvSpPr>
          <p:nvPr>
            <p:ph type="ftr" sz="quarter" idx="11"/>
          </p:nvPr>
        </p:nvSpPr>
        <p:spPr>
          <a:xfrm>
            <a:off x="379412" y="6042483"/>
            <a:ext cx="11582400" cy="546472"/>
          </a:xfrm>
        </p:spPr>
        <p:txBody>
          <a:bodyPr/>
          <a:lstStyle/>
          <a:p>
            <a:r>
              <a:rPr lang="en-US" dirty="0" smtClean="0">
                <a:solidFill>
                  <a:schemeClr val="tx1"/>
                </a:solidFill>
              </a:rPr>
              <a:t>This product was developed with support from the Sustainable Agriculture Research and Education (SARE) program, which is funded by the U.S. Department of Agriculture – National Institute of Food and Agriculture *USDA-NIFA. Any opinions, findings, conclusions, or recommendations expressed within do not necessarily reflect the view of the SARE program or the U.S. Department of Agriculture. USDA is an equal opportunity provider and employer. </a:t>
            </a:r>
            <a:endParaRPr lang="en-US"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234" y="444186"/>
            <a:ext cx="1219200" cy="1219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888" y="2131374"/>
            <a:ext cx="5712123" cy="3580507"/>
          </a:xfrm>
          <a:prstGeom prst="rect">
            <a:avLst/>
          </a:prstGeom>
        </p:spPr>
      </p:pic>
    </p:spTree>
    <p:extLst>
      <p:ext uri="{BB962C8B-B14F-4D97-AF65-F5344CB8AC3E}">
        <p14:creationId xmlns:p14="http://schemas.microsoft.com/office/powerpoint/2010/main" val="384827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Project specifics </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4047" y="3554701"/>
            <a:ext cx="5475555" cy="3231654"/>
          </a:xfrm>
          <a:prstGeom prst="rect">
            <a:avLst/>
          </a:prstGeom>
          <a:noFill/>
        </p:spPr>
        <p:txBody>
          <a:bodyPr wrap="square" rtlCol="0">
            <a:spAutoFit/>
          </a:bodyPr>
          <a:lstStyle/>
          <a:p>
            <a:endParaRPr lang="en-US" sz="2000" dirty="0"/>
          </a:p>
          <a:p>
            <a:r>
              <a:rPr lang="en-US" sz="2000" b="1" dirty="0" smtClean="0"/>
              <a:t>Comparisons:  </a:t>
            </a:r>
          </a:p>
          <a:p>
            <a:pPr marL="342900" indent="-342900">
              <a:buFont typeface="Arial" panose="020B0604020202020204" pitchFamily="34" charset="0"/>
              <a:buChar char="•"/>
            </a:pPr>
            <a:r>
              <a:rPr lang="en-US" sz="2000" dirty="0" smtClean="0"/>
              <a:t>Labor to implement prevention strategy</a:t>
            </a:r>
          </a:p>
          <a:p>
            <a:pPr marL="342900" indent="-342900">
              <a:buFont typeface="Arial" panose="020B0604020202020204" pitchFamily="34" charset="0"/>
              <a:buChar char="•"/>
            </a:pPr>
            <a:r>
              <a:rPr lang="en-US" sz="2000" dirty="0" smtClean="0"/>
              <a:t>Weed pressure</a:t>
            </a:r>
          </a:p>
          <a:p>
            <a:pPr marL="342900" indent="-342900">
              <a:buFont typeface="Arial" panose="020B0604020202020204" pitchFamily="34" charset="0"/>
              <a:buChar char="•"/>
            </a:pPr>
            <a:r>
              <a:rPr lang="en-US" sz="2000" dirty="0" smtClean="0"/>
              <a:t>Labor to remove weeds</a:t>
            </a:r>
          </a:p>
          <a:p>
            <a:pPr marL="342900" indent="-342900">
              <a:buFont typeface="Arial" panose="020B0604020202020204" pitchFamily="34" charset="0"/>
              <a:buChar char="•"/>
            </a:pPr>
            <a:r>
              <a:rPr lang="en-US" sz="2000" dirty="0" smtClean="0"/>
              <a:t>Impacts to soil health</a:t>
            </a:r>
          </a:p>
          <a:p>
            <a:pPr marL="342900" indent="-342900">
              <a:buFont typeface="Arial" panose="020B0604020202020204" pitchFamily="34" charset="0"/>
              <a:buChar char="•"/>
            </a:pPr>
            <a:endParaRPr lang="en-US" sz="2000" dirty="0" smtClean="0"/>
          </a:p>
          <a:p>
            <a:endParaRPr lang="en-US" sz="2000" b="1" dirty="0" smtClean="0"/>
          </a:p>
          <a:p>
            <a:endParaRPr lang="en-US" sz="2000" dirty="0"/>
          </a:p>
          <a:p>
            <a:endParaRPr lang="en-US" dirty="0"/>
          </a:p>
        </p:txBody>
      </p:sp>
      <p:sp>
        <p:nvSpPr>
          <p:cNvPr id="6" name="Rectangle 5"/>
          <p:cNvSpPr/>
          <p:nvPr/>
        </p:nvSpPr>
        <p:spPr>
          <a:xfrm>
            <a:off x="714047" y="1973640"/>
            <a:ext cx="6092825" cy="1569660"/>
          </a:xfrm>
          <a:prstGeom prst="rect">
            <a:avLst/>
          </a:prstGeom>
        </p:spPr>
        <p:txBody>
          <a:bodyPr>
            <a:spAutoFit/>
          </a:bodyPr>
          <a:lstStyle/>
          <a:p>
            <a:r>
              <a:rPr lang="en-US" b="1" dirty="0"/>
              <a:t>Our Goal:</a:t>
            </a:r>
            <a:r>
              <a:rPr lang="en-US" dirty="0"/>
              <a:t> </a:t>
            </a:r>
            <a:r>
              <a:rPr lang="en-US" i="1" dirty="0"/>
              <a:t>Measure  the effectiveness of </a:t>
            </a:r>
            <a:r>
              <a:rPr lang="en-US" i="1" dirty="0" err="1"/>
              <a:t>Interseeded</a:t>
            </a:r>
            <a:r>
              <a:rPr lang="en-US" i="1" dirty="0"/>
              <a:t> Cover Crops for Proactive Weed Prevention in a chemical-free, low-till vegetable market garden operation.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6872" y="1271909"/>
            <a:ext cx="5027613" cy="2271391"/>
          </a:xfrm>
          <a:prstGeom prst="rect">
            <a:avLst/>
          </a:prstGeom>
        </p:spPr>
      </p:pic>
      <p:sp>
        <p:nvSpPr>
          <p:cNvPr id="2" name="TextBox 1"/>
          <p:cNvSpPr txBox="1"/>
          <p:nvPr/>
        </p:nvSpPr>
        <p:spPr>
          <a:xfrm>
            <a:off x="3254883" y="3581617"/>
            <a:ext cx="2176365" cy="461665"/>
          </a:xfrm>
          <a:prstGeom prst="rect">
            <a:avLst/>
          </a:prstGeom>
          <a:noFill/>
        </p:spPr>
        <p:txBody>
          <a:bodyPr wrap="none" rtlCol="0">
            <a:spAutoFit/>
          </a:bodyPr>
          <a:lstStyle/>
          <a:p>
            <a:r>
              <a:rPr lang="en-US" dirty="0" smtClean="0"/>
              <a:t>$7,500 awarded</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872" y="3755136"/>
            <a:ext cx="5027613" cy="2596833"/>
          </a:xfrm>
          <a:prstGeom prst="rect">
            <a:avLst/>
          </a:prstGeom>
        </p:spPr>
      </p:pic>
    </p:spTree>
    <p:extLst>
      <p:ext uri="{BB962C8B-B14F-4D97-AF65-F5344CB8AC3E}">
        <p14:creationId xmlns:p14="http://schemas.microsoft.com/office/powerpoint/2010/main" val="10131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Cover crop selection </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endParaRPr lang="en-US" dirty="0"/>
          </a:p>
        </p:txBody>
      </p:sp>
      <p:sp>
        <p:nvSpPr>
          <p:cNvPr id="6" name="Rectangle 5"/>
          <p:cNvSpPr/>
          <p:nvPr/>
        </p:nvSpPr>
        <p:spPr>
          <a:xfrm>
            <a:off x="714047" y="1973640"/>
            <a:ext cx="6092825" cy="461665"/>
          </a:xfrm>
          <a:prstGeom prst="rect">
            <a:avLst/>
          </a:prstGeom>
        </p:spPr>
        <p:txBody>
          <a:bodyPr>
            <a:spAutoFit/>
          </a:bodyPr>
          <a:lstStyle/>
          <a:p>
            <a:r>
              <a:rPr lang="en-US" b="1" dirty="0" smtClean="0"/>
              <a:t>Not as easy as it seems…</a:t>
            </a:r>
            <a:endParaRPr lang="en-US" i="1" dirty="0"/>
          </a:p>
        </p:txBody>
      </p:sp>
      <p:sp>
        <p:nvSpPr>
          <p:cNvPr id="2" name="TextBox 1"/>
          <p:cNvSpPr txBox="1"/>
          <p:nvPr/>
        </p:nvSpPr>
        <p:spPr>
          <a:xfrm>
            <a:off x="836612" y="2895600"/>
            <a:ext cx="6180025" cy="4154984"/>
          </a:xfrm>
          <a:prstGeom prst="rect">
            <a:avLst/>
          </a:prstGeom>
          <a:noFill/>
        </p:spPr>
        <p:txBody>
          <a:bodyPr wrap="none" rtlCol="0">
            <a:spAutoFit/>
          </a:bodyPr>
          <a:lstStyle/>
          <a:p>
            <a:r>
              <a:rPr lang="en-US" dirty="0" smtClean="0"/>
              <a:t>Use or produce nutrients the plant needs? </a:t>
            </a:r>
          </a:p>
          <a:p>
            <a:endParaRPr lang="en-US" dirty="0"/>
          </a:p>
          <a:p>
            <a:r>
              <a:rPr lang="en-US" dirty="0" smtClean="0"/>
              <a:t>Conserve or use soil moisture? </a:t>
            </a:r>
          </a:p>
          <a:p>
            <a:endParaRPr lang="en-US" dirty="0"/>
          </a:p>
          <a:p>
            <a:r>
              <a:rPr lang="en-US" dirty="0" smtClean="0"/>
              <a:t>Encourage or discourage insect pests? </a:t>
            </a:r>
          </a:p>
          <a:p>
            <a:endParaRPr lang="en-US" dirty="0"/>
          </a:p>
          <a:p>
            <a:r>
              <a:rPr lang="en-US" dirty="0" smtClean="0"/>
              <a:t>Length of growth cycle? </a:t>
            </a:r>
          </a:p>
          <a:p>
            <a:endParaRPr lang="en-US" dirty="0"/>
          </a:p>
          <a:p>
            <a:r>
              <a:rPr lang="en-US" dirty="0" smtClean="0"/>
              <a:t>When to plant and impact on weed prevention?</a:t>
            </a:r>
          </a:p>
          <a:p>
            <a:endParaRPr lang="en-US" dirty="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89712" y="1257302"/>
            <a:ext cx="6019800" cy="4267199"/>
          </a:xfrm>
          <a:prstGeom prst="rect">
            <a:avLst/>
          </a:prstGeom>
        </p:spPr>
      </p:pic>
    </p:spTree>
    <p:extLst>
      <p:ext uri="{BB962C8B-B14F-4D97-AF65-F5344CB8AC3E}">
        <p14:creationId xmlns:p14="http://schemas.microsoft.com/office/powerpoint/2010/main" val="133888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Final decisions </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4539" y="2063533"/>
            <a:ext cx="1679495" cy="2438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580" y="2442985"/>
            <a:ext cx="2398232" cy="16623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382295" y="1954853"/>
            <a:ext cx="1670069" cy="263097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86541" y="4470093"/>
            <a:ext cx="1728946" cy="2438400"/>
          </a:xfrm>
          <a:prstGeom prst="rect">
            <a:avLst/>
          </a:prstGeom>
        </p:spPr>
      </p:pic>
      <p:sp>
        <p:nvSpPr>
          <p:cNvPr id="13" name="TextBox 12"/>
          <p:cNvSpPr txBox="1"/>
          <p:nvPr/>
        </p:nvSpPr>
        <p:spPr>
          <a:xfrm>
            <a:off x="385739" y="1664795"/>
            <a:ext cx="5540299" cy="830997"/>
          </a:xfrm>
          <a:prstGeom prst="rect">
            <a:avLst/>
          </a:prstGeom>
          <a:noFill/>
        </p:spPr>
        <p:txBody>
          <a:bodyPr wrap="none" rtlCol="0">
            <a:spAutoFit/>
          </a:bodyPr>
          <a:lstStyle/>
          <a:p>
            <a:r>
              <a:rPr lang="en-US" dirty="0" smtClean="0"/>
              <a:t>Green peppers - buckwheat, paper mulch, </a:t>
            </a:r>
          </a:p>
          <a:p>
            <a:r>
              <a:rPr lang="en-US" dirty="0" smtClean="0"/>
              <a:t>hoeing</a:t>
            </a:r>
            <a:endParaRPr lang="en-US"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6580" y="4824820"/>
            <a:ext cx="2398232" cy="1728946"/>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8721245" y="2435302"/>
            <a:ext cx="2554767" cy="167007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901844" y="4824820"/>
            <a:ext cx="2630970" cy="1728946"/>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1245" y="4826524"/>
            <a:ext cx="2554767" cy="1727242"/>
          </a:xfrm>
          <a:prstGeom prst="rect">
            <a:avLst/>
          </a:prstGeom>
        </p:spPr>
      </p:pic>
      <p:sp>
        <p:nvSpPr>
          <p:cNvPr id="18" name="TextBox 17"/>
          <p:cNvSpPr txBox="1"/>
          <p:nvPr/>
        </p:nvSpPr>
        <p:spPr>
          <a:xfrm>
            <a:off x="5901844" y="1659227"/>
            <a:ext cx="5935343" cy="830997"/>
          </a:xfrm>
          <a:prstGeom prst="rect">
            <a:avLst/>
          </a:prstGeom>
          <a:noFill/>
        </p:spPr>
        <p:txBody>
          <a:bodyPr wrap="none" rtlCol="0">
            <a:spAutoFit/>
          </a:bodyPr>
          <a:lstStyle/>
          <a:p>
            <a:r>
              <a:rPr lang="en-US" dirty="0" smtClean="0"/>
              <a:t>Tomatoes – crimson clover, red plastic mulch,</a:t>
            </a:r>
          </a:p>
          <a:p>
            <a:r>
              <a:rPr lang="en-US" dirty="0" smtClean="0"/>
              <a:t>hoeing</a:t>
            </a:r>
            <a:endParaRPr lang="en-US" dirty="0"/>
          </a:p>
        </p:txBody>
      </p:sp>
      <p:sp>
        <p:nvSpPr>
          <p:cNvPr id="19" name="TextBox 18"/>
          <p:cNvSpPr txBox="1"/>
          <p:nvPr/>
        </p:nvSpPr>
        <p:spPr>
          <a:xfrm>
            <a:off x="433363" y="4069674"/>
            <a:ext cx="5359159" cy="830997"/>
          </a:xfrm>
          <a:prstGeom prst="rect">
            <a:avLst/>
          </a:prstGeom>
          <a:noFill/>
        </p:spPr>
        <p:txBody>
          <a:bodyPr wrap="none" rtlCol="0">
            <a:spAutoFit/>
          </a:bodyPr>
          <a:lstStyle/>
          <a:p>
            <a:r>
              <a:rPr lang="en-US" dirty="0" smtClean="0"/>
              <a:t>Summer squash – icicle radishes, hoeing,</a:t>
            </a:r>
          </a:p>
          <a:p>
            <a:r>
              <a:rPr lang="en-US" dirty="0" smtClean="0"/>
              <a:t>nasturtiums</a:t>
            </a:r>
            <a:endParaRPr lang="en-US" dirty="0"/>
          </a:p>
        </p:txBody>
      </p:sp>
      <p:sp>
        <p:nvSpPr>
          <p:cNvPr id="20" name="TextBox 19"/>
          <p:cNvSpPr txBox="1"/>
          <p:nvPr/>
        </p:nvSpPr>
        <p:spPr>
          <a:xfrm>
            <a:off x="5924145" y="4049597"/>
            <a:ext cx="5438220" cy="830997"/>
          </a:xfrm>
          <a:prstGeom prst="rect">
            <a:avLst/>
          </a:prstGeom>
          <a:noFill/>
        </p:spPr>
        <p:txBody>
          <a:bodyPr wrap="none" rtlCol="0">
            <a:spAutoFit/>
          </a:bodyPr>
          <a:lstStyle/>
          <a:p>
            <a:r>
              <a:rPr lang="en-US" dirty="0" smtClean="0"/>
              <a:t>Broccoli &amp; Onion – crimson clover, plastic </a:t>
            </a:r>
          </a:p>
          <a:p>
            <a:r>
              <a:rPr lang="en-US" dirty="0" smtClean="0"/>
              <a:t>Mulch (onion only), hoeing</a:t>
            </a:r>
            <a:endParaRPr lang="en-US" dirty="0"/>
          </a:p>
        </p:txBody>
      </p:sp>
    </p:spTree>
    <p:extLst>
      <p:ext uri="{BB962C8B-B14F-4D97-AF65-F5344CB8AC3E}">
        <p14:creationId xmlns:p14="http://schemas.microsoft.com/office/powerpoint/2010/main" val="73704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Process</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993576" y="3785616"/>
            <a:ext cx="4494510" cy="2590805"/>
          </a:xfrm>
          <a:prstGeom prst="rect">
            <a:avLst/>
          </a:prstGeom>
        </p:spPr>
      </p:pic>
      <p:sp>
        <p:nvSpPr>
          <p:cNvPr id="8" name="TextBox 7"/>
          <p:cNvSpPr txBox="1"/>
          <p:nvPr/>
        </p:nvSpPr>
        <p:spPr>
          <a:xfrm>
            <a:off x="1014948" y="2023408"/>
            <a:ext cx="4647426" cy="4154984"/>
          </a:xfrm>
          <a:prstGeom prst="rect">
            <a:avLst/>
          </a:prstGeom>
          <a:noFill/>
        </p:spPr>
        <p:txBody>
          <a:bodyPr wrap="none" rtlCol="0">
            <a:spAutoFit/>
          </a:bodyPr>
          <a:lstStyle/>
          <a:p>
            <a:r>
              <a:rPr lang="en-US" dirty="0" smtClean="0"/>
              <a:t>Submit soil tests - pre</a:t>
            </a:r>
          </a:p>
          <a:p>
            <a:endParaRPr lang="en-US" dirty="0"/>
          </a:p>
          <a:p>
            <a:r>
              <a:rPr lang="en-US" dirty="0" smtClean="0"/>
              <a:t>Count weed starts</a:t>
            </a:r>
          </a:p>
          <a:p>
            <a:endParaRPr lang="en-US" dirty="0"/>
          </a:p>
          <a:p>
            <a:r>
              <a:rPr lang="en-US" dirty="0" smtClean="0"/>
              <a:t>Compare costs/time for installation</a:t>
            </a:r>
          </a:p>
          <a:p>
            <a:endParaRPr lang="en-US" dirty="0"/>
          </a:p>
          <a:p>
            <a:r>
              <a:rPr lang="en-US" dirty="0" smtClean="0"/>
              <a:t>Track labor</a:t>
            </a:r>
          </a:p>
          <a:p>
            <a:endParaRPr lang="en-US" dirty="0"/>
          </a:p>
          <a:p>
            <a:r>
              <a:rPr lang="en-US" dirty="0" smtClean="0"/>
              <a:t>Compare and report</a:t>
            </a:r>
          </a:p>
          <a:p>
            <a:endParaRPr lang="en-US" dirty="0"/>
          </a:p>
          <a:p>
            <a:r>
              <a:rPr lang="en-US" dirty="0" smtClean="0"/>
              <a:t>Submit soil tests - post</a:t>
            </a:r>
            <a:endParaRPr lang="en-US" dirty="0"/>
          </a:p>
        </p:txBody>
      </p:sp>
      <p:pic>
        <p:nvPicPr>
          <p:cNvPr id="6" name="Picture 5"/>
          <p:cNvPicPr>
            <a:picLocks noChangeAspect="1"/>
          </p:cNvPicPr>
          <p:nvPr/>
        </p:nvPicPr>
        <p:blipFill>
          <a:blip r:embed="rId4"/>
          <a:stretch>
            <a:fillRect/>
          </a:stretch>
        </p:blipFill>
        <p:spPr>
          <a:xfrm>
            <a:off x="6551612" y="665977"/>
            <a:ext cx="5378438" cy="2861612"/>
          </a:xfrm>
          <a:prstGeom prst="rect">
            <a:avLst/>
          </a:prstGeom>
        </p:spPr>
      </p:pic>
    </p:spTree>
    <p:extLst>
      <p:ext uri="{BB962C8B-B14F-4D97-AF65-F5344CB8AC3E}">
        <p14:creationId xmlns:p14="http://schemas.microsoft.com/office/powerpoint/2010/main" val="220788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solidFill>
                  <a:schemeClr val="tx1"/>
                </a:solidFill>
              </a:rPr>
              <a:t>Results and Recommendations</a:t>
            </a:r>
            <a:endParaRPr lang="en-US" sz="4000" b="1" dirty="0">
              <a:solidFill>
                <a:schemeClr val="tx1"/>
              </a:solidFill>
            </a:endParaRPr>
          </a:p>
        </p:txBody>
      </p:sp>
      <p:sp>
        <p:nvSpPr>
          <p:cNvPr id="3" name="Rectangle 2"/>
          <p:cNvSpPr/>
          <p:nvPr/>
        </p:nvSpPr>
        <p:spPr>
          <a:xfrm>
            <a:off x="3656012" y="3124200"/>
            <a:ext cx="1676400" cy="838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666685" y="3300984"/>
            <a:ext cx="978408"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endParaRPr lang="en-US" dirty="0"/>
          </a:p>
        </p:txBody>
      </p:sp>
      <p:sp>
        <p:nvSpPr>
          <p:cNvPr id="13" name="TextBox 12"/>
          <p:cNvSpPr txBox="1"/>
          <p:nvPr/>
        </p:nvSpPr>
        <p:spPr>
          <a:xfrm>
            <a:off x="7995412" y="374914"/>
            <a:ext cx="4873102" cy="1200329"/>
          </a:xfrm>
          <a:prstGeom prst="rect">
            <a:avLst/>
          </a:prstGeom>
          <a:noFill/>
        </p:spPr>
        <p:txBody>
          <a:bodyPr wrap="square" rtlCol="0">
            <a:spAutoFit/>
          </a:bodyPr>
          <a:lstStyle/>
          <a:p>
            <a:r>
              <a:rPr lang="en-US" dirty="0" smtClean="0"/>
              <a:t>Green Peppers</a:t>
            </a:r>
          </a:p>
          <a:p>
            <a:r>
              <a:rPr lang="en-US" dirty="0" smtClean="0"/>
              <a:t>Buckwheat, paper mulch, </a:t>
            </a:r>
          </a:p>
          <a:p>
            <a:r>
              <a:rPr lang="en-US" dirty="0"/>
              <a:t>a</a:t>
            </a:r>
            <a:r>
              <a:rPr lang="en-US" dirty="0" smtClean="0"/>
              <a:t>nd hoeing</a:t>
            </a:r>
            <a:endParaRPr lang="en-US" dirty="0"/>
          </a:p>
        </p:txBody>
      </p:sp>
      <p:sp>
        <p:nvSpPr>
          <p:cNvPr id="14" name="TextBox 13"/>
          <p:cNvSpPr txBox="1"/>
          <p:nvPr/>
        </p:nvSpPr>
        <p:spPr>
          <a:xfrm>
            <a:off x="10374027" y="2461763"/>
            <a:ext cx="1423177" cy="1938992"/>
          </a:xfrm>
          <a:prstGeom prst="rect">
            <a:avLst/>
          </a:prstGeom>
          <a:noFill/>
        </p:spPr>
        <p:txBody>
          <a:bodyPr wrap="square" rtlCol="0">
            <a:spAutoFit/>
          </a:bodyPr>
          <a:lstStyle/>
          <a:p>
            <a:r>
              <a:rPr lang="en-US" dirty="0" smtClean="0"/>
              <a:t>Will use </a:t>
            </a:r>
            <a:r>
              <a:rPr lang="en-US" b="1" dirty="0" smtClean="0"/>
              <a:t>plastic </a:t>
            </a:r>
            <a:r>
              <a:rPr lang="en-US" dirty="0" smtClean="0"/>
              <a:t>mulch for green peppers</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6087" y="2395821"/>
            <a:ext cx="4896677" cy="326568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8412" y="1575243"/>
            <a:ext cx="6477000" cy="4901758"/>
          </a:xfrm>
          <a:prstGeom prst="rect">
            <a:avLst/>
          </a:prstGeom>
        </p:spPr>
      </p:pic>
    </p:spTree>
    <p:extLst>
      <p:ext uri="{BB962C8B-B14F-4D97-AF65-F5344CB8AC3E}">
        <p14:creationId xmlns:p14="http://schemas.microsoft.com/office/powerpoint/2010/main" val="418618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863CEF8-E427-41A3-B701-02CD4579E2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Template>
  <TotalTime>0</TotalTime>
  <Words>615</Words>
  <Application>Microsoft Office PowerPoint</Application>
  <PresentationFormat>Custom</PresentationFormat>
  <Paragraphs>118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Constantia</vt:lpstr>
      <vt:lpstr>Corbel</vt:lpstr>
      <vt:lpstr>Wingdings</vt:lpstr>
      <vt:lpstr>Basis</vt:lpstr>
      <vt:lpstr>Cover Crops in a home garden</vt:lpstr>
      <vt:lpstr>The state of your soil…</vt:lpstr>
      <vt:lpstr>Hallelujah Acres Farm, Lebanon</vt:lpstr>
      <vt:lpstr>In 2016 we became a market garden</vt:lpstr>
      <vt:lpstr>Project specifics </vt:lpstr>
      <vt:lpstr>Cover crop selection </vt:lpstr>
      <vt:lpstr>Final decisions </vt:lpstr>
      <vt:lpstr>Process</vt:lpstr>
      <vt:lpstr>Results and Recommendations</vt:lpstr>
      <vt:lpstr>Results and Recommendations</vt:lpstr>
      <vt:lpstr>Results and Recommendations</vt:lpstr>
      <vt:lpstr>Results and Recommendations</vt:lpstr>
      <vt:lpstr>PowerPoint Presentation</vt:lpstr>
      <vt:lpstr>Summary</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2016-10-31T19:44:29Z</dcterms:created>
  <dcterms:modified xsi:type="dcterms:W3CDTF">2017-09-05T14:57:06Z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TC027879429991</vt:lpwstr>
  </property>
</Properties>
</file>