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77" r:id="rId2"/>
    <p:sldId id="328" r:id="rId3"/>
    <p:sldId id="329" r:id="rId4"/>
    <p:sldId id="330" r:id="rId5"/>
    <p:sldId id="331" r:id="rId6"/>
    <p:sldId id="332" r:id="rId7"/>
    <p:sldId id="348" r:id="rId8"/>
    <p:sldId id="342" r:id="rId9"/>
    <p:sldId id="343" r:id="rId10"/>
    <p:sldId id="344" r:id="rId11"/>
    <p:sldId id="345" r:id="rId12"/>
    <p:sldId id="338" r:id="rId13"/>
    <p:sldId id="346" r:id="rId14"/>
    <p:sldId id="34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-136" y="-1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25B1-D9A9-E649-82F4-7DD4CD335821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7114-1950-994B-A00F-6C003D80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79729-6758-9145-B5E2-90AAABE0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3B076B-0172-1641-ADF9-C5155BB29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33C4D4-E4D7-0A4B-9D0C-771A35D7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7903A-73F3-AE4E-8B66-62A88D9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BC412-20AE-1944-ADE1-F0B12161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963BB-F83F-8944-A886-25B95DDF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15E16F-EE56-CE47-BDE4-C50E91AF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1C3ED-10D6-E542-8EEF-4BBC2BEB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89ED3B-3967-0D47-A10C-B1EB59B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CAB57-164A-DE4A-A343-C1B6848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8A6DF-6AB6-6544-8022-908F30951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69EAD-EB24-F54D-B01B-DB531693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4B668-14DC-4545-A8CD-D6630B3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4E66D-5A4C-9948-9C0D-7D32A9B3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1C021-9C6E-7348-9878-FA52DB66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2ABD6-A8D0-3448-947D-A7EDD37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7CAA7-352C-BD4B-8DBB-F7F248CE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EA4C27-F0AA-1947-AF80-41E6186E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A2BFD-6E19-0A4B-A4B4-F17535A2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AF4E6-1A54-4D43-A443-BE6D8A66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03BAE-7024-AA43-821D-103A73E3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1192B7-004E-F147-9B5E-5347E155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B2F8D0-F58B-F246-895E-E85A972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58F48B-1608-A340-8759-530C74DA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6CEDFE-C0F2-6740-A798-47BC4A49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5ADDB-E188-AF48-BA70-C18F3068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C3927-6B48-4F42-A468-4CA1E602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D78413-524F-B249-B5DF-75F4101B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B10F32-11E1-314B-B404-C441FB5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545BA-9AFD-DA49-9D5F-085F93B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0BDBBD-6588-794A-92CD-C009F815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9907C-BD0D-C745-AB21-F4289964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835B4A-134D-AD4B-A0C0-4F7CA0F8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CF9D31-75DE-F342-A493-597CECF1E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3B6D61-5595-1541-9F03-E54F64A55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CAF71B-1952-BA4F-8137-49B0D2B28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ED0480-E029-AF4F-BEA0-19E602D1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92CF83-0711-614E-84D3-96CAD75A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444F10-2E21-3242-A694-628512E8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057CC-DC16-4E46-B9DC-A8CCC4DC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50C73F-8252-8E41-830D-21E153A2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B2115C-BEE0-D34B-AF8E-4EEB2941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A2224F-B0C0-544C-B6FD-7740704A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C9DF71-29CC-BE40-81CA-5526D36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7476C6-4367-914C-B070-68664BB4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2200E7-534B-0046-BEA7-8CB91CF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EDE9E-ABA0-D848-9795-D14B0402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019AB9-09C6-3947-9775-3196AECF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AAC468-C1EC-B549-AE9D-61CC22E1A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7BEB2B-933F-3348-9564-6BA9A10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3B548-C2BA-8F4B-A317-E08846BA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1DF60F-6AE9-1A45-86D8-8BC31AFE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F656E-7934-BE48-972A-6A54BFF3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A3C4C1-F979-F54F-8E3D-E91CEA939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1D85ED-EBD2-E049-9D27-07092CAFA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31BEB7-6DC2-A345-B0BB-39D4B06A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24E48A-E60D-8C44-9633-C94599B9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B4EFC3-2E42-D64C-AB94-F22592F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882D90-C8B9-5449-A650-37688D62EF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0717" y="6138562"/>
            <a:ext cx="2049564" cy="529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985758-89D8-3040-91A9-F3E8C300B0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02281" y="6061911"/>
            <a:ext cx="739437" cy="682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DB4813-F5C9-2F40-A6CF-1297C257037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25241" y="6148331"/>
            <a:ext cx="1656399" cy="5193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5BC09D0-ABB6-CD41-B35E-AB84E6103DE1}"/>
              </a:ext>
            </a:extLst>
          </p:cNvPr>
          <p:cNvCxnSpPr>
            <a:cxnSpLocks/>
          </p:cNvCxnSpPr>
          <p:nvPr userDrawn="1"/>
        </p:nvCxnSpPr>
        <p:spPr>
          <a:xfrm>
            <a:off x="-145915" y="5953328"/>
            <a:ext cx="9435830" cy="0"/>
          </a:xfrm>
          <a:prstGeom prst="line">
            <a:avLst/>
          </a:prstGeom>
          <a:ln w="38100">
            <a:solidFill>
              <a:srgbClr val="005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FAF22A-651F-F342-8BDB-640B1437B660}"/>
              </a:ext>
            </a:extLst>
          </p:cNvPr>
          <p:cNvSpPr/>
          <p:nvPr userDrawn="1"/>
        </p:nvSpPr>
        <p:spPr>
          <a:xfrm>
            <a:off x="-1" y="1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12F33A-BD9F-534F-98BD-C1FD4FD9F12D}"/>
              </a:ext>
            </a:extLst>
          </p:cNvPr>
          <p:cNvSpPr/>
          <p:nvPr userDrawn="1"/>
        </p:nvSpPr>
        <p:spPr>
          <a:xfrm rot="10800000">
            <a:off x="0" y="5137560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A4F217D3-48A7-5741-A500-71A4B2B45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6" y="520493"/>
            <a:ext cx="9144000" cy="2586176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542D"/>
                </a:solidFill>
                <a:latin typeface="Helvetica Neue Medium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altLang="en-US" sz="4400" b="1" dirty="0">
                <a:solidFill>
                  <a:srgbClr val="00542D"/>
                </a:solidFill>
                <a:latin typeface="Helvetica Neue Medium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44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Soil Conservation Practices:</a:t>
            </a:r>
            <a:br>
              <a:rPr lang="en-US" altLang="en-US" sz="44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altLang="en-US" sz="44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How to Build and Use an A-frame</a:t>
            </a:r>
            <a:endParaRPr lang="en-US" altLang="en-US" sz="4400" b="1" dirty="0">
              <a:solidFill>
                <a:srgbClr val="00542D"/>
              </a:solidFill>
              <a:latin typeface="Helvetica Neue Medium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xmlns="" id="{50161C6B-7084-574D-93CB-403D06B28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L. Robert Barber &amp; Frank Cruz,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Helvetica Neue" pitchFamily="-110" charset="0"/>
                <a:cs typeface="Helvetica Neue" pitchFamily="-110" charset="0"/>
              </a:rPr>
              <a:t>University of Guam Cooperative Extension Service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Helvetica Neue" pitchFamily="-110" charset="0"/>
                <a:cs typeface="Helvetica Neue" pitchFamily="-110" charset="0"/>
              </a:rPr>
              <a:t>For More Information Contact:  735-2080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000" dirty="0">
              <a:solidFill>
                <a:srgbClr val="898989"/>
              </a:solidFill>
              <a:latin typeface="Helvetica Neue" pitchFamily="-110" charset="0"/>
              <a:cs typeface="Helvetica Neue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1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1EBE0354-A7DD-7549-83DF-932C5BCF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7449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Calibrating the A-Frame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xmlns="" id="{6BC88B2B-14A7-AA49-A986-80412C6CC4DB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2574"/>
            <a:ext cx="4038600" cy="4524375"/>
          </a:xfrm>
          <a:noFill/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xmlns="" id="{0049E94E-3B8D-5F42-9BEE-B3BEBDC81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385611"/>
            <a:ext cx="3867150" cy="4351338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Turn the A-Frame so each leg stands exactly where the other stood</a:t>
            </a:r>
          </a:p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Use a pencil to make a second mark where the string crosses the horizontal crossbar</a:t>
            </a:r>
          </a:p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Make a heavy notch or mark at the midpoint between the two marks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0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346390C9-459E-7C4D-84C4-EF0606E9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Marking the Contour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xmlns="" id="{08FA5063-BD2C-D643-AB36-A9F51B90B320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82148"/>
            <a:ext cx="4038600" cy="4524375"/>
          </a:xfrm>
          <a:noFill/>
        </p:spPr>
      </p:pic>
      <p:sp>
        <p:nvSpPr>
          <p:cNvPr id="14340" name="Rectangle 5">
            <a:extLst>
              <a:ext uri="{FF2B5EF4-FFF2-40B4-BE49-F238E27FC236}">
                <a16:creationId xmlns:a16="http://schemas.microsoft.com/office/drawing/2014/main" xmlns="" id="{FE4A7966-DA53-9348-AD42-7DE912033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0100" y="1368666"/>
            <a:ext cx="3867150" cy="4351338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Choose a place on the slope where you would like the contour line to begin</a:t>
            </a:r>
          </a:p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Mark where the first leg is positioned using a stake, stone, or marking paint</a:t>
            </a:r>
          </a:p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Swing the second leg so that the string crosses the crossbar at the notch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2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13B38CCF-C58D-A840-902A-14354E23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66342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Marking the Contour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CD162743-7A21-9248-9A3E-E9A3416E7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7906"/>
            <a:ext cx="8229600" cy="462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The two points of the A-frame legs are level.  This is the beginning of the contour 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Now mark the spot where the second leg stands.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Keeping the second leg in place pivot the first leg around.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Move the first leg up or down the slope until the string aligns with the notch.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Mark the new location of the first leg and continue this process until you reach the end of the field or where you want the line to end.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The marks on the field will show a contour line across the slope.</a:t>
            </a:r>
          </a:p>
        </p:txBody>
      </p:sp>
    </p:spTree>
    <p:extLst>
      <p:ext uri="{BB962C8B-B14F-4D97-AF65-F5344CB8AC3E}">
        <p14:creationId xmlns:p14="http://schemas.microsoft.com/office/powerpoint/2010/main" val="222753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1B23F815-8BAE-9343-B2B1-BC377904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Contour Practices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3801EE32-A537-6346-BD56-E1D4E6C8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The following contour practices increase water retention and reduce soil erosion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Contour trenches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Vegetative barriers and filter strips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Contour tillage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Contour planting of a crop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Contour plantings of nitrogen fixing hedgerows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Contour plantings of windbreaks and orchard trees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186192DC-8906-2346-AF15-61D44452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Closing Thoughts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56989064-7960-3642-807D-7E9CE01F0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547330"/>
            <a:ext cx="8201025" cy="346199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Key to success of each practice is to locate the contour lines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The A-Frame is simple and inexpensive tool that can be built and utilized in almost any situation to identify contour lines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6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EA9AE48D-AB89-AA43-8389-48A30D06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Causes of Soil Erosion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6D051BFB-DF2E-CB44-85A9-F584C17EA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No Cover on the soil (plants or mulch)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Fire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Clearing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Sloping lands – water movement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Wind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Organic matter loss due to intensive production without replacement</a:t>
            </a:r>
          </a:p>
        </p:txBody>
      </p:sp>
    </p:spTree>
    <p:extLst>
      <p:ext uri="{BB962C8B-B14F-4D97-AF65-F5344CB8AC3E}">
        <p14:creationId xmlns:p14="http://schemas.microsoft.com/office/powerpoint/2010/main" val="89600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59BEAC90-9966-0048-88FF-2D8612B3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Conservation Practices For: </a:t>
            </a:r>
            <a:r>
              <a:rPr lang="en-US" altLang="en-US" sz="36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Erosion Control on Sloping Lands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B3752C12-F4D9-274D-BE15-D13134F5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Production practices following the contour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Contour tillage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Contour Plantings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Vegetative Barriers &amp; Filter strips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Contour (hillside) ditches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Contour hedgerows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Soil Cover and Anchoring 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Mulching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Cover crops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Grass Waterways</a:t>
            </a:r>
          </a:p>
        </p:txBody>
      </p:sp>
    </p:spTree>
    <p:extLst>
      <p:ext uri="{BB962C8B-B14F-4D97-AF65-F5344CB8AC3E}">
        <p14:creationId xmlns:p14="http://schemas.microsoft.com/office/powerpoint/2010/main" val="145547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5A387560-D1E5-8B4B-9A75-60A0C99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What is a Contour Line?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3CE92F8-A539-844A-B177-F4DA2E78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1539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A contour line is a level line across a slope.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Contour practices help prevent soil erosion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Stops or slows downhill flow of water carrying soil particles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Marking contour lines indicate where to place barriers like: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Contour canals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Orchard plantings and hedgerows 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Vegetative barriers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Row Crops</a:t>
            </a:r>
          </a:p>
          <a:p>
            <a:pPr eaLnBrk="1" hangingPunct="1">
              <a:buFontTx/>
              <a:buNone/>
            </a:pPr>
            <a:endParaRPr lang="en-US" altLang="en-US" sz="2800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1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922C933D-7DE5-614A-B797-D1A304CA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What is an A-frame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106DB713-0499-AC41-A30E-A072D2194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454"/>
            <a:ext cx="7886700" cy="3595894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A simple cheap technology for marking contour lines.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Three pieces of wood assembled into an A with a plumb bob.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Once the plumb line is calibrated it shows when the two points of each leg are level</a:t>
            </a: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28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D22E0E5C-48E3-E842-BF83-8D941D79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Materials: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D2A05D00-7C89-B445-AC30-91F50C02B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94159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3 relatively straight pieces of wood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Machete or Saw &amp; drill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String, Nails or bolts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Stakes or other marking method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Stone or plumb bob</a:t>
            </a:r>
          </a:p>
          <a:p>
            <a:pPr eaLnBrk="1" hangingPunct="1"/>
            <a:r>
              <a:rPr lang="en-US" altLang="en-US" sz="3200" dirty="0">
                <a:latin typeface="Helvetica Neue" panose="02000503000000020004" pitchFamily="2" charset="0"/>
                <a:cs typeface="Helvetica Neue" panose="02000503000000020004" pitchFamily="2" charset="0"/>
              </a:rPr>
              <a:t>Pencil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0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343841EC-FDE0-AA4B-BCBC-30C3E51C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Building the A-Frame: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69BD4-DB0B-934E-A831-7C8D4582F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640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Take two equal length poles about 6 feet long and one shorter pole about 4 feet long.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Tie them together to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 make a capital A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xmlns="" id="{759DB985-F552-EB49-AE36-5A1570F4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27146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43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55225DB2-F527-2D48-B1F4-CB4A109A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Building the A-Frame: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xmlns="" id="{9F97F610-9913-C347-BA95-D0CC1AEEE01E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17638"/>
            <a:ext cx="4038600" cy="2181225"/>
          </a:xfrm>
          <a:noFill/>
        </p:spPr>
      </p:pic>
      <p:sp>
        <p:nvSpPr>
          <p:cNvPr id="11268" name="Rectangle 5">
            <a:extLst>
              <a:ext uri="{FF2B5EF4-FFF2-40B4-BE49-F238E27FC236}">
                <a16:creationId xmlns:a16="http://schemas.microsoft.com/office/drawing/2014/main" xmlns="" id="{A0F03FC1-4492-1E4E-9CD2-236E2D85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Tie the string to the top of the A-Frame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Attach the stone or plumb to the other end of the string.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Make sure the string extends </a:t>
            </a:r>
            <a:r>
              <a:rPr lang="en-US" altLang="en-US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beyong</a:t>
            </a: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the horizontal crossbar of the A-Frame</a:t>
            </a: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xmlns="" id="{F2D95325-E541-6048-8585-2F0322F3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0386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3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79A8EFE6-6002-5F46-A17E-79EFFDAF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Calibrating the A-Frame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B76A524D-7BD5-AB43-BCE0-F14F7DEDC5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1456221"/>
            <a:ext cx="386715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Place it on level ground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Mark the ground where the legs stand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Use a pencil to mark where the string crosses the horizontal crossbar </a:t>
            </a:r>
          </a:p>
          <a:p>
            <a:pPr eaLnBrk="1" hangingPunct="1"/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xmlns="" id="{D28D5E1C-E1CB-7940-8698-183E14747972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02635"/>
            <a:ext cx="4038600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10398284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639</Words>
  <Application>Microsoft Macintosh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 Soil Conservation Practices: How to Build and Use an A-frame</vt:lpstr>
      <vt:lpstr>Causes of Soil Erosion</vt:lpstr>
      <vt:lpstr>Conservation Practices For: Erosion Control on Sloping Lands</vt:lpstr>
      <vt:lpstr>What is a Contour Line?</vt:lpstr>
      <vt:lpstr>What is an A-frame</vt:lpstr>
      <vt:lpstr>Materials:</vt:lpstr>
      <vt:lpstr>Building the A-Frame:</vt:lpstr>
      <vt:lpstr>Building the A-Frame:</vt:lpstr>
      <vt:lpstr>Calibrating the A-Frame</vt:lpstr>
      <vt:lpstr>Calibrating the A-Frame</vt:lpstr>
      <vt:lpstr>Marking the Contour</vt:lpstr>
      <vt:lpstr>Marking the Contour</vt:lpstr>
      <vt:lpstr>Contour Practices</vt:lpstr>
      <vt:lpstr>Closing Thoughts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Sablan, Angelana Maria</dc:creator>
  <cp:lastModifiedBy>Mark  Acosta</cp:lastModifiedBy>
  <cp:revision>41</cp:revision>
  <dcterms:created xsi:type="dcterms:W3CDTF">2018-10-31T23:56:31Z</dcterms:created>
  <dcterms:modified xsi:type="dcterms:W3CDTF">2019-03-06T00:43:01Z</dcterms:modified>
</cp:coreProperties>
</file>