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2"/>
  </p:notesMasterIdLst>
  <p:sldIdLst>
    <p:sldId id="256" r:id="rId2"/>
    <p:sldId id="278" r:id="rId3"/>
    <p:sldId id="281" r:id="rId4"/>
    <p:sldId id="284" r:id="rId5"/>
    <p:sldId id="275" r:id="rId6"/>
    <p:sldId id="273" r:id="rId7"/>
    <p:sldId id="272" r:id="rId8"/>
    <p:sldId id="274" r:id="rId9"/>
    <p:sldId id="268" r:id="rId10"/>
    <p:sldId id="265" r:id="rId11"/>
    <p:sldId id="266" r:id="rId12"/>
    <p:sldId id="263" r:id="rId13"/>
    <p:sldId id="267" r:id="rId14"/>
    <p:sldId id="276" r:id="rId15"/>
    <p:sldId id="270" r:id="rId16"/>
    <p:sldId id="286" r:id="rId17"/>
    <p:sldId id="287" r:id="rId18"/>
    <p:sldId id="282" r:id="rId19"/>
    <p:sldId id="283" r:id="rId20"/>
    <p:sldId id="28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a_Toshiba"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0" autoAdjust="0"/>
    <p:restoredTop sz="92349" autoAdjust="0"/>
  </p:normalViewPr>
  <p:slideViewPr>
    <p:cSldViewPr>
      <p:cViewPr varScale="1">
        <p:scale>
          <a:sx n="63" d="100"/>
          <a:sy n="63" d="100"/>
        </p:scale>
        <p:origin x="73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633375-119C-4018-9100-3C1873D1D570}" type="datetimeFigureOut">
              <a:rPr lang="en-US" smtClean="0"/>
              <a:t>7/4/2019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ABF181-C6F4-4847-9188-BDD3BDCE2B1E}" type="slidenum">
              <a:rPr lang="en-US" smtClean="0"/>
              <a:t>‹#›</a:t>
            </a:fld>
            <a:endParaRPr lang="en-US"/>
          </a:p>
        </p:txBody>
      </p:sp>
    </p:spTree>
    <p:extLst>
      <p:ext uri="{BB962C8B-B14F-4D97-AF65-F5344CB8AC3E}">
        <p14:creationId xmlns:p14="http://schemas.microsoft.com/office/powerpoint/2010/main" val="4192224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who abbe is, what food</a:t>
            </a:r>
            <a:r>
              <a:rPr lang="en-US" baseline="0" dirty="0"/>
              <a:t> waste for farms is, what we do</a:t>
            </a:r>
          </a:p>
          <a:p>
            <a:r>
              <a:rPr lang="en-US" baseline="0" dirty="0"/>
              <a:t>Problem- what is happening with food waste, how we affect it</a:t>
            </a:r>
          </a:p>
          <a:p>
            <a:r>
              <a:rPr lang="en-US" baseline="0" dirty="0"/>
              <a:t>Solution- what we do, what you can do moving forward</a:t>
            </a:r>
          </a:p>
          <a:p>
            <a:r>
              <a:rPr lang="en-US" baseline="0" dirty="0"/>
              <a:t>Collab- how can we work together, how can you reach us</a:t>
            </a:r>
          </a:p>
          <a:p>
            <a:r>
              <a:rPr lang="en-US" baseline="0" dirty="0"/>
              <a:t>Close- quick recap, wrap up, Q/A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1</a:t>
            </a:fld>
            <a:endParaRPr lang="en-US"/>
          </a:p>
        </p:txBody>
      </p:sp>
    </p:spTree>
    <p:extLst>
      <p:ext uri="{BB962C8B-B14F-4D97-AF65-F5344CB8AC3E}">
        <p14:creationId xmlns:p14="http://schemas.microsoft.com/office/powerpoint/2010/main" val="714837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of cars- you need the right vehicle </a:t>
            </a:r>
          </a:p>
          <a:p>
            <a:r>
              <a:rPr lang="en-US" dirty="0"/>
              <a:t>Scaling </a:t>
            </a:r>
          </a:p>
          <a:p>
            <a:r>
              <a:rPr lang="en-US" dirty="0"/>
              <a:t>people</a:t>
            </a:r>
          </a:p>
        </p:txBody>
      </p:sp>
      <p:sp>
        <p:nvSpPr>
          <p:cNvPr id="4" name="Slide Number Placeholder 3"/>
          <p:cNvSpPr>
            <a:spLocks noGrp="1"/>
          </p:cNvSpPr>
          <p:nvPr>
            <p:ph type="sldNum" sz="quarter" idx="10"/>
          </p:nvPr>
        </p:nvSpPr>
        <p:spPr/>
        <p:txBody>
          <a:bodyPr/>
          <a:lstStyle/>
          <a:p>
            <a:fld id="{0CABF181-C6F4-4847-9188-BDD3BDCE2B1E}" type="slidenum">
              <a:rPr lang="en-US" smtClean="0"/>
              <a:t>14</a:t>
            </a:fld>
            <a:endParaRPr lang="en-US"/>
          </a:p>
        </p:txBody>
      </p:sp>
    </p:spTree>
    <p:extLst>
      <p:ext uri="{BB962C8B-B14F-4D97-AF65-F5344CB8AC3E}">
        <p14:creationId xmlns:p14="http://schemas.microsoft.com/office/powerpoint/2010/main" val="53235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a:t>
            </a:r>
            <a:r>
              <a:rPr lang="en-US" baseline="0" dirty="0"/>
              <a:t> 2- Brewery Pictures, where the feed comes from</a:t>
            </a:r>
          </a:p>
          <a:p>
            <a:endParaRPr lang="en-US" baseline="0" dirty="0"/>
          </a:p>
          <a:p>
            <a:r>
              <a:rPr lang="en-US" baseline="0" dirty="0"/>
              <a:t>** MOVE TO LESSONS LEARNED</a:t>
            </a:r>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15</a:t>
            </a:fld>
            <a:endParaRPr lang="en-US"/>
          </a:p>
        </p:txBody>
      </p:sp>
    </p:spTree>
    <p:extLst>
      <p:ext uri="{BB962C8B-B14F-4D97-AF65-F5344CB8AC3E}">
        <p14:creationId xmlns:p14="http://schemas.microsoft.com/office/powerpoint/2010/main" val="1209614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17</a:t>
            </a:fld>
            <a:endParaRPr lang="en-US"/>
          </a:p>
        </p:txBody>
      </p:sp>
    </p:spTree>
    <p:extLst>
      <p:ext uri="{BB962C8B-B14F-4D97-AF65-F5344CB8AC3E}">
        <p14:creationId xmlns:p14="http://schemas.microsoft.com/office/powerpoint/2010/main" val="2284096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law</a:t>
            </a:r>
          </a:p>
        </p:txBody>
      </p:sp>
      <p:sp>
        <p:nvSpPr>
          <p:cNvPr id="4" name="Slide Number Placeholder 3"/>
          <p:cNvSpPr>
            <a:spLocks noGrp="1"/>
          </p:cNvSpPr>
          <p:nvPr>
            <p:ph type="sldNum" sz="quarter" idx="10"/>
          </p:nvPr>
        </p:nvSpPr>
        <p:spPr/>
        <p:txBody>
          <a:bodyPr/>
          <a:lstStyle/>
          <a:p>
            <a:fld id="{0CABF181-C6F4-4847-9188-BDD3BDCE2B1E}" type="slidenum">
              <a:rPr lang="en-US" smtClean="0"/>
              <a:t>18</a:t>
            </a:fld>
            <a:endParaRPr lang="en-US"/>
          </a:p>
        </p:txBody>
      </p:sp>
    </p:spTree>
    <p:extLst>
      <p:ext uri="{BB962C8B-B14F-4D97-AF65-F5344CB8AC3E}">
        <p14:creationId xmlns:p14="http://schemas.microsoft.com/office/powerpoint/2010/main" val="185994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the U.S., up to 40 percent of our food ends up in the landfill, according to a 2013 report from the National Resources Defense Council (NRDC).”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2011, 36 million tons of food ended up in landfills, according to a recent EPA study.”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disposed in landfills, rotting food becomes a significant source of methane, a dangerous greenhouse gas. Moreover, wasted food is also wasted money, time, and natural resources.”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“Environmentally speaking, reducing food waste diminishes the natural resources and energy involved in food production itself. Furthermore, from a financial standpoint, wasting less means buying less, therein cutting unnecessary spending. Additionally, costs associated with trash disposal are greater than those associated with the transferring of waste for reuse or composting.”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2</a:t>
            </a:fld>
            <a:endParaRPr lang="en-US"/>
          </a:p>
        </p:txBody>
      </p:sp>
    </p:spTree>
    <p:extLst>
      <p:ext uri="{BB962C8B-B14F-4D97-AF65-F5344CB8AC3E}">
        <p14:creationId xmlns:p14="http://schemas.microsoft.com/office/powerpoint/2010/main" val="59093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Abbe got into Food Waste for</a:t>
            </a:r>
            <a:r>
              <a:rPr lang="en-US" baseline="0" dirty="0"/>
              <a:t> Farms</a:t>
            </a:r>
          </a:p>
          <a:p>
            <a:endParaRPr lang="en-US" baseline="0" dirty="0"/>
          </a:p>
          <a:p>
            <a:pPr marL="171450" indent="-171450">
              <a:buFont typeface="Arial" panose="020B0604020202020204" pitchFamily="34" charset="0"/>
              <a:buChar char="•"/>
            </a:pPr>
            <a:r>
              <a:rPr lang="en-US" dirty="0"/>
              <a:t>“Whey management for artisan creameries is an issue that is costly and an inconvenient as small scale plants can’t meet the quantity or capital investment requirements to process this waste byproduct on site.”</a:t>
            </a:r>
          </a:p>
          <a:p>
            <a:pPr marL="171450" indent="-171450">
              <a:buFont typeface="Arial" panose="020B0604020202020204" pitchFamily="34" charset="0"/>
              <a:buChar char="•"/>
            </a:pPr>
            <a:r>
              <a:rPr lang="en-US" dirty="0"/>
              <a:t>“Turn this nutrient rich commercial waste product into “liquid gold” as a feedstuff for pigs and poultry on diversified family farms to create value added specialty meats, feed supplements for animals, and compost.”</a:t>
            </a:r>
          </a:p>
          <a:p>
            <a:pPr marL="171450" indent="-171450">
              <a:buFont typeface="Arial" panose="020B0604020202020204" pitchFamily="34" charset="0"/>
              <a:buChar char="•"/>
            </a:pPr>
            <a:r>
              <a:rPr lang="en-US" dirty="0"/>
              <a:t>“This directly lowers costs for farmers and producers, keeps waste out of the landfill, and increases profitability for both generators of waste and to the farms themselves.”</a:t>
            </a:r>
          </a:p>
          <a:p>
            <a:pPr marL="171450" indent="-171450">
              <a:buFont typeface="Arial" panose="020B0604020202020204" pitchFamily="34" charset="0"/>
              <a:buChar char="•"/>
            </a:pPr>
            <a:r>
              <a:rPr lang="en-US" dirty="0"/>
              <a:t>“The EPA suggests first and foremost that excess food, if possible, be used to serve the function it was always intended to serve: feeding hungry people. [with hunger still being a priority in the US, the social benefit of viewing leftovers not as waste but as a valuable food sources has the potential of helping feed the 50 million Americans who lack access to enough food in the US today. ] If feeding the hungry is not an option, however, scraps can and should be diverted in the following order: to feeding animals, then to helping industrial operations, then composting, and finally, only as a last resort – to landfills. ”</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3</a:t>
            </a:fld>
            <a:endParaRPr lang="en-US"/>
          </a:p>
        </p:txBody>
      </p:sp>
    </p:spTree>
    <p:extLst>
      <p:ext uri="{BB962C8B-B14F-4D97-AF65-F5344CB8AC3E}">
        <p14:creationId xmlns:p14="http://schemas.microsoft.com/office/powerpoint/2010/main" val="130431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5</a:t>
            </a:fld>
            <a:endParaRPr lang="en-US"/>
          </a:p>
        </p:txBody>
      </p:sp>
    </p:spTree>
    <p:extLst>
      <p:ext uri="{BB962C8B-B14F-4D97-AF65-F5344CB8AC3E}">
        <p14:creationId xmlns:p14="http://schemas.microsoft.com/office/powerpoint/2010/main" val="2284096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3:49</a:t>
            </a:r>
            <a:r>
              <a:rPr lang="en-US" baseline="0" dirty="0"/>
              <a:t> https://www.youtube.com/watch?v=4G42KdGN520</a:t>
            </a:r>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6</a:t>
            </a:fld>
            <a:endParaRPr lang="en-US"/>
          </a:p>
        </p:txBody>
      </p:sp>
    </p:spTree>
    <p:extLst>
      <p:ext uri="{BB962C8B-B14F-4D97-AF65-F5344CB8AC3E}">
        <p14:creationId xmlns:p14="http://schemas.microsoft.com/office/powerpoint/2010/main" val="3693835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4:46</a:t>
            </a:r>
            <a:r>
              <a:rPr lang="en-US" baseline="0" dirty="0"/>
              <a:t> https://www.youtube.com/watch?v=eZXkmvmv-nE</a:t>
            </a:r>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7</a:t>
            </a:fld>
            <a:endParaRPr lang="en-US"/>
          </a:p>
        </p:txBody>
      </p:sp>
    </p:spTree>
    <p:extLst>
      <p:ext uri="{BB962C8B-B14F-4D97-AF65-F5344CB8AC3E}">
        <p14:creationId xmlns:p14="http://schemas.microsoft.com/office/powerpoint/2010/main" val="71217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7:14 https://www.youtube.com/watch?v=s-195RwZEkY</a:t>
            </a:r>
          </a:p>
        </p:txBody>
      </p:sp>
      <p:sp>
        <p:nvSpPr>
          <p:cNvPr id="4" name="Slide Number Placeholder 3"/>
          <p:cNvSpPr>
            <a:spLocks noGrp="1"/>
          </p:cNvSpPr>
          <p:nvPr>
            <p:ph type="sldNum" sz="quarter" idx="10"/>
          </p:nvPr>
        </p:nvSpPr>
        <p:spPr/>
        <p:txBody>
          <a:bodyPr/>
          <a:lstStyle/>
          <a:p>
            <a:fld id="{0CABF181-C6F4-4847-9188-BDD3BDCE2B1E}" type="slidenum">
              <a:rPr lang="en-US" smtClean="0"/>
              <a:t>8</a:t>
            </a:fld>
            <a:endParaRPr lang="en-US"/>
          </a:p>
        </p:txBody>
      </p:sp>
    </p:spTree>
    <p:extLst>
      <p:ext uri="{BB962C8B-B14F-4D97-AF65-F5344CB8AC3E}">
        <p14:creationId xmlns:p14="http://schemas.microsoft.com/office/powerpoint/2010/main" val="420308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Gleaning at Wolf Creek Vineyard</a:t>
            </a:r>
          </a:p>
          <a:p>
            <a:endParaRPr lang="en-US" dirty="0"/>
          </a:p>
          <a:p>
            <a:r>
              <a:rPr lang="en-US" dirty="0"/>
              <a:t>**Add picture of peaches</a:t>
            </a:r>
          </a:p>
        </p:txBody>
      </p:sp>
      <p:sp>
        <p:nvSpPr>
          <p:cNvPr id="4" name="Slide Number Placeholder 3"/>
          <p:cNvSpPr>
            <a:spLocks noGrp="1"/>
          </p:cNvSpPr>
          <p:nvPr>
            <p:ph type="sldNum" sz="quarter" idx="10"/>
          </p:nvPr>
        </p:nvSpPr>
        <p:spPr/>
        <p:txBody>
          <a:bodyPr/>
          <a:lstStyle/>
          <a:p>
            <a:fld id="{0CABF181-C6F4-4847-9188-BDD3BDCE2B1E}" type="slidenum">
              <a:rPr lang="en-US" smtClean="0"/>
              <a:t>9</a:t>
            </a:fld>
            <a:endParaRPr lang="en-US"/>
          </a:p>
        </p:txBody>
      </p:sp>
    </p:spTree>
    <p:extLst>
      <p:ext uri="{BB962C8B-B14F-4D97-AF65-F5344CB8AC3E}">
        <p14:creationId xmlns:p14="http://schemas.microsoft.com/office/powerpoint/2010/main" val="194823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a:t>
            </a:r>
            <a:r>
              <a:rPr lang="en-US" dirty="0" err="1"/>
              <a:t>wasteage</a:t>
            </a:r>
            <a:endParaRPr lang="en-US" dirty="0"/>
          </a:p>
          <a:p>
            <a:endParaRPr lang="en-US" dirty="0"/>
          </a:p>
          <a:p>
            <a:r>
              <a:rPr lang="en-US" dirty="0"/>
              <a:t>Take one of these pics out to use for title page; or use just 2</a:t>
            </a:r>
            <a:r>
              <a:rPr lang="en-US" baseline="0" dirty="0"/>
              <a:t> of cardboard boxes</a:t>
            </a:r>
            <a:endParaRPr lang="en-US" dirty="0"/>
          </a:p>
        </p:txBody>
      </p:sp>
      <p:sp>
        <p:nvSpPr>
          <p:cNvPr id="4" name="Slide Number Placeholder 3"/>
          <p:cNvSpPr>
            <a:spLocks noGrp="1"/>
          </p:cNvSpPr>
          <p:nvPr>
            <p:ph type="sldNum" sz="quarter" idx="10"/>
          </p:nvPr>
        </p:nvSpPr>
        <p:spPr/>
        <p:txBody>
          <a:bodyPr/>
          <a:lstStyle/>
          <a:p>
            <a:fld id="{0CABF181-C6F4-4847-9188-BDD3BDCE2B1E}" type="slidenum">
              <a:rPr lang="en-US" smtClean="0"/>
              <a:t>10</a:t>
            </a:fld>
            <a:endParaRPr lang="en-US"/>
          </a:p>
        </p:txBody>
      </p:sp>
    </p:spTree>
    <p:extLst>
      <p:ext uri="{BB962C8B-B14F-4D97-AF65-F5344CB8AC3E}">
        <p14:creationId xmlns:p14="http://schemas.microsoft.com/office/powerpoint/2010/main" val="99261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83A79F9-CA8E-469B-A8E4-E360EA66EA8E}" type="datetimeFigureOut">
              <a:rPr lang="en-US" smtClean="0"/>
              <a:t>7/4/2019</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A19C433-43D1-4B5B-B257-347A16B43BEF}"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A79F9-CA8E-469B-A8E4-E360EA66EA8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9C433-43D1-4B5B-B257-347A16B43BE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A79F9-CA8E-469B-A8E4-E360EA66EA8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9C433-43D1-4B5B-B257-347A16B43BE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3A79F9-CA8E-469B-A8E4-E360EA66EA8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9C433-43D1-4B5B-B257-347A16B43B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3A79F9-CA8E-469B-A8E4-E360EA66EA8E}" type="datetimeFigureOut">
              <a:rPr lang="en-US" smtClean="0"/>
              <a:t>7/4/2019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9C433-43D1-4B5B-B257-347A16B43BE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83A79F9-CA8E-469B-A8E4-E360EA66EA8E}" type="datetimeFigureOut">
              <a:rPr lang="en-US" smtClean="0"/>
              <a:t>7/4/2019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9C433-43D1-4B5B-B257-347A16B43BEF}"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3A79F9-CA8E-469B-A8E4-E360EA66EA8E}" type="datetimeFigureOut">
              <a:rPr lang="en-US" smtClean="0"/>
              <a:t>7/4/2019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9C433-43D1-4B5B-B257-347A16B43BE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3A79F9-CA8E-469B-A8E4-E360EA66EA8E}" type="datetimeFigureOut">
              <a:rPr lang="en-US" smtClean="0"/>
              <a:t>7/4/2019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9C433-43D1-4B5B-B257-347A16B43BE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A79F9-CA8E-469B-A8E4-E360EA66EA8E}" type="datetimeFigureOut">
              <a:rPr lang="en-US" smtClean="0"/>
              <a:t>7/4/2019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9C433-43D1-4B5B-B257-347A16B43BE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83A79F9-CA8E-469B-A8E4-E360EA66EA8E}" type="datetimeFigureOut">
              <a:rPr lang="en-US" smtClean="0"/>
              <a:t>7/4/2019</a:t>
            </a:fld>
            <a:endParaRPr lang="en-US"/>
          </a:p>
        </p:txBody>
      </p:sp>
      <p:sp>
        <p:nvSpPr>
          <p:cNvPr id="7" name="Slide Number Placeholder 6"/>
          <p:cNvSpPr>
            <a:spLocks noGrp="1"/>
          </p:cNvSpPr>
          <p:nvPr>
            <p:ph type="sldNum" sz="quarter" idx="12"/>
          </p:nvPr>
        </p:nvSpPr>
        <p:spPr/>
        <p:txBody>
          <a:bodyPr/>
          <a:lstStyle/>
          <a:p>
            <a:fld id="{FA19C433-43D1-4B5B-B257-347A16B43BEF}"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3A79F9-CA8E-469B-A8E4-E360EA66EA8E}" type="datetimeFigureOut">
              <a:rPr lang="en-US" smtClean="0"/>
              <a:t>7/4/2019</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FA19C433-43D1-4B5B-B257-347A16B43BE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83A79F9-CA8E-469B-A8E4-E360EA66EA8E}" type="datetimeFigureOut">
              <a:rPr lang="en-US" smtClean="0"/>
              <a:t>7/4/2019</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A19C433-43D1-4B5B-B257-347A16B43BE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4G42KdGN520?rel=0" TargetMode="External"/><Relationship Id="rId5" Type="http://schemas.openxmlformats.org/officeDocument/2006/relationships/image" Target="../media/image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eZXkmvmv-nE?rel=0" TargetMode="External"/><Relationship Id="rId5" Type="http://schemas.openxmlformats.org/officeDocument/2006/relationships/image" Target="../media/image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s-195RwZEkY?rel=0" TargetMode="External"/><Relationship Id="rId5" Type="http://schemas.openxmlformats.org/officeDocument/2006/relationships/image" Target="../media/image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2895600"/>
            <a:ext cx="3313355" cy="1702160"/>
          </a:xfrm>
        </p:spPr>
        <p:txBody>
          <a:bodyPr>
            <a:normAutofit fontScale="90000"/>
          </a:bodyPr>
          <a:lstStyle/>
          <a:p>
            <a:r>
              <a:rPr lang="en-US" dirty="0"/>
              <a:t>Farmer-Friendly Approaches to Combating Food Waste</a:t>
            </a:r>
          </a:p>
        </p:txBody>
      </p:sp>
      <p:sp>
        <p:nvSpPr>
          <p:cNvPr id="3" name="Subtitle 2"/>
          <p:cNvSpPr>
            <a:spLocks noGrp="1"/>
          </p:cNvSpPr>
          <p:nvPr>
            <p:ph type="subTitle" idx="1"/>
          </p:nvPr>
        </p:nvSpPr>
        <p:spPr>
          <a:xfrm>
            <a:off x="4733365" y="4724400"/>
            <a:ext cx="3309803" cy="957309"/>
          </a:xfrm>
        </p:spPr>
        <p:txBody>
          <a:bodyPr/>
          <a:lstStyle/>
          <a:p>
            <a:r>
              <a:rPr lang="en-US" dirty="0"/>
              <a:t>Abbe Turner</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371600"/>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785360"/>
            <a:ext cx="1219200" cy="1082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578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1"/>
            <a:ext cx="3962399" cy="297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3" y="1752602"/>
            <a:ext cx="2971798" cy="297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5725" y="2124076"/>
            <a:ext cx="2971798" cy="222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30602" y="5334000"/>
            <a:ext cx="3882794" cy="369332"/>
          </a:xfrm>
          <a:prstGeom prst="rect">
            <a:avLst/>
          </a:prstGeom>
          <a:noFill/>
        </p:spPr>
        <p:txBody>
          <a:bodyPr wrap="none" rtlCol="0">
            <a:spAutoFit/>
          </a:bodyPr>
          <a:lstStyle/>
          <a:p>
            <a:r>
              <a:rPr lang="en-US" dirty="0"/>
              <a:t>Food Waste Prepared for Pick-Up</a:t>
            </a:r>
          </a:p>
        </p:txBody>
      </p:sp>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77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3959" y="2112569"/>
            <a:ext cx="2872841" cy="215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48" y="2112569"/>
            <a:ext cx="2872842" cy="215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81625" y="5181600"/>
            <a:ext cx="5780750" cy="369332"/>
          </a:xfrm>
          <a:prstGeom prst="rect">
            <a:avLst/>
          </a:prstGeom>
          <a:noFill/>
        </p:spPr>
        <p:txBody>
          <a:bodyPr wrap="none" rtlCol="0">
            <a:spAutoFit/>
          </a:bodyPr>
          <a:lstStyle/>
          <a:p>
            <a:r>
              <a:rPr lang="en-US" dirty="0"/>
              <a:t>Food Waste Storage Containers Ready for Pick-Up</a:t>
            </a:r>
          </a:p>
        </p:txBody>
      </p:sp>
      <p:sp>
        <p:nvSpPr>
          <p:cNvPr id="8" name="TextBox 7"/>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831" y="2112569"/>
            <a:ext cx="3221879" cy="215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430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104290" y="5867400"/>
            <a:ext cx="2935419" cy="369332"/>
          </a:xfrm>
          <a:prstGeom prst="rect">
            <a:avLst/>
          </a:prstGeom>
          <a:noFill/>
        </p:spPr>
        <p:txBody>
          <a:bodyPr wrap="none" rtlCol="0">
            <a:spAutoFit/>
          </a:bodyPr>
          <a:lstStyle/>
          <a:p>
            <a:r>
              <a:rPr lang="en-US" dirty="0"/>
              <a:t>Transporting Food Waste</a:t>
            </a:r>
          </a:p>
        </p:txBody>
      </p:sp>
      <p:sp>
        <p:nvSpPr>
          <p:cNvPr id="4" name="TextBox 3"/>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324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38055" y="5867400"/>
            <a:ext cx="4467890" cy="369332"/>
          </a:xfrm>
          <a:prstGeom prst="rect">
            <a:avLst/>
          </a:prstGeom>
          <a:noFill/>
        </p:spPr>
        <p:txBody>
          <a:bodyPr wrap="none" rtlCol="0">
            <a:spAutoFit/>
          </a:bodyPr>
          <a:lstStyle/>
          <a:p>
            <a:r>
              <a:rPr lang="en-US" dirty="0"/>
              <a:t>Chrysanthemum Enjoying Food Scraps</a:t>
            </a:r>
          </a:p>
        </p:txBody>
      </p:sp>
      <p:sp>
        <p:nvSpPr>
          <p:cNvPr id="4" name="TextBox 3"/>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83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TextBox 2"/>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286000"/>
            <a:ext cx="3740149" cy="28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851" y="2286001"/>
            <a:ext cx="3740149" cy="280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10100" y="5574268"/>
            <a:ext cx="2597370" cy="369332"/>
          </a:xfrm>
          <a:prstGeom prst="rect">
            <a:avLst/>
          </a:prstGeom>
          <a:noFill/>
        </p:spPr>
        <p:txBody>
          <a:bodyPr wrap="square" rtlCol="0">
            <a:spAutoFit/>
          </a:bodyPr>
          <a:lstStyle/>
          <a:p>
            <a:r>
              <a:rPr lang="en-US" dirty="0"/>
              <a:t>Find the Right Vehicle</a:t>
            </a:r>
          </a:p>
        </p:txBody>
      </p:sp>
    </p:spTree>
    <p:extLst>
      <p:ext uri="{BB962C8B-B14F-4D97-AF65-F5344CB8AC3E}">
        <p14:creationId xmlns:p14="http://schemas.microsoft.com/office/powerpoint/2010/main" val="1840265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295400"/>
            <a:ext cx="38481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1295400"/>
            <a:ext cx="3848100"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65630" y="5574268"/>
            <a:ext cx="3212739" cy="369332"/>
          </a:xfrm>
          <a:prstGeom prst="rect">
            <a:avLst/>
          </a:prstGeom>
          <a:noFill/>
        </p:spPr>
        <p:txBody>
          <a:bodyPr wrap="none" rtlCol="0">
            <a:spAutoFit/>
          </a:bodyPr>
          <a:lstStyle/>
          <a:p>
            <a:r>
              <a:rPr lang="en-US" dirty="0"/>
              <a:t>Scale at Mad Cap Brewery</a:t>
            </a: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spTree>
    <p:extLst>
      <p:ext uri="{BB962C8B-B14F-4D97-AF65-F5344CB8AC3E}">
        <p14:creationId xmlns:p14="http://schemas.microsoft.com/office/powerpoint/2010/main" val="2519908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732" y="3193569"/>
            <a:ext cx="3069899" cy="229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3355" y="1065276"/>
            <a:ext cx="2842444" cy="212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565" y="3188225"/>
            <a:ext cx="3064235" cy="229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3631" y="3188224"/>
            <a:ext cx="1529724" cy="2298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732" y="1065276"/>
            <a:ext cx="3774132" cy="2122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1031" y="1065276"/>
            <a:ext cx="2076510" cy="2122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14615" y="5802868"/>
            <a:ext cx="2567755" cy="369332"/>
          </a:xfrm>
          <a:prstGeom prst="rect">
            <a:avLst/>
          </a:prstGeom>
          <a:noFill/>
        </p:spPr>
        <p:txBody>
          <a:bodyPr wrap="square" rtlCol="0">
            <a:spAutoFit/>
          </a:bodyPr>
          <a:lstStyle/>
          <a:p>
            <a:r>
              <a:rPr lang="en-US" dirty="0"/>
              <a:t>Find the Right People</a:t>
            </a:r>
          </a:p>
        </p:txBody>
      </p:sp>
      <p:pic>
        <p:nvPicPr>
          <p:cNvPr id="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spTree>
    <p:extLst>
      <p:ext uri="{BB962C8B-B14F-4D97-AF65-F5344CB8AC3E}">
        <p14:creationId xmlns:p14="http://schemas.microsoft.com/office/powerpoint/2010/main" val="3023370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Our Partners</a:t>
            </a:r>
          </a:p>
        </p:txBody>
      </p:sp>
      <p:sp>
        <p:nvSpPr>
          <p:cNvPr id="3" name="TextBox 2"/>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3000" y="2239494"/>
            <a:ext cx="3352799" cy="3970318"/>
          </a:xfrm>
          <a:prstGeom prst="rect">
            <a:avLst/>
          </a:prstGeom>
          <a:noFill/>
        </p:spPr>
        <p:txBody>
          <a:bodyPr wrap="square" numCol="1" rtlCol="0">
            <a:spAutoFit/>
          </a:bodyPr>
          <a:lstStyle/>
          <a:p>
            <a:r>
              <a:rPr lang="en-US" sz="1200" b="1" dirty="0"/>
              <a:t>Farmers</a:t>
            </a:r>
          </a:p>
          <a:p>
            <a:r>
              <a:rPr lang="en-US" sz="1200" dirty="0">
                <a:solidFill>
                  <a:schemeClr val="accent6">
                    <a:lumMod val="75000"/>
                  </a:schemeClr>
                </a:solidFill>
              </a:rPr>
              <a:t>Amber </a:t>
            </a:r>
            <a:r>
              <a:rPr lang="en-US" sz="1200" dirty="0" err="1">
                <a:solidFill>
                  <a:schemeClr val="accent6">
                    <a:lumMod val="75000"/>
                  </a:schemeClr>
                </a:solidFill>
              </a:rPr>
              <a:t>Sattleberg</a:t>
            </a:r>
            <a:r>
              <a:rPr lang="en-US" sz="1200" dirty="0">
                <a:solidFill>
                  <a:schemeClr val="accent6">
                    <a:lumMod val="75000"/>
                  </a:schemeClr>
                </a:solidFill>
              </a:rPr>
              <a:t>, Lucky Penny Farm</a:t>
            </a:r>
          </a:p>
          <a:p>
            <a:r>
              <a:rPr lang="en-US" sz="1200" dirty="0"/>
              <a:t>Gwen </a:t>
            </a:r>
            <a:r>
              <a:rPr lang="en-US" sz="1200" dirty="0" err="1"/>
              <a:t>Volkert</a:t>
            </a:r>
            <a:r>
              <a:rPr lang="en-US" sz="1200" dirty="0"/>
              <a:t>, </a:t>
            </a:r>
            <a:r>
              <a:rPr lang="en-US" sz="1200" dirty="0" err="1"/>
              <a:t>Ferrum</a:t>
            </a:r>
            <a:r>
              <a:rPr lang="en-US" sz="1200" dirty="0"/>
              <a:t> </a:t>
            </a:r>
            <a:r>
              <a:rPr lang="en-US" sz="1200" dirty="0" err="1"/>
              <a:t>Morraine</a:t>
            </a:r>
            <a:r>
              <a:rPr lang="en-US" sz="1200" dirty="0"/>
              <a:t> Farm</a:t>
            </a:r>
          </a:p>
          <a:p>
            <a:r>
              <a:rPr lang="en-US" sz="1200" dirty="0"/>
              <a:t>Nick Morris, Red Winged Acres</a:t>
            </a:r>
          </a:p>
          <a:p>
            <a:r>
              <a:rPr lang="en-US" sz="1200" dirty="0">
                <a:solidFill>
                  <a:schemeClr val="accent6">
                    <a:lumMod val="75000"/>
                  </a:schemeClr>
                </a:solidFill>
              </a:rPr>
              <a:t>Olivia Hogue</a:t>
            </a:r>
          </a:p>
          <a:p>
            <a:r>
              <a:rPr lang="en-US" sz="1200" dirty="0">
                <a:solidFill>
                  <a:schemeClr val="accent6">
                    <a:lumMod val="75000"/>
                  </a:schemeClr>
                </a:solidFill>
              </a:rPr>
              <a:t>Teresa Kaminski</a:t>
            </a:r>
          </a:p>
          <a:p>
            <a:r>
              <a:rPr lang="en-US" sz="1200" dirty="0">
                <a:solidFill>
                  <a:schemeClr val="accent6">
                    <a:lumMod val="75000"/>
                  </a:schemeClr>
                </a:solidFill>
              </a:rPr>
              <a:t>John Gwinn, Composter</a:t>
            </a:r>
          </a:p>
          <a:p>
            <a:endParaRPr lang="en-US" sz="1200" dirty="0"/>
          </a:p>
          <a:p>
            <a:r>
              <a:rPr lang="en-US" sz="1200" b="1" dirty="0"/>
              <a:t>Chefs/ Restaurants</a:t>
            </a:r>
          </a:p>
          <a:p>
            <a:r>
              <a:rPr lang="en-US" sz="1200" dirty="0">
                <a:solidFill>
                  <a:schemeClr val="accent6">
                    <a:lumMod val="75000"/>
                  </a:schemeClr>
                </a:solidFill>
              </a:rPr>
              <a:t>Drew </a:t>
            </a:r>
            <a:r>
              <a:rPr lang="en-US" sz="1200" dirty="0" err="1">
                <a:solidFill>
                  <a:schemeClr val="accent6">
                    <a:lumMod val="75000"/>
                  </a:schemeClr>
                </a:solidFill>
              </a:rPr>
              <a:t>Racin</a:t>
            </a:r>
            <a:r>
              <a:rPr lang="en-US" sz="1200" dirty="0">
                <a:solidFill>
                  <a:schemeClr val="accent6">
                    <a:lumMod val="75000"/>
                  </a:schemeClr>
                </a:solidFill>
              </a:rPr>
              <a:t>- Hodges</a:t>
            </a:r>
          </a:p>
          <a:p>
            <a:r>
              <a:rPr lang="en-US" sz="1200" dirty="0"/>
              <a:t>Ben </a:t>
            </a:r>
            <a:r>
              <a:rPr lang="en-US" sz="1200" dirty="0" err="1"/>
              <a:t>Bebenroth</a:t>
            </a:r>
            <a:r>
              <a:rPr lang="en-US" sz="1200" dirty="0"/>
              <a:t>- Spice Companies</a:t>
            </a:r>
          </a:p>
          <a:p>
            <a:r>
              <a:rPr lang="en-US" sz="1200" dirty="0"/>
              <a:t>Burt </a:t>
            </a:r>
            <a:r>
              <a:rPr lang="en-US" sz="1200" dirty="0" err="1"/>
              <a:t>Bellison</a:t>
            </a:r>
            <a:r>
              <a:rPr lang="en-US" sz="1200" dirty="0"/>
              <a:t>- Little City Grill</a:t>
            </a:r>
          </a:p>
          <a:p>
            <a:endParaRPr lang="en-US" sz="1200" dirty="0"/>
          </a:p>
          <a:p>
            <a:r>
              <a:rPr lang="en-US" sz="1200" b="1" dirty="0"/>
              <a:t>Food Manufacturers/Producers/Brewers</a:t>
            </a:r>
          </a:p>
          <a:p>
            <a:r>
              <a:rPr lang="en-US" sz="1200" dirty="0">
                <a:solidFill>
                  <a:schemeClr val="accent6">
                    <a:lumMod val="75000"/>
                  </a:schemeClr>
                </a:solidFill>
              </a:rPr>
              <a:t>Main Street Brewery</a:t>
            </a:r>
          </a:p>
          <a:p>
            <a:r>
              <a:rPr lang="en-US" sz="1200" dirty="0">
                <a:solidFill>
                  <a:schemeClr val="accent6">
                    <a:lumMod val="75000"/>
                  </a:schemeClr>
                </a:solidFill>
              </a:rPr>
              <a:t>Mad Cap Brewery</a:t>
            </a:r>
          </a:p>
          <a:p>
            <a:r>
              <a:rPr lang="en-US" sz="1200" dirty="0"/>
              <a:t>Platform Brewery</a:t>
            </a:r>
          </a:p>
          <a:p>
            <a:r>
              <a:rPr lang="en-US" sz="1200" dirty="0">
                <a:solidFill>
                  <a:schemeClr val="accent6">
                    <a:lumMod val="75000"/>
                  </a:schemeClr>
                </a:solidFill>
              </a:rPr>
              <a:t>Cleveland Tofu</a:t>
            </a:r>
          </a:p>
          <a:p>
            <a:r>
              <a:rPr lang="en-US" sz="1200" dirty="0"/>
              <a:t>Lucky Penny Creamery</a:t>
            </a:r>
          </a:p>
          <a:p>
            <a:r>
              <a:rPr lang="en-US" sz="1200" dirty="0">
                <a:solidFill>
                  <a:schemeClr val="accent6">
                    <a:lumMod val="75000"/>
                  </a:schemeClr>
                </a:solidFill>
              </a:rPr>
              <a:t>Green City Growers</a:t>
            </a:r>
          </a:p>
          <a:p>
            <a:r>
              <a:rPr lang="en-US" sz="1200" dirty="0"/>
              <a:t>Clover Road Cream Cheese</a:t>
            </a:r>
          </a:p>
        </p:txBody>
      </p:sp>
      <p:sp>
        <p:nvSpPr>
          <p:cNvPr id="7" name="TextBox 6"/>
          <p:cNvSpPr txBox="1"/>
          <p:nvPr/>
        </p:nvSpPr>
        <p:spPr>
          <a:xfrm>
            <a:off x="4724400" y="2239494"/>
            <a:ext cx="3124200" cy="3970318"/>
          </a:xfrm>
          <a:prstGeom prst="rect">
            <a:avLst/>
          </a:prstGeom>
          <a:noFill/>
        </p:spPr>
        <p:txBody>
          <a:bodyPr wrap="square" rtlCol="0">
            <a:spAutoFit/>
          </a:bodyPr>
          <a:lstStyle/>
          <a:p>
            <a:r>
              <a:rPr lang="en-US" sz="1200" b="1" dirty="0"/>
              <a:t>Food Waste Handlers/Consultants (3) </a:t>
            </a:r>
          </a:p>
          <a:p>
            <a:r>
              <a:rPr lang="en-US" sz="1200" dirty="0">
                <a:solidFill>
                  <a:schemeClr val="accent6">
                    <a:lumMod val="75000"/>
                  </a:schemeClr>
                </a:solidFill>
              </a:rPr>
              <a:t>Greg- </a:t>
            </a:r>
            <a:r>
              <a:rPr lang="en-US" sz="1200" dirty="0" err="1">
                <a:solidFill>
                  <a:schemeClr val="accent6">
                    <a:lumMod val="75000"/>
                  </a:schemeClr>
                </a:solidFill>
              </a:rPr>
              <a:t>Groundz</a:t>
            </a:r>
            <a:endParaRPr lang="en-US" sz="1200" dirty="0">
              <a:solidFill>
                <a:schemeClr val="accent6">
                  <a:lumMod val="75000"/>
                </a:schemeClr>
              </a:solidFill>
            </a:endParaRPr>
          </a:p>
          <a:p>
            <a:r>
              <a:rPr lang="en-US" sz="1200" dirty="0"/>
              <a:t>Mike- Good land Sustainability</a:t>
            </a:r>
          </a:p>
          <a:p>
            <a:r>
              <a:rPr lang="en-US" sz="1200" dirty="0"/>
              <a:t>Dan- Rust Belt Riders</a:t>
            </a:r>
          </a:p>
          <a:p>
            <a:endParaRPr lang="en-US" sz="1200" dirty="0"/>
          </a:p>
          <a:p>
            <a:r>
              <a:rPr lang="en-US" sz="1200" b="1" dirty="0"/>
              <a:t>Food Retailers/ Distributors</a:t>
            </a:r>
          </a:p>
          <a:p>
            <a:r>
              <a:rPr lang="en-US" sz="1200" dirty="0">
                <a:solidFill>
                  <a:schemeClr val="accent6">
                    <a:lumMod val="75000"/>
                  </a:schemeClr>
                </a:solidFill>
              </a:rPr>
              <a:t>Bon </a:t>
            </a:r>
            <a:r>
              <a:rPr lang="en-US" sz="1200" dirty="0" err="1">
                <a:solidFill>
                  <a:schemeClr val="accent6">
                    <a:lumMod val="75000"/>
                  </a:schemeClr>
                </a:solidFill>
              </a:rPr>
              <a:t>Appetit</a:t>
            </a:r>
            <a:r>
              <a:rPr lang="en-US" sz="1200" dirty="0">
                <a:solidFill>
                  <a:schemeClr val="accent6">
                    <a:lumMod val="75000"/>
                  </a:schemeClr>
                </a:solidFill>
              </a:rPr>
              <a:t> Catering</a:t>
            </a:r>
          </a:p>
          <a:p>
            <a:r>
              <a:rPr lang="en-US" sz="1200" dirty="0"/>
              <a:t>Whole Foods</a:t>
            </a:r>
          </a:p>
          <a:p>
            <a:r>
              <a:rPr lang="en-US" sz="1200" dirty="0">
                <a:solidFill>
                  <a:schemeClr val="accent6">
                    <a:lumMod val="75000"/>
                  </a:schemeClr>
                </a:solidFill>
              </a:rPr>
              <a:t>Door -to -Door Organics</a:t>
            </a:r>
          </a:p>
          <a:p>
            <a:br>
              <a:rPr lang="en-US" sz="1200" dirty="0"/>
            </a:br>
            <a:r>
              <a:rPr lang="en-US" sz="1200" b="1" dirty="0"/>
              <a:t>Educational Institutions</a:t>
            </a:r>
          </a:p>
          <a:p>
            <a:r>
              <a:rPr lang="en-US" sz="1200" dirty="0">
                <a:solidFill>
                  <a:schemeClr val="accent6">
                    <a:lumMod val="75000"/>
                  </a:schemeClr>
                </a:solidFill>
              </a:rPr>
              <a:t>Laurel School</a:t>
            </a:r>
          </a:p>
          <a:p>
            <a:r>
              <a:rPr lang="en-US" sz="1200" dirty="0">
                <a:solidFill>
                  <a:schemeClr val="accent6">
                    <a:lumMod val="75000"/>
                  </a:schemeClr>
                </a:solidFill>
              </a:rPr>
              <a:t>Case Western Reserve</a:t>
            </a:r>
          </a:p>
          <a:p>
            <a:br>
              <a:rPr lang="en-US" sz="1200" dirty="0"/>
            </a:br>
            <a:r>
              <a:rPr lang="en-US" sz="1200" b="1" dirty="0"/>
              <a:t>Non Profits/ NGOS</a:t>
            </a:r>
          </a:p>
          <a:p>
            <a:r>
              <a:rPr lang="en-US" sz="1200" dirty="0"/>
              <a:t>NCR-SARE</a:t>
            </a:r>
          </a:p>
          <a:p>
            <a:r>
              <a:rPr lang="en-US" sz="1200" dirty="0">
                <a:solidFill>
                  <a:schemeClr val="accent6">
                    <a:lumMod val="75000"/>
                  </a:schemeClr>
                </a:solidFill>
              </a:rPr>
              <a:t>Ohio EPA</a:t>
            </a:r>
          </a:p>
          <a:p>
            <a:r>
              <a:rPr lang="en-US" sz="1200" dirty="0"/>
              <a:t>OEFFA Farm Tour</a:t>
            </a:r>
          </a:p>
          <a:p>
            <a:r>
              <a:rPr lang="en-US" sz="1200" dirty="0"/>
              <a:t>OSU Extension</a:t>
            </a:r>
          </a:p>
          <a:p>
            <a:r>
              <a:rPr lang="en-US" sz="1200" dirty="0"/>
              <a:t>Stark County Parks</a:t>
            </a:r>
          </a:p>
          <a:p>
            <a:endParaRPr lang="en-US" sz="1200" dirty="0"/>
          </a:p>
        </p:txBody>
      </p:sp>
    </p:spTree>
    <p:extLst>
      <p:ext uri="{BB962C8B-B14F-4D97-AF65-F5344CB8AC3E}">
        <p14:creationId xmlns:p14="http://schemas.microsoft.com/office/powerpoint/2010/main" val="143580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Next Steps/Policy</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sp>
        <p:nvSpPr>
          <p:cNvPr id="7" name="TextBox 6"/>
          <p:cNvSpPr txBox="1"/>
          <p:nvPr/>
        </p:nvSpPr>
        <p:spPr>
          <a:xfrm>
            <a:off x="1066800" y="2209800"/>
            <a:ext cx="6934200" cy="1200329"/>
          </a:xfrm>
          <a:prstGeom prst="rect">
            <a:avLst/>
          </a:prstGeom>
          <a:noFill/>
        </p:spPr>
        <p:txBody>
          <a:bodyPr wrap="square" rtlCol="0">
            <a:spAutoFit/>
          </a:bodyPr>
          <a:lstStyle/>
          <a:p>
            <a:r>
              <a:rPr lang="en-US" dirty="0"/>
              <a:t>The Bill Emerson Good Samaritan Food Donation Act -Created in 1996 under President Bill Clinton to encourage food donation to nonprofit organizations by minimizing liability.</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157" y="3568607"/>
            <a:ext cx="3683486" cy="245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971800" y="6056931"/>
            <a:ext cx="3124200" cy="369332"/>
          </a:xfrm>
          <a:prstGeom prst="rect">
            <a:avLst/>
          </a:prstGeom>
          <a:noFill/>
        </p:spPr>
        <p:txBody>
          <a:bodyPr wrap="square" rtlCol="0">
            <a:spAutoFit/>
          </a:bodyPr>
          <a:lstStyle/>
          <a:p>
            <a:r>
              <a:rPr lang="en-US" dirty="0"/>
              <a:t>Do Your Part, Take Action</a:t>
            </a:r>
          </a:p>
        </p:txBody>
      </p:sp>
    </p:spTree>
    <p:extLst>
      <p:ext uri="{BB962C8B-B14F-4D97-AF65-F5344CB8AC3E}">
        <p14:creationId xmlns:p14="http://schemas.microsoft.com/office/powerpoint/2010/main" val="3283241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to SARE</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4924" y="2804585"/>
            <a:ext cx="3351993" cy="230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90800"/>
            <a:ext cx="3024352" cy="273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31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163" y="1905000"/>
            <a:ext cx="4069237"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sz="quarter" idx="14"/>
          </p:nvPr>
        </p:nvSpPr>
        <p:spPr>
          <a:xfrm>
            <a:off x="4724400" y="1752600"/>
            <a:ext cx="3790950" cy="3505200"/>
          </a:xfrm>
        </p:spPr>
        <p:txBody>
          <a:bodyPr>
            <a:noAutofit/>
          </a:bodyPr>
          <a:lstStyle/>
          <a:p>
            <a:r>
              <a:rPr lang="en-US" sz="1900" dirty="0"/>
              <a:t>In the U.S., up to 40 percent of our food ends up in the landfill</a:t>
            </a:r>
          </a:p>
          <a:p>
            <a:r>
              <a:rPr lang="en-US" sz="1900" dirty="0"/>
              <a:t>When disposed in landfills, rotting food becomes a significant source of methane, a dangerous greenhouse gas</a:t>
            </a:r>
          </a:p>
          <a:p>
            <a:pPr lvl="1"/>
            <a:r>
              <a:rPr lang="en-US" sz="1900" dirty="0"/>
              <a:t>Wasted food is also wasted money, time, and natural resources</a:t>
            </a:r>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08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gs Eating Feta Vide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143000"/>
            <a:ext cx="8229600" cy="4702021"/>
          </a:xfrm>
        </p:spPr>
      </p:pic>
      <p:sp>
        <p:nvSpPr>
          <p:cNvPr id="5" name="TextBox 4"/>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sp>
        <p:nvSpPr>
          <p:cNvPr id="6" name="TextBox 5"/>
          <p:cNvSpPr txBox="1"/>
          <p:nvPr/>
        </p:nvSpPr>
        <p:spPr>
          <a:xfrm>
            <a:off x="3581400" y="6019800"/>
            <a:ext cx="1981200" cy="369332"/>
          </a:xfrm>
          <a:prstGeom prst="rect">
            <a:avLst/>
          </a:prstGeom>
          <a:noFill/>
        </p:spPr>
        <p:txBody>
          <a:bodyPr wrap="square" rtlCol="0">
            <a:spAutoFit/>
          </a:bodyPr>
          <a:lstStyle/>
          <a:p>
            <a:r>
              <a:rPr lang="en-US" dirty="0"/>
              <a:t>Pigs Eating Feta</a:t>
            </a:r>
          </a:p>
        </p:txBody>
      </p:sp>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9962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8552" y="3549274"/>
            <a:ext cx="2336596" cy="175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235" y="3527852"/>
            <a:ext cx="2346048" cy="17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1411" y="962937"/>
            <a:ext cx="1680264" cy="2249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703" y="1133004"/>
            <a:ext cx="2715866" cy="1909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1163" y="3523544"/>
            <a:ext cx="2345637" cy="175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2814026" y="1941481"/>
            <a:ext cx="694899" cy="344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62342" y="5675743"/>
            <a:ext cx="3696786" cy="369332"/>
          </a:xfrm>
          <a:prstGeom prst="rect">
            <a:avLst/>
          </a:prstGeom>
          <a:noFill/>
        </p:spPr>
        <p:txBody>
          <a:bodyPr wrap="square" rtlCol="0">
            <a:spAutoFit/>
          </a:bodyPr>
          <a:lstStyle/>
          <a:p>
            <a:r>
              <a:rPr lang="en-US" dirty="0"/>
              <a:t>Lucky Penny’s Food Waste Flow</a:t>
            </a:r>
          </a:p>
        </p:txBody>
      </p:sp>
      <p:pic>
        <p:nvPicPr>
          <p:cNvPr id="1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6505" y="5960507"/>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9568" y="1133004"/>
            <a:ext cx="3394832" cy="1909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ight Arrow 18"/>
          <p:cNvSpPr/>
          <p:nvPr/>
        </p:nvSpPr>
        <p:spPr>
          <a:xfrm>
            <a:off x="4610735" y="1915539"/>
            <a:ext cx="694899" cy="344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22876" y="4253237"/>
            <a:ext cx="694899" cy="344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3196649" y="4227343"/>
            <a:ext cx="694899" cy="344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5796548" y="4227342"/>
            <a:ext cx="694899" cy="344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546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600200"/>
            <a:ext cx="7152105" cy="1477328"/>
          </a:xfrm>
          <a:prstGeom prst="rect">
            <a:avLst/>
          </a:prstGeom>
          <a:noFill/>
        </p:spPr>
        <p:txBody>
          <a:bodyPr wrap="square" rtlCol="0">
            <a:spAutoFit/>
          </a:bodyPr>
          <a:lstStyle/>
          <a:p>
            <a:r>
              <a:rPr lang="en-US" b="1" dirty="0"/>
              <a:t>Food Waste For Farms </a:t>
            </a:r>
            <a:r>
              <a:rPr lang="en-US" dirty="0"/>
              <a:t>is a pilot project to link generators of commercial food waste with farms to utilize this nutrient rich asset as animal feed or compost material diverting it from the landfill. The goal is to use technology to optimize the systems for waste recovery, logistics and profitability.</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52838"/>
            <a:ext cx="2593975" cy="234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Image result for lucky penny creamery logo"/>
          <p:cNvPicPr/>
          <p:nvPr/>
        </p:nvPicPr>
        <p:blipFill rotWithShape="1">
          <a:blip r:embed="rId3">
            <a:extLst>
              <a:ext uri="{28A0092B-C50C-407E-A947-70E740481C1C}">
                <a14:useLocalDpi xmlns:a14="http://schemas.microsoft.com/office/drawing/2010/main" val="0"/>
              </a:ext>
            </a:extLst>
          </a:blip>
          <a:srcRect l="6186" t="6990" r="7217" b="10298"/>
          <a:stretch/>
        </p:blipFill>
        <p:spPr bwMode="auto">
          <a:xfrm>
            <a:off x="4648200" y="3585996"/>
            <a:ext cx="2846755" cy="2407658"/>
          </a:xfrm>
          <a:prstGeom prst="rect">
            <a:avLst/>
          </a:prstGeom>
          <a:noFill/>
          <a:ln>
            <a:noFill/>
          </a:ln>
          <a:extLst>
            <a:ext uri="{53640926-AAD7-44D8-BBD7-CCE9431645EC}">
              <a14:shadowObscured xmlns:a14="http://schemas.microsoft.com/office/drawing/2010/main"/>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4400" y="24825"/>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spTree>
    <p:extLst>
      <p:ext uri="{BB962C8B-B14F-4D97-AF65-F5344CB8AC3E}">
        <p14:creationId xmlns:p14="http://schemas.microsoft.com/office/powerpoint/2010/main" val="1743601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Our Partners</a:t>
            </a:r>
          </a:p>
        </p:txBody>
      </p:sp>
      <p:sp>
        <p:nvSpPr>
          <p:cNvPr id="3" name="TextBox 2"/>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3000" y="2239494"/>
            <a:ext cx="3352799" cy="3970318"/>
          </a:xfrm>
          <a:prstGeom prst="rect">
            <a:avLst/>
          </a:prstGeom>
          <a:noFill/>
        </p:spPr>
        <p:txBody>
          <a:bodyPr wrap="square" numCol="1" rtlCol="0">
            <a:spAutoFit/>
          </a:bodyPr>
          <a:lstStyle/>
          <a:p>
            <a:r>
              <a:rPr lang="en-US" sz="1200" b="1" dirty="0"/>
              <a:t>Farmers</a:t>
            </a:r>
          </a:p>
          <a:p>
            <a:r>
              <a:rPr lang="en-US" sz="1200" dirty="0">
                <a:solidFill>
                  <a:schemeClr val="accent6">
                    <a:lumMod val="75000"/>
                  </a:schemeClr>
                </a:solidFill>
              </a:rPr>
              <a:t>Amber </a:t>
            </a:r>
            <a:r>
              <a:rPr lang="en-US" sz="1200" dirty="0" err="1">
                <a:solidFill>
                  <a:schemeClr val="accent6">
                    <a:lumMod val="75000"/>
                  </a:schemeClr>
                </a:solidFill>
              </a:rPr>
              <a:t>Sattleberg</a:t>
            </a:r>
            <a:r>
              <a:rPr lang="en-US" sz="1200" dirty="0">
                <a:solidFill>
                  <a:schemeClr val="accent6">
                    <a:lumMod val="75000"/>
                  </a:schemeClr>
                </a:solidFill>
              </a:rPr>
              <a:t>, Lucky Penny Farm</a:t>
            </a:r>
          </a:p>
          <a:p>
            <a:r>
              <a:rPr lang="en-US" sz="1200" dirty="0"/>
              <a:t>Gwen </a:t>
            </a:r>
            <a:r>
              <a:rPr lang="en-US" sz="1200" dirty="0" err="1"/>
              <a:t>Volkert</a:t>
            </a:r>
            <a:r>
              <a:rPr lang="en-US" sz="1200" dirty="0"/>
              <a:t>, </a:t>
            </a:r>
            <a:r>
              <a:rPr lang="en-US" sz="1200" dirty="0" err="1"/>
              <a:t>Ferrum</a:t>
            </a:r>
            <a:r>
              <a:rPr lang="en-US" sz="1200" dirty="0"/>
              <a:t> </a:t>
            </a:r>
            <a:r>
              <a:rPr lang="en-US" sz="1200" dirty="0" err="1"/>
              <a:t>Morraine</a:t>
            </a:r>
            <a:r>
              <a:rPr lang="en-US" sz="1200" dirty="0"/>
              <a:t> Farm</a:t>
            </a:r>
          </a:p>
          <a:p>
            <a:r>
              <a:rPr lang="en-US" sz="1200" dirty="0"/>
              <a:t>Nick Morris, Red Winged Acres</a:t>
            </a:r>
          </a:p>
          <a:p>
            <a:r>
              <a:rPr lang="en-US" sz="1200" dirty="0">
                <a:solidFill>
                  <a:schemeClr val="accent6">
                    <a:lumMod val="75000"/>
                  </a:schemeClr>
                </a:solidFill>
              </a:rPr>
              <a:t>Olivia Hogue</a:t>
            </a:r>
          </a:p>
          <a:p>
            <a:r>
              <a:rPr lang="en-US" sz="1200" dirty="0">
                <a:solidFill>
                  <a:schemeClr val="accent6">
                    <a:lumMod val="75000"/>
                  </a:schemeClr>
                </a:solidFill>
              </a:rPr>
              <a:t>Teresa Kaminski</a:t>
            </a:r>
          </a:p>
          <a:p>
            <a:r>
              <a:rPr lang="en-US" sz="1200" dirty="0">
                <a:solidFill>
                  <a:schemeClr val="accent6">
                    <a:lumMod val="75000"/>
                  </a:schemeClr>
                </a:solidFill>
              </a:rPr>
              <a:t>John Gwinn, Composter</a:t>
            </a:r>
          </a:p>
          <a:p>
            <a:endParaRPr lang="en-US" sz="1200" dirty="0"/>
          </a:p>
          <a:p>
            <a:r>
              <a:rPr lang="en-US" sz="1200" b="1" dirty="0"/>
              <a:t>Chefs/ Restaurants</a:t>
            </a:r>
          </a:p>
          <a:p>
            <a:r>
              <a:rPr lang="en-US" sz="1200" dirty="0">
                <a:solidFill>
                  <a:schemeClr val="accent6">
                    <a:lumMod val="75000"/>
                  </a:schemeClr>
                </a:solidFill>
              </a:rPr>
              <a:t>Drew </a:t>
            </a:r>
            <a:r>
              <a:rPr lang="en-US" sz="1200" dirty="0" err="1">
                <a:solidFill>
                  <a:schemeClr val="accent6">
                    <a:lumMod val="75000"/>
                  </a:schemeClr>
                </a:solidFill>
              </a:rPr>
              <a:t>Racin</a:t>
            </a:r>
            <a:r>
              <a:rPr lang="en-US" sz="1200" dirty="0">
                <a:solidFill>
                  <a:schemeClr val="accent6">
                    <a:lumMod val="75000"/>
                  </a:schemeClr>
                </a:solidFill>
              </a:rPr>
              <a:t>- Hodges</a:t>
            </a:r>
          </a:p>
          <a:p>
            <a:r>
              <a:rPr lang="en-US" sz="1200" dirty="0"/>
              <a:t>Ben </a:t>
            </a:r>
            <a:r>
              <a:rPr lang="en-US" sz="1200" dirty="0" err="1"/>
              <a:t>Bebenroth</a:t>
            </a:r>
            <a:r>
              <a:rPr lang="en-US" sz="1200" dirty="0"/>
              <a:t>- Spice Companies</a:t>
            </a:r>
          </a:p>
          <a:p>
            <a:r>
              <a:rPr lang="en-US" sz="1200" dirty="0"/>
              <a:t>Burt </a:t>
            </a:r>
            <a:r>
              <a:rPr lang="en-US" sz="1200" dirty="0" err="1"/>
              <a:t>Bellison</a:t>
            </a:r>
            <a:r>
              <a:rPr lang="en-US" sz="1200" dirty="0"/>
              <a:t>- Little City Grill</a:t>
            </a:r>
          </a:p>
          <a:p>
            <a:endParaRPr lang="en-US" sz="1200" dirty="0"/>
          </a:p>
          <a:p>
            <a:r>
              <a:rPr lang="en-US" sz="1200" b="1" dirty="0"/>
              <a:t>Food Manufacturers/Producers/Brewers</a:t>
            </a:r>
          </a:p>
          <a:p>
            <a:r>
              <a:rPr lang="en-US" sz="1200" dirty="0">
                <a:solidFill>
                  <a:schemeClr val="accent6">
                    <a:lumMod val="75000"/>
                  </a:schemeClr>
                </a:solidFill>
              </a:rPr>
              <a:t>Main Street Brewery</a:t>
            </a:r>
          </a:p>
          <a:p>
            <a:r>
              <a:rPr lang="en-US" sz="1200" dirty="0">
                <a:solidFill>
                  <a:schemeClr val="accent6">
                    <a:lumMod val="75000"/>
                  </a:schemeClr>
                </a:solidFill>
              </a:rPr>
              <a:t>Mad Cap Brewery</a:t>
            </a:r>
          </a:p>
          <a:p>
            <a:r>
              <a:rPr lang="en-US" sz="1200" dirty="0"/>
              <a:t>Platform Brewery</a:t>
            </a:r>
          </a:p>
          <a:p>
            <a:r>
              <a:rPr lang="en-US" sz="1200" dirty="0">
                <a:solidFill>
                  <a:schemeClr val="accent6">
                    <a:lumMod val="75000"/>
                  </a:schemeClr>
                </a:solidFill>
              </a:rPr>
              <a:t>Cleveland Tofu</a:t>
            </a:r>
          </a:p>
          <a:p>
            <a:r>
              <a:rPr lang="en-US" sz="1200" dirty="0"/>
              <a:t>Lucky Penny Creamery</a:t>
            </a:r>
          </a:p>
          <a:p>
            <a:r>
              <a:rPr lang="en-US" sz="1200" dirty="0">
                <a:solidFill>
                  <a:schemeClr val="accent6">
                    <a:lumMod val="75000"/>
                  </a:schemeClr>
                </a:solidFill>
              </a:rPr>
              <a:t>Green City Growers</a:t>
            </a:r>
          </a:p>
          <a:p>
            <a:r>
              <a:rPr lang="en-US" sz="1200" dirty="0"/>
              <a:t>Clover Road Cream Cheese</a:t>
            </a:r>
          </a:p>
        </p:txBody>
      </p:sp>
      <p:sp>
        <p:nvSpPr>
          <p:cNvPr id="7" name="TextBox 6"/>
          <p:cNvSpPr txBox="1"/>
          <p:nvPr/>
        </p:nvSpPr>
        <p:spPr>
          <a:xfrm>
            <a:off x="4724400" y="2239494"/>
            <a:ext cx="3124200" cy="3970318"/>
          </a:xfrm>
          <a:prstGeom prst="rect">
            <a:avLst/>
          </a:prstGeom>
          <a:noFill/>
        </p:spPr>
        <p:txBody>
          <a:bodyPr wrap="square" rtlCol="0">
            <a:spAutoFit/>
          </a:bodyPr>
          <a:lstStyle/>
          <a:p>
            <a:r>
              <a:rPr lang="en-US" sz="1200" b="1" dirty="0"/>
              <a:t>Food Waste Handlers/Consultants (3) </a:t>
            </a:r>
          </a:p>
          <a:p>
            <a:r>
              <a:rPr lang="en-US" sz="1200" dirty="0">
                <a:solidFill>
                  <a:schemeClr val="accent6">
                    <a:lumMod val="75000"/>
                  </a:schemeClr>
                </a:solidFill>
              </a:rPr>
              <a:t>Greg- </a:t>
            </a:r>
            <a:r>
              <a:rPr lang="en-US" sz="1200" dirty="0" err="1">
                <a:solidFill>
                  <a:schemeClr val="accent6">
                    <a:lumMod val="75000"/>
                  </a:schemeClr>
                </a:solidFill>
              </a:rPr>
              <a:t>Groundz</a:t>
            </a:r>
            <a:endParaRPr lang="en-US" sz="1200" dirty="0">
              <a:solidFill>
                <a:schemeClr val="accent6">
                  <a:lumMod val="75000"/>
                </a:schemeClr>
              </a:solidFill>
            </a:endParaRPr>
          </a:p>
          <a:p>
            <a:r>
              <a:rPr lang="en-US" sz="1200" dirty="0"/>
              <a:t>Mike- Good land Sustainability</a:t>
            </a:r>
          </a:p>
          <a:p>
            <a:r>
              <a:rPr lang="en-US" sz="1200" dirty="0"/>
              <a:t>Dan- Rust Belt Riders</a:t>
            </a:r>
          </a:p>
          <a:p>
            <a:endParaRPr lang="en-US" sz="1200" dirty="0"/>
          </a:p>
          <a:p>
            <a:r>
              <a:rPr lang="en-US" sz="1200" b="1" dirty="0"/>
              <a:t>Food Retailers/ Distributors</a:t>
            </a:r>
          </a:p>
          <a:p>
            <a:r>
              <a:rPr lang="en-US" sz="1200" dirty="0">
                <a:solidFill>
                  <a:schemeClr val="accent6">
                    <a:lumMod val="75000"/>
                  </a:schemeClr>
                </a:solidFill>
              </a:rPr>
              <a:t>Bon </a:t>
            </a:r>
            <a:r>
              <a:rPr lang="en-US" sz="1200" dirty="0" err="1">
                <a:solidFill>
                  <a:schemeClr val="accent6">
                    <a:lumMod val="75000"/>
                  </a:schemeClr>
                </a:solidFill>
              </a:rPr>
              <a:t>Appetit</a:t>
            </a:r>
            <a:r>
              <a:rPr lang="en-US" sz="1200" dirty="0">
                <a:solidFill>
                  <a:schemeClr val="accent6">
                    <a:lumMod val="75000"/>
                  </a:schemeClr>
                </a:solidFill>
              </a:rPr>
              <a:t> Catering</a:t>
            </a:r>
          </a:p>
          <a:p>
            <a:r>
              <a:rPr lang="en-US" sz="1200" dirty="0"/>
              <a:t>Whole Foods</a:t>
            </a:r>
          </a:p>
          <a:p>
            <a:r>
              <a:rPr lang="en-US" sz="1200" dirty="0">
                <a:solidFill>
                  <a:schemeClr val="accent6">
                    <a:lumMod val="75000"/>
                  </a:schemeClr>
                </a:solidFill>
              </a:rPr>
              <a:t>Door -to -Door Organics</a:t>
            </a:r>
          </a:p>
          <a:p>
            <a:br>
              <a:rPr lang="en-US" sz="1200" dirty="0"/>
            </a:br>
            <a:r>
              <a:rPr lang="en-US" sz="1200" b="1" dirty="0"/>
              <a:t>Educational Institutions</a:t>
            </a:r>
          </a:p>
          <a:p>
            <a:r>
              <a:rPr lang="en-US" sz="1200" dirty="0">
                <a:solidFill>
                  <a:schemeClr val="accent6">
                    <a:lumMod val="75000"/>
                  </a:schemeClr>
                </a:solidFill>
              </a:rPr>
              <a:t>Laurel School</a:t>
            </a:r>
          </a:p>
          <a:p>
            <a:r>
              <a:rPr lang="en-US" sz="1200" dirty="0">
                <a:solidFill>
                  <a:schemeClr val="accent6">
                    <a:lumMod val="75000"/>
                  </a:schemeClr>
                </a:solidFill>
              </a:rPr>
              <a:t>Case Western Reserve</a:t>
            </a:r>
          </a:p>
          <a:p>
            <a:br>
              <a:rPr lang="en-US" sz="1200" dirty="0"/>
            </a:br>
            <a:r>
              <a:rPr lang="en-US" sz="1200" b="1" dirty="0"/>
              <a:t>Non Profits/ NGOS</a:t>
            </a:r>
          </a:p>
          <a:p>
            <a:r>
              <a:rPr lang="en-US" sz="1200" dirty="0"/>
              <a:t>NCR-SARE</a:t>
            </a:r>
          </a:p>
          <a:p>
            <a:r>
              <a:rPr lang="en-US" sz="1200" dirty="0">
                <a:solidFill>
                  <a:schemeClr val="accent6">
                    <a:lumMod val="75000"/>
                  </a:schemeClr>
                </a:solidFill>
              </a:rPr>
              <a:t>Ohio EPA</a:t>
            </a:r>
          </a:p>
          <a:p>
            <a:r>
              <a:rPr lang="en-US" sz="1200" dirty="0"/>
              <a:t>OEFFA Farm Tour</a:t>
            </a:r>
          </a:p>
          <a:p>
            <a:r>
              <a:rPr lang="en-US" sz="1200" dirty="0"/>
              <a:t>OSU Extension</a:t>
            </a:r>
          </a:p>
          <a:p>
            <a:r>
              <a:rPr lang="en-US" sz="1200" dirty="0"/>
              <a:t>Stark County Parks</a:t>
            </a:r>
          </a:p>
          <a:p>
            <a:endParaRPr lang="en-US" sz="1200" dirty="0"/>
          </a:p>
        </p:txBody>
      </p:sp>
    </p:spTree>
    <p:extLst>
      <p:ext uri="{BB962C8B-B14F-4D97-AF65-F5344CB8AC3E}">
        <p14:creationId xmlns:p14="http://schemas.microsoft.com/office/powerpoint/2010/main" val="226469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G42KdGN520?rel=0"/>
          <p:cNvPicPr>
            <a:picLocks noRot="1" noChangeAspect="1"/>
          </p:cNvPicPr>
          <p:nvPr>
            <a:videoFile r:link="rId1"/>
          </p:nvPr>
        </p:nvPicPr>
        <p:blipFill>
          <a:blip r:embed="rId4"/>
          <a:stretch>
            <a:fillRect/>
          </a:stretch>
        </p:blipFill>
        <p:spPr>
          <a:xfrm>
            <a:off x="457200" y="1044575"/>
            <a:ext cx="8229600" cy="4629150"/>
          </a:xfrm>
          <a:prstGeom prst="rect">
            <a:avLst/>
          </a:prstGeom>
        </p:spPr>
      </p:pic>
      <p:sp>
        <p:nvSpPr>
          <p:cNvPr id="3" name="TextBox 2"/>
          <p:cNvSpPr txBox="1"/>
          <p:nvPr/>
        </p:nvSpPr>
        <p:spPr>
          <a:xfrm>
            <a:off x="1866900" y="5887855"/>
            <a:ext cx="5410200" cy="369332"/>
          </a:xfrm>
          <a:prstGeom prst="rect">
            <a:avLst/>
          </a:prstGeom>
          <a:noFill/>
        </p:spPr>
        <p:txBody>
          <a:bodyPr wrap="square" rtlCol="0">
            <a:spAutoFit/>
          </a:bodyPr>
          <a:lstStyle/>
          <a:p>
            <a:r>
              <a:rPr lang="en-US" dirty="0"/>
              <a:t>Brewer Profile- Ryan Adams, Mad Cap Brewery</a:t>
            </a:r>
          </a:p>
        </p:txBody>
      </p:sp>
      <p:sp>
        <p:nvSpPr>
          <p:cNvPr id="4" name="TextBox 3"/>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6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ZXkmvmv-nE?rel=0"/>
          <p:cNvPicPr>
            <a:picLocks noRot="1" noChangeAspect="1"/>
          </p:cNvPicPr>
          <p:nvPr>
            <a:videoFile r:link="rId1"/>
          </p:nvPr>
        </p:nvPicPr>
        <p:blipFill>
          <a:blip r:embed="rId4"/>
          <a:stretch>
            <a:fillRect/>
          </a:stretch>
        </p:blipFill>
        <p:spPr>
          <a:xfrm>
            <a:off x="457200" y="1009651"/>
            <a:ext cx="8229600" cy="4629149"/>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3" name="TextBox 2"/>
          <p:cNvSpPr txBox="1"/>
          <p:nvPr/>
        </p:nvSpPr>
        <p:spPr>
          <a:xfrm>
            <a:off x="3083277" y="5867400"/>
            <a:ext cx="3024482" cy="369332"/>
          </a:xfrm>
          <a:prstGeom prst="rect">
            <a:avLst/>
          </a:prstGeom>
          <a:noFill/>
        </p:spPr>
        <p:txBody>
          <a:bodyPr wrap="square" rtlCol="0">
            <a:spAutoFit/>
          </a:bodyPr>
          <a:lstStyle/>
          <a:p>
            <a:r>
              <a:rPr lang="en-US" dirty="0"/>
              <a:t>Farmer Profile- Nick Morris</a:t>
            </a:r>
          </a:p>
        </p:txBody>
      </p:sp>
      <p:sp>
        <p:nvSpPr>
          <p:cNvPr id="4" name="TextBox 3"/>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48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195RwZEkY?rel=0"/>
          <p:cNvPicPr>
            <a:picLocks noRot="1" noChangeAspect="1"/>
          </p:cNvPicPr>
          <p:nvPr>
            <a:videoFile r:link="rId1"/>
          </p:nvPr>
        </p:nvPicPr>
        <p:blipFill>
          <a:blip r:embed="rId4"/>
          <a:stretch>
            <a:fillRect/>
          </a:stretch>
        </p:blipFill>
        <p:spPr>
          <a:xfrm>
            <a:off x="457200" y="990600"/>
            <a:ext cx="8229600" cy="4629150"/>
          </a:xfrm>
          <a:prstGeom prst="rect">
            <a:avLst/>
          </a:prstGeom>
        </p:spPr>
      </p:pic>
      <p:sp>
        <p:nvSpPr>
          <p:cNvPr id="3" name="TextBox 2"/>
          <p:cNvSpPr txBox="1"/>
          <p:nvPr/>
        </p:nvSpPr>
        <p:spPr>
          <a:xfrm>
            <a:off x="2667000" y="5879068"/>
            <a:ext cx="3810000" cy="369332"/>
          </a:xfrm>
          <a:prstGeom prst="rect">
            <a:avLst/>
          </a:prstGeom>
          <a:noFill/>
        </p:spPr>
        <p:txBody>
          <a:bodyPr wrap="square" rtlCol="0">
            <a:spAutoFit/>
          </a:bodyPr>
          <a:lstStyle/>
          <a:p>
            <a:r>
              <a:rPr lang="en-US" dirty="0"/>
              <a:t>Feeding Pigs- Amber </a:t>
            </a:r>
            <a:r>
              <a:rPr lang="en-US" dirty="0" err="1"/>
              <a:t>Sattleberg</a:t>
            </a:r>
            <a:endParaRPr lang="en-US" dirty="0"/>
          </a:p>
        </p:txBody>
      </p:sp>
      <p:sp>
        <p:nvSpPr>
          <p:cNvPr id="4" name="TextBox 3"/>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967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4400" y="0"/>
            <a:ext cx="3276600" cy="584775"/>
          </a:xfrm>
          <a:prstGeom prst="rect">
            <a:avLst/>
          </a:prstGeom>
          <a:noFill/>
        </p:spPr>
        <p:txBody>
          <a:bodyPr wrap="square" rtlCol="0">
            <a:spAutoFit/>
          </a:bodyPr>
          <a:lstStyle/>
          <a:p>
            <a:r>
              <a:rPr lang="en-US" sz="1600" dirty="0">
                <a:solidFill>
                  <a:schemeClr val="bg1"/>
                </a:solidFill>
              </a:rPr>
              <a:t>Farmer-Friendly Approaches to Combating Food Waste</a:t>
            </a:r>
          </a:p>
        </p:txBody>
      </p:sp>
      <p:sp>
        <p:nvSpPr>
          <p:cNvPr id="2" name="TextBox 1"/>
          <p:cNvSpPr txBox="1"/>
          <p:nvPr/>
        </p:nvSpPr>
        <p:spPr>
          <a:xfrm>
            <a:off x="2743200" y="5911334"/>
            <a:ext cx="3962400" cy="369332"/>
          </a:xfrm>
          <a:prstGeom prst="rect">
            <a:avLst/>
          </a:prstGeom>
          <a:noFill/>
        </p:spPr>
        <p:txBody>
          <a:bodyPr wrap="square" rtlCol="0">
            <a:spAutoFit/>
          </a:bodyPr>
          <a:lstStyle/>
          <a:p>
            <a:r>
              <a:rPr lang="en-US" dirty="0"/>
              <a:t>Gleaning at Wolf Creek Vineyard</a:t>
            </a: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6505" y="5943600"/>
            <a:ext cx="62029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4985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19058</TotalTime>
  <Words>1045</Words>
  <Application>Microsoft Office PowerPoint</Application>
  <PresentationFormat>On-screen Show (4:3)</PresentationFormat>
  <Paragraphs>168</Paragraphs>
  <Slides>20</Slides>
  <Notes>13</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Wingdings 2</vt:lpstr>
      <vt:lpstr>Austin</vt:lpstr>
      <vt:lpstr>Farmer-Friendly Approaches to Combating Food Waste</vt:lpstr>
      <vt:lpstr>PowerPoint Presentation</vt:lpstr>
      <vt:lpstr>PowerPoint Presentation</vt:lpstr>
      <vt:lpstr>PowerPoint Presentation</vt:lpstr>
      <vt:lpstr>Our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vt:lpstr>
      <vt:lpstr>PowerPoint Presentation</vt:lpstr>
      <vt:lpstr>PowerPoint Presentation</vt:lpstr>
      <vt:lpstr>Our Partners</vt:lpstr>
      <vt:lpstr>Next Steps/Policy</vt:lpstr>
      <vt:lpstr>Thank You to SARE</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Farmer-Friendly Approaches to Combating Food Waste</dc:title>
  <dc:creator>Cara_Toshiba</dc:creator>
  <cp:lastModifiedBy>Warren Taylor</cp:lastModifiedBy>
  <cp:revision>32</cp:revision>
  <dcterms:created xsi:type="dcterms:W3CDTF">2017-01-26T18:27:47Z</dcterms:created>
  <dcterms:modified xsi:type="dcterms:W3CDTF">2019-07-04T18:35:25Z</dcterms:modified>
</cp:coreProperties>
</file>