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3" r:id="rId2"/>
  </p:sldIdLst>
  <p:sldSz cx="43891200" cy="32918400"/>
  <p:notesSz cx="6858000" cy="9144000"/>
  <p:defaultTextStyle>
    <a:defPPr>
      <a:defRPr lang="en-US"/>
    </a:defPPr>
    <a:lvl1pPr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2193925" indent="-1736725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4387850" indent="-3473450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6583363" indent="-5211763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8777288" indent="-6948488" algn="l" defTabSz="21939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32B6CB-009F-B6BA-BB23-B319F5BC6A84}" name="Fabiana De Freitas Cardoso" initials="FD" userId="S::cardosof@umd.edu::59333259-77db-4011-96d3-14a5c7d8dcbb" providerId="AD"/>
  <p188:author id="{1FF837D1-49B4-D5FD-1CD8-982FF6160CDF}" name="Fabiana De Freitas Cardoso" initials="FC" userId="4giUWBH8ZApv/++0ef6j2BnIPClbuqeRzBr99Yu+K1M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cia, Lizet" initials="GL" lastIdx="24" clrIdx="0">
    <p:extLst>
      <p:ext uri="{19B8F6BF-5375-455C-9EA6-DF929625EA0E}">
        <p15:presenceInfo xmlns:p15="http://schemas.microsoft.com/office/powerpoint/2012/main" userId="S-1-5-21-2509641344-1052565914-3260824488-1731262" providerId="AD"/>
      </p:ext>
    </p:extLst>
  </p:cmAuthor>
  <p:cmAuthor id="2" name="Smoot, Katelyn" initials="SK" lastIdx="19" clrIdx="1">
    <p:extLst>
      <p:ext uri="{19B8F6BF-5375-455C-9EA6-DF929625EA0E}">
        <p15:presenceInfo xmlns:p15="http://schemas.microsoft.com/office/powerpoint/2012/main" userId="S::smoot3@illinois.edu::61da32a3-9d9e-4a6a-b790-326cb845cf97" providerId="AD"/>
      </p:ext>
    </p:extLst>
  </p:cmAuthor>
  <p:cmAuthor id="3" name="Garcia, Lizet" initials="GL [2]" lastIdx="3" clrIdx="2">
    <p:extLst>
      <p:ext uri="{19B8F6BF-5375-455C-9EA6-DF929625EA0E}">
        <p15:presenceInfo xmlns:p15="http://schemas.microsoft.com/office/powerpoint/2012/main" userId="Garcia, Lize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225"/>
    <a:srgbClr val="052754"/>
    <a:srgbClr val="EE00FF"/>
    <a:srgbClr val="D74520"/>
    <a:srgbClr val="577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DFE738-CEF6-4659-988C-884D7125A4F6}" v="48" dt="2024-11-12T17:56:30.245"/>
    <p1510:client id="{ADF9476D-B4DB-4C49-97FF-A08F872D4F6D}" v="22" dt="2024-11-14T17:26:38.2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9076" autoAdjust="0"/>
  </p:normalViewPr>
  <p:slideViewPr>
    <p:cSldViewPr snapToGrid="0">
      <p:cViewPr>
        <p:scale>
          <a:sx n="17" d="100"/>
          <a:sy n="17" d="100"/>
        </p:scale>
        <p:origin x="1360" y="-932"/>
      </p:cViewPr>
      <p:guideLst>
        <p:guide orient="horz" pos="10368"/>
        <p:guide pos="1382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8/10/relationships/authors" Target="authors.xml"/><Relationship Id="rId4" Type="http://schemas.openxmlformats.org/officeDocument/2006/relationships/commentAuthors" Target="commentAuthors.xml"/><Relationship Id="rId9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Export!$A$2:$A$8</c:f>
              <c:strCache>
                <c:ptCount val="7"/>
                <c:pt idx="0">
                  <c:v>1 - 250</c:v>
                </c:pt>
                <c:pt idx="1">
                  <c:v>251 - 500</c:v>
                </c:pt>
                <c:pt idx="2">
                  <c:v>501 - 1,000</c:v>
                </c:pt>
                <c:pt idx="3">
                  <c:v>1,001 - 2,500</c:v>
                </c:pt>
                <c:pt idx="4">
                  <c:v>2,501 - 5,000</c:v>
                </c:pt>
                <c:pt idx="5">
                  <c:v>5,001 - 10,000</c:v>
                </c:pt>
                <c:pt idx="6">
                  <c:v>10,001 or more</c:v>
                </c:pt>
              </c:strCache>
            </c:strRef>
          </c:cat>
          <c:val>
            <c:numRef>
              <c:f>Export!$B$2:$B$8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7</c:v>
                </c:pt>
                <c:pt idx="4">
                  <c:v>9</c:v>
                </c:pt>
                <c:pt idx="5">
                  <c:v>20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5F-40F9-9D34-44B72EC056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3733456"/>
        <c:axId val="883739696"/>
      </c:barChart>
      <c:catAx>
        <c:axId val="88373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83739696"/>
        <c:crosses val="autoZero"/>
        <c:auto val="1"/>
        <c:lblAlgn val="ctr"/>
        <c:lblOffset val="100"/>
        <c:noMultiLvlLbl val="0"/>
      </c:catAx>
      <c:valAx>
        <c:axId val="883739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83733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Export!$A$2:$A$5</c:f>
              <c:strCache>
                <c:ptCount val="4"/>
                <c:pt idx="0">
                  <c:v>Not confident</c:v>
                </c:pt>
                <c:pt idx="1">
                  <c:v>Somewhat confident</c:v>
                </c:pt>
                <c:pt idx="2">
                  <c:v>Confident</c:v>
                </c:pt>
                <c:pt idx="3">
                  <c:v>Very confident</c:v>
                </c:pt>
              </c:strCache>
            </c:strRef>
          </c:cat>
          <c:val>
            <c:numRef>
              <c:f>Export!$B$2:$B$5</c:f>
              <c:numCache>
                <c:formatCode>General</c:formatCode>
                <c:ptCount val="4"/>
                <c:pt idx="0">
                  <c:v>7</c:v>
                </c:pt>
                <c:pt idx="1">
                  <c:v>23</c:v>
                </c:pt>
                <c:pt idx="2">
                  <c:v>13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2C-47A8-A66F-904451969A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4754495"/>
        <c:axId val="305001439"/>
      </c:barChart>
      <c:catAx>
        <c:axId val="304754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5001439"/>
        <c:crosses val="autoZero"/>
        <c:auto val="1"/>
        <c:lblAlgn val="ctr"/>
        <c:lblOffset val="100"/>
        <c:noMultiLvlLbl val="0"/>
      </c:catAx>
      <c:valAx>
        <c:axId val="3050014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04754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3E645C15-BC93-A44A-A06A-B4B04C4ED5F7}" type="datetime1">
              <a:rPr lang="en-US"/>
              <a:pPr>
                <a:defRPr/>
              </a:pPr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E72FF227-20E3-6C4F-8C56-249F9EE6D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31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2FF227-20E3-6C4F-8C56-249F9EE6D58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20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886200"/>
            <a:ext cx="43891200" cy="29032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4038600"/>
            <a:ext cx="43891200" cy="0"/>
          </a:xfrm>
          <a:prstGeom prst="line">
            <a:avLst/>
          </a:prstGeom>
          <a:ln w="3810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7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5"/>
            <a:ext cx="3950335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3925" y="7680325"/>
            <a:ext cx="39503350" cy="217249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39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E7CA6F-884E-634E-A75A-572F483F8848}" type="datetime1">
              <a:rPr lang="en-US"/>
              <a:pPr>
                <a:defRPr/>
              </a:pPr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5525" y="30510163"/>
            <a:ext cx="139001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47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23B04B-B7F2-FF4D-8077-EF3B1F9C6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1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39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9D8FB5-0612-A746-80CF-DDCC9E0BE654}" type="datetime1">
              <a:rPr lang="en-US"/>
              <a:pPr>
                <a:defRPr/>
              </a:pPr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5525" y="30510163"/>
            <a:ext cx="139001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47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C0733A-467B-FA4F-A4AA-CB0DB1566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4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ackground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886200"/>
            <a:ext cx="43891200" cy="290322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4038600"/>
            <a:ext cx="43891200" cy="0"/>
          </a:xfrm>
          <a:prstGeom prst="line">
            <a:avLst/>
          </a:prstGeom>
          <a:ln w="3810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81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  <a:prstGeom prst="rect">
            <a:avLst/>
          </a:prstGeo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39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4A1045-DEEA-8946-B37B-F877AEF129FC}" type="datetime1">
              <a:rPr lang="en-US"/>
              <a:pPr>
                <a:defRPr/>
              </a:pPr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5525" y="30510163"/>
            <a:ext cx="139001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47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9A86B2-360D-E24E-B447-F98F32436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62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5"/>
            <a:ext cx="3950335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  <a:prstGeom prst="rect">
            <a:avLst/>
          </a:prstGeo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  <a:prstGeom prst="rect">
            <a:avLst/>
          </a:prstGeo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1939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F8FCF0-B109-4E41-830D-87865EE91AB8}" type="datetime1">
              <a:rPr lang="en-US"/>
              <a:pPr>
                <a:defRPr/>
              </a:pPr>
              <a:t>1/15/2025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5525" y="30510163"/>
            <a:ext cx="139001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47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BA0FE9-D76A-B441-9EDF-101CA9A46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1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  <a:prstGeom prst="rect">
            <a:avLst/>
          </a:prstGeo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  <a:prstGeom prst="rect">
            <a:avLst/>
          </a:prstGeo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1939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C552A1-6EB6-214B-B59F-414060EFC9BA}" type="datetime1">
              <a:rPr lang="en-US"/>
              <a:pPr>
                <a:defRPr/>
              </a:pPr>
              <a:t>1/15/2025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5525" y="30510163"/>
            <a:ext cx="139001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47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8AD041-EDB0-4D41-9E5B-79FB90219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9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925" y="1317625"/>
            <a:ext cx="39503350" cy="5486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21939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22401C-AAEC-224B-B0FC-7E890D4BAFD9}" type="datetime1">
              <a:rPr lang="en-US"/>
              <a:pPr>
                <a:defRPr/>
              </a:pPr>
              <a:t>1/15/2025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5525" y="30510163"/>
            <a:ext cx="139001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47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EED259-E526-8742-8A7F-7FDFE0507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5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21939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6E7D08-D5EF-6242-865A-CE48CC4D2D04}" type="datetime1">
              <a:rPr lang="en-US"/>
              <a:pPr>
                <a:defRPr/>
              </a:pPr>
              <a:t>1/15/2025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5525" y="30510163"/>
            <a:ext cx="139001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47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93F65F-BDD2-7143-9DB4-7F6E1DC01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0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  <a:prstGeom prst="rect">
            <a:avLst/>
          </a:prstGeo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  <a:prstGeom prst="rect">
            <a:avLst/>
          </a:prstGeo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1939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1F0F8D-0D4A-614C-B06A-DCF9395ADB14}" type="datetime1">
              <a:rPr lang="en-US"/>
              <a:pPr>
                <a:defRPr/>
              </a:pPr>
              <a:t>1/15/2025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5525" y="30510163"/>
            <a:ext cx="139001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47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F3A24D-1705-F04C-93FD-1C69EE75A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4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  <a:prstGeom prst="rect">
            <a:avLst/>
          </a:prstGeo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1939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30288A-D7A5-0941-93D1-D21B196E9A39}" type="datetime1">
              <a:rPr lang="en-US"/>
              <a:pPr>
                <a:defRPr/>
              </a:pPr>
              <a:t>1/15/2025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5525" y="30510163"/>
            <a:ext cx="139001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4725" y="30510163"/>
            <a:ext cx="10242550" cy="17526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608315-0CFA-A846-8E58-42DE526B4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2193925" rtl="0" eaLnBrk="1" fontAlgn="base" hangingPunct="1">
        <a:spcBef>
          <a:spcPct val="0"/>
        </a:spcBef>
        <a:spcAft>
          <a:spcPct val="0"/>
        </a:spcAft>
        <a:defRPr sz="211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2193925" rtl="0" eaLnBrk="1" fontAlgn="base" hangingPunct="1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2193925" rtl="0" eaLnBrk="1" fontAlgn="base" hangingPunct="1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2193925" rtl="0" eaLnBrk="1" fontAlgn="base" hangingPunct="1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2193925" rtl="0" eaLnBrk="1" fontAlgn="base" hangingPunct="1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defTabSz="2193925" rtl="0" eaLnBrk="1" fontAlgn="base" hangingPunct="1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2193925" rtl="0" eaLnBrk="1" fontAlgn="base" hangingPunct="1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2193925" rtl="0" eaLnBrk="1" fontAlgn="base" hangingPunct="1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2193925" rtl="0" eaLnBrk="1" fontAlgn="base" hangingPunct="1">
        <a:spcBef>
          <a:spcPct val="0"/>
        </a:spcBef>
        <a:spcAft>
          <a:spcPct val="0"/>
        </a:spcAft>
        <a:defRPr sz="21100">
          <a:solidFill>
            <a:schemeClr val="tx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1644650" indent="-1644650" algn="l" defTabSz="219392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54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3565525" indent="-1371600" algn="l" defTabSz="219392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3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5486400" indent="-1096963" algn="l" defTabSz="219392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15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7680325" indent="-1096963" algn="l" defTabSz="219392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96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9874250" indent="-1096963" algn="l" defTabSz="219392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96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hyperlink" Target="https://doi.org/10.3168/jds.2017-13788" TargetMode="External"/><Relationship Id="rId15" Type="http://schemas.openxmlformats.org/officeDocument/2006/relationships/chart" Target="../charts/chart2.xml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Relationship Id="rId1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612E5-0434-5FDC-F671-1D6929BB9905}"/>
              </a:ext>
            </a:extLst>
          </p:cNvPr>
          <p:cNvSpPr txBox="1"/>
          <p:nvPr/>
        </p:nvSpPr>
        <p:spPr>
          <a:xfrm>
            <a:off x="10781565" y="4324913"/>
            <a:ext cx="23135529" cy="2796547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 descr="Forms &amp; Resources | Animal Sciences">
            <a:extLst>
              <a:ext uri="{FF2B5EF4-FFF2-40B4-BE49-F238E27FC236}">
                <a16:creationId xmlns:a16="http://schemas.microsoft.com/office/drawing/2014/main" id="{FCE72339-A0F1-48CF-B405-C5B80C2AEF6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5" y="120178"/>
            <a:ext cx="10285386" cy="325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2" descr="Maryland Dairy Logo">
            <a:extLst>
              <a:ext uri="{FF2B5EF4-FFF2-40B4-BE49-F238E27FC236}">
                <a16:creationId xmlns:a16="http://schemas.microsoft.com/office/drawing/2014/main" id="{3116B8AF-E62D-4022-B145-1243D2976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069" y="483743"/>
            <a:ext cx="7788476" cy="30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" name="Rectangle 5"/>
          <p:cNvSpPr>
            <a:spLocks noChangeArrowheads="1"/>
          </p:cNvSpPr>
          <p:nvPr/>
        </p:nvSpPr>
        <p:spPr bwMode="auto">
          <a:xfrm>
            <a:off x="9351826" y="2324248"/>
            <a:ext cx="23347736" cy="150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3" tIns="45614" rIns="91243" bIns="45614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N. Suresh*(1)(S), I. Coelho, J. Semler, T. Fernandes, F. F. Cardoso (1)(2)</a:t>
            </a: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University of Maryland, Department of Animal and Avian Sciences, College Park, MD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>
              <a:latin typeface="+mj-lt"/>
              <a:ea typeface="ＭＳ Ｐゴシック"/>
              <a:cs typeface="Georgia" charset="0"/>
            </a:endParaRPr>
          </a:p>
        </p:txBody>
      </p:sp>
      <p:sp>
        <p:nvSpPr>
          <p:cNvPr id="15362" name="TextBox 91"/>
          <p:cNvSpPr txBox="1">
            <a:spLocks noChangeArrowheads="1"/>
          </p:cNvSpPr>
          <p:nvPr/>
        </p:nvSpPr>
        <p:spPr bwMode="auto">
          <a:xfrm>
            <a:off x="3504737" y="339539"/>
            <a:ext cx="36585526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Needs Assessment to Understand and Prevent Future Mycotoxin and </a:t>
            </a:r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Clostridium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Contamination in Feed for Maryland Dairy Farmers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Arial Black" charset="0"/>
            </a:endParaRPr>
          </a:p>
        </p:txBody>
      </p:sp>
      <p:sp>
        <p:nvSpPr>
          <p:cNvPr id="15364" name="Rectangle 33"/>
          <p:cNvSpPr>
            <a:spLocks noChangeArrowheads="1"/>
          </p:cNvSpPr>
          <p:nvPr/>
        </p:nvSpPr>
        <p:spPr bwMode="auto">
          <a:xfrm>
            <a:off x="222513" y="20183501"/>
            <a:ext cx="10336946" cy="121335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/>
          <a:lstStyle/>
          <a:p>
            <a:pPr algn="ctr">
              <a:spcBef>
                <a:spcPct val="50000"/>
              </a:spcBef>
            </a:pPr>
            <a:r>
              <a:rPr lang="en-GB" sz="4400" b="1" u="sng">
                <a:solidFill>
                  <a:srgbClr val="131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  <a:endParaRPr lang="en-GB" sz="4400" b="1">
              <a:solidFill>
                <a:srgbClr val="131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6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600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5" name="Rectangle 49"/>
          <p:cNvSpPr>
            <a:spLocks noChangeArrowheads="1"/>
          </p:cNvSpPr>
          <p:nvPr/>
        </p:nvSpPr>
        <p:spPr bwMode="auto">
          <a:xfrm>
            <a:off x="263750" y="4325358"/>
            <a:ext cx="10353152" cy="100959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/>
          <a:lstStyle/>
          <a:p>
            <a:pPr algn="ctr">
              <a:spcBef>
                <a:spcPct val="50000"/>
              </a:spcBef>
            </a:pPr>
            <a:r>
              <a:rPr lang="en-GB" sz="4000" b="1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br>
              <a:rPr lang="en-GB" sz="4000" b="1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4000" b="1" u="sng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The Maryland dairy industry has been rapidly declining in recent years, with economic struggles being a key factor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Tressler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2018)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Feed is the number one cost for dairy farmers, reducing feed waste and increasing feed efficiency is imperative for success of a dairy operation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Mycotoxins and </a:t>
            </a:r>
            <a:r>
              <a:rPr lang="en-US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Clostridium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are both known to cause feed refusals, adverse health effects, and reduce feed efficiency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Ogunade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2018)</a:t>
            </a:r>
            <a:endParaRPr lang="en-US" sz="4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EF5EB4-9349-E047-9342-91691EA1E4DD}"/>
              </a:ext>
            </a:extLst>
          </p:cNvPr>
          <p:cNvSpPr/>
          <p:nvPr/>
        </p:nvSpPr>
        <p:spPr>
          <a:xfrm>
            <a:off x="5597" y="32429729"/>
            <a:ext cx="43891045" cy="494228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C5FE0B0E-28A1-914C-97DF-29EA109FD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06639" y="28848826"/>
            <a:ext cx="9591602" cy="34628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/>
          <a:lstStyle/>
          <a:p>
            <a:pPr algn="ctr">
              <a:spcBef>
                <a:spcPct val="50000"/>
              </a:spcBef>
            </a:pPr>
            <a:r>
              <a:rPr lang="en-GB" sz="3200" b="1" u="sng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9B34E2E7-ECC8-EE46-9078-73EE583C6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316" y="14637585"/>
            <a:ext cx="10353151" cy="539510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/>
          <a:lstStyle/>
          <a:p>
            <a:pPr algn="ctr">
              <a:spcBef>
                <a:spcPct val="50000"/>
              </a:spcBef>
            </a:pPr>
            <a:r>
              <a:rPr lang="en-GB" sz="4400" b="1" u="sng">
                <a:solidFill>
                  <a:srgbClr val="131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</a:p>
          <a:p>
            <a:pPr algn="ctr">
              <a:spcBef>
                <a:spcPct val="50000"/>
              </a:spcBef>
            </a:pPr>
            <a:endParaRPr lang="en-GB" sz="4000" b="1" u="sng">
              <a:solidFill>
                <a:srgbClr val="131F33"/>
              </a:solidFill>
            </a:endParaRPr>
          </a:p>
          <a:p>
            <a:pPr>
              <a:spcBef>
                <a:spcPct val="50000"/>
              </a:spcBef>
            </a:pPr>
            <a:endParaRPr lang="en-US" sz="2800"/>
          </a:p>
        </p:txBody>
      </p:sp>
      <p:sp>
        <p:nvSpPr>
          <p:cNvPr id="39" name="Rectangle 52">
            <a:extLst>
              <a:ext uri="{FF2B5EF4-FFF2-40B4-BE49-F238E27FC236}">
                <a16:creationId xmlns:a16="http://schemas.microsoft.com/office/drawing/2014/main" id="{0B8520A6-2CD2-8E47-842F-F25C5A784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5408" y="24419088"/>
            <a:ext cx="9634844" cy="4396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/>
          <a:lstStyle/>
          <a:p>
            <a:pPr algn="ctr" defTabSz="4389120">
              <a:defRPr/>
            </a:pP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  <a:p>
            <a:pPr defTabSz="4389120">
              <a:defRPr/>
            </a:pP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Ogunade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M., Martinez-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Tuppia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C., Queiroz, O. C. M., Jiang, Y., Drouin, P., Wu, F., Vyas, D., &amp;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Adesogan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T. "Mycotoxins in silage: Occurrence, effects, prevention, and mitigation. 2018. J. Dairy Sci. 101:4034–4059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https://doi.org/10.3168/jds.2017-13788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4389120"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89120">
              <a:defRPr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Tressler, S.G., Rife, A.,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Debaugh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Vona, J., Milazzo, J., Young, K.,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Chomicki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Caplon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Haines, M. Fulton, J.S., Kilby, P., Hoff, M. (2018) Maryland’s Dairy Industry:2018, A Report to Governor Larry Hogan. Maryland Dairy Industry Oversight and Advisory Council.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507338-9EB4-794A-91D4-07D9D9D93092}"/>
              </a:ext>
            </a:extLst>
          </p:cNvPr>
          <p:cNvSpPr txBox="1"/>
          <p:nvPr/>
        </p:nvSpPr>
        <p:spPr>
          <a:xfrm>
            <a:off x="513175" y="16066479"/>
            <a:ext cx="101525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The purpose of this survey was to understand the knowledge and experiences of dairy farmers in Maryland regarding feeding management and mycotoxin and </a:t>
            </a:r>
            <a:r>
              <a:rPr lang="en-US" sz="4400" i="1">
                <a:latin typeface="Times New Roman" panose="02020603050405020304" pitchFamily="18" charset="0"/>
                <a:cs typeface="Times New Roman" panose="02020603050405020304" pitchFamily="18" charset="0"/>
              </a:rPr>
              <a:t>Clostridium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contamination in feed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07BAB-10C2-2B44-9F18-D25042F187E1}"/>
              </a:ext>
            </a:extLst>
          </p:cNvPr>
          <p:cNvSpPr txBox="1"/>
          <p:nvPr/>
        </p:nvSpPr>
        <p:spPr>
          <a:xfrm>
            <a:off x="34169123" y="29814009"/>
            <a:ext cx="96609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authors would like to extend a special thanks to the Northeast SARE for funding this project as well as all the  Maryland dairy farmers who participated in the survey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476B74-F6C2-67DD-DB06-BF1DA61A8AB4}"/>
              </a:ext>
            </a:extLst>
          </p:cNvPr>
          <p:cNvSpPr/>
          <p:nvPr/>
        </p:nvSpPr>
        <p:spPr>
          <a:xfrm>
            <a:off x="-31426" y="3833074"/>
            <a:ext cx="43910833" cy="4019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7DFC6-A68D-9882-926C-4FBF845F1FD6}"/>
              </a:ext>
            </a:extLst>
          </p:cNvPr>
          <p:cNvSpPr txBox="1"/>
          <p:nvPr/>
        </p:nvSpPr>
        <p:spPr>
          <a:xfrm>
            <a:off x="3606800" y="23712359"/>
            <a:ext cx="18473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342F5-303E-9BEF-603B-DA807782EE2A}"/>
              </a:ext>
            </a:extLst>
          </p:cNvPr>
          <p:cNvSpPr txBox="1"/>
          <p:nvPr/>
        </p:nvSpPr>
        <p:spPr>
          <a:xfrm>
            <a:off x="493471" y="21480179"/>
            <a:ext cx="9958570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survey was sent by mail to every registered dairy farmer in Maryland (n=293)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data was inputted into Qualtrics.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survey inquired on general information on the operation, management strategies, facilities, and knowledge and experiences with mycotoxin and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Clostridium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contamination.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58% of farms wanted to participate on our applied research 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 responses were received, 30 Farms were visited to test for feed contamination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B695AB-9D36-4A43-AC92-AA633EDDB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6605" y="13106328"/>
            <a:ext cx="1929719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7D3108-933E-4104-A2BC-2B87F7B77D6A}"/>
              </a:ext>
            </a:extLst>
          </p:cNvPr>
          <p:cNvSpPr txBox="1"/>
          <p:nvPr/>
        </p:nvSpPr>
        <p:spPr>
          <a:xfrm>
            <a:off x="10878419" y="23777594"/>
            <a:ext cx="14429867" cy="836869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Aside from grassfed operations, all farms used corn silage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farms used manure as fertilizer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67% of farms used inoculants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64% of farmers had a desire for more affordable feed testing for mycotoxins and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Clostridium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75.5% of farmers had previously tested their feed for mycotoxins and/or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Clostridium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indent="-571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80 % of farmers were 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willing to adopt new technologies to improve detection of mycotoxins and </a:t>
            </a:r>
            <a:r>
              <a:rPr lang="en-US" sz="4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Clostridium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990D0A2-81E0-400E-BBBD-70B060971379}"/>
              </a:ext>
            </a:extLst>
          </p:cNvPr>
          <p:cNvSpPr/>
          <p:nvPr/>
        </p:nvSpPr>
        <p:spPr>
          <a:xfrm>
            <a:off x="34112593" y="4313443"/>
            <a:ext cx="9656105" cy="200001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358366-1A00-4E40-BB7D-F94C2D3ABF51}"/>
              </a:ext>
            </a:extLst>
          </p:cNvPr>
          <p:cNvSpPr txBox="1"/>
          <p:nvPr/>
        </p:nvSpPr>
        <p:spPr>
          <a:xfrm>
            <a:off x="34134529" y="4438752"/>
            <a:ext cx="959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FUTURE DIRECTIONS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0FAF30-8A28-4F7B-8077-9FD1078314E2}"/>
              </a:ext>
            </a:extLst>
          </p:cNvPr>
          <p:cNvSpPr txBox="1"/>
          <p:nvPr/>
        </p:nvSpPr>
        <p:spPr>
          <a:xfrm>
            <a:off x="34360671" y="5208193"/>
            <a:ext cx="90930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In the next phase of the project which is currently underway, farms will be visited to take feed samples to be tested for mycotoxins and </a:t>
            </a:r>
            <a:r>
              <a:rPr lang="en-US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Clostridium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After the test results are received, farmers will receive complementary educational materials to help prevent future contamination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CF94FAE-0C72-4BE2-BC01-B17C095F71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357" r="11036"/>
          <a:stretch/>
        </p:blipFill>
        <p:spPr>
          <a:xfrm>
            <a:off x="34110233" y="16255244"/>
            <a:ext cx="6134666" cy="40155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B4C2A5F-342C-4C17-B1BF-D8A0FFCE1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3487" y="21441102"/>
            <a:ext cx="7941255" cy="10711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00AC56-3FF4-60EF-E829-0992DB5C8206}"/>
              </a:ext>
            </a:extLst>
          </p:cNvPr>
          <p:cNvSpPr txBox="1"/>
          <p:nvPr/>
        </p:nvSpPr>
        <p:spPr>
          <a:xfrm>
            <a:off x="10884413" y="4591152"/>
            <a:ext cx="22858896" cy="7992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24" name="Picture 23" descr="A group of bags of herbs&#10;&#10;Description automatically generated">
            <a:extLst>
              <a:ext uri="{FF2B5EF4-FFF2-40B4-BE49-F238E27FC236}">
                <a16:creationId xmlns:a16="http://schemas.microsoft.com/office/drawing/2014/main" id="{1E7C0172-2661-F5E9-CC94-77E4543D52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42546" y="15769407"/>
            <a:ext cx="3531894" cy="4709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3FB309F-E2B2-D2DB-B1BA-5B9D9F986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5" t="11056" r="30386" b="11870"/>
          <a:stretch/>
        </p:blipFill>
        <p:spPr bwMode="auto">
          <a:xfrm>
            <a:off x="41438598" y="30724493"/>
            <a:ext cx="1703164" cy="153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AA6804-C668-483A-8607-E4FFF0221D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34530" y="20141358"/>
            <a:ext cx="3214105" cy="4285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70CEC8-5E35-4DA1-95B0-74DE41D346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89718" y="20257593"/>
            <a:ext cx="5532322" cy="4149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7D31A4-68EC-4CE5-ACD8-7BDEAD2CE5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00167" y="10913717"/>
            <a:ext cx="6886624" cy="5164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1FBE2C-03FE-4AD5-A32A-87EB88E3F1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31941" y="5601074"/>
            <a:ext cx="13798746" cy="817647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36D872-9D16-49DC-A4AD-964D7CC28F5C}"/>
              </a:ext>
            </a:extLst>
          </p:cNvPr>
          <p:cNvSpPr/>
          <p:nvPr/>
        </p:nvSpPr>
        <p:spPr>
          <a:xfrm>
            <a:off x="21031088" y="10275782"/>
            <a:ext cx="511622" cy="577516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6075B7-E48D-4C8F-AD53-952BF393EAD5}"/>
              </a:ext>
            </a:extLst>
          </p:cNvPr>
          <p:cNvSpPr/>
          <p:nvPr/>
        </p:nvSpPr>
        <p:spPr>
          <a:xfrm>
            <a:off x="21049645" y="11542537"/>
            <a:ext cx="511622" cy="5775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45A3CE-F50B-4523-9AFD-B933311EA899}"/>
              </a:ext>
            </a:extLst>
          </p:cNvPr>
          <p:cNvSpPr txBox="1"/>
          <p:nvPr/>
        </p:nvSpPr>
        <p:spPr>
          <a:xfrm>
            <a:off x="21797500" y="8979491"/>
            <a:ext cx="49847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Farms by County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Visited</a:t>
            </a:r>
          </a:p>
        </p:txBody>
      </p: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CEAA81DD-770D-418D-9482-C2D35EA6FA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1128607"/>
              </p:ext>
            </p:extLst>
          </p:nvPr>
        </p:nvGraphicFramePr>
        <p:xfrm>
          <a:off x="20655164" y="14135374"/>
          <a:ext cx="11803955" cy="5435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870A9E80-A968-48A3-B784-55FBFA469D4C}"/>
              </a:ext>
            </a:extLst>
          </p:cNvPr>
          <p:cNvSpPr txBox="1"/>
          <p:nvPr/>
        </p:nvSpPr>
        <p:spPr>
          <a:xfrm>
            <a:off x="21043298" y="19606163"/>
            <a:ext cx="1097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1: Daily Milk Production in Pounds 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7E07950-7F10-C3E9-8A09-DB69726192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763101"/>
              </p:ext>
            </p:extLst>
          </p:nvPr>
        </p:nvGraphicFramePr>
        <p:xfrm>
          <a:off x="11298867" y="16538062"/>
          <a:ext cx="8828169" cy="549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6F589322-E97B-41C7-8703-F0D7C939E721}"/>
              </a:ext>
            </a:extLst>
          </p:cNvPr>
          <p:cNvSpPr txBox="1"/>
          <p:nvPr/>
        </p:nvSpPr>
        <p:spPr>
          <a:xfrm>
            <a:off x="11372600" y="22145335"/>
            <a:ext cx="13051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2: Confidence to Identify Issues Relating to Mycotoxins and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Clostridium</a:t>
            </a:r>
          </a:p>
        </p:txBody>
      </p:sp>
      <p:pic>
        <p:nvPicPr>
          <p:cNvPr id="47" name="Picture 46" descr="A diagram of a farm&#10;&#10;Description automatically generated">
            <a:extLst>
              <a:ext uri="{FF2B5EF4-FFF2-40B4-BE49-F238E27FC236}">
                <a16:creationId xmlns:a16="http://schemas.microsoft.com/office/drawing/2014/main" id="{F3214F87-5A1A-4177-893B-E4EEF4595A5F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024" y="5644763"/>
            <a:ext cx="8763832" cy="5585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477D72-E9CF-41D6-A4FC-A6EB60E2E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055061"/>
              </p:ext>
            </p:extLst>
          </p:nvPr>
        </p:nvGraphicFramePr>
        <p:xfrm>
          <a:off x="11070789" y="11831295"/>
          <a:ext cx="8828169" cy="4260820"/>
        </p:xfrm>
        <a:graphic>
          <a:graphicData uri="http://schemas.openxmlformats.org/drawingml/2006/table">
            <a:tbl>
              <a:tblPr firstRow="1" firstCol="1" bandRow="1">
                <a:solidFill>
                  <a:srgbClr val="FFC000"/>
                </a:solidFill>
              </a:tblPr>
              <a:tblGrid>
                <a:gridCol w="6949095">
                  <a:extLst>
                    <a:ext uri="{9D8B030D-6E8A-4147-A177-3AD203B41FA5}">
                      <a16:colId xmlns:a16="http://schemas.microsoft.com/office/drawing/2014/main" val="1811589914"/>
                    </a:ext>
                  </a:extLst>
                </a:gridCol>
                <a:gridCol w="1879074">
                  <a:extLst>
                    <a:ext uri="{9D8B030D-6E8A-4147-A177-3AD203B41FA5}">
                      <a16:colId xmlns:a16="http://schemas.microsoft.com/office/drawing/2014/main" val="3843986237"/>
                    </a:ext>
                  </a:extLst>
                </a:gridCol>
              </a:tblGrid>
              <a:tr h="10652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Small: 1-99 Lactating Cows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Farms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919348"/>
                  </a:ext>
                </a:extLst>
              </a:tr>
              <a:tr h="10652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Medium: 100-199 Lactating Cows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Farms 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874939"/>
                  </a:ext>
                </a:extLst>
              </a:tr>
              <a:tr h="10652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Large: 200-799 Lactating Cows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Farms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51051"/>
                  </a:ext>
                </a:extLst>
              </a:tr>
              <a:tr h="10652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Extra Large: 800+ Lactating Cows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Farms 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02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002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131F33"/>
      </a:dk1>
      <a:lt1>
        <a:srgbClr val="FFFFFF"/>
      </a:lt1>
      <a:dk2>
        <a:srgbClr val="DC4D3A"/>
      </a:dk2>
      <a:lt2>
        <a:srgbClr val="FAFAFA"/>
      </a:lt2>
      <a:accent1>
        <a:srgbClr val="131F33"/>
      </a:accent1>
      <a:accent2>
        <a:srgbClr val="DB4C3A"/>
      </a:accent2>
      <a:accent3>
        <a:srgbClr val="555555"/>
      </a:accent3>
      <a:accent4>
        <a:srgbClr val="888888"/>
      </a:accent4>
      <a:accent5>
        <a:srgbClr val="3D64A7"/>
      </a:accent5>
      <a:accent6>
        <a:srgbClr val="B23E2F"/>
      </a:accent6>
      <a:hlink>
        <a:srgbClr val="666666"/>
      </a:hlink>
      <a:folHlink>
        <a:srgbClr val="AAAAA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410CA1B-542D-3244-B814-5E899E0E5892}" vid="{0D1DA440-3E1F-1243-A175-747014F56C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Niraj_ADSA 2024 Poster_Jersey (cardosof@umd.edu)</Template>
  <TotalTime>56</TotalTime>
  <Words>613</Words>
  <Application>Microsoft Office PowerPoint</Application>
  <PresentationFormat>Custom</PresentationFormat>
  <Paragraphs>97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Times New Roman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Niraj</dc:creator>
  <cp:keywords/>
  <dc:description/>
  <cp:lastModifiedBy>Fabiana De Freitas Cardoso</cp:lastModifiedBy>
  <cp:revision>10</cp:revision>
  <cp:lastPrinted>2009-06-18T18:06:01Z</cp:lastPrinted>
  <dcterms:created xsi:type="dcterms:W3CDTF">2024-11-05T18:23:22Z</dcterms:created>
  <dcterms:modified xsi:type="dcterms:W3CDTF">2025-01-15T13:45:20Z</dcterms:modified>
  <cp:category/>
</cp:coreProperties>
</file>