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5"/>
  </p:notesMasterIdLst>
  <p:handoutMasterIdLst>
    <p:handoutMasterId r:id="rId16"/>
  </p:handoutMasterIdLst>
  <p:sldIdLst>
    <p:sldId id="256" r:id="rId3"/>
    <p:sldId id="257" r:id="rId4"/>
    <p:sldId id="261" r:id="rId5"/>
    <p:sldId id="262" r:id="rId6"/>
    <p:sldId id="258" r:id="rId7"/>
    <p:sldId id="263" r:id="rId8"/>
    <p:sldId id="265" r:id="rId9"/>
    <p:sldId id="266" r:id="rId10"/>
    <p:sldId id="267" r:id="rId11"/>
    <p:sldId id="268" r:id="rId12"/>
    <p:sldId id="269" r:id="rId13"/>
    <p:sldId id="264" r:id="rId1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8" autoAdjust="0"/>
    <p:restoredTop sz="80077" autoAdjust="0"/>
  </p:normalViewPr>
  <p:slideViewPr>
    <p:cSldViewPr snapToGrid="0">
      <p:cViewPr varScale="1">
        <p:scale>
          <a:sx n="60" d="100"/>
          <a:sy n="60" d="100"/>
        </p:scale>
        <p:origin x="9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210D830C-3DDA-4DF0-8A77-BC69FBFD5461}" type="datetimeFigureOut">
              <a:rPr lang="en-US" smtClean="0"/>
              <a:t>12/17/2020</a:t>
            </a:fld>
            <a:endParaRPr lang="en-US"/>
          </a:p>
        </p:txBody>
      </p:sp>
      <p:sp>
        <p:nvSpPr>
          <p:cNvPr id="4" name="Footer Placeholder 3"/>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0083CB02-1F04-485A-99FC-8C0DE3A1B52C}" type="slidenum">
              <a:rPr lang="en-US" smtClean="0"/>
              <a:t>‹#›</a:t>
            </a:fld>
            <a:endParaRPr lang="en-US"/>
          </a:p>
        </p:txBody>
      </p:sp>
    </p:spTree>
    <p:extLst>
      <p:ext uri="{BB962C8B-B14F-4D97-AF65-F5344CB8AC3E}">
        <p14:creationId xmlns:p14="http://schemas.microsoft.com/office/powerpoint/2010/main" val="3203514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3" y="1"/>
            <a:ext cx="3077739" cy="471054"/>
          </a:xfrm>
          <a:prstGeom prst="rect">
            <a:avLst/>
          </a:prstGeom>
        </p:spPr>
        <p:txBody>
          <a:bodyPr vert="horz" lIns="94229" tIns="47114" rIns="94229" bIns="47114" rtlCol="0"/>
          <a:lstStyle>
            <a:lvl1pPr algn="r">
              <a:defRPr sz="1200"/>
            </a:lvl1pPr>
          </a:lstStyle>
          <a:p>
            <a:fld id="{A2FD1D08-6607-4837-B2AF-683F85C10574}" type="datetimeFigureOut">
              <a:rPr lang="en-US" smtClean="0"/>
              <a:t>12/17/2020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39" cy="471053"/>
          </a:xfrm>
          <a:prstGeom prst="rect">
            <a:avLst/>
          </a:prstGeom>
        </p:spPr>
        <p:txBody>
          <a:bodyPr vert="horz" lIns="94229" tIns="47114" rIns="94229" bIns="47114" rtlCol="0" anchor="b"/>
          <a:lstStyle>
            <a:lvl1pPr algn="r">
              <a:defRPr sz="1200"/>
            </a:lvl1pPr>
          </a:lstStyle>
          <a:p>
            <a:fld id="{F8691393-812A-4E92-A940-B817767BDF65}" type="slidenum">
              <a:rPr lang="en-US" smtClean="0"/>
              <a:t>‹#›</a:t>
            </a:fld>
            <a:endParaRPr lang="en-US"/>
          </a:p>
        </p:txBody>
      </p:sp>
    </p:spTree>
    <p:extLst>
      <p:ext uri="{BB962C8B-B14F-4D97-AF65-F5344CB8AC3E}">
        <p14:creationId xmlns:p14="http://schemas.microsoft.com/office/powerpoint/2010/main" val="2957911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Mention that this</a:t>
            </a:r>
            <a:r>
              <a:rPr lang="en-US" baseline="0" dirty="0"/>
              <a:t> was funded by western </a:t>
            </a:r>
            <a:r>
              <a:rPr lang="en-US" baseline="0" dirty="0" smtClean="0"/>
              <a:t>SARE. “Improving Soil </a:t>
            </a:r>
            <a:r>
              <a:rPr lang="en-US" baseline="0" dirty="0" err="1" smtClean="0"/>
              <a:t>Biodivesrity</a:t>
            </a:r>
            <a:r>
              <a:rPr lang="en-US" baseline="0" dirty="0" smtClean="0"/>
              <a:t> and Grazing days with cover crops on irrigated pasture in Oregon's High Desert”</a:t>
            </a:r>
          </a:p>
          <a:p>
            <a:endParaRPr lang="en-US" dirty="0"/>
          </a:p>
        </p:txBody>
      </p:sp>
      <p:sp>
        <p:nvSpPr>
          <p:cNvPr id="4" name="Slide Number Placeholder 3"/>
          <p:cNvSpPr>
            <a:spLocks noGrp="1"/>
          </p:cNvSpPr>
          <p:nvPr>
            <p:ph type="sldNum" sz="quarter" idx="10"/>
          </p:nvPr>
        </p:nvSpPr>
        <p:spPr/>
        <p:txBody>
          <a:bodyPr/>
          <a:lstStyle/>
          <a:p>
            <a:fld id="{F8691393-812A-4E92-A940-B817767BDF65}" type="slidenum">
              <a:rPr lang="en-US" smtClean="0"/>
              <a:t>1</a:t>
            </a:fld>
            <a:endParaRPr lang="en-US"/>
          </a:p>
        </p:txBody>
      </p:sp>
    </p:spTree>
    <p:extLst>
      <p:ext uri="{BB962C8B-B14F-4D97-AF65-F5344CB8AC3E}">
        <p14:creationId xmlns:p14="http://schemas.microsoft.com/office/powerpoint/2010/main" val="2850519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renovation of pastures, one of the most critical decisions is the choice of pastures species that are compatible and will persist multiple years </a:t>
            </a:r>
            <a:r>
              <a:rPr lang="en-US" baseline="0" dirty="0"/>
              <a:t>producing high quality forages. Overall, grass clover pasture mix form the basis of low input production systems. Overall maintaining 20-30% of legume content in pastures is a good target. We prefer including legumes from both agronomic and feeding value perspectives. In pastoral systems, Nitrogen is the most limiting factor for the plant growth and forage production. In particular, legumes with their symbiotic relationships with the soil bacteria, they can fix atmospheric N in their roots. White clover alone can fix up to 300 </a:t>
            </a:r>
            <a:r>
              <a:rPr lang="en-US" baseline="0" dirty="0" err="1"/>
              <a:t>lbs</a:t>
            </a:r>
            <a:r>
              <a:rPr lang="en-US" baseline="0" dirty="0"/>
              <a:t>/acre N annually. As you could follow from the graph. Legumes in pastures with additional moderate N fertilizer can double the forage production  as compared to grass dominated unfertilized pastures. It is important to know that most temperate cool season grass species are N deficient and go dormant in summer even if the irrigation is available. </a:t>
            </a:r>
            <a:endParaRPr lang="en-US" dirty="0"/>
          </a:p>
        </p:txBody>
      </p:sp>
      <p:sp>
        <p:nvSpPr>
          <p:cNvPr id="4" name="Slide Number Placeholder 3"/>
          <p:cNvSpPr>
            <a:spLocks noGrp="1"/>
          </p:cNvSpPr>
          <p:nvPr>
            <p:ph type="sldNum" sz="quarter" idx="10"/>
          </p:nvPr>
        </p:nvSpPr>
        <p:spPr/>
        <p:txBody>
          <a:bodyPr/>
          <a:lstStyle/>
          <a:p>
            <a:pPr defTabSz="942289">
              <a:defRPr/>
            </a:pPr>
            <a:fld id="{3A51FE3D-A77A-45B8-8A34-524A25992A1E}" type="slidenum">
              <a:rPr lang="en-US">
                <a:solidFill>
                  <a:prstClr val="black"/>
                </a:solidFill>
                <a:latin typeface="Calibri" panose="020F0502020204030204"/>
              </a:rPr>
              <a:pPr defTabSz="942289">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142702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5610" indent="-294465">
              <a:defRPr>
                <a:solidFill>
                  <a:schemeClr val="tx1"/>
                </a:solidFill>
                <a:latin typeface="Arial" panose="020B0604020202020204" pitchFamily="34" charset="0"/>
              </a:defRPr>
            </a:lvl2pPr>
            <a:lvl3pPr marL="1177862" indent="-235572">
              <a:defRPr>
                <a:solidFill>
                  <a:schemeClr val="tx1"/>
                </a:solidFill>
                <a:latin typeface="Arial" panose="020B0604020202020204" pitchFamily="34" charset="0"/>
              </a:defRPr>
            </a:lvl3pPr>
            <a:lvl4pPr marL="1649006" indent="-235572">
              <a:defRPr>
                <a:solidFill>
                  <a:schemeClr val="tx1"/>
                </a:solidFill>
                <a:latin typeface="Arial" panose="020B0604020202020204" pitchFamily="34" charset="0"/>
              </a:defRPr>
            </a:lvl4pPr>
            <a:lvl5pPr marL="2120151" indent="-235572">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pPr defTabSz="942289">
              <a:defRPr/>
            </a:pPr>
            <a:fld id="{4C786FE2-E0AC-4484-9281-49D29872F3C8}" type="slidenum">
              <a:rPr lang="en-AU" altLang="en-US">
                <a:solidFill>
                  <a:prstClr val="black"/>
                </a:solidFill>
              </a:rPr>
              <a:pPr defTabSz="942289">
                <a:defRPr/>
              </a:pPr>
              <a:t>11</a:t>
            </a:fld>
            <a:endParaRPr lang="en-AU" altLang="en-US">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AU" altLang="en-US" sz="1400" dirty="0"/>
              <a:t>Legumes also provide forages with superior feeding value and help improving the efficiency in grass-fed or pasture based livestock production systems. Overall higher the legume content of pastures greater the live weight gains of the cattle. Dr Macadam’s study in Utah indicated that  birdsfoot trefoil can be highly effective forge crop in pasture based finishing systems. In her study cattle that grazed BFT as compared to those grazed grasses had greater liveweight gains. More importantly, the d</a:t>
            </a:r>
            <a:r>
              <a:rPr lang="en-US" altLang="en-US" sz="1400" dirty="0" err="1"/>
              <a:t>ressing</a:t>
            </a:r>
            <a:r>
              <a:rPr lang="en-US" altLang="en-US" sz="1400" dirty="0"/>
              <a:t> percentages were significantly higher for the birdsfoot trefoil-finished steers than for either feedlot-finished or grass-finished steers, so the carcass weights of birdsfoot trefoil-finished steers were similar to grain-finished steers and higher than grass-finished steers.  I highly recommend her article published in hay and forage magazine which I provided the link in this slide.  </a:t>
            </a:r>
            <a:endParaRPr lang="en-AU" altLang="en-US" sz="1400" dirty="0"/>
          </a:p>
          <a:p>
            <a:pPr eaLnBrk="1" hangingPunct="1"/>
            <a:endParaRPr lang="en-AU" altLang="en-US" sz="1400" dirty="0"/>
          </a:p>
          <a:p>
            <a:pPr eaLnBrk="1" hangingPunct="1"/>
            <a:r>
              <a:rPr lang="en-AU" altLang="en-US" sz="1400" dirty="0"/>
              <a:t>Of course, it is also important to be cognisant about some metabolic problems that may be caused by grazing legumes such as bloat or low conception rates in female cows depending on the legume species and cultivars. From the adverse effects standpoint birdsfoot trefoil is a very safe plant that does not cause bloat due to its secondary metabolite compounds called condensed tannins. Birdsfoot trefoil suited to both dry and wet conditions with poor drainage. Although its establishment is a bit slow, it can be successfully established with some nurse crops such as oats or annual legumes at planted with BFT at low seeding rates.    </a:t>
            </a:r>
          </a:p>
        </p:txBody>
      </p:sp>
    </p:spTree>
    <p:extLst>
      <p:ext uri="{BB962C8B-B14F-4D97-AF65-F5344CB8AC3E}">
        <p14:creationId xmlns:p14="http://schemas.microsoft.com/office/powerpoint/2010/main" val="339142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Fara explained</a:t>
            </a:r>
            <a:r>
              <a:rPr lang="en-US" baseline="0" dirty="0"/>
              <a:t>, bearing all these points and benefits of legumes in mind, we wanted to test the potential of overseeding some annual and perennial forage mixtures for their effect on pasture production and forage nutritive value.  Basically John’s irrigated pastures were grass dominant and highly N deficient. His pasture production in summer was particularly  disappointing even under irrigated conditions. This is in fact not a surprise to me as mostly these cool season grasses require high Nitrogen to produce forage and even if the soil moisture conditions are ideal due to high temperatures they go dormant in summer. From these perspectives he needed to increase both legume contents and diversity of his pastures. I am not going to repeat the establishment details or the mixtures that we used much but I will talk about our initial observations&gt; first of all the botanical composition of the pasture in mid September indicated that our establishment on forb and legume mixtures were very successful. At this initial stage we were able to increase  the legume content of the pastures up to 15 %. While the DM yield of pastures at the establishment phase did not change much, there was a small response in CP content. When we looked at the areas that were overseeded with BFT in summer 2017 and compared the quantity and quality of the forages, the results were impressive. In these areas the legume content of the pastures were over 40% and forage yield was doubled. More importantly the quality of the forage was far superior with low fiber and high CP content exceeding 20%. This already proves the potential of overseeding and shows where we will be heading with our newly established pasture mixtures. </a:t>
            </a:r>
            <a:endParaRPr lang="en-US" dirty="0"/>
          </a:p>
        </p:txBody>
      </p:sp>
      <p:sp>
        <p:nvSpPr>
          <p:cNvPr id="4" name="Slide Number Placeholder 3"/>
          <p:cNvSpPr>
            <a:spLocks noGrp="1"/>
          </p:cNvSpPr>
          <p:nvPr>
            <p:ph type="sldNum" sz="quarter" idx="10"/>
          </p:nvPr>
        </p:nvSpPr>
        <p:spPr/>
        <p:txBody>
          <a:bodyPr/>
          <a:lstStyle/>
          <a:p>
            <a:fld id="{F8691393-812A-4E92-A940-B817767BDF65}" type="slidenum">
              <a:rPr lang="en-US" smtClean="0"/>
              <a:t>12</a:t>
            </a:fld>
            <a:endParaRPr lang="en-US"/>
          </a:p>
        </p:txBody>
      </p:sp>
    </p:spTree>
    <p:extLst>
      <p:ext uri="{BB962C8B-B14F-4D97-AF65-F5344CB8AC3E}">
        <p14:creationId xmlns:p14="http://schemas.microsoft.com/office/powerpoint/2010/main" val="358293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91393-812A-4E92-A940-B817767BDF65}" type="slidenum">
              <a:rPr lang="en-US" smtClean="0"/>
              <a:t>2</a:t>
            </a:fld>
            <a:endParaRPr lang="en-US"/>
          </a:p>
        </p:txBody>
      </p:sp>
    </p:spTree>
    <p:extLst>
      <p:ext uri="{BB962C8B-B14F-4D97-AF65-F5344CB8AC3E}">
        <p14:creationId xmlns:p14="http://schemas.microsoft.com/office/powerpoint/2010/main" val="3255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smtClean="0"/>
              <a:t>Sixteen percent of private land acres is irrigated (FSA, 2017). Estimated dry matter tons on irrigated acres for native grass is 2.08 tons, and estimated dry matter tons on irrigated acres for cereal grain hay is 3.80 dry matter tons per acre, both based on the 2016 crop yield. With the use of other forage species, these irrigated grounds could potentially produce 10% more dry matter forage, resulting in an additional 0.21 tons and 0.38 dry matter tons per acre which could potentially support  an additional 0.5 AUM and 0.8 AUMs per acre (AUM is based on 1000 </a:t>
            </a:r>
            <a:r>
              <a:rPr lang="en-US" dirty="0" err="1" smtClean="0"/>
              <a:t>lb</a:t>
            </a:r>
            <a:r>
              <a:rPr lang="en-US" dirty="0" smtClean="0"/>
              <a:t> cow and calf under six months, consuming 913 </a:t>
            </a:r>
            <a:r>
              <a:rPr lang="en-US" dirty="0" err="1" smtClean="0"/>
              <a:t>lbs</a:t>
            </a:r>
            <a:r>
              <a:rPr lang="en-US" dirty="0" smtClean="0"/>
              <a:t> of air dried forage per month)  (Meehan et. al, 2016). For a quarter section pivot, that would result in 80 and 128 additional AUMs, a significant increase in carrying capacity.</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691393-812A-4E92-A940-B817767BDF65}" type="slidenum">
              <a:rPr lang="en-US" smtClean="0"/>
              <a:t>3</a:t>
            </a:fld>
            <a:endParaRPr lang="en-US"/>
          </a:p>
        </p:txBody>
      </p:sp>
    </p:spTree>
    <p:extLst>
      <p:ext uri="{BB962C8B-B14F-4D97-AF65-F5344CB8AC3E}">
        <p14:creationId xmlns:p14="http://schemas.microsoft.com/office/powerpoint/2010/main" val="1414172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8691393-812A-4E92-A940-B817767BDF65}" type="slidenum">
              <a:rPr lang="en-US" smtClean="0"/>
              <a:t>4</a:t>
            </a:fld>
            <a:endParaRPr lang="en-US"/>
          </a:p>
        </p:txBody>
      </p:sp>
    </p:spTree>
    <p:extLst>
      <p:ext uri="{BB962C8B-B14F-4D97-AF65-F5344CB8AC3E}">
        <p14:creationId xmlns:p14="http://schemas.microsoft.com/office/powerpoint/2010/main" val="105677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 pivot</a:t>
            </a:r>
            <a:r>
              <a:rPr lang="en-US" baseline="0" dirty="0"/>
              <a:t> design with 3 treatments plus control replicated over 4 quadrants</a:t>
            </a:r>
            <a:endParaRPr lang="en-US" dirty="0"/>
          </a:p>
        </p:txBody>
      </p:sp>
      <p:sp>
        <p:nvSpPr>
          <p:cNvPr id="4" name="Slide Number Placeholder 3"/>
          <p:cNvSpPr>
            <a:spLocks noGrp="1"/>
          </p:cNvSpPr>
          <p:nvPr>
            <p:ph type="sldNum" sz="quarter" idx="10"/>
          </p:nvPr>
        </p:nvSpPr>
        <p:spPr/>
        <p:txBody>
          <a:bodyPr/>
          <a:lstStyle/>
          <a:p>
            <a:fld id="{F8691393-812A-4E92-A940-B817767BDF65}" type="slidenum">
              <a:rPr lang="en-US" smtClean="0"/>
              <a:t>5</a:t>
            </a:fld>
            <a:endParaRPr lang="en-US"/>
          </a:p>
        </p:txBody>
      </p:sp>
    </p:spTree>
    <p:extLst>
      <p:ext uri="{BB962C8B-B14F-4D97-AF65-F5344CB8AC3E}">
        <p14:creationId xmlns:p14="http://schemas.microsoft.com/office/powerpoint/2010/main" val="3182004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a:t>
            </a:r>
            <a:r>
              <a:rPr lang="en-US" dirty="0" err="1"/>
              <a:t>lbs</a:t>
            </a:r>
            <a:r>
              <a:rPr lang="en-US" dirty="0"/>
              <a:t> of nitrogen / acre in </a:t>
            </a:r>
            <a:r>
              <a:rPr lang="en-US" dirty="0" smtClean="0"/>
              <a:t>May.</a:t>
            </a:r>
            <a:r>
              <a:rPr lang="en-US" baseline="0" dirty="0" smtClean="0"/>
              <a:t>  Great Plains drill – 10 </a:t>
            </a:r>
            <a:r>
              <a:rPr lang="en-US" baseline="0" dirty="0" err="1" smtClean="0"/>
              <a:t>ft</a:t>
            </a:r>
            <a:r>
              <a:rPr lang="en-US" baseline="0" dirty="0" smtClean="0"/>
              <a:t> width, 7.5 inch spacing</a:t>
            </a:r>
            <a:endParaRPr lang="en-US" dirty="0"/>
          </a:p>
        </p:txBody>
      </p:sp>
      <p:sp>
        <p:nvSpPr>
          <p:cNvPr id="4" name="Slide Number Placeholder 3"/>
          <p:cNvSpPr>
            <a:spLocks noGrp="1"/>
          </p:cNvSpPr>
          <p:nvPr>
            <p:ph type="sldNum" sz="quarter" idx="10"/>
          </p:nvPr>
        </p:nvSpPr>
        <p:spPr/>
        <p:txBody>
          <a:bodyPr/>
          <a:lstStyle/>
          <a:p>
            <a:fld id="{F8691393-812A-4E92-A940-B817767BDF65}" type="slidenum">
              <a:rPr lang="en-US" smtClean="0"/>
              <a:t>6</a:t>
            </a:fld>
            <a:endParaRPr lang="en-US"/>
          </a:p>
        </p:txBody>
      </p:sp>
    </p:spTree>
    <p:extLst>
      <p:ext uri="{BB962C8B-B14F-4D97-AF65-F5344CB8AC3E}">
        <p14:creationId xmlns:p14="http://schemas.microsoft.com/office/powerpoint/2010/main" val="294769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91393-812A-4E92-A940-B817767BDF65}" type="slidenum">
              <a:rPr lang="en-US" smtClean="0"/>
              <a:t>7</a:t>
            </a:fld>
            <a:endParaRPr lang="en-US"/>
          </a:p>
        </p:txBody>
      </p:sp>
    </p:spTree>
    <p:extLst>
      <p:ext uri="{BB962C8B-B14F-4D97-AF65-F5344CB8AC3E}">
        <p14:creationId xmlns:p14="http://schemas.microsoft.com/office/powerpoint/2010/main" val="62874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First of all, I would like to talk a bit why we need to renovate or overseed our pastures? Over time, pasture production and quality decreases  due to agroecological and management factors. When the pastures lose 40-50%</a:t>
            </a:r>
            <a:r>
              <a:rPr lang="en-US" baseline="0" dirty="0"/>
              <a:t> of their potential production and their desirable plant species, it may be a good idea to consider renovating pastures. Overall, newly established pastures provided more desirable forages with higher Metabolizable energy content. The carrying capacity of the pastures can be increased substantially. Higher forage production together with increased feeding value of pastures would be reflected in more milk production and rapid weight gains.  </a:t>
            </a:r>
            <a:endParaRPr lang="en-US" dirty="0"/>
          </a:p>
        </p:txBody>
      </p:sp>
      <p:sp>
        <p:nvSpPr>
          <p:cNvPr id="4" name="Slide Number Placeholder 3"/>
          <p:cNvSpPr>
            <a:spLocks noGrp="1"/>
          </p:cNvSpPr>
          <p:nvPr>
            <p:ph type="sldNum" sz="quarter" idx="10"/>
          </p:nvPr>
        </p:nvSpPr>
        <p:spPr/>
        <p:txBody>
          <a:bodyPr/>
          <a:lstStyle/>
          <a:p>
            <a:fld id="{3A51FE3D-A77A-45B8-8A34-524A25992A1E}" type="slidenum">
              <a:rPr lang="en-US" smtClean="0"/>
              <a:t>8</a:t>
            </a:fld>
            <a:endParaRPr lang="en-US"/>
          </a:p>
        </p:txBody>
      </p:sp>
    </p:spTree>
    <p:extLst>
      <p:ext uri="{BB962C8B-B14F-4D97-AF65-F5344CB8AC3E}">
        <p14:creationId xmlns:p14="http://schemas.microsoft.com/office/powerpoint/2010/main" val="267178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Old pastures are characterized with low legume contents and poor  feeding values. Depending on the pasture conditions</a:t>
            </a:r>
            <a:r>
              <a:rPr lang="en-US" baseline="0" dirty="0"/>
              <a:t> and our farming capacity from availability of equipment such as tillage equipment and pasture seeder standpoints, pasture can be renovated from the scratch after tearing up and working the ground or can be overseeded with mix of grass and forb species. If the pastures are severely or partly damaged and contain lots of weeds and bare ground, then total renovation is preferred.  </a:t>
            </a:r>
            <a:endParaRPr lang="en-US" dirty="0"/>
          </a:p>
        </p:txBody>
      </p:sp>
      <p:sp>
        <p:nvSpPr>
          <p:cNvPr id="4" name="Slide Number Placeholder 3"/>
          <p:cNvSpPr>
            <a:spLocks noGrp="1"/>
          </p:cNvSpPr>
          <p:nvPr>
            <p:ph type="sldNum" sz="quarter" idx="10"/>
          </p:nvPr>
        </p:nvSpPr>
        <p:spPr/>
        <p:txBody>
          <a:bodyPr/>
          <a:lstStyle/>
          <a:p>
            <a:pPr defTabSz="942289">
              <a:defRPr/>
            </a:pPr>
            <a:fld id="{3A51FE3D-A77A-45B8-8A34-524A25992A1E}" type="slidenum">
              <a:rPr lang="en-US">
                <a:solidFill>
                  <a:prstClr val="black"/>
                </a:solidFill>
                <a:latin typeface="Calibri" panose="020F0502020204030204"/>
              </a:rPr>
              <a:pPr defTabSz="942289">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823902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EBAAC6-A379-4EB2-89DE-6DF0553FBBC3}"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057C2-91A3-4E36-BAC8-E390777C7A3E}" type="slidenum">
              <a:rPr lang="en-US" smtClean="0"/>
              <a:t>‹#›</a:t>
            </a:fld>
            <a:endParaRPr lang="en-US"/>
          </a:p>
        </p:txBody>
      </p:sp>
    </p:spTree>
    <p:extLst>
      <p:ext uri="{BB962C8B-B14F-4D97-AF65-F5344CB8AC3E}">
        <p14:creationId xmlns:p14="http://schemas.microsoft.com/office/powerpoint/2010/main" val="2504896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EBAAC6-A379-4EB2-89DE-6DF0553FBBC3}"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057C2-91A3-4E36-BAC8-E390777C7A3E}" type="slidenum">
              <a:rPr lang="en-US" smtClean="0"/>
              <a:t>‹#›</a:t>
            </a:fld>
            <a:endParaRPr lang="en-US"/>
          </a:p>
        </p:txBody>
      </p:sp>
    </p:spTree>
    <p:extLst>
      <p:ext uri="{BB962C8B-B14F-4D97-AF65-F5344CB8AC3E}">
        <p14:creationId xmlns:p14="http://schemas.microsoft.com/office/powerpoint/2010/main" val="105755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EBAAC6-A379-4EB2-89DE-6DF0553FBBC3}"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057C2-91A3-4E36-BAC8-E390777C7A3E}" type="slidenum">
              <a:rPr lang="en-US" smtClean="0"/>
              <a:t>‹#›</a:t>
            </a:fld>
            <a:endParaRPr lang="en-US"/>
          </a:p>
        </p:txBody>
      </p:sp>
    </p:spTree>
    <p:extLst>
      <p:ext uri="{BB962C8B-B14F-4D97-AF65-F5344CB8AC3E}">
        <p14:creationId xmlns:p14="http://schemas.microsoft.com/office/powerpoint/2010/main" val="840385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3" hasCustomPrompt="1"/>
          </p:nvPr>
        </p:nvSpPr>
        <p:spPr>
          <a:xfrm>
            <a:off x="618309" y="3189027"/>
            <a:ext cx="3218050"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5"/>
          <p:cNvSpPr>
            <a:spLocks noGrp="1"/>
          </p:cNvSpPr>
          <p:nvPr>
            <p:ph type="body" sz="quarter" idx="15" hasCustomPrompt="1"/>
          </p:nvPr>
        </p:nvSpPr>
        <p:spPr>
          <a:xfrm>
            <a:off x="4483839" y="3180590"/>
            <a:ext cx="3191743"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5"/>
          <p:cNvSpPr>
            <a:spLocks noGrp="1"/>
          </p:cNvSpPr>
          <p:nvPr>
            <p:ph type="body" sz="quarter" idx="17" hasCustomPrompt="1"/>
          </p:nvPr>
        </p:nvSpPr>
        <p:spPr>
          <a:xfrm>
            <a:off x="8355642" y="3189397"/>
            <a:ext cx="3218050"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26"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27"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Tree>
    <p:extLst>
      <p:ext uri="{BB962C8B-B14F-4D97-AF65-F5344CB8AC3E}">
        <p14:creationId xmlns:p14="http://schemas.microsoft.com/office/powerpoint/2010/main" val="1507496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7696199" y="0"/>
            <a:ext cx="4572002" cy="6858000"/>
            <a:chOff x="0" y="0"/>
            <a:chExt cx="4572002" cy="6858000"/>
          </a:xfrm>
        </p:grpSpPr>
        <p:sp>
          <p:nvSpPr>
            <p:cNvPr id="11" name="Rectangle 1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87953" r="49988"/>
            <a:stretch/>
          </p:blipFill>
          <p:spPr>
            <a:xfrm>
              <a:off x="0" y="6031832"/>
              <a:ext cx="4572001" cy="826168"/>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997954" cy="6858000"/>
          </a:xfrm>
          <a:prstGeom prst="rect">
            <a:avLst/>
          </a:prstGeom>
        </p:spPr>
      </p:pic>
      <p:sp>
        <p:nvSpPr>
          <p:cNvPr id="2" name="Title 1"/>
          <p:cNvSpPr>
            <a:spLocks noGrp="1"/>
          </p:cNvSpPr>
          <p:nvPr>
            <p:ph type="ctrTitle" hasCustomPrompt="1"/>
          </p:nvPr>
        </p:nvSpPr>
        <p:spPr>
          <a:xfrm>
            <a:off x="609600" y="1122363"/>
            <a:ext cx="7716253" cy="2387600"/>
          </a:xfrm>
        </p:spPr>
        <p:txBody>
          <a:bodyPr anchor="b" anchorCtr="0">
            <a:normAutofit/>
          </a:bodyPr>
          <a:lstStyle>
            <a:lvl1pPr algn="l">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609600" y="3602038"/>
            <a:ext cx="7716253" cy="1655762"/>
          </a:xfrm>
        </p:spPr>
        <p:txBody>
          <a:bodyPr anchor="t" anchorCtr="0">
            <a:normAutofit/>
          </a:bodyPr>
          <a:lstStyle>
            <a:lvl1pPr marL="0" indent="0" algn="l">
              <a:buNone/>
              <a:defRPr sz="3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8760" y="4741558"/>
            <a:ext cx="1165484" cy="1216633"/>
          </a:xfrm>
          <a:prstGeom prst="rect">
            <a:avLst/>
          </a:prstGeom>
        </p:spPr>
      </p:pic>
    </p:spTree>
    <p:extLst>
      <p:ext uri="{BB962C8B-B14F-4D97-AF65-F5344CB8AC3E}">
        <p14:creationId xmlns:p14="http://schemas.microsoft.com/office/powerpoint/2010/main" val="2588660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1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6"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Tree>
    <p:extLst>
      <p:ext uri="{BB962C8B-B14F-4D97-AF65-F5344CB8AC3E}">
        <p14:creationId xmlns:p14="http://schemas.microsoft.com/office/powerpoint/2010/main" val="2278694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1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9"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Tree>
    <p:extLst>
      <p:ext uri="{BB962C8B-B14F-4D97-AF65-F5344CB8AC3E}">
        <p14:creationId xmlns:p14="http://schemas.microsoft.com/office/powerpoint/2010/main" val="1497690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Oval 5"/>
          <p:cNvSpPr/>
          <p:nvPr userDrawn="1"/>
        </p:nvSpPr>
        <p:spPr>
          <a:xfrm>
            <a:off x="697385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userDrawn="1"/>
        </p:nvSpPr>
        <p:spPr>
          <a:xfrm>
            <a:off x="157417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userDrawn="1"/>
        </p:nvSpPr>
        <p:spPr>
          <a:xfrm>
            <a:off x="4274010" y="2195519"/>
            <a:ext cx="3318690"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 Placeholder 4"/>
          <p:cNvSpPr>
            <a:spLocks noGrp="1"/>
          </p:cNvSpPr>
          <p:nvPr>
            <p:ph type="body" sz="quarter" idx="10"/>
          </p:nvPr>
        </p:nvSpPr>
        <p:spPr>
          <a:xfrm>
            <a:off x="1574170" y="2222100"/>
            <a:ext cx="3318690" cy="3318690"/>
          </a:xfrm>
        </p:spPr>
        <p:txBody>
          <a:bodyPr anchor="ct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1" name="Text Placeholder 4"/>
          <p:cNvSpPr>
            <a:spLocks noGrp="1"/>
          </p:cNvSpPr>
          <p:nvPr>
            <p:ph type="body" sz="quarter" idx="11"/>
          </p:nvPr>
        </p:nvSpPr>
        <p:spPr>
          <a:xfrm>
            <a:off x="4274010" y="2216577"/>
            <a:ext cx="3318690" cy="3318690"/>
          </a:xfrm>
        </p:spPr>
        <p:txBody>
          <a:bodyPr anchor="ct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4"/>
          <p:cNvSpPr>
            <a:spLocks noGrp="1"/>
          </p:cNvSpPr>
          <p:nvPr>
            <p:ph type="body" sz="quarter" idx="12"/>
          </p:nvPr>
        </p:nvSpPr>
        <p:spPr>
          <a:xfrm>
            <a:off x="6973850" y="2216681"/>
            <a:ext cx="3318690" cy="3318690"/>
          </a:xfrm>
        </p:spPr>
        <p:txBody>
          <a:bodyPr anchor="ct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447939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Oval 5"/>
          <p:cNvSpPr/>
          <p:nvPr userDrawn="1"/>
        </p:nvSpPr>
        <p:spPr>
          <a:xfrm>
            <a:off x="697385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userDrawn="1"/>
        </p:nvSpPr>
        <p:spPr>
          <a:xfrm>
            <a:off x="157417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userDrawn="1"/>
        </p:nvSpPr>
        <p:spPr>
          <a:xfrm>
            <a:off x="4274010" y="2195519"/>
            <a:ext cx="3318690"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 Placeholder 4"/>
          <p:cNvSpPr>
            <a:spLocks noGrp="1"/>
          </p:cNvSpPr>
          <p:nvPr>
            <p:ph type="body" sz="quarter" idx="10"/>
          </p:nvPr>
        </p:nvSpPr>
        <p:spPr>
          <a:xfrm>
            <a:off x="1574170" y="2222100"/>
            <a:ext cx="3318690" cy="3318690"/>
          </a:xfrm>
        </p:spPr>
        <p:txBody>
          <a:bodyPr anchor="ctr">
            <a:normAutofit/>
          </a:bodyPr>
          <a:lstStyle>
            <a:lvl1pPr marL="0" indent="0" algn="ctr">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1" name="Text Placeholder 4"/>
          <p:cNvSpPr>
            <a:spLocks noGrp="1"/>
          </p:cNvSpPr>
          <p:nvPr>
            <p:ph type="body" sz="quarter" idx="11"/>
          </p:nvPr>
        </p:nvSpPr>
        <p:spPr>
          <a:xfrm>
            <a:off x="4274010" y="2216577"/>
            <a:ext cx="3318690" cy="3318690"/>
          </a:xfrm>
        </p:spPr>
        <p:txBody>
          <a:bodyPr anchor="ctr">
            <a:normAutofit/>
          </a:bodyPr>
          <a:lstStyle>
            <a:lvl1pPr marL="0" indent="0" algn="ctr">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4"/>
          <p:cNvSpPr>
            <a:spLocks noGrp="1"/>
          </p:cNvSpPr>
          <p:nvPr>
            <p:ph type="body" sz="quarter" idx="12"/>
          </p:nvPr>
        </p:nvSpPr>
        <p:spPr>
          <a:xfrm>
            <a:off x="6973850" y="2216681"/>
            <a:ext cx="3318690" cy="3318690"/>
          </a:xfrm>
        </p:spPr>
        <p:txBody>
          <a:bodyPr anchor="ctr">
            <a:normAutofit/>
          </a:bodyPr>
          <a:lstStyle>
            <a:lvl1pPr marL="0" indent="0" algn="ctr">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2457792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C4405"/>
        </a:solidFill>
        <a:effectLst/>
      </p:bgPr>
    </p:bg>
    <p:spTree>
      <p:nvGrpSpPr>
        <p:cNvPr id="1" name=""/>
        <p:cNvGrpSpPr/>
        <p:nvPr/>
      </p:nvGrpSpPr>
      <p:grpSpPr>
        <a:xfrm>
          <a:off x="0" y="0"/>
          <a:ext cx="0" cy="0"/>
          <a:chOff x="0" y="0"/>
          <a:chExt cx="0" cy="0"/>
        </a:xfrm>
      </p:grpSpPr>
      <p:sp>
        <p:nvSpPr>
          <p:cNvPr id="6" name="Oval 5"/>
          <p:cNvSpPr/>
          <p:nvPr userDrawn="1"/>
        </p:nvSpPr>
        <p:spPr>
          <a:xfrm>
            <a:off x="4018145" y="1386020"/>
            <a:ext cx="4112166" cy="4112166"/>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4273420" y="3859025"/>
            <a:ext cx="3638939" cy="494927"/>
          </a:xfrm>
        </p:spPr>
        <p:txBody>
          <a:bodyPr>
            <a:normAutofit/>
          </a:bodyPr>
          <a:lstStyle>
            <a:lvl1pPr algn="ct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Picture Placeholder 2"/>
          <p:cNvSpPr>
            <a:spLocks noGrp="1"/>
          </p:cNvSpPr>
          <p:nvPr>
            <p:ph type="pic" sz="quarter" idx="10" hasCustomPrompt="1"/>
          </p:nvPr>
        </p:nvSpPr>
        <p:spPr>
          <a:xfrm>
            <a:off x="5617028" y="2165323"/>
            <a:ext cx="914400" cy="914400"/>
          </a:xfrm>
        </p:spPr>
        <p:txBody>
          <a:bodyPr>
            <a:noAutofit/>
          </a:bodyPr>
          <a:lstStyle>
            <a:lvl1pPr marL="0" indent="0">
              <a:buNone/>
              <a:defRPr sz="2000"/>
            </a:lvl1pPr>
          </a:lstStyle>
          <a:p>
            <a:r>
              <a:rPr lang="en-US" dirty="0"/>
              <a:t>Icon image</a:t>
            </a:r>
          </a:p>
        </p:txBody>
      </p:sp>
    </p:spTree>
    <p:extLst>
      <p:ext uri="{BB962C8B-B14F-4D97-AF65-F5344CB8AC3E}">
        <p14:creationId xmlns:p14="http://schemas.microsoft.com/office/powerpoint/2010/main" val="1560311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sp>
        <p:nvSpPr>
          <p:cNvPr id="39" name="Picture Placeholder 9"/>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48" name="Content Placeholder 2"/>
          <p:cNvSpPr>
            <a:spLocks noGrp="1"/>
          </p:cNvSpPr>
          <p:nvPr>
            <p:ph idx="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tx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tx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tx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Tree>
    <p:extLst>
      <p:ext uri="{BB962C8B-B14F-4D97-AF65-F5344CB8AC3E}">
        <p14:creationId xmlns:p14="http://schemas.microsoft.com/office/powerpoint/2010/main" val="1160566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EBAAC6-A379-4EB2-89DE-6DF0553FBBC3}"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057C2-91A3-4E36-BAC8-E390777C7A3E}" type="slidenum">
              <a:rPr lang="en-US" smtClean="0"/>
              <a:t>‹#›</a:t>
            </a:fld>
            <a:endParaRPr lang="en-US"/>
          </a:p>
        </p:txBody>
      </p:sp>
    </p:spTree>
    <p:extLst>
      <p:ext uri="{BB962C8B-B14F-4D97-AF65-F5344CB8AC3E}">
        <p14:creationId xmlns:p14="http://schemas.microsoft.com/office/powerpoint/2010/main" val="3470434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48" name="Content Placeholder 2"/>
          <p:cNvSpPr>
            <a:spLocks noGrp="1"/>
          </p:cNvSpPr>
          <p:nvPr>
            <p:ph idx="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
        <p:nvSpPr>
          <p:cNvPr id="15" name="Picture Placeholder 9"/>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spTree>
    <p:extLst>
      <p:ext uri="{BB962C8B-B14F-4D97-AF65-F5344CB8AC3E}">
        <p14:creationId xmlns:p14="http://schemas.microsoft.com/office/powerpoint/2010/main" val="1827269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6049"/>
          <a:stretch/>
        </p:blipFill>
        <p:spPr>
          <a:xfrm>
            <a:off x="-431" y="95692"/>
            <a:ext cx="12192431" cy="6762307"/>
          </a:xfrm>
          <a:prstGeom prst="rect">
            <a:avLst/>
          </a:prstGeom>
        </p:spPr>
      </p:pic>
      <p:grpSp>
        <p:nvGrpSpPr>
          <p:cNvPr id="6" name="Group 5"/>
          <p:cNvGrpSpPr/>
          <p:nvPr userDrawn="1"/>
        </p:nvGrpSpPr>
        <p:grpSpPr>
          <a:xfrm>
            <a:off x="2194" y="-53163"/>
            <a:ext cx="12189806" cy="2976245"/>
            <a:chOff x="0" y="-53163"/>
            <a:chExt cx="9141806" cy="2976245"/>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75" b="57376"/>
            <a:stretch/>
          </p:blipFill>
          <p:spPr>
            <a:xfrm>
              <a:off x="0" y="-53163"/>
              <a:ext cx="9141806" cy="2976245"/>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a:spLocks noChangeAspect="1"/>
          </p:cNvSpPr>
          <p:nvPr userDrawn="1"/>
        </p:nvSpPr>
        <p:spPr>
          <a:xfrm>
            <a:off x="10592662"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343738" y="958878"/>
            <a:ext cx="8855470" cy="569193"/>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 name="Picture Placeholder 3"/>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
        <p:nvSpPr>
          <p:cNvPr id="16" name="Picture Placeholder 2"/>
          <p:cNvSpPr>
            <a:spLocks noGrp="1"/>
          </p:cNvSpPr>
          <p:nvPr>
            <p:ph type="pic" sz="quarter" idx="12" hasCustomPrompt="1"/>
          </p:nvPr>
        </p:nvSpPr>
        <p:spPr>
          <a:xfrm>
            <a:off x="10734055" y="1100271"/>
            <a:ext cx="504121" cy="504122"/>
          </a:xfrm>
        </p:spPr>
        <p:txBody>
          <a:bodyPr anchor="ctr" anchorCtr="0">
            <a:noAutofit/>
          </a:bodyPr>
          <a:lstStyle>
            <a:lvl1pPr marL="0" indent="0" algn="ctr">
              <a:buNone/>
              <a:defRPr sz="800"/>
            </a:lvl1pPr>
          </a:lstStyle>
          <a:p>
            <a:r>
              <a:rPr lang="en-US" dirty="0"/>
              <a:t>Icon image</a:t>
            </a:r>
          </a:p>
        </p:txBody>
      </p:sp>
      <p:sp>
        <p:nvSpPr>
          <p:cNvPr id="17" name="Text Placeholder 16"/>
          <p:cNvSpPr>
            <a:spLocks noGrp="1"/>
          </p:cNvSpPr>
          <p:nvPr>
            <p:ph type="body" sz="quarter" idx="13"/>
          </p:nvPr>
        </p:nvSpPr>
        <p:spPr>
          <a:xfrm>
            <a:off x="1343025" y="1604963"/>
            <a:ext cx="8856663" cy="1957387"/>
          </a:xfrm>
        </p:spPr>
        <p:txBody>
          <a:bodyPr>
            <a:normAutofit/>
          </a:bodyPr>
          <a:lstStyle>
            <a:lvl1pPr marL="228600" indent="-228600">
              <a:buClr>
                <a:srgbClr val="DC4405"/>
              </a:buClr>
              <a:buFont typeface="Courier New" panose="02070309020205020404" pitchFamily="49" charset="0"/>
              <a:buChar char="o"/>
              <a:defRPr sz="2000"/>
            </a:lvl1pPr>
            <a:lvl2pPr marL="685800" indent="-228600">
              <a:buClr>
                <a:srgbClr val="DC4405"/>
              </a:buClr>
              <a:buFont typeface="Courier New" panose="02070309020205020404" pitchFamily="49" charset="0"/>
              <a:buChar char="o"/>
              <a:defRPr sz="1800"/>
            </a:lvl2pPr>
            <a:lvl3pPr marL="1143000" indent="-228600">
              <a:buClr>
                <a:srgbClr val="DC4405"/>
              </a:buClr>
              <a:buFont typeface="Courier New" panose="02070309020205020404" pitchFamily="49" charset="0"/>
              <a:buChar char="o"/>
              <a:defRPr sz="1600"/>
            </a:lvl3pPr>
            <a:lvl4pPr marL="1600200" indent="-228600">
              <a:buClr>
                <a:srgbClr val="DC4405"/>
              </a:buClr>
              <a:buFont typeface="Courier New" panose="02070309020205020404" pitchFamily="49" charset="0"/>
              <a:buChar char="o"/>
              <a:defRPr sz="1400"/>
            </a:lvl4pPr>
            <a:lvl5pPr marL="2057400" indent="-228600">
              <a:buClr>
                <a:srgbClr val="DC4405"/>
              </a:buClr>
              <a:buFont typeface="Courier New" panose="02070309020205020404" pitchFamily="49" charset="0"/>
              <a:buChar char="o"/>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8639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5119"/>
          <a:stretch/>
        </p:blipFill>
        <p:spPr>
          <a:xfrm>
            <a:off x="-431" y="10633"/>
            <a:ext cx="12192431" cy="6847367"/>
          </a:xfrm>
          <a:prstGeom prst="rect">
            <a:avLst/>
          </a:prstGeom>
        </p:spPr>
      </p:pic>
      <p:grpSp>
        <p:nvGrpSpPr>
          <p:cNvPr id="6" name="Group 5"/>
          <p:cNvGrpSpPr/>
          <p:nvPr userDrawn="1"/>
        </p:nvGrpSpPr>
        <p:grpSpPr>
          <a:xfrm>
            <a:off x="2194" y="0"/>
            <a:ext cx="12189806" cy="2923082"/>
            <a:chOff x="0" y="0"/>
            <a:chExt cx="9141806" cy="2923082"/>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b="57377"/>
            <a:stretch>
              <a:fillRect/>
            </a:stretch>
          </p:blipFill>
          <p:spPr>
            <a:xfrm>
              <a:off x="0" y="0"/>
              <a:ext cx="9141806" cy="2923082"/>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a:spLocks noChangeAspect="1"/>
          </p:cNvSpPr>
          <p:nvPr userDrawn="1"/>
        </p:nvSpPr>
        <p:spPr>
          <a:xfrm>
            <a:off x="10592662"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343738" y="958878"/>
            <a:ext cx="8855470" cy="569193"/>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 name="Picture Placeholder 3"/>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
        <p:nvSpPr>
          <p:cNvPr id="16" name="Picture Placeholder 2"/>
          <p:cNvSpPr>
            <a:spLocks noGrp="1"/>
          </p:cNvSpPr>
          <p:nvPr>
            <p:ph type="pic" sz="quarter" idx="12" hasCustomPrompt="1"/>
          </p:nvPr>
        </p:nvSpPr>
        <p:spPr>
          <a:xfrm>
            <a:off x="10734055" y="1100271"/>
            <a:ext cx="504121" cy="504122"/>
          </a:xfrm>
        </p:spPr>
        <p:txBody>
          <a:bodyPr anchor="ctr" anchorCtr="0">
            <a:noAutofit/>
          </a:bodyPr>
          <a:lstStyle>
            <a:lvl1pPr marL="0" indent="0" algn="ctr">
              <a:buNone/>
              <a:defRPr sz="800"/>
            </a:lvl1pPr>
          </a:lstStyle>
          <a:p>
            <a:r>
              <a:rPr lang="en-US" dirty="0"/>
              <a:t>Icon image</a:t>
            </a:r>
          </a:p>
        </p:txBody>
      </p:sp>
      <p:sp>
        <p:nvSpPr>
          <p:cNvPr id="17" name="Text Placeholder 16"/>
          <p:cNvSpPr>
            <a:spLocks noGrp="1"/>
          </p:cNvSpPr>
          <p:nvPr>
            <p:ph type="body" sz="quarter" idx="13"/>
          </p:nvPr>
        </p:nvSpPr>
        <p:spPr>
          <a:xfrm>
            <a:off x="1343025" y="1604963"/>
            <a:ext cx="8856663" cy="1957387"/>
          </a:xfrm>
        </p:spPr>
        <p:txBody>
          <a:bodyPr>
            <a:normAutofit/>
          </a:bodyPr>
          <a:lstStyle>
            <a:lvl1pPr marL="228600" indent="-228600">
              <a:buClr>
                <a:srgbClr val="DC4405"/>
              </a:buClr>
              <a:buFont typeface="Courier New" panose="02070309020205020404" pitchFamily="49" charset="0"/>
              <a:buChar char="o"/>
              <a:defRPr sz="2000">
                <a:solidFill>
                  <a:schemeClr val="bg1"/>
                </a:solidFill>
              </a:defRPr>
            </a:lvl1pPr>
            <a:lvl2pPr marL="685800" indent="-228600">
              <a:buClr>
                <a:srgbClr val="DC4405"/>
              </a:buClr>
              <a:buFont typeface="Courier New" panose="02070309020205020404" pitchFamily="49" charset="0"/>
              <a:buChar char="o"/>
              <a:defRPr sz="1800">
                <a:solidFill>
                  <a:schemeClr val="bg1"/>
                </a:solidFill>
              </a:defRPr>
            </a:lvl2pPr>
            <a:lvl3pPr marL="1143000" indent="-228600">
              <a:buClr>
                <a:srgbClr val="DC4405"/>
              </a:buClr>
              <a:buFont typeface="Courier New" panose="02070309020205020404" pitchFamily="49" charset="0"/>
              <a:buChar char="o"/>
              <a:defRPr sz="1600">
                <a:solidFill>
                  <a:schemeClr val="bg1"/>
                </a:solidFill>
              </a:defRPr>
            </a:lvl3pPr>
            <a:lvl4pPr marL="1600200" indent="-228600">
              <a:buClr>
                <a:srgbClr val="DC4405"/>
              </a:buClr>
              <a:buFont typeface="Courier New" panose="02070309020205020404" pitchFamily="49" charset="0"/>
              <a:buChar char="o"/>
              <a:defRPr sz="1400">
                <a:solidFill>
                  <a:schemeClr val="bg1"/>
                </a:solidFill>
              </a:defRPr>
            </a:lvl4pPr>
            <a:lvl5pPr marL="2057400" indent="-228600">
              <a:buClr>
                <a:srgbClr val="DC4405"/>
              </a:buClr>
              <a:buFont typeface="Courier New" panose="02070309020205020404" pitchFamily="49" charset="0"/>
              <a:buChar char="o"/>
              <a:defRPr sz="1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8746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3" hasCustomPrompt="1"/>
          </p:nvPr>
        </p:nvSpPr>
        <p:spPr>
          <a:xfrm>
            <a:off x="618309" y="3189027"/>
            <a:ext cx="3218050"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5"/>
          <p:cNvSpPr>
            <a:spLocks noGrp="1"/>
          </p:cNvSpPr>
          <p:nvPr>
            <p:ph type="body" sz="quarter" idx="15" hasCustomPrompt="1"/>
          </p:nvPr>
        </p:nvSpPr>
        <p:spPr>
          <a:xfrm>
            <a:off x="4483839" y="3180590"/>
            <a:ext cx="3191743"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5"/>
          <p:cNvSpPr>
            <a:spLocks noGrp="1"/>
          </p:cNvSpPr>
          <p:nvPr>
            <p:ph type="body" sz="quarter" idx="17" hasCustomPrompt="1"/>
          </p:nvPr>
        </p:nvSpPr>
        <p:spPr>
          <a:xfrm>
            <a:off x="8355642" y="3189397"/>
            <a:ext cx="3218050"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26"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27"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Tree>
    <p:extLst>
      <p:ext uri="{BB962C8B-B14F-4D97-AF65-F5344CB8AC3E}">
        <p14:creationId xmlns:p14="http://schemas.microsoft.com/office/powerpoint/2010/main" val="1746776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3" hasCustomPrompt="1"/>
          </p:nvPr>
        </p:nvSpPr>
        <p:spPr>
          <a:xfrm>
            <a:off x="618309" y="3189027"/>
            <a:ext cx="3218050"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5"/>
          <p:cNvSpPr>
            <a:spLocks noGrp="1"/>
          </p:cNvSpPr>
          <p:nvPr>
            <p:ph type="body" sz="quarter" idx="15" hasCustomPrompt="1"/>
          </p:nvPr>
        </p:nvSpPr>
        <p:spPr>
          <a:xfrm>
            <a:off x="4483839" y="3180590"/>
            <a:ext cx="3191743"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5"/>
          <p:cNvSpPr>
            <a:spLocks noGrp="1"/>
          </p:cNvSpPr>
          <p:nvPr>
            <p:ph type="body" sz="quarter" idx="17" hasCustomPrompt="1"/>
          </p:nvPr>
        </p:nvSpPr>
        <p:spPr>
          <a:xfrm>
            <a:off x="8355642" y="3189397"/>
            <a:ext cx="3218050"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25"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26"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Tree>
    <p:extLst>
      <p:ext uri="{BB962C8B-B14F-4D97-AF65-F5344CB8AC3E}">
        <p14:creationId xmlns:p14="http://schemas.microsoft.com/office/powerpoint/2010/main" val="353014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5"/>
          <p:cNvSpPr>
            <a:spLocks noGrp="1"/>
          </p:cNvSpPr>
          <p:nvPr>
            <p:ph type="body" sz="quarter" idx="17" hasCustomPrompt="1"/>
          </p:nvPr>
        </p:nvSpPr>
        <p:spPr>
          <a:xfrm>
            <a:off x="8357930" y="2016713"/>
            <a:ext cx="3218050"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439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5"/>
          <p:cNvSpPr>
            <a:spLocks noGrp="1"/>
          </p:cNvSpPr>
          <p:nvPr>
            <p:ph type="body" sz="quarter" idx="17" hasCustomPrompt="1"/>
          </p:nvPr>
        </p:nvSpPr>
        <p:spPr>
          <a:xfrm>
            <a:off x="8357930" y="2016713"/>
            <a:ext cx="3218050"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Tree>
    <p:extLst>
      <p:ext uri="{BB962C8B-B14F-4D97-AF65-F5344CB8AC3E}">
        <p14:creationId xmlns:p14="http://schemas.microsoft.com/office/powerpoint/2010/main" val="1925096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8309" y="365125"/>
            <a:ext cx="10955382" cy="1291113"/>
          </a:xfrm>
        </p:spPr>
        <p:txBody>
          <a:bodyPr>
            <a:normAutofit/>
          </a:bodyPr>
          <a:lstStyle>
            <a:lvl1pPr>
              <a:defRPr sz="280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33635" y="2962642"/>
            <a:ext cx="5078455"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p:nvPr>
        </p:nvSpPr>
        <p:spPr>
          <a:xfrm>
            <a:off x="633273" y="3437436"/>
            <a:ext cx="5078864" cy="24849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5"/>
          <p:cNvSpPr>
            <a:spLocks noGrp="1"/>
          </p:cNvSpPr>
          <p:nvPr>
            <p:ph type="body" sz="quarter" idx="17" hasCustomPrompt="1"/>
          </p:nvPr>
        </p:nvSpPr>
        <p:spPr>
          <a:xfrm>
            <a:off x="6508230" y="2962642"/>
            <a:ext cx="5065461"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p:nvPr>
        </p:nvSpPr>
        <p:spPr>
          <a:xfrm>
            <a:off x="6507867" y="3437436"/>
            <a:ext cx="5078864" cy="24849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7" name="Picture Placeholder 2"/>
          <p:cNvSpPr>
            <a:spLocks noGrp="1"/>
          </p:cNvSpPr>
          <p:nvPr>
            <p:ph type="pic" sz="quarter" idx="19" hasCustomPrompt="1"/>
          </p:nvPr>
        </p:nvSpPr>
        <p:spPr>
          <a:xfrm>
            <a:off x="6649260" y="2090348"/>
            <a:ext cx="504121" cy="504122"/>
          </a:xfrm>
        </p:spPr>
        <p:txBody>
          <a:bodyPr anchor="ctr" anchorCtr="0">
            <a:noAutofit/>
          </a:bodyPr>
          <a:lstStyle>
            <a:lvl1pPr marL="0" indent="0" algn="ctr">
              <a:buNone/>
              <a:defRPr sz="800"/>
            </a:lvl1pPr>
          </a:lstStyle>
          <a:p>
            <a:r>
              <a:rPr lang="en-US" dirty="0"/>
              <a:t>Icon image</a:t>
            </a:r>
          </a:p>
        </p:txBody>
      </p:sp>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Tree>
    <p:extLst>
      <p:ext uri="{BB962C8B-B14F-4D97-AF65-F5344CB8AC3E}">
        <p14:creationId xmlns:p14="http://schemas.microsoft.com/office/powerpoint/2010/main" val="427019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1"/>
        </a:solidFill>
        <a:effectLst/>
      </p:bgPr>
    </p:bg>
    <p:spTree>
      <p:nvGrpSpPr>
        <p:cNvPr id="1" name=""/>
        <p:cNvGrpSpPr/>
        <p:nvPr/>
      </p:nvGrpSpPr>
      <p:grpSpPr>
        <a:xfrm>
          <a:off x="0" y="0"/>
          <a:ext cx="0" cy="0"/>
          <a:chOff x="0" y="0"/>
          <a:chExt cx="0" cy="0"/>
        </a:xfrm>
      </p:grpSpPr>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8309" y="365125"/>
            <a:ext cx="10955382" cy="1291113"/>
          </a:xfrm>
        </p:spPr>
        <p:txBody>
          <a:bodyPr>
            <a:normAutofit/>
          </a:bodyPr>
          <a:lstStyle>
            <a:lvl1pPr>
              <a:defRPr sz="2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33635" y="2962642"/>
            <a:ext cx="5078455"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p:nvPr>
        </p:nvSpPr>
        <p:spPr>
          <a:xfrm>
            <a:off x="633273" y="3437436"/>
            <a:ext cx="5078864" cy="2484900"/>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5"/>
          <p:cNvSpPr>
            <a:spLocks noGrp="1"/>
          </p:cNvSpPr>
          <p:nvPr>
            <p:ph type="body" sz="quarter" idx="17" hasCustomPrompt="1"/>
          </p:nvPr>
        </p:nvSpPr>
        <p:spPr>
          <a:xfrm>
            <a:off x="6508230" y="2962642"/>
            <a:ext cx="5065461" cy="344488"/>
          </a:xfrm>
        </p:spPr>
        <p:txBody>
          <a:bodyPr>
            <a:normAutofit/>
          </a:bodyPr>
          <a:lstStyle>
            <a:lvl1pPr marL="0" indent="0">
              <a:buNone/>
              <a:defRPr sz="1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p:nvPr>
        </p:nvSpPr>
        <p:spPr>
          <a:xfrm>
            <a:off x="6507867" y="3437436"/>
            <a:ext cx="5078864" cy="24849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solidFill>
                  <a:schemeClr val="tx1"/>
                </a:solidFill>
              </a:defRPr>
            </a:lvl1pPr>
          </a:lstStyle>
          <a:p>
            <a:r>
              <a:rPr lang="en-US" dirty="0"/>
              <a:t>Icon image</a:t>
            </a:r>
          </a:p>
        </p:txBody>
      </p:sp>
      <p:sp>
        <p:nvSpPr>
          <p:cNvPr id="17" name="Picture Placeholder 2"/>
          <p:cNvSpPr>
            <a:spLocks noGrp="1"/>
          </p:cNvSpPr>
          <p:nvPr>
            <p:ph type="pic" sz="quarter" idx="19" hasCustomPrompt="1"/>
          </p:nvPr>
        </p:nvSpPr>
        <p:spPr>
          <a:xfrm>
            <a:off x="6649260" y="2090348"/>
            <a:ext cx="504121" cy="504122"/>
          </a:xfrm>
        </p:spPr>
        <p:txBody>
          <a:bodyPr anchor="ctr" anchorCtr="0">
            <a:noAutofit/>
          </a:bodyPr>
          <a:lstStyle>
            <a:lvl1pPr marL="0" indent="0" algn="ctr">
              <a:buNone/>
              <a:defRPr sz="800">
                <a:solidFill>
                  <a:schemeClr val="tx1"/>
                </a:solidFill>
              </a:defRPr>
            </a:lvl1pPr>
          </a:lstStyle>
          <a:p>
            <a:r>
              <a:rPr lang="en-US" dirty="0"/>
              <a:t>Icon image</a:t>
            </a:r>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Tree>
    <p:extLst>
      <p:ext uri="{BB962C8B-B14F-4D97-AF65-F5344CB8AC3E}">
        <p14:creationId xmlns:p14="http://schemas.microsoft.com/office/powerpoint/2010/main" val="993283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838" b="5"/>
          <a:stretch/>
        </p:blipFill>
        <p:spPr>
          <a:xfrm>
            <a:off x="9135291" y="-21265"/>
            <a:ext cx="3060253"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0" y="-21265"/>
            <a:ext cx="9141806"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4" y="998891"/>
            <a:ext cx="10097386"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344781" y="1813111"/>
            <a:ext cx="3265715" cy="3265715"/>
          </a:xfrm>
          <a:prstGeom prst="ellipse">
            <a:avLst/>
          </a:prstGeom>
          <a:solidFill>
            <a:srgbClr val="DC4405"/>
          </a:solidFill>
          <a:ln w="8572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0" hasCustomPrompt="1"/>
          </p:nvPr>
        </p:nvSpPr>
        <p:spPr>
          <a:xfrm>
            <a:off x="4273550" y="1605517"/>
            <a:ext cx="7326313" cy="3647522"/>
          </a:xfrm>
        </p:spPr>
        <p:txBody>
          <a:bodyPr anchor="ctr" anchorCtr="1"/>
          <a:lstStyle>
            <a:lvl1pPr marL="0" indent="0">
              <a:buNone/>
              <a:defRPr b="1">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dirty="0"/>
              <a:t>Icon image</a:t>
            </a:r>
          </a:p>
        </p:txBody>
      </p:sp>
    </p:spTree>
    <p:extLst>
      <p:ext uri="{BB962C8B-B14F-4D97-AF65-F5344CB8AC3E}">
        <p14:creationId xmlns:p14="http://schemas.microsoft.com/office/powerpoint/2010/main" val="29067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EBAAC6-A379-4EB2-89DE-6DF0553FBBC3}"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057C2-91A3-4E36-BAC8-E390777C7A3E}" type="slidenum">
              <a:rPr lang="en-US" smtClean="0"/>
              <a:t>‹#›</a:t>
            </a:fld>
            <a:endParaRPr lang="en-US"/>
          </a:p>
        </p:txBody>
      </p:sp>
    </p:spTree>
    <p:extLst>
      <p:ext uri="{BB962C8B-B14F-4D97-AF65-F5344CB8AC3E}">
        <p14:creationId xmlns:p14="http://schemas.microsoft.com/office/powerpoint/2010/main" val="11239555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722" b="5"/>
          <a:stretch/>
        </p:blipFill>
        <p:spPr>
          <a:xfrm>
            <a:off x="9145921" y="-21265"/>
            <a:ext cx="3070889"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3" y="-21265"/>
            <a:ext cx="9141806"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4" y="998891"/>
            <a:ext cx="10097386"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344781" y="1813111"/>
            <a:ext cx="3265715" cy="3265715"/>
          </a:xfrm>
          <a:prstGeom prst="ellipse">
            <a:avLst/>
          </a:prstGeom>
          <a:solidFill>
            <a:srgbClr val="DC4405"/>
          </a:solidFill>
          <a:ln w="85725" cmpd="sng">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0" hasCustomPrompt="1"/>
          </p:nvPr>
        </p:nvSpPr>
        <p:spPr>
          <a:xfrm>
            <a:off x="4273550" y="1605517"/>
            <a:ext cx="7326313" cy="3647522"/>
          </a:xfrm>
        </p:spPr>
        <p:txBody>
          <a:bodyPr anchor="ctr" anchorCtr="1"/>
          <a:lstStyle>
            <a:lvl1pPr marL="0" indent="0">
              <a:buNone/>
              <a:defRPr b="1">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dirty="0"/>
              <a:t>Icon image</a:t>
            </a:r>
          </a:p>
        </p:txBody>
      </p:sp>
    </p:spTree>
    <p:extLst>
      <p:ext uri="{BB962C8B-B14F-4D97-AF65-F5344CB8AC3E}">
        <p14:creationId xmlns:p14="http://schemas.microsoft.com/office/powerpoint/2010/main" val="1434018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dirty="0">
              <a:solidFill>
                <a:schemeClr val="tx1"/>
              </a:solidFill>
            </a:endParaRPr>
          </a:p>
        </p:txBody>
      </p:sp>
      <p:sp>
        <p:nvSpPr>
          <p:cNvPr id="9" name="Text Placeholder 8"/>
          <p:cNvSpPr>
            <a:spLocks noGrp="1"/>
          </p:cNvSpPr>
          <p:nvPr>
            <p:ph type="body" sz="quarter" idx="10"/>
          </p:nvPr>
        </p:nvSpPr>
        <p:spPr>
          <a:xfrm>
            <a:off x="1530350" y="2020888"/>
            <a:ext cx="9112250" cy="2306637"/>
          </a:xfrm>
        </p:spPr>
        <p:txBody>
          <a:bodyPr anchor="ctr" anchorCtr="1">
            <a:normAutofit/>
          </a:bodyPr>
          <a:lstStyle>
            <a:lvl1pPr marL="285750" indent="-285750">
              <a:buClr>
                <a:srgbClr val="DC4405"/>
              </a:buClr>
              <a:buFont typeface="Courier New" panose="02070309020205020404" pitchFamily="49" charset="0"/>
              <a:buChar char="o"/>
              <a:defRPr sz="1800"/>
            </a:lvl1pPr>
            <a:lvl2pPr marL="742950" indent="-285750">
              <a:buClr>
                <a:srgbClr val="DC4405"/>
              </a:buClr>
              <a:buFont typeface="Courier New" panose="02070309020205020404" pitchFamily="49" charset="0"/>
              <a:buChar char="o"/>
              <a:defRPr sz="1600"/>
            </a:lvl2pPr>
            <a:lvl3pPr marL="1200150" indent="-285750">
              <a:buClr>
                <a:srgbClr val="DC4405"/>
              </a:buClr>
              <a:buFont typeface="Courier New" panose="02070309020205020404" pitchFamily="49" charset="0"/>
              <a:buChar char="o"/>
              <a:defRPr sz="1400"/>
            </a:lvl3pPr>
            <a:lvl4pPr marL="1543050" indent="-171450">
              <a:buClr>
                <a:srgbClr val="DC4405"/>
              </a:buClr>
              <a:buFont typeface="Courier New" panose="02070309020205020404" pitchFamily="49" charset="0"/>
              <a:buChar char="o"/>
              <a:defRPr sz="1200"/>
            </a:lvl4pPr>
            <a:lvl5pPr marL="2000250" indent="-171450">
              <a:buClr>
                <a:srgbClr val="DC4405"/>
              </a:buClr>
              <a:buFont typeface="Courier New" panose="02070309020205020404" pitchFamily="49" charset="0"/>
              <a:buChar char="o"/>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Tree>
    <p:extLst>
      <p:ext uri="{BB962C8B-B14F-4D97-AF65-F5344CB8AC3E}">
        <p14:creationId xmlns:p14="http://schemas.microsoft.com/office/powerpoint/2010/main" val="1958749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p:nvPr>
        </p:nvSpPr>
        <p:spPr>
          <a:xfrm>
            <a:off x="1530350" y="2020888"/>
            <a:ext cx="9112250" cy="2306637"/>
          </a:xfrm>
        </p:spPr>
        <p:txBody>
          <a:bodyPr anchor="ctr" anchorCtr="1">
            <a:normAutofit/>
          </a:bodyPr>
          <a:lstStyle>
            <a:lvl1pPr marL="285750" indent="-285750">
              <a:buClr>
                <a:srgbClr val="DC4405"/>
              </a:buClr>
              <a:buFont typeface="Courier New" panose="02070309020205020404" pitchFamily="49" charset="0"/>
              <a:buChar char="o"/>
              <a:defRPr sz="1800">
                <a:solidFill>
                  <a:schemeClr val="bg1"/>
                </a:solidFill>
              </a:defRPr>
            </a:lvl1pPr>
            <a:lvl2pPr marL="742950" indent="-285750">
              <a:buClr>
                <a:srgbClr val="DC4405"/>
              </a:buClr>
              <a:buFont typeface="Courier New" panose="02070309020205020404" pitchFamily="49" charset="0"/>
              <a:buChar char="o"/>
              <a:defRPr sz="1600">
                <a:solidFill>
                  <a:schemeClr val="bg1"/>
                </a:solidFill>
              </a:defRPr>
            </a:lvl2pPr>
            <a:lvl3pPr marL="1200150" indent="-285750">
              <a:buClr>
                <a:srgbClr val="DC4405"/>
              </a:buClr>
              <a:buFont typeface="Courier New" panose="02070309020205020404" pitchFamily="49" charset="0"/>
              <a:buChar char="o"/>
              <a:defRPr sz="1400">
                <a:solidFill>
                  <a:schemeClr val="bg1"/>
                </a:solidFill>
              </a:defRPr>
            </a:lvl3pPr>
            <a:lvl4pPr marL="1543050" indent="-171450">
              <a:buClr>
                <a:srgbClr val="DC4405"/>
              </a:buClr>
              <a:buFont typeface="Courier New" panose="02070309020205020404" pitchFamily="49" charset="0"/>
              <a:buChar char="o"/>
              <a:defRPr sz="120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Tree>
    <p:extLst>
      <p:ext uri="{BB962C8B-B14F-4D97-AF65-F5344CB8AC3E}">
        <p14:creationId xmlns:p14="http://schemas.microsoft.com/office/powerpoint/2010/main" val="3866732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p:nvPr>
        </p:nvSpPr>
        <p:spPr>
          <a:xfrm>
            <a:off x="1530350" y="2020888"/>
            <a:ext cx="9112250" cy="2306637"/>
          </a:xfrm>
        </p:spPr>
        <p:txBody>
          <a:bodyPr anchor="ctr" anchorCtr="1">
            <a:normAutofit/>
          </a:bodyPr>
          <a:lstStyle>
            <a:lvl1pPr marL="285750" indent="-285750">
              <a:buClr>
                <a:srgbClr val="DC4405"/>
              </a:buClr>
              <a:buFont typeface="Courier New" panose="02070309020205020404" pitchFamily="49" charset="0"/>
              <a:buChar char="o"/>
              <a:defRPr sz="1800"/>
            </a:lvl1pPr>
            <a:lvl2pPr marL="742950" indent="-285750">
              <a:buClr>
                <a:srgbClr val="DC4405"/>
              </a:buClr>
              <a:buFont typeface="Courier New" panose="02070309020205020404" pitchFamily="49" charset="0"/>
              <a:buChar char="o"/>
              <a:defRPr sz="1600"/>
            </a:lvl2pPr>
            <a:lvl3pPr marL="1200150" indent="-285750">
              <a:buClr>
                <a:srgbClr val="DC4405"/>
              </a:buClr>
              <a:buFont typeface="Courier New" panose="02070309020205020404" pitchFamily="49" charset="0"/>
              <a:buChar char="o"/>
              <a:defRPr sz="1400"/>
            </a:lvl3pPr>
            <a:lvl4pPr marL="1543050" indent="-171450">
              <a:buClr>
                <a:srgbClr val="DC4405"/>
              </a:buClr>
              <a:buFont typeface="Courier New" panose="02070309020205020404" pitchFamily="49" charset="0"/>
              <a:buChar char="o"/>
              <a:defRPr sz="1200"/>
            </a:lvl4pPr>
            <a:lvl5pPr marL="2000250" indent="-171450">
              <a:buClr>
                <a:srgbClr val="DC4405"/>
              </a:buClr>
              <a:buFont typeface="Courier New" panose="02070309020205020404" pitchFamily="49" charset="0"/>
              <a:buChar char="o"/>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Tree>
    <p:extLst>
      <p:ext uri="{BB962C8B-B14F-4D97-AF65-F5344CB8AC3E}">
        <p14:creationId xmlns:p14="http://schemas.microsoft.com/office/powerpoint/2010/main" val="880013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p:nvPr>
        </p:nvSpPr>
        <p:spPr>
          <a:xfrm>
            <a:off x="1530350" y="2020888"/>
            <a:ext cx="9112250" cy="2306637"/>
          </a:xfrm>
        </p:spPr>
        <p:txBody>
          <a:bodyPr anchor="ctr" anchorCtr="1">
            <a:normAutofit/>
          </a:bodyPr>
          <a:lstStyle>
            <a:lvl1pPr marL="285750" indent="-285750">
              <a:buClr>
                <a:srgbClr val="DC4405"/>
              </a:buClr>
              <a:buFont typeface="Courier New" panose="02070309020205020404" pitchFamily="49" charset="0"/>
              <a:buChar char="o"/>
              <a:defRPr sz="1800">
                <a:solidFill>
                  <a:schemeClr val="bg1"/>
                </a:solidFill>
              </a:defRPr>
            </a:lvl1pPr>
            <a:lvl2pPr marL="742950" indent="-285750">
              <a:buClr>
                <a:srgbClr val="DC4405"/>
              </a:buClr>
              <a:buFont typeface="Courier New" panose="02070309020205020404" pitchFamily="49" charset="0"/>
              <a:buChar char="o"/>
              <a:defRPr sz="1600">
                <a:solidFill>
                  <a:schemeClr val="bg1"/>
                </a:solidFill>
              </a:defRPr>
            </a:lvl2pPr>
            <a:lvl3pPr marL="1200150" indent="-285750">
              <a:buClr>
                <a:srgbClr val="DC4405"/>
              </a:buClr>
              <a:buFont typeface="Courier New" panose="02070309020205020404" pitchFamily="49" charset="0"/>
              <a:buChar char="o"/>
              <a:defRPr sz="1400">
                <a:solidFill>
                  <a:schemeClr val="bg1"/>
                </a:solidFill>
              </a:defRPr>
            </a:lvl3pPr>
            <a:lvl4pPr marL="1543050" indent="-171450">
              <a:buClr>
                <a:srgbClr val="DC4405"/>
              </a:buClr>
              <a:buFont typeface="Courier New" panose="02070309020205020404" pitchFamily="49" charset="0"/>
              <a:buChar char="o"/>
              <a:defRPr sz="120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Tree>
    <p:extLst>
      <p:ext uri="{BB962C8B-B14F-4D97-AF65-F5344CB8AC3E}">
        <p14:creationId xmlns:p14="http://schemas.microsoft.com/office/powerpoint/2010/main" val="1608452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p:nvPr>
        </p:nvSpPr>
        <p:spPr>
          <a:xfrm>
            <a:off x="1530350" y="2020888"/>
            <a:ext cx="9112250" cy="2306637"/>
          </a:xfrm>
        </p:spPr>
        <p:txBody>
          <a:bodyPr anchor="ctr" anchorCtr="1">
            <a:normAutofit/>
          </a:bodyPr>
          <a:lstStyle>
            <a:lvl1pPr marL="285750" indent="-285750">
              <a:buClr>
                <a:srgbClr val="DC4405"/>
              </a:buClr>
              <a:buFont typeface="Courier New" panose="02070309020205020404" pitchFamily="49" charset="0"/>
              <a:buChar char="o"/>
              <a:defRPr sz="1800"/>
            </a:lvl1pPr>
            <a:lvl2pPr marL="742950" indent="-285750">
              <a:buClr>
                <a:srgbClr val="DC4405"/>
              </a:buClr>
              <a:buFont typeface="Courier New" panose="02070309020205020404" pitchFamily="49" charset="0"/>
              <a:buChar char="o"/>
              <a:defRPr sz="1600"/>
            </a:lvl2pPr>
            <a:lvl3pPr marL="1200150" indent="-285750">
              <a:buClr>
                <a:srgbClr val="DC4405"/>
              </a:buClr>
              <a:buFont typeface="Courier New" panose="02070309020205020404" pitchFamily="49" charset="0"/>
              <a:buChar char="o"/>
              <a:defRPr sz="1400"/>
            </a:lvl3pPr>
            <a:lvl4pPr marL="1543050" indent="-171450">
              <a:buClr>
                <a:srgbClr val="DC4405"/>
              </a:buClr>
              <a:buFont typeface="Courier New" panose="02070309020205020404" pitchFamily="49" charset="0"/>
              <a:buChar char="o"/>
              <a:defRPr sz="1200"/>
            </a:lvl4pPr>
            <a:lvl5pPr marL="2000250" indent="-171450">
              <a:buClr>
                <a:srgbClr val="DC4405"/>
              </a:buClr>
              <a:buFont typeface="Courier New" panose="02070309020205020404" pitchFamily="49" charset="0"/>
              <a:buChar char="o"/>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Tree>
    <p:extLst>
      <p:ext uri="{BB962C8B-B14F-4D97-AF65-F5344CB8AC3E}">
        <p14:creationId xmlns:p14="http://schemas.microsoft.com/office/powerpoint/2010/main" val="1609715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p:nvPr>
        </p:nvSpPr>
        <p:spPr>
          <a:xfrm>
            <a:off x="1530350" y="2020888"/>
            <a:ext cx="9112250" cy="2306637"/>
          </a:xfrm>
        </p:spPr>
        <p:txBody>
          <a:bodyPr anchor="ctr" anchorCtr="1">
            <a:normAutofit/>
          </a:bodyPr>
          <a:lstStyle>
            <a:lvl1pPr marL="285750" indent="-285750">
              <a:buClr>
                <a:srgbClr val="DC4405"/>
              </a:buClr>
              <a:buFont typeface="Courier New" panose="02070309020205020404" pitchFamily="49" charset="0"/>
              <a:buChar char="o"/>
              <a:defRPr sz="1800">
                <a:solidFill>
                  <a:schemeClr val="bg1"/>
                </a:solidFill>
              </a:defRPr>
            </a:lvl1pPr>
            <a:lvl2pPr marL="742950" indent="-285750">
              <a:buClr>
                <a:srgbClr val="DC4405"/>
              </a:buClr>
              <a:buFont typeface="Courier New" panose="02070309020205020404" pitchFamily="49" charset="0"/>
              <a:buChar char="o"/>
              <a:defRPr sz="1600">
                <a:solidFill>
                  <a:schemeClr val="bg1"/>
                </a:solidFill>
              </a:defRPr>
            </a:lvl2pPr>
            <a:lvl3pPr marL="1200150" indent="-285750">
              <a:buClr>
                <a:srgbClr val="DC4405"/>
              </a:buClr>
              <a:buFont typeface="Courier New" panose="02070309020205020404" pitchFamily="49" charset="0"/>
              <a:buChar char="o"/>
              <a:defRPr sz="1400">
                <a:solidFill>
                  <a:schemeClr val="bg1"/>
                </a:solidFill>
              </a:defRPr>
            </a:lvl3pPr>
            <a:lvl4pPr marL="1543050" indent="-171450">
              <a:buClr>
                <a:srgbClr val="DC4405"/>
              </a:buClr>
              <a:buFont typeface="Courier New" panose="02070309020205020404" pitchFamily="49" charset="0"/>
              <a:buChar char="o"/>
              <a:defRPr sz="120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Tree>
    <p:extLst>
      <p:ext uri="{BB962C8B-B14F-4D97-AF65-F5344CB8AC3E}">
        <p14:creationId xmlns:p14="http://schemas.microsoft.com/office/powerpoint/2010/main" val="3279354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0"/>
            <a:ext cx="3050617" cy="6858000"/>
          </a:xfrm>
          <a:prstGeom prst="rect">
            <a:avLst/>
          </a:prstGeom>
          <a:solidFill>
            <a:srgbClr val="DC43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109887" y="0"/>
            <a:ext cx="3058740" cy="6858000"/>
          </a:xfrm>
          <a:prstGeom prst="rect">
            <a:avLst/>
          </a:prstGeom>
          <a:solidFill>
            <a:srgbClr val="DC430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051090"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168699"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10" name="Text Placeholder 15"/>
          <p:cNvSpPr>
            <a:spLocks noGrp="1"/>
          </p:cNvSpPr>
          <p:nvPr>
            <p:ph type="body" sz="quarter" idx="13" hasCustomPrompt="1"/>
          </p:nvPr>
        </p:nvSpPr>
        <p:spPr>
          <a:xfrm>
            <a:off x="364" y="2186503"/>
            <a:ext cx="3039824" cy="344488"/>
          </a:xfrm>
        </p:spPr>
        <p:txBody>
          <a:bodyPr anchor="ctr" anchorCtr="1">
            <a:noAutofit/>
          </a:bodyPr>
          <a:lstStyle>
            <a:lvl1pPr marL="0" indent="0">
              <a:buNone/>
              <a:defRPr sz="3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1" name="Text Placeholder 17"/>
          <p:cNvSpPr>
            <a:spLocks noGrp="1"/>
          </p:cNvSpPr>
          <p:nvPr>
            <p:ph type="body" sz="quarter" idx="14"/>
          </p:nvPr>
        </p:nvSpPr>
        <p:spPr>
          <a:xfrm>
            <a:off x="1"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5"/>
          <p:cNvSpPr>
            <a:spLocks noGrp="1"/>
          </p:cNvSpPr>
          <p:nvPr>
            <p:ph type="body" sz="quarter" idx="15" hasCustomPrompt="1"/>
          </p:nvPr>
        </p:nvSpPr>
        <p:spPr>
          <a:xfrm>
            <a:off x="3069991" y="2186503"/>
            <a:ext cx="3039824" cy="344488"/>
          </a:xfrm>
        </p:spPr>
        <p:txBody>
          <a:bodyPr anchor="ctr" anchorCtr="1">
            <a:noAutofit/>
          </a:bodyPr>
          <a:lstStyle>
            <a:lvl1pPr marL="0" indent="0">
              <a:buNone/>
              <a:defRPr sz="3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9" name="Text Placeholder 17"/>
          <p:cNvSpPr>
            <a:spLocks noGrp="1"/>
          </p:cNvSpPr>
          <p:nvPr>
            <p:ph type="body" sz="quarter" idx="16"/>
          </p:nvPr>
        </p:nvSpPr>
        <p:spPr>
          <a:xfrm>
            <a:off x="3069628"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5"/>
          <p:cNvSpPr>
            <a:spLocks noGrp="1"/>
          </p:cNvSpPr>
          <p:nvPr>
            <p:ph type="body" sz="quarter" idx="17" hasCustomPrompt="1"/>
          </p:nvPr>
        </p:nvSpPr>
        <p:spPr>
          <a:xfrm>
            <a:off x="6117495" y="2186503"/>
            <a:ext cx="3039824" cy="344488"/>
          </a:xfrm>
        </p:spPr>
        <p:txBody>
          <a:bodyPr anchor="ctr" anchorCtr="1">
            <a:noAutofit/>
          </a:bodyPr>
          <a:lstStyle>
            <a:lvl1pPr marL="0" indent="0">
              <a:buNone/>
              <a:defRPr sz="3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1" name="Text Placeholder 17"/>
          <p:cNvSpPr>
            <a:spLocks noGrp="1"/>
          </p:cNvSpPr>
          <p:nvPr>
            <p:ph type="body" sz="quarter" idx="18"/>
          </p:nvPr>
        </p:nvSpPr>
        <p:spPr>
          <a:xfrm>
            <a:off x="6117132"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5"/>
          <p:cNvSpPr>
            <a:spLocks noGrp="1"/>
          </p:cNvSpPr>
          <p:nvPr>
            <p:ph type="body" sz="quarter" idx="19" hasCustomPrompt="1"/>
          </p:nvPr>
        </p:nvSpPr>
        <p:spPr>
          <a:xfrm>
            <a:off x="9157682" y="2184822"/>
            <a:ext cx="3039824" cy="344488"/>
          </a:xfrm>
        </p:spPr>
        <p:txBody>
          <a:bodyPr anchor="ctr" anchorCtr="1">
            <a:noAutofit/>
          </a:bodyPr>
          <a:lstStyle>
            <a:lvl1pPr marL="0" indent="0">
              <a:buNone/>
              <a:defRPr sz="3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3" name="Text Placeholder 17"/>
          <p:cNvSpPr>
            <a:spLocks noGrp="1"/>
          </p:cNvSpPr>
          <p:nvPr>
            <p:ph type="body" sz="quarter" idx="20"/>
          </p:nvPr>
        </p:nvSpPr>
        <p:spPr>
          <a:xfrm>
            <a:off x="9157319" y="2659616"/>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8712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9" name="Oval 8"/>
          <p:cNvSpPr/>
          <p:nvPr userDrawn="1"/>
        </p:nvSpPr>
        <p:spPr>
          <a:xfrm>
            <a:off x="5939574"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0" name="Oval 9"/>
          <p:cNvSpPr/>
          <p:nvPr userDrawn="1"/>
        </p:nvSpPr>
        <p:spPr>
          <a:xfrm>
            <a:off x="10641353"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3" name="Text Placeholder 15"/>
          <p:cNvSpPr>
            <a:spLocks noGrp="1"/>
          </p:cNvSpPr>
          <p:nvPr>
            <p:ph type="body" sz="quarter" idx="15" hasCustomPrompt="1"/>
          </p:nvPr>
        </p:nvSpPr>
        <p:spPr>
          <a:xfrm>
            <a:off x="10197990"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5" name="Text Placeholder 15"/>
          <p:cNvSpPr>
            <a:spLocks noGrp="1"/>
          </p:cNvSpPr>
          <p:nvPr>
            <p:ph type="body" sz="quarter" idx="17" hasCustomPrompt="1"/>
          </p:nvPr>
        </p:nvSpPr>
        <p:spPr>
          <a:xfrm>
            <a:off x="5496212"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5496212"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7656442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9" name="Oval 8"/>
          <p:cNvSpPr/>
          <p:nvPr userDrawn="1"/>
        </p:nvSpPr>
        <p:spPr>
          <a:xfrm>
            <a:off x="5939574"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0" name="Oval 9"/>
          <p:cNvSpPr/>
          <p:nvPr userDrawn="1"/>
        </p:nvSpPr>
        <p:spPr>
          <a:xfrm>
            <a:off x="10641353"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Gill Sans"/>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3" name="Text Placeholder 15"/>
          <p:cNvSpPr>
            <a:spLocks noGrp="1"/>
          </p:cNvSpPr>
          <p:nvPr>
            <p:ph type="body" sz="quarter" idx="15" hasCustomPrompt="1"/>
          </p:nvPr>
        </p:nvSpPr>
        <p:spPr>
          <a:xfrm>
            <a:off x="10197990"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5" name="Text Placeholder 15"/>
          <p:cNvSpPr>
            <a:spLocks noGrp="1"/>
          </p:cNvSpPr>
          <p:nvPr>
            <p:ph type="body" sz="quarter" idx="17" hasCustomPrompt="1"/>
          </p:nvPr>
        </p:nvSpPr>
        <p:spPr>
          <a:xfrm>
            <a:off x="5496212"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5496212"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1583438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EBAAC6-A379-4EB2-89DE-6DF0553FBBC3}" type="datetimeFigureOut">
              <a:rPr lang="en-US" smtClean="0"/>
              <a:t>12/17/2020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5057C2-91A3-4E36-BAC8-E390777C7A3E}" type="slidenum">
              <a:rPr lang="en-US" smtClean="0"/>
              <a:t>‹#›</a:t>
            </a:fld>
            <a:endParaRPr lang="en-US"/>
          </a:p>
        </p:txBody>
      </p:sp>
    </p:spTree>
    <p:extLst>
      <p:ext uri="{BB962C8B-B14F-4D97-AF65-F5344CB8AC3E}">
        <p14:creationId xmlns:p14="http://schemas.microsoft.com/office/powerpoint/2010/main" val="24831311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9" name="Oval 8"/>
          <p:cNvSpPr/>
          <p:nvPr userDrawn="1"/>
        </p:nvSpPr>
        <p:spPr>
          <a:xfrm>
            <a:off x="4089509"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0" name="Oval 9"/>
          <p:cNvSpPr/>
          <p:nvPr userDrawn="1"/>
        </p:nvSpPr>
        <p:spPr>
          <a:xfrm>
            <a:off x="10641353"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3" name="Text Placeholder 15"/>
          <p:cNvSpPr>
            <a:spLocks noGrp="1"/>
          </p:cNvSpPr>
          <p:nvPr>
            <p:ph type="body" sz="quarter" idx="15" hasCustomPrompt="1"/>
          </p:nvPr>
        </p:nvSpPr>
        <p:spPr>
          <a:xfrm>
            <a:off x="7346278"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7" name="Oval 16"/>
          <p:cNvSpPr/>
          <p:nvPr userDrawn="1"/>
        </p:nvSpPr>
        <p:spPr>
          <a:xfrm>
            <a:off x="7789640" y="3271801"/>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473232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9" name="Oval 8"/>
          <p:cNvSpPr/>
          <p:nvPr userDrawn="1"/>
        </p:nvSpPr>
        <p:spPr>
          <a:xfrm>
            <a:off x="4089509"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0" name="Oval 9"/>
          <p:cNvSpPr/>
          <p:nvPr userDrawn="1"/>
        </p:nvSpPr>
        <p:spPr>
          <a:xfrm>
            <a:off x="10641353"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3" name="Text Placeholder 15"/>
          <p:cNvSpPr>
            <a:spLocks noGrp="1"/>
          </p:cNvSpPr>
          <p:nvPr>
            <p:ph type="body" sz="quarter" idx="15" hasCustomPrompt="1"/>
          </p:nvPr>
        </p:nvSpPr>
        <p:spPr>
          <a:xfrm>
            <a:off x="7346278"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7" name="Oval 16"/>
          <p:cNvSpPr/>
          <p:nvPr userDrawn="1"/>
        </p:nvSpPr>
        <p:spPr>
          <a:xfrm>
            <a:off x="7789640" y="3271801"/>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4243097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7" name="Text Placeholder 6"/>
          <p:cNvSpPr>
            <a:spLocks noGrp="1"/>
          </p:cNvSpPr>
          <p:nvPr>
            <p:ph type="body" sz="quarter" idx="10"/>
          </p:nvPr>
        </p:nvSpPr>
        <p:spPr>
          <a:xfrm>
            <a:off x="882650" y="1914525"/>
            <a:ext cx="10452100" cy="4549775"/>
          </a:xfrm>
        </p:spPr>
        <p:txBody>
          <a:bodyPr>
            <a:normAutofit/>
          </a:bodyPr>
          <a:lstStyle>
            <a:lvl1pPr marL="514350" indent="-514350">
              <a:buFont typeface="+mj-lt"/>
              <a:buAutoNum type="arabicPeriod"/>
              <a:defRPr sz="1600">
                <a:solidFill>
                  <a:schemeClr val="bg1"/>
                </a:solidFill>
              </a:defRPr>
            </a:lvl1pPr>
            <a:lvl2pPr marL="914400" indent="-457200">
              <a:buFont typeface="+mj-lt"/>
              <a:buAutoNum type="arabicPeriod"/>
              <a:defRPr sz="1400">
                <a:solidFill>
                  <a:schemeClr val="bg1"/>
                </a:solidFill>
              </a:defRPr>
            </a:lvl2pPr>
            <a:lvl3pPr marL="1371600" indent="-457200">
              <a:buFont typeface="+mj-lt"/>
              <a:buAutoNum type="arabicPeriod"/>
              <a:defRPr sz="1200">
                <a:solidFill>
                  <a:schemeClr val="bg1"/>
                </a:solidFill>
              </a:defRPr>
            </a:lvl3pPr>
            <a:lvl4pPr marL="1714500" indent="-342900">
              <a:buFont typeface="+mj-lt"/>
              <a:buAutoNum type="arabicPeriod"/>
              <a:defRPr sz="1100">
                <a:solidFill>
                  <a:schemeClr val="bg1"/>
                </a:solidFill>
              </a:defRPr>
            </a:lvl4pPr>
            <a:lvl5pPr marL="2171700" indent="-342900">
              <a:buFont typeface="+mj-lt"/>
              <a:buAutoNum type="arabicPeriod"/>
              <a:defRPr sz="11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742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charset="0"/>
                <a:ea typeface="Verdana" charset="0"/>
                <a:cs typeface="Verdana"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Gill Sans" charset="0"/>
                <a:ea typeface="Gill Sans" charset="0"/>
                <a:cs typeface="Gill Sans" charset="0"/>
              </a:defRPr>
            </a:lvl1pPr>
            <a:lvl2pPr>
              <a:defRPr>
                <a:latin typeface="Gill Sans" charset="0"/>
                <a:ea typeface="Gill Sans" charset="0"/>
                <a:cs typeface="Gill Sans" charset="0"/>
              </a:defRPr>
            </a:lvl2pPr>
            <a:lvl3pPr>
              <a:defRPr>
                <a:latin typeface="Gill Sans" charset="0"/>
                <a:ea typeface="Gill Sans" charset="0"/>
                <a:cs typeface="Gill Sans" charset="0"/>
              </a:defRPr>
            </a:lvl3pPr>
            <a:lvl4pPr>
              <a:defRPr>
                <a:latin typeface="Gill Sans" charset="0"/>
                <a:ea typeface="Gill Sans" charset="0"/>
                <a:cs typeface="Gill Sans" charset="0"/>
              </a:defRPr>
            </a:lvl4pPr>
            <a:lvl5pPr>
              <a:defRPr>
                <a:latin typeface="Gill Sans" charset="0"/>
                <a:ea typeface="Gill Sans" charset="0"/>
                <a:cs typeface="Gill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DC53BF-6DBB-2443-AC70-CDB3689D7344}" type="datetimeFigureOut">
              <a:rPr lang="en-US" smtClean="0"/>
              <a:t>12/17/2020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5844E-059F-794C-8353-06B8A21B708F}" type="slidenum">
              <a:rPr lang="en-US" smtClean="0"/>
              <a:t>‹#›</a:t>
            </a:fld>
            <a:endParaRPr lang="en-US"/>
          </a:p>
        </p:txBody>
      </p:sp>
    </p:spTree>
    <p:extLst>
      <p:ext uri="{BB962C8B-B14F-4D97-AF65-F5344CB8AC3E}">
        <p14:creationId xmlns:p14="http://schemas.microsoft.com/office/powerpoint/2010/main" val="1042474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EBAAC6-A379-4EB2-89DE-6DF0553FBBC3}" type="datetimeFigureOut">
              <a:rPr lang="en-US" smtClean="0"/>
              <a:t>12/17/2020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5057C2-91A3-4E36-BAC8-E390777C7A3E}" type="slidenum">
              <a:rPr lang="en-US" smtClean="0"/>
              <a:t>‹#›</a:t>
            </a:fld>
            <a:endParaRPr lang="en-US"/>
          </a:p>
        </p:txBody>
      </p:sp>
    </p:spTree>
    <p:extLst>
      <p:ext uri="{BB962C8B-B14F-4D97-AF65-F5344CB8AC3E}">
        <p14:creationId xmlns:p14="http://schemas.microsoft.com/office/powerpoint/2010/main" val="830489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EBAAC6-A379-4EB2-89DE-6DF0553FBBC3}" type="datetimeFigureOut">
              <a:rPr lang="en-US" smtClean="0"/>
              <a:t>12/17/2020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5057C2-91A3-4E36-BAC8-E390777C7A3E}" type="slidenum">
              <a:rPr lang="en-US" smtClean="0"/>
              <a:t>‹#›</a:t>
            </a:fld>
            <a:endParaRPr lang="en-US"/>
          </a:p>
        </p:txBody>
      </p:sp>
    </p:spTree>
    <p:extLst>
      <p:ext uri="{BB962C8B-B14F-4D97-AF65-F5344CB8AC3E}">
        <p14:creationId xmlns:p14="http://schemas.microsoft.com/office/powerpoint/2010/main" val="3684390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EBAAC6-A379-4EB2-89DE-6DF0553FBBC3}" type="datetimeFigureOut">
              <a:rPr lang="en-US" smtClean="0"/>
              <a:t>12/17/2020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5057C2-91A3-4E36-BAC8-E390777C7A3E}" type="slidenum">
              <a:rPr lang="en-US" smtClean="0"/>
              <a:t>‹#›</a:t>
            </a:fld>
            <a:endParaRPr lang="en-US"/>
          </a:p>
        </p:txBody>
      </p:sp>
    </p:spTree>
    <p:extLst>
      <p:ext uri="{BB962C8B-B14F-4D97-AF65-F5344CB8AC3E}">
        <p14:creationId xmlns:p14="http://schemas.microsoft.com/office/powerpoint/2010/main" val="155340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BAAC6-A379-4EB2-89DE-6DF0553FBBC3}" type="datetimeFigureOut">
              <a:rPr lang="en-US" smtClean="0"/>
              <a:t>12/17/2020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5057C2-91A3-4E36-BAC8-E390777C7A3E}" type="slidenum">
              <a:rPr lang="en-US" smtClean="0"/>
              <a:t>‹#›</a:t>
            </a:fld>
            <a:endParaRPr lang="en-US"/>
          </a:p>
        </p:txBody>
      </p:sp>
    </p:spTree>
    <p:extLst>
      <p:ext uri="{BB962C8B-B14F-4D97-AF65-F5344CB8AC3E}">
        <p14:creationId xmlns:p14="http://schemas.microsoft.com/office/powerpoint/2010/main" val="260220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BAAC6-A379-4EB2-89DE-6DF0553FBBC3}" type="datetimeFigureOut">
              <a:rPr lang="en-US" smtClean="0"/>
              <a:t>12/17/2020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5057C2-91A3-4E36-BAC8-E390777C7A3E}" type="slidenum">
              <a:rPr lang="en-US" smtClean="0"/>
              <a:t>‹#›</a:t>
            </a:fld>
            <a:endParaRPr lang="en-US"/>
          </a:p>
        </p:txBody>
      </p:sp>
    </p:spTree>
    <p:extLst>
      <p:ext uri="{BB962C8B-B14F-4D97-AF65-F5344CB8AC3E}">
        <p14:creationId xmlns:p14="http://schemas.microsoft.com/office/powerpoint/2010/main" val="3437161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BAAC6-A379-4EB2-89DE-6DF0553FBBC3}" type="datetimeFigureOut">
              <a:rPr lang="en-US" smtClean="0"/>
              <a:t>12/17/2020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057C2-91A3-4E36-BAC8-E390777C7A3E}" type="slidenum">
              <a:rPr lang="en-US" smtClean="0"/>
              <a:t>‹#›</a:t>
            </a:fld>
            <a:endParaRPr lang="en-US"/>
          </a:p>
        </p:txBody>
      </p:sp>
    </p:spTree>
    <p:extLst>
      <p:ext uri="{BB962C8B-B14F-4D97-AF65-F5344CB8AC3E}">
        <p14:creationId xmlns:p14="http://schemas.microsoft.com/office/powerpoint/2010/main" val="3406418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D1E99-0845-447A-9031-65FA317316B8}" type="datetimeFigureOut">
              <a:rPr lang="en-US" smtClean="0"/>
              <a:t>12/17/2020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20797-FCF4-492A-A828-CBC0DD9B3322}" type="slidenum">
              <a:rPr lang="en-US" smtClean="0"/>
              <a:t>‹#›</a:t>
            </a:fld>
            <a:endParaRPr lang="en-US"/>
          </a:p>
        </p:txBody>
      </p:sp>
    </p:spTree>
    <p:extLst>
      <p:ext uri="{BB962C8B-B14F-4D97-AF65-F5344CB8AC3E}">
        <p14:creationId xmlns:p14="http://schemas.microsoft.com/office/powerpoint/2010/main" val="343806961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24.xml"/><Relationship Id="rId7" Type="http://schemas.openxmlformats.org/officeDocument/2006/relationships/image" Target="../media/image32.emf"/><Relationship Id="rId12" Type="http://schemas.openxmlformats.org/officeDocument/2006/relationships/image" Target="../media/image3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1.emf"/><Relationship Id="rId11" Type="http://schemas.openxmlformats.org/officeDocument/2006/relationships/image" Target="../media/image35.png"/><Relationship Id="rId5" Type="http://schemas.openxmlformats.org/officeDocument/2006/relationships/image" Target="../media/image38.emf"/><Relationship Id="rId10" Type="http://schemas.openxmlformats.org/officeDocument/2006/relationships/image" Target="../media/image41.PNG"/><Relationship Id="rId4" Type="http://schemas.openxmlformats.org/officeDocument/2006/relationships/notesSlide" Target="../notesSlides/notesSlide10.xml"/><Relationship Id="rId9"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43.xml"/><Relationship Id="rId7" Type="http://schemas.openxmlformats.org/officeDocument/2006/relationships/image" Target="../media/image43.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2.JPG"/><Relationship Id="rId5" Type="http://schemas.openxmlformats.org/officeDocument/2006/relationships/image" Target="../media/image3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2.xml"/><Relationship Id="rId7" Type="http://schemas.openxmlformats.org/officeDocument/2006/relationships/image" Target="../media/image45.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4.jpeg"/><Relationship Id="rId5" Type="http://schemas.openxmlformats.org/officeDocument/2006/relationships/image" Target="../media/image35.png"/><Relationship Id="rId4" Type="http://schemas.openxmlformats.org/officeDocument/2006/relationships/notesSlide" Target="../notesSlides/notesSlide12.xml"/><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2.xml"/><Relationship Id="rId7" Type="http://schemas.openxmlformats.org/officeDocument/2006/relationships/image" Target="../media/image3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36.png"/><Relationship Id="rId4" Type="http://schemas.openxmlformats.org/officeDocument/2006/relationships/notesSlide" Target="../notesSlides/notesSlide8.xml"/><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5.png"/><Relationship Id="rId5" Type="http://schemas.openxmlformats.org/officeDocument/2006/relationships/image" Target="../media/image37.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82297" y="-40989"/>
            <a:ext cx="12124944" cy="6898989"/>
          </a:xfrm>
          <a:prstGeom prst="rect">
            <a:avLst/>
          </a:prstGeom>
          <a:ln w="88900" cap="sq" cmpd="thickThin">
            <a:solidFill>
              <a:srgbClr val="000000"/>
            </a:solidFill>
            <a:prstDash val="solid"/>
            <a:miter lim="800000"/>
          </a:ln>
          <a:effectLst>
            <a:glow rad="63500">
              <a:schemeClr val="accent1">
                <a:satMod val="175000"/>
                <a:alpha val="40000"/>
              </a:schemeClr>
            </a:glow>
            <a:innerShdw blurRad="76200">
              <a:srgbClr val="000000"/>
            </a:innerShdw>
          </a:effectLst>
        </p:spPr>
      </p:pic>
      <p:sp>
        <p:nvSpPr>
          <p:cNvPr id="5" name="TextBox 4"/>
          <p:cNvSpPr txBox="1"/>
          <p:nvPr/>
        </p:nvSpPr>
        <p:spPr>
          <a:xfrm>
            <a:off x="714374" y="747782"/>
            <a:ext cx="10235155" cy="5738743"/>
          </a:xfrm>
          <a:prstGeom prst="rect">
            <a:avLst/>
          </a:prstGeom>
          <a:noFill/>
        </p:spPr>
        <p:txBody>
          <a:bodyPr wrap="square" rtlCol="0">
            <a:spAutoFit/>
          </a:bodyPr>
          <a:lstStyle/>
          <a:p>
            <a:pPr algn="ctr"/>
            <a:r>
              <a:rPr lang="en-US" sz="4000" dirty="0" err="1"/>
              <a:t>Overseeding</a:t>
            </a:r>
            <a:r>
              <a:rPr lang="en-US" sz="4000" dirty="0"/>
              <a:t> novel forages in perennial pastures to increase grazing quality and soil health</a:t>
            </a:r>
          </a:p>
          <a:p>
            <a:pPr algn="ctr"/>
            <a:endParaRPr lang="en-US" sz="4000" dirty="0"/>
          </a:p>
          <a:p>
            <a:pPr algn="ctr"/>
            <a:endParaRPr lang="en-US" sz="4000" dirty="0"/>
          </a:p>
          <a:p>
            <a:pPr algn="ctr"/>
            <a:endParaRPr lang="en-US" sz="4000" dirty="0"/>
          </a:p>
          <a:p>
            <a:pPr algn="ctr"/>
            <a:endParaRPr lang="en-US" sz="4000" dirty="0"/>
          </a:p>
          <a:p>
            <a:pPr algn="ctr"/>
            <a:endParaRPr lang="en-US" sz="3200" dirty="0"/>
          </a:p>
          <a:p>
            <a:pPr algn="ctr"/>
            <a:r>
              <a:rPr lang="en-US" sz="3200" dirty="0"/>
              <a:t>John Shine – livestock producer</a:t>
            </a:r>
          </a:p>
          <a:p>
            <a:pPr algn="ctr"/>
            <a:r>
              <a:rPr lang="en-US" sz="3200" dirty="0"/>
              <a:t>Fara Brummer – Oregon State University Extension</a:t>
            </a:r>
          </a:p>
          <a:p>
            <a:pPr algn="ctr"/>
            <a:r>
              <a:rPr lang="en-US" sz="3200" dirty="0"/>
              <a:t>Serkan Ates – Oregon State University. Livestock and Forages</a:t>
            </a:r>
          </a:p>
        </p:txBody>
      </p:sp>
      <p:pic>
        <p:nvPicPr>
          <p:cNvPr id="6" name="Picture 5"/>
          <p:cNvPicPr>
            <a:picLocks noChangeAspect="1"/>
          </p:cNvPicPr>
          <p:nvPr/>
        </p:nvPicPr>
        <p:blipFill>
          <a:blip r:embed="rId4"/>
          <a:stretch>
            <a:fillRect/>
          </a:stretch>
        </p:blipFill>
        <p:spPr>
          <a:xfrm>
            <a:off x="11062790" y="6010761"/>
            <a:ext cx="1031191" cy="9486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790044"/>
            <a:ext cx="1133856" cy="1193690"/>
          </a:xfrm>
          <a:prstGeom prst="rect">
            <a:avLst/>
          </a:prstGeom>
        </p:spPr>
      </p:pic>
      <p:pic>
        <p:nvPicPr>
          <p:cNvPr id="8" name="Picture 7"/>
          <p:cNvPicPr>
            <a:picLocks noChangeAspect="1"/>
          </p:cNvPicPr>
          <p:nvPr/>
        </p:nvPicPr>
        <p:blipFill>
          <a:blip r:embed="rId6"/>
          <a:stretch>
            <a:fillRect/>
          </a:stretch>
        </p:blipFill>
        <p:spPr>
          <a:xfrm>
            <a:off x="4402360" y="2373313"/>
            <a:ext cx="3484818" cy="2610713"/>
          </a:xfrm>
          <a:prstGeom prst="rect">
            <a:avLst/>
          </a:prstGeom>
        </p:spPr>
      </p:pic>
    </p:spTree>
    <p:extLst>
      <p:ext uri="{BB962C8B-B14F-4D97-AF65-F5344CB8AC3E}">
        <p14:creationId xmlns:p14="http://schemas.microsoft.com/office/powerpoint/2010/main" val="268873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Role and importance of legumes</a:t>
            </a:r>
            <a:endParaRPr lang="en-US" dirty="0"/>
          </a:p>
        </p:txBody>
      </p:sp>
      <p:sp>
        <p:nvSpPr>
          <p:cNvPr id="3" name="Text Placeholder 2"/>
          <p:cNvSpPr>
            <a:spLocks noGrp="1"/>
          </p:cNvSpPr>
          <p:nvPr>
            <p:ph type="body" sz="quarter" idx="13"/>
          </p:nvPr>
        </p:nvSpPr>
        <p:spPr>
          <a:xfrm>
            <a:off x="1454540" y="2228839"/>
            <a:ext cx="3218050" cy="344488"/>
          </a:xfrm>
        </p:spPr>
        <p:txBody>
          <a:bodyPr>
            <a:normAutofit fontScale="85000" lnSpcReduction="10000"/>
          </a:bodyPr>
          <a:lstStyle/>
          <a:p>
            <a:r>
              <a:rPr lang="en-US" dirty="0">
                <a:solidFill>
                  <a:srgbClr val="DB4726"/>
                </a:solidFill>
                <a:latin typeface="Verdana" charset="0"/>
                <a:ea typeface="Verdana" charset="0"/>
                <a:cs typeface="Verdana" charset="0"/>
              </a:rPr>
              <a:t>Grass-clover combination</a:t>
            </a:r>
          </a:p>
          <a:p>
            <a:endParaRPr lang="en-US" dirty="0"/>
          </a:p>
        </p:txBody>
      </p:sp>
      <p:sp>
        <p:nvSpPr>
          <p:cNvPr id="5" name="Text Placeholder 4"/>
          <p:cNvSpPr>
            <a:spLocks noGrp="1"/>
          </p:cNvSpPr>
          <p:nvPr>
            <p:ph type="body" sz="quarter" idx="15"/>
          </p:nvPr>
        </p:nvSpPr>
        <p:spPr>
          <a:xfrm>
            <a:off x="5358483" y="2197501"/>
            <a:ext cx="3191743" cy="344488"/>
          </a:xfrm>
        </p:spPr>
        <p:txBody>
          <a:bodyPr/>
          <a:lstStyle/>
          <a:p>
            <a:r>
              <a:rPr lang="en-US" dirty="0">
                <a:solidFill>
                  <a:srgbClr val="DB4726"/>
                </a:solidFill>
                <a:latin typeface="Verdana" charset="0"/>
                <a:ea typeface="Verdana" charset="0"/>
                <a:cs typeface="Verdana" charset="0"/>
              </a:rPr>
              <a:t>N is the most limiting </a:t>
            </a:r>
          </a:p>
          <a:p>
            <a:endParaRPr lang="en-US" dirty="0"/>
          </a:p>
        </p:txBody>
      </p:sp>
      <p:sp>
        <p:nvSpPr>
          <p:cNvPr id="7" name="Text Placeholder 6"/>
          <p:cNvSpPr>
            <a:spLocks noGrp="1"/>
          </p:cNvSpPr>
          <p:nvPr>
            <p:ph type="body" sz="quarter" idx="17"/>
          </p:nvPr>
        </p:nvSpPr>
        <p:spPr>
          <a:xfrm>
            <a:off x="9369060" y="2197501"/>
            <a:ext cx="3218050" cy="344488"/>
          </a:xfrm>
        </p:spPr>
        <p:txBody>
          <a:bodyPr/>
          <a:lstStyle/>
          <a:p>
            <a:r>
              <a:rPr lang="en-US" dirty="0">
                <a:latin typeface="Verdana" charset="0"/>
                <a:ea typeface="Verdana" charset="0"/>
                <a:cs typeface="Verdana" charset="0"/>
              </a:rPr>
              <a:t>Biological N fixation</a:t>
            </a:r>
            <a:endParaRPr lang="en-US" dirty="0"/>
          </a:p>
          <a:p>
            <a:endParaRPr lang="en-US" dirty="0"/>
          </a:p>
        </p:txBody>
      </p:sp>
      <p:pic>
        <p:nvPicPr>
          <p:cNvPr id="12" name="Picture Placeholder 11"/>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313" r="313"/>
          <a:stretch>
            <a:fillRect/>
          </a:stretch>
        </p:blipFill>
        <p:spPr/>
      </p:pic>
      <p:pic>
        <p:nvPicPr>
          <p:cNvPr id="13" name="Picture Placeholder 12"/>
          <p:cNvPicPr>
            <a:picLocks noGrp="1" noChangeAspect="1"/>
          </p:cNvPicPr>
          <p:nvPr>
            <p:ph type="pic" sz="quarter" idx="19"/>
          </p:nvPr>
        </p:nvPicPr>
        <p:blipFill>
          <a:blip r:embed="rId6" cstate="print">
            <a:extLst>
              <a:ext uri="{28A0092B-C50C-407E-A947-70E740481C1C}">
                <a14:useLocalDpi xmlns:a14="http://schemas.microsoft.com/office/drawing/2010/main" val="0"/>
              </a:ext>
            </a:extLst>
          </a:blip>
          <a:srcRect l="321" r="321"/>
          <a:stretch>
            <a:fillRect/>
          </a:stretch>
        </p:blipFill>
        <p:spPr>
          <a:xfrm>
            <a:off x="4598695" y="2069205"/>
            <a:ext cx="504121" cy="504122"/>
          </a:xfrm>
        </p:spPr>
      </p:pic>
      <p:pic>
        <p:nvPicPr>
          <p:cNvPr id="14" name="Picture Placeholder 13"/>
          <p:cNvPicPr>
            <a:picLocks noGrp="1" noChangeAspect="1"/>
          </p:cNvPicPr>
          <p:nvPr>
            <p:ph type="pic" sz="quarter" idx="20"/>
          </p:nvPr>
        </p:nvPicPr>
        <p:blipFill>
          <a:blip r:embed="rId7" cstate="print">
            <a:extLst>
              <a:ext uri="{28A0092B-C50C-407E-A947-70E740481C1C}">
                <a14:useLocalDpi xmlns:a14="http://schemas.microsoft.com/office/drawing/2010/main" val="0"/>
              </a:ext>
            </a:extLst>
          </a:blip>
          <a:srcRect l="317" r="317"/>
          <a:stretch>
            <a:fillRect/>
          </a:stretch>
        </p:blipFill>
        <p:spPr>
          <a:xfrm>
            <a:off x="8538690" y="2069205"/>
            <a:ext cx="504121" cy="504122"/>
          </a:xfrm>
        </p:spPr>
      </p:pic>
      <p:pic>
        <p:nvPicPr>
          <p:cNvPr id="15" name="Picture 4" descr="C:\Documents and Settings\Xp\Desktop\PICT340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933" y="3195325"/>
            <a:ext cx="3028648" cy="22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ext Box 3"/>
          <p:cNvSpPr txBox="1">
            <a:spLocks noChangeArrowheads="1"/>
          </p:cNvSpPr>
          <p:nvPr/>
        </p:nvSpPr>
        <p:spPr bwMode="auto">
          <a:xfrm>
            <a:off x="9149375" y="5766204"/>
            <a:ext cx="30426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White clover can fix 300 </a:t>
            </a:r>
            <a:r>
              <a:rPr kumimoji="0" lang="en-US" alt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lbs</a:t>
            </a:r>
            <a:r>
              <a:rPr kumimoji="0" lang="en-US" alt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acre/y</a:t>
            </a:r>
            <a:endParaRPr kumimoji="0" lang="en-AU" alt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58" name="Picture 1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811" y="3195325"/>
            <a:ext cx="3028648" cy="2271486"/>
          </a:xfrm>
          <a:prstGeom prst="rect">
            <a:avLst/>
          </a:prstGeom>
        </p:spPr>
      </p:pic>
      <p:sp>
        <p:nvSpPr>
          <p:cNvPr id="159" name="Text Box 3"/>
          <p:cNvSpPr txBox="1">
            <a:spLocks noChangeArrowheads="1"/>
          </p:cNvSpPr>
          <p:nvPr/>
        </p:nvSpPr>
        <p:spPr bwMode="auto">
          <a:xfrm>
            <a:off x="1169333" y="5732709"/>
            <a:ext cx="29162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~30% clovers in pastures are desirable</a:t>
            </a:r>
            <a:endParaRPr kumimoji="0" lang="en-AU" alt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60" name="Picture 15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4808" y="3145928"/>
            <a:ext cx="4218776" cy="2483892"/>
          </a:xfrm>
          <a:prstGeom prst="rect">
            <a:avLst/>
          </a:prstGeom>
        </p:spPr>
      </p:pic>
      <p:pic>
        <p:nvPicPr>
          <p:cNvPr id="16" name="Picture 15"/>
          <p:cNvPicPr>
            <a:picLocks noChangeAspect="1"/>
          </p:cNvPicPr>
          <p:nvPr/>
        </p:nvPicPr>
        <p:blipFill>
          <a:blip r:embed="rId11"/>
          <a:stretch>
            <a:fillRect/>
          </a:stretch>
        </p:blipFill>
        <p:spPr>
          <a:xfrm>
            <a:off x="73959" y="5568951"/>
            <a:ext cx="1133954" cy="1194920"/>
          </a:xfrm>
          <a:prstGeom prst="rect">
            <a:avLst/>
          </a:prstGeom>
        </p:spPr>
      </p:pic>
      <p:pic>
        <p:nvPicPr>
          <p:cNvPr id="4" name="Audio Recording Dec 7, 2020 at 10:07:52 PM" descr="Audio Recording Dec 7, 2020 at 10:07:52 PM">
            <a:hlinkClick r:id="" action="ppaction://media"/>
            <a:extLst>
              <a:ext uri="{FF2B5EF4-FFF2-40B4-BE49-F238E27FC236}">
                <a16:creationId xmlns:a16="http://schemas.microsoft.com/office/drawing/2014/main" id="{3231A2DC-7F5A-6247-9656-B8532927603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89600" y="3037590"/>
            <a:ext cx="812800" cy="812800"/>
          </a:xfrm>
          <a:prstGeom prst="rect">
            <a:avLst/>
          </a:prstGeom>
        </p:spPr>
      </p:pic>
    </p:spTree>
    <p:extLst>
      <p:ext uri="{BB962C8B-B14F-4D97-AF65-F5344CB8AC3E}">
        <p14:creationId xmlns:p14="http://schemas.microsoft.com/office/powerpoint/2010/main" val="151254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251638" y="87684"/>
            <a:ext cx="6808787" cy="1221490"/>
          </a:xfrm>
        </p:spPr>
        <p:txBody>
          <a:bodyPr>
            <a:normAutofit/>
          </a:bodyPr>
          <a:lstStyle/>
          <a:p>
            <a:pPr eaLnBrk="1" hangingPunct="1"/>
            <a:r>
              <a:rPr lang="en-NZ" altLang="en-US" sz="3200" dirty="0">
                <a:latin typeface="Cambria" panose="02040503050406030204" pitchFamily="18" charset="0"/>
                <a:ea typeface="Cambria" panose="02040503050406030204" pitchFamily="18" charset="0"/>
              </a:rPr>
              <a:t>Feeding value of legumes</a:t>
            </a:r>
            <a:endParaRPr lang="en-AU" altLang="en-US" sz="3200" dirty="0">
              <a:latin typeface="Cambria" panose="02040503050406030204" pitchFamily="18" charset="0"/>
              <a:ea typeface="Cambria" panose="02040503050406030204" pitchFamily="18" charset="0"/>
            </a:endParaRPr>
          </a:p>
        </p:txBody>
      </p:sp>
      <p:sp>
        <p:nvSpPr>
          <p:cNvPr id="111619" name="Text Box 3"/>
          <p:cNvSpPr txBox="1">
            <a:spLocks noChangeArrowheads="1"/>
          </p:cNvSpPr>
          <p:nvPr/>
        </p:nvSpPr>
        <p:spPr bwMode="auto">
          <a:xfrm>
            <a:off x="5190836" y="4786638"/>
            <a:ext cx="69316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sz="2800" dirty="0">
                <a:latin typeface="Cambria" panose="02040503050406030204" pitchFamily="18" charset="0"/>
                <a:ea typeface="Cambria" panose="02040503050406030204" pitchFamily="18" charset="0"/>
                <a:cs typeface="Verdana" charset="0"/>
              </a:rPr>
              <a:t>Legume-finished beef by Jennifer Macadam</a:t>
            </a:r>
          </a:p>
          <a:p>
            <a:pPr>
              <a:spcBef>
                <a:spcPct val="0"/>
              </a:spcBef>
              <a:buNone/>
              <a:defRPr/>
            </a:pPr>
            <a:r>
              <a:rPr lang="en-US" sz="1600" b="1" dirty="0"/>
              <a:t>https://hayandforage.com/article-1956-legume-finished-beef.html</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AU"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1684" name="Rectangle 75"/>
          <p:cNvSpPr>
            <a:spLocks noChangeArrowheads="1"/>
          </p:cNvSpPr>
          <p:nvPr/>
        </p:nvSpPr>
        <p:spPr bwMode="auto">
          <a:xfrm>
            <a:off x="5493771" y="5887757"/>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80</a:t>
            </a:r>
            <a:endParaRPr kumimoji="0" lang="en-AU"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685" name="Rectangle 76"/>
          <p:cNvSpPr>
            <a:spLocks noChangeArrowheads="1"/>
          </p:cNvSpPr>
          <p:nvPr/>
        </p:nvSpPr>
        <p:spPr bwMode="auto">
          <a:xfrm>
            <a:off x="3277621" y="6241771"/>
            <a:ext cx="16526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white clover</a:t>
            </a:r>
            <a:endParaRPr kumimoji="0" lang="en-AU"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2" name="Picture 71"/>
          <p:cNvPicPr>
            <a:picLocks noChangeAspect="1"/>
          </p:cNvPicPr>
          <p:nvPr/>
        </p:nvPicPr>
        <p:blipFill>
          <a:blip r:embed="rId5"/>
          <a:stretch>
            <a:fillRect/>
          </a:stretch>
        </p:blipFill>
        <p:spPr>
          <a:xfrm>
            <a:off x="73959" y="5568951"/>
            <a:ext cx="1133954" cy="119492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638" y="1309174"/>
            <a:ext cx="4678680" cy="335661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0318" y="1309174"/>
            <a:ext cx="7252425" cy="3148526"/>
          </a:xfrm>
          <a:prstGeom prst="rect">
            <a:avLst/>
          </a:prstGeom>
        </p:spPr>
      </p:pic>
      <p:pic>
        <p:nvPicPr>
          <p:cNvPr id="2" name="Audio Recording Dec 7, 2020 at 10:09:06 PM" descr="Audio Recording Dec 7, 2020 at 10:09:06 PM">
            <a:hlinkClick r:id="" action="ppaction://media"/>
            <a:extLst>
              <a:ext uri="{FF2B5EF4-FFF2-40B4-BE49-F238E27FC236}">
                <a16:creationId xmlns:a16="http://schemas.microsoft.com/office/drawing/2014/main" id="{2591A751-A61F-9949-82FE-E94DCCCAC9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37590"/>
            <a:ext cx="812800" cy="812800"/>
          </a:xfrm>
          <a:prstGeom prst="rect">
            <a:avLst/>
          </a:prstGeom>
        </p:spPr>
      </p:pic>
    </p:spTree>
    <p:extLst>
      <p:ext uri="{BB962C8B-B14F-4D97-AF65-F5344CB8AC3E}">
        <p14:creationId xmlns:p14="http://schemas.microsoft.com/office/powerpoint/2010/main" val="14410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59" y="378573"/>
            <a:ext cx="10515600" cy="939240"/>
          </a:xfrm>
        </p:spPr>
        <p:txBody>
          <a:bodyPr/>
          <a:lstStyle/>
          <a:p>
            <a:r>
              <a:rPr lang="en-US" dirty="0"/>
              <a:t>Results and Future Steps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45012089"/>
              </p:ext>
            </p:extLst>
          </p:nvPr>
        </p:nvGraphicFramePr>
        <p:xfrm>
          <a:off x="569259" y="1017968"/>
          <a:ext cx="11306510" cy="3945746"/>
        </p:xfrm>
        <a:graphic>
          <a:graphicData uri="http://schemas.openxmlformats.org/drawingml/2006/table">
            <a:tbl>
              <a:tblPr firstRow="1" bandRow="1">
                <a:tableStyleId>{93296810-A885-4BE3-A3E7-6D5BEEA58F35}</a:tableStyleId>
              </a:tblPr>
              <a:tblGrid>
                <a:gridCol w="2797376">
                  <a:extLst>
                    <a:ext uri="{9D8B030D-6E8A-4147-A177-3AD203B41FA5}">
                      <a16:colId xmlns:a16="http://schemas.microsoft.com/office/drawing/2014/main" val="2892515024"/>
                    </a:ext>
                  </a:extLst>
                </a:gridCol>
                <a:gridCol w="1442823">
                  <a:extLst>
                    <a:ext uri="{9D8B030D-6E8A-4147-A177-3AD203B41FA5}">
                      <a16:colId xmlns:a16="http://schemas.microsoft.com/office/drawing/2014/main" val="3164596433"/>
                    </a:ext>
                  </a:extLst>
                </a:gridCol>
                <a:gridCol w="1421708">
                  <a:extLst>
                    <a:ext uri="{9D8B030D-6E8A-4147-A177-3AD203B41FA5}">
                      <a16:colId xmlns:a16="http://schemas.microsoft.com/office/drawing/2014/main" val="3386987698"/>
                    </a:ext>
                  </a:extLst>
                </a:gridCol>
                <a:gridCol w="1428746">
                  <a:extLst>
                    <a:ext uri="{9D8B030D-6E8A-4147-A177-3AD203B41FA5}">
                      <a16:colId xmlns:a16="http://schemas.microsoft.com/office/drawing/2014/main" val="2390257350"/>
                    </a:ext>
                  </a:extLst>
                </a:gridCol>
                <a:gridCol w="1421708">
                  <a:extLst>
                    <a:ext uri="{9D8B030D-6E8A-4147-A177-3AD203B41FA5}">
                      <a16:colId xmlns:a16="http://schemas.microsoft.com/office/drawing/2014/main" val="1097171721"/>
                    </a:ext>
                  </a:extLst>
                </a:gridCol>
                <a:gridCol w="1175373">
                  <a:extLst>
                    <a:ext uri="{9D8B030D-6E8A-4147-A177-3AD203B41FA5}">
                      <a16:colId xmlns:a16="http://schemas.microsoft.com/office/drawing/2014/main" val="1455265187"/>
                    </a:ext>
                  </a:extLst>
                </a:gridCol>
                <a:gridCol w="774197">
                  <a:extLst>
                    <a:ext uri="{9D8B030D-6E8A-4147-A177-3AD203B41FA5}">
                      <a16:colId xmlns:a16="http://schemas.microsoft.com/office/drawing/2014/main" val="3743059532"/>
                    </a:ext>
                  </a:extLst>
                </a:gridCol>
                <a:gridCol w="844579">
                  <a:extLst>
                    <a:ext uri="{9D8B030D-6E8A-4147-A177-3AD203B41FA5}">
                      <a16:colId xmlns:a16="http://schemas.microsoft.com/office/drawing/2014/main" val="302239707"/>
                    </a:ext>
                  </a:extLst>
                </a:gridCol>
              </a:tblGrid>
              <a:tr h="1133030">
                <a:tc>
                  <a:txBody>
                    <a:bodyPr/>
                    <a:lstStyle/>
                    <a:p>
                      <a:pPr marL="0" marR="0">
                        <a:spcBef>
                          <a:spcPts val="0"/>
                        </a:spcBef>
                        <a:spcAft>
                          <a:spcPts val="0"/>
                        </a:spcAft>
                      </a:pPr>
                      <a:r>
                        <a:rPr lang="en-US" sz="2000" dirty="0">
                          <a:effectLst/>
                          <a:latin typeface="Cambria" panose="02040503050406030204" pitchFamily="18" charset="0"/>
                          <a:ea typeface="Cambria" panose="02040503050406030204" pitchFamily="18" charset="0"/>
                        </a:rPr>
                        <a:t>Sep 16. 2020</a:t>
                      </a:r>
                    </a:p>
                    <a:p>
                      <a:pPr marL="0" marR="0">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nchor="b"/>
                </a:tc>
                <a:tc>
                  <a:txBody>
                    <a:bodyPr/>
                    <a:lstStyle/>
                    <a:p>
                      <a:pPr marL="0" marR="0">
                        <a:spcBef>
                          <a:spcPts val="0"/>
                        </a:spcBef>
                        <a:spcAft>
                          <a:spcPts val="0"/>
                        </a:spcAft>
                      </a:pPr>
                      <a:r>
                        <a:rPr lang="en-US" sz="1800" dirty="0">
                          <a:effectLst/>
                          <a:latin typeface="Cambria" panose="02040503050406030204" pitchFamily="18" charset="0"/>
                          <a:ea typeface="Cambria" panose="02040503050406030204" pitchFamily="18" charset="0"/>
                        </a:rPr>
                        <a:t>Control </a:t>
                      </a:r>
                    </a:p>
                    <a:p>
                      <a:pPr marL="0" marR="0">
                        <a:spcBef>
                          <a:spcPts val="0"/>
                        </a:spcBef>
                        <a:spcAft>
                          <a:spcPts val="0"/>
                        </a:spcAft>
                      </a:pPr>
                      <a:r>
                        <a:rPr lang="en-US" sz="1800" dirty="0">
                          <a:effectLst/>
                          <a:latin typeface="Cambria" panose="02040503050406030204" pitchFamily="18" charset="0"/>
                          <a:ea typeface="Cambria" panose="02040503050406030204" pitchFamily="18" charset="0"/>
                        </a:rPr>
                        <a:t>(Q4)</a:t>
                      </a:r>
                    </a:p>
                    <a:p>
                      <a:pPr marL="0" marR="0">
                        <a:spcBef>
                          <a:spcPts val="0"/>
                        </a:spcBef>
                        <a:spcAft>
                          <a:spcPts val="0"/>
                        </a:spcAft>
                      </a:pPr>
                      <a:endParaRPr lang="en-US" sz="1800" dirty="0">
                        <a:effectLst/>
                        <a:latin typeface="Cambria" panose="02040503050406030204" pitchFamily="18" charset="0"/>
                        <a:ea typeface="Cambria" panose="02040503050406030204" pitchFamily="18" charset="0"/>
                      </a:endParaRPr>
                    </a:p>
                  </a:txBody>
                  <a:tcPr marL="68580" marR="68580" marT="0" marB="0" anchor="b"/>
                </a:tc>
                <a:tc>
                  <a:txBody>
                    <a:bodyPr/>
                    <a:lstStyle/>
                    <a:p>
                      <a:pPr marL="0" marR="0">
                        <a:spcBef>
                          <a:spcPts val="0"/>
                        </a:spcBef>
                        <a:spcAft>
                          <a:spcPts val="0"/>
                        </a:spcAft>
                      </a:pPr>
                      <a:r>
                        <a:rPr lang="en-US" sz="1800" dirty="0">
                          <a:effectLst/>
                          <a:latin typeface="Cambria" panose="02040503050406030204" pitchFamily="18" charset="0"/>
                          <a:ea typeface="Cambria" panose="02040503050406030204" pitchFamily="18" charset="0"/>
                        </a:rPr>
                        <a:t>Forb</a:t>
                      </a:r>
                      <a:r>
                        <a:rPr lang="en-US" sz="1800" baseline="0" dirty="0">
                          <a:effectLst/>
                          <a:latin typeface="Cambria" panose="02040503050406030204" pitchFamily="18" charset="0"/>
                          <a:ea typeface="Cambria" panose="02040503050406030204" pitchFamily="18" charset="0"/>
                        </a:rPr>
                        <a:t> mix</a:t>
                      </a:r>
                      <a:r>
                        <a:rPr lang="en-US" sz="1800" dirty="0">
                          <a:effectLst/>
                          <a:latin typeface="Cambria" panose="02040503050406030204" pitchFamily="18" charset="0"/>
                          <a:ea typeface="Cambria" panose="02040503050406030204" pitchFamily="18" charset="0"/>
                        </a:rPr>
                        <a:t> </a:t>
                      </a:r>
                    </a:p>
                    <a:p>
                      <a:pPr marL="0" marR="0">
                        <a:spcBef>
                          <a:spcPts val="0"/>
                        </a:spcBef>
                        <a:spcAft>
                          <a:spcPts val="0"/>
                        </a:spcAft>
                      </a:pPr>
                      <a:r>
                        <a:rPr lang="en-US" sz="1800" dirty="0">
                          <a:effectLst/>
                          <a:latin typeface="Cambria" panose="02040503050406030204" pitchFamily="18" charset="0"/>
                          <a:ea typeface="Cambria" panose="02040503050406030204" pitchFamily="18" charset="0"/>
                        </a:rPr>
                        <a:t>(Q1)</a:t>
                      </a:r>
                    </a:p>
                    <a:p>
                      <a:pPr marL="0" marR="0">
                        <a:spcBef>
                          <a:spcPts val="0"/>
                        </a:spcBef>
                        <a:spcAft>
                          <a:spcPts val="0"/>
                        </a:spcAft>
                      </a:pPr>
                      <a:endParaRPr lang="en-US" sz="1800" dirty="0">
                        <a:effectLst/>
                        <a:latin typeface="Cambria" panose="02040503050406030204" pitchFamily="18" charset="0"/>
                        <a:ea typeface="Cambria" panose="02040503050406030204" pitchFamily="18" charset="0"/>
                      </a:endParaRPr>
                    </a:p>
                  </a:txBody>
                  <a:tcPr marL="68580" marR="68580" marT="0" marB="0" anchor="b"/>
                </a:tc>
                <a:tc>
                  <a:txBody>
                    <a:bodyPr/>
                    <a:lstStyle/>
                    <a:p>
                      <a:pPr marL="0" marR="0">
                        <a:spcBef>
                          <a:spcPts val="0"/>
                        </a:spcBef>
                        <a:spcAft>
                          <a:spcPts val="0"/>
                        </a:spcAft>
                      </a:pPr>
                      <a:r>
                        <a:rPr lang="en-US" sz="1800" dirty="0">
                          <a:effectLst/>
                          <a:latin typeface="Cambria" panose="02040503050406030204" pitchFamily="18" charset="0"/>
                          <a:ea typeface="Cambria" panose="02040503050406030204" pitchFamily="18" charset="0"/>
                        </a:rPr>
                        <a:t>Cover crop mix (Q2)</a:t>
                      </a:r>
                    </a:p>
                    <a:p>
                      <a:pPr marL="0" marR="0">
                        <a:spcBef>
                          <a:spcPts val="0"/>
                        </a:spcBef>
                        <a:spcAft>
                          <a:spcPts val="0"/>
                        </a:spcAft>
                      </a:pPr>
                      <a:endParaRPr lang="en-US" sz="1800" dirty="0">
                        <a:effectLst/>
                        <a:latin typeface="Cambria" panose="02040503050406030204" pitchFamily="18" charset="0"/>
                        <a:ea typeface="Cambria" panose="02040503050406030204" pitchFamily="18" charset="0"/>
                      </a:endParaRPr>
                    </a:p>
                  </a:txBody>
                  <a:tcPr marL="68580" marR="68580" marT="0" marB="0" anchor="b"/>
                </a:tc>
                <a:tc>
                  <a:txBody>
                    <a:bodyPr/>
                    <a:lstStyle/>
                    <a:p>
                      <a:pPr marL="0" marR="0">
                        <a:spcBef>
                          <a:spcPts val="0"/>
                        </a:spcBef>
                        <a:spcAft>
                          <a:spcPts val="0"/>
                        </a:spcAft>
                      </a:pPr>
                      <a:r>
                        <a:rPr lang="en-US" sz="1800" dirty="0">
                          <a:effectLst/>
                          <a:latin typeface="Cambria" panose="02040503050406030204" pitchFamily="18" charset="0"/>
                          <a:ea typeface="Cambria" panose="02040503050406030204" pitchFamily="18" charset="0"/>
                        </a:rPr>
                        <a:t>Legume</a:t>
                      </a:r>
                      <a:r>
                        <a:rPr lang="en-US" sz="1800" baseline="0" dirty="0">
                          <a:effectLst/>
                          <a:latin typeface="Cambria" panose="02040503050406030204" pitchFamily="18" charset="0"/>
                          <a:ea typeface="Cambria" panose="02040503050406030204" pitchFamily="18" charset="0"/>
                        </a:rPr>
                        <a:t> mix</a:t>
                      </a:r>
                      <a:r>
                        <a:rPr lang="en-US" sz="1800" dirty="0">
                          <a:effectLst/>
                          <a:latin typeface="Cambria" panose="02040503050406030204" pitchFamily="18" charset="0"/>
                          <a:ea typeface="Cambria" panose="02040503050406030204" pitchFamily="18" charset="0"/>
                        </a:rPr>
                        <a:t> (Q3)</a:t>
                      </a:r>
                    </a:p>
                    <a:p>
                      <a:pPr marL="0" marR="0">
                        <a:spcBef>
                          <a:spcPts val="0"/>
                        </a:spcBef>
                        <a:spcAft>
                          <a:spcPts val="0"/>
                        </a:spcAft>
                      </a:pPr>
                      <a:endParaRPr lang="en-US" sz="1800" dirty="0">
                        <a:effectLst/>
                        <a:latin typeface="Cambria" panose="02040503050406030204" pitchFamily="18" charset="0"/>
                        <a:ea typeface="Cambria" panose="02040503050406030204" pitchFamily="18" charset="0"/>
                      </a:endParaRPr>
                    </a:p>
                  </a:txBody>
                  <a:tcPr marL="68580" marR="68580" marT="0" marB="0" anchor="b"/>
                </a:tc>
                <a:tc>
                  <a:txBody>
                    <a:bodyPr/>
                    <a:lstStyle/>
                    <a:p>
                      <a:pPr marL="0" marR="0">
                        <a:spcBef>
                          <a:spcPts val="0"/>
                        </a:spcBef>
                        <a:spcAft>
                          <a:spcPts val="0"/>
                        </a:spcAft>
                      </a:pPr>
                      <a:endParaRPr lang="en-US" sz="1800" dirty="0">
                        <a:effectLst/>
                        <a:latin typeface="Cambria" panose="02040503050406030204" pitchFamily="18" charset="0"/>
                        <a:ea typeface="Cambria" panose="02040503050406030204" pitchFamily="18" charset="0"/>
                      </a:endParaRPr>
                    </a:p>
                    <a:p>
                      <a:pPr marL="0" marR="0">
                        <a:spcBef>
                          <a:spcPts val="0"/>
                        </a:spcBef>
                        <a:spcAft>
                          <a:spcPts val="0"/>
                        </a:spcAft>
                      </a:pPr>
                      <a:r>
                        <a:rPr lang="en-US" sz="1800" dirty="0">
                          <a:effectLst/>
                          <a:latin typeface="Cambria" panose="02040503050406030204" pitchFamily="18" charset="0"/>
                          <a:ea typeface="Cambria" panose="02040503050406030204" pitchFamily="18" charset="0"/>
                        </a:rPr>
                        <a:t>Birdsfoot trefoil </a:t>
                      </a:r>
                    </a:p>
                    <a:p>
                      <a:pPr marL="0" marR="0">
                        <a:spcBef>
                          <a:spcPts val="0"/>
                        </a:spcBef>
                        <a:spcAft>
                          <a:spcPts val="0"/>
                        </a:spcAft>
                      </a:pPr>
                      <a:r>
                        <a:rPr lang="en-US" sz="1800" dirty="0">
                          <a:effectLst/>
                          <a:latin typeface="Cambria" panose="02040503050406030204" pitchFamily="18" charset="0"/>
                          <a:ea typeface="Cambria" panose="02040503050406030204" pitchFamily="18" charset="0"/>
                        </a:rPr>
                        <a:t>     </a:t>
                      </a:r>
                    </a:p>
                  </a:txBody>
                  <a:tcPr marL="0" marR="0" marT="0" marB="0"/>
                </a:tc>
                <a:tc>
                  <a:txBody>
                    <a:bodyPr/>
                    <a:lstStyle/>
                    <a:p>
                      <a:pPr marL="0" marR="0">
                        <a:spcBef>
                          <a:spcPts val="0"/>
                        </a:spcBef>
                        <a:spcAft>
                          <a:spcPts val="0"/>
                        </a:spcAft>
                      </a:pPr>
                      <a:endParaRPr lang="en-US" sz="1800" dirty="0">
                        <a:effectLst/>
                        <a:latin typeface="Cambria" panose="02040503050406030204" pitchFamily="18" charset="0"/>
                        <a:ea typeface="Cambria" panose="02040503050406030204" pitchFamily="18" charset="0"/>
                      </a:endParaRPr>
                    </a:p>
                    <a:p>
                      <a:pPr marL="0" marR="0">
                        <a:spcBef>
                          <a:spcPts val="0"/>
                        </a:spcBef>
                        <a:spcAft>
                          <a:spcPts val="0"/>
                        </a:spcAft>
                      </a:pPr>
                      <a:r>
                        <a:rPr lang="en-US" sz="1800" dirty="0">
                          <a:effectLst/>
                          <a:latin typeface="Cambria" panose="02040503050406030204" pitchFamily="18" charset="0"/>
                          <a:ea typeface="Cambria" panose="02040503050406030204" pitchFamily="18" charset="0"/>
                        </a:rPr>
                        <a:t>SEM</a:t>
                      </a:r>
                    </a:p>
                  </a:txBody>
                  <a:tcPr marL="68580" marR="68580" marT="0" marB="0"/>
                </a:tc>
                <a:tc>
                  <a:txBody>
                    <a:bodyPr/>
                    <a:lstStyle/>
                    <a:p>
                      <a:pPr marL="0" marR="0">
                        <a:spcBef>
                          <a:spcPts val="0"/>
                        </a:spcBef>
                        <a:spcAft>
                          <a:spcPts val="0"/>
                        </a:spcAft>
                      </a:pPr>
                      <a:endParaRPr lang="en-US" sz="1800" dirty="0">
                        <a:effectLst/>
                        <a:latin typeface="Cambria" panose="02040503050406030204" pitchFamily="18" charset="0"/>
                        <a:ea typeface="Cambria" panose="02040503050406030204" pitchFamily="18" charset="0"/>
                      </a:endParaRPr>
                    </a:p>
                    <a:p>
                      <a:pPr marL="0" marR="0">
                        <a:spcBef>
                          <a:spcPts val="0"/>
                        </a:spcBef>
                        <a:spcAft>
                          <a:spcPts val="0"/>
                        </a:spcAft>
                      </a:pPr>
                      <a:r>
                        <a:rPr lang="en-US" sz="1800" dirty="0">
                          <a:effectLst/>
                          <a:latin typeface="Cambria" panose="02040503050406030204" pitchFamily="18" charset="0"/>
                          <a:ea typeface="Cambria" panose="02040503050406030204" pitchFamily="18" charset="0"/>
                        </a:rPr>
                        <a:t>P value</a:t>
                      </a:r>
                    </a:p>
                  </a:txBody>
                  <a:tcPr marL="68580" marR="68580" marT="0" marB="0"/>
                </a:tc>
                <a:extLst>
                  <a:ext uri="{0D108BD9-81ED-4DB2-BD59-A6C34878D82A}">
                    <a16:rowId xmlns:a16="http://schemas.microsoft.com/office/drawing/2014/main" val="1114367856"/>
                  </a:ext>
                </a:extLst>
              </a:tr>
              <a:tr h="944192">
                <a:tc>
                  <a:txBody>
                    <a:bodyPr/>
                    <a:lstStyle/>
                    <a:p>
                      <a:pPr marL="0" marR="0">
                        <a:spcBef>
                          <a:spcPts val="0"/>
                        </a:spcBef>
                        <a:spcAft>
                          <a:spcPts val="0"/>
                        </a:spcAft>
                      </a:pPr>
                      <a:r>
                        <a:rPr lang="en-US" sz="2000" dirty="0">
                          <a:effectLst/>
                          <a:latin typeface="Cambria" panose="02040503050406030204" pitchFamily="18" charset="0"/>
                          <a:ea typeface="Cambria" panose="02040503050406030204" pitchFamily="18" charset="0"/>
                        </a:rPr>
                        <a:t>Forage production,</a:t>
                      </a:r>
                    </a:p>
                    <a:p>
                      <a:pPr marL="0" marR="0">
                        <a:spcBef>
                          <a:spcPts val="0"/>
                        </a:spcBef>
                        <a:spcAft>
                          <a:spcPts val="0"/>
                        </a:spcAft>
                      </a:pPr>
                      <a:r>
                        <a:rPr lang="en-US" sz="2000" dirty="0">
                          <a:effectLst/>
                          <a:latin typeface="Cambria" panose="02040503050406030204" pitchFamily="18" charset="0"/>
                          <a:ea typeface="Cambria" panose="02040503050406030204" pitchFamily="18" charset="0"/>
                        </a:rPr>
                        <a:t>kg DM/ha</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1482</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1182</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1028</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1211</a:t>
                      </a:r>
                    </a:p>
                  </a:txBody>
                  <a:tcPr marL="68580" marR="68580" marT="0" marB="0" anchor="b"/>
                </a:tc>
                <a:tc>
                  <a:txBody>
                    <a:bodyPr/>
                    <a:lstStyle/>
                    <a:p>
                      <a:pPr marL="0" marR="0" algn="ctr">
                        <a:spcBef>
                          <a:spcPts val="0"/>
                        </a:spcBef>
                        <a:spcAft>
                          <a:spcPts val="0"/>
                        </a:spcAft>
                      </a:pPr>
                      <a:endParaRPr lang="en-US" sz="2000" dirty="0">
                        <a:effectLst/>
                        <a:latin typeface="Cambria" panose="02040503050406030204" pitchFamily="18" charset="0"/>
                        <a:ea typeface="Cambria" panose="02040503050406030204" pitchFamily="18" charset="0"/>
                      </a:endParaRPr>
                    </a:p>
                    <a:p>
                      <a:pPr marL="0" marR="0" algn="ctr">
                        <a:spcBef>
                          <a:spcPts val="0"/>
                        </a:spcBef>
                        <a:spcAft>
                          <a:spcPts val="0"/>
                        </a:spcAft>
                      </a:pPr>
                      <a:endParaRPr lang="en-US" sz="2000" dirty="0">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2500</a:t>
                      </a:r>
                    </a:p>
                  </a:txBody>
                  <a:tcPr marL="0" marR="0" marT="0" marB="0"/>
                </a:tc>
                <a:tc>
                  <a:txBody>
                    <a:bodyPr/>
                    <a:lstStyle/>
                    <a:p>
                      <a:pPr marL="0" marR="0">
                        <a:spcBef>
                          <a:spcPts val="0"/>
                        </a:spcBef>
                        <a:spcAft>
                          <a:spcPts val="0"/>
                        </a:spcAft>
                      </a:pPr>
                      <a:endParaRPr lang="en-US" sz="2000" dirty="0">
                        <a:effectLst/>
                        <a:latin typeface="Cambria" panose="02040503050406030204" pitchFamily="18" charset="0"/>
                        <a:ea typeface="Cambria" panose="02040503050406030204" pitchFamily="18" charset="0"/>
                      </a:endParaRPr>
                    </a:p>
                    <a:p>
                      <a:pPr marL="0" marR="0">
                        <a:spcBef>
                          <a:spcPts val="0"/>
                        </a:spcBef>
                        <a:spcAft>
                          <a:spcPts val="0"/>
                        </a:spcAft>
                      </a:pPr>
                      <a:endParaRPr lang="en-US" sz="2000" dirty="0">
                        <a:effectLst/>
                        <a:latin typeface="Cambria" panose="02040503050406030204" pitchFamily="18" charset="0"/>
                        <a:ea typeface="Cambria" panose="02040503050406030204" pitchFamily="18" charset="0"/>
                      </a:endParaRPr>
                    </a:p>
                    <a:p>
                      <a:pPr marL="0" marR="0">
                        <a:spcBef>
                          <a:spcPts val="0"/>
                        </a:spcBef>
                        <a:spcAft>
                          <a:spcPts val="0"/>
                        </a:spcAft>
                      </a:pPr>
                      <a:r>
                        <a:rPr lang="en-US" sz="2000" dirty="0">
                          <a:effectLst/>
                          <a:latin typeface="Cambria" panose="02040503050406030204" pitchFamily="18" charset="0"/>
                          <a:ea typeface="Cambria" panose="02040503050406030204" pitchFamily="18" charset="0"/>
                        </a:rPr>
                        <a:t>421</a:t>
                      </a:r>
                    </a:p>
                  </a:txBody>
                  <a:tcPr marL="68580" marR="68580" marT="0" marB="0"/>
                </a:tc>
                <a:tc>
                  <a:txBody>
                    <a:bodyPr/>
                    <a:lstStyle/>
                    <a:p>
                      <a:pPr marL="0" marR="0">
                        <a:spcBef>
                          <a:spcPts val="0"/>
                        </a:spcBef>
                        <a:spcAft>
                          <a:spcPts val="0"/>
                        </a:spcAft>
                      </a:pPr>
                      <a:endParaRPr lang="en-US" sz="2000" dirty="0">
                        <a:effectLst/>
                        <a:latin typeface="Cambria" panose="02040503050406030204" pitchFamily="18" charset="0"/>
                        <a:ea typeface="Cambria" panose="02040503050406030204" pitchFamily="18" charset="0"/>
                      </a:endParaRPr>
                    </a:p>
                    <a:p>
                      <a:pPr marL="0" marR="0">
                        <a:spcBef>
                          <a:spcPts val="0"/>
                        </a:spcBef>
                        <a:spcAft>
                          <a:spcPts val="0"/>
                        </a:spcAft>
                      </a:pPr>
                      <a:endParaRPr lang="en-US" sz="2000" dirty="0">
                        <a:effectLst/>
                        <a:latin typeface="Cambria" panose="02040503050406030204" pitchFamily="18" charset="0"/>
                        <a:ea typeface="Cambria" panose="02040503050406030204" pitchFamily="18" charset="0"/>
                      </a:endParaRPr>
                    </a:p>
                    <a:p>
                      <a:pPr marL="0" marR="0">
                        <a:spcBef>
                          <a:spcPts val="0"/>
                        </a:spcBef>
                        <a:spcAft>
                          <a:spcPts val="0"/>
                        </a:spcAft>
                      </a:pPr>
                      <a:r>
                        <a:rPr lang="en-US" sz="2000" dirty="0">
                          <a:effectLst/>
                          <a:latin typeface="Cambria" panose="02040503050406030204" pitchFamily="18" charset="0"/>
                          <a:ea typeface="Cambria" panose="02040503050406030204" pitchFamily="18" charset="0"/>
                        </a:rPr>
                        <a:t>0.17</a:t>
                      </a:r>
                    </a:p>
                  </a:txBody>
                  <a:tcPr marL="68580" marR="68580" marT="0" marB="0"/>
                </a:tc>
                <a:extLst>
                  <a:ext uri="{0D108BD9-81ED-4DB2-BD59-A6C34878D82A}">
                    <a16:rowId xmlns:a16="http://schemas.microsoft.com/office/drawing/2014/main" val="2810121600"/>
                  </a:ext>
                </a:extLst>
              </a:tr>
              <a:tr h="314731">
                <a:tc>
                  <a:txBody>
                    <a:bodyPr/>
                    <a:lstStyle/>
                    <a:p>
                      <a:pPr marL="0" marR="0">
                        <a:spcBef>
                          <a:spcPts val="0"/>
                        </a:spcBef>
                        <a:spcAft>
                          <a:spcPts val="0"/>
                        </a:spcAft>
                      </a:pPr>
                      <a:r>
                        <a:rPr lang="en-US" sz="2000" dirty="0">
                          <a:effectLst/>
                          <a:latin typeface="Cambria" panose="02040503050406030204" pitchFamily="18" charset="0"/>
                          <a:ea typeface="Cambria" panose="02040503050406030204" pitchFamily="18" charset="0"/>
                        </a:rPr>
                        <a:t>Legume, %</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0b</a:t>
                      </a:r>
                    </a:p>
                  </a:txBody>
                  <a:tcPr marL="68580" marR="68580" marT="0" marB="0" anchor="b"/>
                </a:tc>
                <a:tc>
                  <a:txBody>
                    <a:bodyPr/>
                    <a:lstStyle/>
                    <a:p>
                      <a:pPr marL="0" marR="0" algn="ctr">
                        <a:spcBef>
                          <a:spcPts val="0"/>
                        </a:spcBef>
                        <a:spcAft>
                          <a:spcPts val="0"/>
                        </a:spcAft>
                      </a:pPr>
                      <a:r>
                        <a:rPr lang="en-US" sz="2000">
                          <a:effectLst/>
                          <a:latin typeface="Cambria" panose="02040503050406030204" pitchFamily="18" charset="0"/>
                          <a:ea typeface="Cambria" panose="02040503050406030204" pitchFamily="18" charset="0"/>
                        </a:rPr>
                        <a:t>15a</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1b</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10a</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40</a:t>
                      </a:r>
                    </a:p>
                  </a:txBody>
                  <a:tcPr marL="0" marR="0" marT="0" marB="0"/>
                </a:tc>
                <a:tc>
                  <a:txBody>
                    <a:bodyPr/>
                    <a:lstStyle/>
                    <a:p>
                      <a:pPr marL="0" marR="0">
                        <a:spcBef>
                          <a:spcPts val="0"/>
                        </a:spcBef>
                        <a:spcAft>
                          <a:spcPts val="0"/>
                        </a:spcAft>
                      </a:pPr>
                      <a:r>
                        <a:rPr lang="en-US" sz="2000" dirty="0">
                          <a:effectLst/>
                          <a:latin typeface="Cambria" panose="02040503050406030204" pitchFamily="18" charset="0"/>
                          <a:ea typeface="Cambria" panose="02040503050406030204" pitchFamily="18" charset="0"/>
                        </a:rPr>
                        <a:t>1.7</a:t>
                      </a:r>
                    </a:p>
                  </a:txBody>
                  <a:tcPr marL="68580" marR="68580" marT="0" marB="0"/>
                </a:tc>
                <a:tc>
                  <a:txBody>
                    <a:bodyPr/>
                    <a:lstStyle/>
                    <a:p>
                      <a:pPr marL="0" marR="0">
                        <a:spcBef>
                          <a:spcPts val="0"/>
                        </a:spcBef>
                        <a:spcAft>
                          <a:spcPts val="0"/>
                        </a:spcAft>
                      </a:pPr>
                      <a:r>
                        <a:rPr lang="en-US" sz="2000" dirty="0">
                          <a:effectLst/>
                          <a:latin typeface="Cambria" panose="02040503050406030204" pitchFamily="18" charset="0"/>
                          <a:ea typeface="Cambria" panose="02040503050406030204" pitchFamily="18" charset="0"/>
                        </a:rPr>
                        <a:t>0.01</a:t>
                      </a:r>
                    </a:p>
                  </a:txBody>
                  <a:tcPr marL="68580" marR="68580" marT="0" marB="0"/>
                </a:tc>
                <a:extLst>
                  <a:ext uri="{0D108BD9-81ED-4DB2-BD59-A6C34878D82A}">
                    <a16:rowId xmlns:a16="http://schemas.microsoft.com/office/drawing/2014/main" val="825858551"/>
                  </a:ext>
                </a:extLst>
              </a:tr>
              <a:tr h="314731">
                <a:tc>
                  <a:txBody>
                    <a:bodyPr/>
                    <a:lstStyle/>
                    <a:p>
                      <a:pPr marL="0" marR="0">
                        <a:spcBef>
                          <a:spcPts val="0"/>
                        </a:spcBef>
                        <a:spcAft>
                          <a:spcPts val="0"/>
                        </a:spcAft>
                      </a:pPr>
                      <a:r>
                        <a:rPr lang="en-US" sz="2000" dirty="0" smtClean="0">
                          <a:effectLst/>
                          <a:latin typeface="Cambria" panose="02040503050406030204" pitchFamily="18" charset="0"/>
                          <a:ea typeface="Cambria" panose="02040503050406030204" pitchFamily="18" charset="0"/>
                        </a:rPr>
                        <a:t>Acid Detergent</a:t>
                      </a:r>
                      <a:r>
                        <a:rPr lang="en-US" sz="2000" baseline="0" dirty="0" smtClean="0">
                          <a:effectLst/>
                          <a:latin typeface="Cambria" panose="02040503050406030204" pitchFamily="18" charset="0"/>
                          <a:ea typeface="Cambria" panose="02040503050406030204" pitchFamily="18" charset="0"/>
                        </a:rPr>
                        <a:t> </a:t>
                      </a:r>
                      <a:r>
                        <a:rPr lang="en-US" sz="2000" dirty="0" smtClean="0">
                          <a:effectLst/>
                          <a:latin typeface="Cambria" panose="02040503050406030204" pitchFamily="18" charset="0"/>
                          <a:ea typeface="Cambria" panose="02040503050406030204" pitchFamily="18" charset="0"/>
                        </a:rPr>
                        <a:t>Fiber, </a:t>
                      </a:r>
                      <a:r>
                        <a:rPr lang="en-US" sz="2000" dirty="0">
                          <a:effectLst/>
                          <a:latin typeface="Cambria" panose="02040503050406030204" pitchFamily="18" charset="0"/>
                          <a:ea typeface="Cambria" panose="02040503050406030204" pitchFamily="18" charset="0"/>
                        </a:rPr>
                        <a:t>%</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26.5</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23.7</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24.4</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25.3</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21.3</a:t>
                      </a:r>
                    </a:p>
                  </a:txBody>
                  <a:tcPr marL="0" marR="0" marT="0" marB="0"/>
                </a:tc>
                <a:tc>
                  <a:txBody>
                    <a:bodyPr/>
                    <a:lstStyle/>
                    <a:p>
                      <a:pPr marL="0" marR="0">
                        <a:spcBef>
                          <a:spcPts val="0"/>
                        </a:spcBef>
                        <a:spcAft>
                          <a:spcPts val="0"/>
                        </a:spcAft>
                      </a:pPr>
                      <a:r>
                        <a:rPr lang="en-US" sz="2000" dirty="0">
                          <a:effectLst/>
                          <a:latin typeface="Cambria" panose="02040503050406030204" pitchFamily="18" charset="0"/>
                          <a:ea typeface="Cambria" panose="02040503050406030204" pitchFamily="18" charset="0"/>
                        </a:rPr>
                        <a:t>0.79</a:t>
                      </a:r>
                    </a:p>
                  </a:txBody>
                  <a:tcPr marL="68580" marR="68580" marT="0" marB="0"/>
                </a:tc>
                <a:tc>
                  <a:txBody>
                    <a:bodyPr/>
                    <a:lstStyle/>
                    <a:p>
                      <a:pPr marL="0" marR="0">
                        <a:spcBef>
                          <a:spcPts val="0"/>
                        </a:spcBef>
                        <a:spcAft>
                          <a:spcPts val="0"/>
                        </a:spcAft>
                      </a:pPr>
                      <a:r>
                        <a:rPr lang="en-US" sz="2000" dirty="0">
                          <a:effectLst/>
                          <a:latin typeface="Cambria" panose="02040503050406030204" pitchFamily="18" charset="0"/>
                          <a:ea typeface="Cambria" panose="02040503050406030204" pitchFamily="18" charset="0"/>
                        </a:rPr>
                        <a:t>0.14</a:t>
                      </a:r>
                    </a:p>
                  </a:txBody>
                  <a:tcPr marL="68580" marR="68580" marT="0" marB="0"/>
                </a:tc>
                <a:extLst>
                  <a:ext uri="{0D108BD9-81ED-4DB2-BD59-A6C34878D82A}">
                    <a16:rowId xmlns:a16="http://schemas.microsoft.com/office/drawing/2014/main" val="1886365956"/>
                  </a:ext>
                </a:extLst>
              </a:tr>
              <a:tr h="314731">
                <a:tc>
                  <a:txBody>
                    <a:bodyPr/>
                    <a:lstStyle/>
                    <a:p>
                      <a:pPr marL="0" marR="0">
                        <a:spcBef>
                          <a:spcPts val="0"/>
                        </a:spcBef>
                        <a:spcAft>
                          <a:spcPts val="0"/>
                        </a:spcAft>
                      </a:pPr>
                      <a:r>
                        <a:rPr lang="en-US" sz="2000" dirty="0" smtClean="0">
                          <a:effectLst/>
                          <a:latin typeface="Cambria" panose="02040503050406030204" pitchFamily="18" charset="0"/>
                          <a:ea typeface="Cambria" panose="02040503050406030204" pitchFamily="18" charset="0"/>
                        </a:rPr>
                        <a:t>Neutral Detergent Fiber, </a:t>
                      </a:r>
                      <a:r>
                        <a:rPr lang="en-US" sz="2000" dirty="0">
                          <a:effectLst/>
                          <a:latin typeface="Cambria" panose="02040503050406030204" pitchFamily="18" charset="0"/>
                          <a:ea typeface="Cambria" panose="02040503050406030204" pitchFamily="18" charset="0"/>
                        </a:rPr>
                        <a:t>%</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52.4</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48.5</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50.7</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50.0</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35.0</a:t>
                      </a:r>
                    </a:p>
                  </a:txBody>
                  <a:tcPr marL="0" marR="0" marT="0" marB="0"/>
                </a:tc>
                <a:tc>
                  <a:txBody>
                    <a:bodyPr/>
                    <a:lstStyle/>
                    <a:p>
                      <a:pPr marL="0" marR="0">
                        <a:spcBef>
                          <a:spcPts val="0"/>
                        </a:spcBef>
                        <a:spcAft>
                          <a:spcPts val="0"/>
                        </a:spcAft>
                      </a:pPr>
                      <a:r>
                        <a:rPr lang="en-US" sz="2000" dirty="0">
                          <a:effectLst/>
                          <a:latin typeface="Cambria" panose="02040503050406030204" pitchFamily="18" charset="0"/>
                          <a:ea typeface="Cambria" panose="02040503050406030204" pitchFamily="18" charset="0"/>
                        </a:rPr>
                        <a:t>1.01</a:t>
                      </a:r>
                    </a:p>
                  </a:txBody>
                  <a:tcPr marL="68580" marR="68580" marT="0" marB="0"/>
                </a:tc>
                <a:tc>
                  <a:txBody>
                    <a:bodyPr/>
                    <a:lstStyle/>
                    <a:p>
                      <a:pPr marL="0" marR="0">
                        <a:spcBef>
                          <a:spcPts val="0"/>
                        </a:spcBef>
                        <a:spcAft>
                          <a:spcPts val="0"/>
                        </a:spcAft>
                      </a:pPr>
                      <a:r>
                        <a:rPr lang="en-US" sz="2000" dirty="0">
                          <a:effectLst/>
                          <a:latin typeface="Cambria" panose="02040503050406030204" pitchFamily="18" charset="0"/>
                          <a:ea typeface="Cambria" panose="02040503050406030204" pitchFamily="18" charset="0"/>
                        </a:rPr>
                        <a:t>0.12</a:t>
                      </a:r>
                    </a:p>
                  </a:txBody>
                  <a:tcPr marL="68580" marR="68580" marT="0" marB="0"/>
                </a:tc>
                <a:extLst>
                  <a:ext uri="{0D108BD9-81ED-4DB2-BD59-A6C34878D82A}">
                    <a16:rowId xmlns:a16="http://schemas.microsoft.com/office/drawing/2014/main" val="1454989446"/>
                  </a:ext>
                </a:extLst>
              </a:tr>
              <a:tr h="314731">
                <a:tc>
                  <a:txBody>
                    <a:bodyPr/>
                    <a:lstStyle/>
                    <a:p>
                      <a:pPr marL="0" marR="0">
                        <a:spcBef>
                          <a:spcPts val="0"/>
                        </a:spcBef>
                        <a:spcAft>
                          <a:spcPts val="0"/>
                        </a:spcAft>
                      </a:pPr>
                      <a:r>
                        <a:rPr lang="en-US" sz="2000" dirty="0" smtClean="0">
                          <a:effectLst/>
                          <a:latin typeface="Cambria" panose="02040503050406030204" pitchFamily="18" charset="0"/>
                          <a:ea typeface="Cambria" panose="02040503050406030204" pitchFamily="18" charset="0"/>
                        </a:rPr>
                        <a:t>Ether Extract, </a:t>
                      </a:r>
                      <a:r>
                        <a:rPr lang="en-US" sz="2000" dirty="0">
                          <a:effectLst/>
                          <a:latin typeface="Cambria" panose="02040503050406030204" pitchFamily="18" charset="0"/>
                          <a:ea typeface="Cambria" panose="02040503050406030204" pitchFamily="18" charset="0"/>
                        </a:rPr>
                        <a:t>%</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2.6</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2.7</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2.6</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2.6</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2.5</a:t>
                      </a:r>
                    </a:p>
                  </a:txBody>
                  <a:tcPr marL="0" marR="0" marT="0" marB="0"/>
                </a:tc>
                <a:tc>
                  <a:txBody>
                    <a:bodyPr/>
                    <a:lstStyle/>
                    <a:p>
                      <a:pPr marL="0" marR="0">
                        <a:spcBef>
                          <a:spcPts val="0"/>
                        </a:spcBef>
                        <a:spcAft>
                          <a:spcPts val="0"/>
                        </a:spcAft>
                      </a:pPr>
                      <a:r>
                        <a:rPr lang="en-US" sz="2000" dirty="0">
                          <a:effectLst/>
                          <a:latin typeface="Cambria" panose="02040503050406030204" pitchFamily="18" charset="0"/>
                          <a:ea typeface="Cambria" panose="02040503050406030204" pitchFamily="18" charset="0"/>
                        </a:rPr>
                        <a:t>0.19</a:t>
                      </a:r>
                    </a:p>
                  </a:txBody>
                  <a:tcPr marL="68580" marR="68580" marT="0" marB="0"/>
                </a:tc>
                <a:tc>
                  <a:txBody>
                    <a:bodyPr/>
                    <a:lstStyle/>
                    <a:p>
                      <a:pPr marL="0" marR="0">
                        <a:spcBef>
                          <a:spcPts val="0"/>
                        </a:spcBef>
                        <a:spcAft>
                          <a:spcPts val="0"/>
                        </a:spcAft>
                      </a:pPr>
                      <a:r>
                        <a:rPr lang="en-US" sz="2000" dirty="0">
                          <a:effectLst/>
                          <a:latin typeface="Cambria" panose="02040503050406030204" pitchFamily="18" charset="0"/>
                          <a:ea typeface="Cambria" panose="02040503050406030204" pitchFamily="18" charset="0"/>
                        </a:rPr>
                        <a:t>0.99</a:t>
                      </a:r>
                    </a:p>
                  </a:txBody>
                  <a:tcPr marL="68580" marR="68580" marT="0" marB="0"/>
                </a:tc>
                <a:extLst>
                  <a:ext uri="{0D108BD9-81ED-4DB2-BD59-A6C34878D82A}">
                    <a16:rowId xmlns:a16="http://schemas.microsoft.com/office/drawing/2014/main" val="1457802239"/>
                  </a:ext>
                </a:extLst>
              </a:tr>
              <a:tr h="314731">
                <a:tc>
                  <a:txBody>
                    <a:bodyPr/>
                    <a:lstStyle/>
                    <a:p>
                      <a:pPr marL="0" marR="0">
                        <a:spcBef>
                          <a:spcPts val="0"/>
                        </a:spcBef>
                        <a:spcAft>
                          <a:spcPts val="0"/>
                        </a:spcAft>
                      </a:pPr>
                      <a:r>
                        <a:rPr lang="en-US" sz="2000" dirty="0" smtClean="0">
                          <a:effectLst/>
                          <a:latin typeface="Cambria" panose="02040503050406030204" pitchFamily="18" charset="0"/>
                          <a:ea typeface="Cambria" panose="02040503050406030204" pitchFamily="18" charset="0"/>
                        </a:rPr>
                        <a:t>Crude Protein, </a:t>
                      </a:r>
                      <a:r>
                        <a:rPr lang="en-US" sz="2000" dirty="0">
                          <a:effectLst/>
                          <a:latin typeface="Cambria" panose="02040503050406030204" pitchFamily="18" charset="0"/>
                          <a:ea typeface="Cambria" panose="02040503050406030204" pitchFamily="18" charset="0"/>
                        </a:rPr>
                        <a:t>%</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9.4c</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12.7a</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10.6b</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11.3b</a:t>
                      </a:r>
                    </a:p>
                  </a:txBody>
                  <a:tcPr marL="68580" marR="68580" marT="0" marB="0" anchor="b"/>
                </a:tc>
                <a:tc>
                  <a:txBody>
                    <a:bodyPr/>
                    <a:lstStyle/>
                    <a:p>
                      <a:pPr marL="0" marR="0" algn="ctr">
                        <a:spcBef>
                          <a:spcPts val="0"/>
                        </a:spcBef>
                        <a:spcAft>
                          <a:spcPts val="0"/>
                        </a:spcAft>
                      </a:pPr>
                      <a:r>
                        <a:rPr lang="en-US" sz="2000" dirty="0">
                          <a:effectLst/>
                          <a:latin typeface="Cambria" panose="02040503050406030204" pitchFamily="18" charset="0"/>
                          <a:ea typeface="Cambria" panose="02040503050406030204" pitchFamily="18" charset="0"/>
                        </a:rPr>
                        <a:t>21.1</a:t>
                      </a:r>
                    </a:p>
                  </a:txBody>
                  <a:tcPr marL="0" marR="0" marT="0" marB="0"/>
                </a:tc>
                <a:tc>
                  <a:txBody>
                    <a:bodyPr/>
                    <a:lstStyle/>
                    <a:p>
                      <a:pPr marL="0" marR="0">
                        <a:spcBef>
                          <a:spcPts val="0"/>
                        </a:spcBef>
                        <a:spcAft>
                          <a:spcPts val="0"/>
                        </a:spcAft>
                      </a:pPr>
                      <a:r>
                        <a:rPr lang="en-US" sz="2000" dirty="0">
                          <a:effectLst/>
                          <a:latin typeface="Cambria" panose="02040503050406030204" pitchFamily="18" charset="0"/>
                          <a:ea typeface="Cambria" panose="02040503050406030204" pitchFamily="18" charset="0"/>
                        </a:rPr>
                        <a:t>0.30</a:t>
                      </a:r>
                    </a:p>
                  </a:txBody>
                  <a:tcPr marL="68580" marR="68580" marT="0" marB="0"/>
                </a:tc>
                <a:tc>
                  <a:txBody>
                    <a:bodyPr/>
                    <a:lstStyle/>
                    <a:p>
                      <a:pPr marL="0" marR="0">
                        <a:spcBef>
                          <a:spcPts val="0"/>
                        </a:spcBef>
                        <a:spcAft>
                          <a:spcPts val="0"/>
                        </a:spcAft>
                      </a:pPr>
                      <a:r>
                        <a:rPr lang="en-US" sz="2000" dirty="0">
                          <a:effectLst/>
                          <a:latin typeface="Cambria" panose="02040503050406030204" pitchFamily="18" charset="0"/>
                          <a:ea typeface="Cambria" panose="02040503050406030204" pitchFamily="18" charset="0"/>
                        </a:rPr>
                        <a:t>0.01</a:t>
                      </a:r>
                    </a:p>
                  </a:txBody>
                  <a:tcPr marL="68580" marR="68580" marT="0" marB="0"/>
                </a:tc>
                <a:extLst>
                  <a:ext uri="{0D108BD9-81ED-4DB2-BD59-A6C34878D82A}">
                    <a16:rowId xmlns:a16="http://schemas.microsoft.com/office/drawing/2014/main" val="3988857005"/>
                  </a:ext>
                </a:extLst>
              </a:tr>
            </a:tbl>
          </a:graphicData>
        </a:graphic>
      </p:graphicFrame>
      <p:pic>
        <p:nvPicPr>
          <p:cNvPr id="3" name="Picture 2"/>
          <p:cNvPicPr>
            <a:picLocks noChangeAspect="1"/>
          </p:cNvPicPr>
          <p:nvPr/>
        </p:nvPicPr>
        <p:blipFill>
          <a:blip r:embed="rId5"/>
          <a:stretch>
            <a:fillRect/>
          </a:stretch>
        </p:blipFill>
        <p:spPr>
          <a:xfrm>
            <a:off x="73959" y="5568951"/>
            <a:ext cx="1133954" cy="119492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0865" y="5217459"/>
            <a:ext cx="1819835" cy="136487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7059" y="5183772"/>
            <a:ext cx="1838848" cy="137913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3064" y="5183772"/>
            <a:ext cx="1816666" cy="1362500"/>
          </a:xfrm>
          <a:prstGeom prst="rect">
            <a:avLst/>
          </a:prstGeom>
        </p:spPr>
      </p:pic>
      <p:cxnSp>
        <p:nvCxnSpPr>
          <p:cNvPr id="9" name="Straight Arrow Connector 8"/>
          <p:cNvCxnSpPr/>
          <p:nvPr/>
        </p:nvCxnSpPr>
        <p:spPr>
          <a:xfrm flipV="1">
            <a:off x="4787308" y="5834590"/>
            <a:ext cx="981635" cy="13447"/>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10" name="Straight Arrow Connector 9"/>
          <p:cNvCxnSpPr/>
          <p:nvPr/>
        </p:nvCxnSpPr>
        <p:spPr>
          <a:xfrm flipV="1">
            <a:off x="7630631" y="5804507"/>
            <a:ext cx="981635" cy="13447"/>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pic>
        <p:nvPicPr>
          <p:cNvPr id="11" name="Audio Recording Dec 7, 2020 at 10:11:32 PM" descr="Audio Recording Dec 7, 2020 at 10:11:32 PM">
            <a:hlinkClick r:id="" action="ppaction://media"/>
            <a:extLst>
              <a:ext uri="{FF2B5EF4-FFF2-40B4-BE49-F238E27FC236}">
                <a16:creationId xmlns:a16="http://schemas.microsoft.com/office/drawing/2014/main" id="{D93902BE-EBFE-B74C-8973-805A2B677F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30630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637" y="0"/>
            <a:ext cx="12414637" cy="6858000"/>
          </a:xfrm>
          <a:prstGeom prst="rect">
            <a:avLst/>
          </a:prstGeom>
        </p:spPr>
      </p:pic>
      <p:sp>
        <p:nvSpPr>
          <p:cNvPr id="2" name="Title 1"/>
          <p:cNvSpPr>
            <a:spLocks noGrp="1"/>
          </p:cNvSpPr>
          <p:nvPr>
            <p:ph type="title"/>
          </p:nvPr>
        </p:nvSpPr>
        <p:spPr/>
        <p:txBody>
          <a:bodyPr/>
          <a:lstStyle/>
          <a:p>
            <a:r>
              <a:rPr lang="en-US" dirty="0">
                <a:solidFill>
                  <a:schemeClr val="bg1"/>
                </a:solidFill>
              </a:rPr>
              <a:t>Location:  Lake County. Oregon</a:t>
            </a:r>
          </a:p>
        </p:txBody>
      </p:sp>
      <p:sp>
        <p:nvSpPr>
          <p:cNvPr id="3" name="Content Placeholder 2"/>
          <p:cNvSpPr>
            <a:spLocks noGrp="1"/>
          </p:cNvSpPr>
          <p:nvPr>
            <p:ph idx="1"/>
          </p:nvPr>
        </p:nvSpPr>
        <p:spPr>
          <a:xfrm>
            <a:off x="911317" y="2397798"/>
            <a:ext cx="10515600" cy="4351338"/>
          </a:xfrm>
        </p:spPr>
        <p:txBody>
          <a:bodyPr/>
          <a:lstStyle/>
          <a:p>
            <a:pPr marL="0" indent="0">
              <a:buNone/>
            </a:pPr>
            <a:r>
              <a:rPr lang="en-US" dirty="0">
                <a:solidFill>
                  <a:schemeClr val="bg1"/>
                </a:solidFill>
              </a:rPr>
              <a:t>Climate:  High desert; average frost free period = 70-110 days. Elevation is from 4.300-5000 ft.</a:t>
            </a:r>
          </a:p>
          <a:p>
            <a:pPr marL="0" indent="0">
              <a:buNone/>
            </a:pPr>
            <a:r>
              <a:rPr lang="en-US" dirty="0"/>
              <a:t/>
            </a:r>
            <a:br>
              <a:rPr lang="en-US" dirty="0"/>
            </a:br>
            <a:r>
              <a:rPr lang="en-US" dirty="0">
                <a:solidFill>
                  <a:schemeClr val="bg1"/>
                </a:solidFill>
              </a:rPr>
              <a:t>Average annual precipitation = 8-16 inches</a:t>
            </a:r>
          </a:p>
          <a:p>
            <a:pPr marL="0" indent="0">
              <a:buNone/>
            </a:pPr>
            <a:endParaRPr lang="en-US" dirty="0"/>
          </a:p>
          <a:p>
            <a:pPr marL="0" indent="0">
              <a:buNone/>
            </a:pPr>
            <a:r>
              <a:rPr lang="en-US" dirty="0">
                <a:solidFill>
                  <a:schemeClr val="bg1"/>
                </a:solidFill>
              </a:rPr>
              <a:t>			</a:t>
            </a:r>
            <a:r>
              <a:rPr lang="en-US" sz="4000" dirty="0">
                <a:solidFill>
                  <a:schemeClr val="bg1"/>
                </a:solidFill>
              </a:rPr>
              <a:t>HIGH VARIABILITY  </a:t>
            </a:r>
          </a:p>
          <a:p>
            <a:pPr marL="0" indent="0">
              <a:buNone/>
            </a:pPr>
            <a:endParaRPr lang="en-US" dirty="0"/>
          </a:p>
          <a:p>
            <a:pPr marL="0" indent="0">
              <a:buNone/>
            </a:pPr>
            <a:r>
              <a:rPr lang="en-US" sz="2400" dirty="0">
                <a:solidFill>
                  <a:schemeClr val="bg1"/>
                </a:solidFill>
              </a:rPr>
              <a:t>The primary agricultural production system = beef cattle production</a:t>
            </a:r>
          </a:p>
        </p:txBody>
      </p:sp>
      <p:pic>
        <p:nvPicPr>
          <p:cNvPr id="5" name="Picture 4"/>
          <p:cNvPicPr>
            <a:picLocks noChangeAspect="1"/>
          </p:cNvPicPr>
          <p:nvPr/>
        </p:nvPicPr>
        <p:blipFill>
          <a:blip r:embed="rId4"/>
          <a:stretch>
            <a:fillRect/>
          </a:stretch>
        </p:blipFill>
        <p:spPr>
          <a:xfrm>
            <a:off x="-222637" y="5444566"/>
            <a:ext cx="1133954" cy="1194920"/>
          </a:xfrm>
          <a:prstGeom prst="rect">
            <a:avLst/>
          </a:prstGeom>
        </p:spPr>
      </p:pic>
      <p:pic>
        <p:nvPicPr>
          <p:cNvPr id="6" name="Picture 5"/>
          <p:cNvPicPr>
            <a:picLocks noChangeAspect="1"/>
          </p:cNvPicPr>
          <p:nvPr/>
        </p:nvPicPr>
        <p:blipFill>
          <a:blip r:embed="rId5"/>
          <a:stretch>
            <a:fillRect/>
          </a:stretch>
        </p:blipFill>
        <p:spPr>
          <a:xfrm>
            <a:off x="9332728" y="0"/>
            <a:ext cx="2859272" cy="2505673"/>
          </a:xfrm>
          <a:prstGeom prst="rect">
            <a:avLst/>
          </a:prstGeom>
        </p:spPr>
      </p:pic>
    </p:spTree>
    <p:extLst>
      <p:ext uri="{BB962C8B-B14F-4D97-AF65-F5344CB8AC3E}">
        <p14:creationId xmlns:p14="http://schemas.microsoft.com/office/powerpoint/2010/main" val="1142116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5507" y="-180145"/>
            <a:ext cx="12443014" cy="7218290"/>
          </a:xfrm>
          <a:prstGeom prst="rect">
            <a:avLst/>
          </a:prstGeom>
        </p:spPr>
      </p:pic>
      <p:sp>
        <p:nvSpPr>
          <p:cNvPr id="2" name="Title 1"/>
          <p:cNvSpPr>
            <a:spLocks noGrp="1"/>
          </p:cNvSpPr>
          <p:nvPr>
            <p:ph type="title"/>
          </p:nvPr>
        </p:nvSpPr>
        <p:spPr/>
        <p:txBody>
          <a:bodyPr/>
          <a:lstStyle/>
          <a:p>
            <a:r>
              <a:rPr lang="en-US" dirty="0"/>
              <a:t>Irrigated and </a:t>
            </a:r>
            <a:r>
              <a:rPr lang="en-US" dirty="0" smtClean="0"/>
              <a:t>sub irrigated </a:t>
            </a:r>
            <a:r>
              <a:rPr lang="en-US" dirty="0"/>
              <a:t>grounds provide opportunity for cover crops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488" y="1961908"/>
            <a:ext cx="5715513" cy="428663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653" y="1961908"/>
            <a:ext cx="5715514" cy="4286636"/>
          </a:xfrm>
          <a:prstGeom prst="rect">
            <a:avLst/>
          </a:prstGeom>
        </p:spPr>
      </p:pic>
      <p:pic>
        <p:nvPicPr>
          <p:cNvPr id="5" name="Picture 4"/>
          <p:cNvPicPr>
            <a:picLocks noChangeAspect="1"/>
          </p:cNvPicPr>
          <p:nvPr/>
        </p:nvPicPr>
        <p:blipFill>
          <a:blip r:embed="rId6"/>
          <a:stretch>
            <a:fillRect/>
          </a:stretch>
        </p:blipFill>
        <p:spPr>
          <a:xfrm>
            <a:off x="109146" y="5651083"/>
            <a:ext cx="1133954" cy="1194920"/>
          </a:xfrm>
          <a:prstGeom prst="rect">
            <a:avLst/>
          </a:prstGeom>
        </p:spPr>
      </p:pic>
    </p:spTree>
    <p:extLst>
      <p:ext uri="{BB962C8B-B14F-4D97-AF65-F5344CB8AC3E}">
        <p14:creationId xmlns:p14="http://schemas.microsoft.com/office/powerpoint/2010/main" val="1426327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25507" y="-180145"/>
            <a:ext cx="12443014" cy="721829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2729" y="1915277"/>
            <a:ext cx="5138057" cy="3853543"/>
          </a:xfrm>
          <a:prstGeom prst="rect">
            <a:avLst/>
          </a:prstGeom>
        </p:spPr>
      </p:pic>
      <p:sp>
        <p:nvSpPr>
          <p:cNvPr id="2" name="Title 1"/>
          <p:cNvSpPr>
            <a:spLocks noGrp="1"/>
          </p:cNvSpPr>
          <p:nvPr>
            <p:ph type="title"/>
          </p:nvPr>
        </p:nvSpPr>
        <p:spPr/>
        <p:txBody>
          <a:bodyPr/>
          <a:lstStyle/>
          <a:p>
            <a:r>
              <a:rPr lang="en-US" dirty="0"/>
              <a:t>Why do we want this opportunity?</a:t>
            </a:r>
          </a:p>
        </p:txBody>
      </p:sp>
      <p:sp>
        <p:nvSpPr>
          <p:cNvPr id="3" name="Content Placeholder 2"/>
          <p:cNvSpPr>
            <a:spLocks noGrp="1"/>
          </p:cNvSpPr>
          <p:nvPr>
            <p:ph idx="1"/>
          </p:nvPr>
        </p:nvSpPr>
        <p:spPr>
          <a:xfrm>
            <a:off x="8254055" y="3842049"/>
            <a:ext cx="10515600" cy="4351338"/>
          </a:xfrm>
        </p:spPr>
        <p:txBody>
          <a:bodyPr/>
          <a:lstStyle/>
          <a:p>
            <a:pPr marL="0" indent="0">
              <a:buNone/>
            </a:pPr>
            <a:r>
              <a:rPr lang="en-US" dirty="0"/>
              <a:t>Increase grazing days</a:t>
            </a:r>
          </a:p>
          <a:p>
            <a:pPr marL="0" indent="0">
              <a:buNone/>
            </a:pPr>
            <a:r>
              <a:rPr lang="en-US" dirty="0"/>
              <a:t>Increase grazing quality</a:t>
            </a:r>
          </a:p>
          <a:p>
            <a:pPr marL="0" indent="0">
              <a:buNone/>
            </a:pPr>
            <a:r>
              <a:rPr lang="en-US" dirty="0"/>
              <a:t>Increase soil health</a:t>
            </a:r>
          </a:p>
          <a:p>
            <a:pPr marL="0" indent="0">
              <a:buNone/>
            </a:pPr>
            <a:r>
              <a:rPr lang="en-US" dirty="0"/>
              <a:t>Decrease irrigation costs</a:t>
            </a:r>
          </a:p>
        </p:txBody>
      </p:sp>
      <p:sp>
        <p:nvSpPr>
          <p:cNvPr id="6" name="TextBox 5"/>
          <p:cNvSpPr txBox="1"/>
          <p:nvPr/>
        </p:nvSpPr>
        <p:spPr>
          <a:xfrm>
            <a:off x="978195" y="1826291"/>
            <a:ext cx="3625702" cy="369332"/>
          </a:xfrm>
          <a:prstGeom prst="rect">
            <a:avLst/>
          </a:prstGeom>
          <a:noFill/>
        </p:spPr>
        <p:txBody>
          <a:bodyPr wrap="square" rtlCol="0">
            <a:spAutoFit/>
          </a:bodyPr>
          <a:lstStyle/>
          <a:p>
            <a:r>
              <a:rPr lang="en-US" dirty="0"/>
              <a:t>DEGRADED PASTURE</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088" y="2771335"/>
            <a:ext cx="5261316" cy="3945987"/>
          </a:xfrm>
          <a:prstGeom prst="rect">
            <a:avLst/>
          </a:prstGeom>
        </p:spPr>
      </p:pic>
      <p:sp>
        <p:nvSpPr>
          <p:cNvPr id="4" name="Down Arrow 3"/>
          <p:cNvSpPr/>
          <p:nvPr/>
        </p:nvSpPr>
        <p:spPr>
          <a:xfrm>
            <a:off x="2241680" y="2331226"/>
            <a:ext cx="1617940" cy="1938572"/>
          </a:xfrm>
          <a:prstGeom prst="downArrow">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5471404" y="4065563"/>
            <a:ext cx="2782651" cy="1167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210088" y="5522402"/>
            <a:ext cx="1133954" cy="1194920"/>
          </a:xfrm>
          <a:prstGeom prst="rect">
            <a:avLst/>
          </a:prstGeom>
        </p:spPr>
      </p:pic>
    </p:spTree>
    <p:extLst>
      <p:ext uri="{BB962C8B-B14F-4D97-AF65-F5344CB8AC3E}">
        <p14:creationId xmlns:p14="http://schemas.microsoft.com/office/powerpoint/2010/main" val="3761474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0893" y="774747"/>
            <a:ext cx="10763832" cy="5325802"/>
          </a:xfrm>
        </p:spPr>
      </p:pic>
      <p:pic>
        <p:nvPicPr>
          <p:cNvPr id="2" name="Picture 1"/>
          <p:cNvPicPr>
            <a:picLocks noChangeAspect="1"/>
          </p:cNvPicPr>
          <p:nvPr/>
        </p:nvPicPr>
        <p:blipFill>
          <a:blip r:embed="rId4"/>
          <a:stretch>
            <a:fillRect/>
          </a:stretch>
        </p:blipFill>
        <p:spPr>
          <a:xfrm>
            <a:off x="121451" y="5615077"/>
            <a:ext cx="1133954" cy="1194920"/>
          </a:xfrm>
          <a:prstGeom prst="rect">
            <a:avLst/>
          </a:prstGeom>
        </p:spPr>
      </p:pic>
    </p:spTree>
    <p:extLst>
      <p:ext uri="{BB962C8B-B14F-4D97-AF65-F5344CB8AC3E}">
        <p14:creationId xmlns:p14="http://schemas.microsoft.com/office/powerpoint/2010/main" val="3622655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0"/>
            <a:ext cx="10515600" cy="1325563"/>
          </a:xfrm>
        </p:spPr>
        <p:txBody>
          <a:bodyPr/>
          <a:lstStyle/>
          <a:p>
            <a:r>
              <a:rPr lang="en-US" dirty="0"/>
              <a:t>Seeding mixes. methods and dates</a:t>
            </a:r>
          </a:p>
        </p:txBody>
      </p:sp>
      <p:graphicFrame>
        <p:nvGraphicFramePr>
          <p:cNvPr id="4" name="Table 3"/>
          <p:cNvGraphicFramePr>
            <a:graphicFrameLocks noGrp="1"/>
          </p:cNvGraphicFramePr>
          <p:nvPr>
            <p:extLst>
              <p:ext uri="{D42A27DB-BD31-4B8C-83A1-F6EECF244321}">
                <p14:modId xmlns:p14="http://schemas.microsoft.com/office/powerpoint/2010/main" val="2247282405"/>
              </p:ext>
            </p:extLst>
          </p:nvPr>
        </p:nvGraphicFramePr>
        <p:xfrm>
          <a:off x="1033953" y="548640"/>
          <a:ext cx="7178041" cy="6309360"/>
        </p:xfrm>
        <a:graphic>
          <a:graphicData uri="http://schemas.openxmlformats.org/drawingml/2006/table">
            <a:tbl>
              <a:tblPr firstRow="1" bandRow="1">
                <a:tableStyleId>{5C22544A-7EE6-4342-B048-85BDC9FD1C3A}</a:tableStyleId>
              </a:tblPr>
              <a:tblGrid>
                <a:gridCol w="1430276">
                  <a:extLst>
                    <a:ext uri="{9D8B030D-6E8A-4147-A177-3AD203B41FA5}">
                      <a16:colId xmlns:a16="http://schemas.microsoft.com/office/drawing/2014/main" val="1309966226"/>
                    </a:ext>
                  </a:extLst>
                </a:gridCol>
                <a:gridCol w="1568691">
                  <a:extLst>
                    <a:ext uri="{9D8B030D-6E8A-4147-A177-3AD203B41FA5}">
                      <a16:colId xmlns:a16="http://schemas.microsoft.com/office/drawing/2014/main" val="4277472285"/>
                    </a:ext>
                  </a:extLst>
                </a:gridCol>
                <a:gridCol w="1234191">
                  <a:extLst>
                    <a:ext uri="{9D8B030D-6E8A-4147-A177-3AD203B41FA5}">
                      <a16:colId xmlns:a16="http://schemas.microsoft.com/office/drawing/2014/main" val="2280473210"/>
                    </a:ext>
                  </a:extLst>
                </a:gridCol>
                <a:gridCol w="1684036">
                  <a:extLst>
                    <a:ext uri="{9D8B030D-6E8A-4147-A177-3AD203B41FA5}">
                      <a16:colId xmlns:a16="http://schemas.microsoft.com/office/drawing/2014/main" val="3784673802"/>
                    </a:ext>
                  </a:extLst>
                </a:gridCol>
                <a:gridCol w="1260847">
                  <a:extLst>
                    <a:ext uri="{9D8B030D-6E8A-4147-A177-3AD203B41FA5}">
                      <a16:colId xmlns:a16="http://schemas.microsoft.com/office/drawing/2014/main" val="3491619764"/>
                    </a:ext>
                  </a:extLst>
                </a:gridCol>
              </a:tblGrid>
              <a:tr h="345977">
                <a:tc>
                  <a:txBody>
                    <a:bodyPr/>
                    <a:lstStyle/>
                    <a:p>
                      <a:pPr algn="ctr"/>
                      <a:r>
                        <a:rPr lang="en-US" dirty="0"/>
                        <a:t>Dates</a:t>
                      </a:r>
                    </a:p>
                  </a:txBody>
                  <a:tcPr>
                    <a:solidFill>
                      <a:schemeClr val="accent6">
                        <a:lumMod val="40000"/>
                        <a:lumOff val="60000"/>
                      </a:schemeClr>
                    </a:solidFill>
                  </a:tcPr>
                </a:tc>
                <a:tc>
                  <a:txBody>
                    <a:bodyPr/>
                    <a:lstStyle/>
                    <a:p>
                      <a:pPr algn="ctr"/>
                      <a:r>
                        <a:rPr lang="en-US" dirty="0"/>
                        <a:t>TRT1</a:t>
                      </a:r>
                    </a:p>
                  </a:txBody>
                  <a:tcPr>
                    <a:solidFill>
                      <a:schemeClr val="accent6">
                        <a:lumMod val="40000"/>
                        <a:lumOff val="60000"/>
                      </a:schemeClr>
                    </a:solidFill>
                  </a:tcPr>
                </a:tc>
                <a:tc>
                  <a:txBody>
                    <a:bodyPr/>
                    <a:lstStyle/>
                    <a:p>
                      <a:pPr algn="ctr"/>
                      <a:r>
                        <a:rPr lang="en-US" dirty="0"/>
                        <a:t>TRT2</a:t>
                      </a:r>
                    </a:p>
                  </a:txBody>
                  <a:tcPr>
                    <a:solidFill>
                      <a:schemeClr val="accent6">
                        <a:lumMod val="40000"/>
                        <a:lumOff val="60000"/>
                      </a:schemeClr>
                    </a:solidFill>
                  </a:tcPr>
                </a:tc>
                <a:tc>
                  <a:txBody>
                    <a:bodyPr/>
                    <a:lstStyle/>
                    <a:p>
                      <a:pPr algn="ctr"/>
                      <a:r>
                        <a:rPr lang="en-US" dirty="0"/>
                        <a:t>TRT3</a:t>
                      </a:r>
                    </a:p>
                  </a:txBody>
                  <a:tcPr>
                    <a:solidFill>
                      <a:schemeClr val="accent6">
                        <a:lumMod val="40000"/>
                        <a:lumOff val="60000"/>
                      </a:schemeClr>
                    </a:solidFill>
                  </a:tcPr>
                </a:tc>
                <a:tc>
                  <a:txBody>
                    <a:bodyPr/>
                    <a:lstStyle/>
                    <a:p>
                      <a:pPr algn="ctr"/>
                      <a:r>
                        <a:rPr lang="en-US" dirty="0"/>
                        <a:t>CON</a:t>
                      </a:r>
                    </a:p>
                  </a:txBody>
                  <a:tcPr>
                    <a:solidFill>
                      <a:schemeClr val="accent6">
                        <a:lumMod val="40000"/>
                        <a:lumOff val="60000"/>
                      </a:schemeClr>
                    </a:solidFill>
                  </a:tcPr>
                </a:tc>
                <a:extLst>
                  <a:ext uri="{0D108BD9-81ED-4DB2-BD59-A6C34878D82A}">
                    <a16:rowId xmlns:a16="http://schemas.microsoft.com/office/drawing/2014/main" val="3990078737"/>
                  </a:ext>
                </a:extLst>
              </a:tr>
              <a:tr h="345977">
                <a:tc>
                  <a:txBody>
                    <a:bodyPr/>
                    <a:lstStyle/>
                    <a:p>
                      <a:r>
                        <a:rPr lang="en-US" baseline="0" dirty="0">
                          <a:ln>
                            <a:noFill/>
                          </a:ln>
                        </a:rPr>
                        <a:t>2020</a:t>
                      </a:r>
                    </a:p>
                  </a:txBody>
                  <a:tcPr>
                    <a:solidFill>
                      <a:schemeClr val="accent6">
                        <a:lumMod val="40000"/>
                        <a:lumOff val="60000"/>
                      </a:schemeClr>
                    </a:solidFill>
                  </a:tcPr>
                </a:tc>
                <a:tc>
                  <a:txBody>
                    <a:bodyPr/>
                    <a:lstStyle/>
                    <a:p>
                      <a:r>
                        <a:rPr lang="en-US" dirty="0">
                          <a:ln>
                            <a:noFill/>
                          </a:ln>
                        </a:rPr>
                        <a:t>Diverse Mix</a:t>
                      </a:r>
                    </a:p>
                  </a:txBody>
                  <a:tcPr>
                    <a:solidFill>
                      <a:schemeClr val="accent6">
                        <a:lumMod val="40000"/>
                        <a:lumOff val="60000"/>
                      </a:schemeClr>
                    </a:solidFill>
                  </a:tcPr>
                </a:tc>
                <a:tc>
                  <a:txBody>
                    <a:bodyPr/>
                    <a:lstStyle/>
                    <a:p>
                      <a:r>
                        <a:rPr lang="en-US" dirty="0">
                          <a:ln>
                            <a:noFill/>
                          </a:ln>
                        </a:rPr>
                        <a:t>Cover Crop</a:t>
                      </a:r>
                    </a:p>
                  </a:txBody>
                  <a:tcPr>
                    <a:solidFill>
                      <a:schemeClr val="accent6">
                        <a:lumMod val="40000"/>
                        <a:lumOff val="60000"/>
                      </a:schemeClr>
                    </a:solidFill>
                  </a:tcPr>
                </a:tc>
                <a:tc>
                  <a:txBody>
                    <a:bodyPr/>
                    <a:lstStyle/>
                    <a:p>
                      <a:r>
                        <a:rPr lang="en-US" dirty="0">
                          <a:ln>
                            <a:noFill/>
                          </a:ln>
                        </a:rPr>
                        <a:t>Clover Base</a:t>
                      </a:r>
                    </a:p>
                  </a:txBody>
                  <a:tcPr>
                    <a:solidFill>
                      <a:schemeClr val="accent6">
                        <a:lumMod val="40000"/>
                        <a:lumOff val="60000"/>
                      </a:schemeClr>
                    </a:solidFill>
                  </a:tcPr>
                </a:tc>
                <a:tc>
                  <a:txBody>
                    <a:bodyPr/>
                    <a:lstStyle/>
                    <a:p>
                      <a:endParaRPr lang="en-US" dirty="0">
                        <a:ln>
                          <a:noFill/>
                        </a:ln>
                      </a:endParaRPr>
                    </a:p>
                  </a:txBody>
                  <a:tcPr>
                    <a:solidFill>
                      <a:schemeClr val="accent6">
                        <a:lumMod val="40000"/>
                        <a:lumOff val="60000"/>
                      </a:schemeClr>
                    </a:solidFill>
                  </a:tcPr>
                </a:tc>
                <a:extLst>
                  <a:ext uri="{0D108BD9-81ED-4DB2-BD59-A6C34878D82A}">
                    <a16:rowId xmlns:a16="http://schemas.microsoft.com/office/drawing/2014/main" val="645076028"/>
                  </a:ext>
                </a:extLst>
              </a:tr>
              <a:tr h="2421840">
                <a:tc>
                  <a:txBody>
                    <a:bodyPr/>
                    <a:lstStyle/>
                    <a:p>
                      <a:r>
                        <a:rPr lang="en-US" dirty="0"/>
                        <a:t>May 5</a:t>
                      </a:r>
                      <a:r>
                        <a:rPr lang="en-US" baseline="30000" dirty="0"/>
                        <a:t>th</a:t>
                      </a:r>
                      <a:r>
                        <a:rPr lang="en-US" baseline="0" dirty="0"/>
                        <a:t>. 6</a:t>
                      </a:r>
                      <a:r>
                        <a:rPr lang="en-US" baseline="30000" dirty="0"/>
                        <a:t>th</a:t>
                      </a:r>
                      <a:endParaRPr lang="en-US" baseline="0" dirty="0"/>
                    </a:p>
                  </a:txBody>
                  <a:tcPr>
                    <a:solidFill>
                      <a:schemeClr val="accent6">
                        <a:lumMod val="40000"/>
                        <a:lumOff val="60000"/>
                      </a:schemeClr>
                    </a:solidFill>
                  </a:tcPr>
                </a:tc>
                <a:tc>
                  <a:txBody>
                    <a:bodyPr/>
                    <a:lstStyle/>
                    <a:p>
                      <a:r>
                        <a:rPr lang="en-US" dirty="0"/>
                        <a:t>Orchard grass</a:t>
                      </a:r>
                    </a:p>
                    <a:p>
                      <a:r>
                        <a:rPr lang="en-US" dirty="0"/>
                        <a:t>Tall fescue</a:t>
                      </a:r>
                    </a:p>
                    <a:p>
                      <a:r>
                        <a:rPr lang="en-US" dirty="0" err="1"/>
                        <a:t>Festulolium</a:t>
                      </a:r>
                      <a:endParaRPr lang="en-US" dirty="0"/>
                    </a:p>
                    <a:p>
                      <a:r>
                        <a:rPr lang="en-US" dirty="0"/>
                        <a:t>Chicory</a:t>
                      </a:r>
                    </a:p>
                    <a:p>
                      <a:r>
                        <a:rPr lang="en-US" dirty="0"/>
                        <a:t>Plantain</a:t>
                      </a:r>
                    </a:p>
                    <a:p>
                      <a:r>
                        <a:rPr lang="en-US" dirty="0"/>
                        <a:t>White clover</a:t>
                      </a:r>
                    </a:p>
                    <a:p>
                      <a:r>
                        <a:rPr lang="en-US" dirty="0"/>
                        <a:t>Red clover</a:t>
                      </a:r>
                    </a:p>
                  </a:txBody>
                  <a:tcPr>
                    <a:solidFill>
                      <a:schemeClr val="accent6">
                        <a:lumMod val="40000"/>
                        <a:lumOff val="60000"/>
                      </a:schemeClr>
                    </a:solidFill>
                  </a:tcPr>
                </a:tc>
                <a:tc>
                  <a:txBody>
                    <a:bodyPr/>
                    <a:lstStyle/>
                    <a:p>
                      <a:r>
                        <a:rPr lang="en-US" dirty="0"/>
                        <a:t>Kale</a:t>
                      </a:r>
                    </a:p>
                    <a:p>
                      <a:r>
                        <a:rPr lang="en-US" dirty="0"/>
                        <a:t>Radish</a:t>
                      </a:r>
                    </a:p>
                    <a:p>
                      <a:r>
                        <a:rPr lang="en-US" dirty="0"/>
                        <a:t>Forage Oats</a:t>
                      </a:r>
                    </a:p>
                    <a:p>
                      <a:endParaRPr lang="en-US" dirty="0"/>
                    </a:p>
                  </a:txBody>
                  <a:tcPr>
                    <a:solidFill>
                      <a:schemeClr val="accent6">
                        <a:lumMod val="40000"/>
                        <a:lumOff val="60000"/>
                      </a:schemeClr>
                    </a:solidFill>
                  </a:tcPr>
                </a:tc>
                <a:tc>
                  <a:txBody>
                    <a:bodyPr/>
                    <a:lstStyle/>
                    <a:p>
                      <a:r>
                        <a:rPr lang="en-US" dirty="0"/>
                        <a:t>Red Clover</a:t>
                      </a:r>
                    </a:p>
                    <a:p>
                      <a:r>
                        <a:rPr lang="en-US" dirty="0" err="1"/>
                        <a:t>Birdsfoot</a:t>
                      </a:r>
                      <a:r>
                        <a:rPr lang="en-US" dirty="0"/>
                        <a:t> Trefoil</a:t>
                      </a:r>
                    </a:p>
                    <a:p>
                      <a:r>
                        <a:rPr lang="en-US" dirty="0" err="1"/>
                        <a:t>Sainfoin</a:t>
                      </a:r>
                      <a:endParaRPr lang="en-US" dirty="0"/>
                    </a:p>
                    <a:p>
                      <a:r>
                        <a:rPr lang="en-US" dirty="0"/>
                        <a:t>Alfalfa</a:t>
                      </a:r>
                    </a:p>
                    <a:p>
                      <a:r>
                        <a:rPr lang="en-US" dirty="0" err="1"/>
                        <a:t>Arrowleaf</a:t>
                      </a:r>
                      <a:r>
                        <a:rPr lang="en-US" dirty="0"/>
                        <a:t> Clover</a:t>
                      </a:r>
                    </a:p>
                    <a:p>
                      <a:r>
                        <a:rPr lang="en-US" dirty="0" err="1"/>
                        <a:t>Balansa</a:t>
                      </a:r>
                      <a:r>
                        <a:rPr lang="en-US" dirty="0"/>
                        <a:t> Clover</a:t>
                      </a:r>
                    </a:p>
                    <a:p>
                      <a:r>
                        <a:rPr lang="en-US" dirty="0" err="1"/>
                        <a:t>Berseem</a:t>
                      </a:r>
                      <a:r>
                        <a:rPr lang="en-US" dirty="0"/>
                        <a:t> Clover</a:t>
                      </a:r>
                    </a:p>
                    <a:p>
                      <a:r>
                        <a:rPr lang="en-US" dirty="0"/>
                        <a:t>Medic</a:t>
                      </a: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4175896415"/>
                  </a:ext>
                </a:extLst>
              </a:tr>
              <a:tr h="1977797">
                <a:tc>
                  <a:txBody>
                    <a:bodyPr/>
                    <a:lstStyle/>
                    <a:p>
                      <a:r>
                        <a:rPr lang="en-US" dirty="0"/>
                        <a:t>July 17</a:t>
                      </a:r>
                      <a:r>
                        <a:rPr lang="en-US" baseline="30000" dirty="0"/>
                        <a:t>th</a:t>
                      </a:r>
                      <a:r>
                        <a:rPr lang="en-US" dirty="0"/>
                        <a:t> </a:t>
                      </a:r>
                    </a:p>
                  </a:txBody>
                  <a:tcPr>
                    <a:solidFill>
                      <a:schemeClr val="accent6">
                        <a:lumMod val="40000"/>
                        <a:lumOff val="60000"/>
                      </a:schemeClr>
                    </a:solidFill>
                  </a:tcPr>
                </a:tc>
                <a:tc>
                  <a:txBody>
                    <a:bodyPr/>
                    <a:lstStyle/>
                    <a:p>
                      <a:r>
                        <a:rPr lang="en-US" dirty="0"/>
                        <a:t>Chicory</a:t>
                      </a:r>
                    </a:p>
                    <a:p>
                      <a:r>
                        <a:rPr lang="en-US" dirty="0"/>
                        <a:t>Plantain</a:t>
                      </a:r>
                    </a:p>
                    <a:p>
                      <a:r>
                        <a:rPr lang="en-US" dirty="0"/>
                        <a:t>White Clover</a:t>
                      </a:r>
                    </a:p>
                    <a:p>
                      <a:r>
                        <a:rPr lang="en-US" dirty="0"/>
                        <a:t>Red Clover</a:t>
                      </a:r>
                    </a:p>
                    <a:p>
                      <a:endParaRPr lang="en-US" dirty="0"/>
                    </a:p>
                  </a:txBody>
                  <a:tcPr>
                    <a:solidFill>
                      <a:schemeClr val="accent6">
                        <a:lumMod val="40000"/>
                        <a:lumOff val="60000"/>
                      </a:schemeClr>
                    </a:solidFill>
                  </a:tcPr>
                </a:tc>
                <a:tc>
                  <a:txBody>
                    <a:bodyPr/>
                    <a:lstStyle/>
                    <a:p>
                      <a:r>
                        <a:rPr lang="en-US" dirty="0"/>
                        <a:t>Kale</a:t>
                      </a:r>
                    </a:p>
                    <a:p>
                      <a:r>
                        <a:rPr lang="en-US" dirty="0"/>
                        <a:t>Radish</a:t>
                      </a:r>
                    </a:p>
                    <a:p>
                      <a:r>
                        <a:rPr lang="en-US" dirty="0"/>
                        <a:t>Vetch</a:t>
                      </a:r>
                    </a:p>
                    <a:p>
                      <a:r>
                        <a:rPr lang="en-US"/>
                        <a:t>Sudangrass</a:t>
                      </a:r>
                      <a:endParaRPr lang="en-US" dirty="0"/>
                    </a:p>
                  </a:txBody>
                  <a:tcPr>
                    <a:solidFill>
                      <a:schemeClr val="accent6">
                        <a:lumMod val="40000"/>
                        <a:lumOff val="60000"/>
                      </a:schemeClr>
                    </a:solidFill>
                  </a:tcPr>
                </a:tc>
                <a:tc>
                  <a:txBody>
                    <a:bodyPr/>
                    <a:lstStyle/>
                    <a:p>
                      <a:r>
                        <a:rPr lang="en-US" dirty="0"/>
                        <a:t>Red Clover</a:t>
                      </a:r>
                    </a:p>
                    <a:p>
                      <a:r>
                        <a:rPr lang="en-US" dirty="0" err="1"/>
                        <a:t>Sainfoin</a:t>
                      </a:r>
                      <a:endParaRPr lang="en-US" dirty="0"/>
                    </a:p>
                    <a:p>
                      <a:r>
                        <a:rPr lang="en-US" dirty="0"/>
                        <a:t>Alfalfa</a:t>
                      </a:r>
                    </a:p>
                    <a:p>
                      <a:r>
                        <a:rPr lang="en-US" dirty="0" err="1"/>
                        <a:t>Arrowleaf</a:t>
                      </a:r>
                      <a:r>
                        <a:rPr lang="en-US" dirty="0"/>
                        <a:t> Clover</a:t>
                      </a:r>
                    </a:p>
                    <a:p>
                      <a:r>
                        <a:rPr lang="en-US" dirty="0" err="1"/>
                        <a:t>Balansa</a:t>
                      </a:r>
                      <a:r>
                        <a:rPr lang="en-US" dirty="0"/>
                        <a:t> Clover</a:t>
                      </a:r>
                    </a:p>
                    <a:p>
                      <a:r>
                        <a:rPr lang="en-US" dirty="0" err="1"/>
                        <a:t>Berseem</a:t>
                      </a:r>
                      <a:r>
                        <a:rPr lang="en-US" dirty="0"/>
                        <a:t> Clover</a:t>
                      </a: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176521388"/>
                  </a:ext>
                </a:extLst>
              </a:tr>
              <a:tr h="340043">
                <a:tc>
                  <a:txBody>
                    <a:bodyPr/>
                    <a:lstStyle/>
                    <a:p>
                      <a:r>
                        <a:rPr lang="en-US" dirty="0"/>
                        <a:t>2017</a:t>
                      </a:r>
                    </a:p>
                  </a:txBody>
                  <a:tcPr>
                    <a:solidFill>
                      <a:schemeClr val="accent6">
                        <a:lumMod val="40000"/>
                        <a:lumOff val="60000"/>
                      </a:schemeClr>
                    </a:solidFill>
                  </a:tcPr>
                </a:tc>
                <a:tc gridSpan="4">
                  <a:txBody>
                    <a:bodyPr/>
                    <a:lstStyle/>
                    <a:p>
                      <a:endParaRPr lang="en-US" dirty="0"/>
                    </a:p>
                  </a:txBody>
                  <a:tcPr>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2804541"/>
                  </a:ext>
                </a:extLst>
              </a:tr>
              <a:tr h="605460">
                <a:tc>
                  <a:txBody>
                    <a:bodyPr/>
                    <a:lstStyle/>
                    <a:p>
                      <a:r>
                        <a:rPr lang="en-US" dirty="0"/>
                        <a:t>June 13</a:t>
                      </a:r>
                    </a:p>
                  </a:txBody>
                  <a:tcPr>
                    <a:solidFill>
                      <a:schemeClr val="accent6">
                        <a:lumMod val="40000"/>
                        <a:lumOff val="60000"/>
                      </a:schemeClr>
                    </a:solidFill>
                  </a:tcPr>
                </a:tc>
                <a:tc gridSpan="4">
                  <a:txBody>
                    <a:bodyPr/>
                    <a:lstStyle/>
                    <a:p>
                      <a:r>
                        <a:rPr lang="en-US" dirty="0" err="1"/>
                        <a:t>Birdsfoot</a:t>
                      </a:r>
                      <a:r>
                        <a:rPr lang="en-US" dirty="0"/>
                        <a:t> Trefoil was drilled</a:t>
                      </a:r>
                      <a:r>
                        <a:rPr lang="en-US" baseline="0" dirty="0"/>
                        <a:t> in a small quarter acre patch (10 </a:t>
                      </a:r>
                      <a:r>
                        <a:rPr lang="en-US" baseline="0" dirty="0" err="1"/>
                        <a:t>lbs</a:t>
                      </a:r>
                      <a:r>
                        <a:rPr lang="en-US" baseline="0" dirty="0"/>
                        <a:t>/acre) after grazing</a:t>
                      </a:r>
                      <a:endParaRPr lang="en-US" dirty="0"/>
                    </a:p>
                  </a:txBody>
                  <a:tcPr>
                    <a:solidFill>
                      <a:schemeClr val="accent6">
                        <a:lumMod val="40000"/>
                        <a:lumOff val="6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04103102"/>
                  </a:ext>
                </a:extLst>
              </a:tr>
            </a:tbl>
          </a:graphicData>
        </a:graphic>
      </p:graphicFrame>
      <p:pic>
        <p:nvPicPr>
          <p:cNvPr id="6" name="Picture 5"/>
          <p:cNvPicPr>
            <a:picLocks noChangeAspect="1"/>
          </p:cNvPicPr>
          <p:nvPr/>
        </p:nvPicPr>
        <p:blipFill>
          <a:blip r:embed="rId3"/>
          <a:stretch>
            <a:fillRect/>
          </a:stretch>
        </p:blipFill>
        <p:spPr>
          <a:xfrm>
            <a:off x="0" y="5663081"/>
            <a:ext cx="1133954" cy="1194920"/>
          </a:xfrm>
          <a:prstGeom prst="rect">
            <a:avLst/>
          </a:prstGeom>
        </p:spPr>
      </p:pic>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507969" y="3375902"/>
            <a:ext cx="3286124" cy="3678073"/>
          </a:xfrm>
          <a:prstGeom prst="rect">
            <a:avLst/>
          </a:prstGeom>
        </p:spPr>
      </p:pic>
      <p:sp>
        <p:nvSpPr>
          <p:cNvPr id="5" name="TextBox 4"/>
          <p:cNvSpPr txBox="1"/>
          <p:nvPr/>
        </p:nvSpPr>
        <p:spPr>
          <a:xfrm>
            <a:off x="8211994" y="548640"/>
            <a:ext cx="3778075" cy="3416320"/>
          </a:xfrm>
          <a:prstGeom prst="rect">
            <a:avLst/>
          </a:prstGeom>
          <a:noFill/>
          <a:ln w="25400">
            <a:solidFill>
              <a:schemeClr val="accent2">
                <a:lumMod val="75000"/>
              </a:schemeClr>
            </a:solidFill>
          </a:ln>
        </p:spPr>
        <p:txBody>
          <a:bodyPr wrap="square" rtlCol="0">
            <a:spAutoFit/>
          </a:bodyPr>
          <a:lstStyle/>
          <a:p>
            <a:r>
              <a:rPr lang="en-US" dirty="0"/>
              <a:t>Pasture was grazed pre-treatment</a:t>
            </a:r>
          </a:p>
          <a:p>
            <a:endParaRPr lang="en-US" dirty="0" smtClean="0"/>
          </a:p>
          <a:p>
            <a:r>
              <a:rPr lang="en-US" dirty="0" smtClean="0"/>
              <a:t>All </a:t>
            </a:r>
            <a:r>
              <a:rPr lang="en-US" dirty="0"/>
              <a:t>plots were fertilized with a low rate of nitrogen. 50 lb. bag of ammonium sulfate per treatment only in May </a:t>
            </a:r>
            <a:r>
              <a:rPr lang="en-US" dirty="0" smtClean="0"/>
              <a:t>2020</a:t>
            </a:r>
          </a:p>
          <a:p>
            <a:endParaRPr lang="en-US" dirty="0"/>
          </a:p>
          <a:p>
            <a:r>
              <a:rPr lang="en-US" dirty="0"/>
              <a:t>All legumes were appropriately </a:t>
            </a:r>
            <a:r>
              <a:rPr lang="en-US" dirty="0" smtClean="0"/>
              <a:t>inoculated</a:t>
            </a:r>
          </a:p>
          <a:p>
            <a:endParaRPr lang="en-US" dirty="0"/>
          </a:p>
          <a:p>
            <a:r>
              <a:rPr lang="en-US" dirty="0"/>
              <a:t>Quarter meter quadrat plots were clipped pre-fall grazing</a:t>
            </a:r>
          </a:p>
        </p:txBody>
      </p:sp>
    </p:spTree>
    <p:extLst>
      <p:ext uri="{BB962C8B-B14F-4D97-AF65-F5344CB8AC3E}">
        <p14:creationId xmlns:p14="http://schemas.microsoft.com/office/powerpoint/2010/main" val="15427290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5507" y="-180145"/>
            <a:ext cx="12443014" cy="7218290"/>
          </a:xfrm>
          <a:prstGeom prst="rect">
            <a:avLst/>
          </a:prstGeom>
        </p:spPr>
      </p:pic>
      <p:sp>
        <p:nvSpPr>
          <p:cNvPr id="2" name="Title 1"/>
          <p:cNvSpPr>
            <a:spLocks noGrp="1"/>
          </p:cNvSpPr>
          <p:nvPr>
            <p:ph type="title"/>
          </p:nvPr>
        </p:nvSpPr>
        <p:spPr>
          <a:xfrm>
            <a:off x="838200" y="58814"/>
            <a:ext cx="10515600" cy="1325563"/>
          </a:xfrm>
        </p:spPr>
        <p:txBody>
          <a:bodyPr/>
          <a:lstStyle/>
          <a:p>
            <a:pPr algn="ctr"/>
            <a:r>
              <a:rPr lang="en-US" dirty="0"/>
              <a:t>Field results</a:t>
            </a:r>
          </a:p>
        </p:txBody>
      </p:sp>
      <p:sp>
        <p:nvSpPr>
          <p:cNvPr id="3" name="Content Placeholder 2"/>
          <p:cNvSpPr>
            <a:spLocks noGrp="1"/>
          </p:cNvSpPr>
          <p:nvPr>
            <p:ph idx="1"/>
          </p:nvPr>
        </p:nvSpPr>
        <p:spPr>
          <a:xfrm>
            <a:off x="3401698" y="1399398"/>
            <a:ext cx="5751498" cy="4461641"/>
          </a:xfrm>
        </p:spPr>
        <p:txBody>
          <a:bodyPr>
            <a:normAutofit fontScale="85000" lnSpcReduction="20000"/>
          </a:bodyPr>
          <a:lstStyle/>
          <a:p>
            <a:pPr marL="0" indent="0">
              <a:buNone/>
            </a:pPr>
            <a:r>
              <a:rPr lang="en-US" dirty="0"/>
              <a:t>Spring seeding with nitrogen caused existing perennials to outcompete drilled forages</a:t>
            </a:r>
          </a:p>
          <a:p>
            <a:pPr marL="0" indent="0">
              <a:buNone/>
            </a:pPr>
            <a:endParaRPr lang="en-US" dirty="0"/>
          </a:p>
          <a:p>
            <a:pPr marL="0" indent="0">
              <a:buNone/>
            </a:pPr>
            <a:r>
              <a:rPr lang="en-US" dirty="0"/>
              <a:t>Mid July seeding produced better drilled forage crop</a:t>
            </a:r>
          </a:p>
          <a:p>
            <a:pPr marL="0" indent="0">
              <a:buNone/>
            </a:pPr>
            <a:endParaRPr lang="en-US" dirty="0"/>
          </a:p>
          <a:p>
            <a:pPr marL="0" indent="0">
              <a:buNone/>
            </a:pPr>
            <a:r>
              <a:rPr lang="en-US" dirty="0"/>
              <a:t>Sudan grass was a risk due to freeze/thaw early fall frosts</a:t>
            </a:r>
          </a:p>
          <a:p>
            <a:pPr marL="0" indent="0">
              <a:buNone/>
            </a:pPr>
            <a:endParaRPr lang="en-US" dirty="0"/>
          </a:p>
          <a:p>
            <a:pPr marL="0" indent="0">
              <a:buNone/>
            </a:pPr>
            <a:r>
              <a:rPr lang="en-US" dirty="0" err="1"/>
              <a:t>Interseeded</a:t>
            </a:r>
            <a:r>
              <a:rPr lang="en-US" dirty="0"/>
              <a:t> brassicas did not perform well</a:t>
            </a:r>
          </a:p>
          <a:p>
            <a:pPr marL="0" indent="0">
              <a:buNone/>
            </a:pPr>
            <a:endParaRPr lang="en-US" dirty="0"/>
          </a:p>
          <a:p>
            <a:pPr marL="0" indent="0">
              <a:buNone/>
            </a:pPr>
            <a:r>
              <a:rPr lang="en-US" dirty="0"/>
              <a:t>Fall grazing was possible for one week with 92 cow/calf pairs</a:t>
            </a:r>
          </a:p>
          <a:p>
            <a:pPr marL="0" indent="0">
              <a:buNone/>
            </a:pPr>
            <a:endParaRPr lang="en-US" dirty="0"/>
          </a:p>
        </p:txBody>
      </p:sp>
      <p:pic>
        <p:nvPicPr>
          <p:cNvPr id="5" name="Picture 4"/>
          <p:cNvPicPr>
            <a:picLocks noChangeAspect="1"/>
          </p:cNvPicPr>
          <p:nvPr/>
        </p:nvPicPr>
        <p:blipFill>
          <a:blip r:embed="rId4"/>
          <a:stretch>
            <a:fillRect/>
          </a:stretch>
        </p:blipFill>
        <p:spPr>
          <a:xfrm>
            <a:off x="137216" y="5579503"/>
            <a:ext cx="1133954" cy="119492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583010" y="3312729"/>
            <a:ext cx="4051738" cy="303880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57022" y="610059"/>
            <a:ext cx="4409965" cy="3307474"/>
          </a:xfrm>
          <a:prstGeom prst="rect">
            <a:avLst/>
          </a:prstGeom>
        </p:spPr>
      </p:pic>
    </p:spTree>
    <p:extLst>
      <p:ext uri="{BB962C8B-B14F-4D97-AF65-F5344CB8AC3E}">
        <p14:creationId xmlns:p14="http://schemas.microsoft.com/office/powerpoint/2010/main" val="26557565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solidFill>
                  <a:schemeClr val="tx1"/>
                </a:solidFill>
              </a:rPr>
              <a:t>Why renew the pastures? </a:t>
            </a:r>
            <a:br>
              <a:rPr lang="en-US" altLang="en-US" b="1" dirty="0">
                <a:solidFill>
                  <a:schemeClr val="tx1"/>
                </a:solidFill>
              </a:rPr>
            </a:br>
            <a:r>
              <a:rPr lang="en-US" altLang="en-US" b="1" dirty="0">
                <a:solidFill>
                  <a:schemeClr val="tx1"/>
                </a:solidFill>
              </a:rPr>
              <a:t>Serkan Ates </a:t>
            </a:r>
            <a:r>
              <a:rPr lang="en-US" altLang="en-US" sz="2000" b="1" dirty="0">
                <a:solidFill>
                  <a:schemeClr val="tx1"/>
                </a:solidFill>
              </a:rPr>
              <a:t>email: serkan.ates@oregonstate.edu</a:t>
            </a:r>
            <a:endParaRPr lang="en-US" sz="2000" b="1" dirty="0">
              <a:solidFill>
                <a:schemeClr val="tx1"/>
              </a:solidFill>
            </a:endParaRPr>
          </a:p>
        </p:txBody>
      </p:sp>
      <p:sp>
        <p:nvSpPr>
          <p:cNvPr id="3" name="Text Placeholder 2"/>
          <p:cNvSpPr>
            <a:spLocks noGrp="1"/>
          </p:cNvSpPr>
          <p:nvPr>
            <p:ph type="body" sz="quarter" idx="13"/>
          </p:nvPr>
        </p:nvSpPr>
        <p:spPr>
          <a:xfrm>
            <a:off x="1492952" y="2095273"/>
            <a:ext cx="2546311" cy="387853"/>
          </a:xfrm>
        </p:spPr>
        <p:txBody>
          <a:bodyPr/>
          <a:lstStyle/>
          <a:p>
            <a:r>
              <a:rPr lang="en-US" dirty="0">
                <a:latin typeface="Verdana" charset="0"/>
                <a:ea typeface="Verdana" charset="0"/>
                <a:cs typeface="Verdana" charset="0"/>
              </a:rPr>
              <a:t>Forage production</a:t>
            </a:r>
          </a:p>
          <a:p>
            <a:endParaRPr lang="en-US" dirty="0"/>
          </a:p>
        </p:txBody>
      </p:sp>
      <p:sp>
        <p:nvSpPr>
          <p:cNvPr id="4" name="Text Placeholder 3"/>
          <p:cNvSpPr>
            <a:spLocks noGrp="1"/>
          </p:cNvSpPr>
          <p:nvPr>
            <p:ph type="body" sz="quarter" idx="14"/>
          </p:nvPr>
        </p:nvSpPr>
        <p:spPr>
          <a:xfrm>
            <a:off x="516579" y="2952604"/>
            <a:ext cx="3579980" cy="833193"/>
          </a:xfrm>
        </p:spPr>
        <p:txBody>
          <a:bodyPr/>
          <a:lstStyle/>
          <a:p>
            <a:pPr marL="0" indent="0">
              <a:buClr>
                <a:srgbClr val="DC4305"/>
              </a:buClr>
              <a:buSzPct val="100000"/>
              <a:buNone/>
            </a:pPr>
            <a:r>
              <a:rPr lang="en-US" b="1" dirty="0">
                <a:latin typeface="Gill Sans" charset="0"/>
                <a:ea typeface="Gill Sans" charset="0"/>
                <a:cs typeface="Gill Sans" charset="0"/>
              </a:rPr>
              <a:t>Renovated pastures produce more forage</a:t>
            </a:r>
          </a:p>
        </p:txBody>
      </p:sp>
      <p:sp>
        <p:nvSpPr>
          <p:cNvPr id="5" name="Text Placeholder 4"/>
          <p:cNvSpPr>
            <a:spLocks noGrp="1"/>
          </p:cNvSpPr>
          <p:nvPr>
            <p:ph type="body" sz="quarter" idx="15"/>
          </p:nvPr>
        </p:nvSpPr>
        <p:spPr>
          <a:xfrm>
            <a:off x="5390674" y="2138638"/>
            <a:ext cx="3191743" cy="344488"/>
          </a:xfrm>
        </p:spPr>
        <p:txBody>
          <a:bodyPr/>
          <a:lstStyle/>
          <a:p>
            <a:r>
              <a:rPr lang="en-US" dirty="0">
                <a:latin typeface="Verdana" charset="0"/>
                <a:ea typeface="Verdana" charset="0"/>
                <a:cs typeface="Verdana" charset="0"/>
              </a:rPr>
              <a:t>Nutritive value</a:t>
            </a:r>
          </a:p>
          <a:p>
            <a:endParaRPr lang="en-US" dirty="0"/>
          </a:p>
        </p:txBody>
      </p:sp>
      <p:sp>
        <p:nvSpPr>
          <p:cNvPr id="7" name="Text Placeholder 6"/>
          <p:cNvSpPr>
            <a:spLocks noGrp="1"/>
          </p:cNvSpPr>
          <p:nvPr>
            <p:ph type="body" sz="quarter" idx="17"/>
          </p:nvPr>
        </p:nvSpPr>
        <p:spPr>
          <a:xfrm>
            <a:off x="9294096" y="2183234"/>
            <a:ext cx="3218050" cy="344488"/>
          </a:xfrm>
        </p:spPr>
        <p:txBody>
          <a:bodyPr/>
          <a:lstStyle/>
          <a:p>
            <a:r>
              <a:rPr lang="en-US" dirty="0">
                <a:latin typeface="Verdana" charset="0"/>
                <a:ea typeface="Verdana" charset="0"/>
                <a:cs typeface="Verdana" charset="0"/>
              </a:rPr>
              <a:t>Feed intake </a:t>
            </a:r>
          </a:p>
          <a:p>
            <a:endParaRPr lang="en-US" dirty="0"/>
          </a:p>
        </p:txBody>
      </p:sp>
      <p:sp>
        <p:nvSpPr>
          <p:cNvPr id="8" name="Text Placeholder 7"/>
          <p:cNvSpPr>
            <a:spLocks noGrp="1"/>
          </p:cNvSpPr>
          <p:nvPr>
            <p:ph type="body" sz="quarter" idx="18"/>
          </p:nvPr>
        </p:nvSpPr>
        <p:spPr>
          <a:xfrm>
            <a:off x="8481256" y="2910426"/>
            <a:ext cx="3762711" cy="458775"/>
          </a:xfrm>
        </p:spPr>
        <p:txBody>
          <a:bodyPr/>
          <a:lstStyle/>
          <a:p>
            <a:pPr marL="0" indent="0">
              <a:buNone/>
            </a:pPr>
            <a:r>
              <a:rPr lang="en-US" b="1" dirty="0">
                <a:latin typeface="Gill Sans" charset="0"/>
                <a:ea typeface="Gill Sans" charset="0"/>
                <a:cs typeface="Gill Sans" charset="0"/>
              </a:rPr>
              <a:t>Livestock </a:t>
            </a:r>
            <a:r>
              <a:rPr lang="en-US" b="1" dirty="0">
                <a:latin typeface="proxima-nova"/>
              </a:rPr>
              <a:t>are fed better</a:t>
            </a:r>
          </a:p>
          <a:p>
            <a:pPr marL="0" indent="0">
              <a:buNone/>
            </a:pPr>
            <a:endParaRPr lang="en-US" dirty="0">
              <a:latin typeface="proxima-nova"/>
            </a:endParaRPr>
          </a:p>
          <a:p>
            <a:pPr marL="0" indent="0">
              <a:buNone/>
            </a:pPr>
            <a:endParaRPr lang="en-US" dirty="0"/>
          </a:p>
        </p:txBody>
      </p:sp>
      <p:pic>
        <p:nvPicPr>
          <p:cNvPr id="13" name="Picture Placeholder 12"/>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l="321" r="321"/>
          <a:stretch>
            <a:fillRect/>
          </a:stretch>
        </p:blipFill>
        <p:spPr/>
      </p:pic>
      <p:pic>
        <p:nvPicPr>
          <p:cNvPr id="14" name="Picture Placeholder 13"/>
          <p:cNvPicPr>
            <a:picLocks noGrp="1" noChangeAspect="1"/>
          </p:cNvPicPr>
          <p:nvPr>
            <p:ph type="pic" sz="quarter" idx="20"/>
          </p:nvPr>
        </p:nvPicPr>
        <p:blipFill>
          <a:blip r:embed="rId6" cstate="print">
            <a:extLst>
              <a:ext uri="{28A0092B-C50C-407E-A947-70E740481C1C}">
                <a14:useLocalDpi xmlns:a14="http://schemas.microsoft.com/office/drawing/2010/main" val="0"/>
              </a:ext>
            </a:extLst>
          </a:blip>
          <a:srcRect l="317" r="317"/>
          <a:stretch>
            <a:fillRect/>
          </a:stretch>
        </p:blipFill>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819" y="4017334"/>
            <a:ext cx="3783440" cy="1838739"/>
          </a:xfrm>
          <a:prstGeom prst="rect">
            <a:avLst/>
          </a:prstGeom>
        </p:spPr>
      </p:pic>
      <p:sp>
        <p:nvSpPr>
          <p:cNvPr id="16" name="Content Placeholder 1"/>
          <p:cNvSpPr txBox="1">
            <a:spLocks/>
          </p:cNvSpPr>
          <p:nvPr/>
        </p:nvSpPr>
        <p:spPr>
          <a:xfrm>
            <a:off x="4395152" y="3369201"/>
            <a:ext cx="3846211" cy="298794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en-US" sz="2400" dirty="0">
                <a:latin typeface="proxima-nova"/>
              </a:rPr>
              <a:t>New pastures produce on average 0.5-0.9 MJME/kg DM more</a:t>
            </a:r>
            <a:endParaRPr lang="en-US" sz="2400" dirty="0"/>
          </a:p>
          <a:p>
            <a:endParaRPr lang="en-US" sz="2400" dirty="0">
              <a:latin typeface="proxima-nova"/>
            </a:endParaRPr>
          </a:p>
          <a:p>
            <a:pPr marL="742950" lvl="1" indent="-285750"/>
            <a:r>
              <a:rPr lang="en-US" dirty="0">
                <a:latin typeface="proxima-nova"/>
              </a:rPr>
              <a:t>Higher proportion of desirable species</a:t>
            </a:r>
          </a:p>
          <a:p>
            <a:pPr marL="742950" lvl="1" indent="-285750"/>
            <a:r>
              <a:rPr lang="en-US" dirty="0">
                <a:latin typeface="proxima-nova"/>
              </a:rPr>
              <a:t>Later and more uniform flowering</a:t>
            </a:r>
          </a:p>
          <a:p>
            <a:pPr marL="742950" lvl="1" indent="-285750"/>
            <a:r>
              <a:rPr lang="en-US" dirty="0">
                <a:latin typeface="proxima-nova"/>
              </a:rPr>
              <a:t>Leafier sward. with fewer seed heads produced</a:t>
            </a:r>
          </a:p>
          <a:p>
            <a:pPr marL="742950" lvl="1" indent="-285750"/>
            <a:r>
              <a:rPr lang="en-US" dirty="0">
                <a:latin typeface="proxima-nova"/>
              </a:rPr>
              <a:t>Less dead leaf material.</a:t>
            </a:r>
          </a:p>
          <a:p>
            <a:endParaRPr lang="en-US" dirty="0">
              <a:solidFill>
                <a:srgbClr val="FF0000"/>
              </a:solidFill>
            </a:endParaRPr>
          </a:p>
        </p:txBody>
      </p:sp>
      <p:sp>
        <p:nvSpPr>
          <p:cNvPr id="9" name="Rectangle 8"/>
          <p:cNvSpPr/>
          <p:nvPr/>
        </p:nvSpPr>
        <p:spPr>
          <a:xfrm>
            <a:off x="4395152" y="2910426"/>
            <a:ext cx="3740046" cy="369332"/>
          </a:xfrm>
          <a:prstGeom prst="rect">
            <a:avLst/>
          </a:prstGeom>
        </p:spPr>
        <p:txBody>
          <a:bodyPr wrap="square">
            <a:spAutoFit/>
          </a:bodyPr>
          <a:lstStyle/>
          <a:p>
            <a:r>
              <a:rPr lang="en-US" b="1" dirty="0">
                <a:latin typeface="proxima-nova"/>
              </a:rPr>
              <a:t>Higher Metabolizable energy</a:t>
            </a:r>
          </a:p>
        </p:txBody>
      </p:sp>
      <p:sp>
        <p:nvSpPr>
          <p:cNvPr id="10" name="Rectangle 9"/>
          <p:cNvSpPr/>
          <p:nvPr/>
        </p:nvSpPr>
        <p:spPr>
          <a:xfrm>
            <a:off x="8387137" y="3460732"/>
            <a:ext cx="3804863" cy="2585323"/>
          </a:xfrm>
          <a:prstGeom prst="rect">
            <a:avLst/>
          </a:prstGeom>
        </p:spPr>
        <p:txBody>
          <a:bodyPr wrap="square">
            <a:spAutoFit/>
          </a:bodyPr>
          <a:lstStyle/>
          <a:p>
            <a:r>
              <a:rPr lang="en-US" dirty="0">
                <a:latin typeface="proxima-nova"/>
              </a:rPr>
              <a:t>Cows on new pasture graze more grass. and that grass is leafier. higher in ME and more palatable. This will be reflected in:</a:t>
            </a:r>
          </a:p>
          <a:p>
            <a:pPr>
              <a:buFont typeface="Arial" panose="020B0604020202020204" pitchFamily="34" charset="0"/>
              <a:buChar char="•"/>
            </a:pPr>
            <a:endParaRPr lang="en-US" dirty="0">
              <a:latin typeface="proxima-nova"/>
            </a:endParaRPr>
          </a:p>
          <a:p>
            <a:pPr>
              <a:buFont typeface="Arial" panose="020B0604020202020204" pitchFamily="34" charset="0"/>
              <a:buChar char="•"/>
            </a:pPr>
            <a:r>
              <a:rPr lang="en-US" dirty="0">
                <a:latin typeface="proxima-nova"/>
              </a:rPr>
              <a:t>More </a:t>
            </a:r>
            <a:r>
              <a:rPr lang="en-US" dirty="0" err="1">
                <a:latin typeface="proxima-nova"/>
              </a:rPr>
              <a:t>milksolids</a:t>
            </a:r>
            <a:r>
              <a:rPr lang="en-US" dirty="0">
                <a:latin typeface="proxima-nova"/>
              </a:rPr>
              <a:t> production</a:t>
            </a:r>
          </a:p>
          <a:p>
            <a:pPr>
              <a:buFont typeface="Arial" panose="020B0604020202020204" pitchFamily="34" charset="0"/>
              <a:buChar char="•"/>
            </a:pPr>
            <a:r>
              <a:rPr lang="en-US" dirty="0">
                <a:latin typeface="proxima-nova"/>
              </a:rPr>
              <a:t>Faster liveweight gains</a:t>
            </a:r>
          </a:p>
          <a:p>
            <a:pPr>
              <a:buFont typeface="Arial" panose="020B0604020202020204" pitchFamily="34" charset="0"/>
              <a:buChar char="•"/>
            </a:pPr>
            <a:r>
              <a:rPr lang="en-US" dirty="0">
                <a:latin typeface="proxima-nova"/>
              </a:rPr>
              <a:t>Higher stocking rates</a:t>
            </a:r>
          </a:p>
          <a:p>
            <a:pPr>
              <a:buFont typeface="Arial" panose="020B0604020202020204" pitchFamily="34" charset="0"/>
              <a:buChar char="•"/>
            </a:pPr>
            <a:r>
              <a:rPr lang="en-US" dirty="0">
                <a:latin typeface="proxima-nova"/>
              </a:rPr>
              <a:t>More contented cows</a:t>
            </a:r>
          </a:p>
        </p:txBody>
      </p:sp>
      <p:pic>
        <p:nvPicPr>
          <p:cNvPr id="18" name="Picture Placeholder 17"/>
          <p:cNvPicPr>
            <a:picLocks noGrp="1" noChangeAspect="1"/>
          </p:cNvPicPr>
          <p:nvPr>
            <p:ph type="pic" sz="quarter" idx="12"/>
          </p:nvPr>
        </p:nvPicPr>
        <p:blipFill>
          <a:blip r:embed="rId8"/>
          <a:srcRect l="157" r="157"/>
          <a:stretch>
            <a:fillRect/>
          </a:stretch>
        </p:blipFill>
        <p:spPr>
          <a:prstGeom prst="rect">
            <a:avLst/>
          </a:prstGeom>
        </p:spPr>
      </p:pic>
      <p:pic>
        <p:nvPicPr>
          <p:cNvPr id="17" name="Picture 16"/>
          <p:cNvPicPr>
            <a:picLocks noChangeAspect="1"/>
          </p:cNvPicPr>
          <p:nvPr/>
        </p:nvPicPr>
        <p:blipFill>
          <a:blip r:embed="rId9"/>
          <a:stretch>
            <a:fillRect/>
          </a:stretch>
        </p:blipFill>
        <p:spPr>
          <a:xfrm>
            <a:off x="73959" y="5568951"/>
            <a:ext cx="1133954" cy="1194920"/>
          </a:xfrm>
          <a:prstGeom prst="rect">
            <a:avLst/>
          </a:prstGeom>
        </p:spPr>
      </p:pic>
      <p:pic>
        <p:nvPicPr>
          <p:cNvPr id="6" name="Audio Recording Dec 7, 2020 at 10:05:17 PM" descr="Audio Recording Dec 7, 2020 at 10:05:17 PM">
            <a:hlinkClick r:id="" action="ppaction://media"/>
            <a:extLst>
              <a:ext uri="{FF2B5EF4-FFF2-40B4-BE49-F238E27FC236}">
                <a16:creationId xmlns:a16="http://schemas.microsoft.com/office/drawing/2014/main" id="{16BA179B-2193-3D47-A285-B14ED834052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69629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082742" y="6024986"/>
            <a:ext cx="4572000" cy="95410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Source: Dairy NZ pasture renewal guide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753" y="73925"/>
            <a:ext cx="4341201" cy="6020119"/>
          </a:xfrm>
          <a:prstGeom prst="rect">
            <a:avLst/>
          </a:prstGeom>
        </p:spPr>
      </p:pic>
      <p:sp>
        <p:nvSpPr>
          <p:cNvPr id="7" name="Rectangle 6"/>
          <p:cNvSpPr/>
          <p:nvPr/>
        </p:nvSpPr>
        <p:spPr>
          <a:xfrm>
            <a:off x="6666938" y="582655"/>
            <a:ext cx="3817625" cy="188199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DM production drops</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Decline in desirable species</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in weeds</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Reducing feed value</a:t>
            </a:r>
          </a:p>
        </p:txBody>
      </p:sp>
      <p:sp>
        <p:nvSpPr>
          <p:cNvPr id="8" name="Rectangle 7"/>
          <p:cNvSpPr/>
          <p:nvPr/>
        </p:nvSpPr>
        <p:spPr>
          <a:xfrm>
            <a:off x="6714003" y="2675155"/>
            <a:ext cx="4894259"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A7B8"/>
                </a:solidFill>
                <a:effectLst/>
                <a:uLnTx/>
                <a:uFillTx/>
                <a:latin typeface="proxima-nova"/>
                <a:ea typeface="+mn-ea"/>
                <a:cs typeface="+mn-cs"/>
              </a:rPr>
              <a:t>Reasons why some pastures deteriorate</a:t>
            </a:r>
            <a:endParaRPr kumimoji="0" lang="en-US" sz="1800" b="1" i="0" u="none" strike="noStrike" kern="1200" cap="none" spc="0" normalizeH="0" baseline="0" noProof="0" dirty="0">
              <a:ln>
                <a:noFill/>
              </a:ln>
              <a:solidFill>
                <a:prstClr val="black"/>
              </a:solidFill>
              <a:effectLst/>
              <a:uLnTx/>
              <a:uFillTx/>
              <a:latin typeface="proxima-nov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proxima-nova"/>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proxima-nova"/>
                <a:ea typeface="+mn-ea"/>
                <a:cs typeface="+mn-cs"/>
              </a:rPr>
              <a:t>Soil fertility</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proxima-nova"/>
                <a:ea typeface="+mn-ea"/>
                <a:cs typeface="+mn-cs"/>
              </a:rPr>
              <a:t>Poor drainage</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proxima-nova"/>
                <a:ea typeface="+mn-ea"/>
                <a:cs typeface="+mn-cs"/>
              </a:rPr>
              <a:t>Pugging</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proxima-nova"/>
                <a:ea typeface="+mn-ea"/>
                <a:cs typeface="+mn-cs"/>
              </a:rPr>
              <a:t>Soil compaction</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proxima-nova"/>
                <a:ea typeface="+mn-ea"/>
                <a:cs typeface="+mn-cs"/>
              </a:rPr>
              <a:t>Overgrazing</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proxima-nova"/>
                <a:ea typeface="+mn-ea"/>
                <a:cs typeface="+mn-cs"/>
              </a:rPr>
              <a:t>Weeds and insect pests</a:t>
            </a:r>
          </a:p>
        </p:txBody>
      </p:sp>
      <p:pic>
        <p:nvPicPr>
          <p:cNvPr id="6" name="Picture 5"/>
          <p:cNvPicPr>
            <a:picLocks noChangeAspect="1"/>
          </p:cNvPicPr>
          <p:nvPr/>
        </p:nvPicPr>
        <p:blipFill>
          <a:blip r:embed="rId6"/>
          <a:stretch>
            <a:fillRect/>
          </a:stretch>
        </p:blipFill>
        <p:spPr>
          <a:xfrm>
            <a:off x="73959" y="5568951"/>
            <a:ext cx="1133954" cy="1194920"/>
          </a:xfrm>
          <a:prstGeom prst="rect">
            <a:avLst/>
          </a:prstGeom>
        </p:spPr>
      </p:pic>
      <p:pic>
        <p:nvPicPr>
          <p:cNvPr id="2" name="Audio Recording Dec 7, 2020 at 10:05:59 PM" descr="Audio Recording Dec 7, 2020 at 10:05:59 PM">
            <a:hlinkClick r:id="" action="ppaction://media"/>
            <a:extLst>
              <a:ext uri="{FF2B5EF4-FFF2-40B4-BE49-F238E27FC236}">
                <a16:creationId xmlns:a16="http://schemas.microsoft.com/office/drawing/2014/main" id="{C17DD5A4-A07A-1E4A-AC4C-194B0EDDE3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08118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Verdana"/>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21123</TotalTime>
  <Words>1740</Words>
  <Application>Microsoft Office PowerPoint</Application>
  <PresentationFormat>Widescreen</PresentationFormat>
  <Paragraphs>227</Paragraphs>
  <Slides>12</Slides>
  <Notes>12</Notes>
  <HiddenSlides>0</HiddenSlides>
  <MMClips>5</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Arial</vt:lpstr>
      <vt:lpstr>Calibri</vt:lpstr>
      <vt:lpstr>Calibri Light</vt:lpstr>
      <vt:lpstr>Cambria</vt:lpstr>
      <vt:lpstr>Courier New</vt:lpstr>
      <vt:lpstr>Gill Sans</vt:lpstr>
      <vt:lpstr>proxima-nova</vt:lpstr>
      <vt:lpstr>Times</vt:lpstr>
      <vt:lpstr>Verdana</vt:lpstr>
      <vt:lpstr>Office Theme</vt:lpstr>
      <vt:lpstr>1_Office Theme</vt:lpstr>
      <vt:lpstr>PowerPoint Presentation</vt:lpstr>
      <vt:lpstr>Location:  Lake County. Oregon</vt:lpstr>
      <vt:lpstr>Irrigated and sub irrigated grounds provide opportunity for cover crops</vt:lpstr>
      <vt:lpstr>Why do we want this opportunity?</vt:lpstr>
      <vt:lpstr>PowerPoint Presentation</vt:lpstr>
      <vt:lpstr>Seeding mixes. methods and dates</vt:lpstr>
      <vt:lpstr>Field results</vt:lpstr>
      <vt:lpstr>Why renew the pastures?  Serkan Ates email: serkan.ates@oregonstate.edu</vt:lpstr>
      <vt:lpstr>PowerPoint Presentation</vt:lpstr>
      <vt:lpstr>Role and importance of legumes</vt:lpstr>
      <vt:lpstr>Feeding value of legumes</vt:lpstr>
      <vt:lpstr>Results and Future Steps</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Brummer, Fara A</dc:creator>
  <cp:lastModifiedBy>Brummer, Fara A</cp:lastModifiedBy>
  <cp:revision>102</cp:revision>
  <cp:lastPrinted>2020-12-14T19:37:24Z</cp:lastPrinted>
  <dcterms:created xsi:type="dcterms:W3CDTF">2020-11-16T20:35:05Z</dcterms:created>
  <dcterms:modified xsi:type="dcterms:W3CDTF">2020-12-17T17:45:42Z</dcterms:modified>
</cp:coreProperties>
</file>