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2918400" cy="40233600"/>
  <p:notesSz cx="6858000" cy="9144000"/>
  <p:defaultTextStyle>
    <a:defPPr>
      <a:defRPr lang="en-US"/>
    </a:defPPr>
    <a:lvl1pPr marL="0" algn="l" defTabSz="2090044" rtl="0" eaLnBrk="1" latinLnBrk="0" hangingPunct="1">
      <a:defRPr sz="8200" kern="1200">
        <a:solidFill>
          <a:schemeClr val="tx1"/>
        </a:solidFill>
        <a:latin typeface="+mn-lt"/>
        <a:ea typeface="+mn-ea"/>
        <a:cs typeface="+mn-cs"/>
      </a:defRPr>
    </a:lvl1pPr>
    <a:lvl2pPr marL="2090044" algn="l" defTabSz="2090044" rtl="0" eaLnBrk="1" latinLnBrk="0" hangingPunct="1">
      <a:defRPr sz="8200" kern="1200">
        <a:solidFill>
          <a:schemeClr val="tx1"/>
        </a:solidFill>
        <a:latin typeface="+mn-lt"/>
        <a:ea typeface="+mn-ea"/>
        <a:cs typeface="+mn-cs"/>
      </a:defRPr>
    </a:lvl2pPr>
    <a:lvl3pPr marL="4180088" algn="l" defTabSz="2090044" rtl="0" eaLnBrk="1" latinLnBrk="0" hangingPunct="1">
      <a:defRPr sz="8200" kern="1200">
        <a:solidFill>
          <a:schemeClr val="tx1"/>
        </a:solidFill>
        <a:latin typeface="+mn-lt"/>
        <a:ea typeface="+mn-ea"/>
        <a:cs typeface="+mn-cs"/>
      </a:defRPr>
    </a:lvl3pPr>
    <a:lvl4pPr marL="6270132" algn="l" defTabSz="2090044" rtl="0" eaLnBrk="1" latinLnBrk="0" hangingPunct="1">
      <a:defRPr sz="8200" kern="1200">
        <a:solidFill>
          <a:schemeClr val="tx1"/>
        </a:solidFill>
        <a:latin typeface="+mn-lt"/>
        <a:ea typeface="+mn-ea"/>
        <a:cs typeface="+mn-cs"/>
      </a:defRPr>
    </a:lvl4pPr>
    <a:lvl5pPr marL="8360176" algn="l" defTabSz="2090044" rtl="0" eaLnBrk="1" latinLnBrk="0" hangingPunct="1">
      <a:defRPr sz="8200" kern="1200">
        <a:solidFill>
          <a:schemeClr val="tx1"/>
        </a:solidFill>
        <a:latin typeface="+mn-lt"/>
        <a:ea typeface="+mn-ea"/>
        <a:cs typeface="+mn-cs"/>
      </a:defRPr>
    </a:lvl5pPr>
    <a:lvl6pPr marL="10450220" algn="l" defTabSz="2090044" rtl="0" eaLnBrk="1" latinLnBrk="0" hangingPunct="1">
      <a:defRPr sz="8200" kern="1200">
        <a:solidFill>
          <a:schemeClr val="tx1"/>
        </a:solidFill>
        <a:latin typeface="+mn-lt"/>
        <a:ea typeface="+mn-ea"/>
        <a:cs typeface="+mn-cs"/>
      </a:defRPr>
    </a:lvl6pPr>
    <a:lvl7pPr marL="12540264" algn="l" defTabSz="2090044" rtl="0" eaLnBrk="1" latinLnBrk="0" hangingPunct="1">
      <a:defRPr sz="8200" kern="1200">
        <a:solidFill>
          <a:schemeClr val="tx1"/>
        </a:solidFill>
        <a:latin typeface="+mn-lt"/>
        <a:ea typeface="+mn-ea"/>
        <a:cs typeface="+mn-cs"/>
      </a:defRPr>
    </a:lvl7pPr>
    <a:lvl8pPr marL="14630309" algn="l" defTabSz="2090044" rtl="0" eaLnBrk="1" latinLnBrk="0" hangingPunct="1">
      <a:defRPr sz="8200" kern="1200">
        <a:solidFill>
          <a:schemeClr val="tx1"/>
        </a:solidFill>
        <a:latin typeface="+mn-lt"/>
        <a:ea typeface="+mn-ea"/>
        <a:cs typeface="+mn-cs"/>
      </a:defRPr>
    </a:lvl8pPr>
    <a:lvl9pPr marL="16720353" algn="l" defTabSz="2090044"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68">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8000"/>
    <a:srgbClr val="008000"/>
    <a:srgbClr val="278855"/>
    <a:srgbClr val="257E50"/>
    <a:srgbClr val="36B775"/>
    <a:srgbClr val="23774C"/>
    <a:srgbClr val="1C7732"/>
    <a:srgbClr val="3A98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060" autoAdjust="0"/>
    <p:restoredTop sz="50000" autoAdjust="0"/>
  </p:normalViewPr>
  <p:slideViewPr>
    <p:cSldViewPr snapToObjects="1">
      <p:cViewPr varScale="1">
        <p:scale>
          <a:sx n="17" d="100"/>
          <a:sy n="17" d="100"/>
        </p:scale>
        <p:origin x="1254" y="78"/>
      </p:cViewPr>
      <p:guideLst>
        <p:guide orient="horz" pos="12768"/>
        <p:guide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419B5-4AD4-6442-831D-CCC88D06C68B}" type="datetimeFigureOut">
              <a:rPr lang="en-US" smtClean="0"/>
              <a:t>3/18/2019</a:t>
            </a:fld>
            <a:endParaRPr lang="en-US"/>
          </a:p>
        </p:txBody>
      </p:sp>
      <p:sp>
        <p:nvSpPr>
          <p:cNvPr id="4" name="Slide Image Placeholder 3"/>
          <p:cNvSpPr>
            <a:spLocks noGrp="1" noRot="1" noChangeAspect="1"/>
          </p:cNvSpPr>
          <p:nvPr>
            <p:ph type="sldImg" idx="2"/>
          </p:nvPr>
        </p:nvSpPr>
        <p:spPr>
          <a:xfrm>
            <a:off x="2025650" y="685800"/>
            <a:ext cx="28067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D4D7A-A32B-6949-A4F2-331D1786B547}" type="slidenum">
              <a:rPr lang="en-US" smtClean="0"/>
              <a:t>‹#›</a:t>
            </a:fld>
            <a:endParaRPr lang="en-US"/>
          </a:p>
        </p:txBody>
      </p:sp>
    </p:spTree>
    <p:extLst>
      <p:ext uri="{BB962C8B-B14F-4D97-AF65-F5344CB8AC3E}">
        <p14:creationId xmlns:p14="http://schemas.microsoft.com/office/powerpoint/2010/main" val="1056612619"/>
      </p:ext>
    </p:extLst>
  </p:cSld>
  <p:clrMap bg1="lt1" tx1="dk1" bg2="lt2" tx2="dk2" accent1="accent1" accent2="accent2" accent3="accent3" accent4="accent4" accent5="accent5" accent6="accent6" hlink="hlink" folHlink="folHlink"/>
  <p:notesStyle>
    <a:lvl1pPr marL="0" algn="l" defTabSz="2090044" rtl="0" eaLnBrk="1" latinLnBrk="0" hangingPunct="1">
      <a:defRPr sz="5500" kern="1200">
        <a:solidFill>
          <a:schemeClr val="tx1"/>
        </a:solidFill>
        <a:latin typeface="+mn-lt"/>
        <a:ea typeface="+mn-ea"/>
        <a:cs typeface="+mn-cs"/>
      </a:defRPr>
    </a:lvl1pPr>
    <a:lvl2pPr marL="2090044" algn="l" defTabSz="2090044" rtl="0" eaLnBrk="1" latinLnBrk="0" hangingPunct="1">
      <a:defRPr sz="5500" kern="1200">
        <a:solidFill>
          <a:schemeClr val="tx1"/>
        </a:solidFill>
        <a:latin typeface="+mn-lt"/>
        <a:ea typeface="+mn-ea"/>
        <a:cs typeface="+mn-cs"/>
      </a:defRPr>
    </a:lvl2pPr>
    <a:lvl3pPr marL="4180088" algn="l" defTabSz="2090044" rtl="0" eaLnBrk="1" latinLnBrk="0" hangingPunct="1">
      <a:defRPr sz="5500" kern="1200">
        <a:solidFill>
          <a:schemeClr val="tx1"/>
        </a:solidFill>
        <a:latin typeface="+mn-lt"/>
        <a:ea typeface="+mn-ea"/>
        <a:cs typeface="+mn-cs"/>
      </a:defRPr>
    </a:lvl3pPr>
    <a:lvl4pPr marL="6270132" algn="l" defTabSz="2090044" rtl="0" eaLnBrk="1" latinLnBrk="0" hangingPunct="1">
      <a:defRPr sz="5500" kern="1200">
        <a:solidFill>
          <a:schemeClr val="tx1"/>
        </a:solidFill>
        <a:latin typeface="+mn-lt"/>
        <a:ea typeface="+mn-ea"/>
        <a:cs typeface="+mn-cs"/>
      </a:defRPr>
    </a:lvl4pPr>
    <a:lvl5pPr marL="8360176" algn="l" defTabSz="2090044" rtl="0" eaLnBrk="1" latinLnBrk="0" hangingPunct="1">
      <a:defRPr sz="5500" kern="1200">
        <a:solidFill>
          <a:schemeClr val="tx1"/>
        </a:solidFill>
        <a:latin typeface="+mn-lt"/>
        <a:ea typeface="+mn-ea"/>
        <a:cs typeface="+mn-cs"/>
      </a:defRPr>
    </a:lvl5pPr>
    <a:lvl6pPr marL="10450220" algn="l" defTabSz="2090044" rtl="0" eaLnBrk="1" latinLnBrk="0" hangingPunct="1">
      <a:defRPr sz="5500" kern="1200">
        <a:solidFill>
          <a:schemeClr val="tx1"/>
        </a:solidFill>
        <a:latin typeface="+mn-lt"/>
        <a:ea typeface="+mn-ea"/>
        <a:cs typeface="+mn-cs"/>
      </a:defRPr>
    </a:lvl6pPr>
    <a:lvl7pPr marL="12540264" algn="l" defTabSz="2090044" rtl="0" eaLnBrk="1" latinLnBrk="0" hangingPunct="1">
      <a:defRPr sz="5500" kern="1200">
        <a:solidFill>
          <a:schemeClr val="tx1"/>
        </a:solidFill>
        <a:latin typeface="+mn-lt"/>
        <a:ea typeface="+mn-ea"/>
        <a:cs typeface="+mn-cs"/>
      </a:defRPr>
    </a:lvl7pPr>
    <a:lvl8pPr marL="14630309" algn="l" defTabSz="2090044" rtl="0" eaLnBrk="1" latinLnBrk="0" hangingPunct="1">
      <a:defRPr sz="5500" kern="1200">
        <a:solidFill>
          <a:schemeClr val="tx1"/>
        </a:solidFill>
        <a:latin typeface="+mn-lt"/>
        <a:ea typeface="+mn-ea"/>
        <a:cs typeface="+mn-cs"/>
      </a:defRPr>
    </a:lvl8pPr>
    <a:lvl9pPr marL="16720353" algn="l" defTabSz="2090044" rtl="0" eaLnBrk="1" latinLnBrk="0" hangingPunct="1">
      <a:defRPr sz="5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D4D7A-A32B-6949-A4F2-331D1786B547}" type="slidenum">
              <a:rPr lang="en-US" smtClean="0"/>
              <a:t>1</a:t>
            </a:fld>
            <a:endParaRPr lang="en-US"/>
          </a:p>
        </p:txBody>
      </p:sp>
    </p:spTree>
    <p:extLst>
      <p:ext uri="{BB962C8B-B14F-4D97-AF65-F5344CB8AC3E}">
        <p14:creationId xmlns:p14="http://schemas.microsoft.com/office/powerpoint/2010/main" val="3880756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2498496"/>
            <a:ext cx="27980640" cy="8624147"/>
          </a:xfrm>
        </p:spPr>
        <p:txBody>
          <a:bodyPr/>
          <a:lstStyle/>
          <a:p>
            <a:r>
              <a:rPr lang="en-US"/>
              <a:t>Click to edit Master title style</a:t>
            </a:r>
          </a:p>
        </p:txBody>
      </p:sp>
      <p:sp>
        <p:nvSpPr>
          <p:cNvPr id="3" name="Subtitle 2"/>
          <p:cNvSpPr>
            <a:spLocks noGrp="1"/>
          </p:cNvSpPr>
          <p:nvPr>
            <p:ph type="subTitle" idx="1"/>
          </p:nvPr>
        </p:nvSpPr>
        <p:spPr>
          <a:xfrm>
            <a:off x="4937760" y="22799040"/>
            <a:ext cx="23042880" cy="10281920"/>
          </a:xfrm>
        </p:spPr>
        <p:txBody>
          <a:bodyPr/>
          <a:lstStyle>
            <a:lvl1pPr marL="0" indent="0" algn="ctr">
              <a:buNone/>
              <a:defRPr>
                <a:solidFill>
                  <a:schemeClr val="tx1">
                    <a:tint val="75000"/>
                  </a:schemeClr>
                </a:solidFill>
              </a:defRPr>
            </a:lvl1pPr>
            <a:lvl2pPr marL="2090044" indent="0" algn="ctr">
              <a:buNone/>
              <a:defRPr>
                <a:solidFill>
                  <a:schemeClr val="tx1">
                    <a:tint val="75000"/>
                  </a:schemeClr>
                </a:solidFill>
              </a:defRPr>
            </a:lvl2pPr>
            <a:lvl3pPr marL="4180088" indent="0" algn="ctr">
              <a:buNone/>
              <a:defRPr>
                <a:solidFill>
                  <a:schemeClr val="tx1">
                    <a:tint val="75000"/>
                  </a:schemeClr>
                </a:solidFill>
              </a:defRPr>
            </a:lvl3pPr>
            <a:lvl4pPr marL="6270132" indent="0" algn="ctr">
              <a:buNone/>
              <a:defRPr>
                <a:solidFill>
                  <a:schemeClr val="tx1">
                    <a:tint val="75000"/>
                  </a:schemeClr>
                </a:solidFill>
              </a:defRPr>
            </a:lvl4pPr>
            <a:lvl5pPr marL="8360176" indent="0" algn="ctr">
              <a:buNone/>
              <a:defRPr>
                <a:solidFill>
                  <a:schemeClr val="tx1">
                    <a:tint val="75000"/>
                  </a:schemeClr>
                </a:solidFill>
              </a:defRPr>
            </a:lvl5pPr>
            <a:lvl6pPr marL="10450220" indent="0" algn="ctr">
              <a:buNone/>
              <a:defRPr>
                <a:solidFill>
                  <a:schemeClr val="tx1">
                    <a:tint val="75000"/>
                  </a:schemeClr>
                </a:solidFill>
              </a:defRPr>
            </a:lvl6pPr>
            <a:lvl7pPr marL="12540264" indent="0" algn="ctr">
              <a:buNone/>
              <a:defRPr>
                <a:solidFill>
                  <a:schemeClr val="tx1">
                    <a:tint val="75000"/>
                  </a:schemeClr>
                </a:solidFill>
              </a:defRPr>
            </a:lvl7pPr>
            <a:lvl8pPr marL="14630309" indent="0" algn="ctr">
              <a:buNone/>
              <a:defRPr>
                <a:solidFill>
                  <a:schemeClr val="tx1">
                    <a:tint val="75000"/>
                  </a:schemeClr>
                </a:solidFill>
              </a:defRPr>
            </a:lvl8pPr>
            <a:lvl9pPr marL="1672035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55440C-B8C6-8047-8CF3-1B790732FF2E}"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0D400-BB48-0142-B733-E6696F3F6DF5}" type="slidenum">
              <a:rPr lang="en-US" smtClean="0"/>
              <a:t>‹#›</a:t>
            </a:fld>
            <a:endParaRPr lang="en-US"/>
          </a:p>
        </p:txBody>
      </p:sp>
    </p:spTree>
    <p:extLst>
      <p:ext uri="{BB962C8B-B14F-4D97-AF65-F5344CB8AC3E}">
        <p14:creationId xmlns:p14="http://schemas.microsoft.com/office/powerpoint/2010/main" val="2417333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55440C-B8C6-8047-8CF3-1B790732FF2E}"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0D400-BB48-0142-B733-E6696F3F6DF5}" type="slidenum">
              <a:rPr lang="en-US" smtClean="0"/>
              <a:t>‹#›</a:t>
            </a:fld>
            <a:endParaRPr lang="en-US"/>
          </a:p>
        </p:txBody>
      </p:sp>
    </p:spTree>
    <p:extLst>
      <p:ext uri="{BB962C8B-B14F-4D97-AF65-F5344CB8AC3E}">
        <p14:creationId xmlns:p14="http://schemas.microsoft.com/office/powerpoint/2010/main" val="946537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919310" y="9453036"/>
            <a:ext cx="26660477" cy="2013915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26459" y="9453036"/>
            <a:ext cx="79444213" cy="2013915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55440C-B8C6-8047-8CF3-1B790732FF2E}"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0D400-BB48-0142-B733-E6696F3F6DF5}" type="slidenum">
              <a:rPr lang="en-US" smtClean="0"/>
              <a:t>‹#›</a:t>
            </a:fld>
            <a:endParaRPr lang="en-US"/>
          </a:p>
        </p:txBody>
      </p:sp>
    </p:spTree>
    <p:extLst>
      <p:ext uri="{BB962C8B-B14F-4D97-AF65-F5344CB8AC3E}">
        <p14:creationId xmlns:p14="http://schemas.microsoft.com/office/powerpoint/2010/main" val="2404973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55440C-B8C6-8047-8CF3-1B790732FF2E}"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0D400-BB48-0142-B733-E6696F3F6DF5}" type="slidenum">
              <a:rPr lang="en-US" smtClean="0"/>
              <a:t>‹#›</a:t>
            </a:fld>
            <a:endParaRPr lang="en-US"/>
          </a:p>
        </p:txBody>
      </p:sp>
    </p:spTree>
    <p:extLst>
      <p:ext uri="{BB962C8B-B14F-4D97-AF65-F5344CB8AC3E}">
        <p14:creationId xmlns:p14="http://schemas.microsoft.com/office/powerpoint/2010/main" val="2685798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25853816"/>
            <a:ext cx="27980640" cy="7990840"/>
          </a:xfrm>
        </p:spPr>
        <p:txBody>
          <a:bodyPr anchor="t"/>
          <a:lstStyle>
            <a:lvl1pPr algn="l">
              <a:defRPr sz="18300" b="1" cap="all"/>
            </a:lvl1pPr>
          </a:lstStyle>
          <a:p>
            <a:r>
              <a:rPr lang="en-US"/>
              <a:t>Click to edit Master title style</a:t>
            </a:r>
          </a:p>
        </p:txBody>
      </p:sp>
      <p:sp>
        <p:nvSpPr>
          <p:cNvPr id="3" name="Text Placeholder 2"/>
          <p:cNvSpPr>
            <a:spLocks noGrp="1"/>
          </p:cNvSpPr>
          <p:nvPr>
            <p:ph type="body" idx="1"/>
          </p:nvPr>
        </p:nvSpPr>
        <p:spPr>
          <a:xfrm>
            <a:off x="2600327" y="17052719"/>
            <a:ext cx="27980640" cy="8801097"/>
          </a:xfrm>
        </p:spPr>
        <p:txBody>
          <a:bodyPr anchor="b"/>
          <a:lstStyle>
            <a:lvl1pPr marL="0" indent="0">
              <a:buNone/>
              <a:defRPr sz="9100">
                <a:solidFill>
                  <a:schemeClr val="tx1">
                    <a:tint val="75000"/>
                  </a:schemeClr>
                </a:solidFill>
              </a:defRPr>
            </a:lvl1pPr>
            <a:lvl2pPr marL="2090044" indent="0">
              <a:buNone/>
              <a:defRPr sz="8200">
                <a:solidFill>
                  <a:schemeClr val="tx1">
                    <a:tint val="75000"/>
                  </a:schemeClr>
                </a:solidFill>
              </a:defRPr>
            </a:lvl2pPr>
            <a:lvl3pPr marL="4180088" indent="0">
              <a:buNone/>
              <a:defRPr sz="7300">
                <a:solidFill>
                  <a:schemeClr val="tx1">
                    <a:tint val="75000"/>
                  </a:schemeClr>
                </a:solidFill>
              </a:defRPr>
            </a:lvl3pPr>
            <a:lvl4pPr marL="6270132" indent="0">
              <a:buNone/>
              <a:defRPr sz="6400">
                <a:solidFill>
                  <a:schemeClr val="tx1">
                    <a:tint val="75000"/>
                  </a:schemeClr>
                </a:solidFill>
              </a:defRPr>
            </a:lvl4pPr>
            <a:lvl5pPr marL="8360176" indent="0">
              <a:buNone/>
              <a:defRPr sz="6400">
                <a:solidFill>
                  <a:schemeClr val="tx1">
                    <a:tint val="75000"/>
                  </a:schemeClr>
                </a:solidFill>
              </a:defRPr>
            </a:lvl5pPr>
            <a:lvl6pPr marL="10450220" indent="0">
              <a:buNone/>
              <a:defRPr sz="6400">
                <a:solidFill>
                  <a:schemeClr val="tx1">
                    <a:tint val="75000"/>
                  </a:schemeClr>
                </a:solidFill>
              </a:defRPr>
            </a:lvl6pPr>
            <a:lvl7pPr marL="12540264" indent="0">
              <a:buNone/>
              <a:defRPr sz="6400">
                <a:solidFill>
                  <a:schemeClr val="tx1">
                    <a:tint val="75000"/>
                  </a:schemeClr>
                </a:solidFill>
              </a:defRPr>
            </a:lvl7pPr>
            <a:lvl8pPr marL="14630309" indent="0">
              <a:buNone/>
              <a:defRPr sz="6400">
                <a:solidFill>
                  <a:schemeClr val="tx1">
                    <a:tint val="75000"/>
                  </a:schemeClr>
                </a:solidFill>
              </a:defRPr>
            </a:lvl8pPr>
            <a:lvl9pPr marL="16720353"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55440C-B8C6-8047-8CF3-1B790732FF2E}"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0D400-BB48-0142-B733-E6696F3F6DF5}" type="slidenum">
              <a:rPr lang="en-US" smtClean="0"/>
              <a:t>‹#›</a:t>
            </a:fld>
            <a:endParaRPr lang="en-US"/>
          </a:p>
        </p:txBody>
      </p:sp>
    </p:spTree>
    <p:extLst>
      <p:ext uri="{BB962C8B-B14F-4D97-AF65-F5344CB8AC3E}">
        <p14:creationId xmlns:p14="http://schemas.microsoft.com/office/powerpoint/2010/main" val="183028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26457" y="55079053"/>
            <a:ext cx="53052343" cy="155765503"/>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527442" y="55079053"/>
            <a:ext cx="53052347" cy="155765503"/>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55440C-B8C6-8047-8CF3-1B790732FF2E}" type="datetimeFigureOut">
              <a:rPr lang="en-US" smtClean="0"/>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0D400-BB48-0142-B733-E6696F3F6DF5}" type="slidenum">
              <a:rPr lang="en-US" smtClean="0"/>
              <a:t>‹#›</a:t>
            </a:fld>
            <a:endParaRPr lang="en-US"/>
          </a:p>
        </p:txBody>
      </p:sp>
    </p:spTree>
    <p:extLst>
      <p:ext uri="{BB962C8B-B14F-4D97-AF65-F5344CB8AC3E}">
        <p14:creationId xmlns:p14="http://schemas.microsoft.com/office/powerpoint/2010/main" val="1225341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1611210"/>
            <a:ext cx="29626560" cy="670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0" y="9005996"/>
            <a:ext cx="14544677" cy="3753270"/>
          </a:xfrm>
        </p:spPr>
        <p:txBody>
          <a:bodyPr anchor="b"/>
          <a:lstStyle>
            <a:lvl1pPr marL="0" indent="0">
              <a:buNone/>
              <a:defRPr sz="11000" b="1"/>
            </a:lvl1pPr>
            <a:lvl2pPr marL="2090044" indent="0">
              <a:buNone/>
              <a:defRPr sz="9100" b="1"/>
            </a:lvl2pPr>
            <a:lvl3pPr marL="4180088" indent="0">
              <a:buNone/>
              <a:defRPr sz="8200" b="1"/>
            </a:lvl3pPr>
            <a:lvl4pPr marL="6270132" indent="0">
              <a:buNone/>
              <a:defRPr sz="7300" b="1"/>
            </a:lvl4pPr>
            <a:lvl5pPr marL="8360176" indent="0">
              <a:buNone/>
              <a:defRPr sz="7300" b="1"/>
            </a:lvl5pPr>
            <a:lvl6pPr marL="10450220" indent="0">
              <a:buNone/>
              <a:defRPr sz="7300" b="1"/>
            </a:lvl6pPr>
            <a:lvl7pPr marL="12540264" indent="0">
              <a:buNone/>
              <a:defRPr sz="7300" b="1"/>
            </a:lvl7pPr>
            <a:lvl8pPr marL="14630309" indent="0">
              <a:buNone/>
              <a:defRPr sz="7300" b="1"/>
            </a:lvl8pPr>
            <a:lvl9pPr marL="16720353" indent="0">
              <a:buNone/>
              <a:defRPr sz="7300" b="1"/>
            </a:lvl9pPr>
          </a:lstStyle>
          <a:p>
            <a:pPr lvl="0"/>
            <a:r>
              <a:rPr lang="en-US"/>
              <a:t>Click to edit Master text styles</a:t>
            </a:r>
          </a:p>
        </p:txBody>
      </p:sp>
      <p:sp>
        <p:nvSpPr>
          <p:cNvPr id="4" name="Content Placeholder 3"/>
          <p:cNvSpPr>
            <a:spLocks noGrp="1"/>
          </p:cNvSpPr>
          <p:nvPr>
            <p:ph sz="half" idx="2"/>
          </p:nvPr>
        </p:nvSpPr>
        <p:spPr>
          <a:xfrm>
            <a:off x="1645920" y="12759266"/>
            <a:ext cx="14544677" cy="23180890"/>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092" y="9005996"/>
            <a:ext cx="14550390" cy="3753270"/>
          </a:xfrm>
        </p:spPr>
        <p:txBody>
          <a:bodyPr anchor="b"/>
          <a:lstStyle>
            <a:lvl1pPr marL="0" indent="0">
              <a:buNone/>
              <a:defRPr sz="11000" b="1"/>
            </a:lvl1pPr>
            <a:lvl2pPr marL="2090044" indent="0">
              <a:buNone/>
              <a:defRPr sz="9100" b="1"/>
            </a:lvl2pPr>
            <a:lvl3pPr marL="4180088" indent="0">
              <a:buNone/>
              <a:defRPr sz="8200" b="1"/>
            </a:lvl3pPr>
            <a:lvl4pPr marL="6270132" indent="0">
              <a:buNone/>
              <a:defRPr sz="7300" b="1"/>
            </a:lvl4pPr>
            <a:lvl5pPr marL="8360176" indent="0">
              <a:buNone/>
              <a:defRPr sz="7300" b="1"/>
            </a:lvl5pPr>
            <a:lvl6pPr marL="10450220" indent="0">
              <a:buNone/>
              <a:defRPr sz="7300" b="1"/>
            </a:lvl6pPr>
            <a:lvl7pPr marL="12540264" indent="0">
              <a:buNone/>
              <a:defRPr sz="7300" b="1"/>
            </a:lvl7pPr>
            <a:lvl8pPr marL="14630309" indent="0">
              <a:buNone/>
              <a:defRPr sz="7300" b="1"/>
            </a:lvl8pPr>
            <a:lvl9pPr marL="16720353" indent="0">
              <a:buNone/>
              <a:defRPr sz="7300" b="1"/>
            </a:lvl9pPr>
          </a:lstStyle>
          <a:p>
            <a:pPr lvl="0"/>
            <a:r>
              <a:rPr lang="en-US"/>
              <a:t>Click to edit Master text styles</a:t>
            </a:r>
          </a:p>
        </p:txBody>
      </p:sp>
      <p:sp>
        <p:nvSpPr>
          <p:cNvPr id="6" name="Content Placeholder 5"/>
          <p:cNvSpPr>
            <a:spLocks noGrp="1"/>
          </p:cNvSpPr>
          <p:nvPr>
            <p:ph sz="quarter" idx="4"/>
          </p:nvPr>
        </p:nvSpPr>
        <p:spPr>
          <a:xfrm>
            <a:off x="16722092" y="12759266"/>
            <a:ext cx="14550390" cy="23180890"/>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55440C-B8C6-8047-8CF3-1B790732FF2E}" type="datetimeFigureOut">
              <a:rPr lang="en-US" smtClean="0"/>
              <a:t>3/18/2019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60D400-BB48-0142-B733-E6696F3F6DF5}" type="slidenum">
              <a:rPr lang="en-US" smtClean="0"/>
              <a:t>‹#›</a:t>
            </a:fld>
            <a:endParaRPr lang="en-US"/>
          </a:p>
        </p:txBody>
      </p:sp>
    </p:spTree>
    <p:extLst>
      <p:ext uri="{BB962C8B-B14F-4D97-AF65-F5344CB8AC3E}">
        <p14:creationId xmlns:p14="http://schemas.microsoft.com/office/powerpoint/2010/main" val="394209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55440C-B8C6-8047-8CF3-1B790732FF2E}" type="datetimeFigureOut">
              <a:rPr lang="en-US" smtClean="0"/>
              <a:t>3/18/2019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60D400-BB48-0142-B733-E6696F3F6DF5}" type="slidenum">
              <a:rPr lang="en-US" smtClean="0"/>
              <a:t>‹#›</a:t>
            </a:fld>
            <a:endParaRPr lang="en-US"/>
          </a:p>
        </p:txBody>
      </p:sp>
    </p:spTree>
    <p:extLst>
      <p:ext uri="{BB962C8B-B14F-4D97-AF65-F5344CB8AC3E}">
        <p14:creationId xmlns:p14="http://schemas.microsoft.com/office/powerpoint/2010/main" val="42917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5440C-B8C6-8047-8CF3-1B790732FF2E}" type="datetimeFigureOut">
              <a:rPr lang="en-US" smtClean="0"/>
              <a:t>3/18/2019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60D400-BB48-0142-B733-E6696F3F6DF5}" type="slidenum">
              <a:rPr lang="en-US" smtClean="0"/>
              <a:t>‹#›</a:t>
            </a:fld>
            <a:endParaRPr lang="en-US"/>
          </a:p>
        </p:txBody>
      </p:sp>
    </p:spTree>
    <p:extLst>
      <p:ext uri="{BB962C8B-B14F-4D97-AF65-F5344CB8AC3E}">
        <p14:creationId xmlns:p14="http://schemas.microsoft.com/office/powerpoint/2010/main" val="490425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2" y="1601893"/>
            <a:ext cx="10829927" cy="6817360"/>
          </a:xfrm>
        </p:spPr>
        <p:txBody>
          <a:bodyPr anchor="b"/>
          <a:lstStyle>
            <a:lvl1pPr algn="l">
              <a:defRPr sz="9100" b="1"/>
            </a:lvl1pPr>
          </a:lstStyle>
          <a:p>
            <a:r>
              <a:rPr lang="en-US"/>
              <a:t>Click to edit Master title style</a:t>
            </a:r>
          </a:p>
        </p:txBody>
      </p:sp>
      <p:sp>
        <p:nvSpPr>
          <p:cNvPr id="3" name="Content Placeholder 2"/>
          <p:cNvSpPr>
            <a:spLocks noGrp="1"/>
          </p:cNvSpPr>
          <p:nvPr>
            <p:ph idx="1"/>
          </p:nvPr>
        </p:nvSpPr>
        <p:spPr>
          <a:xfrm>
            <a:off x="12870180" y="1601896"/>
            <a:ext cx="18402300" cy="34338263"/>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922" y="8419256"/>
            <a:ext cx="10829927" cy="27520903"/>
          </a:xfrm>
        </p:spPr>
        <p:txBody>
          <a:bodyPr/>
          <a:lstStyle>
            <a:lvl1pPr marL="0" indent="0">
              <a:buNone/>
              <a:defRPr sz="6400"/>
            </a:lvl1pPr>
            <a:lvl2pPr marL="2090044" indent="0">
              <a:buNone/>
              <a:defRPr sz="5500"/>
            </a:lvl2pPr>
            <a:lvl3pPr marL="4180088" indent="0">
              <a:buNone/>
              <a:defRPr sz="4600"/>
            </a:lvl3pPr>
            <a:lvl4pPr marL="6270132" indent="0">
              <a:buNone/>
              <a:defRPr sz="4100"/>
            </a:lvl4pPr>
            <a:lvl5pPr marL="8360176" indent="0">
              <a:buNone/>
              <a:defRPr sz="4100"/>
            </a:lvl5pPr>
            <a:lvl6pPr marL="10450220" indent="0">
              <a:buNone/>
              <a:defRPr sz="4100"/>
            </a:lvl6pPr>
            <a:lvl7pPr marL="12540264" indent="0">
              <a:buNone/>
              <a:defRPr sz="4100"/>
            </a:lvl7pPr>
            <a:lvl8pPr marL="14630309" indent="0">
              <a:buNone/>
              <a:defRPr sz="4100"/>
            </a:lvl8pPr>
            <a:lvl9pPr marL="16720353"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5755440C-B8C6-8047-8CF3-1B790732FF2E}" type="datetimeFigureOut">
              <a:rPr lang="en-US" smtClean="0"/>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0D400-BB48-0142-B733-E6696F3F6DF5}" type="slidenum">
              <a:rPr lang="en-US" smtClean="0"/>
              <a:t>‹#›</a:t>
            </a:fld>
            <a:endParaRPr lang="en-US"/>
          </a:p>
        </p:txBody>
      </p:sp>
    </p:spTree>
    <p:extLst>
      <p:ext uri="{BB962C8B-B14F-4D97-AF65-F5344CB8AC3E}">
        <p14:creationId xmlns:p14="http://schemas.microsoft.com/office/powerpoint/2010/main" val="436043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28163520"/>
            <a:ext cx="19751040" cy="3324863"/>
          </a:xfrm>
        </p:spPr>
        <p:txBody>
          <a:bodyPr anchor="b"/>
          <a:lstStyle>
            <a:lvl1pPr algn="l">
              <a:defRPr sz="9100" b="1"/>
            </a:lvl1pPr>
          </a:lstStyle>
          <a:p>
            <a:r>
              <a:rPr lang="en-US"/>
              <a:t>Click to edit Master title style</a:t>
            </a:r>
          </a:p>
        </p:txBody>
      </p:sp>
      <p:sp>
        <p:nvSpPr>
          <p:cNvPr id="3" name="Picture Placeholder 2"/>
          <p:cNvSpPr>
            <a:spLocks noGrp="1"/>
          </p:cNvSpPr>
          <p:nvPr>
            <p:ph type="pic" idx="1"/>
          </p:nvPr>
        </p:nvSpPr>
        <p:spPr>
          <a:xfrm>
            <a:off x="6452237" y="3594947"/>
            <a:ext cx="19751040" cy="24140160"/>
          </a:xfrm>
        </p:spPr>
        <p:txBody>
          <a:bodyPr/>
          <a:lstStyle>
            <a:lvl1pPr marL="0" indent="0">
              <a:buNone/>
              <a:defRPr sz="14600"/>
            </a:lvl1pPr>
            <a:lvl2pPr marL="2090044" indent="0">
              <a:buNone/>
              <a:defRPr sz="12800"/>
            </a:lvl2pPr>
            <a:lvl3pPr marL="4180088" indent="0">
              <a:buNone/>
              <a:defRPr sz="11000"/>
            </a:lvl3pPr>
            <a:lvl4pPr marL="6270132" indent="0">
              <a:buNone/>
              <a:defRPr sz="9100"/>
            </a:lvl4pPr>
            <a:lvl5pPr marL="8360176" indent="0">
              <a:buNone/>
              <a:defRPr sz="9100"/>
            </a:lvl5pPr>
            <a:lvl6pPr marL="10450220" indent="0">
              <a:buNone/>
              <a:defRPr sz="9100"/>
            </a:lvl6pPr>
            <a:lvl7pPr marL="12540264" indent="0">
              <a:buNone/>
              <a:defRPr sz="9100"/>
            </a:lvl7pPr>
            <a:lvl8pPr marL="14630309" indent="0">
              <a:buNone/>
              <a:defRPr sz="9100"/>
            </a:lvl8pPr>
            <a:lvl9pPr marL="16720353" indent="0">
              <a:buNone/>
              <a:defRPr sz="9100"/>
            </a:lvl9pPr>
          </a:lstStyle>
          <a:p>
            <a:endParaRPr lang="en-US"/>
          </a:p>
        </p:txBody>
      </p:sp>
      <p:sp>
        <p:nvSpPr>
          <p:cNvPr id="4" name="Text Placeholder 3"/>
          <p:cNvSpPr>
            <a:spLocks noGrp="1"/>
          </p:cNvSpPr>
          <p:nvPr>
            <p:ph type="body" sz="half" idx="2"/>
          </p:nvPr>
        </p:nvSpPr>
        <p:spPr>
          <a:xfrm>
            <a:off x="6452237" y="31488383"/>
            <a:ext cx="19751040" cy="4721857"/>
          </a:xfrm>
        </p:spPr>
        <p:txBody>
          <a:bodyPr/>
          <a:lstStyle>
            <a:lvl1pPr marL="0" indent="0">
              <a:buNone/>
              <a:defRPr sz="6400"/>
            </a:lvl1pPr>
            <a:lvl2pPr marL="2090044" indent="0">
              <a:buNone/>
              <a:defRPr sz="5500"/>
            </a:lvl2pPr>
            <a:lvl3pPr marL="4180088" indent="0">
              <a:buNone/>
              <a:defRPr sz="4600"/>
            </a:lvl3pPr>
            <a:lvl4pPr marL="6270132" indent="0">
              <a:buNone/>
              <a:defRPr sz="4100"/>
            </a:lvl4pPr>
            <a:lvl5pPr marL="8360176" indent="0">
              <a:buNone/>
              <a:defRPr sz="4100"/>
            </a:lvl5pPr>
            <a:lvl6pPr marL="10450220" indent="0">
              <a:buNone/>
              <a:defRPr sz="4100"/>
            </a:lvl6pPr>
            <a:lvl7pPr marL="12540264" indent="0">
              <a:buNone/>
              <a:defRPr sz="4100"/>
            </a:lvl7pPr>
            <a:lvl8pPr marL="14630309" indent="0">
              <a:buNone/>
              <a:defRPr sz="4100"/>
            </a:lvl8pPr>
            <a:lvl9pPr marL="16720353"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5755440C-B8C6-8047-8CF3-1B790732FF2E}" type="datetimeFigureOut">
              <a:rPr lang="en-US" smtClean="0"/>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0D400-BB48-0142-B733-E6696F3F6DF5}" type="slidenum">
              <a:rPr lang="en-US" smtClean="0"/>
              <a:t>‹#›</a:t>
            </a:fld>
            <a:endParaRPr lang="en-US"/>
          </a:p>
        </p:txBody>
      </p:sp>
    </p:spTree>
    <p:extLst>
      <p:ext uri="{BB962C8B-B14F-4D97-AF65-F5344CB8AC3E}">
        <p14:creationId xmlns:p14="http://schemas.microsoft.com/office/powerpoint/2010/main" val="89575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1611210"/>
            <a:ext cx="29626560" cy="6705600"/>
          </a:xfrm>
          <a:prstGeom prst="rect">
            <a:avLst/>
          </a:prstGeom>
        </p:spPr>
        <p:txBody>
          <a:bodyPr vert="horz" lIns="418009" tIns="209004" rIns="418009" bIns="209004" rtlCol="0" anchor="ctr">
            <a:normAutofit/>
          </a:bodyPr>
          <a:lstStyle/>
          <a:p>
            <a:r>
              <a:rPr lang="en-US"/>
              <a:t>Click to edit Master title style</a:t>
            </a:r>
          </a:p>
        </p:txBody>
      </p:sp>
      <p:sp>
        <p:nvSpPr>
          <p:cNvPr id="3" name="Text Placeholder 2"/>
          <p:cNvSpPr>
            <a:spLocks noGrp="1"/>
          </p:cNvSpPr>
          <p:nvPr>
            <p:ph type="body" idx="1"/>
          </p:nvPr>
        </p:nvSpPr>
        <p:spPr>
          <a:xfrm>
            <a:off x="1645920" y="9387843"/>
            <a:ext cx="29626560" cy="26552316"/>
          </a:xfrm>
          <a:prstGeom prst="rect">
            <a:avLst/>
          </a:prstGeom>
        </p:spPr>
        <p:txBody>
          <a:bodyPr vert="horz" lIns="418009" tIns="209004" rIns="418009" bIns="2090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5920" y="37290589"/>
            <a:ext cx="7680960" cy="2142067"/>
          </a:xfrm>
          <a:prstGeom prst="rect">
            <a:avLst/>
          </a:prstGeom>
        </p:spPr>
        <p:txBody>
          <a:bodyPr vert="horz" lIns="418009" tIns="209004" rIns="418009" bIns="209004" rtlCol="0" anchor="ctr"/>
          <a:lstStyle>
            <a:lvl1pPr algn="l">
              <a:defRPr sz="5500">
                <a:solidFill>
                  <a:schemeClr val="tx1">
                    <a:tint val="75000"/>
                  </a:schemeClr>
                </a:solidFill>
              </a:defRPr>
            </a:lvl1pPr>
          </a:lstStyle>
          <a:p>
            <a:fld id="{5755440C-B8C6-8047-8CF3-1B790732FF2E}" type="datetimeFigureOut">
              <a:rPr lang="en-US" smtClean="0"/>
              <a:t>3/18/2019</a:t>
            </a:fld>
            <a:endParaRPr lang="en-US"/>
          </a:p>
        </p:txBody>
      </p:sp>
      <p:sp>
        <p:nvSpPr>
          <p:cNvPr id="5" name="Footer Placeholder 4"/>
          <p:cNvSpPr>
            <a:spLocks noGrp="1"/>
          </p:cNvSpPr>
          <p:nvPr>
            <p:ph type="ftr" sz="quarter" idx="3"/>
          </p:nvPr>
        </p:nvSpPr>
        <p:spPr>
          <a:xfrm>
            <a:off x="11247120" y="37290589"/>
            <a:ext cx="10424160" cy="2142067"/>
          </a:xfrm>
          <a:prstGeom prst="rect">
            <a:avLst/>
          </a:prstGeom>
        </p:spPr>
        <p:txBody>
          <a:bodyPr vert="horz" lIns="418009" tIns="209004" rIns="418009" bIns="209004" rtlCol="0" anchor="ctr"/>
          <a:lstStyle>
            <a:lvl1pPr algn="ctr">
              <a:defRPr sz="5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520" y="37290589"/>
            <a:ext cx="7680960" cy="2142067"/>
          </a:xfrm>
          <a:prstGeom prst="rect">
            <a:avLst/>
          </a:prstGeom>
        </p:spPr>
        <p:txBody>
          <a:bodyPr vert="horz" lIns="418009" tIns="209004" rIns="418009" bIns="209004" rtlCol="0" anchor="ctr"/>
          <a:lstStyle>
            <a:lvl1pPr algn="r">
              <a:defRPr sz="5500">
                <a:solidFill>
                  <a:schemeClr val="tx1">
                    <a:tint val="75000"/>
                  </a:schemeClr>
                </a:solidFill>
              </a:defRPr>
            </a:lvl1pPr>
          </a:lstStyle>
          <a:p>
            <a:fld id="{1260D400-BB48-0142-B733-E6696F3F6DF5}" type="slidenum">
              <a:rPr lang="en-US" smtClean="0"/>
              <a:t>‹#›</a:t>
            </a:fld>
            <a:endParaRPr lang="en-US"/>
          </a:p>
        </p:txBody>
      </p:sp>
    </p:spTree>
    <p:extLst>
      <p:ext uri="{BB962C8B-B14F-4D97-AF65-F5344CB8AC3E}">
        <p14:creationId xmlns:p14="http://schemas.microsoft.com/office/powerpoint/2010/main" val="1391474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90044" rtl="0" eaLnBrk="1" latinLnBrk="0" hangingPunct="1">
        <a:spcBef>
          <a:spcPct val="0"/>
        </a:spcBef>
        <a:buNone/>
        <a:defRPr sz="20100" kern="1200">
          <a:solidFill>
            <a:schemeClr val="tx1"/>
          </a:solidFill>
          <a:latin typeface="+mj-lt"/>
          <a:ea typeface="+mj-ea"/>
          <a:cs typeface="+mj-cs"/>
        </a:defRPr>
      </a:lvl1pPr>
    </p:titleStyle>
    <p:bodyStyle>
      <a:lvl1pPr marL="1567533" indent="-1567533" algn="l" defTabSz="2090044" rtl="0" eaLnBrk="1" latinLnBrk="0" hangingPunct="1">
        <a:spcBef>
          <a:spcPct val="20000"/>
        </a:spcBef>
        <a:buFont typeface="Arial"/>
        <a:buChar char="•"/>
        <a:defRPr sz="14600" kern="1200">
          <a:solidFill>
            <a:schemeClr val="tx1"/>
          </a:solidFill>
          <a:latin typeface="+mn-lt"/>
          <a:ea typeface="+mn-ea"/>
          <a:cs typeface="+mn-cs"/>
        </a:defRPr>
      </a:lvl1pPr>
      <a:lvl2pPr marL="3396322" indent="-1306278" algn="l" defTabSz="2090044" rtl="0" eaLnBrk="1" latinLnBrk="0" hangingPunct="1">
        <a:spcBef>
          <a:spcPct val="20000"/>
        </a:spcBef>
        <a:buFont typeface="Arial"/>
        <a:buChar char="–"/>
        <a:defRPr sz="12800" kern="1200">
          <a:solidFill>
            <a:schemeClr val="tx1"/>
          </a:solidFill>
          <a:latin typeface="+mn-lt"/>
          <a:ea typeface="+mn-ea"/>
          <a:cs typeface="+mn-cs"/>
        </a:defRPr>
      </a:lvl2pPr>
      <a:lvl3pPr marL="5225110" indent="-1045022" algn="l" defTabSz="2090044" rtl="0" eaLnBrk="1" latinLnBrk="0" hangingPunct="1">
        <a:spcBef>
          <a:spcPct val="20000"/>
        </a:spcBef>
        <a:buFont typeface="Arial"/>
        <a:buChar char="•"/>
        <a:defRPr sz="11000" kern="1200">
          <a:solidFill>
            <a:schemeClr val="tx1"/>
          </a:solidFill>
          <a:latin typeface="+mn-lt"/>
          <a:ea typeface="+mn-ea"/>
          <a:cs typeface="+mn-cs"/>
        </a:defRPr>
      </a:lvl3pPr>
      <a:lvl4pPr marL="7315154" indent="-1045022" algn="l" defTabSz="2090044" rtl="0" eaLnBrk="1" latinLnBrk="0" hangingPunct="1">
        <a:spcBef>
          <a:spcPct val="20000"/>
        </a:spcBef>
        <a:buFont typeface="Arial"/>
        <a:buChar char="–"/>
        <a:defRPr sz="9100" kern="1200">
          <a:solidFill>
            <a:schemeClr val="tx1"/>
          </a:solidFill>
          <a:latin typeface="+mn-lt"/>
          <a:ea typeface="+mn-ea"/>
          <a:cs typeface="+mn-cs"/>
        </a:defRPr>
      </a:lvl4pPr>
      <a:lvl5pPr marL="9405198" indent="-1045022" algn="l" defTabSz="2090044" rtl="0" eaLnBrk="1" latinLnBrk="0" hangingPunct="1">
        <a:spcBef>
          <a:spcPct val="20000"/>
        </a:spcBef>
        <a:buFont typeface="Arial"/>
        <a:buChar char="»"/>
        <a:defRPr sz="9100" kern="1200">
          <a:solidFill>
            <a:schemeClr val="tx1"/>
          </a:solidFill>
          <a:latin typeface="+mn-lt"/>
          <a:ea typeface="+mn-ea"/>
          <a:cs typeface="+mn-cs"/>
        </a:defRPr>
      </a:lvl5pPr>
      <a:lvl6pPr marL="11495242" indent="-1045022" algn="l" defTabSz="2090044" rtl="0" eaLnBrk="1" latinLnBrk="0" hangingPunct="1">
        <a:spcBef>
          <a:spcPct val="20000"/>
        </a:spcBef>
        <a:buFont typeface="Arial"/>
        <a:buChar char="•"/>
        <a:defRPr sz="9100" kern="1200">
          <a:solidFill>
            <a:schemeClr val="tx1"/>
          </a:solidFill>
          <a:latin typeface="+mn-lt"/>
          <a:ea typeface="+mn-ea"/>
          <a:cs typeface="+mn-cs"/>
        </a:defRPr>
      </a:lvl6pPr>
      <a:lvl7pPr marL="13585287" indent="-1045022" algn="l" defTabSz="2090044" rtl="0" eaLnBrk="1" latinLnBrk="0" hangingPunct="1">
        <a:spcBef>
          <a:spcPct val="20000"/>
        </a:spcBef>
        <a:buFont typeface="Arial"/>
        <a:buChar char="•"/>
        <a:defRPr sz="9100" kern="1200">
          <a:solidFill>
            <a:schemeClr val="tx1"/>
          </a:solidFill>
          <a:latin typeface="+mn-lt"/>
          <a:ea typeface="+mn-ea"/>
          <a:cs typeface="+mn-cs"/>
        </a:defRPr>
      </a:lvl7pPr>
      <a:lvl8pPr marL="15675331" indent="-1045022" algn="l" defTabSz="2090044" rtl="0" eaLnBrk="1" latinLnBrk="0" hangingPunct="1">
        <a:spcBef>
          <a:spcPct val="20000"/>
        </a:spcBef>
        <a:buFont typeface="Arial"/>
        <a:buChar char="•"/>
        <a:defRPr sz="9100" kern="1200">
          <a:solidFill>
            <a:schemeClr val="tx1"/>
          </a:solidFill>
          <a:latin typeface="+mn-lt"/>
          <a:ea typeface="+mn-ea"/>
          <a:cs typeface="+mn-cs"/>
        </a:defRPr>
      </a:lvl8pPr>
      <a:lvl9pPr marL="17765375" indent="-1045022" algn="l" defTabSz="2090044"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90044" rtl="0" eaLnBrk="1" latinLnBrk="0" hangingPunct="1">
        <a:defRPr sz="8200" kern="1200">
          <a:solidFill>
            <a:schemeClr val="tx1"/>
          </a:solidFill>
          <a:latin typeface="+mn-lt"/>
          <a:ea typeface="+mn-ea"/>
          <a:cs typeface="+mn-cs"/>
        </a:defRPr>
      </a:lvl1pPr>
      <a:lvl2pPr marL="2090044" algn="l" defTabSz="2090044" rtl="0" eaLnBrk="1" latinLnBrk="0" hangingPunct="1">
        <a:defRPr sz="8200" kern="1200">
          <a:solidFill>
            <a:schemeClr val="tx1"/>
          </a:solidFill>
          <a:latin typeface="+mn-lt"/>
          <a:ea typeface="+mn-ea"/>
          <a:cs typeface="+mn-cs"/>
        </a:defRPr>
      </a:lvl2pPr>
      <a:lvl3pPr marL="4180088" algn="l" defTabSz="2090044" rtl="0" eaLnBrk="1" latinLnBrk="0" hangingPunct="1">
        <a:defRPr sz="8200" kern="1200">
          <a:solidFill>
            <a:schemeClr val="tx1"/>
          </a:solidFill>
          <a:latin typeface="+mn-lt"/>
          <a:ea typeface="+mn-ea"/>
          <a:cs typeface="+mn-cs"/>
        </a:defRPr>
      </a:lvl3pPr>
      <a:lvl4pPr marL="6270132" algn="l" defTabSz="2090044" rtl="0" eaLnBrk="1" latinLnBrk="0" hangingPunct="1">
        <a:defRPr sz="8200" kern="1200">
          <a:solidFill>
            <a:schemeClr val="tx1"/>
          </a:solidFill>
          <a:latin typeface="+mn-lt"/>
          <a:ea typeface="+mn-ea"/>
          <a:cs typeface="+mn-cs"/>
        </a:defRPr>
      </a:lvl4pPr>
      <a:lvl5pPr marL="8360176" algn="l" defTabSz="2090044" rtl="0" eaLnBrk="1" latinLnBrk="0" hangingPunct="1">
        <a:defRPr sz="8200" kern="1200">
          <a:solidFill>
            <a:schemeClr val="tx1"/>
          </a:solidFill>
          <a:latin typeface="+mn-lt"/>
          <a:ea typeface="+mn-ea"/>
          <a:cs typeface="+mn-cs"/>
        </a:defRPr>
      </a:lvl5pPr>
      <a:lvl6pPr marL="10450220" algn="l" defTabSz="2090044" rtl="0" eaLnBrk="1" latinLnBrk="0" hangingPunct="1">
        <a:defRPr sz="8200" kern="1200">
          <a:solidFill>
            <a:schemeClr val="tx1"/>
          </a:solidFill>
          <a:latin typeface="+mn-lt"/>
          <a:ea typeface="+mn-ea"/>
          <a:cs typeface="+mn-cs"/>
        </a:defRPr>
      </a:lvl6pPr>
      <a:lvl7pPr marL="12540264" algn="l" defTabSz="2090044" rtl="0" eaLnBrk="1" latinLnBrk="0" hangingPunct="1">
        <a:defRPr sz="8200" kern="1200">
          <a:solidFill>
            <a:schemeClr val="tx1"/>
          </a:solidFill>
          <a:latin typeface="+mn-lt"/>
          <a:ea typeface="+mn-ea"/>
          <a:cs typeface="+mn-cs"/>
        </a:defRPr>
      </a:lvl7pPr>
      <a:lvl8pPr marL="14630309" algn="l" defTabSz="2090044" rtl="0" eaLnBrk="1" latinLnBrk="0" hangingPunct="1">
        <a:defRPr sz="8200" kern="1200">
          <a:solidFill>
            <a:schemeClr val="tx1"/>
          </a:solidFill>
          <a:latin typeface="+mn-lt"/>
          <a:ea typeface="+mn-ea"/>
          <a:cs typeface="+mn-cs"/>
        </a:defRPr>
      </a:lvl8pPr>
      <a:lvl9pPr marL="16720353" algn="l" defTabSz="2090044"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B3BE1D-0FA3-4416-AE0C-1E562645F8A1}"/>
              </a:ext>
            </a:extLst>
          </p:cNvPr>
          <p:cNvSpPr/>
          <p:nvPr/>
        </p:nvSpPr>
        <p:spPr>
          <a:xfrm>
            <a:off x="17896" y="-60165"/>
            <a:ext cx="32900504" cy="4029376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852E5F7-8FCD-49B0-9D10-6FB7185326E1}"/>
              </a:ext>
            </a:extLst>
          </p:cNvPr>
          <p:cNvSpPr/>
          <p:nvPr/>
        </p:nvSpPr>
        <p:spPr>
          <a:xfrm>
            <a:off x="933839" y="4267200"/>
            <a:ext cx="31050722" cy="35360757"/>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447799" y="12342324"/>
            <a:ext cx="30022800" cy="18055283"/>
          </a:xfrm>
          <a:prstGeom prst="rect">
            <a:avLst/>
          </a:prstGeom>
          <a:solidFill>
            <a:schemeClr val="bg1"/>
          </a:solidFill>
          <a:ln w="38100" cmpd="sng">
            <a:solidFill>
              <a:schemeClr val="tx1"/>
            </a:solidFill>
          </a:ln>
        </p:spPr>
        <p:txBody>
          <a:bodyPr wrap="square" rtlCol="0">
            <a:noAutofit/>
          </a:bodyPr>
          <a:lstStyle/>
          <a:p>
            <a:r>
              <a:rPr lang="en-US" sz="4000" b="1" dirty="0"/>
              <a:t>Results</a:t>
            </a:r>
            <a:endParaRPr lang="en-US" sz="3600" b="1" dirty="0"/>
          </a:p>
        </p:txBody>
      </p:sp>
      <p:sp>
        <p:nvSpPr>
          <p:cNvPr id="44" name="TextBox 43"/>
          <p:cNvSpPr txBox="1"/>
          <p:nvPr/>
        </p:nvSpPr>
        <p:spPr>
          <a:xfrm>
            <a:off x="18267269" y="30784800"/>
            <a:ext cx="13203331" cy="8437741"/>
          </a:xfrm>
          <a:prstGeom prst="rect">
            <a:avLst/>
          </a:prstGeom>
          <a:solidFill>
            <a:schemeClr val="bg1"/>
          </a:solidFill>
          <a:ln w="38100" cmpd="sng">
            <a:solidFill>
              <a:schemeClr val="tx1"/>
            </a:solidFill>
          </a:ln>
        </p:spPr>
        <p:txBody>
          <a:bodyPr wrap="square" numCol="2" rtlCol="0">
            <a:noAutofit/>
          </a:bodyPr>
          <a:lstStyle/>
          <a:p>
            <a:r>
              <a:rPr lang="en-US" sz="4000" b="1" dirty="0"/>
              <a:t>Future studies</a:t>
            </a:r>
          </a:p>
          <a:p>
            <a:pPr marL="342900" indent="-342900">
              <a:buFont typeface="Arial" panose="020B0604020202020204" pitchFamily="34" charset="0"/>
              <a:buChar char="•"/>
            </a:pPr>
            <a:r>
              <a:rPr lang="en-US" sz="2000" dirty="0"/>
              <a:t>Gather data on cash crop</a:t>
            </a:r>
          </a:p>
          <a:p>
            <a:pPr marL="342900" indent="-342900">
              <a:buFont typeface="Arial" panose="020B0604020202020204" pitchFamily="34" charset="0"/>
              <a:buChar char="•"/>
            </a:pPr>
            <a:r>
              <a:rPr lang="en-US" sz="2000" dirty="0"/>
              <a:t>Examine cash crop defenses</a:t>
            </a:r>
          </a:p>
          <a:p>
            <a:pPr marL="342900" indent="-342900">
              <a:buFont typeface="Arial" panose="020B0604020202020204" pitchFamily="34" charset="0"/>
              <a:buChar char="•"/>
            </a:pPr>
            <a:r>
              <a:rPr lang="en-US" sz="2000" dirty="0"/>
              <a:t>Collect more insect diversity samples</a:t>
            </a:r>
          </a:p>
          <a:p>
            <a:pPr marL="342900" indent="-342900">
              <a:buFont typeface="Arial" panose="020B0604020202020204" pitchFamily="34" charset="0"/>
              <a:buChar char="•"/>
            </a:pPr>
            <a:r>
              <a:rPr lang="en-US" sz="2000" dirty="0"/>
              <a:t>Lab analysis of cover crop plant volatiles </a:t>
            </a:r>
          </a:p>
          <a:p>
            <a:endParaRPr lang="en-US" sz="1000" dirty="0"/>
          </a:p>
          <a:p>
            <a:r>
              <a:rPr lang="en-US" sz="4000" b="1" dirty="0"/>
              <a:t>Acknowledgements</a:t>
            </a:r>
          </a:p>
          <a:p>
            <a:r>
              <a:rPr lang="en-US" sz="2500" dirty="0">
                <a:latin typeface="Calibri"/>
              </a:rPr>
              <a:t>RISING STAR AWARD to Kariyat</a:t>
            </a:r>
          </a:p>
          <a:p>
            <a:r>
              <a:rPr lang="en-US" sz="2500" dirty="0">
                <a:latin typeface="Calibri"/>
              </a:rPr>
              <a:t>Southern SARE to Drs. </a:t>
            </a:r>
            <a:r>
              <a:rPr lang="en-US" sz="2500" dirty="0" err="1">
                <a:latin typeface="Calibri"/>
              </a:rPr>
              <a:t>Soti</a:t>
            </a:r>
            <a:r>
              <a:rPr lang="en-US" sz="2500" dirty="0">
                <a:latin typeface="Calibri"/>
              </a:rPr>
              <a:t> and </a:t>
            </a:r>
            <a:r>
              <a:rPr lang="en-US" sz="2500" dirty="0" err="1">
                <a:latin typeface="Calibri"/>
              </a:rPr>
              <a:t>Kariyat</a:t>
            </a:r>
            <a:endParaRPr lang="en-US" sz="2500" dirty="0">
              <a:latin typeface="Calibri"/>
            </a:endParaRPr>
          </a:p>
          <a:p>
            <a:r>
              <a:rPr lang="en-US" sz="2500" dirty="0">
                <a:latin typeface="Calibri"/>
              </a:rPr>
              <a:t>Thank you to Juan </a:t>
            </a:r>
            <a:r>
              <a:rPr lang="en-US" sz="2500" dirty="0" err="1">
                <a:latin typeface="Calibri"/>
              </a:rPr>
              <a:t>Raygoza</a:t>
            </a:r>
            <a:r>
              <a:rPr lang="en-US" sz="2500" dirty="0">
                <a:latin typeface="Calibri"/>
              </a:rPr>
              <a:t> from Terra </a:t>
            </a:r>
            <a:r>
              <a:rPr lang="en-US" sz="2500" dirty="0" err="1">
                <a:latin typeface="Calibri"/>
              </a:rPr>
              <a:t>Preta</a:t>
            </a:r>
            <a:r>
              <a:rPr lang="en-US" sz="2500" dirty="0">
                <a:latin typeface="Calibri"/>
              </a:rPr>
              <a:t> Farm</a:t>
            </a:r>
          </a:p>
          <a:p>
            <a:endParaRPr lang="en-US" sz="1000" dirty="0">
              <a:latin typeface="Calibri"/>
            </a:endParaRPr>
          </a:p>
          <a:p>
            <a:r>
              <a:rPr lang="en-US" sz="4000" b="1" dirty="0">
                <a:latin typeface="Calibri"/>
              </a:rPr>
              <a:t>References</a:t>
            </a:r>
            <a:r>
              <a:rPr lang="en-US" sz="2400" b="1" dirty="0">
                <a:latin typeface="Calibri"/>
              </a:rPr>
              <a:t> </a:t>
            </a:r>
          </a:p>
          <a:p>
            <a:r>
              <a:rPr lang="en-US" sz="1200" dirty="0">
                <a:latin typeface="Calibri"/>
              </a:rPr>
              <a:t>1. </a:t>
            </a:r>
            <a:r>
              <a:rPr lang="en-US" sz="1200" dirty="0"/>
              <a:t>https://</a:t>
            </a:r>
            <a:r>
              <a:rPr lang="en-US" sz="1200" dirty="0" err="1"/>
              <a:t>www.epa.gov</a:t>
            </a:r>
            <a:r>
              <a:rPr lang="en-US" sz="1200" dirty="0"/>
              <a:t>/managing-pests-schools/introduction-integrated-pest-management</a:t>
            </a:r>
            <a:endParaRPr lang="en-US" sz="1200" dirty="0">
              <a:latin typeface="Calibri"/>
            </a:endParaRPr>
          </a:p>
          <a:p>
            <a:r>
              <a:rPr lang="en-US" sz="1200" dirty="0">
                <a:latin typeface="Calibri"/>
              </a:rPr>
              <a:t>2.</a:t>
            </a:r>
            <a:r>
              <a:rPr lang="en-US" sz="1200" dirty="0"/>
              <a:t> Natalia </a:t>
            </a:r>
            <a:r>
              <a:rPr lang="en-US" sz="1200" dirty="0" err="1"/>
              <a:t>Dudareva</a:t>
            </a:r>
            <a:r>
              <a:rPr lang="en-US" sz="1200" dirty="0"/>
              <a:t>, Florence </a:t>
            </a:r>
            <a:r>
              <a:rPr lang="en-US" sz="1200" dirty="0" err="1"/>
              <a:t>Negre</a:t>
            </a:r>
            <a:r>
              <a:rPr lang="en-US" sz="1200" dirty="0"/>
              <a:t>, Dinesh A. </a:t>
            </a:r>
            <a:r>
              <a:rPr lang="en-US" sz="1200" dirty="0" err="1"/>
              <a:t>Nagegowda</a:t>
            </a:r>
            <a:r>
              <a:rPr lang="en-US" sz="1200" dirty="0"/>
              <a:t> &amp; Irina </a:t>
            </a:r>
            <a:r>
              <a:rPr lang="en-US" sz="1200" dirty="0" err="1"/>
              <a:t>Orlova</a:t>
            </a:r>
            <a:r>
              <a:rPr lang="en-US" sz="1200" dirty="0"/>
              <a:t> (2006) Plant Volatiles: Recent Advances and Future Perspectives, Critical Reviews in Plant Sciences, 25:5, 417-440</a:t>
            </a:r>
          </a:p>
          <a:p>
            <a:r>
              <a:rPr lang="en-US" sz="1200" dirty="0"/>
              <a:t>3. </a:t>
            </a:r>
            <a:r>
              <a:rPr lang="en-US" sz="1200" dirty="0" err="1"/>
              <a:t>Baoqing</a:t>
            </a:r>
            <a:r>
              <a:rPr lang="en-US" sz="1200" dirty="0"/>
              <a:t> et al., 2014</a:t>
            </a:r>
          </a:p>
        </p:txBody>
      </p:sp>
      <p:sp>
        <p:nvSpPr>
          <p:cNvPr id="83" name="TextBox 82"/>
          <p:cNvSpPr txBox="1"/>
          <p:nvPr/>
        </p:nvSpPr>
        <p:spPr>
          <a:xfrm>
            <a:off x="1447799" y="30784800"/>
            <a:ext cx="16406605" cy="8437740"/>
          </a:xfrm>
          <a:prstGeom prst="rect">
            <a:avLst/>
          </a:prstGeom>
          <a:solidFill>
            <a:schemeClr val="bg1"/>
          </a:solidFill>
          <a:ln w="38100" cmpd="sng">
            <a:solidFill>
              <a:schemeClr val="tx1"/>
            </a:solidFill>
          </a:ln>
        </p:spPr>
        <p:txBody>
          <a:bodyPr wrap="square" rtlCol="0">
            <a:noAutofit/>
          </a:bodyPr>
          <a:lstStyle/>
          <a:p>
            <a:r>
              <a:rPr lang="en-US" sz="4000" b="1" dirty="0"/>
              <a:t>Conclusions</a:t>
            </a:r>
          </a:p>
          <a:p>
            <a:pPr marL="457200" indent="-457200">
              <a:buFont typeface="Arial" panose="020B0604020202020204" pitchFamily="34" charset="0"/>
              <a:buChar char="•"/>
            </a:pPr>
            <a:r>
              <a:rPr lang="en-US" sz="3400" dirty="0"/>
              <a:t>Preliminary data shows that </a:t>
            </a:r>
            <a:r>
              <a:rPr lang="en-US" sz="3400" dirty="0" err="1"/>
              <a:t>sunn</a:t>
            </a:r>
            <a:r>
              <a:rPr lang="en-US" sz="3400" dirty="0"/>
              <a:t> hemp did significantly better in all aspects.</a:t>
            </a:r>
          </a:p>
          <a:p>
            <a:pPr marL="457200" indent="-457200">
              <a:buFont typeface="Arial" panose="020B0604020202020204" pitchFamily="34" charset="0"/>
              <a:buChar char="•"/>
            </a:pPr>
            <a:r>
              <a:rPr lang="en-US" sz="3400" dirty="0"/>
              <a:t>This crop had significantly better growth, less insect damage, and high predatory insect presence (coccinellids, wasps, and bees).</a:t>
            </a:r>
          </a:p>
          <a:p>
            <a:pPr marL="457200" indent="-457200">
              <a:buFont typeface="Arial" panose="020B0604020202020204" pitchFamily="34" charset="0"/>
              <a:buChar char="•"/>
            </a:pPr>
            <a:r>
              <a:rPr lang="en-US" sz="3400" dirty="0"/>
              <a:t>As well as a low observed pest presence and a high species richness.</a:t>
            </a:r>
          </a:p>
          <a:p>
            <a:pPr marL="457200" indent="-457200">
              <a:buFont typeface="Arial" panose="020B0604020202020204" pitchFamily="34" charset="0"/>
              <a:buChar char="•"/>
            </a:pPr>
            <a:r>
              <a:rPr lang="en-US" sz="3400" dirty="0"/>
              <a:t>Cowpea preformed poorly possibly due to the lack of resources provided, as it continuously showed a high degree of insect damage, a high observed pest presence and low predatory insect presence.</a:t>
            </a:r>
          </a:p>
          <a:p>
            <a:pPr marL="457200" indent="-457200">
              <a:buFont typeface="Arial" panose="020B0604020202020204" pitchFamily="34" charset="0"/>
              <a:buChar char="•"/>
            </a:pPr>
            <a:r>
              <a:rPr lang="en-US" sz="3400" dirty="0"/>
              <a:t>The differences may be due to a plants ability to produce constitutive and induced volatiles at varying levels. These volatiles depend on the type of stress (biotic or abiotic), but the volatiles of interest in this study are those produced by plants in response to insect herbivory which attract predators, in turn reducing insect pests.</a:t>
            </a:r>
          </a:p>
          <a:p>
            <a:pPr marL="457200" indent="-457200">
              <a:buFont typeface="Arial" panose="020B0604020202020204" pitchFamily="34" charset="0"/>
              <a:buChar char="•"/>
            </a:pPr>
            <a:r>
              <a:rPr lang="en-US" sz="3400" dirty="0"/>
              <a:t>This ongoing experiment will continue to test on the same land that was taken up by the cover crops to test any residual effects they may provide to cash crops and their efficiency as a method of pest management control in organic farms. </a:t>
            </a:r>
          </a:p>
        </p:txBody>
      </p:sp>
      <p:sp>
        <p:nvSpPr>
          <p:cNvPr id="23" name="TextBox 22"/>
          <p:cNvSpPr txBox="1"/>
          <p:nvPr/>
        </p:nvSpPr>
        <p:spPr>
          <a:xfrm>
            <a:off x="1447800" y="4599535"/>
            <a:ext cx="14421626" cy="7387821"/>
          </a:xfrm>
          <a:prstGeom prst="rect">
            <a:avLst/>
          </a:prstGeom>
          <a:solidFill>
            <a:schemeClr val="bg1"/>
          </a:solidFill>
          <a:ln w="38100" cmpd="sng">
            <a:solidFill>
              <a:schemeClr val="tx1"/>
            </a:solidFill>
          </a:ln>
        </p:spPr>
        <p:txBody>
          <a:bodyPr wrap="square" rtlCol="0">
            <a:noAutofit/>
          </a:bodyPr>
          <a:lstStyle/>
          <a:p>
            <a:r>
              <a:rPr lang="en-US" sz="4000" b="1" dirty="0"/>
              <a:t>Introduction</a:t>
            </a:r>
          </a:p>
          <a:p>
            <a:pPr marL="457200" indent="-457200">
              <a:buFont typeface="Arial" panose="020B0604020202020204" pitchFamily="34" charset="0"/>
              <a:buChar char="•"/>
            </a:pPr>
            <a:r>
              <a:rPr lang="en-US" sz="3100" dirty="0"/>
              <a:t>The use of cover crops provides many direct and indirect benefits to agriculture. Some direct benefits include improved soil nutrient availability, improved moisture retention, weed suppression, and prevention of soil erosion. </a:t>
            </a:r>
          </a:p>
          <a:p>
            <a:pPr marL="457200" indent="-457200">
              <a:buFont typeface="Arial" panose="020B0604020202020204" pitchFamily="34" charset="0"/>
              <a:buChar char="•"/>
            </a:pPr>
            <a:r>
              <a:rPr lang="en-US" sz="3100" dirty="0"/>
              <a:t>Meanwhile, the indirect benefits include suppression of  insect herbivory, and the attraction of beneficials. </a:t>
            </a:r>
          </a:p>
          <a:p>
            <a:pPr marL="457200" indent="-457200">
              <a:buFont typeface="Arial" panose="020B0604020202020204" pitchFamily="34" charset="0"/>
              <a:buChar char="•"/>
            </a:pPr>
            <a:r>
              <a:rPr lang="en-US" sz="3100" dirty="0"/>
              <a:t>The two commonly used leguminous cover crops, </a:t>
            </a:r>
            <a:r>
              <a:rPr lang="en-US" sz="3100" dirty="0" err="1"/>
              <a:t>sunn</a:t>
            </a:r>
            <a:r>
              <a:rPr lang="en-US" sz="3100" dirty="0"/>
              <a:t> hemp, </a:t>
            </a:r>
            <a:r>
              <a:rPr lang="en-US" sz="3100" i="1" dirty="0"/>
              <a:t>Crotalaria </a:t>
            </a:r>
            <a:r>
              <a:rPr lang="en-US" sz="3100" i="1" dirty="0" err="1"/>
              <a:t>juncea</a:t>
            </a:r>
            <a:r>
              <a:rPr lang="en-US" sz="3100" dirty="0"/>
              <a:t>, and cowpea, </a:t>
            </a:r>
            <a:r>
              <a:rPr lang="en-US" sz="3100" i="1" dirty="0"/>
              <a:t>Vigna unguiculate,</a:t>
            </a:r>
            <a:r>
              <a:rPr lang="en-US" sz="3100" dirty="0"/>
              <a:t> were chosen for this study due to their observed effectiveness as they could possibly provide organic farmers with sustainable, simple, and economic methods of reducing pests even during growing season.</a:t>
            </a:r>
          </a:p>
          <a:p>
            <a:pPr marL="457200" indent="-457200">
              <a:buFont typeface="Arial" panose="020B0604020202020204" pitchFamily="34" charset="0"/>
              <a:buChar char="•"/>
            </a:pPr>
            <a:r>
              <a:rPr lang="en-US" sz="3100" dirty="0"/>
              <a:t>Biological controls require the use of natural enemies -predators, parasites, pathogens, and competitors. </a:t>
            </a:r>
          </a:p>
          <a:p>
            <a:pPr marL="457200" indent="-457200">
              <a:buFont typeface="Arial" panose="020B0604020202020204" pitchFamily="34" charset="0"/>
              <a:buChar char="•"/>
            </a:pPr>
            <a:r>
              <a:rPr lang="en-US" sz="3100" dirty="0"/>
              <a:t>Following these methods and strategic selection of cover crops, for their volatile properties, could possibly improve the local insect population in favor of future cash crops.</a:t>
            </a:r>
            <a:endParaRPr lang="en-US" sz="3100" b="1" dirty="0"/>
          </a:p>
        </p:txBody>
      </p:sp>
      <p:sp>
        <p:nvSpPr>
          <p:cNvPr id="57" name="TextBox 56"/>
          <p:cNvSpPr txBox="1"/>
          <p:nvPr/>
        </p:nvSpPr>
        <p:spPr>
          <a:xfrm>
            <a:off x="16156095" y="4599535"/>
            <a:ext cx="15314505" cy="7387821"/>
          </a:xfrm>
          <a:prstGeom prst="rect">
            <a:avLst/>
          </a:prstGeom>
          <a:solidFill>
            <a:schemeClr val="bg1"/>
          </a:solidFill>
          <a:ln w="38100" cmpd="sng">
            <a:solidFill>
              <a:schemeClr val="tx1"/>
            </a:solidFill>
          </a:ln>
        </p:spPr>
        <p:txBody>
          <a:bodyPr wrap="square" numCol="2" rtlCol="0">
            <a:noAutofit/>
          </a:bodyPr>
          <a:lstStyle/>
          <a:p>
            <a:pPr marL="571500" indent="-571500">
              <a:buFont typeface="Arial" panose="020B0604020202020204" pitchFamily="34" charset="0"/>
              <a:buChar char="•"/>
            </a:pPr>
            <a:endParaRPr lang="en-US" sz="4000" b="1" dirty="0">
              <a:latin typeface="Calibri"/>
            </a:endParaRPr>
          </a:p>
          <a:p>
            <a:pPr marL="571500" indent="-571500">
              <a:buFont typeface="Arial" panose="020B0604020202020204" pitchFamily="34" charset="0"/>
              <a:buChar char="•"/>
            </a:pPr>
            <a:endParaRPr lang="en-US" sz="4000" b="1" dirty="0">
              <a:latin typeface="Calibri"/>
            </a:endParaRPr>
          </a:p>
          <a:p>
            <a:pPr marL="571500" indent="-571500">
              <a:buFont typeface="Arial" panose="020B0604020202020204" pitchFamily="34" charset="0"/>
              <a:buChar char="•"/>
            </a:pPr>
            <a:endParaRPr lang="en-US" sz="4000" b="1" dirty="0">
              <a:latin typeface="Calibri"/>
            </a:endParaRPr>
          </a:p>
          <a:p>
            <a:pPr marL="571500" indent="-571500">
              <a:buFont typeface="Arial" panose="020B0604020202020204" pitchFamily="34" charset="0"/>
              <a:buChar char="•"/>
            </a:pPr>
            <a:endParaRPr lang="en-US" sz="4000" b="1" dirty="0">
              <a:latin typeface="Calibri"/>
            </a:endParaRPr>
          </a:p>
          <a:p>
            <a:pPr marL="571500" indent="-571500">
              <a:buFont typeface="Arial" panose="020B0604020202020204" pitchFamily="34" charset="0"/>
              <a:buChar char="•"/>
            </a:pPr>
            <a:endParaRPr lang="en-US" sz="4000" b="1" dirty="0">
              <a:latin typeface="Calibri"/>
            </a:endParaRPr>
          </a:p>
          <a:p>
            <a:pPr marL="571500" indent="-571500">
              <a:buFont typeface="Arial" panose="020B0604020202020204" pitchFamily="34" charset="0"/>
              <a:buChar char="•"/>
            </a:pPr>
            <a:endParaRPr lang="en-US" sz="4000" b="1" dirty="0">
              <a:latin typeface="Calibri"/>
            </a:endParaRPr>
          </a:p>
          <a:p>
            <a:pPr marL="571500" indent="-571500">
              <a:buFont typeface="Arial" panose="020B0604020202020204" pitchFamily="34" charset="0"/>
              <a:buChar char="•"/>
            </a:pPr>
            <a:endParaRPr lang="en-US" sz="4000" b="1" dirty="0">
              <a:latin typeface="Calibri"/>
            </a:endParaRPr>
          </a:p>
          <a:p>
            <a:pPr marL="571500" indent="-571500">
              <a:buFont typeface="Arial" panose="020B0604020202020204" pitchFamily="34" charset="0"/>
              <a:buChar char="•"/>
            </a:pPr>
            <a:endParaRPr lang="en-US" sz="4000" b="1" dirty="0">
              <a:latin typeface="Calibri"/>
            </a:endParaRPr>
          </a:p>
          <a:p>
            <a:pPr marL="571500" indent="-571500">
              <a:buFont typeface="Arial" panose="020B0604020202020204" pitchFamily="34" charset="0"/>
              <a:buChar char="•"/>
            </a:pPr>
            <a:endParaRPr lang="en-US" sz="4000" b="1" dirty="0">
              <a:latin typeface="Calibri"/>
            </a:endParaRPr>
          </a:p>
          <a:p>
            <a:pPr marL="571500" indent="-571500">
              <a:buFont typeface="Arial" panose="020B0604020202020204" pitchFamily="34" charset="0"/>
              <a:buChar char="•"/>
            </a:pPr>
            <a:endParaRPr lang="en-US" sz="4000" b="1" dirty="0">
              <a:latin typeface="Calibri"/>
            </a:endParaRPr>
          </a:p>
          <a:p>
            <a:pPr marL="571500" indent="-571500">
              <a:buFont typeface="Arial" panose="020B0604020202020204" pitchFamily="34" charset="0"/>
              <a:buChar char="•"/>
            </a:pPr>
            <a:endParaRPr lang="en-US" sz="4000" b="1" dirty="0">
              <a:latin typeface="Calibri"/>
            </a:endParaRPr>
          </a:p>
          <a:p>
            <a:r>
              <a:rPr lang="en-US" sz="4000" b="1" dirty="0">
                <a:latin typeface="Calibri"/>
              </a:rPr>
              <a:t>Methods</a:t>
            </a:r>
          </a:p>
          <a:p>
            <a:pPr marL="457200" indent="-457200">
              <a:buFont typeface="Arial" panose="020B0604020202020204" pitchFamily="34" charset="0"/>
              <a:buChar char="•"/>
            </a:pPr>
            <a:r>
              <a:rPr lang="en-US" sz="3100" dirty="0">
                <a:latin typeface="Calibri"/>
              </a:rPr>
              <a:t>The cover crops were sown during summer </a:t>
            </a:r>
            <a:r>
              <a:rPr lang="en-US" sz="3100" dirty="0"/>
              <a:t>at  a recommended seed rate of 40 pounds per acre</a:t>
            </a:r>
            <a:r>
              <a:rPr lang="en-US" sz="3100" dirty="0">
                <a:latin typeface="Calibri"/>
              </a:rPr>
              <a:t>. </a:t>
            </a:r>
          </a:p>
          <a:p>
            <a:pPr marL="457200" indent="-457200">
              <a:buFont typeface="Arial" panose="020B0604020202020204" pitchFamily="34" charset="0"/>
              <a:buChar char="•"/>
            </a:pPr>
            <a:r>
              <a:rPr lang="en-US" sz="3100" dirty="0">
                <a:latin typeface="Calibri"/>
              </a:rPr>
              <a:t>The underlying process, which allows plants to attract and repel insects is due to their volatile compounds. </a:t>
            </a:r>
          </a:p>
          <a:p>
            <a:pPr marL="457200" indent="-457200">
              <a:buFont typeface="Arial" panose="020B0604020202020204" pitchFamily="34" charset="0"/>
              <a:buChar char="•"/>
            </a:pPr>
            <a:r>
              <a:rPr lang="en-US" sz="3100" dirty="0">
                <a:latin typeface="Calibri"/>
              </a:rPr>
              <a:t>Damage caused by herbivorous insects change the levels of a plants volatiles which then attract predatory insects. </a:t>
            </a:r>
          </a:p>
          <a:p>
            <a:pPr marL="457200" indent="-457200">
              <a:buFont typeface="Arial" panose="020B0604020202020204" pitchFamily="34" charset="0"/>
              <a:buChar char="•"/>
            </a:pPr>
            <a:r>
              <a:rPr lang="en-US" sz="3100" dirty="0">
                <a:latin typeface="Calibri"/>
              </a:rPr>
              <a:t>These processes may then indirectly benefit the cash crops, cabbage, cilantro, kale, and broccoli, which were sown after termination of the cover crops.</a:t>
            </a:r>
          </a:p>
        </p:txBody>
      </p:sp>
      <p:pic>
        <p:nvPicPr>
          <p:cNvPr id="3" name="Picture 2">
            <a:extLst>
              <a:ext uri="{FF2B5EF4-FFF2-40B4-BE49-F238E27FC236}">
                <a16:creationId xmlns:a16="http://schemas.microsoft.com/office/drawing/2014/main" id="{87765ADE-93F7-4AA8-9492-2674D9D4294B}"/>
              </a:ext>
            </a:extLst>
          </p:cNvPr>
          <p:cNvPicPr>
            <a:picLocks noChangeAspect="1"/>
          </p:cNvPicPr>
          <p:nvPr/>
        </p:nvPicPr>
        <p:blipFill rotWithShape="1">
          <a:blip r:embed="rId3"/>
          <a:srcRect l="19610" t="31348" r="19784" b="34070"/>
          <a:stretch/>
        </p:blipFill>
        <p:spPr>
          <a:xfrm>
            <a:off x="933839" y="598066"/>
            <a:ext cx="6139211" cy="2706876"/>
          </a:xfrm>
          <a:prstGeom prst="rect">
            <a:avLst/>
          </a:prstGeom>
        </p:spPr>
      </p:pic>
      <p:sp>
        <p:nvSpPr>
          <p:cNvPr id="20" name="Rectangle 19"/>
          <p:cNvSpPr/>
          <p:nvPr/>
        </p:nvSpPr>
        <p:spPr>
          <a:xfrm>
            <a:off x="1828800" y="510184"/>
            <a:ext cx="31470600" cy="2554545"/>
          </a:xfrm>
          <a:prstGeom prst="rect">
            <a:avLst/>
          </a:prstGeom>
        </p:spPr>
        <p:txBody>
          <a:bodyPr wrap="square">
            <a:spAutoFit/>
          </a:bodyPr>
          <a:lstStyle/>
          <a:p>
            <a:pPr algn="ctr"/>
            <a:r>
              <a:rPr lang="en-US" sz="8000" b="1" dirty="0"/>
              <a:t>Effects of cover crops on insect community </a:t>
            </a:r>
            <a:br>
              <a:rPr lang="en-US" sz="8000" b="1" dirty="0"/>
            </a:br>
            <a:r>
              <a:rPr lang="en-US" sz="8000" b="1" dirty="0"/>
              <a:t>dynamics in organic farming</a:t>
            </a:r>
            <a:endParaRPr lang="en-US" sz="8000" dirty="0"/>
          </a:p>
        </p:txBody>
      </p:sp>
      <p:pic>
        <p:nvPicPr>
          <p:cNvPr id="8" name="Picture 7">
            <a:extLst>
              <a:ext uri="{FF2B5EF4-FFF2-40B4-BE49-F238E27FC236}">
                <a16:creationId xmlns:a16="http://schemas.microsoft.com/office/drawing/2014/main" id="{62565660-ADEF-49FF-AF11-B1E3B8867DAB}"/>
              </a:ext>
            </a:extLst>
          </p:cNvPr>
          <p:cNvPicPr>
            <a:picLocks noChangeAspect="1"/>
          </p:cNvPicPr>
          <p:nvPr/>
        </p:nvPicPr>
        <p:blipFill>
          <a:blip r:embed="rId4"/>
          <a:stretch>
            <a:fillRect/>
          </a:stretch>
        </p:blipFill>
        <p:spPr>
          <a:xfrm>
            <a:off x="2224581" y="13627634"/>
            <a:ext cx="6686483" cy="3097889"/>
          </a:xfrm>
          <a:prstGeom prst="rect">
            <a:avLst/>
          </a:prstGeom>
          <a:ln>
            <a:noFill/>
          </a:ln>
        </p:spPr>
      </p:pic>
      <p:sp>
        <p:nvSpPr>
          <p:cNvPr id="4" name="TextBox 3"/>
          <p:cNvSpPr txBox="1"/>
          <p:nvPr/>
        </p:nvSpPr>
        <p:spPr>
          <a:xfrm>
            <a:off x="6422148" y="2942417"/>
            <a:ext cx="22181231" cy="1077218"/>
          </a:xfrm>
          <a:prstGeom prst="rect">
            <a:avLst/>
          </a:prstGeom>
          <a:noFill/>
          <a:ln w="38100" cmpd="sng">
            <a:noFill/>
          </a:ln>
        </p:spPr>
        <p:txBody>
          <a:bodyPr wrap="square" rtlCol="0">
            <a:spAutoFit/>
          </a:bodyPr>
          <a:lstStyle/>
          <a:p>
            <a:pPr algn="ctr" fontAlgn="base"/>
            <a:r>
              <a:rPr lang="en-US" sz="3200" dirty="0"/>
              <a:t>Lili Martinez</a:t>
            </a:r>
            <a:r>
              <a:rPr lang="en-US" sz="3200" baseline="30000" dirty="0"/>
              <a:t>1</a:t>
            </a:r>
            <a:r>
              <a:rPr lang="en-US" sz="3200" dirty="0"/>
              <a:t>, Pushpa Soti</a:t>
            </a:r>
            <a:r>
              <a:rPr lang="en-US" sz="3200" baseline="30000" dirty="0"/>
              <a:t>1, 2</a:t>
            </a:r>
            <a:r>
              <a:rPr lang="en-US" sz="3200" dirty="0"/>
              <a:t>, Alexis Racelis</a:t>
            </a:r>
            <a:r>
              <a:rPr lang="en-US" sz="3200" baseline="30000" dirty="0"/>
              <a:t>1, 2</a:t>
            </a:r>
            <a:r>
              <a:rPr lang="en-US" sz="3200" dirty="0"/>
              <a:t>, and Rupesh Kariyat</a:t>
            </a:r>
            <a:r>
              <a:rPr lang="en-US" sz="3200" baseline="30000" dirty="0"/>
              <a:t>1</a:t>
            </a:r>
            <a:r>
              <a:rPr lang="en-US" sz="3200" dirty="0"/>
              <a:t> </a:t>
            </a:r>
            <a:endParaRPr lang="en-US" sz="9600" dirty="0"/>
          </a:p>
          <a:p>
            <a:pPr algn="ctr"/>
            <a:r>
              <a:rPr lang="en-US" sz="3200" baseline="30000" dirty="0"/>
              <a:t>1</a:t>
            </a:r>
            <a:r>
              <a:rPr lang="en-US" sz="3200" dirty="0"/>
              <a:t>Department of Biology, </a:t>
            </a:r>
            <a:r>
              <a:rPr lang="en-US" sz="3200" baseline="30000" dirty="0"/>
              <a:t>2</a:t>
            </a:r>
            <a:r>
              <a:rPr lang="en-US" sz="3200" dirty="0"/>
              <a:t>School of Earth, Environmental, and Marine Sciences, The University of Texas Rio Grande Valley</a:t>
            </a:r>
          </a:p>
        </p:txBody>
      </p:sp>
      <p:pic>
        <p:nvPicPr>
          <p:cNvPr id="9" name="Picture 8">
            <a:extLst>
              <a:ext uri="{FF2B5EF4-FFF2-40B4-BE49-F238E27FC236}">
                <a16:creationId xmlns:a16="http://schemas.microsoft.com/office/drawing/2014/main" id="{9850675D-53EB-4E6A-8939-16FC2CF8DD37}"/>
              </a:ext>
            </a:extLst>
          </p:cNvPr>
          <p:cNvPicPr>
            <a:picLocks noChangeAspect="1"/>
          </p:cNvPicPr>
          <p:nvPr/>
        </p:nvPicPr>
        <p:blipFill>
          <a:blip r:embed="rId5"/>
          <a:stretch>
            <a:fillRect/>
          </a:stretch>
        </p:blipFill>
        <p:spPr>
          <a:xfrm>
            <a:off x="8922283" y="13631523"/>
            <a:ext cx="6679114" cy="3087800"/>
          </a:xfrm>
          <a:prstGeom prst="rect">
            <a:avLst/>
          </a:prstGeom>
          <a:ln>
            <a:noFill/>
          </a:ln>
        </p:spPr>
      </p:pic>
      <p:sp>
        <p:nvSpPr>
          <p:cNvPr id="10" name="TextBox 9">
            <a:extLst>
              <a:ext uri="{FF2B5EF4-FFF2-40B4-BE49-F238E27FC236}">
                <a16:creationId xmlns:a16="http://schemas.microsoft.com/office/drawing/2014/main" id="{21F033CF-DABE-4CD0-90F6-2BE53A4EBC32}"/>
              </a:ext>
            </a:extLst>
          </p:cNvPr>
          <p:cNvSpPr txBox="1"/>
          <p:nvPr/>
        </p:nvSpPr>
        <p:spPr>
          <a:xfrm>
            <a:off x="1841545" y="13030200"/>
            <a:ext cx="7045327" cy="584775"/>
          </a:xfrm>
          <a:prstGeom prst="rect">
            <a:avLst/>
          </a:prstGeom>
          <a:noFill/>
        </p:spPr>
        <p:txBody>
          <a:bodyPr wrap="none" rtlCol="0">
            <a:spAutoFit/>
          </a:bodyPr>
          <a:lstStyle/>
          <a:p>
            <a:r>
              <a:rPr lang="en-US" sz="3200" b="1" dirty="0"/>
              <a:t>Height Comparison of Replicates 1 and 2</a:t>
            </a:r>
          </a:p>
        </p:txBody>
      </p:sp>
      <p:pic>
        <p:nvPicPr>
          <p:cNvPr id="11" name="Picture 10">
            <a:extLst>
              <a:ext uri="{FF2B5EF4-FFF2-40B4-BE49-F238E27FC236}">
                <a16:creationId xmlns:a16="http://schemas.microsoft.com/office/drawing/2014/main" id="{102151C5-A36D-40F2-81EF-93A8EC77AD3D}"/>
              </a:ext>
            </a:extLst>
          </p:cNvPr>
          <p:cNvPicPr>
            <a:picLocks noChangeAspect="1"/>
          </p:cNvPicPr>
          <p:nvPr/>
        </p:nvPicPr>
        <p:blipFill>
          <a:blip r:embed="rId6"/>
          <a:stretch>
            <a:fillRect/>
          </a:stretch>
        </p:blipFill>
        <p:spPr>
          <a:xfrm>
            <a:off x="2232868" y="17628334"/>
            <a:ext cx="6440678" cy="3087800"/>
          </a:xfrm>
          <a:prstGeom prst="rect">
            <a:avLst/>
          </a:prstGeom>
          <a:ln>
            <a:noFill/>
          </a:ln>
        </p:spPr>
      </p:pic>
      <p:pic>
        <p:nvPicPr>
          <p:cNvPr id="12" name="Picture 11">
            <a:extLst>
              <a:ext uri="{FF2B5EF4-FFF2-40B4-BE49-F238E27FC236}">
                <a16:creationId xmlns:a16="http://schemas.microsoft.com/office/drawing/2014/main" id="{92DAEAC1-F605-4446-8347-3FE8A1D61561}"/>
              </a:ext>
            </a:extLst>
          </p:cNvPr>
          <p:cNvPicPr>
            <a:picLocks noChangeAspect="1"/>
          </p:cNvPicPr>
          <p:nvPr/>
        </p:nvPicPr>
        <p:blipFill>
          <a:blip r:embed="rId7"/>
          <a:stretch>
            <a:fillRect/>
          </a:stretch>
        </p:blipFill>
        <p:spPr>
          <a:xfrm>
            <a:off x="8913909" y="17675394"/>
            <a:ext cx="6400800" cy="3040740"/>
          </a:xfrm>
          <a:prstGeom prst="rect">
            <a:avLst/>
          </a:prstGeom>
          <a:ln>
            <a:noFill/>
          </a:ln>
        </p:spPr>
      </p:pic>
      <p:sp>
        <p:nvSpPr>
          <p:cNvPr id="13" name="TextBox 12">
            <a:extLst>
              <a:ext uri="{FF2B5EF4-FFF2-40B4-BE49-F238E27FC236}">
                <a16:creationId xmlns:a16="http://schemas.microsoft.com/office/drawing/2014/main" id="{31E03A46-6477-46FE-8486-F504928E31A5}"/>
              </a:ext>
            </a:extLst>
          </p:cNvPr>
          <p:cNvSpPr txBox="1"/>
          <p:nvPr/>
        </p:nvSpPr>
        <p:spPr>
          <a:xfrm>
            <a:off x="1828800" y="16941753"/>
            <a:ext cx="7317196" cy="584775"/>
          </a:xfrm>
          <a:prstGeom prst="rect">
            <a:avLst/>
          </a:prstGeom>
          <a:noFill/>
        </p:spPr>
        <p:txBody>
          <a:bodyPr wrap="none" rtlCol="0">
            <a:spAutoFit/>
          </a:bodyPr>
          <a:lstStyle/>
          <a:p>
            <a:r>
              <a:rPr lang="en-US" sz="3200" b="1" dirty="0"/>
              <a:t>Damage Comparison of Replicates 1 and 2</a:t>
            </a:r>
          </a:p>
        </p:txBody>
      </p:sp>
      <p:sp>
        <p:nvSpPr>
          <p:cNvPr id="17" name="TextBox 16">
            <a:extLst>
              <a:ext uri="{FF2B5EF4-FFF2-40B4-BE49-F238E27FC236}">
                <a16:creationId xmlns:a16="http://schemas.microsoft.com/office/drawing/2014/main" id="{C7ACEA2C-D4BB-4F8B-B60C-68327E06360C}"/>
              </a:ext>
            </a:extLst>
          </p:cNvPr>
          <p:cNvSpPr txBox="1"/>
          <p:nvPr/>
        </p:nvSpPr>
        <p:spPr>
          <a:xfrm>
            <a:off x="1826403" y="21704762"/>
            <a:ext cx="1600118" cy="584775"/>
          </a:xfrm>
          <a:prstGeom prst="rect">
            <a:avLst/>
          </a:prstGeom>
          <a:noFill/>
        </p:spPr>
        <p:txBody>
          <a:bodyPr wrap="none" rtlCol="0">
            <a:spAutoFit/>
          </a:bodyPr>
          <a:lstStyle/>
          <a:p>
            <a:r>
              <a:rPr lang="en-US" sz="3200" b="1" dirty="0"/>
              <a:t>Biomass</a:t>
            </a:r>
          </a:p>
        </p:txBody>
      </p:sp>
      <p:pic>
        <p:nvPicPr>
          <p:cNvPr id="18" name="Picture 17">
            <a:extLst>
              <a:ext uri="{FF2B5EF4-FFF2-40B4-BE49-F238E27FC236}">
                <a16:creationId xmlns:a16="http://schemas.microsoft.com/office/drawing/2014/main" id="{3863C454-02A8-4167-BDCD-9CF9803C1BFE}"/>
              </a:ext>
            </a:extLst>
          </p:cNvPr>
          <p:cNvPicPr>
            <a:picLocks noChangeAspect="1"/>
          </p:cNvPicPr>
          <p:nvPr/>
        </p:nvPicPr>
        <p:blipFill>
          <a:blip r:embed="rId8"/>
          <a:stretch>
            <a:fillRect/>
          </a:stretch>
        </p:blipFill>
        <p:spPr>
          <a:xfrm>
            <a:off x="2251618" y="22186612"/>
            <a:ext cx="6662291" cy="3086680"/>
          </a:xfrm>
          <a:prstGeom prst="rect">
            <a:avLst/>
          </a:prstGeom>
          <a:ln>
            <a:noFill/>
          </a:ln>
        </p:spPr>
      </p:pic>
      <p:sp>
        <p:nvSpPr>
          <p:cNvPr id="19" name="TextBox 18">
            <a:extLst>
              <a:ext uri="{FF2B5EF4-FFF2-40B4-BE49-F238E27FC236}">
                <a16:creationId xmlns:a16="http://schemas.microsoft.com/office/drawing/2014/main" id="{FFBD651D-5D9B-4208-B222-20BA82B6EE7B}"/>
              </a:ext>
            </a:extLst>
          </p:cNvPr>
          <p:cNvSpPr txBox="1"/>
          <p:nvPr/>
        </p:nvSpPr>
        <p:spPr>
          <a:xfrm>
            <a:off x="10545154" y="20477519"/>
            <a:ext cx="2639891" cy="338554"/>
          </a:xfrm>
          <a:prstGeom prst="rect">
            <a:avLst/>
          </a:prstGeom>
          <a:solidFill>
            <a:schemeClr val="bg1"/>
          </a:solidFill>
        </p:spPr>
        <p:txBody>
          <a:bodyPr wrap="square" rtlCol="0">
            <a:spAutoFit/>
          </a:bodyPr>
          <a:lstStyle/>
          <a:p>
            <a:r>
              <a:rPr lang="en-US" sz="1600" b="1" dirty="0"/>
              <a:t>Sunn Hemp                 Cowpea</a:t>
            </a:r>
          </a:p>
        </p:txBody>
      </p:sp>
      <p:sp>
        <p:nvSpPr>
          <p:cNvPr id="32" name="TextBox 31">
            <a:extLst>
              <a:ext uri="{FF2B5EF4-FFF2-40B4-BE49-F238E27FC236}">
                <a16:creationId xmlns:a16="http://schemas.microsoft.com/office/drawing/2014/main" id="{2D60B3BD-739A-4744-94D7-BB24BFF07560}"/>
              </a:ext>
            </a:extLst>
          </p:cNvPr>
          <p:cNvSpPr txBox="1"/>
          <p:nvPr/>
        </p:nvSpPr>
        <p:spPr>
          <a:xfrm>
            <a:off x="3829827" y="20412642"/>
            <a:ext cx="2692981" cy="338554"/>
          </a:xfrm>
          <a:prstGeom prst="rect">
            <a:avLst/>
          </a:prstGeom>
          <a:solidFill>
            <a:schemeClr val="bg1"/>
          </a:solidFill>
        </p:spPr>
        <p:txBody>
          <a:bodyPr wrap="none" rtlCol="0">
            <a:spAutoFit/>
          </a:bodyPr>
          <a:lstStyle/>
          <a:p>
            <a:r>
              <a:rPr lang="en-US" sz="1600" b="1" dirty="0"/>
              <a:t>Sunn Hemp                  Cowpea</a:t>
            </a:r>
          </a:p>
        </p:txBody>
      </p:sp>
      <p:sp>
        <p:nvSpPr>
          <p:cNvPr id="33" name="TextBox 32">
            <a:extLst>
              <a:ext uri="{FF2B5EF4-FFF2-40B4-BE49-F238E27FC236}">
                <a16:creationId xmlns:a16="http://schemas.microsoft.com/office/drawing/2014/main" id="{7F874AE6-72ED-40A5-B667-6B0EC9F82081}"/>
              </a:ext>
            </a:extLst>
          </p:cNvPr>
          <p:cNvSpPr txBox="1"/>
          <p:nvPr/>
        </p:nvSpPr>
        <p:spPr>
          <a:xfrm>
            <a:off x="7775910" y="17772803"/>
            <a:ext cx="1074081" cy="705258"/>
          </a:xfrm>
          <a:prstGeom prst="rect">
            <a:avLst/>
          </a:prstGeom>
          <a:solidFill>
            <a:schemeClr val="bg1"/>
          </a:solidFill>
        </p:spPr>
        <p:txBody>
          <a:bodyPr wrap="square" rtlCol="0">
            <a:spAutoFit/>
          </a:bodyPr>
          <a:lstStyle/>
          <a:p>
            <a:pPr>
              <a:lnSpc>
                <a:spcPct val="150000"/>
              </a:lnSpc>
            </a:pPr>
            <a:r>
              <a:rPr lang="en-US" sz="1400" dirty="0"/>
              <a:t>Sunn Hemp</a:t>
            </a:r>
          </a:p>
          <a:p>
            <a:pPr>
              <a:lnSpc>
                <a:spcPct val="150000"/>
              </a:lnSpc>
            </a:pPr>
            <a:r>
              <a:rPr lang="en-US" sz="1400" dirty="0"/>
              <a:t>Cowpea</a:t>
            </a:r>
          </a:p>
        </p:txBody>
      </p:sp>
      <p:sp>
        <p:nvSpPr>
          <p:cNvPr id="34" name="TextBox 33">
            <a:extLst>
              <a:ext uri="{FF2B5EF4-FFF2-40B4-BE49-F238E27FC236}">
                <a16:creationId xmlns:a16="http://schemas.microsoft.com/office/drawing/2014/main" id="{4528E9A3-4897-4F3B-8796-D4ED7181368A}"/>
              </a:ext>
            </a:extLst>
          </p:cNvPr>
          <p:cNvSpPr txBox="1"/>
          <p:nvPr/>
        </p:nvSpPr>
        <p:spPr>
          <a:xfrm>
            <a:off x="14362091" y="17845098"/>
            <a:ext cx="1029449" cy="705258"/>
          </a:xfrm>
          <a:prstGeom prst="rect">
            <a:avLst/>
          </a:prstGeom>
          <a:solidFill>
            <a:schemeClr val="bg1"/>
          </a:solidFill>
        </p:spPr>
        <p:txBody>
          <a:bodyPr wrap="none" rtlCol="0">
            <a:spAutoFit/>
          </a:bodyPr>
          <a:lstStyle/>
          <a:p>
            <a:pPr>
              <a:lnSpc>
                <a:spcPct val="150000"/>
              </a:lnSpc>
            </a:pPr>
            <a:r>
              <a:rPr lang="en-US" sz="1400" dirty="0"/>
              <a:t>Sunn Hemp</a:t>
            </a:r>
          </a:p>
          <a:p>
            <a:pPr>
              <a:lnSpc>
                <a:spcPct val="150000"/>
              </a:lnSpc>
            </a:pPr>
            <a:r>
              <a:rPr lang="en-US" sz="1400" dirty="0"/>
              <a:t>Cowpea</a:t>
            </a:r>
          </a:p>
        </p:txBody>
      </p:sp>
      <p:pic>
        <p:nvPicPr>
          <p:cNvPr id="37" name="Picture 36">
            <a:extLst>
              <a:ext uri="{FF2B5EF4-FFF2-40B4-BE49-F238E27FC236}">
                <a16:creationId xmlns:a16="http://schemas.microsoft.com/office/drawing/2014/main" id="{CD14026C-7DAC-440E-AFA9-DFA9D9DD7D14}"/>
              </a:ext>
            </a:extLst>
          </p:cNvPr>
          <p:cNvPicPr>
            <a:picLocks noChangeAspect="1"/>
          </p:cNvPicPr>
          <p:nvPr/>
        </p:nvPicPr>
        <p:blipFill rotWithShape="1">
          <a:blip r:embed="rId9"/>
          <a:srcRect l="2716" r="3567"/>
          <a:stretch/>
        </p:blipFill>
        <p:spPr>
          <a:xfrm>
            <a:off x="21621125" y="36481198"/>
            <a:ext cx="5360191" cy="2507532"/>
          </a:xfrm>
          <a:prstGeom prst="rect">
            <a:avLst/>
          </a:prstGeom>
        </p:spPr>
      </p:pic>
      <p:pic>
        <p:nvPicPr>
          <p:cNvPr id="35" name="Picture 34">
            <a:extLst>
              <a:ext uri="{FF2B5EF4-FFF2-40B4-BE49-F238E27FC236}">
                <a16:creationId xmlns:a16="http://schemas.microsoft.com/office/drawing/2014/main" id="{36EEC8DD-F388-4AEC-835D-130207A9752E}"/>
              </a:ext>
            </a:extLst>
          </p:cNvPr>
          <p:cNvPicPr>
            <a:picLocks noChangeAspect="1"/>
          </p:cNvPicPr>
          <p:nvPr/>
        </p:nvPicPr>
        <p:blipFill>
          <a:blip r:embed="rId10"/>
          <a:stretch>
            <a:fillRect/>
          </a:stretch>
        </p:blipFill>
        <p:spPr>
          <a:xfrm>
            <a:off x="27298711" y="35667230"/>
            <a:ext cx="3547903" cy="3222678"/>
          </a:xfrm>
          <a:prstGeom prst="rect">
            <a:avLst/>
          </a:prstGeom>
        </p:spPr>
      </p:pic>
      <p:pic>
        <p:nvPicPr>
          <p:cNvPr id="14" name="Picture 13">
            <a:extLst>
              <a:ext uri="{FF2B5EF4-FFF2-40B4-BE49-F238E27FC236}">
                <a16:creationId xmlns:a16="http://schemas.microsoft.com/office/drawing/2014/main" id="{6A605D89-3956-4ABC-938E-59644AAB3212}"/>
              </a:ext>
            </a:extLst>
          </p:cNvPr>
          <p:cNvPicPr>
            <a:picLocks noChangeAspect="1"/>
          </p:cNvPicPr>
          <p:nvPr/>
        </p:nvPicPr>
        <p:blipFill>
          <a:blip r:embed="rId11"/>
          <a:stretch>
            <a:fillRect/>
          </a:stretch>
        </p:blipFill>
        <p:spPr>
          <a:xfrm>
            <a:off x="16235561" y="5027938"/>
            <a:ext cx="7529621" cy="5918690"/>
          </a:xfrm>
          <a:prstGeom prst="rect">
            <a:avLst/>
          </a:prstGeom>
        </p:spPr>
      </p:pic>
      <p:sp>
        <p:nvSpPr>
          <p:cNvPr id="15" name="TextBox 14">
            <a:extLst>
              <a:ext uri="{FF2B5EF4-FFF2-40B4-BE49-F238E27FC236}">
                <a16:creationId xmlns:a16="http://schemas.microsoft.com/office/drawing/2014/main" id="{224E8ADC-CF84-4CDE-8774-5250CCD5DFC6}"/>
              </a:ext>
            </a:extLst>
          </p:cNvPr>
          <p:cNvSpPr txBox="1"/>
          <p:nvPr/>
        </p:nvSpPr>
        <p:spPr>
          <a:xfrm>
            <a:off x="14516122" y="13783041"/>
            <a:ext cx="1096494" cy="705258"/>
          </a:xfrm>
          <a:prstGeom prst="rect">
            <a:avLst/>
          </a:prstGeom>
          <a:solidFill>
            <a:schemeClr val="bg1"/>
          </a:solidFill>
        </p:spPr>
        <p:txBody>
          <a:bodyPr wrap="square" rtlCol="0">
            <a:spAutoFit/>
          </a:bodyPr>
          <a:lstStyle/>
          <a:p>
            <a:pPr>
              <a:lnSpc>
                <a:spcPct val="150000"/>
              </a:lnSpc>
            </a:pPr>
            <a:r>
              <a:rPr lang="en-US" sz="1400" dirty="0" err="1"/>
              <a:t>Sunn</a:t>
            </a:r>
            <a:r>
              <a:rPr lang="en-US" sz="1400" dirty="0"/>
              <a:t> Hemp</a:t>
            </a:r>
          </a:p>
          <a:p>
            <a:pPr>
              <a:lnSpc>
                <a:spcPct val="150000"/>
              </a:lnSpc>
            </a:pPr>
            <a:r>
              <a:rPr lang="en-US" sz="1400" dirty="0"/>
              <a:t>Cowpea</a:t>
            </a:r>
          </a:p>
        </p:txBody>
      </p:sp>
      <p:sp>
        <p:nvSpPr>
          <p:cNvPr id="16" name="TextBox 15">
            <a:extLst>
              <a:ext uri="{FF2B5EF4-FFF2-40B4-BE49-F238E27FC236}">
                <a16:creationId xmlns:a16="http://schemas.microsoft.com/office/drawing/2014/main" id="{3188FAF5-F18A-407D-836B-11A393EE0637}"/>
              </a:ext>
            </a:extLst>
          </p:cNvPr>
          <p:cNvSpPr txBox="1"/>
          <p:nvPr/>
        </p:nvSpPr>
        <p:spPr>
          <a:xfrm>
            <a:off x="10492064" y="16436356"/>
            <a:ext cx="2739468" cy="338554"/>
          </a:xfrm>
          <a:prstGeom prst="rect">
            <a:avLst/>
          </a:prstGeom>
          <a:solidFill>
            <a:schemeClr val="bg1"/>
          </a:solidFill>
        </p:spPr>
        <p:txBody>
          <a:bodyPr wrap="none" rtlCol="0">
            <a:spAutoFit/>
          </a:bodyPr>
          <a:lstStyle/>
          <a:p>
            <a:r>
              <a:rPr lang="en-US" sz="1600" b="1" dirty="0" err="1"/>
              <a:t>Sunn</a:t>
            </a:r>
            <a:r>
              <a:rPr lang="en-US" sz="1600" b="1" dirty="0"/>
              <a:t> Hemp                   Cowpea</a:t>
            </a:r>
          </a:p>
        </p:txBody>
      </p:sp>
      <p:sp>
        <p:nvSpPr>
          <p:cNvPr id="36" name="TextBox 35">
            <a:extLst>
              <a:ext uri="{FF2B5EF4-FFF2-40B4-BE49-F238E27FC236}">
                <a16:creationId xmlns:a16="http://schemas.microsoft.com/office/drawing/2014/main" id="{AD896AA2-B238-4207-AC47-A71B2A87F1A8}"/>
              </a:ext>
            </a:extLst>
          </p:cNvPr>
          <p:cNvSpPr txBox="1"/>
          <p:nvPr/>
        </p:nvSpPr>
        <p:spPr>
          <a:xfrm>
            <a:off x="3814559" y="16448350"/>
            <a:ext cx="2692981" cy="338554"/>
          </a:xfrm>
          <a:prstGeom prst="rect">
            <a:avLst/>
          </a:prstGeom>
          <a:solidFill>
            <a:schemeClr val="bg1"/>
          </a:solidFill>
        </p:spPr>
        <p:txBody>
          <a:bodyPr wrap="none" rtlCol="0">
            <a:spAutoFit/>
          </a:bodyPr>
          <a:lstStyle/>
          <a:p>
            <a:r>
              <a:rPr lang="en-US" sz="1600" b="1" dirty="0" err="1"/>
              <a:t>Sunn</a:t>
            </a:r>
            <a:r>
              <a:rPr lang="en-US" sz="1600" b="1" dirty="0"/>
              <a:t> Hemp                  Cowpea</a:t>
            </a:r>
          </a:p>
        </p:txBody>
      </p:sp>
      <p:pic>
        <p:nvPicPr>
          <p:cNvPr id="24" name="Picture 23">
            <a:extLst>
              <a:ext uri="{FF2B5EF4-FFF2-40B4-BE49-F238E27FC236}">
                <a16:creationId xmlns:a16="http://schemas.microsoft.com/office/drawing/2014/main" id="{74CD133D-1C6B-4293-8B06-5793FDEFE766}"/>
              </a:ext>
            </a:extLst>
          </p:cNvPr>
          <p:cNvPicPr>
            <a:picLocks noChangeAspect="1"/>
          </p:cNvPicPr>
          <p:nvPr/>
        </p:nvPicPr>
        <p:blipFill>
          <a:blip r:embed="rId12"/>
          <a:stretch>
            <a:fillRect/>
          </a:stretch>
        </p:blipFill>
        <p:spPr>
          <a:xfrm>
            <a:off x="7785164" y="13758174"/>
            <a:ext cx="1101707" cy="768163"/>
          </a:xfrm>
          <a:prstGeom prst="rect">
            <a:avLst/>
          </a:prstGeom>
        </p:spPr>
      </p:pic>
      <p:sp>
        <p:nvSpPr>
          <p:cNvPr id="40" name="TextBox 39">
            <a:extLst>
              <a:ext uri="{FF2B5EF4-FFF2-40B4-BE49-F238E27FC236}">
                <a16:creationId xmlns:a16="http://schemas.microsoft.com/office/drawing/2014/main" id="{0851AA76-5A27-4699-8FD4-E0F28191ED8A}"/>
              </a:ext>
            </a:extLst>
          </p:cNvPr>
          <p:cNvSpPr txBox="1"/>
          <p:nvPr/>
        </p:nvSpPr>
        <p:spPr>
          <a:xfrm>
            <a:off x="3815307" y="25034677"/>
            <a:ext cx="2739468" cy="338554"/>
          </a:xfrm>
          <a:prstGeom prst="rect">
            <a:avLst/>
          </a:prstGeom>
          <a:solidFill>
            <a:schemeClr val="bg1"/>
          </a:solidFill>
        </p:spPr>
        <p:txBody>
          <a:bodyPr wrap="none" rtlCol="0">
            <a:spAutoFit/>
          </a:bodyPr>
          <a:lstStyle/>
          <a:p>
            <a:r>
              <a:rPr lang="en-US" sz="1600" b="1" dirty="0" err="1"/>
              <a:t>Sunn</a:t>
            </a:r>
            <a:r>
              <a:rPr lang="en-US" sz="1600" b="1" dirty="0"/>
              <a:t> Hemp                   Cowpea</a:t>
            </a:r>
          </a:p>
        </p:txBody>
      </p:sp>
      <p:sp>
        <p:nvSpPr>
          <p:cNvPr id="54" name="Rectangle 53">
            <a:extLst>
              <a:ext uri="{FF2B5EF4-FFF2-40B4-BE49-F238E27FC236}">
                <a16:creationId xmlns:a16="http://schemas.microsoft.com/office/drawing/2014/main" id="{3753CCAC-C61E-41A6-AA86-81541A15ED86}"/>
              </a:ext>
            </a:extLst>
          </p:cNvPr>
          <p:cNvSpPr/>
          <p:nvPr/>
        </p:nvSpPr>
        <p:spPr>
          <a:xfrm>
            <a:off x="24307800" y="12954000"/>
            <a:ext cx="6702282" cy="3285288"/>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DA45C7CB-998C-407C-A57E-187F922E47D0}"/>
              </a:ext>
            </a:extLst>
          </p:cNvPr>
          <p:cNvPicPr>
            <a:picLocks noChangeAspect="1"/>
          </p:cNvPicPr>
          <p:nvPr/>
        </p:nvPicPr>
        <p:blipFill>
          <a:blip r:embed="rId12"/>
          <a:stretch>
            <a:fillRect/>
          </a:stretch>
        </p:blipFill>
        <p:spPr>
          <a:xfrm>
            <a:off x="7785165" y="22325072"/>
            <a:ext cx="1170206" cy="768163"/>
          </a:xfrm>
          <a:prstGeom prst="rect">
            <a:avLst/>
          </a:prstGeom>
        </p:spPr>
      </p:pic>
      <p:sp>
        <p:nvSpPr>
          <p:cNvPr id="41" name="TextBox 40">
            <a:extLst>
              <a:ext uri="{FF2B5EF4-FFF2-40B4-BE49-F238E27FC236}">
                <a16:creationId xmlns:a16="http://schemas.microsoft.com/office/drawing/2014/main" id="{80B4F471-A435-418A-9FB1-3D408305ACF5}"/>
              </a:ext>
            </a:extLst>
          </p:cNvPr>
          <p:cNvSpPr txBox="1"/>
          <p:nvPr/>
        </p:nvSpPr>
        <p:spPr>
          <a:xfrm>
            <a:off x="9755828" y="21704761"/>
            <a:ext cx="2710999" cy="584775"/>
          </a:xfrm>
          <a:prstGeom prst="rect">
            <a:avLst/>
          </a:prstGeom>
          <a:noFill/>
        </p:spPr>
        <p:txBody>
          <a:bodyPr wrap="none" rtlCol="0">
            <a:spAutoFit/>
          </a:bodyPr>
          <a:lstStyle/>
          <a:p>
            <a:r>
              <a:rPr lang="en-US" sz="3200" b="1" dirty="0"/>
              <a:t>Insect Samples</a:t>
            </a:r>
          </a:p>
        </p:txBody>
      </p:sp>
      <p:sp>
        <p:nvSpPr>
          <p:cNvPr id="59" name="Rectangle 58">
            <a:extLst>
              <a:ext uri="{FF2B5EF4-FFF2-40B4-BE49-F238E27FC236}">
                <a16:creationId xmlns:a16="http://schemas.microsoft.com/office/drawing/2014/main" id="{8B4FF363-ACFB-4AAC-A35A-EA5B145D59A7}"/>
              </a:ext>
            </a:extLst>
          </p:cNvPr>
          <p:cNvSpPr/>
          <p:nvPr/>
        </p:nvSpPr>
        <p:spPr>
          <a:xfrm>
            <a:off x="17024073" y="12954000"/>
            <a:ext cx="6654688" cy="3266185"/>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5" name="Picture 54">
            <a:extLst>
              <a:ext uri="{FF2B5EF4-FFF2-40B4-BE49-F238E27FC236}">
                <a16:creationId xmlns:a16="http://schemas.microsoft.com/office/drawing/2014/main" id="{A234D08A-3616-4B8A-9BE9-44AD442DDEB5}"/>
              </a:ext>
            </a:extLst>
          </p:cNvPr>
          <p:cNvPicPr>
            <a:picLocks noChangeAspect="1"/>
          </p:cNvPicPr>
          <p:nvPr/>
        </p:nvPicPr>
        <p:blipFill>
          <a:blip r:embed="rId13"/>
          <a:stretch>
            <a:fillRect/>
          </a:stretch>
        </p:blipFill>
        <p:spPr>
          <a:xfrm>
            <a:off x="24207554" y="16607289"/>
            <a:ext cx="6965599" cy="3536893"/>
          </a:xfrm>
          <a:prstGeom prst="rect">
            <a:avLst/>
          </a:prstGeom>
        </p:spPr>
      </p:pic>
      <p:pic>
        <p:nvPicPr>
          <p:cNvPr id="27" name="Picture 26">
            <a:extLst>
              <a:ext uri="{FF2B5EF4-FFF2-40B4-BE49-F238E27FC236}">
                <a16:creationId xmlns:a16="http://schemas.microsoft.com/office/drawing/2014/main" id="{E550A43C-C45F-44C3-9D15-F719AA458869}"/>
              </a:ext>
            </a:extLst>
          </p:cNvPr>
          <p:cNvPicPr>
            <a:picLocks noChangeAspect="1"/>
          </p:cNvPicPr>
          <p:nvPr/>
        </p:nvPicPr>
        <p:blipFill rotWithShape="1">
          <a:blip r:embed="rId14"/>
          <a:srcRect l="7184" r="11100"/>
          <a:stretch/>
        </p:blipFill>
        <p:spPr>
          <a:xfrm>
            <a:off x="17145000" y="13350611"/>
            <a:ext cx="3115383" cy="2803789"/>
          </a:xfrm>
          <a:prstGeom prst="rect">
            <a:avLst/>
          </a:prstGeom>
        </p:spPr>
      </p:pic>
      <p:pic>
        <p:nvPicPr>
          <p:cNvPr id="45" name="Picture 44">
            <a:extLst>
              <a:ext uri="{FF2B5EF4-FFF2-40B4-BE49-F238E27FC236}">
                <a16:creationId xmlns:a16="http://schemas.microsoft.com/office/drawing/2014/main" id="{4BE13235-1923-4FF3-946F-7517C5330FD5}"/>
              </a:ext>
            </a:extLst>
          </p:cNvPr>
          <p:cNvPicPr>
            <a:picLocks noChangeAspect="1"/>
          </p:cNvPicPr>
          <p:nvPr/>
        </p:nvPicPr>
        <p:blipFill rotWithShape="1">
          <a:blip r:embed="rId15"/>
          <a:srcRect l="1244" r="-1"/>
          <a:stretch/>
        </p:blipFill>
        <p:spPr>
          <a:xfrm>
            <a:off x="24383999" y="17221200"/>
            <a:ext cx="3200401" cy="2743200"/>
          </a:xfrm>
          <a:prstGeom prst="rect">
            <a:avLst/>
          </a:prstGeom>
        </p:spPr>
      </p:pic>
      <p:pic>
        <p:nvPicPr>
          <p:cNvPr id="28" name="Picture 27">
            <a:extLst>
              <a:ext uri="{FF2B5EF4-FFF2-40B4-BE49-F238E27FC236}">
                <a16:creationId xmlns:a16="http://schemas.microsoft.com/office/drawing/2014/main" id="{F4DB4FEB-9E29-46E2-A75E-01AEE1A52D3C}"/>
              </a:ext>
            </a:extLst>
          </p:cNvPr>
          <p:cNvPicPr>
            <a:picLocks noChangeAspect="1"/>
          </p:cNvPicPr>
          <p:nvPr/>
        </p:nvPicPr>
        <p:blipFill rotWithShape="1">
          <a:blip r:embed="rId16"/>
          <a:srcRect r="11109"/>
          <a:stretch/>
        </p:blipFill>
        <p:spPr>
          <a:xfrm>
            <a:off x="20458819" y="13335000"/>
            <a:ext cx="3111241" cy="2800061"/>
          </a:xfrm>
          <a:prstGeom prst="rect">
            <a:avLst/>
          </a:prstGeom>
        </p:spPr>
      </p:pic>
      <p:sp>
        <p:nvSpPr>
          <p:cNvPr id="48" name="TextBox 47">
            <a:extLst>
              <a:ext uri="{FF2B5EF4-FFF2-40B4-BE49-F238E27FC236}">
                <a16:creationId xmlns:a16="http://schemas.microsoft.com/office/drawing/2014/main" id="{4FDEE124-E9D4-4583-98D0-194D1EE28E9D}"/>
              </a:ext>
            </a:extLst>
          </p:cNvPr>
          <p:cNvSpPr txBox="1"/>
          <p:nvPr/>
        </p:nvSpPr>
        <p:spPr>
          <a:xfrm>
            <a:off x="26451253" y="16512570"/>
            <a:ext cx="2938818" cy="584775"/>
          </a:xfrm>
          <a:prstGeom prst="rect">
            <a:avLst/>
          </a:prstGeom>
          <a:noFill/>
        </p:spPr>
        <p:txBody>
          <a:bodyPr wrap="none" rtlCol="0">
            <a:spAutoFit/>
          </a:bodyPr>
          <a:lstStyle/>
          <a:p>
            <a:r>
              <a:rPr lang="en-US" sz="3200" b="1" dirty="0"/>
              <a:t>Insect Predators</a:t>
            </a:r>
          </a:p>
        </p:txBody>
      </p:sp>
      <p:sp>
        <p:nvSpPr>
          <p:cNvPr id="51" name="TextBox 50">
            <a:extLst>
              <a:ext uri="{FF2B5EF4-FFF2-40B4-BE49-F238E27FC236}">
                <a16:creationId xmlns:a16="http://schemas.microsoft.com/office/drawing/2014/main" id="{99EEF872-A19A-4A64-BF3D-3B9362C76AC2}"/>
              </a:ext>
            </a:extLst>
          </p:cNvPr>
          <p:cNvSpPr txBox="1"/>
          <p:nvPr/>
        </p:nvSpPr>
        <p:spPr>
          <a:xfrm>
            <a:off x="26593800" y="16862170"/>
            <a:ext cx="2523191" cy="400110"/>
          </a:xfrm>
          <a:prstGeom prst="rect">
            <a:avLst/>
          </a:prstGeom>
          <a:noFill/>
        </p:spPr>
        <p:txBody>
          <a:bodyPr wrap="none" rtlCol="0">
            <a:spAutoFit/>
          </a:bodyPr>
          <a:lstStyle/>
          <a:p>
            <a:r>
              <a:rPr lang="en-US" sz="2000" dirty="0"/>
              <a:t>Odonata &amp; Coleoptera</a:t>
            </a:r>
          </a:p>
        </p:txBody>
      </p:sp>
      <p:pic>
        <p:nvPicPr>
          <p:cNvPr id="58" name="Picture 57">
            <a:extLst>
              <a:ext uri="{FF2B5EF4-FFF2-40B4-BE49-F238E27FC236}">
                <a16:creationId xmlns:a16="http://schemas.microsoft.com/office/drawing/2014/main" id="{68DD6A6C-3D78-49ED-8302-1726D8A1B4E5}"/>
              </a:ext>
            </a:extLst>
          </p:cNvPr>
          <p:cNvPicPr>
            <a:picLocks noChangeAspect="1"/>
          </p:cNvPicPr>
          <p:nvPr/>
        </p:nvPicPr>
        <p:blipFill>
          <a:blip r:embed="rId17"/>
          <a:stretch>
            <a:fillRect/>
          </a:stretch>
        </p:blipFill>
        <p:spPr>
          <a:xfrm>
            <a:off x="25787144" y="31222323"/>
            <a:ext cx="5059470" cy="3678171"/>
          </a:xfrm>
          <a:prstGeom prst="rect">
            <a:avLst/>
          </a:prstGeom>
        </p:spPr>
      </p:pic>
      <p:sp>
        <p:nvSpPr>
          <p:cNvPr id="60" name="TextBox 59">
            <a:extLst>
              <a:ext uri="{FF2B5EF4-FFF2-40B4-BE49-F238E27FC236}">
                <a16:creationId xmlns:a16="http://schemas.microsoft.com/office/drawing/2014/main" id="{CBCB24FC-5251-4BA8-A08B-5E998869DD3A}"/>
              </a:ext>
            </a:extLst>
          </p:cNvPr>
          <p:cNvSpPr txBox="1"/>
          <p:nvPr/>
        </p:nvSpPr>
        <p:spPr>
          <a:xfrm>
            <a:off x="13359381" y="15639845"/>
            <a:ext cx="184731" cy="523220"/>
          </a:xfrm>
          <a:prstGeom prst="rect">
            <a:avLst/>
          </a:prstGeom>
          <a:noFill/>
        </p:spPr>
        <p:txBody>
          <a:bodyPr wrap="none" rtlCol="0">
            <a:spAutoFit/>
          </a:bodyPr>
          <a:lstStyle/>
          <a:p>
            <a:endParaRPr lang="en-US" sz="2800" b="1" dirty="0"/>
          </a:p>
        </p:txBody>
      </p:sp>
      <p:pic>
        <p:nvPicPr>
          <p:cNvPr id="61" name="Picture 60">
            <a:extLst>
              <a:ext uri="{FF2B5EF4-FFF2-40B4-BE49-F238E27FC236}">
                <a16:creationId xmlns:a16="http://schemas.microsoft.com/office/drawing/2014/main" id="{36D08E5D-FDE0-4913-AAFF-9E536A85855F}"/>
              </a:ext>
            </a:extLst>
          </p:cNvPr>
          <p:cNvPicPr>
            <a:picLocks noChangeAspect="1"/>
          </p:cNvPicPr>
          <p:nvPr/>
        </p:nvPicPr>
        <p:blipFill rotWithShape="1">
          <a:blip r:embed="rId18"/>
          <a:srcRect l="1433"/>
          <a:stretch/>
        </p:blipFill>
        <p:spPr>
          <a:xfrm>
            <a:off x="17022393" y="16611600"/>
            <a:ext cx="6721576" cy="3530796"/>
          </a:xfrm>
          <a:prstGeom prst="rect">
            <a:avLst/>
          </a:prstGeom>
          <a:ln>
            <a:noFill/>
          </a:ln>
          <a:effectLst/>
        </p:spPr>
      </p:pic>
      <p:pic>
        <p:nvPicPr>
          <p:cNvPr id="26" name="Picture 25">
            <a:extLst>
              <a:ext uri="{FF2B5EF4-FFF2-40B4-BE49-F238E27FC236}">
                <a16:creationId xmlns:a16="http://schemas.microsoft.com/office/drawing/2014/main" id="{B0AC881D-E90C-4FD9-9B03-A0FD681ECC21}"/>
              </a:ext>
            </a:extLst>
          </p:cNvPr>
          <p:cNvPicPr>
            <a:picLocks noChangeAspect="1"/>
          </p:cNvPicPr>
          <p:nvPr/>
        </p:nvPicPr>
        <p:blipFill>
          <a:blip r:embed="rId19"/>
          <a:stretch>
            <a:fillRect/>
          </a:stretch>
        </p:blipFill>
        <p:spPr>
          <a:xfrm>
            <a:off x="27736799" y="13335000"/>
            <a:ext cx="3122937" cy="2819400"/>
          </a:xfrm>
          <a:prstGeom prst="rect">
            <a:avLst/>
          </a:prstGeom>
        </p:spPr>
      </p:pic>
      <p:pic>
        <p:nvPicPr>
          <p:cNvPr id="43" name="Picture 42">
            <a:extLst>
              <a:ext uri="{FF2B5EF4-FFF2-40B4-BE49-F238E27FC236}">
                <a16:creationId xmlns:a16="http://schemas.microsoft.com/office/drawing/2014/main" id="{C7A3E191-9C79-4C8C-B6D2-F8461C386DBB}"/>
              </a:ext>
            </a:extLst>
          </p:cNvPr>
          <p:cNvPicPr>
            <a:picLocks noChangeAspect="1"/>
          </p:cNvPicPr>
          <p:nvPr/>
        </p:nvPicPr>
        <p:blipFill rotWithShape="1">
          <a:blip r:embed="rId20"/>
          <a:srcRect t="1274"/>
          <a:stretch/>
        </p:blipFill>
        <p:spPr>
          <a:xfrm>
            <a:off x="20458819" y="17261893"/>
            <a:ext cx="3132316" cy="2702507"/>
          </a:xfrm>
          <a:prstGeom prst="rect">
            <a:avLst/>
          </a:prstGeom>
        </p:spPr>
      </p:pic>
      <p:sp>
        <p:nvSpPr>
          <p:cNvPr id="50" name="TextBox 49">
            <a:extLst>
              <a:ext uri="{FF2B5EF4-FFF2-40B4-BE49-F238E27FC236}">
                <a16:creationId xmlns:a16="http://schemas.microsoft.com/office/drawing/2014/main" id="{EACF0D2C-8BCA-4A01-BE78-5A55815DFD5A}"/>
              </a:ext>
            </a:extLst>
          </p:cNvPr>
          <p:cNvSpPr txBox="1"/>
          <p:nvPr/>
        </p:nvSpPr>
        <p:spPr>
          <a:xfrm>
            <a:off x="18821400" y="16897290"/>
            <a:ext cx="3204019" cy="400110"/>
          </a:xfrm>
          <a:prstGeom prst="rect">
            <a:avLst/>
          </a:prstGeom>
          <a:noFill/>
        </p:spPr>
        <p:txBody>
          <a:bodyPr wrap="none" rtlCol="0">
            <a:spAutoFit/>
          </a:bodyPr>
          <a:lstStyle/>
          <a:p>
            <a:r>
              <a:rPr lang="en-US" sz="2000" dirty="0"/>
              <a:t>Lepidopteran &amp; Hemipteran</a:t>
            </a:r>
          </a:p>
        </p:txBody>
      </p:sp>
      <p:pic>
        <p:nvPicPr>
          <p:cNvPr id="53" name="Picture 52">
            <a:extLst>
              <a:ext uri="{FF2B5EF4-FFF2-40B4-BE49-F238E27FC236}">
                <a16:creationId xmlns:a16="http://schemas.microsoft.com/office/drawing/2014/main" id="{46B19C4E-43AB-4E8B-B56D-D9DBADD787AD}"/>
              </a:ext>
            </a:extLst>
          </p:cNvPr>
          <p:cNvPicPr>
            <a:picLocks noChangeAspect="1"/>
          </p:cNvPicPr>
          <p:nvPr/>
        </p:nvPicPr>
        <p:blipFill rotWithShape="1">
          <a:blip r:embed="rId21"/>
          <a:srcRect l="3212" r="4762"/>
          <a:stretch/>
        </p:blipFill>
        <p:spPr>
          <a:xfrm>
            <a:off x="17145000" y="17253868"/>
            <a:ext cx="3162289" cy="2710532"/>
          </a:xfrm>
          <a:prstGeom prst="rect">
            <a:avLst/>
          </a:prstGeom>
        </p:spPr>
      </p:pic>
      <p:sp>
        <p:nvSpPr>
          <p:cNvPr id="47" name="TextBox 46">
            <a:extLst>
              <a:ext uri="{FF2B5EF4-FFF2-40B4-BE49-F238E27FC236}">
                <a16:creationId xmlns:a16="http://schemas.microsoft.com/office/drawing/2014/main" id="{C132C326-8E19-4999-B3A5-B9ED7F141713}"/>
              </a:ext>
            </a:extLst>
          </p:cNvPr>
          <p:cNvSpPr txBox="1"/>
          <p:nvPr/>
        </p:nvSpPr>
        <p:spPr>
          <a:xfrm>
            <a:off x="19354800" y="16535400"/>
            <a:ext cx="2173993" cy="584775"/>
          </a:xfrm>
          <a:prstGeom prst="rect">
            <a:avLst/>
          </a:prstGeom>
          <a:noFill/>
        </p:spPr>
        <p:txBody>
          <a:bodyPr wrap="none" rtlCol="0">
            <a:spAutoFit/>
          </a:bodyPr>
          <a:lstStyle/>
          <a:p>
            <a:r>
              <a:rPr lang="en-US" sz="3200" b="1" dirty="0"/>
              <a:t>Insect Pests</a:t>
            </a:r>
          </a:p>
        </p:txBody>
      </p:sp>
      <p:pic>
        <p:nvPicPr>
          <p:cNvPr id="25" name="Picture 24">
            <a:extLst>
              <a:ext uri="{FF2B5EF4-FFF2-40B4-BE49-F238E27FC236}">
                <a16:creationId xmlns:a16="http://schemas.microsoft.com/office/drawing/2014/main" id="{5A7BA187-7F40-4AB0-B0FF-5B276C1AA547}"/>
              </a:ext>
            </a:extLst>
          </p:cNvPr>
          <p:cNvPicPr>
            <a:picLocks noChangeAspect="1"/>
          </p:cNvPicPr>
          <p:nvPr/>
        </p:nvPicPr>
        <p:blipFill rotWithShape="1">
          <a:blip r:embed="rId22"/>
          <a:srcRect l="8864" r="7207"/>
          <a:stretch/>
        </p:blipFill>
        <p:spPr>
          <a:xfrm>
            <a:off x="24428440" y="13343468"/>
            <a:ext cx="3124200" cy="2810932"/>
          </a:xfrm>
          <a:prstGeom prst="rect">
            <a:avLst/>
          </a:prstGeom>
        </p:spPr>
      </p:pic>
      <p:sp>
        <p:nvSpPr>
          <p:cNvPr id="62" name="TextBox 61">
            <a:extLst>
              <a:ext uri="{FF2B5EF4-FFF2-40B4-BE49-F238E27FC236}">
                <a16:creationId xmlns:a16="http://schemas.microsoft.com/office/drawing/2014/main" id="{DAD84CAB-0C62-4B9B-BF98-BE1A1BA358D1}"/>
              </a:ext>
            </a:extLst>
          </p:cNvPr>
          <p:cNvSpPr txBox="1"/>
          <p:nvPr/>
        </p:nvSpPr>
        <p:spPr>
          <a:xfrm>
            <a:off x="19659600" y="12877800"/>
            <a:ext cx="1386213" cy="523220"/>
          </a:xfrm>
          <a:prstGeom prst="rect">
            <a:avLst/>
          </a:prstGeom>
          <a:noFill/>
        </p:spPr>
        <p:txBody>
          <a:bodyPr wrap="square" rtlCol="0">
            <a:spAutoFit/>
          </a:bodyPr>
          <a:lstStyle/>
          <a:p>
            <a:r>
              <a:rPr lang="en-US" sz="2800" b="1" dirty="0"/>
              <a:t>Cowpea</a:t>
            </a:r>
          </a:p>
        </p:txBody>
      </p:sp>
      <p:sp>
        <p:nvSpPr>
          <p:cNvPr id="63" name="TextBox 62">
            <a:extLst>
              <a:ext uri="{FF2B5EF4-FFF2-40B4-BE49-F238E27FC236}">
                <a16:creationId xmlns:a16="http://schemas.microsoft.com/office/drawing/2014/main" id="{2401BED1-AA58-4645-A85C-A292A3B978B9}"/>
              </a:ext>
            </a:extLst>
          </p:cNvPr>
          <p:cNvSpPr txBox="1"/>
          <p:nvPr/>
        </p:nvSpPr>
        <p:spPr>
          <a:xfrm>
            <a:off x="26801287" y="12877800"/>
            <a:ext cx="1871025" cy="523220"/>
          </a:xfrm>
          <a:prstGeom prst="rect">
            <a:avLst/>
          </a:prstGeom>
          <a:noFill/>
        </p:spPr>
        <p:txBody>
          <a:bodyPr wrap="none" rtlCol="0">
            <a:spAutoFit/>
          </a:bodyPr>
          <a:lstStyle/>
          <a:p>
            <a:r>
              <a:rPr lang="en-US" sz="2800" b="1" dirty="0" err="1"/>
              <a:t>Sunn</a:t>
            </a:r>
            <a:r>
              <a:rPr lang="en-US" sz="2800" b="1" dirty="0"/>
              <a:t> hemp</a:t>
            </a:r>
          </a:p>
        </p:txBody>
      </p:sp>
      <p:sp>
        <p:nvSpPr>
          <p:cNvPr id="2" name="Rectangle 1">
            <a:extLst>
              <a:ext uri="{FF2B5EF4-FFF2-40B4-BE49-F238E27FC236}">
                <a16:creationId xmlns:a16="http://schemas.microsoft.com/office/drawing/2014/main" id="{6AC60080-313D-4CB9-9943-053E994056E4}"/>
              </a:ext>
            </a:extLst>
          </p:cNvPr>
          <p:cNvSpPr/>
          <p:nvPr/>
        </p:nvSpPr>
        <p:spPr>
          <a:xfrm>
            <a:off x="17017379" y="20508564"/>
            <a:ext cx="14155774" cy="5943058"/>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175F9431-1383-4B16-BBB4-40AB68DABC9F}"/>
              </a:ext>
            </a:extLst>
          </p:cNvPr>
          <p:cNvSpPr txBox="1"/>
          <p:nvPr/>
        </p:nvSpPr>
        <p:spPr>
          <a:xfrm>
            <a:off x="22094935" y="20591954"/>
            <a:ext cx="3377656" cy="584775"/>
          </a:xfrm>
          <a:prstGeom prst="rect">
            <a:avLst/>
          </a:prstGeom>
          <a:noFill/>
        </p:spPr>
        <p:txBody>
          <a:bodyPr wrap="none" rtlCol="0">
            <a:spAutoFit/>
          </a:bodyPr>
          <a:lstStyle/>
          <a:p>
            <a:r>
              <a:rPr lang="en-US" sz="3200" b="1" dirty="0"/>
              <a:t>Cash crop progress</a:t>
            </a:r>
          </a:p>
        </p:txBody>
      </p:sp>
      <p:pic>
        <p:nvPicPr>
          <p:cNvPr id="65" name="Picture 64">
            <a:extLst>
              <a:ext uri="{FF2B5EF4-FFF2-40B4-BE49-F238E27FC236}">
                <a16:creationId xmlns:a16="http://schemas.microsoft.com/office/drawing/2014/main" id="{2215C4D3-B5B7-461A-BFF0-9E7CFD4E47EF}"/>
              </a:ext>
            </a:extLst>
          </p:cNvPr>
          <p:cNvPicPr>
            <a:picLocks noChangeAspect="1"/>
          </p:cNvPicPr>
          <p:nvPr/>
        </p:nvPicPr>
        <p:blipFill rotWithShape="1">
          <a:blip r:embed="rId23"/>
          <a:srcRect l="12675" t="24655" r="11061" b="7275"/>
          <a:stretch/>
        </p:blipFill>
        <p:spPr>
          <a:xfrm>
            <a:off x="17203274" y="21272230"/>
            <a:ext cx="4230615" cy="5016770"/>
          </a:xfrm>
          <a:prstGeom prst="rect">
            <a:avLst/>
          </a:prstGeom>
        </p:spPr>
      </p:pic>
      <p:pic>
        <p:nvPicPr>
          <p:cNvPr id="66" name="Picture 65">
            <a:extLst>
              <a:ext uri="{FF2B5EF4-FFF2-40B4-BE49-F238E27FC236}">
                <a16:creationId xmlns:a16="http://schemas.microsoft.com/office/drawing/2014/main" id="{33DFE054-2C37-4538-99F9-C5548BDDFC13}"/>
              </a:ext>
            </a:extLst>
          </p:cNvPr>
          <p:cNvPicPr>
            <a:picLocks noChangeAspect="1"/>
          </p:cNvPicPr>
          <p:nvPr/>
        </p:nvPicPr>
        <p:blipFill rotWithShape="1">
          <a:blip r:embed="rId24"/>
          <a:srcRect l="13238" t="22252" b="1"/>
          <a:stretch/>
        </p:blipFill>
        <p:spPr>
          <a:xfrm>
            <a:off x="21705166" y="21271535"/>
            <a:ext cx="4230615" cy="5017465"/>
          </a:xfrm>
          <a:prstGeom prst="rect">
            <a:avLst/>
          </a:prstGeom>
        </p:spPr>
      </p:pic>
      <p:sp>
        <p:nvSpPr>
          <p:cNvPr id="68" name="TextBox 67">
            <a:extLst>
              <a:ext uri="{FF2B5EF4-FFF2-40B4-BE49-F238E27FC236}">
                <a16:creationId xmlns:a16="http://schemas.microsoft.com/office/drawing/2014/main" id="{4D6E0004-FA4D-4B45-8A76-6CCE491B41BB}"/>
              </a:ext>
            </a:extLst>
          </p:cNvPr>
          <p:cNvSpPr txBox="1"/>
          <p:nvPr/>
        </p:nvSpPr>
        <p:spPr>
          <a:xfrm>
            <a:off x="1826403" y="25811914"/>
            <a:ext cx="28726959" cy="4385816"/>
          </a:xfrm>
          <a:prstGeom prst="rect">
            <a:avLst/>
          </a:prstGeom>
          <a:noFill/>
        </p:spPr>
        <p:txBody>
          <a:bodyPr wrap="square" rtlCol="0">
            <a:spAutoFit/>
          </a:bodyPr>
          <a:lstStyle/>
          <a:p>
            <a:pPr marL="342900" indent="-342900">
              <a:buFont typeface="Arial" panose="020B0604020202020204" pitchFamily="34" charset="0"/>
              <a:buChar char="•"/>
            </a:pPr>
            <a:r>
              <a:rPr lang="en-US" sz="3100" dirty="0"/>
              <a:t>Height was significantly different between </a:t>
            </a:r>
            <a:r>
              <a:rPr lang="en-US" sz="3100" dirty="0" err="1"/>
              <a:t>sunn</a:t>
            </a:r>
            <a:r>
              <a:rPr lang="en-US" sz="3100" dirty="0"/>
              <a:t> hemp and cowpea. </a:t>
            </a:r>
          </a:p>
          <a:p>
            <a:pPr marL="342900" indent="-342900">
              <a:buFont typeface="Arial" panose="020B0604020202020204" pitchFamily="34" charset="0"/>
              <a:buChar char="•"/>
            </a:pPr>
            <a:r>
              <a:rPr lang="en-US" sz="3100" dirty="0"/>
              <a:t>Early in the season both crops had low pest damage on a scale of 0 to 4. </a:t>
            </a:r>
          </a:p>
          <a:p>
            <a:pPr marL="342900" indent="-342900">
              <a:buFont typeface="Arial" panose="020B0604020202020204" pitchFamily="34" charset="0"/>
              <a:buChar char="•"/>
            </a:pPr>
            <a:r>
              <a:rPr lang="en-US" sz="3100" dirty="0"/>
              <a:t>By the end of the season, </a:t>
            </a:r>
            <a:r>
              <a:rPr lang="en-US" sz="3100" dirty="0" err="1"/>
              <a:t>sunn</a:t>
            </a:r>
            <a:r>
              <a:rPr lang="en-US" sz="3100" dirty="0"/>
              <a:t> hemp remain constant with pest damage but cowpea damage increased and showed significantly higher pest damage.</a:t>
            </a:r>
          </a:p>
          <a:p>
            <a:pPr marL="342900" indent="-342900">
              <a:buFont typeface="Arial" panose="020B0604020202020204" pitchFamily="34" charset="0"/>
              <a:buChar char="•"/>
            </a:pPr>
            <a:r>
              <a:rPr lang="en-US" sz="3100" dirty="0"/>
              <a:t>Plant samples were taken before termination, oven dried, and weighed for biomass analysis, and as expected, </a:t>
            </a:r>
            <a:r>
              <a:rPr lang="en-US" sz="3100" dirty="0" err="1"/>
              <a:t>sunn</a:t>
            </a:r>
            <a:r>
              <a:rPr lang="en-US" sz="3100" dirty="0"/>
              <a:t> hemp biomass was significantly higher than cowpea.</a:t>
            </a:r>
          </a:p>
          <a:p>
            <a:pPr marL="342900" indent="-342900">
              <a:buFont typeface="Arial" panose="020B0604020202020204" pitchFamily="34" charset="0"/>
              <a:buChar char="•"/>
            </a:pPr>
            <a:r>
              <a:rPr lang="en-US" sz="3100" dirty="0"/>
              <a:t>A preliminary analysis of insect samples showed high insect diversity in </a:t>
            </a:r>
            <a:r>
              <a:rPr lang="en-US" sz="3100" dirty="0" err="1"/>
              <a:t>sunn</a:t>
            </a:r>
            <a:r>
              <a:rPr lang="en-US" sz="3100" dirty="0"/>
              <a:t> hemp while cowpea showed a higher presence of predators when compared to pests, yet cowpea had lower insect diversity.</a:t>
            </a:r>
          </a:p>
          <a:p>
            <a:pPr marL="342900" indent="-342900">
              <a:buFont typeface="Arial" panose="020B0604020202020204" pitchFamily="34" charset="0"/>
              <a:buChar char="•"/>
            </a:pPr>
            <a:r>
              <a:rPr lang="en-US" sz="3100" dirty="0"/>
              <a:t>The cash crops, cabbage, cilantro, broccoli, and kale, are currently growing in the same plots that the cover crops were grown on and plowed into.</a:t>
            </a:r>
          </a:p>
          <a:p>
            <a:pPr marL="342900" indent="-342900">
              <a:buFont typeface="Arial" panose="020B0604020202020204" pitchFamily="34" charset="0"/>
              <a:buChar char="•"/>
            </a:pPr>
            <a:r>
              <a:rPr lang="en-US" sz="3100" dirty="0"/>
              <a:t>Data collection for the cash crops will consist of the same measures that were taken for the cover crops but to better understand the insect community there will be extra measures, such as pit fall cups and sticky traps.</a:t>
            </a:r>
          </a:p>
        </p:txBody>
      </p:sp>
      <p:pic>
        <p:nvPicPr>
          <p:cNvPr id="22" name="Picture 21">
            <a:extLst>
              <a:ext uri="{FF2B5EF4-FFF2-40B4-BE49-F238E27FC236}">
                <a16:creationId xmlns:a16="http://schemas.microsoft.com/office/drawing/2014/main" id="{32882971-A695-4638-806F-A8D3D1D359AC}"/>
              </a:ext>
            </a:extLst>
          </p:cNvPr>
          <p:cNvPicPr>
            <a:picLocks noChangeAspect="1"/>
          </p:cNvPicPr>
          <p:nvPr/>
        </p:nvPicPr>
        <p:blipFill rotWithShape="1">
          <a:blip r:embed="rId25"/>
          <a:srcRect l="32319" t="39976" r="29810" b="15799"/>
          <a:stretch/>
        </p:blipFill>
        <p:spPr>
          <a:xfrm>
            <a:off x="27828603" y="17221200"/>
            <a:ext cx="3122937" cy="2734120"/>
          </a:xfrm>
          <a:prstGeom prst="rect">
            <a:avLst/>
          </a:prstGeom>
        </p:spPr>
      </p:pic>
      <p:pic>
        <p:nvPicPr>
          <p:cNvPr id="69" name="Picture 68">
            <a:extLst>
              <a:ext uri="{FF2B5EF4-FFF2-40B4-BE49-F238E27FC236}">
                <a16:creationId xmlns:a16="http://schemas.microsoft.com/office/drawing/2014/main" id="{ADCAF82F-19D3-284A-9E11-C803D7FE3CA5}"/>
              </a:ext>
            </a:extLst>
          </p:cNvPr>
          <p:cNvPicPr>
            <a:picLocks noChangeAspect="1"/>
          </p:cNvPicPr>
          <p:nvPr/>
        </p:nvPicPr>
        <p:blipFill rotWithShape="1">
          <a:blip r:embed="rId26"/>
          <a:srcRect b="5332"/>
          <a:stretch/>
        </p:blipFill>
        <p:spPr>
          <a:xfrm>
            <a:off x="18368364" y="36345164"/>
            <a:ext cx="4962294" cy="2005573"/>
          </a:xfrm>
          <a:prstGeom prst="rect">
            <a:avLst/>
          </a:prstGeom>
        </p:spPr>
      </p:pic>
      <p:sp>
        <p:nvSpPr>
          <p:cNvPr id="30" name="TextBox 29">
            <a:extLst>
              <a:ext uri="{FF2B5EF4-FFF2-40B4-BE49-F238E27FC236}">
                <a16:creationId xmlns:a16="http://schemas.microsoft.com/office/drawing/2014/main" id="{35EF391F-AC25-6944-8658-33FB94F69987}"/>
              </a:ext>
            </a:extLst>
          </p:cNvPr>
          <p:cNvSpPr txBox="1"/>
          <p:nvPr/>
        </p:nvSpPr>
        <p:spPr>
          <a:xfrm>
            <a:off x="2140777" y="21128147"/>
            <a:ext cx="4102136" cy="461665"/>
          </a:xfrm>
          <a:prstGeom prst="rect">
            <a:avLst/>
          </a:prstGeom>
          <a:noFill/>
        </p:spPr>
        <p:txBody>
          <a:bodyPr wrap="square" rtlCol="0">
            <a:spAutoFit/>
          </a:bodyPr>
          <a:lstStyle/>
          <a:p>
            <a:r>
              <a:rPr lang="en-US" sz="2400" i="1" dirty="0"/>
              <a:t>Unpaired t tests, * P&lt;0.05</a:t>
            </a:r>
          </a:p>
        </p:txBody>
      </p:sp>
      <p:pic>
        <p:nvPicPr>
          <p:cNvPr id="70" name="Picture 69" descr="seal_utrgv.jpg">
            <a:extLst>
              <a:ext uri="{FF2B5EF4-FFF2-40B4-BE49-F238E27FC236}">
                <a16:creationId xmlns:a16="http://schemas.microsoft.com/office/drawing/2014/main" id="{FC7D6B98-855F-0148-8B1B-9FEF01B257BB}"/>
              </a:ext>
            </a:extLst>
          </p:cNvPr>
          <p:cNvPicPr>
            <a:picLocks noChangeAspect="1"/>
          </p:cNvPicPr>
          <p:nvPr/>
        </p:nvPicPr>
        <p:blipFill>
          <a:blip r:embed="rId27" cstate="print"/>
          <a:stretch>
            <a:fillRect/>
          </a:stretch>
        </p:blipFill>
        <p:spPr>
          <a:xfrm>
            <a:off x="28698788" y="579392"/>
            <a:ext cx="3149422" cy="3034197"/>
          </a:xfrm>
          <a:prstGeom prst="rect">
            <a:avLst/>
          </a:prstGeom>
        </p:spPr>
      </p:pic>
      <p:pic>
        <p:nvPicPr>
          <p:cNvPr id="6" name="Picture 5">
            <a:extLst>
              <a:ext uri="{FF2B5EF4-FFF2-40B4-BE49-F238E27FC236}">
                <a16:creationId xmlns:a16="http://schemas.microsoft.com/office/drawing/2014/main" id="{BABAAFC8-FF36-4A6B-B95F-50C616E4E332}"/>
              </a:ext>
            </a:extLst>
          </p:cNvPr>
          <p:cNvPicPr>
            <a:picLocks noChangeAspect="1"/>
          </p:cNvPicPr>
          <p:nvPr/>
        </p:nvPicPr>
        <p:blipFill rotWithShape="1">
          <a:blip r:embed="rId28"/>
          <a:srcRect l="1355" t="585" r="667" b="2399"/>
          <a:stretch/>
        </p:blipFill>
        <p:spPr>
          <a:xfrm>
            <a:off x="9302222" y="22288068"/>
            <a:ext cx="6640671" cy="3300650"/>
          </a:xfrm>
          <a:prstGeom prst="rect">
            <a:avLst/>
          </a:prstGeom>
        </p:spPr>
      </p:pic>
      <p:pic>
        <p:nvPicPr>
          <p:cNvPr id="7" name="Picture 6">
            <a:extLst>
              <a:ext uri="{FF2B5EF4-FFF2-40B4-BE49-F238E27FC236}">
                <a16:creationId xmlns:a16="http://schemas.microsoft.com/office/drawing/2014/main" id="{5FE7767C-6258-426C-BAA2-088844323334}"/>
              </a:ext>
            </a:extLst>
          </p:cNvPr>
          <p:cNvPicPr>
            <a:picLocks noChangeAspect="1"/>
          </p:cNvPicPr>
          <p:nvPr/>
        </p:nvPicPr>
        <p:blipFill rotWithShape="1">
          <a:blip r:embed="rId29"/>
          <a:srcRect l="12854" t="14960" b="15521"/>
          <a:stretch/>
        </p:blipFill>
        <p:spPr>
          <a:xfrm>
            <a:off x="26207058" y="21268769"/>
            <a:ext cx="4724908" cy="5020231"/>
          </a:xfrm>
          <a:prstGeom prst="rect">
            <a:avLst/>
          </a:prstGeom>
        </p:spPr>
      </p:pic>
      <p:sp>
        <p:nvSpPr>
          <p:cNvPr id="31" name="TextBox 30">
            <a:extLst>
              <a:ext uri="{FF2B5EF4-FFF2-40B4-BE49-F238E27FC236}">
                <a16:creationId xmlns:a16="http://schemas.microsoft.com/office/drawing/2014/main" id="{3CABA02E-DE9A-40B1-BECE-9F10671EB190}"/>
              </a:ext>
            </a:extLst>
          </p:cNvPr>
          <p:cNvSpPr txBox="1"/>
          <p:nvPr/>
        </p:nvSpPr>
        <p:spPr>
          <a:xfrm>
            <a:off x="17093769" y="11070410"/>
            <a:ext cx="5131661" cy="400110"/>
          </a:xfrm>
          <a:prstGeom prst="rect">
            <a:avLst/>
          </a:prstGeom>
          <a:noFill/>
        </p:spPr>
        <p:txBody>
          <a:bodyPr wrap="none" rtlCol="0">
            <a:spAutoFit/>
          </a:bodyPr>
          <a:lstStyle/>
          <a:p>
            <a:r>
              <a:rPr lang="en-US" sz="2000" dirty="0"/>
              <a:t>Species interactions mediated by plant volatiles</a:t>
            </a:r>
          </a:p>
        </p:txBody>
      </p:sp>
    </p:spTree>
    <p:extLst>
      <p:ext uri="{BB962C8B-B14F-4D97-AF65-F5344CB8AC3E}">
        <p14:creationId xmlns:p14="http://schemas.microsoft.com/office/powerpoint/2010/main" val="1284199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6150</TotalTime>
  <Words>775</Words>
  <Application>Microsoft Office PowerPoint</Application>
  <PresentationFormat>Custom</PresentationFormat>
  <Paragraphs>80</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dc:creator>
  <cp:lastModifiedBy>Pushpa Soti</cp:lastModifiedBy>
  <cp:revision>180</cp:revision>
  <cp:lastPrinted>2013-08-28T23:12:12Z</cp:lastPrinted>
  <dcterms:created xsi:type="dcterms:W3CDTF">2013-03-07T15:33:59Z</dcterms:created>
  <dcterms:modified xsi:type="dcterms:W3CDTF">2019-03-18T20:11:02Z</dcterms:modified>
</cp:coreProperties>
</file>