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01" r:id="rId2"/>
    <p:sldId id="308" r:id="rId3"/>
    <p:sldId id="298" r:id="rId4"/>
    <p:sldId id="332" r:id="rId5"/>
    <p:sldId id="330" r:id="rId6"/>
    <p:sldId id="309" r:id="rId7"/>
    <p:sldId id="300" r:id="rId8"/>
    <p:sldId id="310" r:id="rId9"/>
    <p:sldId id="334" r:id="rId10"/>
    <p:sldId id="335" r:id="rId11"/>
    <p:sldId id="336" r:id="rId12"/>
    <p:sldId id="337" r:id="rId13"/>
    <p:sldId id="339" r:id="rId14"/>
    <p:sldId id="333"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E80F7-DEC4-4B80-AC65-3B16C201DCF0}" v="3" dt="2024-10-22T16:51:00.668"/>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3295" autoAdjust="0"/>
  </p:normalViewPr>
  <p:slideViewPr>
    <p:cSldViewPr snapToGrid="0">
      <p:cViewPr>
        <p:scale>
          <a:sx n="76" d="100"/>
          <a:sy n="76" d="100"/>
        </p:scale>
        <p:origin x="188" y="68"/>
      </p:cViewPr>
      <p:guideLst/>
    </p:cSldViewPr>
  </p:slideViewPr>
  <p:notesTextViewPr>
    <p:cViewPr>
      <p:scale>
        <a:sx n="20" d="100"/>
        <a:sy n="20" d="100"/>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old, Shannon" userId="e4d404b1-663f-4e44-9dea-e1dd7a707070" providerId="ADAL" clId="{840E80F7-DEC4-4B80-AC65-3B16C201DCF0}"/>
    <pc:docChg chg="undo custSel addSld delSld modSld sldOrd">
      <pc:chgData name="Arnold, Shannon" userId="e4d404b1-663f-4e44-9dea-e1dd7a707070" providerId="ADAL" clId="{840E80F7-DEC4-4B80-AC65-3B16C201DCF0}" dt="2024-10-22T16:52:25.339" v="225" actId="27636"/>
      <pc:docMkLst>
        <pc:docMk/>
      </pc:docMkLst>
      <pc:sldChg chg="add del">
        <pc:chgData name="Arnold, Shannon" userId="e4d404b1-663f-4e44-9dea-e1dd7a707070" providerId="ADAL" clId="{840E80F7-DEC4-4B80-AC65-3B16C201DCF0}" dt="2024-10-22T16:46:19.707" v="103" actId="47"/>
        <pc:sldMkLst>
          <pc:docMk/>
          <pc:sldMk cId="3366180545" sldId="293"/>
        </pc:sldMkLst>
      </pc:sldChg>
      <pc:sldChg chg="ord">
        <pc:chgData name="Arnold, Shannon" userId="e4d404b1-663f-4e44-9dea-e1dd7a707070" providerId="ADAL" clId="{840E80F7-DEC4-4B80-AC65-3B16C201DCF0}" dt="2024-10-22T16:42:27.484" v="14"/>
        <pc:sldMkLst>
          <pc:docMk/>
          <pc:sldMk cId="2331917515" sldId="298"/>
        </pc:sldMkLst>
      </pc:sldChg>
      <pc:sldChg chg="modSp del mod">
        <pc:chgData name="Arnold, Shannon" userId="e4d404b1-663f-4e44-9dea-e1dd7a707070" providerId="ADAL" clId="{840E80F7-DEC4-4B80-AC65-3B16C201DCF0}" dt="2024-10-22T16:48:22.091" v="177" actId="47"/>
        <pc:sldMkLst>
          <pc:docMk/>
          <pc:sldMk cId="2670527728" sldId="299"/>
        </pc:sldMkLst>
        <pc:spChg chg="mod">
          <ac:chgData name="Arnold, Shannon" userId="e4d404b1-663f-4e44-9dea-e1dd7a707070" providerId="ADAL" clId="{840E80F7-DEC4-4B80-AC65-3B16C201DCF0}" dt="2024-10-22T16:47:49.949" v="168" actId="6549"/>
          <ac:spMkLst>
            <pc:docMk/>
            <pc:sldMk cId="2670527728" sldId="299"/>
            <ac:spMk id="3" creationId="{8E069DBA-93A9-CCA3-0B19-1CF6E2A50003}"/>
          </ac:spMkLst>
        </pc:spChg>
      </pc:sldChg>
      <pc:sldChg chg="modSp mod">
        <pc:chgData name="Arnold, Shannon" userId="e4d404b1-663f-4e44-9dea-e1dd7a707070" providerId="ADAL" clId="{840E80F7-DEC4-4B80-AC65-3B16C201DCF0}" dt="2024-10-22T16:46:13.598" v="101" actId="20577"/>
        <pc:sldMkLst>
          <pc:docMk/>
          <pc:sldMk cId="3950432692" sldId="300"/>
        </pc:sldMkLst>
        <pc:spChg chg="mod">
          <ac:chgData name="Arnold, Shannon" userId="e4d404b1-663f-4e44-9dea-e1dd7a707070" providerId="ADAL" clId="{840E80F7-DEC4-4B80-AC65-3B16C201DCF0}" dt="2024-10-22T16:46:13.598" v="101" actId="20577"/>
          <ac:spMkLst>
            <pc:docMk/>
            <pc:sldMk cId="3950432692" sldId="300"/>
            <ac:spMk id="2" creationId="{2AFB4136-735D-DC6A-6812-DCB5073368CB}"/>
          </ac:spMkLst>
        </pc:spChg>
        <pc:spChg chg="mod">
          <ac:chgData name="Arnold, Shannon" userId="e4d404b1-663f-4e44-9dea-e1dd7a707070" providerId="ADAL" clId="{840E80F7-DEC4-4B80-AC65-3B16C201DCF0}" dt="2024-10-22T16:45:28.174" v="60" actId="1076"/>
          <ac:spMkLst>
            <pc:docMk/>
            <pc:sldMk cId="3950432692" sldId="300"/>
            <ac:spMk id="3" creationId="{319B577D-2AD3-7EDC-ADF6-458F8B8F6760}"/>
          </ac:spMkLst>
        </pc:spChg>
      </pc:sldChg>
      <pc:sldChg chg="delSp modSp mod">
        <pc:chgData name="Arnold, Shannon" userId="e4d404b1-663f-4e44-9dea-e1dd7a707070" providerId="ADAL" clId="{840E80F7-DEC4-4B80-AC65-3B16C201DCF0}" dt="2024-10-22T16:49:46.586" v="203" actId="1076"/>
        <pc:sldMkLst>
          <pc:docMk/>
          <pc:sldMk cId="2303001153" sldId="301"/>
        </pc:sldMkLst>
        <pc:spChg chg="mod">
          <ac:chgData name="Arnold, Shannon" userId="e4d404b1-663f-4e44-9dea-e1dd7a707070" providerId="ADAL" clId="{840E80F7-DEC4-4B80-AC65-3B16C201DCF0}" dt="2024-10-22T16:49:43.680" v="202" actId="6549"/>
          <ac:spMkLst>
            <pc:docMk/>
            <pc:sldMk cId="2303001153" sldId="301"/>
            <ac:spMk id="3" creationId="{00000000-0000-0000-0000-000000000000}"/>
          </ac:spMkLst>
        </pc:spChg>
        <pc:picChg chg="del">
          <ac:chgData name="Arnold, Shannon" userId="e4d404b1-663f-4e44-9dea-e1dd7a707070" providerId="ADAL" clId="{840E80F7-DEC4-4B80-AC65-3B16C201DCF0}" dt="2024-10-22T16:49:35.320" v="193" actId="478"/>
          <ac:picMkLst>
            <pc:docMk/>
            <pc:sldMk cId="2303001153" sldId="301"/>
            <ac:picMk id="6" creationId="{3964177E-4CFB-20C0-8628-4A2B4A00247A}"/>
          </ac:picMkLst>
        </pc:picChg>
        <pc:picChg chg="del">
          <ac:chgData name="Arnold, Shannon" userId="e4d404b1-663f-4e44-9dea-e1dd7a707070" providerId="ADAL" clId="{840E80F7-DEC4-4B80-AC65-3B16C201DCF0}" dt="2024-10-22T16:49:33.632" v="192" actId="21"/>
          <ac:picMkLst>
            <pc:docMk/>
            <pc:sldMk cId="2303001153" sldId="301"/>
            <ac:picMk id="7" creationId="{97DD2BDD-27F4-51A3-B04F-5F1EAB441C17}"/>
          </ac:picMkLst>
        </pc:picChg>
        <pc:picChg chg="mod">
          <ac:chgData name="Arnold, Shannon" userId="e4d404b1-663f-4e44-9dea-e1dd7a707070" providerId="ADAL" clId="{840E80F7-DEC4-4B80-AC65-3B16C201DCF0}" dt="2024-10-22T16:49:46.586" v="203" actId="1076"/>
          <ac:picMkLst>
            <pc:docMk/>
            <pc:sldMk cId="2303001153" sldId="301"/>
            <ac:picMk id="10" creationId="{1001E53E-D5D8-3761-06D0-3E9C677C99E7}"/>
          </ac:picMkLst>
        </pc:picChg>
      </pc:sldChg>
      <pc:sldChg chg="add del">
        <pc:chgData name="Arnold, Shannon" userId="e4d404b1-663f-4e44-9dea-e1dd7a707070" providerId="ADAL" clId="{840E80F7-DEC4-4B80-AC65-3B16C201DCF0}" dt="2024-10-22T16:46:17.707" v="102" actId="47"/>
        <pc:sldMkLst>
          <pc:docMk/>
          <pc:sldMk cId="3476821934" sldId="303"/>
        </pc:sldMkLst>
      </pc:sldChg>
      <pc:sldChg chg="del">
        <pc:chgData name="Arnold, Shannon" userId="e4d404b1-663f-4e44-9dea-e1dd7a707070" providerId="ADAL" clId="{840E80F7-DEC4-4B80-AC65-3B16C201DCF0}" dt="2024-10-22T16:46:24.536" v="104" actId="47"/>
        <pc:sldMkLst>
          <pc:docMk/>
          <pc:sldMk cId="245412410" sldId="304"/>
        </pc:sldMkLst>
      </pc:sldChg>
      <pc:sldChg chg="modSp mod">
        <pc:chgData name="Arnold, Shannon" userId="e4d404b1-663f-4e44-9dea-e1dd7a707070" providerId="ADAL" clId="{840E80F7-DEC4-4B80-AC65-3B16C201DCF0}" dt="2024-10-22T16:52:25.339" v="225" actId="27636"/>
        <pc:sldMkLst>
          <pc:docMk/>
          <pc:sldMk cId="3390691198" sldId="310"/>
        </pc:sldMkLst>
        <pc:spChg chg="mod">
          <ac:chgData name="Arnold, Shannon" userId="e4d404b1-663f-4e44-9dea-e1dd7a707070" providerId="ADAL" clId="{840E80F7-DEC4-4B80-AC65-3B16C201DCF0}" dt="2024-10-22T16:52:17.058" v="221" actId="14100"/>
          <ac:spMkLst>
            <pc:docMk/>
            <pc:sldMk cId="3390691198" sldId="310"/>
            <ac:spMk id="2" creationId="{9C54D621-C757-AC50-D82B-30CB61ED482B}"/>
          </ac:spMkLst>
        </pc:spChg>
        <pc:spChg chg="mod">
          <ac:chgData name="Arnold, Shannon" userId="e4d404b1-663f-4e44-9dea-e1dd7a707070" providerId="ADAL" clId="{840E80F7-DEC4-4B80-AC65-3B16C201DCF0}" dt="2024-10-22T16:52:25.339" v="224" actId="27636"/>
          <ac:spMkLst>
            <pc:docMk/>
            <pc:sldMk cId="3390691198" sldId="310"/>
            <ac:spMk id="4" creationId="{9C1101AC-2F86-CC9E-BEFE-52FAD0A4FA4A}"/>
          </ac:spMkLst>
        </pc:spChg>
        <pc:spChg chg="mod">
          <ac:chgData name="Arnold, Shannon" userId="e4d404b1-663f-4e44-9dea-e1dd7a707070" providerId="ADAL" clId="{840E80F7-DEC4-4B80-AC65-3B16C201DCF0}" dt="2024-10-22T16:52:25.339" v="225" actId="27636"/>
          <ac:spMkLst>
            <pc:docMk/>
            <pc:sldMk cId="3390691198" sldId="310"/>
            <ac:spMk id="5" creationId="{B1AC5E00-E94B-321F-7FEA-3137D4211B2E}"/>
          </ac:spMkLst>
        </pc:spChg>
      </pc:sldChg>
      <pc:sldChg chg="del">
        <pc:chgData name="Arnold, Shannon" userId="e4d404b1-663f-4e44-9dea-e1dd7a707070" providerId="ADAL" clId="{840E80F7-DEC4-4B80-AC65-3B16C201DCF0}" dt="2024-10-22T16:46:55.726" v="152" actId="47"/>
        <pc:sldMkLst>
          <pc:docMk/>
          <pc:sldMk cId="2759103349" sldId="329"/>
        </pc:sldMkLst>
      </pc:sldChg>
      <pc:sldChg chg="ord">
        <pc:chgData name="Arnold, Shannon" userId="e4d404b1-663f-4e44-9dea-e1dd7a707070" providerId="ADAL" clId="{840E80F7-DEC4-4B80-AC65-3B16C201DCF0}" dt="2024-10-22T16:42:32.516" v="16"/>
        <pc:sldMkLst>
          <pc:docMk/>
          <pc:sldMk cId="955418176" sldId="330"/>
        </pc:sldMkLst>
      </pc:sldChg>
      <pc:sldChg chg="del">
        <pc:chgData name="Arnold, Shannon" userId="e4d404b1-663f-4e44-9dea-e1dd7a707070" providerId="ADAL" clId="{840E80F7-DEC4-4B80-AC65-3B16C201DCF0}" dt="2024-10-22T16:48:23.700" v="178" actId="47"/>
        <pc:sldMkLst>
          <pc:docMk/>
          <pc:sldMk cId="3813072119" sldId="331"/>
        </pc:sldMkLst>
      </pc:sldChg>
      <pc:sldChg chg="addSp delSp modSp mod">
        <pc:chgData name="Arnold, Shannon" userId="e4d404b1-663f-4e44-9dea-e1dd7a707070" providerId="ADAL" clId="{840E80F7-DEC4-4B80-AC65-3B16C201DCF0}" dt="2024-10-22T16:51:39.449" v="220" actId="14100"/>
        <pc:sldMkLst>
          <pc:docMk/>
          <pc:sldMk cId="2228638396" sldId="334"/>
        </pc:sldMkLst>
        <pc:spChg chg="mod">
          <ac:chgData name="Arnold, Shannon" userId="e4d404b1-663f-4e44-9dea-e1dd7a707070" providerId="ADAL" clId="{840E80F7-DEC4-4B80-AC65-3B16C201DCF0}" dt="2024-10-22T16:48:47.704" v="191" actId="20577"/>
          <ac:spMkLst>
            <pc:docMk/>
            <pc:sldMk cId="2228638396" sldId="334"/>
            <ac:spMk id="2" creationId="{23A60660-635D-70BF-832B-A1C7F4FA6D51}"/>
          </ac:spMkLst>
        </pc:spChg>
        <pc:spChg chg="mod">
          <ac:chgData name="Arnold, Shannon" userId="e4d404b1-663f-4e44-9dea-e1dd7a707070" providerId="ADAL" clId="{840E80F7-DEC4-4B80-AC65-3B16C201DCF0}" dt="2024-10-22T16:51:39.449" v="220" actId="14100"/>
          <ac:spMkLst>
            <pc:docMk/>
            <pc:sldMk cId="2228638396" sldId="334"/>
            <ac:spMk id="3" creationId="{30C09D33-6223-6C28-79C4-2DBA58F6EF4B}"/>
          </ac:spMkLst>
        </pc:spChg>
        <pc:picChg chg="add mod">
          <ac:chgData name="Arnold, Shannon" userId="e4d404b1-663f-4e44-9dea-e1dd7a707070" providerId="ADAL" clId="{840E80F7-DEC4-4B80-AC65-3B16C201DCF0}" dt="2024-10-22T16:51:34.011" v="218" actId="1076"/>
          <ac:picMkLst>
            <pc:docMk/>
            <pc:sldMk cId="2228638396" sldId="334"/>
            <ac:picMk id="4" creationId="{622D6929-C14C-D3FB-8A5B-55B4AD627CD6}"/>
          </ac:picMkLst>
        </pc:picChg>
        <pc:picChg chg="del mod">
          <ac:chgData name="Arnold, Shannon" userId="e4d404b1-663f-4e44-9dea-e1dd7a707070" providerId="ADAL" clId="{840E80F7-DEC4-4B80-AC65-3B16C201DCF0}" dt="2024-10-22T16:50:15.854" v="207" actId="21"/>
          <ac:picMkLst>
            <pc:docMk/>
            <pc:sldMk cId="2228638396" sldId="334"/>
            <ac:picMk id="7" creationId="{05365030-5C9B-89CD-31ED-CDA9DFB255DC}"/>
          </ac:picMkLst>
        </pc:picChg>
      </pc:sldChg>
      <pc:sldChg chg="addSp modSp mod">
        <pc:chgData name="Arnold, Shannon" userId="e4d404b1-663f-4e44-9dea-e1dd7a707070" providerId="ADAL" clId="{840E80F7-DEC4-4B80-AC65-3B16C201DCF0}" dt="2024-10-22T16:50:02.963" v="206" actId="1076"/>
        <pc:sldMkLst>
          <pc:docMk/>
          <pc:sldMk cId="3962322894" sldId="335"/>
        </pc:sldMkLst>
        <pc:spChg chg="mod">
          <ac:chgData name="Arnold, Shannon" userId="e4d404b1-663f-4e44-9dea-e1dd7a707070" providerId="ADAL" clId="{840E80F7-DEC4-4B80-AC65-3B16C201DCF0}" dt="2024-10-22T16:49:58.259" v="204" actId="14100"/>
          <ac:spMkLst>
            <pc:docMk/>
            <pc:sldMk cId="3962322894" sldId="335"/>
            <ac:spMk id="3" creationId="{3B09B4FC-7245-D975-3B63-826B16FCA9D4}"/>
          </ac:spMkLst>
        </pc:spChg>
        <pc:picChg chg="add mod">
          <ac:chgData name="Arnold, Shannon" userId="e4d404b1-663f-4e44-9dea-e1dd7a707070" providerId="ADAL" clId="{840E80F7-DEC4-4B80-AC65-3B16C201DCF0}" dt="2024-10-22T16:50:02.963" v="206" actId="1076"/>
          <ac:picMkLst>
            <pc:docMk/>
            <pc:sldMk cId="3962322894" sldId="335"/>
            <ac:picMk id="7" creationId="{97DD2BDD-27F4-51A3-B04F-5F1EAB441C17}"/>
          </ac:picMkLst>
        </pc:picChg>
      </pc:sldChg>
      <pc:sldChg chg="addSp delSp modSp mod">
        <pc:chgData name="Arnold, Shannon" userId="e4d404b1-663f-4e44-9dea-e1dd7a707070" providerId="ADAL" clId="{840E80F7-DEC4-4B80-AC65-3B16C201DCF0}" dt="2024-10-22T16:51:22.822" v="217" actId="1076"/>
        <pc:sldMkLst>
          <pc:docMk/>
          <pc:sldMk cId="1617679325" sldId="339"/>
        </pc:sldMkLst>
        <pc:picChg chg="add del mod">
          <ac:chgData name="Arnold, Shannon" userId="e4d404b1-663f-4e44-9dea-e1dd7a707070" providerId="ADAL" clId="{840E80F7-DEC4-4B80-AC65-3B16C201DCF0}" dt="2024-10-22T16:51:20.985" v="216" actId="21"/>
          <ac:picMkLst>
            <pc:docMk/>
            <pc:sldMk cId="1617679325" sldId="339"/>
            <ac:picMk id="4" creationId="{123EA3C1-7EB8-0D2B-D968-66361275F84B}"/>
          </ac:picMkLst>
        </pc:picChg>
        <pc:picChg chg="add mod">
          <ac:chgData name="Arnold, Shannon" userId="e4d404b1-663f-4e44-9dea-e1dd7a707070" providerId="ADAL" clId="{840E80F7-DEC4-4B80-AC65-3B16C201DCF0}" dt="2024-10-22T16:51:22.822" v="217" actId="1076"/>
          <ac:picMkLst>
            <pc:docMk/>
            <pc:sldMk cId="1617679325" sldId="339"/>
            <ac:picMk id="7" creationId="{05365030-5C9B-89CD-31ED-CDA9DFB255D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3A45BA1-980A-4507-BE5A-5C1E7C2FFD8F}" type="datetimeFigureOut">
              <a:rPr lang="en-US"/>
              <a:t>10/22/2024</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A3416D-7FED-43BC-AA7C-D92DBA01ED64}" type="datetimeFigureOut">
              <a:rPr lang="en-US"/>
              <a:t>10/22/2024</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epartneradmin.jaunt.cloud/wp-content/uploads/2019/01/6_Agritourism1.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328282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0" i="0" dirty="0">
                <a:solidFill>
                  <a:srgbClr val="222222"/>
                </a:solidFill>
                <a:effectLst/>
                <a:latin typeface="Georgia" panose="02040502050405020303" pitchFamily="18" charset="0"/>
              </a:rPr>
              <a:t>HB 342 officially added agritourism to the list of MT Recreational activities opening up </a:t>
            </a:r>
            <a:r>
              <a:rPr lang="en-US" sz="3600" b="0" i="0" dirty="0" err="1">
                <a:solidFill>
                  <a:srgbClr val="222222"/>
                </a:solidFill>
                <a:effectLst/>
                <a:latin typeface="Georgia" panose="02040502050405020303" pitchFamily="18" charset="0"/>
              </a:rPr>
              <a:t>opportunites</a:t>
            </a:r>
            <a:r>
              <a:rPr lang="en-US" sz="3600" b="0" i="0" dirty="0">
                <a:solidFill>
                  <a:srgbClr val="222222"/>
                </a:solidFill>
                <a:effectLst/>
                <a:latin typeface="Georgia" panose="02040502050405020303" pitchFamily="18" charset="0"/>
              </a:rPr>
              <a:t> to develop the industry</a:t>
            </a:r>
          </a:p>
          <a:p>
            <a:pPr marL="381019" marR="0" lvl="0" indent="-3810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D1E5F9">
                    <a:lumMod val="10000"/>
                  </a:srgbClr>
                </a:solidFill>
                <a:latin typeface="Segoe Print"/>
                <a:hlinkClick r:id="rId3"/>
              </a:rPr>
              <a:t>2017 Montana Agritourism Manual</a:t>
            </a:r>
            <a:endParaRPr lang="en-US" sz="3600" dirty="0">
              <a:solidFill>
                <a:srgbClr val="D1E5F9">
                  <a:lumMod val="10000"/>
                </a:srgbClr>
              </a:solidFill>
              <a:latin typeface="Segoe Print"/>
            </a:endParaRPr>
          </a:p>
          <a:p>
            <a:pPr marL="838219" lvl="1" indent="-381019">
              <a:buFont typeface="Arial" panose="020B0604020202020204" pitchFamily="34" charset="0"/>
              <a:buChar char="•"/>
            </a:pPr>
            <a:r>
              <a:rPr lang="en-US" sz="3600" dirty="0">
                <a:solidFill>
                  <a:srgbClr val="D1E5F9">
                    <a:lumMod val="10000"/>
                  </a:srgbClr>
                </a:solidFill>
                <a:latin typeface="Segoe Print"/>
              </a:rPr>
              <a:t>AERO, MT Department of Ag and Commerce, MSU Extension, Governor’s Office for Economic Development, FADS, Montana Farmer’s Union, USDA Farmer’s Market Promotion program, and Agritourism Working Group</a:t>
            </a:r>
          </a:p>
          <a:p>
            <a:endParaRPr lang="en-US" sz="3600" b="0" i="0" dirty="0">
              <a:solidFill>
                <a:srgbClr val="222222"/>
              </a:solidFill>
              <a:effectLst/>
              <a:latin typeface="Georgia" panose="02040502050405020303" pitchFamily="18" charset="0"/>
            </a:endParaRPr>
          </a:p>
          <a:p>
            <a:endParaRPr lang="en-US" sz="3600" b="0" i="0" dirty="0">
              <a:solidFill>
                <a:srgbClr val="222222"/>
              </a:solidFill>
              <a:effectLst/>
              <a:latin typeface="Georgia" panose="02040502050405020303" pitchFamily="18" charset="0"/>
            </a:endParaRPr>
          </a:p>
          <a:p>
            <a:r>
              <a:rPr lang="en-US" sz="3600" b="0" i="0" dirty="0">
                <a:solidFill>
                  <a:srgbClr val="222222"/>
                </a:solidFill>
                <a:effectLst/>
                <a:latin typeface="Georgia" panose="02040502050405020303" pitchFamily="18" charset="0"/>
              </a:rPr>
              <a:t>AERO has recently released Developing Montana’s Agritourism: A Resource Manual, the first of its kind in the state, to help Montana’s farmers, ranchers, and producers explore agritourism as a product offering and economic opportunity. </a:t>
            </a:r>
            <a:endParaRPr lang="en-US" sz="3600" dirty="0">
              <a:solidFill>
                <a:schemeClr val="bg2">
                  <a:lumMod val="10000"/>
                </a:schemeClr>
              </a:solidFill>
              <a:latin typeface="+mj-lt"/>
            </a:endParaRPr>
          </a:p>
          <a:p>
            <a:endParaRPr lang="en-US" sz="3600" dirty="0">
              <a:solidFill>
                <a:schemeClr val="bg2">
                  <a:lumMod val="10000"/>
                </a:schemeClr>
              </a:solidFill>
              <a:latin typeface="+mj-lt"/>
            </a:endParaRPr>
          </a:p>
          <a:p>
            <a:r>
              <a:rPr lang="en-US" sz="3600" dirty="0">
                <a:solidFill>
                  <a:schemeClr val="bg2">
                    <a:lumMod val="10000"/>
                  </a:schemeClr>
                </a:solidFill>
                <a:latin typeface="+mj-lt"/>
              </a:rPr>
              <a:t>have been found to be strong motivators for starting an agritourism business on an existing farm or ranch (McGehee &amp; Kim, 2004; Schilling et al., 2006).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2">
                    <a:lumMod val="10000"/>
                  </a:schemeClr>
                </a:solidFill>
                <a:latin typeface="+mj-lt"/>
              </a:rPr>
              <a:t>Education of urban and suburban audiences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1E5F9">
                    <a:lumMod val="10000"/>
                  </a:srgbClr>
                </a:solidFill>
                <a:effectLst/>
                <a:uLnTx/>
                <a:uFillTx/>
                <a:latin typeface="Segoe Print"/>
                <a:ea typeface="+mn-ea"/>
                <a:cs typeface="+mn-cs"/>
              </a:rPr>
              <a:t>Motivators</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D1E5F9">
                    <a:lumMod val="10000"/>
                  </a:srgbClr>
                </a:solidFill>
                <a:effectLst/>
                <a:uLnTx/>
                <a:uFillTx/>
                <a:latin typeface="Segoe Print"/>
                <a:ea typeface="+mn-ea"/>
                <a:cs typeface="+mn-cs"/>
              </a:rPr>
              <a:t>Additional income stream </a:t>
            </a:r>
          </a:p>
          <a:p>
            <a:pPr marL="762015"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D1E5F9">
                    <a:lumMod val="10000"/>
                  </a:srgbClr>
                </a:solidFill>
                <a:effectLst/>
                <a:uLnTx/>
                <a:uFillTx/>
                <a:latin typeface="Segoe Print"/>
                <a:ea typeface="+mn-ea"/>
                <a:cs typeface="+mn-cs"/>
              </a:rPr>
              <a:t>The ability to diversify operations</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238416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activity could be in either the core or peripheral category based on location, i.e., on-farm vs. off-farm, or how that activity is connected to traditional agriculture. Chase et al. (2018) defined core activities as “those that take place on a working farm or ranch and have deep connection to agricultural production and the marketing of a farm’s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Peripheral activities are defined as those that “may take place on a working farm, but they may lack deep connection to the actual farm or ranch, so they may be considered as peripheral activities and are located on the outer ring of the chart” (p. 17).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a:t>
            </a:fld>
            <a:endParaRPr lang="en-US"/>
          </a:p>
        </p:txBody>
      </p:sp>
    </p:spTree>
    <p:extLst>
      <p:ext uri="{BB962C8B-B14F-4D97-AF65-F5344CB8AC3E}">
        <p14:creationId xmlns:p14="http://schemas.microsoft.com/office/powerpoint/2010/main" val="23860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Our Mission</a:t>
            </a:r>
            <a:endParaRPr lang="en-US" dirty="0">
              <a:solidFill>
                <a:schemeClr val="tx1">
                  <a:lumMod val="50000"/>
                </a:schemeClr>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Dedicated to promoting the Agritourism industry in Montana by working collaboratively with state and industry partners, </a:t>
            </a:r>
            <a:r>
              <a:rPr lang="en-US" dirty="0">
                <a:solidFill>
                  <a:schemeClr val="tx1">
                    <a:lumMod val="50000"/>
                  </a:schemeClr>
                </a:solidFill>
                <a:effectLst/>
                <a:latin typeface="+mj-lt"/>
                <a:ea typeface="Calibri" panose="020F0502020204030204" pitchFamily="34" charset="0"/>
                <a:cs typeface="Times New Roman" panose="02020603050405020304" pitchFamily="18" charset="0"/>
              </a:rPr>
              <a:t>providing resources, research, and education, and connecting our producers and community stakeholders with local, state, and global agritourism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Montana’s strategic agritourism marketing plan combined with culinary tourism marketing and value-added products will put the spotlight on Montana as a world-class destination for interesting, fun and life-changing agriculture-based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goal is to develop and sustain an agritourism affiliation for the purposes of creating relationships, assisting operators with marketing, and learning best practices with an emphasis on stewardship.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To clarify and improve the state and local regulatory framework so agritourism businesses are compatible with the intent of land-use law and public health regulations and operating smoothly.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To lessen the barriers to entry by addressing inherent risks, limited liability laws, and insurance coverage needed to operate.  </a:t>
            </a:r>
          </a:p>
          <a:p>
            <a:pPr marL="742950" marR="0" lvl="1" indent="-285750">
              <a:lnSpc>
                <a:spcPct val="107000"/>
              </a:lnSpc>
              <a:spcBef>
                <a:spcPts val="0"/>
              </a:spcBef>
              <a:spcAft>
                <a:spcPts val="0"/>
              </a:spcAft>
              <a:buFont typeface="+mj-lt"/>
              <a:buAutoNum type="alphaLcPeriod"/>
            </a:pPr>
            <a:r>
              <a:rPr lang="en-US" dirty="0">
                <a:effectLst/>
                <a:latin typeface="Calibri" panose="020F0502020204030204" pitchFamily="34" charset="0"/>
                <a:ea typeface="Calibri" panose="020F0502020204030204" pitchFamily="34" charset="0"/>
                <a:cs typeface="Times New Roman" panose="02020603050405020304" pitchFamily="18" charset="0"/>
              </a:rPr>
              <a:t>To collaborate with industry partners advocating for a bill that would provide Limited Liability for Agritourism Providers so that Montanans can afford to provide agritourism opportunities and do so with some peace of mind.</a:t>
            </a:r>
          </a:p>
          <a:p>
            <a:pPr marL="742950" marR="0" lvl="1" indent="-285750">
              <a:lnSpc>
                <a:spcPct val="107000"/>
              </a:lnSpc>
              <a:spcBef>
                <a:spcPts val="0"/>
              </a:spcBef>
              <a:spcAft>
                <a:spcPts val="0"/>
              </a:spcAft>
              <a:buFont typeface="+mj-lt"/>
              <a:buAutoNum type="alphaLcPeriod"/>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To pave the way for locals and visitors to discover agritourism products and services vetted for authenticity and quality. </a:t>
            </a:r>
          </a:p>
          <a:p>
            <a:pPr marL="457200" marR="0" lvl="1" indent="0" algn="l" defTabSz="914400" rtl="0" eaLnBrk="1" fontAlgn="auto" latinLnBrk="0" hangingPunct="1">
              <a:lnSpc>
                <a:spcPct val="107000"/>
              </a:lnSpc>
              <a:spcBef>
                <a:spcPts val="0"/>
              </a:spcBef>
              <a:spcAft>
                <a:spcPts val="0"/>
              </a:spcAft>
              <a:buClrTx/>
              <a:buSzTx/>
              <a:buFont typeface="+mj-lt"/>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committed to making resources readily available and providing advice and support for producers interested in growth and value-added opportunities in agritourism.</a:t>
            </a:r>
          </a:p>
          <a:p>
            <a:pPr marL="457200" marR="0" lvl="1" indent="0">
              <a:lnSpc>
                <a:spcPct val="107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5</a:t>
            </a:fld>
            <a:endParaRPr lang="en-US"/>
          </a:p>
        </p:txBody>
      </p:sp>
    </p:spTree>
    <p:extLst>
      <p:ext uri="{BB962C8B-B14F-4D97-AF65-F5344CB8AC3E}">
        <p14:creationId xmlns:p14="http://schemas.microsoft.com/office/powerpoint/2010/main" val="313453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Created</a:t>
            </a:r>
            <a:endParaRPr lang="en-US" dirty="0">
              <a:solidFill>
                <a:schemeClr val="tx2"/>
              </a:solidFill>
            </a:endParaRPr>
          </a:p>
          <a:p>
            <a:pPr marL="0" indent="0">
              <a:buNone/>
            </a:pPr>
            <a:r>
              <a:rPr lang="en-US" dirty="0">
                <a:solidFill>
                  <a:schemeClr val="tx2"/>
                </a:solidFill>
              </a:rPr>
              <a:t>MT Department of Ag Specialty Crop Block Grant: Explore the industry</a:t>
            </a:r>
          </a:p>
          <a:p>
            <a:pPr marL="457200" indent="-457200">
              <a:buFont typeface="+mj-lt"/>
              <a:buAutoNum type="arabicPeriod"/>
            </a:pPr>
            <a:r>
              <a:rPr lang="en-US" dirty="0">
                <a:solidFill>
                  <a:schemeClr val="tx2"/>
                </a:solidFill>
              </a:rPr>
              <a:t>Develop an effective educational platform</a:t>
            </a:r>
          </a:p>
          <a:p>
            <a:pPr marL="457200" indent="-457200">
              <a:buFont typeface="+mj-lt"/>
              <a:buAutoNum type="arabicPeriod"/>
            </a:pPr>
            <a:r>
              <a:rPr lang="en-US" dirty="0">
                <a:solidFill>
                  <a:schemeClr val="tx2"/>
                </a:solidFill>
              </a:rPr>
              <a:t>Increase knowledge of agritourism for a wide population</a:t>
            </a:r>
          </a:p>
          <a:p>
            <a:pPr marL="457200" indent="-457200">
              <a:buFont typeface="+mj-lt"/>
              <a:buAutoNum type="arabicPeriod"/>
            </a:pPr>
            <a:r>
              <a:rPr lang="en-US" dirty="0">
                <a:solidFill>
                  <a:schemeClr val="tx2"/>
                </a:solidFill>
              </a:rPr>
              <a:t>Increase understanding of communication methods</a:t>
            </a:r>
          </a:p>
          <a:p>
            <a:pPr marL="0" indent="0">
              <a:buNone/>
            </a:pPr>
            <a:r>
              <a:rPr lang="en-US" dirty="0">
                <a:solidFill>
                  <a:schemeClr val="tx2"/>
                </a:solidFill>
              </a:rPr>
              <a:t>Outcomes: Created Logos, Website, Video Stories, Expert Interview Series, Data Visualization, and Social Media Presence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episode, the project directors will invite current and prospective agritourism operators in Montana to discuss their challenges and questions. Then, industry experts, researchers and Extension professionals, and experienced agritourism operators from nearby states will be invited to respond to the questions and provide insights about overcoming specific challenges to be successful. A complementary website to host the podcast series and informational resources will significantly aid in expediting the development of a successful agritourism industry in Montana. The innovative podcast delivery mechanism is intended to engage groups of younger, potentially economically disadvantaged producers who are most likely to begin an agritourism business but are also more challenging to reach with more traditional educational efforts. This project will use a portfolio of marketing strategies—ranging from traditional press releases to targeted social media strategies—to maximize reach across varying demographic and socioeconomic groups. By tracking analytics, the project will provide insights about which communications and marketing strategies are most 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communication approach seeks to engage varying demographic and socioeconomic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Recording is the easy part! Now what?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 Transcribing, and 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Machine learning transcription service: 1 hour podcast = 5 minutes to transcribe = 95% accuracy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Nvivo</a:t>
            </a:r>
            <a:r>
              <a:rPr lang="en-US" dirty="0"/>
              <a:t>- Qualitative Analysis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Hired a Marketing and Consulting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6</a:t>
            </a:fld>
            <a:endParaRPr lang="en-US"/>
          </a:p>
        </p:txBody>
      </p:sp>
    </p:spTree>
    <p:extLst>
      <p:ext uri="{BB962C8B-B14F-4D97-AF65-F5344CB8AC3E}">
        <p14:creationId xmlns:p14="http://schemas.microsoft.com/office/powerpoint/2010/main" val="241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7</a:t>
            </a:fld>
            <a:endParaRPr lang="en-US"/>
          </a:p>
        </p:txBody>
      </p:sp>
    </p:spTree>
    <p:extLst>
      <p:ext uri="{BB962C8B-B14F-4D97-AF65-F5344CB8AC3E}">
        <p14:creationId xmlns:p14="http://schemas.microsoft.com/office/powerpoint/2010/main" val="94141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1451289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10/22/2024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10/22/2024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10/22/2024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10/22/2024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10/22/2024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barkleyshomegrown.com/the-greenhouse/" TargetMode="External"/><Relationship Id="rId3" Type="http://schemas.openxmlformats.org/officeDocument/2006/relationships/hyperlink" Target="https://mahlstedtranch.com/western-ranch-experiences/" TargetMode="External"/><Relationship Id="rId7" Type="http://schemas.openxmlformats.org/officeDocument/2006/relationships/hyperlink" Target="https://abcacres.com/" TargetMode="External"/><Relationship Id="rId2" Type="http://schemas.openxmlformats.org/officeDocument/2006/relationships/hyperlink" Target="https://www.cowgirlcampmontana.com/" TargetMode="External"/><Relationship Id="rId1" Type="http://schemas.openxmlformats.org/officeDocument/2006/relationships/slideLayout" Target="../slideLayouts/slideLayout4.xml"/><Relationship Id="rId6" Type="http://schemas.openxmlformats.org/officeDocument/2006/relationships/hyperlink" Target="https://www.turnerfarms406.com/" TargetMode="External"/><Relationship Id="rId11" Type="http://schemas.openxmlformats.org/officeDocument/2006/relationships/image" Target="../media/image17.png"/><Relationship Id="rId5" Type="http://schemas.openxmlformats.org/officeDocument/2006/relationships/hyperlink" Target="https://montanaslongesttable.com/" TargetMode="External"/><Relationship Id="rId10" Type="http://schemas.openxmlformats.org/officeDocument/2006/relationships/hyperlink" Target="https://www.atwanderingacres.com/" TargetMode="External"/><Relationship Id="rId4" Type="http://schemas.openxmlformats.org/officeDocument/2006/relationships/hyperlink" Target="https://wildhorselavender.com/" TargetMode="External"/><Relationship Id="rId9" Type="http://schemas.openxmlformats.org/officeDocument/2006/relationships/hyperlink" Target="https://cultivatingconnectionsmt.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canva.com/design/DAFwzL4VSNM/zF-5aiC0aYQPMARId8KJ1Q/edit?utm_content=DAFwzL4VSNM&amp;utm_campaign=designshare&amp;utm_medium=link2&amp;utm_source=sharebutto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app=desktop&amp;v=khg4K3Pgkug&amp;fbclid=IwAR1YvCsnPp7soWkPT8yYkW3vtGj7DBTlNeQjDHx0p3pCSefAZ-q5PksYVe4"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www.msn.com/en-us/travel/news/montana-ranchers-new-side-hustle-giving-tourists-the-yellowstone-experience/ar-AA1gHGDn"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br>
              <a:rPr lang="en-US" b="1" dirty="0"/>
            </a:br>
            <a:endParaRPr lang="en-US" dirty="0"/>
          </a:p>
        </p:txBody>
      </p:sp>
      <p:sp>
        <p:nvSpPr>
          <p:cNvPr id="3" name="Subtitle 2"/>
          <p:cNvSpPr>
            <a:spLocks noGrp="1"/>
          </p:cNvSpPr>
          <p:nvPr>
            <p:ph idx="1"/>
          </p:nvPr>
        </p:nvSpPr>
        <p:spPr>
          <a:xfrm>
            <a:off x="1040976" y="1163782"/>
            <a:ext cx="6800003" cy="4755104"/>
          </a:xfrm>
        </p:spPr>
        <p:txBody>
          <a:bodyPr>
            <a:normAutofit/>
          </a:bodyPr>
          <a:lstStyle/>
          <a:p>
            <a:pPr marL="0" indent="0" algn="ctr">
              <a:buNone/>
            </a:pPr>
            <a:r>
              <a:rPr kumimoji="0" lang="en-US" sz="3600" b="1" i="0" u="none" strike="noStrike" kern="1200" cap="none" spc="0" normalizeH="0" baseline="0" noProof="0" dirty="0">
                <a:ln>
                  <a:noFill/>
                </a:ln>
                <a:solidFill>
                  <a:srgbClr val="9A5315">
                    <a:lumMod val="50000"/>
                  </a:srgbClr>
                </a:solidFill>
                <a:effectLst/>
                <a:uLnTx/>
                <a:uFillTx/>
                <a:latin typeface="Segoe Print"/>
                <a:ea typeface="+mj-ea"/>
                <a:cs typeface="+mj-cs"/>
              </a:rPr>
              <a:t>“Create your Own Agritourism Experience in Your County”</a:t>
            </a:r>
            <a:endParaRPr lang="en-US" sz="2900" b="1" dirty="0">
              <a:latin typeface="Segoe Print"/>
              <a:ea typeface="+mj-ea"/>
              <a:cs typeface="+mj-cs"/>
            </a:endParaRPr>
          </a:p>
          <a:p>
            <a:pPr marL="0" indent="0" algn="ctr">
              <a:buNone/>
            </a:pPr>
            <a:endParaRPr lang="en-US" sz="2900" b="1" dirty="0">
              <a:latin typeface="Segoe Print"/>
              <a:ea typeface="+mj-ea"/>
              <a:cs typeface="+mj-cs"/>
            </a:endParaRPr>
          </a:p>
          <a:p>
            <a:pPr marL="0" indent="0" algn="ctr">
              <a:buNone/>
            </a:pPr>
            <a:r>
              <a:rPr lang="en-US" sz="2900" b="1" dirty="0">
                <a:latin typeface="Segoe Print"/>
                <a:ea typeface="+mj-ea"/>
                <a:cs typeface="+mj-cs"/>
              </a:rPr>
              <a:t>Shannon Arnold and Kim Woodring</a:t>
            </a:r>
          </a:p>
        </p:txBody>
      </p:sp>
      <p:sp>
        <p:nvSpPr>
          <p:cNvPr id="5" name="TextBox 4">
            <a:extLst>
              <a:ext uri="{FF2B5EF4-FFF2-40B4-BE49-F238E27FC236}">
                <a16:creationId xmlns:a16="http://schemas.microsoft.com/office/drawing/2014/main" id="{B7F44686-5CD6-F9DB-6BA8-419D7F8CAE8B}"/>
              </a:ext>
            </a:extLst>
          </p:cNvPr>
          <p:cNvSpPr txBox="1"/>
          <p:nvPr/>
        </p:nvSpPr>
        <p:spPr>
          <a:xfrm>
            <a:off x="4979096" y="3214416"/>
            <a:ext cx="5223354" cy="523220"/>
          </a:xfrm>
          <a:prstGeom prst="rect">
            <a:avLst/>
          </a:prstGeom>
          <a:noFill/>
        </p:spPr>
        <p:txBody>
          <a:bodyPr wrap="square" rtlCol="0">
            <a:spAutoFit/>
          </a:bodyPr>
          <a:lstStyle/>
          <a:p>
            <a:pPr algn="ctr"/>
            <a:br>
              <a:rPr kumimoji="0" lang="en-US" sz="2000" b="0" i="0" u="none" strike="noStrike" kern="1200" cap="none" spc="0" normalizeH="0" baseline="0" noProof="0" dirty="0">
                <a:ln>
                  <a:noFill/>
                </a:ln>
                <a:solidFill>
                  <a:srgbClr val="9A5315">
                    <a:lumMod val="50000"/>
                  </a:srgbClr>
                </a:solidFill>
                <a:effectLst/>
                <a:uLnTx/>
                <a:uFillTx/>
                <a:latin typeface="Segoe Print"/>
                <a:ea typeface="+mj-ea"/>
                <a:cs typeface="+mj-cs"/>
              </a:rPr>
            </a:br>
            <a:endParaRPr lang="en-US" sz="800" dirty="0"/>
          </a:p>
        </p:txBody>
      </p:sp>
      <p:pic>
        <p:nvPicPr>
          <p:cNvPr id="10" name="Picture 9">
            <a:extLst>
              <a:ext uri="{FF2B5EF4-FFF2-40B4-BE49-F238E27FC236}">
                <a16:creationId xmlns:a16="http://schemas.microsoft.com/office/drawing/2014/main" id="{1001E53E-D5D8-3761-06D0-3E9C677C99E7}"/>
              </a:ext>
            </a:extLst>
          </p:cNvPr>
          <p:cNvPicPr>
            <a:picLocks noChangeAspect="1"/>
          </p:cNvPicPr>
          <p:nvPr/>
        </p:nvPicPr>
        <p:blipFill>
          <a:blip r:embed="rId3"/>
          <a:stretch>
            <a:fillRect/>
          </a:stretch>
        </p:blipFill>
        <p:spPr>
          <a:xfrm>
            <a:off x="8074538" y="1227744"/>
            <a:ext cx="3865199" cy="4285859"/>
          </a:xfrm>
          <a:prstGeom prst="rect">
            <a:avLst/>
          </a:prstGeom>
        </p:spPr>
      </p:pic>
    </p:spTree>
    <p:extLst>
      <p:ext uri="{BB962C8B-B14F-4D97-AF65-F5344CB8AC3E}">
        <p14:creationId xmlns:p14="http://schemas.microsoft.com/office/powerpoint/2010/main" val="23030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BF2A-4E47-9F24-BDBA-7FBCE936A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6BF4E-85D2-3670-273A-36CE07B04B99}"/>
              </a:ext>
            </a:extLst>
          </p:cNvPr>
          <p:cNvSpPr>
            <a:spLocks noGrp="1"/>
          </p:cNvSpPr>
          <p:nvPr>
            <p:ph type="title"/>
          </p:nvPr>
        </p:nvSpPr>
        <p:spPr>
          <a:xfrm>
            <a:off x="317500" y="304800"/>
            <a:ext cx="11264900" cy="1219200"/>
          </a:xfrm>
        </p:spPr>
        <p:txBody>
          <a:bodyPr>
            <a:normAutofit/>
          </a:bodyPr>
          <a:lstStyle/>
          <a:p>
            <a:pPr algn="ctr"/>
            <a:r>
              <a:rPr lang="en-US" dirty="0"/>
              <a:t>Consider the message of your event</a:t>
            </a:r>
          </a:p>
        </p:txBody>
      </p:sp>
      <p:sp>
        <p:nvSpPr>
          <p:cNvPr id="3" name="Content Placeholder 2">
            <a:extLst>
              <a:ext uri="{FF2B5EF4-FFF2-40B4-BE49-F238E27FC236}">
                <a16:creationId xmlns:a16="http://schemas.microsoft.com/office/drawing/2014/main" id="{3B09B4FC-7245-D975-3B63-826B16FCA9D4}"/>
              </a:ext>
            </a:extLst>
          </p:cNvPr>
          <p:cNvSpPr>
            <a:spLocks noGrp="1"/>
          </p:cNvSpPr>
          <p:nvPr>
            <p:ph sz="half" idx="1"/>
          </p:nvPr>
        </p:nvSpPr>
        <p:spPr>
          <a:xfrm>
            <a:off x="190501" y="1825625"/>
            <a:ext cx="7856220" cy="4415070"/>
          </a:xfrm>
        </p:spPr>
        <p:txBody>
          <a:bodyPr>
            <a:normAutofit/>
          </a:bodyPr>
          <a:lstStyle/>
          <a:p>
            <a:r>
              <a:rPr lang="en-US" dirty="0"/>
              <a:t>What is the theme of your event?</a:t>
            </a:r>
          </a:p>
          <a:p>
            <a:r>
              <a:rPr lang="en-US" dirty="0"/>
              <a:t>How does it relate to your culture or heritage? Does it relate to the season? Does it relate to the area?</a:t>
            </a:r>
          </a:p>
          <a:p>
            <a:r>
              <a:rPr lang="en-US" dirty="0"/>
              <a:t>What does the audience need to know? What do you want them to know? Event Elevator Speech “I really want people to know where their food comes from.”</a:t>
            </a:r>
          </a:p>
          <a:p>
            <a:pPr marL="0" indent="0">
              <a:buNone/>
            </a:pPr>
            <a:endParaRPr lang="en-US" dirty="0"/>
          </a:p>
        </p:txBody>
      </p:sp>
      <p:pic>
        <p:nvPicPr>
          <p:cNvPr id="7" name="Content Placeholder 10">
            <a:extLst>
              <a:ext uri="{FF2B5EF4-FFF2-40B4-BE49-F238E27FC236}">
                <a16:creationId xmlns:a16="http://schemas.microsoft.com/office/drawing/2014/main" id="{97DD2BDD-27F4-51A3-B04F-5F1EAB441C1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7790" y="1668817"/>
            <a:ext cx="3520365" cy="3520365"/>
          </a:xfrm>
          <a:prstGeom prst="rect">
            <a:avLst/>
          </a:prstGeom>
        </p:spPr>
      </p:pic>
    </p:spTree>
    <p:extLst>
      <p:ext uri="{BB962C8B-B14F-4D97-AF65-F5344CB8AC3E}">
        <p14:creationId xmlns:p14="http://schemas.microsoft.com/office/powerpoint/2010/main" val="396232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8CD5-9895-CA1F-B3E0-AF57C5357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DCC6D-1A45-C214-E8E0-887F8D60BC1C}"/>
              </a:ext>
            </a:extLst>
          </p:cNvPr>
          <p:cNvSpPr>
            <a:spLocks noGrp="1"/>
          </p:cNvSpPr>
          <p:nvPr>
            <p:ph type="title"/>
          </p:nvPr>
        </p:nvSpPr>
        <p:spPr>
          <a:xfrm>
            <a:off x="317500" y="304800"/>
            <a:ext cx="11264900" cy="1219200"/>
          </a:xfrm>
        </p:spPr>
        <p:txBody>
          <a:bodyPr>
            <a:normAutofit/>
          </a:bodyPr>
          <a:lstStyle/>
          <a:p>
            <a:pPr algn="ctr"/>
            <a:r>
              <a:rPr lang="en-US" dirty="0"/>
              <a:t>Activities &amp; Entertainment</a:t>
            </a:r>
          </a:p>
        </p:txBody>
      </p:sp>
      <p:sp>
        <p:nvSpPr>
          <p:cNvPr id="3" name="Content Placeholder 2">
            <a:extLst>
              <a:ext uri="{FF2B5EF4-FFF2-40B4-BE49-F238E27FC236}">
                <a16:creationId xmlns:a16="http://schemas.microsoft.com/office/drawing/2014/main" id="{98F115F3-62FA-0F30-FC96-F66A2575692B}"/>
              </a:ext>
            </a:extLst>
          </p:cNvPr>
          <p:cNvSpPr>
            <a:spLocks noGrp="1"/>
          </p:cNvSpPr>
          <p:nvPr>
            <p:ph sz="half" idx="1"/>
          </p:nvPr>
        </p:nvSpPr>
        <p:spPr>
          <a:xfrm>
            <a:off x="190500" y="1825625"/>
            <a:ext cx="11520237" cy="4415070"/>
          </a:xfrm>
        </p:spPr>
        <p:txBody>
          <a:bodyPr>
            <a:normAutofit/>
          </a:bodyPr>
          <a:lstStyle/>
          <a:p>
            <a:pPr marL="0" indent="0">
              <a:buNone/>
            </a:pPr>
            <a:r>
              <a:rPr lang="en-US" dirty="0"/>
              <a:t>Will you be having….</a:t>
            </a:r>
          </a:p>
          <a:p>
            <a:r>
              <a:rPr lang="en-US" dirty="0"/>
              <a:t>Performers</a:t>
            </a:r>
          </a:p>
          <a:p>
            <a:r>
              <a:rPr lang="en-US" dirty="0"/>
              <a:t>Tours</a:t>
            </a:r>
          </a:p>
          <a:p>
            <a:r>
              <a:rPr lang="en-US" dirty="0"/>
              <a:t>Services like food, drink, shopping</a:t>
            </a:r>
          </a:p>
          <a:p>
            <a:r>
              <a:rPr lang="en-US" dirty="0"/>
              <a:t>Animals</a:t>
            </a:r>
          </a:p>
        </p:txBody>
      </p:sp>
      <p:pic>
        <p:nvPicPr>
          <p:cNvPr id="4" name="Picture 3">
            <a:extLst>
              <a:ext uri="{FF2B5EF4-FFF2-40B4-BE49-F238E27FC236}">
                <a16:creationId xmlns:a16="http://schemas.microsoft.com/office/drawing/2014/main" id="{82BAB5F2-7A96-6B8B-464A-D1C519C34224}"/>
              </a:ext>
            </a:extLst>
          </p:cNvPr>
          <p:cNvPicPr>
            <a:picLocks noChangeAspect="1"/>
          </p:cNvPicPr>
          <p:nvPr/>
        </p:nvPicPr>
        <p:blipFill>
          <a:blip r:embed="rId2"/>
          <a:stretch>
            <a:fillRect/>
          </a:stretch>
        </p:blipFill>
        <p:spPr>
          <a:xfrm>
            <a:off x="6278836" y="1825625"/>
            <a:ext cx="5431901" cy="3617495"/>
          </a:xfrm>
          <a:prstGeom prst="rect">
            <a:avLst/>
          </a:prstGeom>
        </p:spPr>
      </p:pic>
    </p:spTree>
    <p:extLst>
      <p:ext uri="{BB962C8B-B14F-4D97-AF65-F5344CB8AC3E}">
        <p14:creationId xmlns:p14="http://schemas.microsoft.com/office/powerpoint/2010/main" val="425138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5151-7907-661F-FD19-E3B22121B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0C509-019B-7EC9-7B6F-D089D03A6C70}"/>
              </a:ext>
            </a:extLst>
          </p:cNvPr>
          <p:cNvSpPr>
            <a:spLocks noGrp="1"/>
          </p:cNvSpPr>
          <p:nvPr>
            <p:ph type="title"/>
          </p:nvPr>
        </p:nvSpPr>
        <p:spPr>
          <a:xfrm>
            <a:off x="317500" y="304800"/>
            <a:ext cx="11264900" cy="1219200"/>
          </a:xfrm>
        </p:spPr>
        <p:txBody>
          <a:bodyPr>
            <a:normAutofit/>
          </a:bodyPr>
          <a:lstStyle/>
          <a:p>
            <a:pPr algn="ctr"/>
            <a:r>
              <a:rPr lang="en-US" dirty="0"/>
              <a:t>More things to consider</a:t>
            </a:r>
          </a:p>
        </p:txBody>
      </p:sp>
      <p:sp>
        <p:nvSpPr>
          <p:cNvPr id="3" name="Content Placeholder 2">
            <a:extLst>
              <a:ext uri="{FF2B5EF4-FFF2-40B4-BE49-F238E27FC236}">
                <a16:creationId xmlns:a16="http://schemas.microsoft.com/office/drawing/2014/main" id="{A77C8B57-D645-346E-8FBA-6B47A08455AD}"/>
              </a:ext>
            </a:extLst>
          </p:cNvPr>
          <p:cNvSpPr>
            <a:spLocks noGrp="1"/>
          </p:cNvSpPr>
          <p:nvPr>
            <p:ph sz="half" idx="1"/>
          </p:nvPr>
        </p:nvSpPr>
        <p:spPr>
          <a:xfrm>
            <a:off x="190500" y="1825625"/>
            <a:ext cx="11520237" cy="4415070"/>
          </a:xfrm>
        </p:spPr>
        <p:txBody>
          <a:bodyPr>
            <a:normAutofit/>
          </a:bodyPr>
          <a:lstStyle/>
          <a:p>
            <a:r>
              <a:rPr lang="en-US" dirty="0"/>
              <a:t>Marketing to your audience</a:t>
            </a:r>
          </a:p>
          <a:p>
            <a:r>
              <a:rPr lang="en-US" dirty="0"/>
              <a:t>Who will your partners be?</a:t>
            </a:r>
          </a:p>
          <a:p>
            <a:r>
              <a:rPr lang="en-US" dirty="0"/>
              <a:t>What type of budget do you have?</a:t>
            </a:r>
          </a:p>
        </p:txBody>
      </p:sp>
      <p:pic>
        <p:nvPicPr>
          <p:cNvPr id="4" name="Picture 3">
            <a:extLst>
              <a:ext uri="{FF2B5EF4-FFF2-40B4-BE49-F238E27FC236}">
                <a16:creationId xmlns:a16="http://schemas.microsoft.com/office/drawing/2014/main" id="{F6AB37DD-F5F4-4CC1-15A5-0832FEDD68D1}"/>
              </a:ext>
            </a:extLst>
          </p:cNvPr>
          <p:cNvPicPr>
            <a:picLocks noChangeAspect="1"/>
          </p:cNvPicPr>
          <p:nvPr/>
        </p:nvPicPr>
        <p:blipFill>
          <a:blip r:embed="rId2"/>
          <a:stretch>
            <a:fillRect/>
          </a:stretch>
        </p:blipFill>
        <p:spPr>
          <a:xfrm>
            <a:off x="6364582" y="1825626"/>
            <a:ext cx="5636918" cy="3757028"/>
          </a:xfrm>
          <a:prstGeom prst="rect">
            <a:avLst/>
          </a:prstGeom>
        </p:spPr>
      </p:pic>
      <p:sp>
        <p:nvSpPr>
          <p:cNvPr id="5" name="TextBox 4">
            <a:extLst>
              <a:ext uri="{FF2B5EF4-FFF2-40B4-BE49-F238E27FC236}">
                <a16:creationId xmlns:a16="http://schemas.microsoft.com/office/drawing/2014/main" id="{28474CDA-B6D5-941F-17DE-0328CCB3012E}"/>
              </a:ext>
            </a:extLst>
          </p:cNvPr>
          <p:cNvSpPr txBox="1"/>
          <p:nvPr/>
        </p:nvSpPr>
        <p:spPr>
          <a:xfrm>
            <a:off x="6260357" y="5699613"/>
            <a:ext cx="4496744" cy="369332"/>
          </a:xfrm>
          <a:prstGeom prst="rect">
            <a:avLst/>
          </a:prstGeom>
          <a:noFill/>
        </p:spPr>
        <p:txBody>
          <a:bodyPr wrap="none" rtlCol="0">
            <a:spAutoFit/>
          </a:bodyPr>
          <a:lstStyle/>
          <a:p>
            <a:r>
              <a:rPr lang="en-US" dirty="0"/>
              <a:t>Cut Bank Longest Table Event 2024</a:t>
            </a:r>
          </a:p>
        </p:txBody>
      </p:sp>
    </p:spTree>
    <p:extLst>
      <p:ext uri="{BB962C8B-B14F-4D97-AF65-F5344CB8AC3E}">
        <p14:creationId xmlns:p14="http://schemas.microsoft.com/office/powerpoint/2010/main" val="31693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EAC1-E8A6-42A3-E393-CDBCE6D63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CAB98-F880-B367-D5C7-53A0A66C2E18}"/>
              </a:ext>
            </a:extLst>
          </p:cNvPr>
          <p:cNvSpPr>
            <a:spLocks noGrp="1"/>
          </p:cNvSpPr>
          <p:nvPr>
            <p:ph type="title"/>
          </p:nvPr>
        </p:nvSpPr>
        <p:spPr>
          <a:xfrm>
            <a:off x="317500" y="304800"/>
            <a:ext cx="11264900" cy="1219200"/>
          </a:xfrm>
        </p:spPr>
        <p:txBody>
          <a:bodyPr>
            <a:normAutofit/>
          </a:bodyPr>
          <a:lstStyle/>
          <a:p>
            <a:pPr algn="ctr"/>
            <a:r>
              <a:rPr lang="en-US" dirty="0"/>
              <a:t>Montana Agritourism Examples</a:t>
            </a:r>
          </a:p>
        </p:txBody>
      </p:sp>
      <p:sp>
        <p:nvSpPr>
          <p:cNvPr id="3" name="Content Placeholder 2">
            <a:extLst>
              <a:ext uri="{FF2B5EF4-FFF2-40B4-BE49-F238E27FC236}">
                <a16:creationId xmlns:a16="http://schemas.microsoft.com/office/drawing/2014/main" id="{85B70BE0-52BC-6083-C8D2-659E4A519932}"/>
              </a:ext>
            </a:extLst>
          </p:cNvPr>
          <p:cNvSpPr>
            <a:spLocks noGrp="1"/>
          </p:cNvSpPr>
          <p:nvPr>
            <p:ph sz="half" idx="1"/>
          </p:nvPr>
        </p:nvSpPr>
        <p:spPr>
          <a:xfrm>
            <a:off x="190500" y="1825625"/>
            <a:ext cx="11520237" cy="4415070"/>
          </a:xfrm>
        </p:spPr>
        <p:txBody>
          <a:bodyPr>
            <a:normAutofit fontScale="92500" lnSpcReduction="20000"/>
          </a:bodyPr>
          <a:lstStyle/>
          <a:p>
            <a:r>
              <a:rPr lang="en-US" dirty="0">
                <a:hlinkClick r:id="rId2"/>
              </a:rPr>
              <a:t>Little Creek Lamb Shepherd Camp</a:t>
            </a:r>
            <a:endParaRPr lang="en-US" dirty="0"/>
          </a:p>
          <a:p>
            <a:r>
              <a:rPr lang="en-US" dirty="0" err="1">
                <a:hlinkClick r:id="rId3"/>
              </a:rPr>
              <a:t>Mahlstedt</a:t>
            </a:r>
            <a:r>
              <a:rPr lang="en-US" dirty="0">
                <a:hlinkClick r:id="rId3"/>
              </a:rPr>
              <a:t> Ranch</a:t>
            </a:r>
            <a:endParaRPr lang="en-US" dirty="0"/>
          </a:p>
          <a:p>
            <a:r>
              <a:rPr lang="en-US" dirty="0">
                <a:hlinkClick r:id="rId4"/>
              </a:rPr>
              <a:t>Wild Lavender Lamb and Lavender Festival</a:t>
            </a:r>
            <a:endParaRPr lang="en-US" dirty="0"/>
          </a:p>
          <a:p>
            <a:r>
              <a:rPr lang="en-US" dirty="0">
                <a:hlinkClick r:id="rId5"/>
              </a:rPr>
              <a:t>Lewistown Farm to Table</a:t>
            </a:r>
            <a:endParaRPr lang="en-US" dirty="0"/>
          </a:p>
          <a:p>
            <a:r>
              <a:rPr lang="en-US" dirty="0">
                <a:hlinkClick r:id="rId6"/>
              </a:rPr>
              <a:t>Turner Farms</a:t>
            </a:r>
            <a:endParaRPr lang="en-US" dirty="0"/>
          </a:p>
          <a:p>
            <a:r>
              <a:rPr lang="en-US" dirty="0">
                <a:hlinkClick r:id="rId7"/>
              </a:rPr>
              <a:t>ABC Acres</a:t>
            </a:r>
            <a:endParaRPr lang="en-US" dirty="0"/>
          </a:p>
          <a:p>
            <a:r>
              <a:rPr lang="en-US" dirty="0">
                <a:hlinkClick r:id="rId8"/>
              </a:rPr>
              <a:t>Barkley’s Homegrown Greenhouse in the Snow</a:t>
            </a:r>
            <a:endParaRPr lang="en-US" dirty="0"/>
          </a:p>
          <a:p>
            <a:r>
              <a:rPr lang="en-US" dirty="0">
                <a:hlinkClick r:id="rId9"/>
              </a:rPr>
              <a:t>Homestead Organics – Cultivating Connections</a:t>
            </a:r>
            <a:endParaRPr lang="en-US" dirty="0"/>
          </a:p>
          <a:p>
            <a:r>
              <a:rPr lang="en-US" dirty="0">
                <a:hlinkClick r:id="rId10"/>
              </a:rPr>
              <a:t>Wandering Acres</a:t>
            </a:r>
            <a:endParaRPr lang="en-US" dirty="0"/>
          </a:p>
        </p:txBody>
      </p:sp>
      <p:pic>
        <p:nvPicPr>
          <p:cNvPr id="7" name="Picture 6">
            <a:extLst>
              <a:ext uri="{FF2B5EF4-FFF2-40B4-BE49-F238E27FC236}">
                <a16:creationId xmlns:a16="http://schemas.microsoft.com/office/drawing/2014/main" id="{05365030-5C9B-89CD-31ED-CDA9DFB255DC}"/>
              </a:ext>
            </a:extLst>
          </p:cNvPr>
          <p:cNvPicPr>
            <a:picLocks noChangeAspect="1"/>
          </p:cNvPicPr>
          <p:nvPr/>
        </p:nvPicPr>
        <p:blipFill>
          <a:blip r:embed="rId11"/>
          <a:stretch>
            <a:fillRect/>
          </a:stretch>
        </p:blipFill>
        <p:spPr>
          <a:xfrm>
            <a:off x="7563060" y="1825625"/>
            <a:ext cx="4501747" cy="3376310"/>
          </a:xfrm>
          <a:prstGeom prst="rect">
            <a:avLst/>
          </a:prstGeom>
        </p:spPr>
      </p:pic>
    </p:spTree>
    <p:extLst>
      <p:ext uri="{BB962C8B-B14F-4D97-AF65-F5344CB8AC3E}">
        <p14:creationId xmlns:p14="http://schemas.microsoft.com/office/powerpoint/2010/main" val="161767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A86-727A-29E3-9652-59E5BD69824B}"/>
              </a:ext>
            </a:extLst>
          </p:cNvPr>
          <p:cNvSpPr>
            <a:spLocks noGrp="1"/>
          </p:cNvSpPr>
          <p:nvPr>
            <p:ph type="title"/>
          </p:nvPr>
        </p:nvSpPr>
        <p:spPr>
          <a:xfrm>
            <a:off x="7492891" y="1330347"/>
            <a:ext cx="3840480" cy="2103120"/>
          </a:xfrm>
        </p:spPr>
        <p:txBody>
          <a:bodyPr anchor="b">
            <a:normAutofit/>
          </a:bodyPr>
          <a:lstStyle/>
          <a:p>
            <a:r>
              <a:rPr lang="en-US" dirty="0"/>
              <a:t>Thank you! </a:t>
            </a:r>
          </a:p>
        </p:txBody>
      </p:sp>
      <p:pic>
        <p:nvPicPr>
          <p:cNvPr id="5" name="Picture 4" descr="A qr code with dots&#10;&#10;Description automatically generated">
            <a:extLst>
              <a:ext uri="{FF2B5EF4-FFF2-40B4-BE49-F238E27FC236}">
                <a16:creationId xmlns:a16="http://schemas.microsoft.com/office/drawing/2014/main" id="{D4CC416C-DD0A-24CC-C146-429683551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3" y="1031195"/>
            <a:ext cx="4572000" cy="4572000"/>
          </a:xfrm>
          <a:prstGeom prst="rect">
            <a:avLst/>
          </a:prstGeom>
          <a:noFill/>
          <a:ln w="38100">
            <a:solidFill>
              <a:schemeClr val="bg1"/>
            </a:solidFill>
          </a:ln>
        </p:spPr>
      </p:pic>
      <p:sp>
        <p:nvSpPr>
          <p:cNvPr id="3" name="Subtitle 2">
            <a:extLst>
              <a:ext uri="{FF2B5EF4-FFF2-40B4-BE49-F238E27FC236}">
                <a16:creationId xmlns:a16="http://schemas.microsoft.com/office/drawing/2014/main" id="{0C650421-F8D3-BB0C-D003-8DF25FEE4D90}"/>
              </a:ext>
            </a:extLst>
          </p:cNvPr>
          <p:cNvSpPr>
            <a:spLocks noGrp="1"/>
          </p:cNvSpPr>
          <p:nvPr>
            <p:ph type="body" sz="half" idx="2"/>
          </p:nvPr>
        </p:nvSpPr>
        <p:spPr>
          <a:xfrm>
            <a:off x="7492891" y="3555521"/>
            <a:ext cx="3840480" cy="2168517"/>
          </a:xfrm>
        </p:spPr>
        <p:txBody>
          <a:bodyPr>
            <a:normAutofit/>
          </a:bodyPr>
          <a:lstStyle/>
          <a:p>
            <a:r>
              <a:rPr lang="en-US" dirty="0"/>
              <a:t>Check out the Montana Agritourism website!</a:t>
            </a:r>
          </a:p>
        </p:txBody>
      </p:sp>
    </p:spTree>
    <p:extLst>
      <p:ext uri="{BB962C8B-B14F-4D97-AF65-F5344CB8AC3E}">
        <p14:creationId xmlns:p14="http://schemas.microsoft.com/office/powerpoint/2010/main" val="49132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9979-53C6-C78D-0CD6-F59698C801EA}"/>
              </a:ext>
            </a:extLst>
          </p:cNvPr>
          <p:cNvSpPr>
            <a:spLocks noGrp="1"/>
          </p:cNvSpPr>
          <p:nvPr>
            <p:ph type="title"/>
          </p:nvPr>
        </p:nvSpPr>
        <p:spPr>
          <a:xfrm>
            <a:off x="1065212" y="304800"/>
            <a:ext cx="10058402" cy="1291988"/>
          </a:xfrm>
        </p:spPr>
        <p:txBody>
          <a:bodyPr>
            <a:normAutofit/>
          </a:bodyPr>
          <a:lstStyle/>
          <a:p>
            <a:pPr algn="ctr"/>
            <a:r>
              <a:rPr lang="en-US" dirty="0"/>
              <a:t>Defining Agritourism</a:t>
            </a:r>
            <a:br>
              <a:rPr lang="en-US" dirty="0"/>
            </a:br>
            <a:endParaRPr lang="en-US" dirty="0"/>
          </a:p>
        </p:txBody>
      </p:sp>
      <p:sp>
        <p:nvSpPr>
          <p:cNvPr id="3" name="Content Placeholder 2">
            <a:extLst>
              <a:ext uri="{FF2B5EF4-FFF2-40B4-BE49-F238E27FC236}">
                <a16:creationId xmlns:a16="http://schemas.microsoft.com/office/drawing/2014/main" id="{08F81AD2-E9D3-EBD7-1AFE-8A7E578B9029}"/>
              </a:ext>
            </a:extLst>
          </p:cNvPr>
          <p:cNvSpPr>
            <a:spLocks noGrp="1"/>
          </p:cNvSpPr>
          <p:nvPr>
            <p:ph idx="1"/>
          </p:nvPr>
        </p:nvSpPr>
        <p:spPr>
          <a:xfrm>
            <a:off x="240216" y="1596788"/>
            <a:ext cx="7598996" cy="4642513"/>
          </a:xfrm>
        </p:spPr>
        <p:txBody>
          <a:bodyPr>
            <a:normAutofit/>
          </a:bodyPr>
          <a:lstStyle/>
          <a:p>
            <a:r>
              <a:rPr lang="en-US" dirty="0"/>
              <a:t>What is agritourism? What words do you think of?</a:t>
            </a:r>
          </a:p>
          <a:p>
            <a:r>
              <a:rPr lang="en-US" dirty="0">
                <a:solidFill>
                  <a:srgbClr val="D1E5F9">
                    <a:lumMod val="10000"/>
                  </a:srgbClr>
                </a:solidFill>
              </a:rPr>
              <a:t>MT HB 342 (2017) “Agritourism means a form of </a:t>
            </a:r>
            <a:r>
              <a:rPr lang="en-US" b="1" dirty="0">
                <a:solidFill>
                  <a:srgbClr val="D1E5F9">
                    <a:lumMod val="10000"/>
                  </a:srgbClr>
                </a:solidFill>
              </a:rPr>
              <a:t>commercial enterprise that links agriculture production or agricultural processing with tourism </a:t>
            </a:r>
            <a:r>
              <a:rPr lang="en-US" dirty="0">
                <a:solidFill>
                  <a:srgbClr val="D1E5F9">
                    <a:lumMod val="10000"/>
                  </a:srgbClr>
                </a:solidFill>
              </a:rPr>
              <a:t>in order to attract visitors to a farm, ranch or other agricultural business for purposes of entertaining or educating visitors.”</a:t>
            </a:r>
          </a:p>
        </p:txBody>
      </p:sp>
      <p:pic>
        <p:nvPicPr>
          <p:cNvPr id="4" name="Picture 3">
            <a:extLst>
              <a:ext uri="{FF2B5EF4-FFF2-40B4-BE49-F238E27FC236}">
                <a16:creationId xmlns:a16="http://schemas.microsoft.com/office/drawing/2014/main" id="{6C026381-18F4-0875-2BA3-0A73E9D2F186}"/>
              </a:ext>
            </a:extLst>
          </p:cNvPr>
          <p:cNvPicPr>
            <a:picLocks noChangeAspect="1"/>
          </p:cNvPicPr>
          <p:nvPr/>
        </p:nvPicPr>
        <p:blipFill>
          <a:blip r:embed="rId3"/>
          <a:stretch>
            <a:fillRect/>
          </a:stretch>
        </p:blipFill>
        <p:spPr>
          <a:xfrm>
            <a:off x="7542042" y="1337481"/>
            <a:ext cx="4446136" cy="4344160"/>
          </a:xfrm>
          <a:prstGeom prst="rect">
            <a:avLst/>
          </a:prstGeom>
        </p:spPr>
      </p:pic>
    </p:spTree>
    <p:extLst>
      <p:ext uri="{BB962C8B-B14F-4D97-AF65-F5344CB8AC3E}">
        <p14:creationId xmlns:p14="http://schemas.microsoft.com/office/powerpoint/2010/main" val="14699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DE9DA4-6EC5-3F99-67E0-C20E006EE588}"/>
              </a:ext>
            </a:extLst>
          </p:cNvPr>
          <p:cNvSpPr>
            <a:spLocks noGrp="1"/>
          </p:cNvSpPr>
          <p:nvPr>
            <p:ph type="title"/>
          </p:nvPr>
        </p:nvSpPr>
        <p:spPr>
          <a:xfrm>
            <a:off x="7343182" y="620478"/>
            <a:ext cx="4421354" cy="826185"/>
          </a:xfrm>
        </p:spPr>
        <p:txBody>
          <a:bodyPr>
            <a:normAutofit fontScale="90000"/>
          </a:bodyPr>
          <a:lstStyle/>
          <a:p>
            <a:r>
              <a:rPr lang="en-US" dirty="0"/>
              <a:t>Agritourism Framework </a:t>
            </a:r>
            <a:r>
              <a:rPr lang="en-US" sz="2000" dirty="0"/>
              <a:t>(Chase et al., 2018)</a:t>
            </a:r>
          </a:p>
        </p:txBody>
      </p:sp>
      <p:pic>
        <p:nvPicPr>
          <p:cNvPr id="4" name="Content Placeholder 3">
            <a:extLst>
              <a:ext uri="{FF2B5EF4-FFF2-40B4-BE49-F238E27FC236}">
                <a16:creationId xmlns:a16="http://schemas.microsoft.com/office/drawing/2014/main" id="{969A0D4D-8458-059F-52A3-1A22CD0E197C}"/>
              </a:ext>
            </a:extLst>
          </p:cNvPr>
          <p:cNvPicPr>
            <a:picLocks noGrp="1" noChangeAspect="1"/>
          </p:cNvPicPr>
          <p:nvPr>
            <p:ph sz="half" idx="1"/>
          </p:nvPr>
        </p:nvPicPr>
        <p:blipFill>
          <a:blip r:embed="rId3"/>
          <a:stretch>
            <a:fillRect/>
          </a:stretch>
        </p:blipFill>
        <p:spPr>
          <a:xfrm>
            <a:off x="304634" y="129877"/>
            <a:ext cx="6614781" cy="6598246"/>
          </a:xfrm>
          <a:prstGeom prst="rect">
            <a:avLst/>
          </a:prstGeom>
        </p:spPr>
      </p:pic>
      <p:sp>
        <p:nvSpPr>
          <p:cNvPr id="7" name="Content Placeholder 6">
            <a:extLst>
              <a:ext uri="{FF2B5EF4-FFF2-40B4-BE49-F238E27FC236}">
                <a16:creationId xmlns:a16="http://schemas.microsoft.com/office/drawing/2014/main" id="{98DCB48E-CBAC-1D97-0DCC-A245324823DA}"/>
              </a:ext>
            </a:extLst>
          </p:cNvPr>
          <p:cNvSpPr>
            <a:spLocks noGrp="1"/>
          </p:cNvSpPr>
          <p:nvPr>
            <p:ph sz="half" idx="2"/>
          </p:nvPr>
        </p:nvSpPr>
        <p:spPr>
          <a:xfrm>
            <a:off x="6919415" y="1825625"/>
            <a:ext cx="4845121" cy="4187952"/>
          </a:xfrm>
        </p:spPr>
        <p:txBody>
          <a:bodyPr/>
          <a:lstStyle/>
          <a:p>
            <a:r>
              <a:rPr lang="fr-FR" dirty="0" err="1"/>
              <a:t>Core</a:t>
            </a:r>
            <a:r>
              <a:rPr lang="fr-FR" dirty="0"/>
              <a:t> </a:t>
            </a:r>
            <a:r>
              <a:rPr lang="fr-FR" dirty="0" err="1"/>
              <a:t>Activities</a:t>
            </a:r>
            <a:r>
              <a:rPr lang="fr-FR" dirty="0"/>
              <a:t>: </a:t>
            </a:r>
          </a:p>
          <a:p>
            <a:pPr lvl="1"/>
            <a:r>
              <a:rPr lang="fr-FR" dirty="0" err="1">
                <a:solidFill>
                  <a:schemeClr val="tx2"/>
                </a:solidFill>
              </a:rPr>
              <a:t>Classical</a:t>
            </a:r>
            <a:r>
              <a:rPr lang="fr-FR" dirty="0">
                <a:solidFill>
                  <a:schemeClr val="tx2"/>
                </a:solidFill>
              </a:rPr>
              <a:t> </a:t>
            </a:r>
            <a:r>
              <a:rPr lang="fr-FR" dirty="0" err="1">
                <a:solidFill>
                  <a:schemeClr val="tx2"/>
                </a:solidFill>
              </a:rPr>
              <a:t>Agritourism</a:t>
            </a:r>
            <a:r>
              <a:rPr lang="fr-FR" dirty="0">
                <a:solidFill>
                  <a:schemeClr val="tx2"/>
                </a:solidFill>
              </a:rPr>
              <a:t> </a:t>
            </a:r>
            <a:r>
              <a:rPr lang="fr-FR" dirty="0" err="1">
                <a:solidFill>
                  <a:schemeClr val="tx2"/>
                </a:solidFill>
              </a:rPr>
              <a:t>activities</a:t>
            </a:r>
            <a:r>
              <a:rPr lang="fr-FR" dirty="0">
                <a:solidFill>
                  <a:schemeClr val="tx2"/>
                </a:solidFill>
              </a:rPr>
              <a:t> on-the-</a:t>
            </a:r>
            <a:r>
              <a:rPr lang="fr-FR" dirty="0" err="1">
                <a:solidFill>
                  <a:schemeClr val="tx2"/>
                </a:solidFill>
              </a:rPr>
              <a:t>farm</a:t>
            </a:r>
            <a:r>
              <a:rPr lang="fr-FR" dirty="0">
                <a:solidFill>
                  <a:schemeClr val="tx2"/>
                </a:solidFill>
              </a:rPr>
              <a:t> </a:t>
            </a:r>
            <a:r>
              <a:rPr lang="fr-FR" dirty="0" err="1">
                <a:solidFill>
                  <a:schemeClr val="tx2"/>
                </a:solidFill>
              </a:rPr>
              <a:t>connected</a:t>
            </a:r>
            <a:r>
              <a:rPr lang="fr-FR" dirty="0">
                <a:solidFill>
                  <a:schemeClr val="tx2"/>
                </a:solidFill>
              </a:rPr>
              <a:t> to agricultural production and marketing</a:t>
            </a:r>
          </a:p>
          <a:p>
            <a:r>
              <a:rPr lang="fr-FR" dirty="0"/>
              <a:t> </a:t>
            </a:r>
            <a:r>
              <a:rPr lang="fr-FR" dirty="0" err="1"/>
              <a:t>Peripheral</a:t>
            </a:r>
            <a:r>
              <a:rPr lang="fr-FR" dirty="0"/>
              <a:t> </a:t>
            </a:r>
            <a:r>
              <a:rPr lang="fr-FR" dirty="0" err="1"/>
              <a:t>Activities</a:t>
            </a:r>
            <a:r>
              <a:rPr lang="fr-FR" dirty="0"/>
              <a:t>: </a:t>
            </a:r>
          </a:p>
          <a:p>
            <a:pPr lvl="1"/>
            <a:r>
              <a:rPr lang="fr-FR" dirty="0">
                <a:solidFill>
                  <a:schemeClr val="tx2"/>
                </a:solidFill>
              </a:rPr>
              <a:t>Non-</a:t>
            </a:r>
            <a:r>
              <a:rPr lang="fr-FR" dirty="0" err="1">
                <a:solidFill>
                  <a:schemeClr val="tx2"/>
                </a:solidFill>
              </a:rPr>
              <a:t>Traditional</a:t>
            </a:r>
            <a:r>
              <a:rPr lang="fr-FR" dirty="0">
                <a:solidFill>
                  <a:schemeClr val="tx2"/>
                </a:solidFill>
              </a:rPr>
              <a:t> </a:t>
            </a:r>
            <a:r>
              <a:rPr lang="fr-FR" dirty="0" err="1">
                <a:solidFill>
                  <a:schemeClr val="tx2"/>
                </a:solidFill>
              </a:rPr>
              <a:t>activities</a:t>
            </a:r>
            <a:r>
              <a:rPr lang="fr-FR" dirty="0">
                <a:solidFill>
                  <a:schemeClr val="tx2"/>
                </a:solidFill>
              </a:rPr>
              <a:t> on-</a:t>
            </a:r>
            <a:r>
              <a:rPr lang="fr-FR" dirty="0" err="1">
                <a:solidFill>
                  <a:schemeClr val="tx2"/>
                </a:solidFill>
              </a:rPr>
              <a:t>farm</a:t>
            </a:r>
            <a:r>
              <a:rPr lang="fr-FR" dirty="0">
                <a:solidFill>
                  <a:schemeClr val="tx2"/>
                </a:solidFill>
              </a:rPr>
              <a:t> but </a:t>
            </a:r>
            <a:r>
              <a:rPr lang="fr-FR" dirty="0" err="1">
                <a:solidFill>
                  <a:schemeClr val="tx2"/>
                </a:solidFill>
              </a:rPr>
              <a:t>lack</a:t>
            </a:r>
            <a:r>
              <a:rPr lang="fr-FR" dirty="0">
                <a:solidFill>
                  <a:schemeClr val="tx2"/>
                </a:solidFill>
              </a:rPr>
              <a:t> </a:t>
            </a:r>
            <a:r>
              <a:rPr lang="fr-FR" dirty="0" err="1">
                <a:solidFill>
                  <a:schemeClr val="tx2"/>
                </a:solidFill>
              </a:rPr>
              <a:t>connection</a:t>
            </a:r>
            <a:r>
              <a:rPr lang="fr-FR" dirty="0">
                <a:solidFill>
                  <a:schemeClr val="tx2"/>
                </a:solidFill>
              </a:rPr>
              <a:t> to ag</a:t>
            </a:r>
          </a:p>
          <a:p>
            <a:endParaRPr lang="en-US" dirty="0"/>
          </a:p>
        </p:txBody>
      </p:sp>
    </p:spTree>
    <p:extLst>
      <p:ext uri="{BB962C8B-B14F-4D97-AF65-F5344CB8AC3E}">
        <p14:creationId xmlns:p14="http://schemas.microsoft.com/office/powerpoint/2010/main" val="23319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EB81-305A-98C7-85D1-748A0FCA984A}"/>
              </a:ext>
            </a:extLst>
          </p:cNvPr>
          <p:cNvSpPr>
            <a:spLocks noGrp="1"/>
          </p:cNvSpPr>
          <p:nvPr>
            <p:ph type="title"/>
          </p:nvPr>
        </p:nvSpPr>
        <p:spPr>
          <a:xfrm>
            <a:off x="1065212" y="533400"/>
            <a:ext cx="10058402" cy="1012371"/>
          </a:xfrm>
        </p:spPr>
        <p:txBody>
          <a:bodyPr>
            <a:normAutofit fontScale="90000"/>
          </a:bodyPr>
          <a:lstStyle/>
          <a:p>
            <a:pPr algn="ctr"/>
            <a:r>
              <a:rPr lang="en-US" dirty="0"/>
              <a:t>What are the sustainable benefits of agritourism?</a:t>
            </a:r>
            <a:br>
              <a:rPr lang="en-US" dirty="0"/>
            </a:br>
            <a:endParaRPr lang="en-US" dirty="0"/>
          </a:p>
        </p:txBody>
      </p:sp>
      <p:sp>
        <p:nvSpPr>
          <p:cNvPr id="3" name="Content Placeholder 2">
            <a:extLst>
              <a:ext uri="{FF2B5EF4-FFF2-40B4-BE49-F238E27FC236}">
                <a16:creationId xmlns:a16="http://schemas.microsoft.com/office/drawing/2014/main" id="{052D69ED-F79A-F21F-D513-1629B2DC27DA}"/>
              </a:ext>
            </a:extLst>
          </p:cNvPr>
          <p:cNvSpPr>
            <a:spLocks noGrp="1"/>
          </p:cNvSpPr>
          <p:nvPr>
            <p:ph idx="1"/>
          </p:nvPr>
        </p:nvSpPr>
        <p:spPr>
          <a:xfrm>
            <a:off x="1065214" y="1099457"/>
            <a:ext cx="10712804" cy="4882243"/>
          </a:xfrm>
        </p:spPr>
        <p:txBody>
          <a:bodyPr>
            <a:normAutofit fontScale="92500" lnSpcReduction="20000"/>
          </a:bodyPr>
          <a:lstStyle/>
          <a:p>
            <a:r>
              <a:rPr lang="en-US" dirty="0"/>
              <a:t>Economic </a:t>
            </a:r>
          </a:p>
          <a:p>
            <a:pPr lvl="1"/>
            <a:r>
              <a:rPr lang="en-US" dirty="0">
                <a:solidFill>
                  <a:schemeClr val="tx2"/>
                </a:solidFill>
              </a:rPr>
              <a:t>Additional income stream </a:t>
            </a:r>
          </a:p>
          <a:p>
            <a:pPr lvl="1"/>
            <a:r>
              <a:rPr lang="en-US" dirty="0">
                <a:solidFill>
                  <a:schemeClr val="tx2"/>
                </a:solidFill>
              </a:rPr>
              <a:t>Increase opportunities for family employment</a:t>
            </a:r>
          </a:p>
          <a:p>
            <a:pPr lvl="1"/>
            <a:r>
              <a:rPr lang="en-US" dirty="0">
                <a:solidFill>
                  <a:schemeClr val="tx2"/>
                </a:solidFill>
              </a:rPr>
              <a:t>Increase traffic to the community</a:t>
            </a:r>
          </a:p>
          <a:p>
            <a:r>
              <a:rPr lang="en-US" dirty="0"/>
              <a:t>Social </a:t>
            </a:r>
          </a:p>
          <a:p>
            <a:pPr lvl="1"/>
            <a:r>
              <a:rPr lang="en-US" dirty="0">
                <a:solidFill>
                  <a:schemeClr val="tx2"/>
                </a:solidFill>
              </a:rPr>
              <a:t>Reconnect the public with our food system</a:t>
            </a:r>
          </a:p>
          <a:p>
            <a:pPr lvl="1"/>
            <a:r>
              <a:rPr lang="en-US" dirty="0">
                <a:solidFill>
                  <a:schemeClr val="tx2"/>
                </a:solidFill>
              </a:rPr>
              <a:t>Provide visitors with authentic agricultural experiences</a:t>
            </a:r>
          </a:p>
          <a:p>
            <a:pPr lvl="1"/>
            <a:r>
              <a:rPr lang="en-US" dirty="0">
                <a:solidFill>
                  <a:schemeClr val="tx2"/>
                </a:solidFill>
              </a:rPr>
              <a:t>Bridge the growing gap of knowledge between consumer and producer</a:t>
            </a:r>
          </a:p>
          <a:p>
            <a:r>
              <a:rPr lang="en-US" dirty="0"/>
              <a:t>Environmental</a:t>
            </a:r>
          </a:p>
          <a:p>
            <a:pPr lvl="1"/>
            <a:r>
              <a:rPr lang="en-US" dirty="0">
                <a:solidFill>
                  <a:schemeClr val="tx2"/>
                </a:solidFill>
              </a:rPr>
              <a:t>The ability to diversify operations</a:t>
            </a:r>
          </a:p>
          <a:p>
            <a:pPr lvl="1"/>
            <a:r>
              <a:rPr lang="en-US" dirty="0">
                <a:solidFill>
                  <a:schemeClr val="tx2"/>
                </a:solidFill>
              </a:rPr>
              <a:t>Stewardship and preservation of natural resources </a:t>
            </a:r>
          </a:p>
          <a:p>
            <a:pPr lvl="1"/>
            <a:r>
              <a:rPr lang="en-US" dirty="0">
                <a:solidFill>
                  <a:schemeClr val="tx2"/>
                </a:solidFill>
              </a:rPr>
              <a:t>Use the existing infrastructure</a:t>
            </a:r>
          </a:p>
          <a:p>
            <a:endParaRPr lang="en-US" dirty="0"/>
          </a:p>
        </p:txBody>
      </p:sp>
    </p:spTree>
    <p:extLst>
      <p:ext uri="{BB962C8B-B14F-4D97-AF65-F5344CB8AC3E}">
        <p14:creationId xmlns:p14="http://schemas.microsoft.com/office/powerpoint/2010/main" val="39767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439A-9175-4F58-8646-579B28D8737F}"/>
              </a:ext>
            </a:extLst>
          </p:cNvPr>
          <p:cNvSpPr>
            <a:spLocks noGrp="1"/>
          </p:cNvSpPr>
          <p:nvPr>
            <p:ph type="title"/>
          </p:nvPr>
        </p:nvSpPr>
        <p:spPr>
          <a:xfrm>
            <a:off x="1065212" y="304800"/>
            <a:ext cx="10058402" cy="810016"/>
          </a:xfrm>
        </p:spPr>
        <p:txBody>
          <a:bodyPr/>
          <a:lstStyle/>
          <a:p>
            <a:r>
              <a:rPr lang="en-US" dirty="0">
                <a:solidFill>
                  <a:schemeClr val="tx1"/>
                </a:solidFill>
              </a:rPr>
              <a:t>Montana Agritourism Steering Committee</a:t>
            </a:r>
          </a:p>
        </p:txBody>
      </p:sp>
      <p:sp>
        <p:nvSpPr>
          <p:cNvPr id="3" name="Content Placeholder 2">
            <a:extLst>
              <a:ext uri="{FF2B5EF4-FFF2-40B4-BE49-F238E27FC236}">
                <a16:creationId xmlns:a16="http://schemas.microsoft.com/office/drawing/2014/main" id="{0C3F6164-2B7A-48B0-8A0D-1E290302A77D}"/>
              </a:ext>
            </a:extLst>
          </p:cNvPr>
          <p:cNvSpPr>
            <a:spLocks noGrp="1"/>
          </p:cNvSpPr>
          <p:nvPr>
            <p:ph idx="1"/>
          </p:nvPr>
        </p:nvSpPr>
        <p:spPr>
          <a:xfrm>
            <a:off x="488515" y="1114816"/>
            <a:ext cx="11703485" cy="5743184"/>
          </a:xfrm>
        </p:spPr>
        <p:txBody>
          <a:bodyPr>
            <a:normAutofit fontScale="85000" lnSpcReduction="20000"/>
          </a:bodyPr>
          <a:lstStyle/>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Our Mission</a:t>
            </a:r>
          </a:p>
          <a:p>
            <a:pPr marL="0" marR="0" indent="0">
              <a:lnSpc>
                <a:spcPct val="107000"/>
              </a:lnSpc>
              <a:spcBef>
                <a:spcPts val="0"/>
              </a:spcBef>
              <a:spcAft>
                <a:spcPts val="800"/>
              </a:spcAft>
              <a:buNone/>
            </a:pPr>
            <a:r>
              <a:rPr lang="en-US" dirty="0">
                <a:solidFill>
                  <a:schemeClr val="tx1">
                    <a:lumMod val="50000"/>
                  </a:schemeClr>
                </a:solidFill>
                <a:latin typeface="+mj-lt"/>
                <a:ea typeface="Calibri" panose="020F0502020204030204" pitchFamily="34" charset="0"/>
                <a:cs typeface="Times New Roman" panose="02020603050405020304" pitchFamily="18" charset="0"/>
              </a:rPr>
              <a:t>Dedicated to promoting the Agritourism industry in Montana </a:t>
            </a:r>
            <a:r>
              <a:rPr lang="en-US" b="1" dirty="0">
                <a:solidFill>
                  <a:schemeClr val="tx1">
                    <a:lumMod val="50000"/>
                  </a:schemeClr>
                </a:solidFill>
                <a:latin typeface="+mj-lt"/>
                <a:ea typeface="Calibri" panose="020F0502020204030204" pitchFamily="34" charset="0"/>
                <a:cs typeface="Times New Roman" panose="02020603050405020304" pitchFamily="18" charset="0"/>
              </a:rPr>
              <a:t>by working collaboratively </a:t>
            </a:r>
            <a:r>
              <a:rPr lang="en-US" dirty="0">
                <a:solidFill>
                  <a:schemeClr val="tx1">
                    <a:lumMod val="50000"/>
                  </a:schemeClr>
                </a:solidFill>
                <a:latin typeface="+mj-lt"/>
                <a:ea typeface="Calibri" panose="020F0502020204030204" pitchFamily="34" charset="0"/>
                <a:cs typeface="Times New Roman" panose="02020603050405020304" pitchFamily="18" charset="0"/>
              </a:rPr>
              <a:t>with state and industry partners, </a:t>
            </a:r>
            <a:r>
              <a:rPr lang="en-US" b="1" dirty="0">
                <a:solidFill>
                  <a:schemeClr val="tx1">
                    <a:lumMod val="50000"/>
                  </a:schemeClr>
                </a:solidFill>
                <a:latin typeface="+mj-lt"/>
                <a:ea typeface="Calibri" panose="020F0502020204030204" pitchFamily="34" charset="0"/>
                <a:cs typeface="Times New Roman" panose="02020603050405020304" pitchFamily="18" charset="0"/>
              </a:rPr>
              <a:t>providing resources, research, and education,</a:t>
            </a:r>
            <a:r>
              <a:rPr lang="en-US" dirty="0">
                <a:solidFill>
                  <a:schemeClr val="tx1">
                    <a:lumMod val="50000"/>
                  </a:schemeClr>
                </a:solidFill>
                <a:latin typeface="+mj-lt"/>
                <a:ea typeface="Calibri" panose="020F0502020204030204" pitchFamily="34" charset="0"/>
                <a:cs typeface="Times New Roman" panose="02020603050405020304" pitchFamily="18" charset="0"/>
              </a:rPr>
              <a:t> and </a:t>
            </a:r>
            <a:r>
              <a:rPr lang="en-US" b="1" dirty="0">
                <a:solidFill>
                  <a:schemeClr val="tx1">
                    <a:lumMod val="50000"/>
                  </a:schemeClr>
                </a:solidFill>
                <a:latin typeface="+mj-lt"/>
                <a:ea typeface="Calibri" panose="020F0502020204030204" pitchFamily="34" charset="0"/>
                <a:cs typeface="Times New Roman" panose="02020603050405020304" pitchFamily="18" charset="0"/>
              </a:rPr>
              <a:t>connecting our producers and community stakeholders </a:t>
            </a:r>
            <a:r>
              <a:rPr lang="en-US" dirty="0">
                <a:solidFill>
                  <a:schemeClr val="tx1">
                    <a:lumMod val="50000"/>
                  </a:schemeClr>
                </a:solidFill>
                <a:latin typeface="+mj-lt"/>
                <a:ea typeface="Calibri" panose="020F0502020204030204" pitchFamily="34" charset="0"/>
                <a:cs typeface="Times New Roman" panose="02020603050405020304" pitchFamily="18" charset="0"/>
              </a:rPr>
              <a:t>with local, state, and global agritourism markets.</a:t>
            </a:r>
          </a:p>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Core Values and Goals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Targeted marketing and branding.</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Effective industry-driven networks.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Amended policies.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Regulatory Issues. </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Meaningful standards.  </a:t>
            </a:r>
          </a:p>
          <a:p>
            <a:pPr marL="342900" marR="0" lvl="0" indent="-342900">
              <a:lnSpc>
                <a:spcPct val="107000"/>
              </a:lnSpc>
              <a:spcBef>
                <a:spcPts val="0"/>
              </a:spcBef>
              <a:spcAft>
                <a:spcPts val="80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Strengthen economic diversification. </a:t>
            </a:r>
          </a:p>
          <a:p>
            <a:pPr marL="0" marR="0" indent="0" algn="ctr">
              <a:lnSpc>
                <a:spcPct val="107000"/>
              </a:lnSpc>
              <a:spcBef>
                <a:spcPts val="0"/>
              </a:spcBef>
              <a:spcAft>
                <a:spcPts val="800"/>
              </a:spcAft>
              <a:buNone/>
            </a:pPr>
            <a:r>
              <a:rPr lang="en-US" b="1" dirty="0">
                <a:ea typeface="Calibri" panose="020F0502020204030204" pitchFamily="34" charset="0"/>
                <a:cs typeface="Times New Roman" panose="02020603050405020304" pitchFamily="18" charset="0"/>
              </a:rPr>
              <a:t>Our Vision</a:t>
            </a:r>
            <a:endParaRPr lang="en-US" dirty="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a typeface="Calibri" panose="020F0502020204030204" pitchFamily="34" charset="0"/>
                <a:cs typeface="Times New Roman" panose="02020603050405020304" pitchFamily="18" charset="0"/>
              </a:rPr>
              <a:t>Combining the essential elements of tourism and agriculture industries </a:t>
            </a:r>
            <a:r>
              <a:rPr lang="en-US" dirty="0">
                <a:solidFill>
                  <a:schemeClr val="tx1">
                    <a:lumMod val="50000"/>
                  </a:schemeClr>
                </a:solidFill>
                <a:ea typeface="Calibri" panose="020F0502020204030204" pitchFamily="34" charset="0"/>
                <a:cs typeface="Times New Roman" panose="02020603050405020304" pitchFamily="18" charset="0"/>
              </a:rPr>
              <a:t>will attract the public, increase agricultural income, and provide recreation and/or educational experiences for visitors.</a:t>
            </a:r>
          </a:p>
          <a:p>
            <a:pPr marL="0" marR="0" lvl="0" indent="0">
              <a:lnSpc>
                <a:spcPct val="107000"/>
              </a:lnSpc>
              <a:spcBef>
                <a:spcPts val="0"/>
              </a:spcBef>
              <a:spcAft>
                <a:spcPts val="800"/>
              </a:spcAft>
              <a:buNone/>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 </a:t>
            </a:r>
            <a:endParaRPr lang="en-US" sz="2400" dirty="0">
              <a:solidFill>
                <a:schemeClr val="tx1">
                  <a:lumMod val="50000"/>
                </a:schemeClr>
              </a:solidFill>
              <a:latin typeface="+mj-lt"/>
            </a:endParaRPr>
          </a:p>
          <a:p>
            <a:pPr marL="0" marR="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5541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44F8B06-237D-4252-8313-5705A9018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88" y="4718264"/>
            <a:ext cx="4956175" cy="1318669"/>
          </a:xfrm>
          <a:prstGeom prst="rect">
            <a:avLst/>
          </a:prstGeom>
        </p:spPr>
      </p:pic>
      <p:pic>
        <p:nvPicPr>
          <p:cNvPr id="10" name="Content Placeholder 9">
            <a:extLst>
              <a:ext uri="{FF2B5EF4-FFF2-40B4-BE49-F238E27FC236}">
                <a16:creationId xmlns:a16="http://schemas.microsoft.com/office/drawing/2014/main" id="{B2045943-FD6F-57E4-EC72-7ACFC34E549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040083"/>
            <a:ext cx="5863401" cy="3308008"/>
          </a:xfrm>
        </p:spPr>
      </p:pic>
      <p:sp>
        <p:nvSpPr>
          <p:cNvPr id="11" name="TextBox 10">
            <a:extLst>
              <a:ext uri="{FF2B5EF4-FFF2-40B4-BE49-F238E27FC236}">
                <a16:creationId xmlns:a16="http://schemas.microsoft.com/office/drawing/2014/main" id="{2B9D16FF-B75F-AA14-9646-A5F793B845F0}"/>
              </a:ext>
            </a:extLst>
          </p:cNvPr>
          <p:cNvSpPr txBox="1"/>
          <p:nvPr/>
        </p:nvSpPr>
        <p:spPr>
          <a:xfrm>
            <a:off x="308610" y="220773"/>
            <a:ext cx="5695721" cy="830997"/>
          </a:xfrm>
          <a:prstGeom prst="rect">
            <a:avLst/>
          </a:prstGeom>
          <a:noFill/>
        </p:spPr>
        <p:txBody>
          <a:bodyPr wrap="square" rtlCol="0">
            <a:spAutoFit/>
          </a:bodyPr>
          <a:lstStyle/>
          <a:p>
            <a:pPr algn="ctr"/>
            <a:r>
              <a:rPr lang="en-US" sz="2400" dirty="0"/>
              <a:t>Characteristics of an Effective </a:t>
            </a:r>
          </a:p>
          <a:p>
            <a:pPr algn="ctr"/>
            <a:r>
              <a:rPr lang="en-US" sz="2400" dirty="0"/>
              <a:t>Agritourism Operation</a:t>
            </a:r>
          </a:p>
        </p:txBody>
      </p:sp>
      <p:pic>
        <p:nvPicPr>
          <p:cNvPr id="5" name="Content Placeholder 4">
            <a:extLst>
              <a:ext uri="{FF2B5EF4-FFF2-40B4-BE49-F238E27FC236}">
                <a16:creationId xmlns:a16="http://schemas.microsoft.com/office/drawing/2014/main" id="{89AC26EB-BB5B-571B-0ACB-312B9BF0E945}"/>
              </a:ext>
            </a:extLst>
          </p:cNvPr>
          <p:cNvPicPr>
            <a:picLocks noGrp="1" noChangeAspect="1"/>
          </p:cNvPicPr>
          <p:nvPr>
            <p:ph sz="half" idx="2"/>
          </p:nvPr>
        </p:nvPicPr>
        <p:blipFill>
          <a:blip r:embed="rId5"/>
          <a:stretch>
            <a:fillRect/>
          </a:stretch>
        </p:blipFill>
        <p:spPr>
          <a:xfrm>
            <a:off x="5478550" y="3977209"/>
            <a:ext cx="6629699" cy="2800780"/>
          </a:xfrm>
          <a:prstGeom prst="rect">
            <a:avLst/>
          </a:prstGeom>
        </p:spPr>
      </p:pic>
      <p:sp>
        <p:nvSpPr>
          <p:cNvPr id="2" name="TextBox 1">
            <a:extLst>
              <a:ext uri="{FF2B5EF4-FFF2-40B4-BE49-F238E27FC236}">
                <a16:creationId xmlns:a16="http://schemas.microsoft.com/office/drawing/2014/main" id="{D43E7402-A224-4845-B3E7-E82417B44FFB}"/>
              </a:ext>
            </a:extLst>
          </p:cNvPr>
          <p:cNvSpPr txBox="1"/>
          <p:nvPr/>
        </p:nvSpPr>
        <p:spPr>
          <a:xfrm>
            <a:off x="6604000" y="683219"/>
            <a:ext cx="5067299"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2"/>
                </a:solidFill>
              </a:rPr>
              <a:t>MT Dept of Ag Specialty Crop Block Grant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chemeClr val="tx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Logos, Website, Video Stories, Expert Interview Series, Data Visualization, and Social Media Presence</a:t>
            </a:r>
          </a:p>
          <a:p>
            <a:pPr marL="0" indent="0" algn="ctr">
              <a:buNone/>
            </a:pPr>
            <a:endParaRPr lang="en-US" dirty="0">
              <a:solidFill>
                <a:schemeClr val="tx2"/>
              </a:solidFill>
            </a:endParaRPr>
          </a:p>
          <a:p>
            <a:pPr algn="ctr"/>
            <a:endParaRPr lang="en-US" dirty="0"/>
          </a:p>
        </p:txBody>
      </p:sp>
    </p:spTree>
    <p:extLst>
      <p:ext uri="{BB962C8B-B14F-4D97-AF65-F5344CB8AC3E}">
        <p14:creationId xmlns:p14="http://schemas.microsoft.com/office/powerpoint/2010/main" val="411641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4136-735D-DC6A-6812-DCB5073368CB}"/>
              </a:ext>
            </a:extLst>
          </p:cNvPr>
          <p:cNvSpPr>
            <a:spLocks noGrp="1"/>
          </p:cNvSpPr>
          <p:nvPr>
            <p:ph type="title"/>
          </p:nvPr>
        </p:nvSpPr>
        <p:spPr>
          <a:xfrm>
            <a:off x="7492891" y="1330347"/>
            <a:ext cx="3840480" cy="5220082"/>
          </a:xfrm>
        </p:spPr>
        <p:txBody>
          <a:bodyPr anchor="b">
            <a:normAutofit fontScale="90000"/>
          </a:bodyPr>
          <a:lstStyle/>
          <a:p>
            <a:r>
              <a:rPr lang="en-US" dirty="0"/>
              <a:t>Montana Agritourism Fellows Program:</a:t>
            </a:r>
            <a:br>
              <a:rPr lang="en-US" dirty="0"/>
            </a:br>
            <a:br>
              <a:rPr lang="en-US" dirty="0"/>
            </a:br>
            <a:r>
              <a:rPr lang="en-US" sz="2700" dirty="0">
                <a:solidFill>
                  <a:schemeClr val="tx1">
                    <a:lumMod val="75000"/>
                  </a:schemeClr>
                </a:solidFill>
              </a:rPr>
              <a:t>To establish and train a cohort of leaders, the Fellows, who can </a:t>
            </a:r>
            <a:r>
              <a:rPr lang="en-US" sz="2700" b="1" dirty="0">
                <a:solidFill>
                  <a:schemeClr val="tx1">
                    <a:lumMod val="75000"/>
                  </a:schemeClr>
                </a:solidFill>
              </a:rPr>
              <a:t>effectively educate others </a:t>
            </a:r>
            <a:r>
              <a:rPr lang="en-US" sz="2700" dirty="0">
                <a:solidFill>
                  <a:schemeClr val="tx1">
                    <a:lumMod val="75000"/>
                  </a:schemeClr>
                </a:solidFill>
              </a:rPr>
              <a:t>on sustainable agritourism</a:t>
            </a:r>
            <a:br>
              <a:rPr lang="en-US" dirty="0">
                <a:solidFill>
                  <a:schemeClr val="tx1">
                    <a:lumMod val="75000"/>
                  </a:schemeClr>
                </a:solidFill>
              </a:rPr>
            </a:br>
            <a:br>
              <a:rPr lang="en-US" dirty="0"/>
            </a:br>
            <a:endParaRPr lang="en-US" dirty="0"/>
          </a:p>
        </p:txBody>
      </p:sp>
      <p:pic>
        <p:nvPicPr>
          <p:cNvPr id="5" name="Picture Placeholder 4" descr="A group of people posing for a photo&#10;&#10;Description automatically generated">
            <a:extLst>
              <a:ext uri="{FF2B5EF4-FFF2-40B4-BE49-F238E27FC236}">
                <a16:creationId xmlns:a16="http://schemas.microsoft.com/office/drawing/2014/main" id="{E387573A-23D9-AD00-B3C2-813D3C435EFD}"/>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6671" r="6671"/>
          <a:stretch>
            <a:fillRect/>
          </a:stretch>
        </p:blipFill>
        <p:spPr>
          <a:xfrm>
            <a:off x="836613" y="1031875"/>
            <a:ext cx="5943600" cy="4572000"/>
          </a:xfrm>
        </p:spPr>
      </p:pic>
      <p:sp>
        <p:nvSpPr>
          <p:cNvPr id="3" name="Subtitle 2">
            <a:extLst>
              <a:ext uri="{FF2B5EF4-FFF2-40B4-BE49-F238E27FC236}">
                <a16:creationId xmlns:a16="http://schemas.microsoft.com/office/drawing/2014/main" id="{319B577D-2AD3-7EDC-ADF6-458F8B8F6760}"/>
              </a:ext>
            </a:extLst>
          </p:cNvPr>
          <p:cNvSpPr>
            <a:spLocks noGrp="1"/>
          </p:cNvSpPr>
          <p:nvPr>
            <p:ph type="body" sz="half" idx="2"/>
          </p:nvPr>
        </p:nvSpPr>
        <p:spPr>
          <a:xfrm>
            <a:off x="2397190" y="5916335"/>
            <a:ext cx="3840480" cy="2168517"/>
          </a:xfrm>
        </p:spPr>
        <p:txBody>
          <a:bodyPr>
            <a:normAutofit/>
          </a:bodyPr>
          <a:lstStyle/>
          <a:p>
            <a:r>
              <a:rPr lang="en-US" dirty="0">
                <a:hlinkClick r:id="rId4"/>
              </a:rPr>
              <a:t>Video</a:t>
            </a:r>
            <a:endParaRPr lang="en-US" dirty="0"/>
          </a:p>
        </p:txBody>
      </p:sp>
    </p:spTree>
    <p:extLst>
      <p:ext uri="{BB962C8B-B14F-4D97-AF65-F5344CB8AC3E}">
        <p14:creationId xmlns:p14="http://schemas.microsoft.com/office/powerpoint/2010/main" val="395043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D621-C757-AC50-D82B-30CB61ED482B}"/>
              </a:ext>
            </a:extLst>
          </p:cNvPr>
          <p:cNvSpPr>
            <a:spLocks noGrp="1"/>
          </p:cNvSpPr>
          <p:nvPr>
            <p:ph type="title"/>
          </p:nvPr>
        </p:nvSpPr>
        <p:spPr>
          <a:xfrm>
            <a:off x="1065212" y="304800"/>
            <a:ext cx="10058402" cy="732234"/>
          </a:xfrm>
        </p:spPr>
        <p:txBody>
          <a:bodyPr/>
          <a:lstStyle/>
          <a:p>
            <a:pPr algn="ctr"/>
            <a:r>
              <a:rPr lang="en-US" dirty="0"/>
              <a:t>Agritourism Advancements</a:t>
            </a:r>
          </a:p>
        </p:txBody>
      </p:sp>
      <p:sp>
        <p:nvSpPr>
          <p:cNvPr id="4" name="Content Placeholder 3">
            <a:extLst>
              <a:ext uri="{FF2B5EF4-FFF2-40B4-BE49-F238E27FC236}">
                <a16:creationId xmlns:a16="http://schemas.microsoft.com/office/drawing/2014/main" id="{9C1101AC-2F86-CC9E-BEFE-52FAD0A4FA4A}"/>
              </a:ext>
            </a:extLst>
          </p:cNvPr>
          <p:cNvSpPr>
            <a:spLocks noGrp="1"/>
          </p:cNvSpPr>
          <p:nvPr>
            <p:ph sz="half" idx="1"/>
          </p:nvPr>
        </p:nvSpPr>
        <p:spPr>
          <a:xfrm>
            <a:off x="399951" y="1182848"/>
            <a:ext cx="4184749" cy="5675151"/>
          </a:xfrm>
        </p:spPr>
        <p:txBody>
          <a:bodyPr>
            <a:normAutofit fontScale="70000" lnSpcReduction="20000"/>
          </a:bodyPr>
          <a:lstStyle/>
          <a:p>
            <a:r>
              <a:rPr lang="en-US" sz="3300" b="1" dirty="0"/>
              <a:t>National Extension Tourism Conference</a:t>
            </a:r>
          </a:p>
          <a:p>
            <a:r>
              <a:rPr lang="en-US" sz="3300" b="1" dirty="0"/>
              <a:t>Governor’s Conference on Tourism</a:t>
            </a:r>
          </a:p>
          <a:p>
            <a:r>
              <a:rPr lang="en-US" sz="3200" b="1" dirty="0"/>
              <a:t>Montana’s Next Generation Conference</a:t>
            </a:r>
          </a:p>
          <a:p>
            <a:r>
              <a:rPr lang="en-US" sz="3300" b="1" dirty="0"/>
              <a:t>Global Agritourism Network and International Agritourism Conference</a:t>
            </a:r>
          </a:p>
          <a:p>
            <a:r>
              <a:rPr lang="en-US" sz="3300" b="1" dirty="0">
                <a:hlinkClick r:id="rId3">
                  <a:extLst>
                    <a:ext uri="{A12FA001-AC4F-418D-AE19-62706E023703}">
                      <ahyp:hlinkClr xmlns:ahyp="http://schemas.microsoft.com/office/drawing/2018/hyperlinkcolor" val="tx"/>
                    </a:ext>
                  </a:extLst>
                </a:hlinkClick>
              </a:rPr>
              <a:t>Farming Entrepreneurship </a:t>
            </a:r>
            <a:r>
              <a:rPr lang="en-US" sz="3300" b="1" dirty="0"/>
              <a:t>Podcast and Governor’s Farm Visit</a:t>
            </a:r>
          </a:p>
          <a:p>
            <a:r>
              <a:rPr lang="en-US" sz="3600" b="1" dirty="0">
                <a:hlinkClick r:id="rId4">
                  <a:extLst>
                    <a:ext uri="{A12FA001-AC4F-418D-AE19-62706E023703}">
                      <ahyp:hlinkClr xmlns:ahyp="http://schemas.microsoft.com/office/drawing/2018/hyperlinkcolor" val="tx"/>
                    </a:ext>
                  </a:extLst>
                </a:hlinkClick>
              </a:rPr>
              <a:t>Wall Street Journal </a:t>
            </a:r>
            <a:endParaRPr lang="en-US" sz="3600" b="1" dirty="0"/>
          </a:p>
          <a:p>
            <a:endParaRPr lang="en-US" sz="3300" b="1" dirty="0"/>
          </a:p>
          <a:p>
            <a:endParaRPr lang="en-US" sz="3300" b="1" dirty="0"/>
          </a:p>
          <a:p>
            <a:endParaRPr lang="en-US" dirty="0"/>
          </a:p>
        </p:txBody>
      </p:sp>
      <p:sp>
        <p:nvSpPr>
          <p:cNvPr id="5" name="Content Placeholder 4">
            <a:extLst>
              <a:ext uri="{FF2B5EF4-FFF2-40B4-BE49-F238E27FC236}">
                <a16:creationId xmlns:a16="http://schemas.microsoft.com/office/drawing/2014/main" id="{B1AC5E00-E94B-321F-7FEA-3137D4211B2E}"/>
              </a:ext>
            </a:extLst>
          </p:cNvPr>
          <p:cNvSpPr>
            <a:spLocks noGrp="1"/>
          </p:cNvSpPr>
          <p:nvPr>
            <p:ph sz="half" idx="2"/>
          </p:nvPr>
        </p:nvSpPr>
        <p:spPr>
          <a:xfrm>
            <a:off x="7948016" y="1182849"/>
            <a:ext cx="4243984" cy="5566672"/>
          </a:xfrm>
        </p:spPr>
        <p:txBody>
          <a:bodyPr>
            <a:normAutofit fontScale="70000" lnSpcReduction="20000"/>
          </a:bodyPr>
          <a:lstStyle/>
          <a:p>
            <a:r>
              <a:rPr lang="en-US" sz="3600" b="1" dirty="0"/>
              <a:t>Montana Ag Live Episode</a:t>
            </a:r>
          </a:p>
          <a:p>
            <a:r>
              <a:rPr lang="en-US" sz="3400" b="1" dirty="0"/>
              <a:t>Agritourism Directory on Abundant Montana</a:t>
            </a:r>
          </a:p>
          <a:p>
            <a:r>
              <a:rPr lang="en-US" sz="3400" b="1" dirty="0"/>
              <a:t>Agritourism Annual Conference</a:t>
            </a:r>
          </a:p>
          <a:p>
            <a:r>
              <a:rPr lang="en-US" sz="3400" b="1" dirty="0"/>
              <a:t>Listening Sessions</a:t>
            </a:r>
          </a:p>
          <a:p>
            <a:r>
              <a:rPr lang="en-US" sz="3400" b="1" dirty="0" err="1"/>
              <a:t>AgCorps</a:t>
            </a:r>
            <a:r>
              <a:rPr lang="en-US" sz="3400" b="1" dirty="0"/>
              <a:t> Agritourism Specialist Position</a:t>
            </a:r>
          </a:p>
          <a:p>
            <a:r>
              <a:rPr lang="en-US" sz="3400" b="1" dirty="0"/>
              <a:t>Agritourism Panels</a:t>
            </a:r>
          </a:p>
          <a:p>
            <a:r>
              <a:rPr lang="en-US" sz="3400" b="1" dirty="0"/>
              <a:t>Agritourism Course and Certificate Program</a:t>
            </a:r>
          </a:p>
          <a:p>
            <a:r>
              <a:rPr lang="en-US" sz="3400" b="1" dirty="0"/>
              <a:t>Partnerships</a:t>
            </a:r>
          </a:p>
          <a:p>
            <a:pPr marL="0" indent="0">
              <a:buNone/>
            </a:pPr>
            <a:endParaRPr lang="en-US" dirty="0"/>
          </a:p>
        </p:txBody>
      </p:sp>
      <p:pic>
        <p:nvPicPr>
          <p:cNvPr id="3" name="Picture 2">
            <a:extLst>
              <a:ext uri="{FF2B5EF4-FFF2-40B4-BE49-F238E27FC236}">
                <a16:creationId xmlns:a16="http://schemas.microsoft.com/office/drawing/2014/main" id="{19CEC641-A473-F3FB-9EF9-A34682FCA9A7}"/>
              </a:ext>
            </a:extLst>
          </p:cNvPr>
          <p:cNvPicPr>
            <a:picLocks noChangeAspect="1"/>
          </p:cNvPicPr>
          <p:nvPr/>
        </p:nvPicPr>
        <p:blipFill>
          <a:blip r:embed="rId5"/>
          <a:stretch>
            <a:fillRect/>
          </a:stretch>
        </p:blipFill>
        <p:spPr>
          <a:xfrm>
            <a:off x="4748814" y="1892300"/>
            <a:ext cx="3035087" cy="3928666"/>
          </a:xfrm>
          <a:prstGeom prst="rect">
            <a:avLst/>
          </a:prstGeom>
        </p:spPr>
      </p:pic>
    </p:spTree>
    <p:extLst>
      <p:ext uri="{BB962C8B-B14F-4D97-AF65-F5344CB8AC3E}">
        <p14:creationId xmlns:p14="http://schemas.microsoft.com/office/powerpoint/2010/main" val="33906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0BD1A-CA14-7F8D-70E3-D12BEDEC1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60660-635D-70BF-832B-A1C7F4FA6D51}"/>
              </a:ext>
            </a:extLst>
          </p:cNvPr>
          <p:cNvSpPr>
            <a:spLocks noGrp="1"/>
          </p:cNvSpPr>
          <p:nvPr>
            <p:ph type="title"/>
          </p:nvPr>
        </p:nvSpPr>
        <p:spPr>
          <a:xfrm>
            <a:off x="317500" y="304800"/>
            <a:ext cx="10767595" cy="1219200"/>
          </a:xfrm>
        </p:spPr>
        <p:txBody>
          <a:bodyPr>
            <a:normAutofit/>
          </a:bodyPr>
          <a:lstStyle/>
          <a:p>
            <a:pPr algn="ctr"/>
            <a:r>
              <a:rPr lang="en-US" dirty="0"/>
              <a:t>Planning Your Own Agritourism Activity</a:t>
            </a:r>
            <a:br>
              <a:rPr lang="en-US" dirty="0"/>
            </a:br>
            <a:r>
              <a:rPr lang="en-US" dirty="0"/>
              <a:t>Consider these 5 things:</a:t>
            </a:r>
          </a:p>
        </p:txBody>
      </p:sp>
      <p:sp>
        <p:nvSpPr>
          <p:cNvPr id="3" name="Content Placeholder 2">
            <a:extLst>
              <a:ext uri="{FF2B5EF4-FFF2-40B4-BE49-F238E27FC236}">
                <a16:creationId xmlns:a16="http://schemas.microsoft.com/office/drawing/2014/main" id="{30C09D33-6223-6C28-79C4-2DBA58F6EF4B}"/>
              </a:ext>
            </a:extLst>
          </p:cNvPr>
          <p:cNvSpPr>
            <a:spLocks noGrp="1"/>
          </p:cNvSpPr>
          <p:nvPr>
            <p:ph sz="half" idx="1"/>
          </p:nvPr>
        </p:nvSpPr>
        <p:spPr>
          <a:xfrm>
            <a:off x="1501629" y="2206305"/>
            <a:ext cx="4257487" cy="4034390"/>
          </a:xfrm>
        </p:spPr>
        <p:txBody>
          <a:bodyPr>
            <a:normAutofit/>
          </a:bodyPr>
          <a:lstStyle/>
          <a:p>
            <a:pPr marL="457200" indent="-457200">
              <a:buAutoNum type="arabicPeriod"/>
            </a:pPr>
            <a:r>
              <a:rPr lang="en-US" dirty="0"/>
              <a:t>Name</a:t>
            </a:r>
          </a:p>
          <a:p>
            <a:pPr marL="457200" indent="-457200">
              <a:buAutoNum type="arabicPeriod"/>
            </a:pPr>
            <a:r>
              <a:rPr lang="en-US" dirty="0"/>
              <a:t>Date</a:t>
            </a:r>
          </a:p>
          <a:p>
            <a:pPr marL="457200" indent="-457200">
              <a:buAutoNum type="arabicPeriod"/>
            </a:pPr>
            <a:r>
              <a:rPr lang="en-US" dirty="0"/>
              <a:t>Time</a:t>
            </a:r>
          </a:p>
          <a:p>
            <a:pPr marL="457200" indent="-457200">
              <a:buAutoNum type="arabicPeriod"/>
            </a:pPr>
            <a:r>
              <a:rPr lang="en-US" dirty="0"/>
              <a:t>Location</a:t>
            </a:r>
          </a:p>
          <a:p>
            <a:pPr marL="457200" indent="-457200">
              <a:buAutoNum type="arabicPeriod"/>
            </a:pPr>
            <a:r>
              <a:rPr lang="en-US" dirty="0"/>
              <a:t>Goals</a:t>
            </a:r>
          </a:p>
        </p:txBody>
      </p:sp>
      <p:pic>
        <p:nvPicPr>
          <p:cNvPr id="4" name="Picture 3">
            <a:extLst>
              <a:ext uri="{FF2B5EF4-FFF2-40B4-BE49-F238E27FC236}">
                <a16:creationId xmlns:a16="http://schemas.microsoft.com/office/drawing/2014/main" id="{622D6929-C14C-D3FB-8A5B-55B4AD627CD6}"/>
              </a:ext>
            </a:extLst>
          </p:cNvPr>
          <p:cNvPicPr>
            <a:picLocks noChangeAspect="1"/>
          </p:cNvPicPr>
          <p:nvPr/>
        </p:nvPicPr>
        <p:blipFill>
          <a:blip r:embed="rId2"/>
          <a:stretch>
            <a:fillRect/>
          </a:stretch>
        </p:blipFill>
        <p:spPr>
          <a:xfrm>
            <a:off x="5636232" y="1584429"/>
            <a:ext cx="4501747" cy="4496875"/>
          </a:xfrm>
          <a:prstGeom prst="rect">
            <a:avLst/>
          </a:prstGeom>
        </p:spPr>
      </p:pic>
    </p:spTree>
    <p:extLst>
      <p:ext uri="{BB962C8B-B14F-4D97-AF65-F5344CB8AC3E}">
        <p14:creationId xmlns:p14="http://schemas.microsoft.com/office/powerpoint/2010/main" val="222863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5411</TotalTime>
  <Words>1377</Words>
  <Application>Microsoft Office PowerPoint</Application>
  <PresentationFormat>Widescreen</PresentationFormat>
  <Paragraphs>156</Paragraphs>
  <Slides>14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Georgia</vt:lpstr>
      <vt:lpstr>Segoe Print</vt:lpstr>
      <vt:lpstr>Times New Roman</vt:lpstr>
      <vt:lpstr>Nature Illustration 16x9</vt:lpstr>
      <vt:lpstr> </vt:lpstr>
      <vt:lpstr>Defining Agritourism </vt:lpstr>
      <vt:lpstr>Agritourism Framework (Chase et al., 2018)</vt:lpstr>
      <vt:lpstr>What are the sustainable benefits of agritourism? </vt:lpstr>
      <vt:lpstr>Montana Agritourism Steering Committee</vt:lpstr>
      <vt:lpstr>PowerPoint Presentation</vt:lpstr>
      <vt:lpstr>Montana Agritourism Fellows Program:  To establish and train a cohort of leaders, the Fellows, who can effectively educate others on sustainable agritourism  </vt:lpstr>
      <vt:lpstr>Agritourism Advancements</vt:lpstr>
      <vt:lpstr>Planning Your Own Agritourism Activity Consider these 5 things:</vt:lpstr>
      <vt:lpstr>Consider the message of your event</vt:lpstr>
      <vt:lpstr>Activities &amp; Entertainment</vt:lpstr>
      <vt:lpstr>More things to consider</vt:lpstr>
      <vt:lpstr>Montana Agritourism Examples</vt:lpstr>
      <vt:lpstr>Thank you! </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LIFE BALANCE</dc:title>
  <dc:creator>Arnold, Shannon</dc:creator>
  <cp:lastModifiedBy>Arnold, Shannon</cp:lastModifiedBy>
  <cp:revision>128</cp:revision>
  <cp:lastPrinted>2022-01-04T17:54:07Z</cp:lastPrinted>
  <dcterms:created xsi:type="dcterms:W3CDTF">2018-10-19T20:09:48Z</dcterms:created>
  <dcterms:modified xsi:type="dcterms:W3CDTF">2024-10-22T16:52:25Z</dcterms:modified>
</cp:coreProperties>
</file>