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6" r:id="rId8"/>
    <p:sldId id="278" r:id="rId9"/>
    <p:sldId id="267" r:id="rId10"/>
    <p:sldId id="265" r:id="rId11"/>
    <p:sldId id="272" r:id="rId12"/>
    <p:sldId id="271" r:id="rId13"/>
    <p:sldId id="269" r:id="rId14"/>
    <p:sldId id="274" r:id="rId15"/>
    <p:sldId id="275" r:id="rId16"/>
    <p:sldId id="270" r:id="rId17"/>
    <p:sldId id="276" r:id="rId18"/>
    <p:sldId id="277" r:id="rId19"/>
    <p:sldId id="261" r:id="rId20"/>
    <p:sldId id="264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2719-88CB-4ADA-81A4-5575479805C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9DE8-B392-4FDD-B837-66C975DB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3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2719-88CB-4ADA-81A4-5575479805C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9DE8-B392-4FDD-B837-66C975DB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1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2719-88CB-4ADA-81A4-5575479805C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9DE8-B392-4FDD-B837-66C975DB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1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2719-88CB-4ADA-81A4-5575479805C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9DE8-B392-4FDD-B837-66C975DBEA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0" y="5989320"/>
            <a:ext cx="173736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5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2719-88CB-4ADA-81A4-5575479805C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9DE8-B392-4FDD-B837-66C975DB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6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2719-88CB-4ADA-81A4-5575479805C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9DE8-B392-4FDD-B837-66C975DB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5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2719-88CB-4ADA-81A4-5575479805C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9DE8-B392-4FDD-B837-66C975DB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6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2719-88CB-4ADA-81A4-5575479805C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9DE8-B392-4FDD-B837-66C975DB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7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2719-88CB-4ADA-81A4-5575479805C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9DE8-B392-4FDD-B837-66C975DB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2719-88CB-4ADA-81A4-5575479805C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9DE8-B392-4FDD-B837-66C975DB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2719-88CB-4ADA-81A4-5575479805C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9DE8-B392-4FDD-B837-66C975DB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1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719-88CB-4ADA-81A4-5575479805C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9DE8-B392-4FDD-B837-66C975DB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Diversifying Potato Cropping Systems in Maine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Jake Dyer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Maine Potato Board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Presque Isle, Maine  04769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86" y="5321643"/>
            <a:ext cx="3072714" cy="153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00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Dry Beans – Black Turtle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 smtClean="0"/>
              <a:t>2017 </a:t>
            </a:r>
          </a:p>
          <a:p>
            <a:pPr lvl="1"/>
            <a:r>
              <a:rPr lang="en-US" dirty="0" smtClean="0"/>
              <a:t>Limestone</a:t>
            </a:r>
            <a:endParaRPr lang="en-US" dirty="0" smtClean="0"/>
          </a:p>
          <a:p>
            <a:pPr lvl="1"/>
            <a:r>
              <a:rPr lang="en-US" dirty="0" smtClean="0"/>
              <a:t>Littleton </a:t>
            </a:r>
          </a:p>
          <a:p>
            <a:pPr lvl="1"/>
            <a:r>
              <a:rPr lang="en-US" dirty="0" smtClean="0"/>
              <a:t>New Limerick </a:t>
            </a:r>
          </a:p>
          <a:p>
            <a:pPr marL="0" indent="0">
              <a:buNone/>
            </a:pPr>
            <a:r>
              <a:rPr lang="en-US" u="sng" dirty="0" smtClean="0"/>
              <a:t>Varieties</a:t>
            </a:r>
          </a:p>
          <a:p>
            <a:pPr marL="0" indent="0">
              <a:buNone/>
            </a:pPr>
            <a:r>
              <a:rPr lang="en-US" dirty="0" smtClean="0"/>
              <a:t>Zorro and Zenith (2360 and 1836 </a:t>
            </a:r>
            <a:r>
              <a:rPr lang="en-US" dirty="0" err="1" smtClean="0"/>
              <a:t>spp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Small seeded – grain drill/corn planter</a:t>
            </a:r>
          </a:p>
          <a:p>
            <a:pPr lvl="1"/>
            <a:r>
              <a:rPr lang="en-US" dirty="0" smtClean="0"/>
              <a:t>Upright architecture suitable for direct harvest</a:t>
            </a:r>
          </a:p>
          <a:p>
            <a:pPr lvl="1"/>
            <a:r>
              <a:rPr lang="en-US" dirty="0" smtClean="0"/>
              <a:t>89 day RM</a:t>
            </a:r>
          </a:p>
          <a:p>
            <a:pPr lvl="1"/>
            <a:r>
              <a:rPr lang="en-US" dirty="0" smtClean="0"/>
              <a:t>Inoculated with N-Charge peat based dry bean specific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67" y="1285103"/>
            <a:ext cx="4690076" cy="35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Dry Beans – Black Turtle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Planted June 07 </a:t>
            </a:r>
          </a:p>
          <a:p>
            <a:pPr lvl="1"/>
            <a:r>
              <a:rPr lang="en-US" dirty="0" smtClean="0"/>
              <a:t>Soil Temp 55F</a:t>
            </a:r>
          </a:p>
          <a:p>
            <a:pPr lvl="1"/>
            <a:r>
              <a:rPr lang="en-US" dirty="0" smtClean="0"/>
              <a:t>Target population 100,000 </a:t>
            </a:r>
            <a:r>
              <a:rPr lang="en-US" dirty="0" err="1" smtClean="0"/>
              <a:t>pl</a:t>
            </a:r>
            <a:r>
              <a:rPr lang="en-US" dirty="0" smtClean="0"/>
              <a:t>/A</a:t>
            </a:r>
          </a:p>
          <a:p>
            <a:pPr lvl="1"/>
            <a:r>
              <a:rPr lang="en-US" dirty="0" smtClean="0"/>
              <a:t>Pre-emerge Dual II 1.5 </a:t>
            </a:r>
            <a:r>
              <a:rPr lang="en-US" dirty="0" err="1" smtClean="0"/>
              <a:t>pt</a:t>
            </a:r>
            <a:r>
              <a:rPr lang="en-US" dirty="0" smtClean="0"/>
              <a:t>/A</a:t>
            </a:r>
          </a:p>
          <a:p>
            <a:pPr lvl="1"/>
            <a:r>
              <a:rPr lang="en-US" dirty="0" smtClean="0"/>
              <a:t>300 </a:t>
            </a:r>
            <a:r>
              <a:rPr lang="en-US" dirty="0" err="1" smtClean="0"/>
              <a:t>lbs</a:t>
            </a:r>
            <a:r>
              <a:rPr lang="en-US" dirty="0" smtClean="0"/>
              <a:t> 11-14-17</a:t>
            </a:r>
          </a:p>
          <a:p>
            <a:pPr marL="0" indent="0">
              <a:buNone/>
            </a:pPr>
            <a:r>
              <a:rPr lang="en-US" dirty="0" smtClean="0"/>
              <a:t>Harvested October 10</a:t>
            </a:r>
          </a:p>
          <a:p>
            <a:pPr lvl="1"/>
            <a:r>
              <a:rPr lang="en-US" dirty="0" smtClean="0"/>
              <a:t>2370 </a:t>
            </a:r>
            <a:r>
              <a:rPr lang="en-US" dirty="0"/>
              <a:t>– 3000 </a:t>
            </a:r>
            <a:r>
              <a:rPr lang="en-US" dirty="0" err="1" smtClean="0"/>
              <a:t>lb</a:t>
            </a:r>
            <a:r>
              <a:rPr lang="en-US" dirty="0" smtClean="0"/>
              <a:t>/a</a:t>
            </a:r>
          </a:p>
          <a:p>
            <a:pPr lvl="1"/>
            <a:r>
              <a:rPr lang="en-US" dirty="0"/>
              <a:t>$</a:t>
            </a:r>
            <a:r>
              <a:rPr lang="en-US" dirty="0" smtClean="0"/>
              <a:t>32.00/cwt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0175" y="2380563"/>
            <a:ext cx="4439506" cy="33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Dry Beans – Black Turtle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Good!</a:t>
            </a:r>
          </a:p>
          <a:p>
            <a:pPr lvl="1"/>
            <a:r>
              <a:rPr lang="en-US" dirty="0" smtClean="0"/>
              <a:t>Yielded very well </a:t>
            </a:r>
          </a:p>
          <a:p>
            <a:pPr lvl="1"/>
            <a:r>
              <a:rPr lang="en-US" dirty="0" smtClean="0"/>
              <a:t>Marketable</a:t>
            </a:r>
          </a:p>
          <a:p>
            <a:pPr lvl="1"/>
            <a:r>
              <a:rPr lang="en-US" dirty="0" smtClean="0"/>
              <a:t>Plant after grain and potato – warm soil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Bad!</a:t>
            </a:r>
          </a:p>
          <a:p>
            <a:pPr lvl="1"/>
            <a:r>
              <a:rPr lang="en-US" dirty="0" smtClean="0"/>
              <a:t>Volunteer potatoes</a:t>
            </a:r>
          </a:p>
          <a:p>
            <a:pPr lvl="1"/>
            <a:r>
              <a:rPr lang="en-US" dirty="0" smtClean="0"/>
              <a:t>Ready to harvest September 21 – guess what else was too??</a:t>
            </a:r>
          </a:p>
          <a:p>
            <a:pPr lvl="1"/>
            <a:r>
              <a:rPr lang="en-US" dirty="0" smtClean="0"/>
              <a:t>Shatter and </a:t>
            </a:r>
            <a:r>
              <a:rPr lang="en-US" smtClean="0"/>
              <a:t>high harvest loss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7400" y="1210662"/>
            <a:ext cx="4121600" cy="30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Sunflowers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2015 – 2018</a:t>
            </a:r>
          </a:p>
          <a:p>
            <a:pPr lvl="1"/>
            <a:r>
              <a:rPr lang="en-US" dirty="0" smtClean="0"/>
              <a:t>Monticello</a:t>
            </a:r>
          </a:p>
          <a:p>
            <a:pPr lvl="1"/>
            <a:r>
              <a:rPr lang="en-US" dirty="0" smtClean="0"/>
              <a:t>Mapleton</a:t>
            </a:r>
          </a:p>
          <a:p>
            <a:pPr lvl="1"/>
            <a:r>
              <a:rPr lang="en-US" dirty="0" smtClean="0"/>
              <a:t>Westfield</a:t>
            </a:r>
          </a:p>
          <a:p>
            <a:pPr lvl="1"/>
            <a:r>
              <a:rPr lang="en-US" dirty="0" smtClean="0"/>
              <a:t>Limestone</a:t>
            </a:r>
          </a:p>
          <a:p>
            <a:pPr marL="0" indent="0">
              <a:buNone/>
            </a:pPr>
            <a:r>
              <a:rPr lang="en-US" u="sng" dirty="0" smtClean="0"/>
              <a:t>Varieties</a:t>
            </a:r>
          </a:p>
          <a:p>
            <a:pPr marL="0" indent="0">
              <a:buNone/>
            </a:pPr>
            <a:r>
              <a:rPr lang="en-US" dirty="0" smtClean="0"/>
              <a:t>Several hybrids – </a:t>
            </a:r>
            <a:r>
              <a:rPr lang="en-US" dirty="0" err="1" smtClean="0"/>
              <a:t>Mycogen</a:t>
            </a:r>
            <a:r>
              <a:rPr lang="en-US" dirty="0" smtClean="0"/>
              <a:t>, </a:t>
            </a:r>
            <a:r>
              <a:rPr lang="en-US" dirty="0" err="1" smtClean="0"/>
              <a:t>Croplan</a:t>
            </a:r>
            <a:r>
              <a:rPr lang="en-US" dirty="0" smtClean="0"/>
              <a:t>, Syngenta – Usually Clearfield</a:t>
            </a:r>
          </a:p>
          <a:p>
            <a:pPr marL="0" indent="0">
              <a:buNone/>
            </a:pPr>
            <a:r>
              <a:rPr lang="en-US" dirty="0" smtClean="0"/>
              <a:t>Typically 95 day to PM – 75 day to flower</a:t>
            </a:r>
          </a:p>
          <a:p>
            <a:pPr marL="0" indent="0">
              <a:buNone/>
            </a:pPr>
            <a:r>
              <a:rPr lang="en-US" dirty="0" smtClean="0"/>
              <a:t>Most use grain header – sunflower header fabricated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6461" y="952266"/>
            <a:ext cx="3483377" cy="33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Sunflowers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Plant from May 25 to June 7</a:t>
            </a:r>
          </a:p>
          <a:p>
            <a:pPr lvl="1"/>
            <a:r>
              <a:rPr lang="en-US" dirty="0" smtClean="0"/>
              <a:t>Soil temp 55-60F</a:t>
            </a:r>
          </a:p>
          <a:p>
            <a:pPr lvl="1"/>
            <a:r>
              <a:rPr lang="en-US" dirty="0" smtClean="0"/>
              <a:t>Pre-emerge Dual II Magnum (1.6 </a:t>
            </a:r>
            <a:r>
              <a:rPr lang="en-US" dirty="0" err="1" smtClean="0"/>
              <a:t>pt</a:t>
            </a:r>
            <a:r>
              <a:rPr lang="en-US" dirty="0" smtClean="0"/>
              <a:t>) + Spartan (6 </a:t>
            </a:r>
            <a:r>
              <a:rPr lang="en-US" dirty="0" err="1" smtClean="0"/>
              <a:t>oz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Beyond (6 </a:t>
            </a:r>
            <a:r>
              <a:rPr lang="en-US" dirty="0" err="1" smtClean="0"/>
              <a:t>oz</a:t>
            </a:r>
            <a:r>
              <a:rPr lang="en-US" dirty="0" smtClean="0"/>
              <a:t>) option for CL hybrids</a:t>
            </a:r>
          </a:p>
          <a:p>
            <a:pPr lvl="1"/>
            <a:r>
              <a:rPr lang="en-US" dirty="0" smtClean="0"/>
              <a:t>65-75 </a:t>
            </a:r>
            <a:r>
              <a:rPr lang="en-US" dirty="0" err="1" smtClean="0"/>
              <a:t>lbs</a:t>
            </a:r>
            <a:r>
              <a:rPr lang="en-US" dirty="0" smtClean="0"/>
              <a:t> N at planting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Harvest October 18 – November 2</a:t>
            </a:r>
          </a:p>
          <a:p>
            <a:pPr marL="0" indent="0">
              <a:buNone/>
            </a:pPr>
            <a:r>
              <a:rPr lang="en-US" dirty="0" smtClean="0"/>
              <a:t>Typical yield - 1820-2660 #/A</a:t>
            </a:r>
          </a:p>
          <a:p>
            <a:pPr marL="0" indent="0">
              <a:buNone/>
            </a:pPr>
            <a:r>
              <a:rPr lang="en-US" dirty="0" smtClean="0"/>
              <a:t>Local market for birdseed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25" y="1339403"/>
            <a:ext cx="3185375" cy="2389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48" y="4043967"/>
            <a:ext cx="3189667" cy="23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8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Sunflowers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Good</a:t>
            </a:r>
          </a:p>
          <a:p>
            <a:pPr lvl="1"/>
            <a:r>
              <a:rPr lang="en-US" dirty="0" smtClean="0"/>
              <a:t>Increased yields each year</a:t>
            </a:r>
          </a:p>
          <a:p>
            <a:pPr lvl="1"/>
            <a:r>
              <a:rPr lang="en-US" dirty="0" smtClean="0"/>
              <a:t>Marketable</a:t>
            </a:r>
          </a:p>
          <a:p>
            <a:pPr lvl="1"/>
            <a:r>
              <a:rPr lang="en-US" dirty="0" smtClean="0"/>
              <a:t>Planted and harvested after grain</a:t>
            </a:r>
          </a:p>
          <a:p>
            <a:pPr lvl="1"/>
            <a:r>
              <a:rPr lang="en-US" dirty="0" smtClean="0"/>
              <a:t>Relatively low nutrient requirement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The Bad</a:t>
            </a:r>
          </a:p>
          <a:p>
            <a:pPr lvl="1"/>
            <a:r>
              <a:rPr lang="en-US" dirty="0" smtClean="0"/>
              <a:t>White mold magnet – difficult timing fungicide</a:t>
            </a:r>
          </a:p>
          <a:p>
            <a:pPr lvl="1"/>
            <a:r>
              <a:rPr lang="en-US" dirty="0" smtClean="0"/>
              <a:t>Target population is difficult to achieve</a:t>
            </a:r>
          </a:p>
          <a:p>
            <a:pPr lvl="1"/>
            <a:r>
              <a:rPr lang="en-US" dirty="0" smtClean="0"/>
              <a:t>Harvested late in season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97" y="2200700"/>
            <a:ext cx="3777803" cy="36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92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Peas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2016 </a:t>
            </a:r>
            <a:r>
              <a:rPr lang="en-US" u="sng" dirty="0" smtClean="0"/>
              <a:t>– 2018</a:t>
            </a:r>
          </a:p>
          <a:p>
            <a:pPr lvl="1"/>
            <a:r>
              <a:rPr lang="en-US" dirty="0" smtClean="0"/>
              <a:t>Plot trials</a:t>
            </a:r>
          </a:p>
          <a:p>
            <a:pPr lvl="1"/>
            <a:r>
              <a:rPr lang="en-US" dirty="0" smtClean="0"/>
              <a:t>Benedicta</a:t>
            </a:r>
          </a:p>
          <a:p>
            <a:pPr lvl="1"/>
            <a:r>
              <a:rPr lang="en-US" dirty="0" smtClean="0"/>
              <a:t>Mapleton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Varieties</a:t>
            </a:r>
          </a:p>
          <a:p>
            <a:pPr lvl="1"/>
            <a:r>
              <a:rPr lang="en-US" dirty="0" smtClean="0"/>
              <a:t>Several – </a:t>
            </a:r>
            <a:r>
              <a:rPr lang="en-US" dirty="0" err="1" smtClean="0"/>
              <a:t>Nette</a:t>
            </a:r>
            <a:r>
              <a:rPr lang="en-US" dirty="0" smtClean="0"/>
              <a:t> 2010, Agassiz, SW Midas, </a:t>
            </a:r>
            <a:r>
              <a:rPr lang="en-US" dirty="0" err="1" smtClean="0"/>
              <a:t>Jetset</a:t>
            </a:r>
            <a:r>
              <a:rPr lang="en-US" dirty="0" smtClean="0"/>
              <a:t>, Saffron, Lacombe</a:t>
            </a:r>
          </a:p>
          <a:p>
            <a:pPr lvl="1"/>
            <a:r>
              <a:rPr lang="en-US" dirty="0" smtClean="0"/>
              <a:t>Typically 90 days from planting to harvest</a:t>
            </a:r>
          </a:p>
          <a:p>
            <a:pPr lvl="1"/>
            <a:r>
              <a:rPr lang="en-US" dirty="0" smtClean="0"/>
              <a:t>Direct cut with grain header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7149" y="1826432"/>
            <a:ext cx="2479183" cy="24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Peas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Growing season directly competes with small grain</a:t>
            </a:r>
          </a:p>
          <a:p>
            <a:r>
              <a:rPr lang="en-US" dirty="0" smtClean="0"/>
              <a:t>Early planting = less heat stress, higher yield, lower foliar diseases</a:t>
            </a:r>
          </a:p>
          <a:p>
            <a:r>
              <a:rPr lang="en-US" dirty="0" smtClean="0"/>
              <a:t>Pre-emerge Dual II Mag (1.6 </a:t>
            </a:r>
            <a:r>
              <a:rPr lang="en-US" dirty="0" err="1" smtClean="0"/>
              <a:t>pt</a:t>
            </a:r>
            <a:r>
              <a:rPr lang="en-US" dirty="0" smtClean="0"/>
              <a:t>) + Spartan (6 </a:t>
            </a:r>
            <a:r>
              <a:rPr lang="en-US" dirty="0" err="1" smtClean="0"/>
              <a:t>oz</a:t>
            </a:r>
            <a:r>
              <a:rPr lang="en-US" dirty="0" smtClean="0"/>
              <a:t>) </a:t>
            </a:r>
          </a:p>
          <a:p>
            <a:r>
              <a:rPr lang="en-US" dirty="0" smtClean="0"/>
              <a:t>Have not seen response to fertilizer</a:t>
            </a:r>
          </a:p>
          <a:p>
            <a:r>
              <a:rPr lang="en-US" dirty="0" smtClean="0"/>
              <a:t>Harvest from August 6 to September 6</a:t>
            </a:r>
          </a:p>
          <a:p>
            <a:r>
              <a:rPr lang="en-US" dirty="0" smtClean="0"/>
              <a:t>Typical yield ranges from 3000 – 3800 </a:t>
            </a:r>
            <a:r>
              <a:rPr lang="en-US" dirty="0" err="1" smtClean="0"/>
              <a:t>lbs</a:t>
            </a:r>
            <a:r>
              <a:rPr lang="en-US" dirty="0" smtClean="0"/>
              <a:t>/A – weather!</a:t>
            </a:r>
          </a:p>
          <a:p>
            <a:r>
              <a:rPr lang="en-US" dirty="0" smtClean="0"/>
              <a:t>Markets = work in progress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89836" y="3073881"/>
            <a:ext cx="2473101" cy="18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06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Peas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Good</a:t>
            </a:r>
          </a:p>
          <a:p>
            <a:pPr lvl="1"/>
            <a:r>
              <a:rPr lang="en-US" dirty="0" smtClean="0"/>
              <a:t>Consistently high yields</a:t>
            </a:r>
          </a:p>
          <a:p>
            <a:pPr lvl="1"/>
            <a:r>
              <a:rPr lang="en-US" dirty="0" smtClean="0"/>
              <a:t>Low input crop</a:t>
            </a:r>
          </a:p>
          <a:p>
            <a:pPr lvl="1"/>
            <a:r>
              <a:rPr lang="en-US" dirty="0" smtClean="0"/>
              <a:t>Small grain equipment</a:t>
            </a:r>
          </a:p>
          <a:p>
            <a:pPr lvl="1"/>
            <a:r>
              <a:rPr lang="en-US" dirty="0" smtClean="0"/>
              <a:t>Early harvest allows for fall crop planting</a:t>
            </a:r>
          </a:p>
          <a:p>
            <a:pPr marL="0" indent="0">
              <a:buNone/>
            </a:pPr>
            <a:r>
              <a:rPr lang="en-US" dirty="0" smtClean="0"/>
              <a:t>The Bad</a:t>
            </a:r>
          </a:p>
          <a:p>
            <a:pPr lvl="1"/>
            <a:r>
              <a:rPr lang="en-US" dirty="0" smtClean="0"/>
              <a:t>Hate the heat – yields will suffer</a:t>
            </a:r>
          </a:p>
          <a:p>
            <a:pPr lvl="1"/>
            <a:r>
              <a:rPr lang="en-US" dirty="0" smtClean="0"/>
              <a:t>Timely harvest is key – lodging, bleach in greens</a:t>
            </a:r>
          </a:p>
          <a:p>
            <a:pPr lvl="1"/>
            <a:r>
              <a:rPr lang="en-US" dirty="0" smtClean="0"/>
              <a:t>Pay attention to handling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14" y="3464417"/>
            <a:ext cx="3262648" cy="2446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4" y="114635"/>
            <a:ext cx="4202806" cy="31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9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Securing market share to support large acreage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Timing </a:t>
            </a:r>
            <a:r>
              <a:rPr lang="en-US" dirty="0" smtClean="0"/>
              <a:t>of field </a:t>
            </a:r>
            <a:r>
              <a:rPr lang="en-US" dirty="0" smtClean="0"/>
              <a:t>operations </a:t>
            </a:r>
            <a:endParaRPr lang="en-US" dirty="0" smtClean="0"/>
          </a:p>
          <a:p>
            <a:r>
              <a:rPr lang="en-US" dirty="0" smtClean="0"/>
              <a:t>Storage and cleaning </a:t>
            </a:r>
            <a:endParaRPr lang="en-US" dirty="0" smtClean="0"/>
          </a:p>
          <a:p>
            <a:r>
              <a:rPr lang="en-US" dirty="0" smtClean="0"/>
              <a:t>Additional acreage is not available in all cases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54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Me…..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University of Maine Class of 2001 – BS Sustainable Agriculture</a:t>
            </a:r>
          </a:p>
          <a:p>
            <a:r>
              <a:rPr lang="en-US" dirty="0" smtClean="0"/>
              <a:t>University of Maine J.F. Witter Teaching and Research Center</a:t>
            </a:r>
          </a:p>
          <a:p>
            <a:pPr lvl="1"/>
            <a:r>
              <a:rPr lang="en-US" dirty="0" smtClean="0"/>
              <a:t>1998-2008:  Farm Facilities and Field Coordinator</a:t>
            </a:r>
          </a:p>
          <a:p>
            <a:pPr lvl="2"/>
            <a:r>
              <a:rPr lang="en-US" dirty="0" smtClean="0"/>
              <a:t>Crop production, facility and equipment maintenance, livestock husbandry</a:t>
            </a:r>
          </a:p>
          <a:p>
            <a:pPr lvl="1"/>
            <a:r>
              <a:rPr lang="en-US" dirty="0" smtClean="0"/>
              <a:t>2008-2015:  Farm Superintendent</a:t>
            </a:r>
          </a:p>
          <a:p>
            <a:pPr lvl="2"/>
            <a:r>
              <a:rPr lang="en-US" dirty="0" smtClean="0"/>
              <a:t>Budget oversight, facility planning, personnel management</a:t>
            </a:r>
            <a:endParaRPr lang="en-US" dirty="0"/>
          </a:p>
          <a:p>
            <a:r>
              <a:rPr lang="en-US" dirty="0" smtClean="0"/>
              <a:t>Benedicta Grain Co., LLC</a:t>
            </a:r>
          </a:p>
          <a:p>
            <a:pPr lvl="1"/>
            <a:r>
              <a:rPr lang="en-US" dirty="0" smtClean="0"/>
              <a:t>2008-Present:  VP</a:t>
            </a:r>
          </a:p>
          <a:p>
            <a:pPr lvl="2"/>
            <a:r>
              <a:rPr lang="en-US" dirty="0" smtClean="0"/>
              <a:t>200 acre farm producing organic grains and pulses for seed, food, and feed</a:t>
            </a:r>
          </a:p>
          <a:p>
            <a:r>
              <a:rPr lang="en-US" dirty="0" smtClean="0"/>
              <a:t>Maine Potato Board</a:t>
            </a:r>
          </a:p>
          <a:p>
            <a:pPr lvl="1"/>
            <a:r>
              <a:rPr lang="en-US" dirty="0" smtClean="0"/>
              <a:t>2015-Present:  Agronomy/Crop and Variety Development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6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Successes…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Learning every year </a:t>
            </a:r>
            <a:r>
              <a:rPr lang="en-US" sz="2400" dirty="0" smtClean="0"/>
              <a:t>– Fine tuning production practices – Increasing yields</a:t>
            </a:r>
          </a:p>
          <a:p>
            <a:r>
              <a:rPr lang="en-US" sz="2400" dirty="0" smtClean="0"/>
              <a:t>Value Adding on Farm – seed cleaning, bagging, marketing</a:t>
            </a:r>
          </a:p>
          <a:p>
            <a:r>
              <a:rPr lang="en-US" sz="2400" dirty="0" smtClean="0"/>
              <a:t>Gaining grower interest</a:t>
            </a:r>
          </a:p>
          <a:p>
            <a:r>
              <a:rPr lang="en-US" sz="2400" dirty="0" smtClean="0"/>
              <a:t>Incorporating no-till fall grain</a:t>
            </a:r>
          </a:p>
          <a:p>
            <a:r>
              <a:rPr lang="en-US" sz="2400" dirty="0" smtClean="0"/>
              <a:t>Increase in cash crop production – increasing rotation length</a:t>
            </a:r>
          </a:p>
          <a:p>
            <a:r>
              <a:rPr lang="en-US" sz="2400" dirty="0" smtClean="0"/>
              <a:t>Grant awards</a:t>
            </a:r>
          </a:p>
          <a:p>
            <a:pPr lvl="1"/>
            <a:r>
              <a:rPr lang="en-US" sz="2000" dirty="0" smtClean="0"/>
              <a:t>Specialty Crop Block </a:t>
            </a:r>
          </a:p>
          <a:p>
            <a:pPr lvl="1"/>
            <a:r>
              <a:rPr lang="en-US" sz="2000" dirty="0" smtClean="0"/>
              <a:t>Northeast SARE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530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 You!!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lvl="1" indent="0" algn="ctr">
              <a:buNone/>
            </a:pPr>
            <a:r>
              <a:rPr lang="en-US" dirty="0" smtClean="0"/>
              <a:t>Jake Dyer</a:t>
            </a:r>
          </a:p>
          <a:p>
            <a:pPr marL="457200" lvl="1" indent="0" algn="ctr">
              <a:buNone/>
            </a:pPr>
            <a:r>
              <a:rPr lang="en-US" dirty="0" smtClean="0"/>
              <a:t>Maine Potato Board</a:t>
            </a:r>
          </a:p>
          <a:p>
            <a:pPr marL="457200" lvl="1" indent="0" algn="ctr">
              <a:buNone/>
            </a:pPr>
            <a:r>
              <a:rPr lang="en-US" dirty="0" smtClean="0"/>
              <a:t>207-769-5061</a:t>
            </a:r>
          </a:p>
          <a:p>
            <a:pPr marL="457200" lvl="1" indent="0" algn="ctr">
              <a:buNone/>
            </a:pPr>
            <a:r>
              <a:rPr lang="en-US" dirty="0" smtClean="0"/>
              <a:t>jdyer@mainepotatoes.com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0" y="1825625"/>
            <a:ext cx="3453148" cy="4604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4" y="1825625"/>
            <a:ext cx="4331594" cy="24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Maine Potato Board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“The mission of the Maine Potato Board is to provide a competitive environment for our potato growers, processors, and dealers creating stability and the infrastructure for future growth, while promoting the economic importance to the state and quality of the product.”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u="sng" dirty="0" smtClean="0"/>
              <a:t>Services Provided</a:t>
            </a:r>
          </a:p>
          <a:p>
            <a:pPr marL="0" indent="0" algn="ctr">
              <a:buNone/>
            </a:pPr>
            <a:r>
              <a:rPr lang="en-US" dirty="0" smtClean="0"/>
              <a:t>Follow, introduce, and lobby legislative and regulatory issues</a:t>
            </a:r>
          </a:p>
          <a:p>
            <a:pPr marL="0" indent="0" algn="ctr">
              <a:buNone/>
            </a:pPr>
            <a:r>
              <a:rPr lang="en-US" dirty="0" smtClean="0"/>
              <a:t>Engineering services related to water and storage management</a:t>
            </a:r>
          </a:p>
          <a:p>
            <a:pPr marL="0" indent="0" algn="ctr">
              <a:buNone/>
            </a:pPr>
            <a:r>
              <a:rPr lang="en-US" dirty="0" smtClean="0"/>
              <a:t>Agronomy and crop production services</a:t>
            </a:r>
          </a:p>
          <a:p>
            <a:pPr marL="0" indent="0" algn="ctr">
              <a:buNone/>
            </a:pPr>
            <a:r>
              <a:rPr lang="en-US" dirty="0" smtClean="0"/>
              <a:t>Pathology and laboratory services</a:t>
            </a:r>
          </a:p>
        </p:txBody>
      </p:sp>
    </p:spTree>
    <p:extLst>
      <p:ext uri="{BB962C8B-B14F-4D97-AF65-F5344CB8AC3E}">
        <p14:creationId xmlns:p14="http://schemas.microsoft.com/office/powerpoint/2010/main" val="6362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Maine Potato Industry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50,000 acres – average production</a:t>
            </a:r>
          </a:p>
          <a:p>
            <a:r>
              <a:rPr lang="en-US" dirty="0"/>
              <a:t>Utilization</a:t>
            </a:r>
          </a:p>
          <a:p>
            <a:pPr lvl="1"/>
            <a:r>
              <a:rPr lang="en-US" dirty="0"/>
              <a:t>14% </a:t>
            </a:r>
            <a:r>
              <a:rPr lang="en-US" dirty="0" err="1"/>
              <a:t>Tablestock</a:t>
            </a:r>
            <a:endParaRPr lang="en-US" dirty="0"/>
          </a:p>
          <a:p>
            <a:pPr lvl="1"/>
            <a:r>
              <a:rPr lang="en-US" dirty="0"/>
              <a:t>22% Seed</a:t>
            </a:r>
          </a:p>
          <a:p>
            <a:pPr lvl="1"/>
            <a:r>
              <a:rPr lang="en-US" dirty="0"/>
              <a:t>64% Processing</a:t>
            </a:r>
          </a:p>
          <a:p>
            <a:r>
              <a:rPr lang="en-US" dirty="0" smtClean="0"/>
              <a:t>3 geographic areas</a:t>
            </a:r>
          </a:p>
          <a:p>
            <a:pPr lvl="1"/>
            <a:r>
              <a:rPr lang="en-US" dirty="0" smtClean="0"/>
              <a:t>Aroostook County</a:t>
            </a:r>
          </a:p>
          <a:p>
            <a:pPr lvl="1"/>
            <a:r>
              <a:rPr lang="en-US" dirty="0" smtClean="0"/>
              <a:t>Central Maine</a:t>
            </a:r>
          </a:p>
          <a:p>
            <a:pPr lvl="1"/>
            <a:r>
              <a:rPr lang="en-US" dirty="0" smtClean="0"/>
              <a:t>SW Maine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35" y="1825625"/>
            <a:ext cx="3452952" cy="476076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969459" y="4324865"/>
            <a:ext cx="708454" cy="543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52735" y="4959178"/>
            <a:ext cx="337751" cy="906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888627" y="1977080"/>
            <a:ext cx="716691" cy="1589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Crop Development – Why is it important to the Maine potato industry?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To remain competitive in the global marketplace</a:t>
            </a:r>
          </a:p>
          <a:p>
            <a:pPr lvl="2"/>
            <a:r>
              <a:rPr lang="en-US" dirty="0" smtClean="0"/>
              <a:t>Increase </a:t>
            </a:r>
            <a:r>
              <a:rPr lang="en-US" dirty="0"/>
              <a:t>marketable yields and reduce cost of </a:t>
            </a:r>
            <a:r>
              <a:rPr lang="en-US" dirty="0" smtClean="0"/>
              <a:t>production</a:t>
            </a:r>
          </a:p>
          <a:p>
            <a:pPr lvl="2"/>
            <a:r>
              <a:rPr lang="en-US" dirty="0" smtClean="0"/>
              <a:t>Western yields 131 – 191% greater than East</a:t>
            </a:r>
          </a:p>
          <a:p>
            <a:pPr lvl="2"/>
            <a:r>
              <a:rPr lang="en-US" dirty="0" smtClean="0"/>
              <a:t>Advantage from volume and COP</a:t>
            </a:r>
          </a:p>
          <a:p>
            <a:pPr marL="514350" indent="-514350">
              <a:buAutoNum type="arabicPeriod"/>
            </a:pPr>
            <a:r>
              <a:rPr lang="en-US" dirty="0" smtClean="0"/>
              <a:t>Improve economic and environmental sustainability of potato cropping systems</a:t>
            </a:r>
          </a:p>
          <a:p>
            <a:pPr lvl="2"/>
            <a:r>
              <a:rPr lang="en-US" dirty="0" smtClean="0"/>
              <a:t>2 year P/SG</a:t>
            </a:r>
            <a:r>
              <a:rPr lang="en-US" dirty="0"/>
              <a:t> </a:t>
            </a:r>
            <a:r>
              <a:rPr lang="en-US" dirty="0" smtClean="0"/>
              <a:t>       3 </a:t>
            </a:r>
            <a:r>
              <a:rPr lang="en-US" dirty="0"/>
              <a:t>year P/SG/GM </a:t>
            </a:r>
            <a:r>
              <a:rPr lang="en-US" dirty="0" smtClean="0"/>
              <a:t>        4 </a:t>
            </a:r>
            <a:r>
              <a:rPr lang="en-US" dirty="0"/>
              <a:t>year P/SG/SG/GM </a:t>
            </a:r>
            <a:r>
              <a:rPr lang="en-US" dirty="0" smtClean="0"/>
              <a:t>(Environmental &gt;Economic)</a:t>
            </a:r>
          </a:p>
          <a:p>
            <a:pPr lvl="2"/>
            <a:r>
              <a:rPr lang="en-US" dirty="0" smtClean="0"/>
              <a:t>4 year P/SG/ALT $/GM         5 year P/SG/ALT $/GM/ALT $ (Environmental = Economic)</a:t>
            </a:r>
          </a:p>
          <a:p>
            <a:pPr marL="0" indent="0">
              <a:buNone/>
            </a:pPr>
            <a:r>
              <a:rPr lang="en-US" dirty="0" smtClean="0"/>
              <a:t>3.  Ensure the viability of agriculture for next generation(s)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 algn="ctr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344562" y="4769707"/>
            <a:ext cx="337752" cy="1729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474043" y="4769707"/>
            <a:ext cx="337752" cy="1729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56670" y="5119815"/>
            <a:ext cx="337752" cy="1729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5984788"/>
            <a:ext cx="1746422" cy="873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97" y="265670"/>
            <a:ext cx="4600381" cy="6326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7421835" y="3229234"/>
            <a:ext cx="6293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Idaho State Department of Agriculture - www.agri.Idaho.gov</a:t>
            </a:r>
            <a:endParaRPr lang="en-US" sz="1000" b="1" dirty="0"/>
          </a:p>
        </p:txBody>
      </p:sp>
      <p:sp>
        <p:nvSpPr>
          <p:cNvPr id="5" name="Oval 4"/>
          <p:cNvSpPr/>
          <p:nvPr/>
        </p:nvSpPr>
        <p:spPr>
          <a:xfrm>
            <a:off x="5651156" y="1515763"/>
            <a:ext cx="1688757" cy="1128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45197" y="329514"/>
            <a:ext cx="1494716" cy="1046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03524" y="486032"/>
            <a:ext cx="1186249" cy="486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872151" y="329514"/>
            <a:ext cx="1573427" cy="1186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95719" y="1515763"/>
            <a:ext cx="1449859" cy="1227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86119" y="4044778"/>
            <a:ext cx="1664043" cy="8237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04022" y="2644347"/>
            <a:ext cx="2512540" cy="1153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9113" y="251994"/>
            <a:ext cx="3978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Benefits of Farm Diversification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4563" y="1206101"/>
            <a:ext cx="412715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 income from crop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Hedge against bad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Markets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Weather</a:t>
            </a:r>
          </a:p>
          <a:p>
            <a:r>
              <a:rPr lang="en-US" dirty="0" smtClean="0"/>
              <a:t>Maximize equipment and tech 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the investment pay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Spread out equipment usage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Yield and quality increase from longer rotations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Environmental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Nutrient and water retention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Soil conservation/improvement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inputs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Alternative cropping practices (no till)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Crop </a:t>
            </a:r>
            <a:r>
              <a:rPr lang="en-US" b="1" dirty="0" smtClean="0"/>
              <a:t>Selection 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Growing season – May through October (maybe</a:t>
            </a:r>
            <a:r>
              <a:rPr lang="en-US" dirty="0" smtClean="0"/>
              <a:t>??)</a:t>
            </a:r>
          </a:p>
          <a:p>
            <a:pPr lvl="0"/>
            <a:r>
              <a:rPr lang="en-US" dirty="0"/>
              <a:t>Marketing</a:t>
            </a:r>
          </a:p>
          <a:p>
            <a:pPr lvl="1"/>
            <a:r>
              <a:rPr lang="en-US" dirty="0"/>
              <a:t>Consumer Trends – What’s hot/What’s not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Access</a:t>
            </a:r>
            <a:endParaRPr lang="en-US" dirty="0"/>
          </a:p>
          <a:p>
            <a:pPr lvl="1"/>
            <a:r>
              <a:rPr lang="en-US" dirty="0" smtClean="0"/>
              <a:t>Stability </a:t>
            </a:r>
            <a:r>
              <a:rPr lang="en-US" dirty="0"/>
              <a:t>- For how long?</a:t>
            </a:r>
          </a:p>
          <a:p>
            <a:r>
              <a:rPr lang="en-US" dirty="0" smtClean="0"/>
              <a:t>Grower </a:t>
            </a:r>
            <a:r>
              <a:rPr lang="en-US" dirty="0"/>
              <a:t>Acceptance and </a:t>
            </a:r>
            <a:r>
              <a:rPr lang="en-US" dirty="0" smtClean="0"/>
              <a:t>Interest</a:t>
            </a:r>
          </a:p>
          <a:p>
            <a:pPr lvl="1"/>
            <a:r>
              <a:rPr lang="en-US" dirty="0"/>
              <a:t>Infrastructure and e</a:t>
            </a:r>
            <a:r>
              <a:rPr lang="en-US" dirty="0" smtClean="0"/>
              <a:t>quipment</a:t>
            </a:r>
          </a:p>
          <a:p>
            <a:pPr lvl="1"/>
            <a:r>
              <a:rPr lang="en-US" dirty="0" smtClean="0"/>
              <a:t>Labor resources</a:t>
            </a:r>
            <a:endParaRPr lang="en-US" dirty="0"/>
          </a:p>
          <a:p>
            <a:pPr lvl="1"/>
            <a:r>
              <a:rPr lang="en-US" dirty="0"/>
              <a:t>Does it mesh with Potato? – disease/insects/weeds – chemical carryover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Cultural</a:t>
            </a:r>
          </a:p>
          <a:p>
            <a:r>
              <a:rPr lang="en-US" dirty="0" smtClean="0"/>
              <a:t>Environmental Benefits</a:t>
            </a:r>
          </a:p>
          <a:p>
            <a:pPr lvl="1"/>
            <a:r>
              <a:rPr lang="en-US" dirty="0" smtClean="0"/>
              <a:t>Soil conservation, reduced tillage, </a:t>
            </a:r>
            <a:r>
              <a:rPr lang="en-US" dirty="0" smtClean="0"/>
              <a:t>no-till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94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Produce Crops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difficult to evaluate potential</a:t>
            </a:r>
          </a:p>
          <a:p>
            <a:r>
              <a:rPr lang="en-US" dirty="0" smtClean="0"/>
              <a:t>Area of relatively low population</a:t>
            </a:r>
          </a:p>
          <a:p>
            <a:r>
              <a:rPr lang="en-US" dirty="0" smtClean="0"/>
              <a:t>Lack of processing capability</a:t>
            </a:r>
          </a:p>
          <a:p>
            <a:r>
              <a:rPr lang="en-US" dirty="0" smtClean="0"/>
              <a:t>Specialized equipment and storage facilities</a:t>
            </a:r>
          </a:p>
          <a:p>
            <a:r>
              <a:rPr lang="en-US" dirty="0" smtClean="0"/>
              <a:t>Lack of local labor force</a:t>
            </a:r>
          </a:p>
          <a:p>
            <a:r>
              <a:rPr lang="en-US" dirty="0" smtClean="0"/>
              <a:t>Difficulty accessing markets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High Value = Intensive Management = High Risk = High COP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5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Maine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Oilseed Flax</a:t>
            </a:r>
          </a:p>
          <a:p>
            <a:pPr marL="0" indent="0">
              <a:buNone/>
            </a:pPr>
            <a:r>
              <a:rPr lang="en-US" dirty="0" smtClean="0"/>
              <a:t>Chickpea</a:t>
            </a:r>
          </a:p>
          <a:p>
            <a:pPr marL="0" indent="0">
              <a:buNone/>
            </a:pPr>
            <a:r>
              <a:rPr lang="en-US" dirty="0" smtClean="0"/>
              <a:t>Lentil</a:t>
            </a:r>
          </a:p>
          <a:p>
            <a:pPr marL="0" indent="0">
              <a:buNone/>
            </a:pPr>
            <a:r>
              <a:rPr lang="en-US" dirty="0" smtClean="0"/>
              <a:t>Field Pea</a:t>
            </a:r>
          </a:p>
          <a:p>
            <a:pPr marL="0" indent="0">
              <a:buNone/>
            </a:pPr>
            <a:r>
              <a:rPr lang="en-US" dirty="0" smtClean="0"/>
              <a:t>Canola</a:t>
            </a:r>
          </a:p>
          <a:p>
            <a:pPr marL="0" indent="0">
              <a:buNone/>
            </a:pPr>
            <a:r>
              <a:rPr lang="en-US" dirty="0" err="1" smtClean="0"/>
              <a:t>Faba</a:t>
            </a:r>
            <a:r>
              <a:rPr lang="en-US" dirty="0" smtClean="0"/>
              <a:t> bean</a:t>
            </a:r>
          </a:p>
          <a:p>
            <a:pPr marL="0" indent="0">
              <a:buNone/>
            </a:pPr>
            <a:r>
              <a:rPr lang="en-US" dirty="0" smtClean="0"/>
              <a:t>Dry Bean</a:t>
            </a:r>
          </a:p>
          <a:p>
            <a:pPr marL="0" indent="0">
              <a:buNone/>
            </a:pPr>
            <a:r>
              <a:rPr lang="en-US" dirty="0" smtClean="0"/>
              <a:t>Sunflower</a:t>
            </a:r>
          </a:p>
          <a:p>
            <a:pPr marL="0" indent="0">
              <a:buNone/>
            </a:pPr>
            <a:r>
              <a:rPr lang="en-US" dirty="0" smtClean="0"/>
              <a:t>Malting Barley</a:t>
            </a:r>
          </a:p>
          <a:p>
            <a:pPr marL="0" indent="0">
              <a:buNone/>
            </a:pPr>
            <a:r>
              <a:rPr lang="en-US" dirty="0" smtClean="0"/>
              <a:t>Winter Grain – Rye/Spelt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92" y="3834997"/>
            <a:ext cx="2434167" cy="1825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865108" y="3879767"/>
            <a:ext cx="1309324" cy="981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91293" y="119595"/>
            <a:ext cx="2065766" cy="2065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42" y="510746"/>
            <a:ext cx="2987589" cy="22406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46" y="1690688"/>
            <a:ext cx="4399657" cy="2474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67" y="3317637"/>
            <a:ext cx="2808335" cy="2106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6451" y="539119"/>
            <a:ext cx="2104607" cy="1935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2659" y="2911004"/>
            <a:ext cx="2357963" cy="17684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73" y="1486572"/>
            <a:ext cx="2654406" cy="1990804"/>
          </a:xfrm>
          <a:prstGeom prst="rect">
            <a:avLst/>
          </a:prstGeom>
        </p:spPr>
      </p:pic>
      <p:sp>
        <p:nvSpPr>
          <p:cNvPr id="18" name="AutoShape 2" descr="Image result for spelt benedicta grain"/>
          <p:cNvSpPr>
            <a:spLocks noChangeAspect="1" noChangeArrowheads="1"/>
          </p:cNvSpPr>
          <p:nvPr/>
        </p:nvSpPr>
        <p:spPr bwMode="auto">
          <a:xfrm>
            <a:off x="155575" y="-1684338"/>
            <a:ext cx="35147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0190" y="42434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948</Words>
  <Application>Microsoft Office PowerPoint</Application>
  <PresentationFormat>Widescreen</PresentationFormat>
  <Paragraphs>219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Diversifying Potato Cropping Systems in Maine</vt:lpstr>
      <vt:lpstr>About Me…..</vt:lpstr>
      <vt:lpstr>Maine Potato Board</vt:lpstr>
      <vt:lpstr>Maine Potato Industry</vt:lpstr>
      <vt:lpstr>Crop Development – Why is it important to the Maine potato industry?</vt:lpstr>
      <vt:lpstr>PowerPoint Presentation</vt:lpstr>
      <vt:lpstr>Crop Selection  </vt:lpstr>
      <vt:lpstr>Produce Crops</vt:lpstr>
      <vt:lpstr>Maine Trials</vt:lpstr>
      <vt:lpstr>Dry Beans – Black Turtle</vt:lpstr>
      <vt:lpstr>Dry Beans – Black Turtle</vt:lpstr>
      <vt:lpstr>Dry Beans – Black Turtle</vt:lpstr>
      <vt:lpstr>Sunflowers</vt:lpstr>
      <vt:lpstr>Sunflowers</vt:lpstr>
      <vt:lpstr>Sunflowers</vt:lpstr>
      <vt:lpstr>Field Peas</vt:lpstr>
      <vt:lpstr>Field Peas</vt:lpstr>
      <vt:lpstr>Field Peas</vt:lpstr>
      <vt:lpstr>Challenges…</vt:lpstr>
      <vt:lpstr>Successes…</vt:lpstr>
      <vt:lpstr>Thank You!!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81</cp:revision>
  <dcterms:created xsi:type="dcterms:W3CDTF">2019-02-06T15:28:20Z</dcterms:created>
  <dcterms:modified xsi:type="dcterms:W3CDTF">2019-02-12T02:16:55Z</dcterms:modified>
</cp:coreProperties>
</file>