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7" r:id="rId13"/>
    <p:sldId id="269" r:id="rId14"/>
    <p:sldId id="276" r:id="rId15"/>
    <p:sldId id="277" r:id="rId16"/>
    <p:sldId id="278" r:id="rId17"/>
    <p:sldId id="271" r:id="rId18"/>
    <p:sldId id="272" r:id="rId19"/>
    <p:sldId id="273" r:id="rId20"/>
    <p:sldId id="274" r:id="rId21"/>
    <p:sldId id="275" r:id="rId22"/>
    <p:sldId id="279" r:id="rId23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117485-6F7C-4152-A23F-213048FF3D7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F11699-E77D-4DEC-97EB-F53FEEAB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2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732-C833-4495-9500-EFD1C6F7D97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E719-CED9-482D-9774-E322CE4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5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732-C833-4495-9500-EFD1C6F7D97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E719-CED9-482D-9774-E322CE4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2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732-C833-4495-9500-EFD1C6F7D97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E719-CED9-482D-9774-E322CE4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5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732-C833-4495-9500-EFD1C6F7D97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E719-CED9-482D-9774-E322CE4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6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732-C833-4495-9500-EFD1C6F7D97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E719-CED9-482D-9774-E322CE4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0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732-C833-4495-9500-EFD1C6F7D97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E719-CED9-482D-9774-E322CE4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3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732-C833-4495-9500-EFD1C6F7D97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E719-CED9-482D-9774-E322CE4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732-C833-4495-9500-EFD1C6F7D97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E719-CED9-482D-9774-E322CE4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732-C833-4495-9500-EFD1C6F7D97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E719-CED9-482D-9774-E322CE4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6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732-C833-4495-9500-EFD1C6F7D97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E719-CED9-482D-9774-E322CE4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1732-C833-4495-9500-EFD1C6F7D97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E719-CED9-482D-9774-E322CE4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1732-C833-4495-9500-EFD1C6F7D97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E719-CED9-482D-9774-E322CE4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88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Definition of EBVs of Economically Relevant Traits in Sheep Production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21712"/>
            <a:ext cx="6858000" cy="1655762"/>
          </a:xfrm>
        </p:spPr>
        <p:txBody>
          <a:bodyPr>
            <a:normAutofit/>
          </a:bodyPr>
          <a:lstStyle/>
          <a:p>
            <a:r>
              <a:rPr lang="en-US" sz="2000" b="1" dirty="0"/>
              <a:t>Marlon Knights</a:t>
            </a:r>
          </a:p>
          <a:p>
            <a:r>
              <a:rPr lang="en-US" sz="2000" b="1" dirty="0"/>
              <a:t>Associate Professor </a:t>
            </a:r>
          </a:p>
          <a:p>
            <a:r>
              <a:rPr lang="en-US" sz="2000" dirty="0"/>
              <a:t>Division of Animal and Nutritional Sciences</a:t>
            </a:r>
          </a:p>
          <a:p>
            <a:r>
              <a:rPr lang="en-US" sz="2000" dirty="0"/>
              <a:t>West Virginia University</a:t>
            </a:r>
          </a:p>
          <a:p>
            <a:endParaRPr lang="en-US" dirty="0"/>
          </a:p>
        </p:txBody>
      </p:sp>
      <p:pic>
        <p:nvPicPr>
          <p:cNvPr id="4" name="Picture 2" descr="http://upload.wikimedia.org/wikipedia/commons/thumb/3/3e/West_Virginia_Flying_WV_logo.svg/1000px-West_Virginia_Flying_WV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7474"/>
            <a:ext cx="1335186" cy="116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are.org/content/download/59738/804696/SARE_Northeast_CMYK.jpg?inlinedownload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92" y="4877474"/>
            <a:ext cx="1588062" cy="13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5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79" y="31198"/>
            <a:ext cx="7886700" cy="1325563"/>
          </a:xfrm>
        </p:spPr>
        <p:txBody>
          <a:bodyPr/>
          <a:lstStyle/>
          <a:p>
            <a:r>
              <a:rPr lang="en-US" b="1" dirty="0" smtClean="0"/>
              <a:t>Carcass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76" y="1105664"/>
            <a:ext cx="4601376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Loin Muscle Depth (EMD, mm)</a:t>
            </a:r>
          </a:p>
          <a:p>
            <a:pPr algn="just"/>
            <a:endParaRPr lang="en-US" dirty="0" smtClean="0"/>
          </a:p>
          <a:p>
            <a:pPr lvl="1" algn="just"/>
            <a:r>
              <a:rPr lang="en-US" dirty="0"/>
              <a:t>Estimates genetic </a:t>
            </a:r>
            <a:r>
              <a:rPr lang="en-US" dirty="0" smtClean="0"/>
              <a:t>differences in muscling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Ultrasound measurements of loin muscle depth (12-13</a:t>
            </a:r>
            <a:r>
              <a:rPr lang="en-US" baseline="30000" dirty="0" smtClean="0"/>
              <a:t>th</a:t>
            </a:r>
            <a:r>
              <a:rPr lang="en-US" dirty="0" smtClean="0"/>
              <a:t> rib) in live animals adjusted to 110 </a:t>
            </a:r>
            <a:r>
              <a:rPr lang="en-US" dirty="0" err="1" smtClean="0"/>
              <a:t>lbs</a:t>
            </a:r>
            <a:r>
              <a:rPr lang="en-US" dirty="0" smtClean="0"/>
              <a:t> (55 </a:t>
            </a:r>
            <a:r>
              <a:rPr lang="en-US" dirty="0" err="1" smtClean="0"/>
              <a:t>kgs</a:t>
            </a:r>
            <a:r>
              <a:rPr lang="en-US" dirty="0" smtClean="0"/>
              <a:t>) or 187 </a:t>
            </a:r>
            <a:r>
              <a:rPr lang="en-US" dirty="0" err="1" smtClean="0"/>
              <a:t>lbs</a:t>
            </a:r>
            <a:r>
              <a:rPr lang="en-US" dirty="0" smtClean="0"/>
              <a:t> (depending on breed)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Animals should be weighed at the same time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/>
              <a:t>If an animal has + </a:t>
            </a:r>
            <a:r>
              <a:rPr lang="en-US" dirty="0" smtClean="0"/>
              <a:t>EMD </a:t>
            </a:r>
            <a:r>
              <a:rPr lang="en-US" dirty="0"/>
              <a:t>EBV its progeny are expected to </a:t>
            </a:r>
            <a:r>
              <a:rPr lang="en-US" dirty="0" smtClean="0"/>
              <a:t>have larger loin eyes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 descr="http://cdn.phys.org/newman/gfx/news/hires/2013/26-studyreve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70" y="1105664"/>
            <a:ext cx="3180253" cy="422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8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Carcass Traits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31009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Fat Depth (CF, mm)</a:t>
            </a:r>
          </a:p>
          <a:p>
            <a:pPr algn="just"/>
            <a:endParaRPr lang="en-US" sz="2000" dirty="0" smtClean="0"/>
          </a:p>
          <a:p>
            <a:pPr lvl="1" algn="just"/>
            <a:r>
              <a:rPr lang="en-US" sz="2000" dirty="0"/>
              <a:t>Estimates genetic </a:t>
            </a:r>
            <a:r>
              <a:rPr lang="en-US" sz="2000" dirty="0" smtClean="0"/>
              <a:t>differences in </a:t>
            </a:r>
            <a:r>
              <a:rPr lang="en-US" sz="2000" dirty="0" smtClean="0">
                <a:solidFill>
                  <a:srgbClr val="FF0000"/>
                </a:solidFill>
              </a:rPr>
              <a:t>carcass fatness</a:t>
            </a:r>
          </a:p>
          <a:p>
            <a:pPr lvl="1" algn="just"/>
            <a:endParaRPr lang="en-US" sz="2000" dirty="0" smtClean="0"/>
          </a:p>
          <a:p>
            <a:pPr lvl="1" algn="just"/>
            <a:r>
              <a:rPr lang="en-US" sz="2000" dirty="0" smtClean="0"/>
              <a:t>Ultrasound measurements of fat depth (12-13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rib) in live animals adjusted to 110 </a:t>
            </a:r>
            <a:r>
              <a:rPr lang="en-US" sz="2000" dirty="0" err="1" smtClean="0"/>
              <a:t>lbs</a:t>
            </a:r>
            <a:r>
              <a:rPr lang="en-US" sz="2000" dirty="0" smtClean="0"/>
              <a:t> (55 </a:t>
            </a:r>
            <a:r>
              <a:rPr lang="en-US" sz="2000" dirty="0" err="1" smtClean="0"/>
              <a:t>kgs</a:t>
            </a:r>
            <a:r>
              <a:rPr lang="en-US" sz="2000" dirty="0" smtClean="0"/>
              <a:t>) or 187 </a:t>
            </a:r>
            <a:r>
              <a:rPr lang="en-US" sz="2000" dirty="0" err="1" smtClean="0"/>
              <a:t>lbs</a:t>
            </a:r>
            <a:r>
              <a:rPr lang="en-US" sz="2000" dirty="0" smtClean="0"/>
              <a:t> (depending on breed)</a:t>
            </a:r>
          </a:p>
          <a:p>
            <a:pPr lvl="1" algn="just"/>
            <a:endParaRPr lang="en-US" sz="2000" dirty="0" smtClean="0"/>
          </a:p>
          <a:p>
            <a:pPr lvl="1" algn="just"/>
            <a:r>
              <a:rPr lang="en-US" sz="2000" dirty="0" smtClean="0"/>
              <a:t>Animals should be weighed at the same time</a:t>
            </a:r>
          </a:p>
          <a:p>
            <a:pPr lvl="1" algn="just"/>
            <a:endParaRPr lang="en-US" sz="2000" dirty="0" smtClean="0"/>
          </a:p>
          <a:p>
            <a:pPr lvl="1" algn="just"/>
            <a:r>
              <a:rPr lang="en-US" sz="2000" dirty="0"/>
              <a:t>If an animal has </a:t>
            </a:r>
            <a:r>
              <a:rPr lang="en-US" sz="2000" dirty="0" smtClean="0">
                <a:solidFill>
                  <a:srgbClr val="FF0000"/>
                </a:solidFill>
              </a:rPr>
              <a:t>- CF </a:t>
            </a:r>
            <a:r>
              <a:rPr lang="en-US" sz="2000" dirty="0">
                <a:solidFill>
                  <a:srgbClr val="FF0000"/>
                </a:solidFill>
              </a:rPr>
              <a:t>EBV </a:t>
            </a:r>
            <a:r>
              <a:rPr lang="en-US" sz="2000" dirty="0"/>
              <a:t>its progeny are expected to </a:t>
            </a:r>
            <a:r>
              <a:rPr lang="en-US" sz="2000" dirty="0" smtClean="0"/>
              <a:t>have </a:t>
            </a:r>
            <a:r>
              <a:rPr lang="en-US" sz="2000" dirty="0" smtClean="0">
                <a:solidFill>
                  <a:srgbClr val="FF0000"/>
                </a:solidFill>
              </a:rPr>
              <a:t>leaner carcasses </a:t>
            </a:r>
            <a:r>
              <a:rPr lang="en-US" sz="2000" dirty="0" smtClean="0"/>
              <a:t>and more desirable yield grades</a:t>
            </a: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6146" name="Picture 2" descr="http://www.sheep.ie/wp/wp-content/uploads/2014/03/Imag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35" y="4973492"/>
            <a:ext cx="5588949" cy="16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7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Parasite Resistance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Worm Egg Count (WEC, %)</a:t>
            </a:r>
          </a:p>
          <a:p>
            <a:pPr algn="just"/>
            <a:endParaRPr lang="en-US" sz="2000" dirty="0" smtClean="0"/>
          </a:p>
          <a:p>
            <a:pPr lvl="1" algn="just"/>
            <a:r>
              <a:rPr lang="en-US" sz="2000" dirty="0"/>
              <a:t>Estimates </a:t>
            </a:r>
            <a:r>
              <a:rPr lang="en-US" sz="2000" dirty="0" smtClean="0"/>
              <a:t>genetic value for parasite resistance based on fecal </a:t>
            </a:r>
            <a:r>
              <a:rPr lang="en-US" sz="2000" dirty="0" smtClean="0">
                <a:solidFill>
                  <a:srgbClr val="FF0000"/>
                </a:solidFill>
              </a:rPr>
              <a:t>worm egg counts</a:t>
            </a:r>
          </a:p>
          <a:p>
            <a:pPr lvl="1" algn="just"/>
            <a:endParaRPr lang="en-US" sz="2000" dirty="0" smtClean="0"/>
          </a:p>
          <a:p>
            <a:pPr lvl="1" algn="just"/>
            <a:r>
              <a:rPr lang="en-US" sz="2000" dirty="0" smtClean="0"/>
              <a:t>Recorded at weaning, early or late </a:t>
            </a:r>
            <a:r>
              <a:rPr lang="en-US" sz="2000" dirty="0" err="1" smtClean="0"/>
              <a:t>postweaning</a:t>
            </a:r>
            <a:endParaRPr lang="en-US" sz="2000" dirty="0" smtClean="0"/>
          </a:p>
          <a:p>
            <a:pPr lvl="1" algn="just"/>
            <a:endParaRPr lang="en-US" sz="2000" dirty="0" smtClean="0"/>
          </a:p>
          <a:p>
            <a:pPr lvl="1" algn="just"/>
            <a:r>
              <a:rPr lang="en-US" sz="2000" dirty="0" smtClean="0"/>
              <a:t>Animals with low WEC EBVs have greater parasite resistance</a:t>
            </a:r>
            <a:endParaRPr lang="en-US" sz="2000" dirty="0"/>
          </a:p>
        </p:txBody>
      </p:sp>
      <p:pic>
        <p:nvPicPr>
          <p:cNvPr id="7170" name="Picture 2" descr="http://sydney.edu.au/vetscience/livestock/images/faecal-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40" y="4426721"/>
            <a:ext cx="4349809" cy="243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4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Indexes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Group certain </a:t>
            </a:r>
            <a:r>
              <a:rPr lang="en-US" dirty="0"/>
              <a:t>EBV traits together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Allows selection of breeding </a:t>
            </a:r>
            <a:r>
              <a:rPr lang="en-US" dirty="0"/>
              <a:t>stock that are suited to a particular </a:t>
            </a:r>
            <a:r>
              <a:rPr lang="en-US" dirty="0" smtClean="0"/>
              <a:t>situation – optimum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Very efficient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Can add a direct economic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6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Carcass Plus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/>
          <a:lstStyle/>
          <a:p>
            <a:pPr algn="just"/>
            <a:r>
              <a:rPr lang="en-US" b="1" dirty="0" smtClean="0"/>
              <a:t>Uses EBVS for </a:t>
            </a:r>
            <a:r>
              <a:rPr lang="en-US" b="1" dirty="0" smtClean="0">
                <a:solidFill>
                  <a:srgbClr val="FF0000"/>
                </a:solidFill>
              </a:rPr>
              <a:t>PWWT, CF and EMD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Carcass </a:t>
            </a:r>
            <a:r>
              <a:rPr lang="en-US" b="1" dirty="0"/>
              <a:t>Plus EBV = 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sz="1800" b="1" dirty="0"/>
              <a:t>	5.06 x PWWT EBV – 13.36 x Fat Depth EBV + 7.83 x Muscle Depth EBV </a:t>
            </a:r>
            <a:endParaRPr lang="en-US" sz="1800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Assessment </a:t>
            </a:r>
            <a:r>
              <a:rPr lang="en-US" dirty="0"/>
              <a:t>of value for Terminal Sire types in the </a:t>
            </a:r>
            <a:r>
              <a:rPr lang="en-US" dirty="0" smtClean="0"/>
              <a:t>USA</a:t>
            </a:r>
          </a:p>
          <a:p>
            <a:pPr lvl="1" algn="just"/>
            <a:r>
              <a:rPr lang="en-US" dirty="0" smtClean="0"/>
              <a:t>Well muscled</a:t>
            </a:r>
          </a:p>
          <a:p>
            <a:pPr lvl="1" algn="just"/>
            <a:r>
              <a:rPr lang="en-US" dirty="0" smtClean="0"/>
              <a:t>Grows rapidly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6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580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Maternal </a:t>
            </a:r>
            <a:r>
              <a:rPr lang="en-US" sz="3600" b="1" dirty="0"/>
              <a:t>Wool Breeds </a:t>
            </a:r>
            <a:r>
              <a:rPr lang="en-US" sz="3600" b="1" dirty="0" smtClean="0"/>
              <a:t>Index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9755"/>
            <a:ext cx="8023860" cy="4470935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Predicts </a:t>
            </a:r>
            <a:r>
              <a:rPr lang="en-US" sz="2000" dirty="0"/>
              <a:t>EBVs for Ewe Productivity, defined </a:t>
            </a:r>
            <a:r>
              <a:rPr lang="en-US" sz="2000" dirty="0">
                <a:solidFill>
                  <a:srgbClr val="FF0000"/>
                </a:solidFill>
              </a:rPr>
              <a:t>as the weight of lamb weaned per ewe </a:t>
            </a:r>
            <a:r>
              <a:rPr lang="en-US" sz="2000" dirty="0" smtClean="0">
                <a:solidFill>
                  <a:srgbClr val="FF0000"/>
                </a:solidFill>
              </a:rPr>
              <a:t>lambing</a:t>
            </a:r>
          </a:p>
          <a:p>
            <a:pPr algn="just"/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dirty="0" smtClean="0"/>
              <a:t>Used to improve </a:t>
            </a:r>
            <a:r>
              <a:rPr lang="en-US" sz="2000" dirty="0" smtClean="0">
                <a:solidFill>
                  <a:srgbClr val="FF0000"/>
                </a:solidFill>
              </a:rPr>
              <a:t>ewe productivity</a:t>
            </a:r>
          </a:p>
          <a:p>
            <a:pPr algn="just"/>
            <a:r>
              <a:rPr lang="en-US" sz="2000" dirty="0" smtClean="0"/>
              <a:t> F unction </a:t>
            </a:r>
            <a:r>
              <a:rPr lang="en-US" sz="2000" dirty="0"/>
              <a:t>of EBVs for </a:t>
            </a:r>
            <a:endParaRPr lang="en-US" sz="2000" dirty="0" smtClean="0"/>
          </a:p>
          <a:p>
            <a:pPr lvl="1" algn="just"/>
            <a:r>
              <a:rPr lang="en-US" sz="2000" dirty="0"/>
              <a:t>W</a:t>
            </a:r>
            <a:r>
              <a:rPr lang="en-US" sz="2000" dirty="0" smtClean="0"/>
              <a:t>eaning </a:t>
            </a:r>
            <a:r>
              <a:rPr lang="en-US" sz="2000" dirty="0"/>
              <a:t>weight (</a:t>
            </a:r>
            <a:r>
              <a:rPr lang="en-US" sz="2000" dirty="0" smtClean="0"/>
              <a:t>WWT), </a:t>
            </a:r>
          </a:p>
          <a:p>
            <a:pPr lvl="1" algn="just"/>
            <a:r>
              <a:rPr lang="en-US" sz="2000" dirty="0"/>
              <a:t>M</a:t>
            </a:r>
            <a:r>
              <a:rPr lang="en-US" sz="2000" dirty="0" smtClean="0"/>
              <a:t>aternal </a:t>
            </a:r>
            <a:r>
              <a:rPr lang="en-US" sz="2000" dirty="0"/>
              <a:t>weaning weight (MWW), </a:t>
            </a:r>
            <a:endParaRPr lang="en-US" sz="2000" dirty="0" smtClean="0"/>
          </a:p>
          <a:p>
            <a:pPr lvl="1" algn="just"/>
            <a:r>
              <a:rPr lang="en-US" sz="2000" dirty="0"/>
              <a:t>N</a:t>
            </a:r>
            <a:r>
              <a:rPr lang="en-US" sz="2000" dirty="0" smtClean="0"/>
              <a:t>umber </a:t>
            </a:r>
            <a:r>
              <a:rPr lang="en-US" sz="2000" dirty="0"/>
              <a:t>of lambs born (NLB), and </a:t>
            </a:r>
            <a:endParaRPr lang="en-US" sz="2000" dirty="0" smtClean="0"/>
          </a:p>
          <a:p>
            <a:pPr lvl="1" algn="just"/>
            <a:r>
              <a:rPr lang="en-US" sz="2000" dirty="0"/>
              <a:t>N</a:t>
            </a:r>
            <a:r>
              <a:rPr lang="en-US" sz="2000" dirty="0" smtClean="0"/>
              <a:t>umber </a:t>
            </a:r>
            <a:r>
              <a:rPr lang="en-US" sz="2000" dirty="0"/>
              <a:t>of lambs weaned (NLW) as: </a:t>
            </a:r>
            <a:endParaRPr lang="en-US" sz="2000" dirty="0" smtClean="0"/>
          </a:p>
          <a:p>
            <a:pPr lvl="1" algn="just"/>
            <a:endParaRPr lang="en-US" sz="2000" dirty="0"/>
          </a:p>
          <a:p>
            <a:pPr algn="just"/>
            <a:r>
              <a:rPr lang="en-US" sz="2000" b="1" dirty="0"/>
              <a:t>Index = 0.583 x WW + 2.639 x MWWT + 0.406 x NLW – 0.035 NLB.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045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Self Replacing Carcass (SRC)$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WWT, PWWT, BWT (-), PWEC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94" y="183116"/>
            <a:ext cx="8404600" cy="579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51" y="0"/>
            <a:ext cx="8754046" cy="61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84" y="387454"/>
            <a:ext cx="8578352" cy="58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Trait Categories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</a:p>
          <a:p>
            <a:r>
              <a:rPr lang="en-US" dirty="0" smtClean="0"/>
              <a:t>Growth</a:t>
            </a:r>
          </a:p>
          <a:p>
            <a:r>
              <a:rPr lang="en-US" dirty="0" smtClean="0"/>
              <a:t>Carcass</a:t>
            </a:r>
          </a:p>
          <a:p>
            <a:r>
              <a:rPr lang="en-US" dirty="0" smtClean="0"/>
              <a:t>Parasite Resistance</a:t>
            </a:r>
          </a:p>
          <a:p>
            <a:r>
              <a:rPr lang="en-US" dirty="0" smtClean="0"/>
              <a:t>Wool</a:t>
            </a:r>
          </a:p>
          <a:p>
            <a:r>
              <a:rPr lang="en-US" dirty="0" smtClean="0"/>
              <a:t>Indexes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2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2" y="293732"/>
            <a:ext cx="7740015" cy="60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27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59" y="159345"/>
            <a:ext cx="6845817" cy="53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6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Using Genetic Value EBVs in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Commercial Producers</a:t>
            </a:r>
          </a:p>
          <a:p>
            <a:pPr lvl="1"/>
            <a:r>
              <a:rPr lang="en-US" dirty="0" smtClean="0"/>
              <a:t>Improve the traits you want by selecting and purchasing replacement with EBVs</a:t>
            </a:r>
          </a:p>
          <a:p>
            <a:pPr lvl="1"/>
            <a:r>
              <a:rPr lang="en-US" dirty="0" smtClean="0"/>
              <a:t>Visit NSIP website –list producers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Breeders</a:t>
            </a:r>
          </a:p>
          <a:p>
            <a:pPr lvl="1"/>
            <a:r>
              <a:rPr lang="en-US" dirty="0" smtClean="0"/>
              <a:t>Enroll with NSIP/</a:t>
            </a:r>
            <a:r>
              <a:rPr lang="en-US" dirty="0" err="1" smtClean="0"/>
              <a:t>lambplan</a:t>
            </a:r>
            <a:r>
              <a:rPr lang="en-US" dirty="0" smtClean="0"/>
              <a:t> to get EBVs on your animals</a:t>
            </a:r>
          </a:p>
          <a:p>
            <a:pPr lvl="1"/>
            <a:r>
              <a:rPr lang="en-US" dirty="0" smtClean="0"/>
              <a:t>Adds value to your animals</a:t>
            </a:r>
          </a:p>
          <a:p>
            <a:pPr lvl="1"/>
            <a:r>
              <a:rPr lang="en-US" dirty="0" smtClean="0"/>
              <a:t>Helps the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5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Reproduction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287" y="1120381"/>
            <a:ext cx="7886700" cy="4351338"/>
          </a:xfrm>
        </p:spPr>
        <p:txBody>
          <a:bodyPr/>
          <a:lstStyle/>
          <a:p>
            <a:pPr algn="just"/>
            <a:r>
              <a:rPr lang="en-US" dirty="0" smtClean="0"/>
              <a:t>Number of lambs born  (NLB)</a:t>
            </a:r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Measure of prolificacy- expressed in %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Number of lambs born per 100 ewes lambing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If animals are bred with </a:t>
            </a:r>
            <a:r>
              <a:rPr lang="en-US" smtClean="0"/>
              <a:t>a combined NLB </a:t>
            </a:r>
            <a:r>
              <a:rPr lang="en-US" dirty="0" smtClean="0"/>
              <a:t>EBV = +5.0 its daughters will produce 5 more lambs per 100 </a:t>
            </a:r>
            <a:r>
              <a:rPr lang="en-US" dirty="0" err="1" smtClean="0"/>
              <a:t>lambings</a:t>
            </a:r>
            <a:r>
              <a:rPr lang="en-US" dirty="0" smtClean="0"/>
              <a:t> than the average ewe</a:t>
            </a:r>
            <a:endParaRPr lang="en-US" dirty="0"/>
          </a:p>
        </p:txBody>
      </p:sp>
      <p:pic>
        <p:nvPicPr>
          <p:cNvPr id="1026" name="Picture 2" descr="http://www.butternutvalleyfarm.com/blogs/wp-content/uploads/2012/03/lambsInPas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92" y="4811282"/>
            <a:ext cx="4033616" cy="194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5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12" y="0"/>
            <a:ext cx="7886700" cy="1325563"/>
          </a:xfrm>
        </p:spPr>
        <p:txBody>
          <a:bodyPr/>
          <a:lstStyle/>
          <a:p>
            <a:r>
              <a:rPr lang="en-US" b="1" dirty="0" smtClean="0"/>
              <a:t>Reproduction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562" y="1475248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Number of lambs weaned (NLW)</a:t>
            </a:r>
          </a:p>
          <a:p>
            <a:pPr algn="just"/>
            <a:endParaRPr lang="en-US" sz="2000" dirty="0" smtClean="0"/>
          </a:p>
          <a:p>
            <a:pPr lvl="1" algn="just"/>
            <a:r>
              <a:rPr lang="en-US" sz="2000" dirty="0" smtClean="0"/>
              <a:t>Measure of ewe effects on prolificacy and lamb survival – expressed in %</a:t>
            </a:r>
          </a:p>
          <a:p>
            <a:pPr lvl="1" algn="just"/>
            <a:endParaRPr lang="en-US" sz="2000" dirty="0" smtClean="0"/>
          </a:p>
          <a:p>
            <a:pPr lvl="1" algn="just"/>
            <a:r>
              <a:rPr lang="en-US" sz="2000" dirty="0" smtClean="0"/>
              <a:t>Number of lambs weaned per 100 ewes lambing</a:t>
            </a:r>
          </a:p>
          <a:p>
            <a:pPr lvl="1" algn="just"/>
            <a:endParaRPr lang="en-US" sz="2000" dirty="0" smtClean="0"/>
          </a:p>
          <a:p>
            <a:pPr lvl="1" algn="just"/>
            <a:r>
              <a:rPr lang="en-US" sz="2000" dirty="0" smtClean="0"/>
              <a:t>If animals are bred with a combined NLW EBV = +5.0 their daughters will wean 5 more lambs per 100 </a:t>
            </a:r>
            <a:r>
              <a:rPr lang="en-US" sz="2000" dirty="0" err="1" smtClean="0"/>
              <a:t>lambings</a:t>
            </a:r>
            <a:r>
              <a:rPr lang="en-US" sz="2000" dirty="0" smtClean="0"/>
              <a:t> than the average ewe</a:t>
            </a:r>
          </a:p>
          <a:p>
            <a:pPr lvl="1" algn="just"/>
            <a:endParaRPr lang="en-US" sz="2000" dirty="0" smtClean="0"/>
          </a:p>
          <a:p>
            <a:pPr lvl="1" algn="just"/>
            <a:r>
              <a:rPr lang="en-US" sz="2000" dirty="0" smtClean="0"/>
              <a:t>NEED to collect lambing and weaning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778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71" y="-27346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Reproduction Traits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471" y="770086"/>
            <a:ext cx="7886700" cy="4186474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Scrotal circumference (SC)</a:t>
            </a:r>
          </a:p>
          <a:p>
            <a:pPr algn="just"/>
            <a:endParaRPr lang="en-US" sz="2000" dirty="0" smtClean="0"/>
          </a:p>
          <a:p>
            <a:pPr lvl="1" algn="just"/>
            <a:r>
              <a:rPr lang="en-US" sz="2000" dirty="0" smtClean="0"/>
              <a:t>Used to improve breeding capacity in males and reproduction efficiency in females</a:t>
            </a:r>
          </a:p>
          <a:p>
            <a:pPr lvl="1" algn="just"/>
            <a:endParaRPr lang="en-US" sz="2000" dirty="0" smtClean="0"/>
          </a:p>
          <a:p>
            <a:pPr lvl="1" algn="just"/>
            <a:r>
              <a:rPr lang="en-US" sz="2000" dirty="0" smtClean="0"/>
              <a:t>Measured in </a:t>
            </a:r>
            <a:r>
              <a:rPr lang="en-US" sz="2000" dirty="0" err="1" smtClean="0"/>
              <a:t>cms</a:t>
            </a:r>
            <a:endParaRPr lang="en-US" sz="2000" dirty="0" smtClean="0"/>
          </a:p>
          <a:p>
            <a:pPr lvl="1" algn="just"/>
            <a:endParaRPr lang="en-US" sz="2000" dirty="0" smtClean="0"/>
          </a:p>
          <a:p>
            <a:pPr lvl="1" algn="just"/>
            <a:r>
              <a:rPr lang="en-US" sz="2000" dirty="0" smtClean="0"/>
              <a:t>Rams with +SC EPD produce daughters that attain sexual maturity earlier</a:t>
            </a:r>
          </a:p>
          <a:p>
            <a:pPr lvl="1" algn="just"/>
            <a:endParaRPr lang="en-US" sz="2000" dirty="0" smtClean="0"/>
          </a:p>
          <a:p>
            <a:pPr lvl="1" algn="just"/>
            <a:r>
              <a:rPr lang="en-US" sz="2000" dirty="0" smtClean="0"/>
              <a:t>Need to measure scrotal circumference  at </a:t>
            </a:r>
            <a:r>
              <a:rPr lang="en-US" sz="2000" dirty="0" err="1" smtClean="0"/>
              <a:t>postweaning</a:t>
            </a:r>
            <a:r>
              <a:rPr lang="en-US" sz="2000" dirty="0" smtClean="0"/>
              <a:t> or at </a:t>
            </a:r>
            <a:r>
              <a:rPr lang="en-US" sz="2000" dirty="0" err="1" smtClean="0"/>
              <a:t>postweaning</a:t>
            </a:r>
            <a:r>
              <a:rPr lang="en-US" sz="2000" dirty="0" smtClean="0"/>
              <a:t> and yearling age </a:t>
            </a:r>
            <a:endParaRPr lang="en-US" sz="2000" dirty="0"/>
          </a:p>
        </p:txBody>
      </p:sp>
      <p:pic>
        <p:nvPicPr>
          <p:cNvPr id="2050" name="Picture 2" descr="http://www.esgpip.com/Image/HandBook/CH5/image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84" y="4956560"/>
            <a:ext cx="2600325" cy="17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ignetfbc.co.uk/wp-content/uploads/2014/11/scrotal_circumfer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13" y="5016232"/>
            <a:ext cx="1832687" cy="16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Growth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7778"/>
            <a:ext cx="7886700" cy="4351338"/>
          </a:xfrm>
        </p:spPr>
        <p:txBody>
          <a:bodyPr/>
          <a:lstStyle/>
          <a:p>
            <a:pPr algn="just"/>
            <a:r>
              <a:rPr lang="en-US" sz="2000" dirty="0" smtClean="0"/>
              <a:t>Birth weight (BWT, kg)</a:t>
            </a:r>
          </a:p>
          <a:p>
            <a:pPr algn="just"/>
            <a:endParaRPr lang="en-US" sz="2000" dirty="0" smtClean="0"/>
          </a:p>
          <a:p>
            <a:pPr lvl="1" algn="just"/>
            <a:r>
              <a:rPr lang="en-US" sz="2000" dirty="0"/>
              <a:t> N</a:t>
            </a:r>
            <a:r>
              <a:rPr lang="en-US" sz="2000" dirty="0" smtClean="0"/>
              <a:t>egative (-) BWT EBV </a:t>
            </a:r>
          </a:p>
          <a:p>
            <a:pPr lvl="2" algn="just"/>
            <a:r>
              <a:rPr lang="en-US" dirty="0"/>
              <a:t>D</a:t>
            </a:r>
            <a:r>
              <a:rPr lang="en-US" dirty="0" smtClean="0"/>
              <a:t>esirable to reduce lambing difficulty  (oversized lambs)</a:t>
            </a:r>
          </a:p>
          <a:p>
            <a:pPr lvl="2" algn="just"/>
            <a:endParaRPr lang="en-US" dirty="0" smtClean="0"/>
          </a:p>
          <a:p>
            <a:pPr lvl="1" algn="just"/>
            <a:r>
              <a:rPr lang="en-US" sz="2000" dirty="0" smtClean="0"/>
              <a:t>Positive (+) BWT EBV</a:t>
            </a:r>
          </a:p>
          <a:p>
            <a:pPr lvl="2" algn="just"/>
            <a:r>
              <a:rPr lang="en-US" dirty="0"/>
              <a:t>D</a:t>
            </a:r>
            <a:r>
              <a:rPr lang="en-US" dirty="0" smtClean="0"/>
              <a:t>esirable to increase lamb survival in prolific breeds</a:t>
            </a:r>
          </a:p>
          <a:p>
            <a:pPr lvl="2" algn="just"/>
            <a:r>
              <a:rPr lang="en-US" dirty="0" smtClean="0"/>
              <a:t>Positively correlated with weaning and post weaning weights</a:t>
            </a:r>
          </a:p>
          <a:p>
            <a:pPr lvl="1"/>
            <a:endParaRPr lang="en-US" dirty="0"/>
          </a:p>
        </p:txBody>
      </p:sp>
      <p:pic>
        <p:nvPicPr>
          <p:cNvPr id="3076" name="Picture 4" descr="http://www.threewillowsranch.com/sheep_goat_hanging_scale_with_s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18" y="4207158"/>
            <a:ext cx="4358356" cy="25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5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Growth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/>
          <a:lstStyle/>
          <a:p>
            <a:r>
              <a:rPr lang="en-US" dirty="0" smtClean="0"/>
              <a:t>Weaning weight (WWT, kg)</a:t>
            </a:r>
          </a:p>
          <a:p>
            <a:endParaRPr lang="en-US" dirty="0" smtClean="0"/>
          </a:p>
          <a:p>
            <a:pPr lvl="1"/>
            <a:r>
              <a:rPr lang="en-US" dirty="0"/>
              <a:t> E</a:t>
            </a:r>
            <a:r>
              <a:rPr lang="en-US" dirty="0" smtClean="0"/>
              <a:t>stimates pre-weaning growth potential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Weight should be taken between 45-90 days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+  WWT EBV is desirable</a:t>
            </a:r>
            <a:endParaRPr lang="en-US" dirty="0"/>
          </a:p>
        </p:txBody>
      </p:sp>
      <p:pic>
        <p:nvPicPr>
          <p:cNvPr id="4100" name="Picture 4" descr="http://www.palletscales.net/scale_with_crate_front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82" y="4751819"/>
            <a:ext cx="3214435" cy="18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68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Growth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9053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Maternal Weaning Weight (MWWT, kg)</a:t>
            </a:r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Estimates genetic merit for mothering ability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Reflects genetic differences in ewe milk production ( and maternal behavior)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Evaluates if individual ewes produce lambs that are heavier or lighter than expected based on the WWT EBV of the parents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/>
              <a:t>If an animal has </a:t>
            </a:r>
            <a:r>
              <a:rPr lang="en-US" dirty="0" smtClean="0"/>
              <a:t>+ MWWT EBV its </a:t>
            </a:r>
            <a:r>
              <a:rPr lang="en-US" dirty="0"/>
              <a:t>daughters </a:t>
            </a:r>
            <a:r>
              <a:rPr lang="en-US" dirty="0" smtClean="0"/>
              <a:t>are expected to produce more milk and have better mothering 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0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Growth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7599"/>
            <a:ext cx="7886700" cy="4351338"/>
          </a:xfrm>
        </p:spPr>
        <p:txBody>
          <a:bodyPr/>
          <a:lstStyle/>
          <a:p>
            <a:pPr algn="just"/>
            <a:r>
              <a:rPr lang="en-US" dirty="0" smtClean="0"/>
              <a:t>Post Weaning </a:t>
            </a:r>
            <a:r>
              <a:rPr lang="en-US" dirty="0"/>
              <a:t>W</a:t>
            </a:r>
            <a:r>
              <a:rPr lang="en-US" dirty="0" smtClean="0"/>
              <a:t>eight (PWWT, kg)</a:t>
            </a:r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Estimates genetic merit for </a:t>
            </a:r>
            <a:r>
              <a:rPr lang="en-US" dirty="0" err="1" smtClean="0"/>
              <a:t>postweaning</a:t>
            </a:r>
            <a:r>
              <a:rPr lang="en-US" dirty="0" smtClean="0"/>
              <a:t> weight at 120 days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Weights can be taken between 90-150 days (early) and or between 150-305 days 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If </a:t>
            </a:r>
            <a:r>
              <a:rPr lang="en-US" dirty="0"/>
              <a:t>an animal has </a:t>
            </a:r>
            <a:r>
              <a:rPr lang="en-US" dirty="0" smtClean="0"/>
              <a:t>+ PWWT EBV its progeny are expected to grow faster and reach market weight earlier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79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1514&quot;&gt;&lt;object type=&quot;3&quot; unique_id=&quot;11515&quot;&gt;&lt;property id=&quot;20148&quot; value=&quot;5&quot;/&gt;&lt;property id=&quot;20300&quot; value=&quot;Slide 1 - &amp;quot;Definition of EBVs of Economically Relevant Traits in Sheep Production&amp;quot;&quot;/&gt;&lt;property id=&quot;20307&quot; value=&quot;256&quot;/&gt;&lt;/object&gt;&lt;object type=&quot;3&quot; unique_id=&quot;11516&quot;&gt;&lt;property id=&quot;20148&quot; value=&quot;5&quot;/&gt;&lt;property id=&quot;20300&quot; value=&quot;Slide 2 - &amp;quot;Trait Categories&amp;quot;&quot;/&gt;&lt;property id=&quot;20307&quot; value=&quot;257&quot;/&gt;&lt;/object&gt;&lt;object type=&quot;3&quot; unique_id=&quot;11517&quot;&gt;&lt;property id=&quot;20148&quot; value=&quot;5&quot;/&gt;&lt;property id=&quot;20300&quot; value=&quot;Slide 3 - &amp;quot;Reproduction Traits&amp;quot;&quot;/&gt;&lt;property id=&quot;20307&quot; value=&quot;258&quot;/&gt;&lt;/object&gt;&lt;object type=&quot;3&quot; unique_id=&quot;11518&quot;&gt;&lt;property id=&quot;20148&quot; value=&quot;5&quot;/&gt;&lt;property id=&quot;20300&quot; value=&quot;Slide 4 - &amp;quot;Reproduction Traits&amp;quot;&quot;/&gt;&lt;property id=&quot;20307&quot; value=&quot;259&quot;/&gt;&lt;/object&gt;&lt;object type=&quot;3&quot; unique_id=&quot;11519&quot;&gt;&lt;property id=&quot;20148&quot; value=&quot;5&quot;/&gt;&lt;property id=&quot;20300&quot; value=&quot;Slide 5 - &amp;quot;Reproduction Traits&amp;quot;&quot;/&gt;&lt;property id=&quot;20307&quot; value=&quot;260&quot;/&gt;&lt;/object&gt;&lt;object type=&quot;3&quot; unique_id=&quot;11520&quot;&gt;&lt;property id=&quot;20148&quot; value=&quot;5&quot;/&gt;&lt;property id=&quot;20300&quot; value=&quot;Slide 6 - &amp;quot;Growth Traits&amp;quot;&quot;/&gt;&lt;property id=&quot;20307&quot; value=&quot;261&quot;/&gt;&lt;/object&gt;&lt;object type=&quot;3&quot; unique_id=&quot;11521&quot;&gt;&lt;property id=&quot;20148&quot; value=&quot;5&quot;/&gt;&lt;property id=&quot;20300&quot; value=&quot;Slide 7 - &amp;quot;Growth Traits&amp;quot;&quot;/&gt;&lt;property id=&quot;20307&quot; value=&quot;262&quot;/&gt;&lt;/object&gt;&lt;object type=&quot;3&quot; unique_id=&quot;11522&quot;&gt;&lt;property id=&quot;20148&quot; value=&quot;5&quot;/&gt;&lt;property id=&quot;20300&quot; value=&quot;Slide 8 - &amp;quot;Growth Traits&amp;quot;&quot;/&gt;&lt;property id=&quot;20307&quot; value=&quot;264&quot;/&gt;&lt;/object&gt;&lt;object type=&quot;3&quot; unique_id=&quot;11523&quot;&gt;&lt;property id=&quot;20148&quot; value=&quot;5&quot;/&gt;&lt;property id=&quot;20300&quot; value=&quot;Slide 9 - &amp;quot;Growth Traits&amp;quot;&quot;/&gt;&lt;property id=&quot;20307&quot; value=&quot;265&quot;/&gt;&lt;/object&gt;&lt;object type=&quot;3&quot; unique_id=&quot;11524&quot;&gt;&lt;property id=&quot;20148&quot; value=&quot;5&quot;/&gt;&lt;property id=&quot;20300&quot; value=&quot;Slide 10 - &amp;quot;Carcass Traits&amp;quot;&quot;/&gt;&lt;property id=&quot;20307&quot; value=&quot;266&quot;/&gt;&lt;/object&gt;&lt;object type=&quot;3&quot; unique_id=&quot;11525&quot;&gt;&lt;property id=&quot;20148&quot; value=&quot;5&quot;/&gt;&lt;property id=&quot;20300&quot; value=&quot;Slide 11 - &amp;quot;Carcass Traits&amp;quot;&quot;/&gt;&lt;property id=&quot;20307&quot; value=&quot;268&quot;/&gt;&lt;/object&gt;&lt;object type=&quot;3&quot; unique_id=&quot;11526&quot;&gt;&lt;property id=&quot;20148&quot; value=&quot;5&quot;/&gt;&lt;property id=&quot;20300&quot; value=&quot;Slide 12 - &amp;quot;Parasite Resistance &amp;quot;&quot;/&gt;&lt;property id=&quot;20307&quot; value=&quot;267&quot;/&gt;&lt;/object&gt;&lt;object type=&quot;3&quot; unique_id=&quot;11527&quot;&gt;&lt;property id=&quot;20148&quot; value=&quot;5&quot;/&gt;&lt;property id=&quot;20300&quot; value=&quot;Slide 13 - &amp;quot;Indexes&amp;quot;&quot;/&gt;&lt;property id=&quot;20307&quot; value=&quot;269&quot;/&gt;&lt;/object&gt;&lt;object type=&quot;3&quot; unique_id=&quot;11528&quot;&gt;&lt;property id=&quot;20148&quot; value=&quot;5&quot;/&gt;&lt;property id=&quot;20300&quot; value=&quot;Slide 14 - &amp;quot;Carcass Plus&amp;quot;&quot;/&gt;&lt;property id=&quot;20307&quot; value=&quot;276&quot;/&gt;&lt;/object&gt;&lt;object type=&quot;3&quot; unique_id=&quot;11529&quot;&gt;&lt;property id=&quot;20148&quot; value=&quot;5&quot;/&gt;&lt;property id=&quot;20300&quot; value=&quot;Slide 15 - &amp;quot;Maternal Wool Breeds Index&amp;quot;&quot;/&gt;&lt;property id=&quot;20307&quot; value=&quot;277&quot;/&gt;&lt;/object&gt;&lt;object type=&quot;3&quot; unique_id=&quot;11530&quot;&gt;&lt;property id=&quot;20148&quot; value=&quot;5&quot;/&gt;&lt;property id=&quot;20300&quot; value=&quot;Slide 16 - &amp;quot;Self Replacing Carcass (SRC)$&amp;quot;&quot;/&gt;&lt;property id=&quot;20307&quot; value=&quot;278&quot;/&gt;&lt;/object&gt;&lt;object type=&quot;3&quot; unique_id=&quot;11531&quot;&gt;&lt;property id=&quot;20148&quot; value=&quot;5&quot;/&gt;&lt;property id=&quot;20300&quot; value=&quot;Slide 17&quot;/&gt;&lt;property id=&quot;20307&quot; value=&quot;271&quot;/&gt;&lt;/object&gt;&lt;object type=&quot;3&quot; unique_id=&quot;11532&quot;&gt;&lt;property id=&quot;20148&quot; value=&quot;5&quot;/&gt;&lt;property id=&quot;20300&quot; value=&quot;Slide 18&quot;/&gt;&lt;property id=&quot;20307&quot; value=&quot;272&quot;/&gt;&lt;/object&gt;&lt;object type=&quot;3&quot; unique_id=&quot;11533&quot;&gt;&lt;property id=&quot;20148&quot; value=&quot;5&quot;/&gt;&lt;property id=&quot;20300&quot; value=&quot;Slide 19&quot;/&gt;&lt;property id=&quot;20307&quot; value=&quot;273&quot;/&gt;&lt;/object&gt;&lt;object type=&quot;3&quot; unique_id=&quot;11534&quot;&gt;&lt;property id=&quot;20148&quot; value=&quot;5&quot;/&gt;&lt;property id=&quot;20300&quot; value=&quot;Slide 20&quot;/&gt;&lt;property id=&quot;20307&quot; value=&quot;274&quot;/&gt;&lt;/object&gt;&lt;object type=&quot;3&quot; unique_id=&quot;11535&quot;&gt;&lt;property id=&quot;20148&quot; value=&quot;5&quot;/&gt;&lt;property id=&quot;20300&quot; value=&quot;Slide 21&quot;/&gt;&lt;property id=&quot;20307&quot; value=&quot;275&quot;/&gt;&lt;/object&gt;&lt;object type=&quot;3&quot; unique_id=&quot;11536&quot;&gt;&lt;property id=&quot;20148&quot; value=&quot;5&quot;/&gt;&lt;property id=&quot;20300&quot; value=&quot;Slide 22 - &amp;quot;Getting Started Using Genetic Value EBVs in Selection&amp;quot;&quot;/&gt;&lt;property id=&quot;20307&quot; value=&quot;279&quot;/&gt;&lt;/object&gt;&lt;/object&gt;&lt;object type=&quot;8&quot; unique_id=&quot;1156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737</Words>
  <Application>Microsoft Office PowerPoint</Application>
  <PresentationFormat>On-screen Show (4:3)</PresentationFormat>
  <Paragraphs>141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Definition of EBVs of Economically Relevant Traits in Sheep Production</vt:lpstr>
      <vt:lpstr>Trait Categories</vt:lpstr>
      <vt:lpstr>Reproduction Traits</vt:lpstr>
      <vt:lpstr>Reproduction Traits</vt:lpstr>
      <vt:lpstr>Reproduction Traits</vt:lpstr>
      <vt:lpstr>Growth Traits</vt:lpstr>
      <vt:lpstr>Growth Traits</vt:lpstr>
      <vt:lpstr>Growth Traits</vt:lpstr>
      <vt:lpstr>Growth Traits</vt:lpstr>
      <vt:lpstr>Carcass Traits</vt:lpstr>
      <vt:lpstr>Carcass Traits</vt:lpstr>
      <vt:lpstr>Parasite Resistance </vt:lpstr>
      <vt:lpstr>Indexes</vt:lpstr>
      <vt:lpstr>Carcass Plus</vt:lpstr>
      <vt:lpstr>Maternal Wool Breeds Index</vt:lpstr>
      <vt:lpstr>Self Replacing Carcass (SRC)$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Started Using Genetic Value EBVs in Selection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of EBVs of Economically Relevant Traits in Sheep Production</dc:title>
  <dc:creator>Marlon Knights</dc:creator>
  <cp:lastModifiedBy>Marlon Knights</cp:lastModifiedBy>
  <cp:revision>29</cp:revision>
  <cp:lastPrinted>2015-04-17T17:21:14Z</cp:lastPrinted>
  <dcterms:created xsi:type="dcterms:W3CDTF">2015-04-16T19:27:45Z</dcterms:created>
  <dcterms:modified xsi:type="dcterms:W3CDTF">2018-03-29T03:46:08Z</dcterms:modified>
</cp:coreProperties>
</file>