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89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90" r:id="rId22"/>
    <p:sldId id="291" r:id="rId23"/>
    <p:sldId id="292" r:id="rId24"/>
    <p:sldId id="293" r:id="rId25"/>
    <p:sldId id="294" r:id="rId26"/>
    <p:sldId id="295" r:id="rId27"/>
    <p:sldId id="258" r:id="rId28"/>
    <p:sldId id="283" r:id="rId29"/>
    <p:sldId id="284" r:id="rId30"/>
    <p:sldId id="285" r:id="rId31"/>
    <p:sldId id="286" r:id="rId32"/>
    <p:sldId id="287" r:id="rId33"/>
    <p:sldId id="288" r:id="rId34"/>
    <p:sldId id="278" r:id="rId35"/>
    <p:sldId id="279" r:id="rId36"/>
    <p:sldId id="280" r:id="rId37"/>
    <p:sldId id="281" r:id="rId38"/>
    <p:sldId id="282" r:id="rId39"/>
    <p:sldId id="296" r:id="rId40"/>
    <p:sldId id="297" r:id="rId41"/>
    <p:sldId id="27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1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CA80-0073-4B75-B058-E02FB294401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22B1-5EF0-4803-A847-609BACA2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Developing Best Management Practices for Pulse and Oilseed Crops in the Northeast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Jake Dyer</a:t>
            </a:r>
          </a:p>
          <a:p>
            <a:r>
              <a:rPr lang="en-US" b="1" dirty="0" smtClean="0"/>
              <a:t>Maine Potato Board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10098024" y="4764024"/>
            <a:ext cx="2093976" cy="2093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4589"/>
          <a:stretch/>
        </p:blipFill>
        <p:spPr>
          <a:xfrm>
            <a:off x="0" y="4760819"/>
            <a:ext cx="2097181" cy="2097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395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Lentil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Planting Date:  May 16</a:t>
            </a:r>
          </a:p>
          <a:p>
            <a:pPr marL="0" indent="0">
              <a:buNone/>
            </a:pPr>
            <a:r>
              <a:rPr lang="en-US" dirty="0" smtClean="0"/>
              <a:t>Pre Emergence Herbicide</a:t>
            </a:r>
            <a:r>
              <a:rPr lang="en-US" dirty="0"/>
              <a:t>:  May 18 (Dual II </a:t>
            </a:r>
            <a:r>
              <a:rPr lang="en-US" dirty="0" smtClean="0"/>
              <a:t>Mag @ 1.4 </a:t>
            </a:r>
            <a:r>
              <a:rPr lang="en-US" dirty="0" err="1" smtClean="0"/>
              <a:t>pt</a:t>
            </a:r>
            <a:r>
              <a:rPr lang="en-US" dirty="0" smtClean="0"/>
              <a:t>/a) </a:t>
            </a:r>
          </a:p>
          <a:p>
            <a:pPr marL="0" indent="0">
              <a:buNone/>
            </a:pPr>
            <a:r>
              <a:rPr lang="en-US" dirty="0" smtClean="0"/>
              <a:t>Post Emergence Herbicide:  June 20 (Beyond @ 6 </a:t>
            </a:r>
            <a:r>
              <a:rPr lang="en-US" dirty="0" err="1" smtClean="0"/>
              <a:t>oz</a:t>
            </a:r>
            <a:r>
              <a:rPr lang="en-US" dirty="0" smtClean="0"/>
              <a:t>/a)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Fertilizer:  </a:t>
            </a:r>
            <a:r>
              <a:rPr lang="en-US" dirty="0" smtClean="0"/>
              <a:t>None</a:t>
            </a:r>
          </a:p>
          <a:p>
            <a:pPr marL="0" indent="0">
              <a:buNone/>
            </a:pPr>
            <a:r>
              <a:rPr lang="en-US" dirty="0" smtClean="0"/>
              <a:t>Fungicide:  </a:t>
            </a:r>
            <a:r>
              <a:rPr lang="en-US" dirty="0" err="1" smtClean="0"/>
              <a:t>Priaxor</a:t>
            </a:r>
            <a:r>
              <a:rPr lang="en-US" dirty="0" smtClean="0"/>
              <a:t> @ 8oz/a on July 19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Flowering Date:  July </a:t>
            </a:r>
            <a:r>
              <a:rPr lang="en-US" dirty="0" smtClean="0"/>
              <a:t>12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Plant Counts:  July </a:t>
            </a:r>
            <a:r>
              <a:rPr lang="en-US" dirty="0" smtClean="0"/>
              <a:t>07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Plant Height:  July </a:t>
            </a:r>
            <a:r>
              <a:rPr lang="en-US" dirty="0" smtClean="0"/>
              <a:t>16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Desiccate:  August 09</a:t>
            </a:r>
          </a:p>
          <a:p>
            <a:pPr marL="0" indent="0">
              <a:buNone/>
            </a:pPr>
            <a:r>
              <a:rPr lang="en-US" dirty="0"/>
              <a:t>Harvest:  August </a:t>
            </a:r>
            <a:r>
              <a:rPr lang="en-US" dirty="0" smtClean="0"/>
              <a:t>16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Lentil Plot Trial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 stands in 7 inch rows were 114% of target vs. 83% in 14 inch rows</a:t>
            </a:r>
          </a:p>
          <a:p>
            <a:pPr marL="0" indent="0">
              <a:buNone/>
            </a:pPr>
            <a:r>
              <a:rPr lang="en-US" dirty="0" smtClean="0"/>
              <a:t>Yield in 7 inch rows was 1666 </a:t>
            </a:r>
            <a:r>
              <a:rPr lang="en-US" dirty="0" err="1" smtClean="0"/>
              <a:t>lbs</a:t>
            </a:r>
            <a:r>
              <a:rPr lang="en-US" dirty="0" smtClean="0"/>
              <a:t>/a vs. 1380 </a:t>
            </a:r>
            <a:r>
              <a:rPr lang="en-US" dirty="0" err="1" smtClean="0"/>
              <a:t>lbs</a:t>
            </a:r>
            <a:r>
              <a:rPr lang="en-US" dirty="0" smtClean="0"/>
              <a:t> in 14 inch rows</a:t>
            </a:r>
          </a:p>
          <a:p>
            <a:pPr marL="0" indent="0">
              <a:buNone/>
            </a:pPr>
            <a:r>
              <a:rPr lang="en-US" dirty="0" smtClean="0"/>
              <a:t>Disease pressure was low and no foliar diseases were noted</a:t>
            </a:r>
          </a:p>
          <a:p>
            <a:pPr marL="0" indent="0">
              <a:buNone/>
            </a:pPr>
            <a:r>
              <a:rPr lang="en-US" dirty="0" smtClean="0"/>
              <a:t>Lodging was more severe in 14 inch row spacing</a:t>
            </a:r>
          </a:p>
          <a:p>
            <a:pPr marL="0" indent="0">
              <a:buNone/>
            </a:pPr>
            <a:r>
              <a:rPr lang="en-US" dirty="0" smtClean="0"/>
              <a:t>Plant height averaged 13.5 inches</a:t>
            </a:r>
          </a:p>
          <a:p>
            <a:pPr marL="0" indent="0">
              <a:buNone/>
            </a:pPr>
            <a:r>
              <a:rPr lang="en-US" dirty="0" smtClean="0"/>
              <a:t>Test weight average 65 </a:t>
            </a:r>
            <a:r>
              <a:rPr lang="en-US" dirty="0" err="1" smtClean="0"/>
              <a:t>lb</a:t>
            </a:r>
            <a:r>
              <a:rPr lang="en-US" dirty="0" smtClean="0"/>
              <a:t>/</a:t>
            </a:r>
            <a:r>
              <a:rPr lang="en-US" dirty="0" err="1" smtClean="0"/>
              <a:t>bu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Dual/Beyond combo worked well – best if use pre/post combination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Lentil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Chickpea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Target Population = 4 </a:t>
            </a:r>
            <a:r>
              <a:rPr lang="en-US" dirty="0" err="1" smtClean="0"/>
              <a:t>pl</a:t>
            </a:r>
            <a:r>
              <a:rPr lang="en-US" dirty="0" smtClean="0"/>
              <a:t>/ft2 (174,500 </a:t>
            </a:r>
            <a:r>
              <a:rPr lang="en-US" dirty="0" err="1" smtClean="0"/>
              <a:t>pl</a:t>
            </a:r>
            <a:r>
              <a:rPr lang="en-US" dirty="0" smtClean="0"/>
              <a:t>/a) </a:t>
            </a:r>
          </a:p>
          <a:p>
            <a:pPr marL="0" indent="0">
              <a:buNone/>
            </a:pPr>
            <a:r>
              <a:rPr lang="en-US" dirty="0" smtClean="0"/>
              <a:t>Frontier Kabuli Chickpea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88% germination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1281 </a:t>
            </a:r>
            <a:r>
              <a:rPr lang="en-US" dirty="0" err="1" smtClean="0"/>
              <a:t>spp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172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 algn="ctr">
              <a:buNone/>
            </a:pPr>
            <a:r>
              <a:rPr lang="en-US" b="1" dirty="0" smtClean="0"/>
              <a:t>1 Treatment</a:t>
            </a:r>
          </a:p>
          <a:p>
            <a:pPr marL="0" indent="0">
              <a:buNone/>
            </a:pPr>
            <a:r>
              <a:rPr lang="en-US" dirty="0" smtClean="0"/>
              <a:t>14 inch row spacing</a:t>
            </a:r>
          </a:p>
          <a:p>
            <a:pPr marL="0" indent="0">
              <a:buNone/>
            </a:pPr>
            <a:r>
              <a:rPr lang="en-US" dirty="0" smtClean="0"/>
              <a:t>No seed inoculant – Ammonium Sulfate split application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Chickpea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Planting Date:  May 16</a:t>
            </a:r>
          </a:p>
          <a:p>
            <a:pPr marL="0" indent="0">
              <a:buNone/>
            </a:pPr>
            <a:r>
              <a:rPr lang="en-US" dirty="0" smtClean="0"/>
              <a:t>Herbicide</a:t>
            </a:r>
            <a:r>
              <a:rPr lang="en-US" dirty="0"/>
              <a:t>:  May 18 (Dual II Mag @ 1.4pt + Spartan Charge @ 6oz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Fertilizer:  </a:t>
            </a:r>
            <a:r>
              <a:rPr lang="en-US" dirty="0" smtClean="0"/>
              <a:t>200 </a:t>
            </a:r>
            <a:r>
              <a:rPr lang="en-US" dirty="0" err="1" smtClean="0"/>
              <a:t>lb</a:t>
            </a:r>
            <a:r>
              <a:rPr lang="en-US" dirty="0" smtClean="0"/>
              <a:t>/a AS (41-0-0-48S) split (June 07 and July 19)</a:t>
            </a:r>
          </a:p>
          <a:p>
            <a:pPr marL="0" indent="0">
              <a:buNone/>
            </a:pPr>
            <a:r>
              <a:rPr lang="en-US" dirty="0" smtClean="0"/>
              <a:t>Fungicide:  </a:t>
            </a:r>
            <a:r>
              <a:rPr lang="en-US" dirty="0" err="1" smtClean="0"/>
              <a:t>Priaxor</a:t>
            </a:r>
            <a:r>
              <a:rPr lang="en-US" dirty="0" smtClean="0"/>
              <a:t> @ 8oz/a on July 19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Flowering Date:  July </a:t>
            </a:r>
          </a:p>
          <a:p>
            <a:pPr marL="0" indent="0">
              <a:buNone/>
            </a:pPr>
            <a:r>
              <a:rPr lang="en-US" dirty="0"/>
              <a:t>Plant Counts:  July 07</a:t>
            </a:r>
          </a:p>
          <a:p>
            <a:pPr marL="0" indent="0">
              <a:buNone/>
            </a:pPr>
            <a:r>
              <a:rPr lang="en-US" dirty="0"/>
              <a:t>Plant Height:  July </a:t>
            </a:r>
            <a:r>
              <a:rPr lang="en-US" dirty="0" smtClean="0"/>
              <a:t>17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Desiccate:  August </a:t>
            </a:r>
            <a:r>
              <a:rPr lang="en-US" dirty="0" smtClean="0"/>
              <a:t>31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Harvest:  </a:t>
            </a:r>
            <a:r>
              <a:rPr lang="en-US" dirty="0" smtClean="0"/>
              <a:t>September 07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Chickpea Yield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Primarily for informational purposes to better see how crop performs</a:t>
            </a:r>
          </a:p>
          <a:p>
            <a:pPr marL="0" indent="0">
              <a:buNone/>
            </a:pPr>
            <a:r>
              <a:rPr lang="en-US" dirty="0" smtClean="0"/>
              <a:t>2016 </a:t>
            </a:r>
            <a:r>
              <a:rPr lang="en-US" dirty="0" smtClean="0"/>
              <a:t>trials used seed inoculant and 7 inch row spacing, diseases were an issue and plants would not die off </a:t>
            </a:r>
            <a:r>
              <a:rPr lang="en-US" dirty="0" smtClean="0"/>
              <a:t>naturally</a:t>
            </a:r>
          </a:p>
          <a:p>
            <a:pPr marL="0" indent="0">
              <a:buNone/>
            </a:pPr>
            <a:r>
              <a:rPr lang="en-US" dirty="0" smtClean="0"/>
              <a:t>2018 </a:t>
            </a:r>
            <a:r>
              <a:rPr lang="en-US" dirty="0" smtClean="0"/>
              <a:t>no inoculant used and 14 inch row spacing, diseases were not an issue, plants began to naturally senesce and </a:t>
            </a:r>
            <a:r>
              <a:rPr lang="en-US" dirty="0" smtClean="0"/>
              <a:t>were eventually </a:t>
            </a:r>
            <a:r>
              <a:rPr lang="en-US" dirty="0" smtClean="0"/>
              <a:t>desiccated.</a:t>
            </a:r>
          </a:p>
          <a:p>
            <a:pPr marL="0" indent="0">
              <a:buNone/>
            </a:pPr>
            <a:r>
              <a:rPr lang="en-US" dirty="0" smtClean="0"/>
              <a:t>Plant stands averaged 60% of target (depth/compaction)</a:t>
            </a:r>
          </a:p>
          <a:p>
            <a:pPr marL="0" indent="0">
              <a:buNone/>
            </a:pPr>
            <a:r>
              <a:rPr lang="en-US" dirty="0" smtClean="0"/>
              <a:t>Yields averaged 1930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Faba</a:t>
            </a:r>
            <a:r>
              <a:rPr lang="en-US" b="1" dirty="0" smtClean="0"/>
              <a:t> Bean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Snodrop</a:t>
            </a:r>
            <a:r>
              <a:rPr lang="en-US" dirty="0" smtClean="0"/>
              <a:t> </a:t>
            </a:r>
            <a:r>
              <a:rPr lang="en-US" dirty="0" err="1" smtClean="0"/>
              <a:t>Faba</a:t>
            </a:r>
            <a:r>
              <a:rPr lang="en-US" dirty="0" smtClean="0"/>
              <a:t> Bean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87% germination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1315 </a:t>
            </a:r>
            <a:r>
              <a:rPr lang="en-US" dirty="0" err="1" smtClean="0"/>
              <a:t>spp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sz="3200" b="1" dirty="0"/>
              <a:t>3 Treatments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4 </a:t>
            </a:r>
            <a:r>
              <a:rPr lang="en-US" dirty="0" err="1" smtClean="0"/>
              <a:t>pl</a:t>
            </a:r>
            <a:r>
              <a:rPr lang="en-US" dirty="0" smtClean="0"/>
              <a:t>/ft2 = 174,2040 – 169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6 </a:t>
            </a:r>
            <a:r>
              <a:rPr lang="en-US" dirty="0" err="1" smtClean="0"/>
              <a:t>pl</a:t>
            </a:r>
            <a:r>
              <a:rPr lang="en-US" dirty="0" smtClean="0"/>
              <a:t>/ft2 = 261,360 – 253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8 </a:t>
            </a:r>
            <a:r>
              <a:rPr lang="en-US" dirty="0" err="1" smtClean="0"/>
              <a:t>pl</a:t>
            </a:r>
            <a:r>
              <a:rPr lang="en-US" dirty="0" smtClean="0"/>
              <a:t>/ft2 = 348,480 – 338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Faba</a:t>
            </a:r>
            <a:r>
              <a:rPr lang="en-US" b="1" dirty="0" smtClean="0"/>
              <a:t> Bean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Planting Date:  May 16</a:t>
            </a:r>
          </a:p>
          <a:p>
            <a:pPr marL="0" indent="0">
              <a:buNone/>
            </a:pPr>
            <a:r>
              <a:rPr lang="en-US" dirty="0"/>
              <a:t>Herbicide:  </a:t>
            </a:r>
            <a:r>
              <a:rPr lang="en-US" dirty="0" smtClean="0"/>
              <a:t>not used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Fertilizer:  </a:t>
            </a:r>
            <a:r>
              <a:rPr lang="en-US" dirty="0" smtClean="0"/>
              <a:t>not used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Fungicide:  </a:t>
            </a:r>
            <a:r>
              <a:rPr lang="en-US" dirty="0" smtClean="0"/>
              <a:t>not used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Flowering Date:  July </a:t>
            </a:r>
            <a:r>
              <a:rPr lang="en-US" dirty="0" smtClean="0"/>
              <a:t>03 – July 19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Plant Counts:  July 07</a:t>
            </a:r>
          </a:p>
          <a:p>
            <a:pPr marL="0" indent="0">
              <a:buNone/>
            </a:pPr>
            <a:r>
              <a:rPr lang="en-US" dirty="0"/>
              <a:t>Plant Height:  July 17</a:t>
            </a:r>
          </a:p>
          <a:p>
            <a:pPr marL="0" indent="0">
              <a:buNone/>
            </a:pPr>
            <a:r>
              <a:rPr lang="en-US" dirty="0"/>
              <a:t>Desiccate:  August 31</a:t>
            </a:r>
          </a:p>
          <a:p>
            <a:pPr marL="0" indent="0">
              <a:buNone/>
            </a:pPr>
            <a:r>
              <a:rPr lang="en-US" dirty="0"/>
              <a:t>Harvest:  September 07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Faba</a:t>
            </a:r>
            <a:r>
              <a:rPr lang="en-US" b="1" dirty="0" smtClean="0"/>
              <a:t> Bean Plot Trial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 stands:  </a:t>
            </a:r>
          </a:p>
          <a:p>
            <a:pPr marL="0" indent="0">
              <a:buNone/>
            </a:pPr>
            <a:r>
              <a:rPr lang="en-US" sz="2400" dirty="0" smtClean="0"/>
              <a:t>135% of target @ 4 </a:t>
            </a:r>
            <a:r>
              <a:rPr lang="en-US" sz="2400" dirty="0" err="1" smtClean="0"/>
              <a:t>pl</a:t>
            </a:r>
            <a:r>
              <a:rPr lang="en-US" sz="2400" dirty="0" smtClean="0"/>
              <a:t>/ft2</a:t>
            </a:r>
          </a:p>
          <a:p>
            <a:pPr marL="0" indent="0">
              <a:buNone/>
            </a:pPr>
            <a:r>
              <a:rPr lang="en-US" sz="2400" dirty="0" smtClean="0"/>
              <a:t>114% of target @ 6 </a:t>
            </a:r>
            <a:r>
              <a:rPr lang="en-US" sz="2400" dirty="0" err="1" smtClean="0"/>
              <a:t>pl</a:t>
            </a:r>
            <a:r>
              <a:rPr lang="en-US" sz="2400" dirty="0" smtClean="0"/>
              <a:t>/ft2</a:t>
            </a:r>
          </a:p>
          <a:p>
            <a:pPr marL="0" indent="0">
              <a:buNone/>
            </a:pPr>
            <a:r>
              <a:rPr lang="en-US" sz="2400" dirty="0" smtClean="0"/>
              <a:t>146% of target @ 8 </a:t>
            </a:r>
            <a:r>
              <a:rPr lang="en-US" sz="2400" dirty="0" err="1" smtClean="0"/>
              <a:t>pl</a:t>
            </a:r>
            <a:r>
              <a:rPr lang="en-US" sz="2400" dirty="0" smtClean="0"/>
              <a:t>/ft2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Plant height increased with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Lodging increased with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Disease pressure was low – late season disease difficult to diagnose as plant turns black with maturity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Faba</a:t>
            </a:r>
            <a:r>
              <a:rPr lang="en-US" b="1" dirty="0" smtClean="0"/>
              <a:t> Bean Yield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experimenting with </a:t>
            </a:r>
            <a:r>
              <a:rPr lang="en-US" dirty="0" err="1" smtClean="0"/>
              <a:t>Faba</a:t>
            </a:r>
            <a:r>
              <a:rPr lang="en-US" dirty="0" smtClean="0"/>
              <a:t> beans</a:t>
            </a:r>
          </a:p>
          <a:p>
            <a:pPr marL="0" indent="0">
              <a:buNone/>
            </a:pPr>
            <a:r>
              <a:rPr lang="en-US" dirty="0" smtClean="0"/>
              <a:t>Have the ability to fix &gt;100 </a:t>
            </a:r>
            <a:r>
              <a:rPr lang="en-US" dirty="0" err="1" smtClean="0"/>
              <a:t>lbs</a:t>
            </a:r>
            <a:r>
              <a:rPr lang="en-US" dirty="0" smtClean="0"/>
              <a:t>/n/a</a:t>
            </a:r>
          </a:p>
          <a:p>
            <a:pPr marL="0" indent="0">
              <a:buNone/>
            </a:pPr>
            <a:r>
              <a:rPr lang="en-US" dirty="0" smtClean="0"/>
              <a:t>Need to be seeded as early as possible</a:t>
            </a:r>
            <a:r>
              <a:rPr lang="en-US" dirty="0"/>
              <a:t> </a:t>
            </a:r>
            <a:r>
              <a:rPr lang="en-US" dirty="0" smtClean="0"/>
              <a:t>– long season crop</a:t>
            </a:r>
          </a:p>
          <a:p>
            <a:pPr marL="0" indent="0">
              <a:buNone/>
            </a:pPr>
            <a:r>
              <a:rPr lang="en-US" dirty="0" smtClean="0"/>
              <a:t>Struggled through hot dry weather</a:t>
            </a:r>
          </a:p>
          <a:p>
            <a:pPr marL="0" indent="0">
              <a:buNone/>
            </a:pPr>
            <a:r>
              <a:rPr lang="en-US" dirty="0" smtClean="0"/>
              <a:t>Had to hand harvest due to equipment constraints</a:t>
            </a:r>
            <a:r>
              <a:rPr lang="en-US" dirty="0"/>
              <a:t> </a:t>
            </a:r>
            <a:r>
              <a:rPr lang="en-US" dirty="0" smtClean="0"/>
              <a:t>– likely led to yield loss</a:t>
            </a:r>
          </a:p>
          <a:p>
            <a:pPr marL="0" indent="0">
              <a:buNone/>
            </a:pPr>
            <a:r>
              <a:rPr lang="en-US" dirty="0" smtClean="0"/>
              <a:t>Yields:  </a:t>
            </a:r>
          </a:p>
          <a:p>
            <a:pPr marL="0" indent="0">
              <a:buNone/>
            </a:pPr>
            <a:r>
              <a:rPr lang="en-US" dirty="0" smtClean="0"/>
              <a:t>1552 </a:t>
            </a:r>
            <a:r>
              <a:rPr lang="en-US" dirty="0" err="1" smtClean="0"/>
              <a:t>lbs</a:t>
            </a:r>
            <a:r>
              <a:rPr lang="en-US" dirty="0" smtClean="0"/>
              <a:t>/a @ 4pl/ft2</a:t>
            </a:r>
          </a:p>
          <a:p>
            <a:pPr marL="0" indent="0">
              <a:buNone/>
            </a:pPr>
            <a:r>
              <a:rPr lang="en-US" dirty="0" smtClean="0"/>
              <a:t>1794 </a:t>
            </a:r>
            <a:r>
              <a:rPr lang="en-US" dirty="0" err="1" smtClean="0"/>
              <a:t>lbs</a:t>
            </a:r>
            <a:r>
              <a:rPr lang="en-US" dirty="0" smtClean="0"/>
              <a:t>/a @ 6pl/ft2</a:t>
            </a:r>
          </a:p>
          <a:p>
            <a:pPr marL="0" indent="0">
              <a:buNone/>
            </a:pPr>
            <a:r>
              <a:rPr lang="en-US" dirty="0" smtClean="0"/>
              <a:t>1684 </a:t>
            </a:r>
            <a:r>
              <a:rPr lang="en-US" dirty="0" err="1" smtClean="0"/>
              <a:t>lbs</a:t>
            </a:r>
            <a:r>
              <a:rPr lang="en-US" dirty="0" smtClean="0"/>
              <a:t>/a @ 8pl/ft2</a:t>
            </a:r>
          </a:p>
        </p:txBody>
      </p:sp>
    </p:spTree>
    <p:extLst>
      <p:ext uri="{BB962C8B-B14F-4D97-AF65-F5344CB8AC3E}">
        <p14:creationId xmlns:p14="http://schemas.microsoft.com/office/powerpoint/2010/main" val="11745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$105,527.00 awarded for 2 year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Funded by Northeast SARE (LNE17-358)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Plot and </a:t>
            </a:r>
            <a:r>
              <a:rPr lang="en-US" sz="3200" dirty="0"/>
              <a:t>f</a:t>
            </a:r>
            <a:r>
              <a:rPr lang="en-US" sz="3200" dirty="0" smtClean="0"/>
              <a:t>ield </a:t>
            </a:r>
            <a:r>
              <a:rPr lang="en-US" sz="3200" dirty="0"/>
              <a:t>t</a:t>
            </a:r>
            <a:r>
              <a:rPr lang="en-US" sz="3200" dirty="0" smtClean="0"/>
              <a:t>rial components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Build upon results from trials in 2016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2 Trials:  Management Practice + Variety Trial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Management Practice Trial</a:t>
            </a:r>
          </a:p>
          <a:p>
            <a:pPr marL="0" indent="0">
              <a:buNone/>
            </a:pPr>
            <a:r>
              <a:rPr lang="en-US" dirty="0" smtClean="0"/>
              <a:t>	Fertility, Seeding Rate, Variety</a:t>
            </a:r>
          </a:p>
          <a:p>
            <a:pPr marL="0" indent="0">
              <a:buNone/>
            </a:pPr>
            <a:r>
              <a:rPr lang="en-US" dirty="0" smtClean="0"/>
              <a:t>Variety Trial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Variety, Seeding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Management Practice Trial – GSP vs. Other</a:t>
            </a:r>
          </a:p>
          <a:p>
            <a:pPr marL="0" indent="0">
              <a:buNone/>
            </a:pPr>
            <a:r>
              <a:rPr lang="en-US" dirty="0" smtClean="0"/>
              <a:t>Goal:  Evaluate seeding rate, variety, and fertilizer </a:t>
            </a:r>
          </a:p>
          <a:p>
            <a:pPr marL="0" indent="0">
              <a:buNone/>
            </a:pPr>
            <a:r>
              <a:rPr lang="en-US" dirty="0" smtClean="0"/>
              <a:t>Seeding Date:  May 29</a:t>
            </a:r>
          </a:p>
          <a:p>
            <a:pPr marL="0" indent="0">
              <a:buNone/>
            </a:pPr>
            <a:r>
              <a:rPr lang="en-US" dirty="0" smtClean="0"/>
              <a:t>Fertilizer Date:  June 01</a:t>
            </a:r>
          </a:p>
          <a:p>
            <a:pPr marL="0" indent="0">
              <a:buNone/>
            </a:pPr>
            <a:r>
              <a:rPr lang="en-US" dirty="0" smtClean="0"/>
              <a:t>Herbicide Date:  June 22 – 16 </a:t>
            </a:r>
            <a:r>
              <a:rPr lang="en-US" dirty="0" err="1" smtClean="0"/>
              <a:t>oz</a:t>
            </a:r>
            <a:r>
              <a:rPr lang="en-US" dirty="0" smtClean="0"/>
              <a:t>/a glyphosate @ 2-3 leaf</a:t>
            </a:r>
          </a:p>
          <a:p>
            <a:pPr marL="0" indent="0">
              <a:buNone/>
            </a:pPr>
            <a:r>
              <a:rPr lang="en-US" dirty="0" smtClean="0"/>
              <a:t>Desiccate:  August 27</a:t>
            </a:r>
          </a:p>
          <a:p>
            <a:pPr marL="0" indent="0">
              <a:buNone/>
            </a:pPr>
            <a:r>
              <a:rPr lang="en-US" dirty="0" smtClean="0"/>
              <a:t>Harvest Date:  September 07</a:t>
            </a:r>
          </a:p>
        </p:txBody>
      </p:sp>
    </p:spTree>
    <p:extLst>
      <p:ext uri="{BB962C8B-B14F-4D97-AF65-F5344CB8AC3E}">
        <p14:creationId xmlns:p14="http://schemas.microsoft.com/office/powerpoint/2010/main" val="205102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Management Practice Trial</a:t>
            </a:r>
          </a:p>
          <a:p>
            <a:pPr marL="0" indent="0">
              <a:buNone/>
            </a:pPr>
            <a:r>
              <a:rPr lang="en-US" b="1" dirty="0" smtClean="0"/>
              <a:t>GSP</a:t>
            </a:r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 err="1" smtClean="0"/>
              <a:t>lb</a:t>
            </a:r>
            <a:r>
              <a:rPr lang="en-US" dirty="0" smtClean="0"/>
              <a:t>/a : DK 30-42 : 78N-0-54K</a:t>
            </a:r>
          </a:p>
          <a:p>
            <a:pPr marL="0" indent="0">
              <a:buNone/>
            </a:pPr>
            <a:r>
              <a:rPr lang="en-US" b="1" dirty="0" smtClean="0"/>
              <a:t>Other </a:t>
            </a:r>
          </a:p>
          <a:p>
            <a:pPr marL="0" indent="0">
              <a:buNone/>
            </a:pPr>
            <a:r>
              <a:rPr lang="en-US" dirty="0" smtClean="0"/>
              <a:t>8.6 </a:t>
            </a:r>
            <a:r>
              <a:rPr lang="en-US" dirty="0" err="1" smtClean="0"/>
              <a:t>lb</a:t>
            </a:r>
            <a:r>
              <a:rPr lang="en-US" dirty="0" smtClean="0"/>
              <a:t>/a : CL </a:t>
            </a:r>
            <a:r>
              <a:rPr lang="en-US" dirty="0" err="1" smtClean="0"/>
              <a:t>HyClass</a:t>
            </a:r>
            <a:r>
              <a:rPr lang="en-US" dirty="0" smtClean="0"/>
              <a:t> 955 : 80N-30P-49K-34S-10.8Mg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3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Preliminary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Up to 60% reduction in seeding rate vs. actual population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Soil conditions, depth, seedling mortality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Plant stands improved with increased seeding rate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Canola responds to sulfur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Yield increase when sulfur is added to fertilizer blend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Canola hybrid selection can increase yield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Selecting modern hybrids bred for direct cutting systems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Highest yields were achieved when a combination of BMP’s are used</a:t>
            </a:r>
          </a:p>
        </p:txBody>
      </p:sp>
    </p:spTree>
    <p:extLst>
      <p:ext uri="{BB962C8B-B14F-4D97-AF65-F5344CB8AC3E}">
        <p14:creationId xmlns:p14="http://schemas.microsoft.com/office/powerpoint/2010/main" val="381010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Variety Trial</a:t>
            </a:r>
          </a:p>
          <a:p>
            <a:pPr marL="0" indent="0">
              <a:buNone/>
            </a:pPr>
            <a:r>
              <a:rPr lang="en-US" dirty="0" smtClean="0"/>
              <a:t>Goal:  Evaluate 5 varieties over 3 seeding rates</a:t>
            </a:r>
          </a:p>
          <a:p>
            <a:pPr marL="0" indent="0">
              <a:buNone/>
            </a:pPr>
            <a:r>
              <a:rPr lang="en-US" dirty="0"/>
              <a:t>Seeding Date:  May 29</a:t>
            </a:r>
          </a:p>
          <a:p>
            <a:pPr marL="0" indent="0">
              <a:buNone/>
            </a:pPr>
            <a:r>
              <a:rPr lang="en-US" dirty="0"/>
              <a:t>Fertilizer Date:  June </a:t>
            </a:r>
            <a:r>
              <a:rPr lang="en-US" dirty="0" smtClean="0"/>
              <a:t>01 (80-30-50-1.6Mg-34S-6.8Ca)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Herbicide Date:  June 22 – 16 </a:t>
            </a:r>
            <a:r>
              <a:rPr lang="en-US" dirty="0" err="1"/>
              <a:t>oz</a:t>
            </a:r>
            <a:r>
              <a:rPr lang="en-US" dirty="0"/>
              <a:t>/a glyphosate @ 2-3 leaf</a:t>
            </a:r>
          </a:p>
          <a:p>
            <a:pPr marL="0" indent="0">
              <a:buNone/>
            </a:pPr>
            <a:r>
              <a:rPr lang="en-US" dirty="0"/>
              <a:t>Desiccate:  August 27</a:t>
            </a:r>
          </a:p>
          <a:p>
            <a:pPr marL="0" indent="0">
              <a:buNone/>
            </a:pPr>
            <a:r>
              <a:rPr lang="en-US" dirty="0"/>
              <a:t>Harvest Date:  September 07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Variety Trial</a:t>
            </a:r>
          </a:p>
          <a:p>
            <a:pPr marL="0" indent="0">
              <a:buNone/>
            </a:pPr>
            <a:r>
              <a:rPr lang="en-US" dirty="0" smtClean="0"/>
              <a:t>DK 30-42</a:t>
            </a:r>
          </a:p>
          <a:p>
            <a:pPr marL="0" indent="0">
              <a:buNone/>
            </a:pPr>
            <a:r>
              <a:rPr lang="en-US" dirty="0" err="1" smtClean="0"/>
              <a:t>DynaGro</a:t>
            </a:r>
            <a:r>
              <a:rPr lang="en-US" dirty="0" smtClean="0"/>
              <a:t> 533G</a:t>
            </a:r>
          </a:p>
          <a:p>
            <a:pPr marL="0" indent="0">
              <a:buNone/>
            </a:pPr>
            <a:r>
              <a:rPr lang="en-US" dirty="0" err="1" smtClean="0"/>
              <a:t>DynaGro</a:t>
            </a:r>
            <a:r>
              <a:rPr lang="en-US" dirty="0" smtClean="0"/>
              <a:t> 544</a:t>
            </a:r>
          </a:p>
          <a:p>
            <a:pPr marL="0" indent="0">
              <a:buNone/>
            </a:pPr>
            <a:r>
              <a:rPr lang="en-US" dirty="0" err="1" smtClean="0"/>
              <a:t>Croplan</a:t>
            </a:r>
            <a:r>
              <a:rPr lang="en-US" dirty="0" smtClean="0"/>
              <a:t> </a:t>
            </a:r>
            <a:r>
              <a:rPr lang="en-US" dirty="0" err="1" smtClean="0"/>
              <a:t>HyClass</a:t>
            </a:r>
            <a:r>
              <a:rPr lang="en-US" dirty="0" smtClean="0"/>
              <a:t> 955</a:t>
            </a:r>
          </a:p>
          <a:p>
            <a:pPr marL="0" indent="0">
              <a:buNone/>
            </a:pPr>
            <a:r>
              <a:rPr lang="en-US" dirty="0" err="1" smtClean="0"/>
              <a:t>Croplan</a:t>
            </a:r>
            <a:r>
              <a:rPr lang="en-US" dirty="0" smtClean="0"/>
              <a:t> </a:t>
            </a:r>
            <a:r>
              <a:rPr lang="en-US" dirty="0" err="1" smtClean="0"/>
              <a:t>HyClass</a:t>
            </a:r>
            <a:r>
              <a:rPr lang="en-US" dirty="0" smtClean="0"/>
              <a:t> 970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RR varieties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430332" y="2472744"/>
            <a:ext cx="850006" cy="213789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8067" y="3357024"/>
            <a:ext cx="381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 5, 8, 11 </a:t>
            </a:r>
            <a:r>
              <a:rPr lang="en-US" b="1" dirty="0" err="1" smtClean="0"/>
              <a:t>lbs</a:t>
            </a:r>
            <a:r>
              <a:rPr lang="en-US" b="1" dirty="0" smtClean="0"/>
              <a:t>/A  (5-10 plants/ft2)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84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Plot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Preliminary Results</a:t>
            </a:r>
          </a:p>
          <a:p>
            <a:pPr marL="0" indent="0">
              <a:buNone/>
            </a:pPr>
            <a:r>
              <a:rPr lang="en-US" dirty="0" smtClean="0"/>
              <a:t>Yields ranged from 890 – 2035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dirty="0" smtClean="0"/>
              <a:t>Yield appears to be related to final plant stand</a:t>
            </a:r>
          </a:p>
          <a:p>
            <a:pPr marL="0" indent="0">
              <a:buNone/>
            </a:pPr>
            <a:r>
              <a:rPr lang="en-US" dirty="0" smtClean="0"/>
              <a:t>Yield appears to be related to variety</a:t>
            </a:r>
          </a:p>
          <a:p>
            <a:pPr marL="0" indent="0">
              <a:buNone/>
            </a:pPr>
            <a:r>
              <a:rPr lang="en-US" dirty="0" smtClean="0"/>
              <a:t>Weed control was unsatisfactory – pre-emergence product should have been used in combination w/glyphosate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98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Demonstration	</a:t>
            </a:r>
            <a:r>
              <a:rPr lang="en-US" b="1" dirty="0" smtClean="0"/>
              <a:t>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Westfield</a:t>
            </a:r>
          </a:p>
          <a:p>
            <a:pPr marL="457200" lvl="1" indent="0">
              <a:buNone/>
            </a:pPr>
            <a:r>
              <a:rPr lang="en-US" dirty="0" smtClean="0"/>
              <a:t>Sunflowers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Mapleton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Sunflowers</a:t>
            </a:r>
          </a:p>
          <a:p>
            <a:pPr marL="457200" lvl="1" indent="0">
              <a:buNone/>
            </a:pPr>
            <a:r>
              <a:rPr lang="en-US" dirty="0" smtClean="0"/>
              <a:t>Yellow Field Peas</a:t>
            </a:r>
          </a:p>
          <a:p>
            <a:pPr marL="457200" lvl="1" indent="0">
              <a:buNone/>
            </a:pPr>
            <a:r>
              <a:rPr lang="en-US" dirty="0" smtClean="0"/>
              <a:t>Canola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6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Field Trials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Mapleton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Variety:  AAC Lacombe</a:t>
            </a:r>
          </a:p>
          <a:p>
            <a:pPr marL="0" indent="0">
              <a:buNone/>
            </a:pPr>
            <a:r>
              <a:rPr lang="en-US" dirty="0" smtClean="0"/>
              <a:t>Target Seeding Rate:  340 </a:t>
            </a:r>
            <a:r>
              <a:rPr lang="en-US" dirty="0" err="1" smtClean="0"/>
              <a:t>lb</a:t>
            </a:r>
            <a:r>
              <a:rPr lang="en-US" dirty="0" smtClean="0"/>
              <a:t>/a (392,040 </a:t>
            </a:r>
            <a:r>
              <a:rPr lang="en-US" dirty="0" err="1" smtClean="0"/>
              <a:t>pl</a:t>
            </a:r>
            <a:r>
              <a:rPr lang="en-US" dirty="0" smtClean="0"/>
              <a:t>/a)</a:t>
            </a:r>
          </a:p>
          <a:p>
            <a:pPr marL="0" indent="0">
              <a:buNone/>
            </a:pPr>
            <a:r>
              <a:rPr lang="en-US" dirty="0" smtClean="0"/>
              <a:t>Seeding Date:  May 19</a:t>
            </a:r>
          </a:p>
          <a:p>
            <a:pPr marL="0" indent="0">
              <a:buNone/>
            </a:pPr>
            <a:r>
              <a:rPr lang="en-US" dirty="0" smtClean="0"/>
              <a:t>Herbicide:  Pre – 1.33 </a:t>
            </a:r>
            <a:r>
              <a:rPr lang="en-US" dirty="0" err="1" smtClean="0"/>
              <a:t>pt</a:t>
            </a:r>
            <a:r>
              <a:rPr lang="en-US" dirty="0" smtClean="0"/>
              <a:t>/a Dual II Mag + 6 </a:t>
            </a:r>
            <a:r>
              <a:rPr lang="en-US" dirty="0" err="1" smtClean="0"/>
              <a:t>oz</a:t>
            </a:r>
            <a:r>
              <a:rPr lang="en-US" dirty="0" smtClean="0"/>
              <a:t> Spartan 4F</a:t>
            </a:r>
          </a:p>
          <a:p>
            <a:pPr marL="0" indent="0">
              <a:buNone/>
            </a:pPr>
            <a:r>
              <a:rPr lang="en-US" dirty="0" smtClean="0"/>
              <a:t>Fertility:  11-28-25-8Mg-16S applied pre plant incorporated</a:t>
            </a:r>
          </a:p>
          <a:p>
            <a:pPr marL="0" indent="0">
              <a:buNone/>
            </a:pPr>
            <a:r>
              <a:rPr lang="en-US" dirty="0" smtClean="0"/>
              <a:t>Emergence:  May 30 (11 DAP)</a:t>
            </a:r>
          </a:p>
          <a:p>
            <a:pPr marL="0" indent="0">
              <a:buNone/>
            </a:pPr>
            <a:r>
              <a:rPr lang="en-US" dirty="0" smtClean="0"/>
              <a:t>Harvest Date:  Sept 5+6 (91-92 DAP)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9784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Treatments (Strips)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Reg. Seed, Treated, Pea Blend </a:t>
            </a:r>
            <a:r>
              <a:rPr lang="en-US" dirty="0" err="1" smtClean="0"/>
              <a:t>Fert</a:t>
            </a:r>
            <a:r>
              <a:rPr lang="en-US" dirty="0" smtClean="0"/>
              <a:t>, Rolled Prior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Cert. Seed, Treated, Pea Blend </a:t>
            </a:r>
            <a:r>
              <a:rPr lang="en-US" dirty="0" err="1" smtClean="0"/>
              <a:t>Fert</a:t>
            </a:r>
            <a:r>
              <a:rPr lang="en-US" dirty="0" smtClean="0"/>
              <a:t>, Rolled After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Cert. Seed, Treated, Pea Blend, KMAG, Rolled After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Cert. Seed, Untreated, Pea Blend, Rolled After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Cert. Seed, Untreated, Pea Blend, KMAG, Rolled After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Cert. Seed, Treated, Pea Blend, KMAG, Rolled Prior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Fungicide (Strips) – Applied on July 09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Stratego</a:t>
            </a:r>
            <a:r>
              <a:rPr lang="en-US" dirty="0" smtClean="0"/>
              <a:t> YLD @ 4.8 </a:t>
            </a:r>
            <a:r>
              <a:rPr lang="en-US" dirty="0" err="1" smtClean="0"/>
              <a:t>oz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Aproach</a:t>
            </a:r>
            <a:r>
              <a:rPr lang="en-US" dirty="0" smtClean="0"/>
              <a:t> @ 12 </a:t>
            </a:r>
            <a:r>
              <a:rPr lang="en-US" dirty="0" err="1" smtClean="0"/>
              <a:t>oz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Endura</a:t>
            </a:r>
            <a:r>
              <a:rPr lang="en-US" dirty="0" smtClean="0"/>
              <a:t> @ 11 </a:t>
            </a:r>
            <a:r>
              <a:rPr lang="en-US" dirty="0" err="1" smtClean="0"/>
              <a:t>oz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9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 </a:t>
            </a:r>
            <a:r>
              <a:rPr lang="en-US" dirty="0"/>
              <a:t>with growers </a:t>
            </a:r>
            <a:r>
              <a:rPr lang="en-US" dirty="0" smtClean="0"/>
              <a:t>to initiate the inclusion of pulse and oilseed crops </a:t>
            </a:r>
            <a:r>
              <a:rPr lang="en-US" dirty="0"/>
              <a:t>in </a:t>
            </a:r>
            <a:r>
              <a:rPr lang="en-US" dirty="0" smtClean="0"/>
              <a:t>potato rotations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</a:t>
            </a:r>
            <a:r>
              <a:rPr lang="en-US" dirty="0"/>
              <a:t>with existing growers to improve </a:t>
            </a:r>
            <a:r>
              <a:rPr lang="en-US" dirty="0" smtClean="0"/>
              <a:t>production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Highlight benefits that pulse and oilseeds can have on potato cropping systems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Develop best management practices specific to the Northeast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Field Trials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4" y="2234804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7566" y="2234802"/>
            <a:ext cx="4352926" cy="3264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043613"/>
            <a:ext cx="280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1681" y="6043613"/>
            <a:ext cx="26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64" y="1690686"/>
            <a:ext cx="3243622" cy="4352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5164" y="6043613"/>
            <a:ext cx="31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4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Trials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102735" cy="4323746"/>
          </a:xfrm>
        </p:spPr>
      </p:pic>
      <p:sp>
        <p:nvSpPr>
          <p:cNvPr id="5" name="TextBox 4"/>
          <p:cNvSpPr txBox="1"/>
          <p:nvPr/>
        </p:nvSpPr>
        <p:spPr>
          <a:xfrm>
            <a:off x="838200" y="6014434"/>
            <a:ext cx="33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16 - Fungicide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78" y="1690688"/>
            <a:ext cx="3120443" cy="4323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5778" y="6014434"/>
            <a:ext cx="236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10 - </a:t>
            </a:r>
            <a:r>
              <a:rPr lang="en-US" dirty="0" err="1" smtClean="0"/>
              <a:t>Dessicated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89" y="1690688"/>
            <a:ext cx="3120443" cy="4323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44789" y="6014434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64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Field Trials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845158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042026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53" y="1690688"/>
            <a:ext cx="3128494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1753" y="6042026"/>
            <a:ext cx="29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06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21" y="1690688"/>
            <a:ext cx="3137080" cy="4351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1121" y="6042026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58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Trials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Pre-Emergence herbicides worked very well</a:t>
            </a:r>
          </a:p>
          <a:p>
            <a:pPr marL="0" indent="0">
              <a:buNone/>
            </a:pPr>
            <a:r>
              <a:rPr lang="en-US" dirty="0" smtClean="0"/>
              <a:t>Low disease pressure – no noticeable difference between fungicides</a:t>
            </a:r>
          </a:p>
          <a:p>
            <a:pPr marL="0" indent="0">
              <a:buNone/>
            </a:pPr>
            <a:r>
              <a:rPr lang="en-US" dirty="0" smtClean="0"/>
              <a:t>Rolling after seeding = better emergence, although all treatments were above seeding target</a:t>
            </a:r>
          </a:p>
          <a:p>
            <a:pPr marL="0" indent="0">
              <a:buNone/>
            </a:pPr>
            <a:r>
              <a:rPr lang="en-US" dirty="0" smtClean="0"/>
              <a:t>Lodging – not an issue</a:t>
            </a:r>
          </a:p>
          <a:p>
            <a:pPr marL="0" indent="0">
              <a:buNone/>
            </a:pPr>
            <a:r>
              <a:rPr lang="en-US" dirty="0" smtClean="0"/>
              <a:t>Heat blast = increased pod abortion and reduced pod set and yield</a:t>
            </a:r>
          </a:p>
          <a:p>
            <a:pPr marL="0" indent="0">
              <a:buNone/>
            </a:pPr>
            <a:r>
              <a:rPr lang="en-US" dirty="0" smtClean="0"/>
              <a:t>Re-Flowering = 1</a:t>
            </a:r>
            <a:r>
              <a:rPr lang="en-US" baseline="30000" dirty="0" smtClean="0"/>
              <a:t>st</a:t>
            </a:r>
            <a:r>
              <a:rPr lang="en-US" dirty="0" smtClean="0"/>
              <a:t> time seeing this…likely due to 4.6 in rain in August</a:t>
            </a:r>
          </a:p>
          <a:p>
            <a:pPr marL="0" indent="0">
              <a:buNone/>
            </a:pPr>
            <a:r>
              <a:rPr lang="en-US" dirty="0" smtClean="0"/>
              <a:t>Yields averaged 3007 </a:t>
            </a:r>
            <a:r>
              <a:rPr lang="en-US" dirty="0" err="1" smtClean="0"/>
              <a:t>lbs</a:t>
            </a:r>
            <a:r>
              <a:rPr lang="en-US" dirty="0" smtClean="0"/>
              <a:t>/a (50 </a:t>
            </a:r>
            <a:r>
              <a:rPr lang="en-US" dirty="0" err="1" smtClean="0"/>
              <a:t>bu</a:t>
            </a:r>
            <a:r>
              <a:rPr lang="en-US" dirty="0" smtClean="0"/>
              <a:t>/a)</a:t>
            </a:r>
          </a:p>
          <a:p>
            <a:pPr marL="0" indent="0">
              <a:buNone/>
            </a:pPr>
            <a:r>
              <a:rPr lang="en-US" dirty="0" smtClean="0"/>
              <a:t>Highest yielding strips had 100 </a:t>
            </a:r>
            <a:r>
              <a:rPr lang="en-US" dirty="0" err="1" smtClean="0"/>
              <a:t>lb</a:t>
            </a:r>
            <a:r>
              <a:rPr lang="en-US" dirty="0" smtClean="0"/>
              <a:t> KMAG 0-0-21-10.6Mg-21S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Held on 2 farms in Mapleton and Westfield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Variety Info: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Croplan</a:t>
            </a:r>
            <a:r>
              <a:rPr lang="en-US" dirty="0" smtClean="0"/>
              <a:t> 549 CL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95 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Clearfield Trait</a:t>
            </a:r>
          </a:p>
        </p:txBody>
      </p:sp>
    </p:spTree>
    <p:extLst>
      <p:ext uri="{BB962C8B-B14F-4D97-AF65-F5344CB8AC3E}">
        <p14:creationId xmlns:p14="http://schemas.microsoft.com/office/powerpoint/2010/main" val="371145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Mapleton</a:t>
            </a:r>
          </a:p>
          <a:p>
            <a:pPr marL="0" indent="0">
              <a:buNone/>
            </a:pPr>
            <a:r>
              <a:rPr lang="en-US" dirty="0" smtClean="0"/>
              <a:t>Planting Date: May 29-30</a:t>
            </a:r>
          </a:p>
          <a:p>
            <a:pPr marL="0" indent="0">
              <a:buNone/>
            </a:pPr>
            <a:r>
              <a:rPr lang="en-US" dirty="0" smtClean="0"/>
              <a:t>Planting Method:  Grain Drill</a:t>
            </a:r>
          </a:p>
          <a:p>
            <a:pPr marL="0" indent="0">
              <a:buNone/>
            </a:pPr>
            <a:r>
              <a:rPr lang="en-US" dirty="0" smtClean="0"/>
              <a:t>Herbicide:  Beyond @ 6 </a:t>
            </a:r>
            <a:r>
              <a:rPr lang="en-US" dirty="0" err="1" smtClean="0"/>
              <a:t>oz</a:t>
            </a:r>
            <a:r>
              <a:rPr lang="en-US" dirty="0" smtClean="0"/>
              <a:t>/a post</a:t>
            </a:r>
          </a:p>
          <a:p>
            <a:pPr marL="0" indent="0">
              <a:buNone/>
            </a:pPr>
            <a:r>
              <a:rPr lang="en-US" dirty="0" smtClean="0"/>
              <a:t>Target Population: 28,000</a:t>
            </a:r>
          </a:p>
          <a:p>
            <a:pPr marL="0" indent="0">
              <a:buNone/>
            </a:pPr>
            <a:r>
              <a:rPr lang="en-US" dirty="0" smtClean="0"/>
              <a:t>Actual Population:  22,400 (80% of Target)</a:t>
            </a:r>
          </a:p>
          <a:p>
            <a:pPr marL="0" indent="0">
              <a:buNone/>
            </a:pPr>
            <a:r>
              <a:rPr lang="en-US" dirty="0" smtClean="0"/>
              <a:t>Row Spacing: 18”</a:t>
            </a:r>
          </a:p>
          <a:p>
            <a:pPr marL="0" indent="0">
              <a:buNone/>
            </a:pPr>
            <a:r>
              <a:rPr lang="en-US" dirty="0" smtClean="0"/>
              <a:t>Fertility:  50 </a:t>
            </a:r>
            <a:r>
              <a:rPr lang="en-US" dirty="0" err="1" smtClean="0"/>
              <a:t>lb</a:t>
            </a:r>
            <a:r>
              <a:rPr lang="en-US" dirty="0" smtClean="0"/>
              <a:t> N, 75 </a:t>
            </a:r>
            <a:r>
              <a:rPr lang="en-US" dirty="0" err="1" smtClean="0"/>
              <a:t>lb</a:t>
            </a:r>
            <a:r>
              <a:rPr lang="en-US" dirty="0" smtClean="0"/>
              <a:t> N, 100 </a:t>
            </a:r>
            <a:r>
              <a:rPr lang="en-US" dirty="0" err="1" smtClean="0"/>
              <a:t>lb</a:t>
            </a:r>
            <a:r>
              <a:rPr lang="en-US" dirty="0" smtClean="0"/>
              <a:t> N</a:t>
            </a:r>
          </a:p>
          <a:p>
            <a:pPr marL="0" indent="0">
              <a:buNone/>
            </a:pPr>
            <a:r>
              <a:rPr lang="en-US" dirty="0" smtClean="0"/>
              <a:t>Fungicide:  Quash @ 4 </a:t>
            </a:r>
            <a:r>
              <a:rPr lang="en-US" dirty="0" err="1" smtClean="0"/>
              <a:t>oz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1328358"/>
            <a:ext cx="4666444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2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Westfield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Planting Date:  June 08</a:t>
            </a:r>
          </a:p>
          <a:p>
            <a:pPr marL="0" indent="0">
              <a:buNone/>
            </a:pPr>
            <a:r>
              <a:rPr lang="en-US" dirty="0"/>
              <a:t>Planting Method:  </a:t>
            </a:r>
            <a:r>
              <a:rPr lang="en-US" dirty="0" smtClean="0"/>
              <a:t>Precision planter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Herbicide:  Dual II Mag @10.64 </a:t>
            </a:r>
            <a:r>
              <a:rPr lang="en-US" dirty="0" err="1" smtClean="0"/>
              <a:t>oz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 Spartan 4F @ 6 </a:t>
            </a:r>
            <a:r>
              <a:rPr lang="en-US" dirty="0" err="1" smtClean="0"/>
              <a:t>oz</a:t>
            </a:r>
            <a:r>
              <a:rPr lang="en-US" dirty="0" smtClean="0"/>
              <a:t>/A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Target Population:  30,000</a:t>
            </a:r>
          </a:p>
          <a:p>
            <a:pPr marL="0" indent="0">
              <a:buNone/>
            </a:pPr>
            <a:r>
              <a:rPr lang="en-US" dirty="0"/>
              <a:t>Actual Population:  </a:t>
            </a:r>
            <a:r>
              <a:rPr lang="en-US" dirty="0" smtClean="0"/>
              <a:t>27,351 (91% of Target)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Row Spacing:  36”</a:t>
            </a:r>
          </a:p>
          <a:p>
            <a:pPr marL="0" indent="0">
              <a:buNone/>
            </a:pPr>
            <a:r>
              <a:rPr lang="en-US" dirty="0"/>
              <a:t>Fertility:  </a:t>
            </a:r>
            <a:r>
              <a:rPr lang="en-US" dirty="0" smtClean="0"/>
              <a:t>65</a:t>
            </a:r>
            <a:r>
              <a:rPr lang="en-US" dirty="0" smtClean="0"/>
              <a:t> </a:t>
            </a:r>
            <a:r>
              <a:rPr lang="en-US" dirty="0" err="1"/>
              <a:t>lb</a:t>
            </a:r>
            <a:r>
              <a:rPr lang="en-US" dirty="0"/>
              <a:t> N</a:t>
            </a:r>
          </a:p>
          <a:p>
            <a:pPr marL="0" indent="0">
              <a:buNone/>
            </a:pPr>
            <a:r>
              <a:rPr lang="en-US" dirty="0"/>
              <a:t>Fungicide:  None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29" y="217249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7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Mapleton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Harvest Date:  Oct 26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Yield:  50 </a:t>
            </a:r>
            <a:r>
              <a:rPr lang="en-US" dirty="0" err="1" smtClean="0"/>
              <a:t>lb</a:t>
            </a:r>
            <a:r>
              <a:rPr lang="en-US" dirty="0" smtClean="0"/>
              <a:t>/N = 1820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75 </a:t>
            </a:r>
            <a:r>
              <a:rPr lang="en-US" dirty="0" err="1" smtClean="0"/>
              <a:t>lb</a:t>
            </a:r>
            <a:r>
              <a:rPr lang="en-US" dirty="0" smtClean="0"/>
              <a:t>/N = 2100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100 </a:t>
            </a:r>
            <a:r>
              <a:rPr lang="en-US" dirty="0" err="1" smtClean="0"/>
              <a:t>lb</a:t>
            </a:r>
            <a:r>
              <a:rPr lang="en-US" dirty="0" smtClean="0"/>
              <a:t>/N = 2660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b="1" dirty="0" smtClean="0"/>
              <a:t>Westfield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Harvest Date:  Nov 02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Yield:  2428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Yield would likely have been higher…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97" y="2266682"/>
            <a:ext cx="3777803" cy="3601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997" y="5867870"/>
            <a:ext cx="28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95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 Field Trial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Sunflowers are slow to emerge…13 to 14 </a:t>
            </a:r>
            <a:r>
              <a:rPr lang="en-US" dirty="0" smtClean="0"/>
              <a:t>DAP – soil temp critical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Much more consistent stand when using planter vs. grain drill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91% vs. 80% of target planting population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Improved seed </a:t>
            </a:r>
            <a:r>
              <a:rPr lang="en-US" dirty="0" err="1" smtClean="0"/>
              <a:t>singulation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Consistent head size</a:t>
            </a:r>
          </a:p>
          <a:p>
            <a:pPr marL="0" indent="0">
              <a:buNone/>
            </a:pPr>
            <a:r>
              <a:rPr lang="en-US" dirty="0" smtClean="0"/>
              <a:t>Pre-emergence herbicide controlled weeds better than post product alone</a:t>
            </a:r>
          </a:p>
          <a:p>
            <a:pPr marL="0" indent="0">
              <a:buNone/>
            </a:pPr>
            <a:r>
              <a:rPr lang="en-US" dirty="0" smtClean="0"/>
              <a:t>White mold preventative fungicide should be considered ($40/a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65-100 </a:t>
            </a:r>
            <a:r>
              <a:rPr lang="en-US" dirty="0" err="1" smtClean="0"/>
              <a:t>lbs</a:t>
            </a:r>
            <a:r>
              <a:rPr lang="en-US" dirty="0" smtClean="0"/>
              <a:t> N for best yields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24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Field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Mapleton</a:t>
            </a:r>
          </a:p>
          <a:p>
            <a:pPr marL="0" indent="0">
              <a:buNone/>
            </a:pPr>
            <a:r>
              <a:rPr lang="en-US" dirty="0" smtClean="0"/>
              <a:t>Planting Date:  May 23</a:t>
            </a:r>
          </a:p>
          <a:p>
            <a:pPr marL="0" indent="0">
              <a:buNone/>
            </a:pPr>
            <a:r>
              <a:rPr lang="en-US" dirty="0" smtClean="0"/>
              <a:t>Fertilizer:  78-0-54</a:t>
            </a:r>
          </a:p>
          <a:p>
            <a:pPr marL="0" indent="0">
              <a:buNone/>
            </a:pPr>
            <a:r>
              <a:rPr lang="en-US" dirty="0" smtClean="0"/>
              <a:t>Variety:  DK 30-42</a:t>
            </a:r>
          </a:p>
          <a:p>
            <a:pPr marL="0" indent="0">
              <a:buNone/>
            </a:pPr>
            <a:r>
              <a:rPr lang="en-US" dirty="0" smtClean="0"/>
              <a:t>Herbicide Date:  June 15 (Glyphosate)</a:t>
            </a:r>
          </a:p>
          <a:p>
            <a:pPr marL="0" indent="0">
              <a:buNone/>
            </a:pPr>
            <a:r>
              <a:rPr lang="en-US" dirty="0" err="1" smtClean="0"/>
              <a:t>Topdress</a:t>
            </a:r>
            <a:r>
              <a:rPr lang="en-US" dirty="0" smtClean="0"/>
              <a:t> Fertility:  June 27 (</a:t>
            </a:r>
            <a:r>
              <a:rPr lang="en-US" dirty="0" err="1" smtClean="0"/>
              <a:t>Kmag</a:t>
            </a:r>
            <a:r>
              <a:rPr lang="en-US" dirty="0" smtClean="0"/>
              <a:t> @ 100 and 200 </a:t>
            </a:r>
            <a:r>
              <a:rPr lang="en-US" dirty="0" err="1" smtClean="0"/>
              <a:t>lb</a:t>
            </a:r>
            <a:r>
              <a:rPr lang="en-US" dirty="0" smtClean="0"/>
              <a:t>/A)</a:t>
            </a:r>
          </a:p>
          <a:p>
            <a:pPr marL="0" indent="0">
              <a:buNone/>
            </a:pPr>
            <a:r>
              <a:rPr lang="en-US" dirty="0" smtClean="0"/>
              <a:t>Fungicide:  Quash</a:t>
            </a:r>
          </a:p>
          <a:p>
            <a:pPr marL="0" indent="0">
              <a:buNone/>
            </a:pPr>
            <a:r>
              <a:rPr lang="en-US" dirty="0" smtClean="0"/>
              <a:t>Desiccate:  August 22</a:t>
            </a:r>
          </a:p>
          <a:p>
            <a:pPr marL="0" indent="0">
              <a:buNone/>
            </a:pPr>
            <a:r>
              <a:rPr lang="en-US" dirty="0" smtClean="0"/>
              <a:t>Harvest:  August 31-September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 Trials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083305"/>
              </p:ext>
            </p:extLst>
          </p:nvPr>
        </p:nvGraphicFramePr>
        <p:xfrm>
          <a:off x="838200" y="1788211"/>
          <a:ext cx="105156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41.8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543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3064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63652"/>
              </p:ext>
            </p:extLst>
          </p:nvPr>
        </p:nvGraphicFramePr>
        <p:xfrm>
          <a:off x="838200" y="2873704"/>
          <a:ext cx="105156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1674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463581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Westfield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562037"/>
            <a:ext cx="180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Presque Isle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41649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Westfield</a:t>
            </a:r>
          </a:p>
          <a:p>
            <a:pPr lvl="1"/>
            <a:r>
              <a:rPr lang="en-US" dirty="0"/>
              <a:t>Yellow Field </a:t>
            </a:r>
            <a:r>
              <a:rPr lang="en-US" dirty="0" smtClean="0"/>
              <a:t>Peas – </a:t>
            </a:r>
            <a:r>
              <a:rPr lang="en-US" dirty="0" err="1" smtClean="0"/>
              <a:t>vty</a:t>
            </a:r>
            <a:r>
              <a:rPr lang="en-US" dirty="0" smtClean="0"/>
              <a:t>, fertility, seed treatment</a:t>
            </a:r>
            <a:endParaRPr lang="en-US" dirty="0"/>
          </a:p>
          <a:p>
            <a:pPr lvl="1"/>
            <a:r>
              <a:rPr lang="en-US" dirty="0"/>
              <a:t>Red </a:t>
            </a:r>
            <a:r>
              <a:rPr lang="en-US" dirty="0" smtClean="0"/>
              <a:t>Lentils – row spacing</a:t>
            </a:r>
            <a:endParaRPr lang="en-US" dirty="0"/>
          </a:p>
          <a:p>
            <a:pPr lvl="1"/>
            <a:r>
              <a:rPr lang="en-US" dirty="0"/>
              <a:t>Kabuli </a:t>
            </a:r>
            <a:r>
              <a:rPr lang="en-US" dirty="0" smtClean="0"/>
              <a:t>Chickpea – row spacing</a:t>
            </a:r>
            <a:endParaRPr lang="en-US" dirty="0"/>
          </a:p>
          <a:p>
            <a:pPr lvl="1"/>
            <a:r>
              <a:rPr lang="en-US" dirty="0"/>
              <a:t>Fava </a:t>
            </a:r>
            <a:r>
              <a:rPr lang="en-US" dirty="0" smtClean="0"/>
              <a:t>Beans – seeding rate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4164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Presque Isle</a:t>
            </a:r>
          </a:p>
          <a:p>
            <a:pPr lvl="1"/>
            <a:r>
              <a:rPr lang="en-US" dirty="0" smtClean="0"/>
              <a:t>Canola – </a:t>
            </a:r>
            <a:r>
              <a:rPr lang="en-US" dirty="0" err="1" smtClean="0"/>
              <a:t>vty</a:t>
            </a:r>
            <a:r>
              <a:rPr lang="en-US" dirty="0" smtClean="0"/>
              <a:t>, fertility, seeding rate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904939"/>
            <a:ext cx="89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plot trials RCB X 3 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Canola Field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Goal:  To evaluate seeding rate and sulfur response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Strips of 5 and 6 </a:t>
            </a:r>
            <a:r>
              <a:rPr lang="en-US" dirty="0" err="1" smtClean="0"/>
              <a:t>lb</a:t>
            </a:r>
            <a:r>
              <a:rPr lang="en-US" dirty="0" smtClean="0"/>
              <a:t>/a seeding rate and 100 or 200 </a:t>
            </a:r>
            <a:r>
              <a:rPr lang="en-US" dirty="0" err="1" smtClean="0"/>
              <a:t>lb</a:t>
            </a:r>
            <a:r>
              <a:rPr lang="en-US" dirty="0" smtClean="0"/>
              <a:t>/</a:t>
            </a:r>
            <a:r>
              <a:rPr lang="en-US" dirty="0" err="1" smtClean="0"/>
              <a:t>Kmag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Yield monitor from combine used to estimate yield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Preliminary Results:  Slight yield advantage to 6 </a:t>
            </a:r>
            <a:r>
              <a:rPr lang="en-US" dirty="0" err="1" smtClean="0"/>
              <a:t>lb</a:t>
            </a:r>
            <a:r>
              <a:rPr lang="en-US" dirty="0" smtClean="0"/>
              <a:t>/A + 200 </a:t>
            </a:r>
            <a:r>
              <a:rPr lang="en-US" dirty="0" err="1" smtClean="0"/>
              <a:t>lb</a:t>
            </a:r>
            <a:r>
              <a:rPr lang="en-US" dirty="0" smtClean="0"/>
              <a:t>/a </a:t>
            </a:r>
            <a:r>
              <a:rPr lang="en-US" dirty="0" err="1" smtClean="0"/>
              <a:t>Kmag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9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Buck Farms</a:t>
            </a:r>
          </a:p>
          <a:p>
            <a:pPr marL="0" indent="0">
              <a:buNone/>
            </a:pPr>
            <a:r>
              <a:rPr lang="en-US" dirty="0" smtClean="0"/>
              <a:t>W.C. Doyen and Sons</a:t>
            </a:r>
          </a:p>
          <a:p>
            <a:pPr marL="0" indent="0">
              <a:buNone/>
            </a:pPr>
            <a:r>
              <a:rPr lang="en-US" dirty="0" smtClean="0"/>
              <a:t>Smith’s Farm</a:t>
            </a:r>
          </a:p>
          <a:p>
            <a:pPr marL="0" indent="0">
              <a:buNone/>
            </a:pPr>
            <a:r>
              <a:rPr lang="en-US" dirty="0" smtClean="0"/>
              <a:t>Aroostook Farm</a:t>
            </a:r>
          </a:p>
          <a:p>
            <a:pPr marL="0" indent="0">
              <a:buNone/>
            </a:pPr>
            <a:r>
              <a:rPr lang="en-US" dirty="0" smtClean="0"/>
              <a:t>Cavendish </a:t>
            </a:r>
            <a:r>
              <a:rPr lang="en-US" dirty="0" err="1" smtClean="0"/>
              <a:t>Agri</a:t>
            </a:r>
            <a:r>
              <a:rPr lang="en-US" dirty="0" smtClean="0"/>
              <a:t>-Services</a:t>
            </a:r>
          </a:p>
          <a:p>
            <a:pPr marL="0" indent="0">
              <a:buNone/>
            </a:pPr>
            <a:r>
              <a:rPr lang="en-US" dirty="0" err="1" smtClean="0"/>
              <a:t>Nutrien</a:t>
            </a:r>
            <a:r>
              <a:rPr lang="en-US" dirty="0" smtClean="0"/>
              <a:t> Ag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Field Pea Plot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Target Population = 9 </a:t>
            </a:r>
            <a:r>
              <a:rPr lang="en-US" dirty="0" err="1"/>
              <a:t>pl</a:t>
            </a:r>
            <a:r>
              <a:rPr lang="en-US" dirty="0"/>
              <a:t>/ft2 (392,040 </a:t>
            </a:r>
            <a:r>
              <a:rPr lang="en-US" dirty="0" err="1"/>
              <a:t>pl</a:t>
            </a:r>
            <a:r>
              <a:rPr lang="en-US" dirty="0"/>
              <a:t>/acre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AAC Lacombe						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96% germination			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1391 SPP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340 </a:t>
            </a:r>
            <a:r>
              <a:rPr lang="en-US" sz="2400" dirty="0" err="1" smtClean="0"/>
              <a:t>lb</a:t>
            </a:r>
            <a:r>
              <a:rPr lang="en-US" sz="2400" dirty="0" smtClean="0"/>
              <a:t>/a</a:t>
            </a:r>
          </a:p>
          <a:p>
            <a:pPr marL="0" indent="0">
              <a:buNone/>
            </a:pPr>
            <a:r>
              <a:rPr lang="en-US" dirty="0" smtClean="0"/>
              <a:t>CDC Saffron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96% germination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1454 SPP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312 </a:t>
            </a:r>
            <a:r>
              <a:rPr lang="en-US" sz="2400" dirty="0" err="1" smtClean="0"/>
              <a:t>lb</a:t>
            </a:r>
            <a:r>
              <a:rPr lang="en-US" sz="2400" dirty="0" smtClean="0"/>
              <a:t>/a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3657600"/>
            <a:ext cx="1738182" cy="568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5548184"/>
            <a:ext cx="1738182" cy="568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Plot Trials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Planting Date:  May 16</a:t>
            </a:r>
          </a:p>
          <a:p>
            <a:pPr marL="0" indent="0">
              <a:buNone/>
            </a:pPr>
            <a:r>
              <a:rPr lang="en-US" dirty="0" smtClean="0"/>
              <a:t>Herbicide:  May 18 (Dual II Mag @ 1.4pt + Spartan Charge @ 6oz)</a:t>
            </a:r>
          </a:p>
          <a:p>
            <a:pPr marL="0" indent="0">
              <a:buNone/>
            </a:pPr>
            <a:r>
              <a:rPr lang="en-US" dirty="0" smtClean="0"/>
              <a:t>Fertilizer:  May 18</a:t>
            </a:r>
          </a:p>
          <a:p>
            <a:pPr marL="0" indent="0">
              <a:buNone/>
            </a:pPr>
            <a:r>
              <a:rPr lang="en-US" dirty="0" smtClean="0"/>
              <a:t>Flowering Date:  July </a:t>
            </a:r>
            <a:r>
              <a:rPr lang="en-US" dirty="0" smtClean="0"/>
              <a:t>07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Plant Counts:  July 07</a:t>
            </a:r>
          </a:p>
          <a:p>
            <a:pPr marL="0" indent="0">
              <a:buNone/>
            </a:pPr>
            <a:r>
              <a:rPr lang="en-US" dirty="0" smtClean="0"/>
              <a:t>Plant Height:  July 17</a:t>
            </a:r>
          </a:p>
          <a:p>
            <a:pPr marL="0" indent="0">
              <a:buNone/>
            </a:pPr>
            <a:r>
              <a:rPr lang="en-US" dirty="0" smtClean="0"/>
              <a:t>Desiccate:  August 09</a:t>
            </a:r>
          </a:p>
          <a:p>
            <a:pPr marL="0" indent="0">
              <a:buNone/>
            </a:pPr>
            <a:r>
              <a:rPr lang="en-US" dirty="0" smtClean="0"/>
              <a:t>Harvest:  August 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Plot Trials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7 Treatments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Saffron Pea – untreated + 0 fertility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Saffron Pea - treated seed + 100 </a:t>
            </a:r>
            <a:r>
              <a:rPr lang="en-US" dirty="0" err="1" smtClean="0"/>
              <a:t>lb</a:t>
            </a:r>
            <a:r>
              <a:rPr lang="en-US" dirty="0" smtClean="0"/>
              <a:t>/a KMAG (0-0-21-10.6Mg-21S)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Saffron Pea – treated seed + 150 </a:t>
            </a:r>
            <a:r>
              <a:rPr lang="en-US" dirty="0" err="1" smtClean="0"/>
              <a:t>lb</a:t>
            </a:r>
            <a:r>
              <a:rPr lang="en-US" dirty="0" smtClean="0"/>
              <a:t>/a (7.3-18.6-16.8-5.45Mg-10.9S)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Saffron Pea – treated seed + 0 fertility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Lacombe Pea – treated seed + 100 </a:t>
            </a:r>
            <a:r>
              <a:rPr lang="en-US" dirty="0" err="1" smtClean="0"/>
              <a:t>lb</a:t>
            </a:r>
            <a:r>
              <a:rPr lang="en-US" dirty="0" smtClean="0"/>
              <a:t>/a KMAG</a:t>
            </a:r>
            <a:r>
              <a:rPr lang="en-US" dirty="0"/>
              <a:t>(0-0-21-10.6Mg-21S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Lacombe Pea – treated seed + 150 </a:t>
            </a:r>
            <a:r>
              <a:rPr lang="en-US" dirty="0" err="1" smtClean="0"/>
              <a:t>lb</a:t>
            </a:r>
            <a:r>
              <a:rPr lang="en-US" dirty="0" smtClean="0"/>
              <a:t>/a (7.3-18.6-16.8-5.45Mg-10.9S)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Lacombe Pea – treated seed + 0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 Plot Trial Results and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On average, plant stands were 120% of target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Yields averaged 3512 </a:t>
            </a:r>
            <a:r>
              <a:rPr lang="en-US" dirty="0" err="1" smtClean="0"/>
              <a:t>lbs</a:t>
            </a:r>
            <a:r>
              <a:rPr lang="en-US" dirty="0" smtClean="0"/>
              <a:t>/a across treatments (3013-3978 </a:t>
            </a:r>
            <a:r>
              <a:rPr lang="en-US" dirty="0" err="1" smtClean="0"/>
              <a:t>lbs</a:t>
            </a:r>
            <a:r>
              <a:rPr lang="en-US" dirty="0" smtClean="0"/>
              <a:t>/a)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No effect with regards to fertilizer, seed treatment, or variety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Lodging and diseases were not problematic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Plant heights averaged 25 inches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Test weight average 69 </a:t>
            </a:r>
            <a:r>
              <a:rPr lang="en-US" dirty="0" err="1" smtClean="0"/>
              <a:t>lb</a:t>
            </a:r>
            <a:r>
              <a:rPr lang="en-US" dirty="0" smtClean="0"/>
              <a:t>/</a:t>
            </a:r>
            <a:r>
              <a:rPr lang="en-US" dirty="0" err="1" smtClean="0"/>
              <a:t>bu</a:t>
            </a:r>
            <a:r>
              <a:rPr lang="en-US" dirty="0" smtClean="0"/>
              <a:t> (66-72 </a:t>
            </a:r>
            <a:r>
              <a:rPr lang="en-US" dirty="0" err="1" smtClean="0"/>
              <a:t>lbs</a:t>
            </a:r>
            <a:r>
              <a:rPr lang="en-US" dirty="0" smtClean="0"/>
              <a:t>/</a:t>
            </a:r>
            <a:r>
              <a:rPr lang="en-US" dirty="0" err="1" smtClean="0"/>
              <a:t>bu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Pre-emergence herbicides worked well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Re-growth of peas due to late season moisture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Lentil Plot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Target Population = 13.5 </a:t>
            </a:r>
            <a:r>
              <a:rPr lang="en-US" dirty="0" err="1" smtClean="0"/>
              <a:t>pl</a:t>
            </a:r>
            <a:r>
              <a:rPr lang="en-US" dirty="0" smtClean="0"/>
              <a:t>/ft2 (588,000 </a:t>
            </a:r>
            <a:r>
              <a:rPr lang="en-US" dirty="0" err="1" smtClean="0"/>
              <a:t>pl</a:t>
            </a:r>
            <a:r>
              <a:rPr lang="en-US" dirty="0" smtClean="0"/>
              <a:t>/a)</a:t>
            </a:r>
          </a:p>
          <a:p>
            <a:pPr marL="0" indent="0">
              <a:buNone/>
            </a:pPr>
            <a:r>
              <a:rPr lang="en-US" dirty="0" smtClean="0"/>
              <a:t>CDC Maxim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96% germination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11,869 </a:t>
            </a:r>
            <a:r>
              <a:rPr lang="en-US" dirty="0" err="1" smtClean="0"/>
              <a:t>spp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57.3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marL="0" indent="0" algn="ctr">
              <a:buNone/>
            </a:pPr>
            <a:r>
              <a:rPr lang="en-US" b="1" dirty="0" smtClean="0"/>
              <a:t>2 Treatments</a:t>
            </a:r>
          </a:p>
          <a:p>
            <a:pPr marL="0" indent="0">
              <a:buNone/>
            </a:pPr>
            <a:r>
              <a:rPr lang="en-US" dirty="0" smtClean="0"/>
              <a:t>7 inch row spacing</a:t>
            </a:r>
          </a:p>
          <a:p>
            <a:pPr marL="0" indent="0">
              <a:buNone/>
            </a:pPr>
            <a:r>
              <a:rPr lang="en-US" dirty="0" smtClean="0"/>
              <a:t>14 inch row spacing</a:t>
            </a:r>
          </a:p>
        </p:txBody>
      </p:sp>
    </p:spTree>
    <p:extLst>
      <p:ext uri="{BB962C8B-B14F-4D97-AF65-F5344CB8AC3E}">
        <p14:creationId xmlns:p14="http://schemas.microsoft.com/office/powerpoint/2010/main" val="18271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1720</Words>
  <Application>Microsoft Office PowerPoint</Application>
  <PresentationFormat>Widescreen</PresentationFormat>
  <Paragraphs>376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Developing Best Management Practices for Pulse and Oilseed Crops in the Northeast</vt:lpstr>
      <vt:lpstr>Project Details</vt:lpstr>
      <vt:lpstr>Project Purpose</vt:lpstr>
      <vt:lpstr>Plot Trials</vt:lpstr>
      <vt:lpstr>Field Pea Plot Trials</vt:lpstr>
      <vt:lpstr>Field Pea Plot Trials </vt:lpstr>
      <vt:lpstr>Field Pea Plot Trials </vt:lpstr>
      <vt:lpstr>Field Pea Plot Trial Results and Discussion</vt:lpstr>
      <vt:lpstr>Red Lentil Plot Trial</vt:lpstr>
      <vt:lpstr>Red Lentil Plot Trial</vt:lpstr>
      <vt:lpstr>Red Lentil Plot Trial Results and Discussion</vt:lpstr>
      <vt:lpstr>Red Lentil Plot Trial</vt:lpstr>
      <vt:lpstr>Chickpea Plot Trial</vt:lpstr>
      <vt:lpstr>Chickpea Plot Trial</vt:lpstr>
      <vt:lpstr>Chickpea Yield Results and Discussion</vt:lpstr>
      <vt:lpstr>Faba Bean Plot Trial</vt:lpstr>
      <vt:lpstr>Faba Bean Plot Trial</vt:lpstr>
      <vt:lpstr>Faba Bean Plot Trial </vt:lpstr>
      <vt:lpstr>Faba Bean Yield Results and Discussion</vt:lpstr>
      <vt:lpstr>Canola Plot Trials</vt:lpstr>
      <vt:lpstr>Canola Plot Trials</vt:lpstr>
      <vt:lpstr>Canola Plot Trials</vt:lpstr>
      <vt:lpstr>Canola Plot Trials</vt:lpstr>
      <vt:lpstr>Canola Plot Trials</vt:lpstr>
      <vt:lpstr>Canola Plot Trials</vt:lpstr>
      <vt:lpstr>Canola Plot Trials</vt:lpstr>
      <vt:lpstr>Field Demonstration Trials</vt:lpstr>
      <vt:lpstr>Field Pea Field Trials </vt:lpstr>
      <vt:lpstr>Field Pea Field Trials</vt:lpstr>
      <vt:lpstr>Field Pea Field Trials</vt:lpstr>
      <vt:lpstr>Field Pea Trials</vt:lpstr>
      <vt:lpstr>Field Pea Field Trials</vt:lpstr>
      <vt:lpstr>Field Pea Trials Results and Discussion</vt:lpstr>
      <vt:lpstr>Sunflower Field Trials</vt:lpstr>
      <vt:lpstr>Sunflower Field Trials</vt:lpstr>
      <vt:lpstr>Sunflower Field Trials</vt:lpstr>
      <vt:lpstr>Sunflower Field Trials</vt:lpstr>
      <vt:lpstr>Sunflower Field Trial Results and Discussion</vt:lpstr>
      <vt:lpstr>Canola Field Trials</vt:lpstr>
      <vt:lpstr>Canola Field Trial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Best Management Practices for Pulse and Oilseed Crops </dc:title>
  <dc:creator>user</dc:creator>
  <cp:lastModifiedBy>user</cp:lastModifiedBy>
  <cp:revision>120</cp:revision>
  <dcterms:created xsi:type="dcterms:W3CDTF">2018-11-26T19:31:11Z</dcterms:created>
  <dcterms:modified xsi:type="dcterms:W3CDTF">2018-12-05T12:49:37Z</dcterms:modified>
</cp:coreProperties>
</file>