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7" r:id="rId3"/>
    <p:sldId id="258" r:id="rId4"/>
    <p:sldId id="256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9" r:id="rId15"/>
    <p:sldId id="302" r:id="rId16"/>
    <p:sldId id="303" r:id="rId17"/>
    <p:sldId id="298" r:id="rId18"/>
    <p:sldId id="299" r:id="rId19"/>
    <p:sldId id="300" r:id="rId20"/>
  </p:sldIdLst>
  <p:sldSz cx="12192000" cy="6858000"/>
  <p:notesSz cx="6858000" cy="9144000"/>
  <p:custShowLst>
    <p:custShow name="Custom Show 1" id="0">
      <p:sldLst>
        <p:sld r:id="rId3"/>
        <p:sld r:id="rId4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9" autoAdjust="0"/>
    <p:restoredTop sz="89247" autoAdjust="0"/>
  </p:normalViewPr>
  <p:slideViewPr>
    <p:cSldViewPr snapToGrid="0">
      <p:cViewPr varScale="1">
        <p:scale>
          <a:sx n="78" d="100"/>
          <a:sy n="78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80E61-F90C-40BD-A941-F938C990D8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45FF29-0AF1-4A56-BF22-F131A23C0982}">
      <dgm:prSet/>
      <dgm:spPr/>
      <dgm:t>
        <a:bodyPr/>
        <a:lstStyle/>
        <a:p>
          <a:r>
            <a:rPr lang="en-US"/>
            <a:t>Presented by:</a:t>
          </a:r>
        </a:p>
      </dgm:t>
    </dgm:pt>
    <dgm:pt modelId="{4672285A-131D-428C-AF07-5E6375913C0D}" type="parTrans" cxnId="{9BE6B1B1-A682-4613-B92B-321AC8695AC7}">
      <dgm:prSet/>
      <dgm:spPr/>
      <dgm:t>
        <a:bodyPr/>
        <a:lstStyle/>
        <a:p>
          <a:endParaRPr lang="en-US"/>
        </a:p>
      </dgm:t>
    </dgm:pt>
    <dgm:pt modelId="{667DC632-6A92-49E7-98ED-6AE3A4BF59B6}" type="sibTrans" cxnId="{9BE6B1B1-A682-4613-B92B-321AC8695AC7}">
      <dgm:prSet/>
      <dgm:spPr/>
      <dgm:t>
        <a:bodyPr/>
        <a:lstStyle/>
        <a:p>
          <a:endParaRPr lang="en-US"/>
        </a:p>
      </dgm:t>
    </dgm:pt>
    <dgm:pt modelId="{F45AC8F9-C92B-441B-88D4-FFB41D2D2E4F}">
      <dgm:prSet/>
      <dgm:spPr/>
      <dgm:t>
        <a:bodyPr/>
        <a:lstStyle/>
        <a:p>
          <a:r>
            <a:rPr lang="en-US"/>
            <a:t>Axel David Gonzalez </a:t>
          </a:r>
        </a:p>
      </dgm:t>
    </dgm:pt>
    <dgm:pt modelId="{6250D674-EDAC-436B-84DB-CA925CE90747}" type="parTrans" cxnId="{3F366347-F48C-45FF-8396-1980A90F68BF}">
      <dgm:prSet/>
      <dgm:spPr/>
      <dgm:t>
        <a:bodyPr/>
        <a:lstStyle/>
        <a:p>
          <a:endParaRPr lang="en-US"/>
        </a:p>
      </dgm:t>
    </dgm:pt>
    <dgm:pt modelId="{DD8D05AF-3F2C-4CFC-846C-A87FA186B718}" type="sibTrans" cxnId="{3F366347-F48C-45FF-8396-1980A90F68BF}">
      <dgm:prSet/>
      <dgm:spPr/>
      <dgm:t>
        <a:bodyPr/>
        <a:lstStyle/>
        <a:p>
          <a:endParaRPr lang="en-US"/>
        </a:p>
      </dgm:t>
    </dgm:pt>
    <dgm:pt modelId="{6E29965C-F358-4A6E-BEDF-A1379F935B84}" type="pres">
      <dgm:prSet presAssocID="{E8D80E61-F90C-40BD-A941-F938C990D8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5272D3-4438-47ED-B448-3B27DA839736}" type="pres">
      <dgm:prSet presAssocID="{9045FF29-0AF1-4A56-BF22-F131A23C0982}" presName="hierRoot1" presStyleCnt="0"/>
      <dgm:spPr/>
    </dgm:pt>
    <dgm:pt modelId="{47EE6AAE-8A7F-41B7-B1DE-BBBD8E801C89}" type="pres">
      <dgm:prSet presAssocID="{9045FF29-0AF1-4A56-BF22-F131A23C0982}" presName="composite" presStyleCnt="0"/>
      <dgm:spPr/>
    </dgm:pt>
    <dgm:pt modelId="{6510E6EB-5623-4B07-82CD-0556E8730693}" type="pres">
      <dgm:prSet presAssocID="{9045FF29-0AF1-4A56-BF22-F131A23C0982}" presName="background" presStyleLbl="node0" presStyleIdx="0" presStyleCnt="2"/>
      <dgm:spPr/>
    </dgm:pt>
    <dgm:pt modelId="{35FC3CA5-971B-4EF8-ADF4-A04A9A45B010}" type="pres">
      <dgm:prSet presAssocID="{9045FF29-0AF1-4A56-BF22-F131A23C0982}" presName="text" presStyleLbl="fgAcc0" presStyleIdx="0" presStyleCnt="2">
        <dgm:presLayoutVars>
          <dgm:chPref val="3"/>
        </dgm:presLayoutVars>
      </dgm:prSet>
      <dgm:spPr/>
    </dgm:pt>
    <dgm:pt modelId="{8F15B874-984E-4477-BA1F-25E6E4AAF607}" type="pres">
      <dgm:prSet presAssocID="{9045FF29-0AF1-4A56-BF22-F131A23C0982}" presName="hierChild2" presStyleCnt="0"/>
      <dgm:spPr/>
    </dgm:pt>
    <dgm:pt modelId="{8C7F1052-D50C-47A0-AB73-522628C071A2}" type="pres">
      <dgm:prSet presAssocID="{F45AC8F9-C92B-441B-88D4-FFB41D2D2E4F}" presName="hierRoot1" presStyleCnt="0"/>
      <dgm:spPr/>
    </dgm:pt>
    <dgm:pt modelId="{07D4B82A-F568-4203-8259-90DB2800DAE8}" type="pres">
      <dgm:prSet presAssocID="{F45AC8F9-C92B-441B-88D4-FFB41D2D2E4F}" presName="composite" presStyleCnt="0"/>
      <dgm:spPr/>
    </dgm:pt>
    <dgm:pt modelId="{5611BCA9-DFA5-4A4A-9A9F-0A08FAF5BDA3}" type="pres">
      <dgm:prSet presAssocID="{F45AC8F9-C92B-441B-88D4-FFB41D2D2E4F}" presName="background" presStyleLbl="node0" presStyleIdx="1" presStyleCnt="2"/>
      <dgm:spPr/>
    </dgm:pt>
    <dgm:pt modelId="{9228DAAE-CDCB-4980-8A3A-C83C4D1AB7C5}" type="pres">
      <dgm:prSet presAssocID="{F45AC8F9-C92B-441B-88D4-FFB41D2D2E4F}" presName="text" presStyleLbl="fgAcc0" presStyleIdx="1" presStyleCnt="2">
        <dgm:presLayoutVars>
          <dgm:chPref val="3"/>
        </dgm:presLayoutVars>
      </dgm:prSet>
      <dgm:spPr/>
    </dgm:pt>
    <dgm:pt modelId="{CEF6C691-514C-4FF7-B15B-7195D020A53D}" type="pres">
      <dgm:prSet presAssocID="{F45AC8F9-C92B-441B-88D4-FFB41D2D2E4F}" presName="hierChild2" presStyleCnt="0"/>
      <dgm:spPr/>
    </dgm:pt>
  </dgm:ptLst>
  <dgm:cxnLst>
    <dgm:cxn modelId="{F310883B-EF2A-4522-910A-78473329CBC2}" type="presOf" srcId="{9045FF29-0AF1-4A56-BF22-F131A23C0982}" destId="{35FC3CA5-971B-4EF8-ADF4-A04A9A45B010}" srcOrd="0" destOrd="0" presId="urn:microsoft.com/office/officeart/2005/8/layout/hierarchy1"/>
    <dgm:cxn modelId="{3F366347-F48C-45FF-8396-1980A90F68BF}" srcId="{E8D80E61-F90C-40BD-A941-F938C990D836}" destId="{F45AC8F9-C92B-441B-88D4-FFB41D2D2E4F}" srcOrd="1" destOrd="0" parTransId="{6250D674-EDAC-436B-84DB-CA925CE90747}" sibTransId="{DD8D05AF-3F2C-4CFC-846C-A87FA186B718}"/>
    <dgm:cxn modelId="{9A508D94-EA95-46AF-833D-46F13A366B37}" type="presOf" srcId="{F45AC8F9-C92B-441B-88D4-FFB41D2D2E4F}" destId="{9228DAAE-CDCB-4980-8A3A-C83C4D1AB7C5}" srcOrd="0" destOrd="0" presId="urn:microsoft.com/office/officeart/2005/8/layout/hierarchy1"/>
    <dgm:cxn modelId="{B4570BA2-8C1E-4F52-9A36-82E7357606FD}" type="presOf" srcId="{E8D80E61-F90C-40BD-A941-F938C990D836}" destId="{6E29965C-F358-4A6E-BEDF-A1379F935B84}" srcOrd="0" destOrd="0" presId="urn:microsoft.com/office/officeart/2005/8/layout/hierarchy1"/>
    <dgm:cxn modelId="{9BE6B1B1-A682-4613-B92B-321AC8695AC7}" srcId="{E8D80E61-F90C-40BD-A941-F938C990D836}" destId="{9045FF29-0AF1-4A56-BF22-F131A23C0982}" srcOrd="0" destOrd="0" parTransId="{4672285A-131D-428C-AF07-5E6375913C0D}" sibTransId="{667DC632-6A92-49E7-98ED-6AE3A4BF59B6}"/>
    <dgm:cxn modelId="{B2BA63D3-43D4-4A14-B0A3-7B2ACAE11CC8}" type="presParOf" srcId="{6E29965C-F358-4A6E-BEDF-A1379F935B84}" destId="{9A5272D3-4438-47ED-B448-3B27DA839736}" srcOrd="0" destOrd="0" presId="urn:microsoft.com/office/officeart/2005/8/layout/hierarchy1"/>
    <dgm:cxn modelId="{24143D05-B36C-4B62-BF19-7542CAD36CD9}" type="presParOf" srcId="{9A5272D3-4438-47ED-B448-3B27DA839736}" destId="{47EE6AAE-8A7F-41B7-B1DE-BBBD8E801C89}" srcOrd="0" destOrd="0" presId="urn:microsoft.com/office/officeart/2005/8/layout/hierarchy1"/>
    <dgm:cxn modelId="{2C04D82E-D77D-4F26-BACE-369C810ABC75}" type="presParOf" srcId="{47EE6AAE-8A7F-41B7-B1DE-BBBD8E801C89}" destId="{6510E6EB-5623-4B07-82CD-0556E8730693}" srcOrd="0" destOrd="0" presId="urn:microsoft.com/office/officeart/2005/8/layout/hierarchy1"/>
    <dgm:cxn modelId="{333C2A36-31ED-4566-BCF4-48451F627B6B}" type="presParOf" srcId="{47EE6AAE-8A7F-41B7-B1DE-BBBD8E801C89}" destId="{35FC3CA5-971B-4EF8-ADF4-A04A9A45B010}" srcOrd="1" destOrd="0" presId="urn:microsoft.com/office/officeart/2005/8/layout/hierarchy1"/>
    <dgm:cxn modelId="{976E2BD3-44B3-4220-8C91-A24E138B5880}" type="presParOf" srcId="{9A5272D3-4438-47ED-B448-3B27DA839736}" destId="{8F15B874-984E-4477-BA1F-25E6E4AAF607}" srcOrd="1" destOrd="0" presId="urn:microsoft.com/office/officeart/2005/8/layout/hierarchy1"/>
    <dgm:cxn modelId="{CDA8F8B0-A8DF-4EB0-A6E7-8C0BACCD6EE5}" type="presParOf" srcId="{6E29965C-F358-4A6E-BEDF-A1379F935B84}" destId="{8C7F1052-D50C-47A0-AB73-522628C071A2}" srcOrd="1" destOrd="0" presId="urn:microsoft.com/office/officeart/2005/8/layout/hierarchy1"/>
    <dgm:cxn modelId="{CB67FE99-3A02-465B-9523-1C766357E006}" type="presParOf" srcId="{8C7F1052-D50C-47A0-AB73-522628C071A2}" destId="{07D4B82A-F568-4203-8259-90DB2800DAE8}" srcOrd="0" destOrd="0" presId="urn:microsoft.com/office/officeart/2005/8/layout/hierarchy1"/>
    <dgm:cxn modelId="{203B5130-F2BB-419A-8D7B-B16753B262EE}" type="presParOf" srcId="{07D4B82A-F568-4203-8259-90DB2800DAE8}" destId="{5611BCA9-DFA5-4A4A-9A9F-0A08FAF5BDA3}" srcOrd="0" destOrd="0" presId="urn:microsoft.com/office/officeart/2005/8/layout/hierarchy1"/>
    <dgm:cxn modelId="{892D4548-9D7C-45F7-9797-64C32C35570C}" type="presParOf" srcId="{07D4B82A-F568-4203-8259-90DB2800DAE8}" destId="{9228DAAE-CDCB-4980-8A3A-C83C4D1AB7C5}" srcOrd="1" destOrd="0" presId="urn:microsoft.com/office/officeart/2005/8/layout/hierarchy1"/>
    <dgm:cxn modelId="{C14EE051-4FC7-4FF0-A93B-2C808B182DF8}" type="presParOf" srcId="{8C7F1052-D50C-47A0-AB73-522628C071A2}" destId="{CEF6C691-514C-4FF7-B15B-7195D020A5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0E6EB-5623-4B07-82CD-0556E8730693}">
      <dsp:nvSpPr>
        <dsp:cNvPr id="0" name=""/>
        <dsp:cNvSpPr/>
      </dsp:nvSpPr>
      <dsp:spPr>
        <a:xfrm>
          <a:off x="627" y="1382089"/>
          <a:ext cx="2200783" cy="1397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C3CA5-971B-4EF8-ADF4-A04A9A45B010}">
      <dsp:nvSpPr>
        <dsp:cNvPr id="0" name=""/>
        <dsp:cNvSpPr/>
      </dsp:nvSpPr>
      <dsp:spPr>
        <a:xfrm>
          <a:off x="245158" y="1614394"/>
          <a:ext cx="2200783" cy="1397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Presented by:</a:t>
          </a:r>
        </a:p>
      </dsp:txBody>
      <dsp:txXfrm>
        <a:off x="286089" y="1655325"/>
        <a:ext cx="2118921" cy="1315635"/>
      </dsp:txXfrm>
    </dsp:sp>
    <dsp:sp modelId="{5611BCA9-DFA5-4A4A-9A9F-0A08FAF5BDA3}">
      <dsp:nvSpPr>
        <dsp:cNvPr id="0" name=""/>
        <dsp:cNvSpPr/>
      </dsp:nvSpPr>
      <dsp:spPr>
        <a:xfrm>
          <a:off x="2690473" y="1382089"/>
          <a:ext cx="2200783" cy="1397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8DAAE-CDCB-4980-8A3A-C83C4D1AB7C5}">
      <dsp:nvSpPr>
        <dsp:cNvPr id="0" name=""/>
        <dsp:cNvSpPr/>
      </dsp:nvSpPr>
      <dsp:spPr>
        <a:xfrm>
          <a:off x="2935005" y="1614394"/>
          <a:ext cx="2200783" cy="1397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Axel David Gonzalez </a:t>
          </a:r>
        </a:p>
      </dsp:txBody>
      <dsp:txXfrm>
        <a:off x="2975936" y="1655325"/>
        <a:ext cx="2118921" cy="1315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4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57EC4-8717-4A58-8522-EE4617EBC6F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B7136-AA02-4F06-A4A9-EA8BEEEA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0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D151E-8E01-4DA8-8048-BEF8469C9A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7136-AA02-4F06-A4A9-EA8BEEEADF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81923-A26F-48BF-A8C9-9E80345C41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1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81923-A26F-48BF-A8C9-9E80345C41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5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EBE2-6815-4103-8316-6EE24DFE9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E107B-1FFC-42CE-8FEE-5A3B906CB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4440A-5E4F-4C76-846A-7DAB4FA7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2D85A-BFDD-4846-B316-557C09D6C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8C7C9-1C49-4F30-BF19-236A379D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3984-3A2F-4DC8-9105-84405DD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303A2-21E8-4418-ABBE-42F4478B5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80ADD-71A7-41CD-B1D4-13697C99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46636-D191-4285-9DDD-EC9A28A7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DD665-F03C-400B-A35D-F8911123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0126C-F537-4323-B979-0B18E5BC6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89085-41FA-4993-8D01-405DA8B31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45A3-671D-40D9-9E42-FAC5D6D9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6E072-1BD4-4C98-B0B8-FEB00F1D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BF8E1-04F1-4001-B084-84325B8D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2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0E96-91CD-4B78-A942-7362F7C8C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B6532-6B0D-41BC-A1FC-67BD0FC65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57971-6391-4F2D-B54D-2F1DDD03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91479-8F9C-4298-B089-EE8DF1BB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FB033-2909-48A4-8323-7143ACBD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BD2B-B4F9-404C-A78C-8BF3253B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AA1BF-4E36-4FAD-A163-A90B39776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A06D1-5825-48EC-B5AB-3573A454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C3FC-5DA8-4315-8524-D14554E2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0408-306A-4F6B-AB46-131622D3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EEC23-79B7-4C83-9C7D-7D7AE4A3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C54A9-6782-4398-A367-7D681DBAF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717F5-3AF7-434B-AD44-88F28770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4CB3C-F09F-483F-86BD-95CB0EB5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A3EC-9A85-46B6-A87C-6F14FE2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55CE-CAAB-433A-8029-875DA2CF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84015-995C-4C34-AAA6-40C61F2D4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8EE17-517A-4A30-98CF-5F4EC6199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26A9F-2F16-475B-8978-FB0F0D728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B7094-CA5F-4EC2-8159-50E0AA7C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61F81-B9C6-4960-B7DC-3C90C2DB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9B0-7811-420B-87D2-0F1D2750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14E1C-724B-4917-A08B-9F3EEF7B0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71C7E-7B9A-4CE2-BD8B-FF76FFAE6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7F81C-8BDD-4B59-920B-B9D28EDCE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17011-A19D-41C7-B8EA-B6DAA8D6E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00239E-D70C-41BA-B249-30DE6C23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C00218-A79B-47E6-ACF9-78C70E80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BA4F2-08EC-4CB7-93AB-AE45DE21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98F2-0826-4D27-896B-6A34A01D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17C7B-8E51-4E48-A42C-E559F7BD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B8573-500B-4557-8414-A90DEB3A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50BEB-DB7A-4118-BF57-C36C4266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D8DB6-0909-473C-A968-E3C1AEBF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3B925-3B97-46D9-BF0E-6DF64F5C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65ACA-D804-4565-B322-753FB8A9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C6DF-5AC2-4A24-887B-5FEA2C93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4340C-1D7A-40F0-A7F0-0848A1453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52EB2-A1C2-406D-9BD1-5CD40EA8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10CF0-35CE-4D66-83AD-6E11F215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7B472-4E4D-4291-8C0D-B39000F5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16ECE-CE19-4DAD-9000-578A1D3C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6B8F-E273-4D77-8395-26DC4095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F0F4F-FF37-447B-BFAD-2DED5CB2A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270A5-E073-4CEC-8D18-90B2121E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48D1-7D5F-4C05-B46A-A7507273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4E2D-1032-4E2A-88F6-28A831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1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DAF8-8D48-4968-BC35-FCE776D7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B9B19-5455-48DE-B78C-27DFB756D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10B27-DD20-467E-A084-2E275C26B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B16CD-462F-4CFE-8E97-602CA052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6EAA3-AE6A-495C-BB4F-B5E0D233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DF3A-602E-4355-8C9D-F06877DB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1CD8-1EFB-4821-93F0-490BD039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2B4E5-86BD-4BA3-A973-545D22BA1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3B0D-7132-4236-A603-91070CF0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4A2A0-465C-4357-B5FB-16B13828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F37-3B6D-4ADF-BBFD-478E2CB3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3C8E1-44B2-47C1-A0E1-E1BF1C6A5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FFF36-D81A-47BF-B94F-4ABA8221B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46DE8-2726-4C2A-8647-87E1467C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43AD3-0F5A-4A1A-B55D-FA78BA95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F52ED-D417-402E-B826-486396AD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2DC6A-DC25-4604-BCF4-D5D0E349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71A21-0170-4FAD-ACBD-4B44D13F0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3D41-C257-4DA9-A26B-22D200D7F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2A304-831F-4CCD-8719-C0F4018C7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505C2-A3F6-4C9D-BF69-EA1A8727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2312-D5C1-4EE1-9407-73534164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6F04-F3F4-417D-B277-4F7BDE47A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58BDF-EFB9-4023-A621-0072CE084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4E054-EE52-449A-B428-3C563AAE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9453B-12EC-4036-9EA2-1E26993E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97C02-5DD6-490B-9E82-630DAF5C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3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8FBE-4850-4464-A160-360FB096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1AC1D-9FCB-42CF-8C73-9D382E15A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E2A81-90DA-42C9-964F-739072788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1BC537-F2E5-4761-96F3-BE90978D4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799BB-1183-4AD3-A30B-59D754FD6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A92EC8-1024-45A0-9C1C-AF0B02E6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77CD53-4221-4885-A643-67F3F3EA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BCB9AA-19DE-4D33-A9F4-D3F5CCBA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4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1E53-1D09-4ECD-B64A-64F783EE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51066-4D0F-4578-9182-6DDE9C98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FFD20-E7DA-4433-8BE7-F5C2D561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09EF6-FEAC-4EBD-B4CD-3720C497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761E4-3A44-44DB-B8F6-C4F60797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B47ED-3C6A-4242-AC9E-BF7C12AA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5D00C-429E-4AB6-A62B-B886B3A4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DB44-03C0-4207-8EF0-D2D473D4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4DA88-F91B-41D2-B34D-FA8B94FD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F23D5-995E-4E98-91E4-CF7C07A4D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73599-142B-435B-A173-6C8CD451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C1A62-BE79-48D5-B735-54C22F39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0DE9F-5DD0-4AE0-A49B-3862457B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2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B611-7386-475B-948F-64763E43E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064B74-8E9A-42E1-BD89-69D899E8E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4DDB4-4BB6-4902-B82C-55C5032D8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540E-B631-4E32-8A97-F79FECBD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1C26D-C7B2-44E7-96EC-1D1182C7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0292F-8999-4A8A-A4FE-54AE0434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3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9ADF1-5DC3-4A92-B4B6-4724EA21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4A9BE-B27B-4631-B988-D6B0035E5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7BEAE-D51D-4197-815B-D9440848C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3284-5B69-42FA-BE9C-D6AFC2F47D9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736E2-33E9-4E36-9DE8-E06B0B226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58BB3-EA33-4A35-A24E-0B704CBB3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4651-1FC4-4C3B-BC1D-2DA0B7B7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3C252B-8D24-49EC-A3AE-957A9E11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0232A-ABCC-4FAC-A92F-41860FF00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7C887-9E47-4059-ABCD-F345B709E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F1A4A-B9BA-42FB-8BE2-DC64DC210C6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9553E-35D8-4689-8F09-5F8D6675E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6FF4D-6E2F-4858-A90D-DE5A61494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3D8E2-1DF7-4C01-A088-72731F945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6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jpeg"/><Relationship Id="rId9" Type="http://schemas.openxmlformats.org/officeDocument/2006/relationships/diagramColors" Target="../diagrams/colors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54E07E-05F7-45E4-AA7C-7331D409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99" y="1288761"/>
            <a:ext cx="5136416" cy="11357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7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Development of a Cover Crop System for Management of Flatheaded Borers in Red Maple Production</a:t>
            </a:r>
            <a:br>
              <a:rPr lang="en-US" sz="1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EB07A-DC4D-40C1-AD5D-4DC093103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 r="2" b="12142"/>
          <a:stretch/>
        </p:blipFill>
        <p:spPr>
          <a:xfrm>
            <a:off x="6412116" y="10"/>
            <a:ext cx="5779884" cy="2287806"/>
          </a:xfrm>
          <a:prstGeom prst="rect">
            <a:avLst/>
          </a:prstGeom>
        </p:spPr>
      </p:pic>
      <p:pic>
        <p:nvPicPr>
          <p:cNvPr id="8" name="Picture Placeholder 7" descr="Red maple production with cover cropping system.&#10;&#10;">
            <a:extLst>
              <a:ext uri="{FF2B5EF4-FFF2-40B4-BE49-F238E27FC236}">
                <a16:creationId xmlns:a16="http://schemas.microsoft.com/office/drawing/2014/main" id="{59A78D4F-0750-40E1-AD9A-D13A00EB54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2" b="35274"/>
          <a:stretch/>
        </p:blipFill>
        <p:spPr>
          <a:xfrm>
            <a:off x="6412116" y="4570184"/>
            <a:ext cx="5779884" cy="22878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90876-8CB3-4E08-8F9F-98238E527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947" b="2"/>
          <a:stretch/>
        </p:blipFill>
        <p:spPr>
          <a:xfrm>
            <a:off x="6412116" y="2288006"/>
            <a:ext cx="5779884" cy="2287816"/>
          </a:xfrm>
          <a:prstGeom prst="rect">
            <a:avLst/>
          </a:prstGeom>
        </p:spPr>
      </p:pic>
      <p:graphicFrame>
        <p:nvGraphicFramePr>
          <p:cNvPr id="48" name="Text Placeholder 5">
            <a:extLst>
              <a:ext uri="{FF2B5EF4-FFF2-40B4-BE49-F238E27FC236}">
                <a16:creationId xmlns:a16="http://schemas.microsoft.com/office/drawing/2014/main" id="{8CE4DB29-748A-4776-8F06-89A01896EC5F}"/>
              </a:ext>
            </a:extLst>
          </p:cNvPr>
          <p:cNvGraphicFramePr/>
          <p:nvPr/>
        </p:nvGraphicFramePr>
        <p:xfrm>
          <a:off x="643468" y="1782981"/>
          <a:ext cx="513641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238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83F0-21DD-4EA5-AA60-B5DC4914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 Parameters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2DFB0-9D57-4B12-8893-67F27F47B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FHAB Damage Evaluation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A233F-C14C-4E3C-9805-FBBCCD6AC7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Tree Growth Measurements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3702D-5822-4D4D-BC38-BC3B3AF0560F}"/>
              </a:ext>
            </a:extLst>
          </p:cNvPr>
          <p:cNvSpPr txBox="1"/>
          <p:nvPr/>
        </p:nvSpPr>
        <p:spPr>
          <a:xfrm>
            <a:off x="3613538" y="3678128"/>
            <a:ext cx="23775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Trees were rated annually in October and April of the following year.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6B3A-1B5B-4AA3-A56B-FA943D2216ED}"/>
              </a:ext>
            </a:extLst>
          </p:cNvPr>
          <p:cNvSpPr txBox="1"/>
          <p:nvPr/>
        </p:nvSpPr>
        <p:spPr>
          <a:xfrm>
            <a:off x="9302774" y="3682327"/>
            <a:ext cx="243633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Tree height and trunk diameter were recorded in September for each year.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B7B5B-B7BF-4EBF-9E54-263706DDD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561" y="2317186"/>
            <a:ext cx="2743167" cy="3654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5624B-5533-449F-BB5F-AC63ABCC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14574"/>
            <a:ext cx="2675348" cy="37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72E5-6464-4A67-BE3C-DC4B52EE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7" y="629266"/>
            <a:ext cx="4288220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  <a:r>
              <a:rPr lang="en-US" sz="3600" b="1" dirty="0"/>
              <a:t> (2016-2017)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986280-69F3-4871-ABF9-C7F1C1233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 crop treatments prove to reduce FHAB damage on trunk trees with similar results with the current recommended treatment.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174D5-BF98-4D3E-96E3-21A05DEBF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250966"/>
            <a:ext cx="6019331" cy="43528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34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338C8-F9CE-4E39-8F55-1B7B50B1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 FHAB Attacks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81B16E-43B9-4AF4-A670-333B2BDEE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629878"/>
              </p:ext>
            </p:extLst>
          </p:nvPr>
        </p:nvGraphicFramePr>
        <p:xfrm>
          <a:off x="643467" y="2218217"/>
          <a:ext cx="10905068" cy="3308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79">
                  <a:extLst>
                    <a:ext uri="{9D8B030D-6E8A-4147-A177-3AD203B41FA5}">
                      <a16:colId xmlns:a16="http://schemas.microsoft.com/office/drawing/2014/main" val="3267748170"/>
                    </a:ext>
                  </a:extLst>
                </a:gridCol>
                <a:gridCol w="1861406">
                  <a:extLst>
                    <a:ext uri="{9D8B030D-6E8A-4147-A177-3AD203B41FA5}">
                      <a16:colId xmlns:a16="http://schemas.microsoft.com/office/drawing/2014/main" val="1578099640"/>
                    </a:ext>
                  </a:extLst>
                </a:gridCol>
                <a:gridCol w="1861406">
                  <a:extLst>
                    <a:ext uri="{9D8B030D-6E8A-4147-A177-3AD203B41FA5}">
                      <a16:colId xmlns:a16="http://schemas.microsoft.com/office/drawing/2014/main" val="443466698"/>
                    </a:ext>
                  </a:extLst>
                </a:gridCol>
                <a:gridCol w="1861406">
                  <a:extLst>
                    <a:ext uri="{9D8B030D-6E8A-4147-A177-3AD203B41FA5}">
                      <a16:colId xmlns:a16="http://schemas.microsoft.com/office/drawing/2014/main" val="3114251003"/>
                    </a:ext>
                  </a:extLst>
                </a:gridCol>
                <a:gridCol w="1861406">
                  <a:extLst>
                    <a:ext uri="{9D8B030D-6E8A-4147-A177-3AD203B41FA5}">
                      <a16:colId xmlns:a16="http://schemas.microsoft.com/office/drawing/2014/main" val="2939665337"/>
                    </a:ext>
                  </a:extLst>
                </a:gridCol>
                <a:gridCol w="1644765">
                  <a:extLst>
                    <a:ext uri="{9D8B030D-6E8A-4147-A177-3AD203B41FA5}">
                      <a16:colId xmlns:a16="http://schemas.microsoft.com/office/drawing/2014/main" val="3125443801"/>
                    </a:ext>
                  </a:extLst>
                </a:gridCol>
              </a:tblGrid>
              <a:tr h="1020502">
                <a:tc>
                  <a:txBody>
                    <a:bodyPr/>
                    <a:lstStyle/>
                    <a:p>
                      <a:pPr algn="l" fontAlgn="b"/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 2016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 2017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 2018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2019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>
                          <a:effectLst/>
                        </a:rPr>
                        <a:t>Total Attacks 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extLst>
                  <a:ext uri="{0D108BD9-81ED-4DB2-BD59-A6C34878D82A}">
                    <a16:rowId xmlns:a16="http://schemas.microsoft.com/office/drawing/2014/main" val="3820712797"/>
                  </a:ext>
                </a:extLst>
              </a:tr>
              <a:tr h="571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900" u="none" strike="noStrike">
                          <a:effectLst/>
                        </a:rPr>
                        <a:t>Cover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 dirty="0">
                          <a:effectLst/>
                        </a:rPr>
                        <a:t>0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2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extLst>
                  <a:ext uri="{0D108BD9-81ED-4DB2-BD59-A6C34878D82A}">
                    <a16:rowId xmlns:a16="http://schemas.microsoft.com/office/drawing/2014/main" val="2421512925"/>
                  </a:ext>
                </a:extLst>
              </a:tr>
              <a:tr h="571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900" u="none" strike="noStrike">
                          <a:effectLst/>
                        </a:rPr>
                        <a:t>CoverIns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extLst>
                  <a:ext uri="{0D108BD9-81ED-4DB2-BD59-A6C34878D82A}">
                    <a16:rowId xmlns:a16="http://schemas.microsoft.com/office/drawing/2014/main" val="1375116638"/>
                  </a:ext>
                </a:extLst>
              </a:tr>
              <a:tr h="571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900" u="none" strike="noStrike">
                          <a:effectLst/>
                        </a:rPr>
                        <a:t>Herb 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21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2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25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extLst>
                  <a:ext uri="{0D108BD9-81ED-4DB2-BD59-A6C34878D82A}">
                    <a16:rowId xmlns:a16="http://schemas.microsoft.com/office/drawing/2014/main" val="899570415"/>
                  </a:ext>
                </a:extLst>
              </a:tr>
              <a:tr h="571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900" u="none" strike="noStrike">
                          <a:effectLst/>
                        </a:rPr>
                        <a:t>HerbIns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1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>
                          <a:effectLst/>
                        </a:rPr>
                        <a:t>0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900" u="none" strike="noStrike" dirty="0">
                          <a:effectLst/>
                        </a:rPr>
                        <a:t>2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87" marR="25487" marT="25487" marB="0" anchor="b"/>
                </a:tc>
                <a:extLst>
                  <a:ext uri="{0D108BD9-81ED-4DB2-BD59-A6C34878D82A}">
                    <a16:rowId xmlns:a16="http://schemas.microsoft.com/office/drawing/2014/main" val="3116203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9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17DB690-94AC-44EC-B451-E053C373E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807" y="900953"/>
            <a:ext cx="76436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C65097F-9330-4D19-94FF-040034708D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502792"/>
              </p:ext>
            </p:extLst>
          </p:nvPr>
        </p:nvGraphicFramePr>
        <p:xfrm>
          <a:off x="595852" y="1567672"/>
          <a:ext cx="3703826" cy="2317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SPW 12.0 Graph" r:id="rId3" imgW="6372367" imgH="3981604" progId="SigmaPlotGraphicObject.11">
                  <p:embed/>
                </p:oleObj>
              </mc:Choice>
              <mc:Fallback>
                <p:oleObj name="SPW 12.0 Graph" r:id="rId3" imgW="6372367" imgH="3981604" progId="SigmaPlotGraphicObjec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852" y="1567672"/>
                        <a:ext cx="3703826" cy="23174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03A953E8-B624-4569-A7B1-529EE47F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043" y="1165966"/>
            <a:ext cx="90410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DB5A2-19C9-49AD-AB73-9008B45EE2D6}"/>
              </a:ext>
            </a:extLst>
          </p:cNvPr>
          <p:cNvSpPr txBox="1"/>
          <p:nvPr/>
        </p:nvSpPr>
        <p:spPr>
          <a:xfrm>
            <a:off x="1602129" y="132989"/>
            <a:ext cx="8987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 in the cover crop treatment showed some growth recovery, however, they remained smaller than trees growth under standard insecticide and herbicide production practices for all four years (24% smaller trunk diameter, 18% shorter). </a:t>
            </a:r>
            <a:endParaRPr lang="en-US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1D74BDF-E0F2-4ABD-BCF8-E794F9C84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051" y="4410061"/>
            <a:ext cx="78136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BC9A066-DCF1-4BEC-B56E-70E85E5366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079622"/>
              </p:ext>
            </p:extLst>
          </p:nvPr>
        </p:nvGraphicFramePr>
        <p:xfrm>
          <a:off x="595852" y="4410061"/>
          <a:ext cx="3703826" cy="2287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SPW 12.0 Graph" r:id="rId5" imgW="6448381" imgH="3981604" progId="SigmaPlotGraphicObject.11">
                  <p:embed/>
                </p:oleObj>
              </mc:Choice>
              <mc:Fallback>
                <p:oleObj name="SPW 12.0 Graph" r:id="rId5" imgW="6448381" imgH="3981604" progId="SigmaPlotGraphicObject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852" y="4410061"/>
                        <a:ext cx="3703826" cy="22872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1">
            <a:extLst>
              <a:ext uri="{FF2B5EF4-FFF2-40B4-BE49-F238E27FC236}">
                <a16:creationId xmlns:a16="http://schemas.microsoft.com/office/drawing/2014/main" id="{708E91A4-D3F4-4232-8AEF-E204F6349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528" y="4185043"/>
            <a:ext cx="46651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56E11E-F14D-4DA9-936F-A46FF4283585}"/>
              </a:ext>
            </a:extLst>
          </p:cNvPr>
          <p:cNvSpPr txBox="1"/>
          <p:nvPr/>
        </p:nvSpPr>
        <p:spPr>
          <a:xfrm>
            <a:off x="1740242" y="1323366"/>
            <a:ext cx="1415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Caliper 2017 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6AFA9-04D1-4B8B-B759-6D3ACF0C29FC}"/>
              </a:ext>
            </a:extLst>
          </p:cNvPr>
          <p:cNvSpPr txBox="1"/>
          <p:nvPr/>
        </p:nvSpPr>
        <p:spPr>
          <a:xfrm>
            <a:off x="6973107" y="1345304"/>
            <a:ext cx="3011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Diameter After 4 Years </a:t>
            </a: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CBE993-D0E0-46B9-A66B-A56477DB2ED7}"/>
              </a:ext>
            </a:extLst>
          </p:cNvPr>
          <p:cNvSpPr txBox="1"/>
          <p:nvPr/>
        </p:nvSpPr>
        <p:spPr>
          <a:xfrm>
            <a:off x="1684653" y="4155921"/>
            <a:ext cx="1415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2017 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777B10-7591-41AF-BD7A-7A8FDAE8830D}"/>
              </a:ext>
            </a:extLst>
          </p:cNvPr>
          <p:cNvSpPr txBox="1"/>
          <p:nvPr/>
        </p:nvSpPr>
        <p:spPr>
          <a:xfrm>
            <a:off x="7096766" y="4155921"/>
            <a:ext cx="3011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After 4 Years </a:t>
            </a: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5B61E1-CB0B-492E-9F43-1D7751D4A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343610"/>
              </p:ext>
            </p:extLst>
          </p:nvPr>
        </p:nvGraphicFramePr>
        <p:xfrm>
          <a:off x="6103139" y="4373678"/>
          <a:ext cx="3748118" cy="231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SPW 12.0 Graph" r:id="rId7" imgW="6448381" imgH="3981604" progId="SigmaPlotGraphicObject.11">
                  <p:embed/>
                </p:oleObj>
              </mc:Choice>
              <mc:Fallback>
                <p:oleObj name="SPW 12.0 Graph" r:id="rId7" imgW="6448381" imgH="3981604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03139" y="4373678"/>
                        <a:ext cx="3748118" cy="231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931B1D6-97B3-48ED-9823-E6E531F49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637619"/>
              </p:ext>
            </p:extLst>
          </p:nvPr>
        </p:nvGraphicFramePr>
        <p:xfrm>
          <a:off x="6147431" y="1605932"/>
          <a:ext cx="3703826" cy="231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SPW 12.0 Graph" r:id="rId9" imgW="6372367" imgH="3981604" progId="SigmaPlotGraphicObject.11">
                  <p:embed/>
                </p:oleObj>
              </mc:Choice>
              <mc:Fallback>
                <p:oleObj name="SPW 12.0 Graph" r:id="rId9" imgW="6372367" imgH="3981604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7431" y="1605932"/>
                        <a:ext cx="3703826" cy="231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823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71115-3190-40A2-8FFF-363BFBDD4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418093"/>
              </p:ext>
            </p:extLst>
          </p:nvPr>
        </p:nvGraphicFramePr>
        <p:xfrm>
          <a:off x="635000" y="635000"/>
          <a:ext cx="10896596" cy="3788410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2415491">
                  <a:extLst>
                    <a:ext uri="{9D8B030D-6E8A-4147-A177-3AD203B41FA5}">
                      <a16:colId xmlns:a16="http://schemas.microsoft.com/office/drawing/2014/main" val="1198742168"/>
                    </a:ext>
                  </a:extLst>
                </a:gridCol>
                <a:gridCol w="1696221">
                  <a:extLst>
                    <a:ext uri="{9D8B030D-6E8A-4147-A177-3AD203B41FA5}">
                      <a16:colId xmlns:a16="http://schemas.microsoft.com/office/drawing/2014/main" val="3248216092"/>
                    </a:ext>
                  </a:extLst>
                </a:gridCol>
                <a:gridCol w="1696221">
                  <a:extLst>
                    <a:ext uri="{9D8B030D-6E8A-4147-A177-3AD203B41FA5}">
                      <a16:colId xmlns:a16="http://schemas.microsoft.com/office/drawing/2014/main" val="1410462383"/>
                    </a:ext>
                  </a:extLst>
                </a:gridCol>
                <a:gridCol w="1696221">
                  <a:extLst>
                    <a:ext uri="{9D8B030D-6E8A-4147-A177-3AD203B41FA5}">
                      <a16:colId xmlns:a16="http://schemas.microsoft.com/office/drawing/2014/main" val="2990411825"/>
                    </a:ext>
                  </a:extLst>
                </a:gridCol>
                <a:gridCol w="1696221">
                  <a:extLst>
                    <a:ext uri="{9D8B030D-6E8A-4147-A177-3AD203B41FA5}">
                      <a16:colId xmlns:a16="http://schemas.microsoft.com/office/drawing/2014/main" val="1555832924"/>
                    </a:ext>
                  </a:extLst>
                </a:gridCol>
                <a:gridCol w="1696221">
                  <a:extLst>
                    <a:ext uri="{9D8B030D-6E8A-4147-A177-3AD203B41FA5}">
                      <a16:colId xmlns:a16="http://schemas.microsoft.com/office/drawing/2014/main" val="2302669769"/>
                    </a:ext>
                  </a:extLst>
                </a:gridCol>
              </a:tblGrid>
              <a:tr h="1054901">
                <a:tc>
                  <a:txBody>
                    <a:bodyPr/>
                    <a:lstStyle/>
                    <a:p>
                      <a:pPr algn="l" fontAlgn="b"/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Height 2015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Height 2016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Height 2017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Height 2018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Height 2019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extLst>
                  <a:ext uri="{0D108BD9-81ED-4DB2-BD59-A6C34878D82A}">
                    <a16:rowId xmlns:a16="http://schemas.microsoft.com/office/drawing/2014/main" val="3689355806"/>
                  </a:ext>
                </a:extLst>
              </a:tr>
              <a:tr h="559536"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Cover 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153.72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161.93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219.21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289.12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389.96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extLst>
                  <a:ext uri="{0D108BD9-81ED-4DB2-BD59-A6C34878D82A}">
                    <a16:rowId xmlns:a16="http://schemas.microsoft.com/office/drawing/2014/main" val="4208860288"/>
                  </a:ext>
                </a:extLst>
              </a:tr>
              <a:tr h="559536"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CoverIns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157.23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167.82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224.29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285.61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375.78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extLst>
                  <a:ext uri="{0D108BD9-81ED-4DB2-BD59-A6C34878D82A}">
                    <a16:rowId xmlns:a16="http://schemas.microsoft.com/office/drawing/2014/main" val="1960667126"/>
                  </a:ext>
                </a:extLst>
              </a:tr>
              <a:tr h="559536"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HerbIns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155.74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193.63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305.7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378.57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473.99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extLst>
                  <a:ext uri="{0D108BD9-81ED-4DB2-BD59-A6C34878D82A}">
                    <a16:rowId xmlns:a16="http://schemas.microsoft.com/office/drawing/2014/main" val="212009463"/>
                  </a:ext>
                </a:extLst>
              </a:tr>
              <a:tr h="1054901"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u="none" strike="noStrike">
                          <a:effectLst/>
                        </a:rPr>
                        <a:t>HerbNoIns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153.03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221.02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276.11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>
                          <a:effectLst/>
                        </a:rPr>
                        <a:t>343.04</a:t>
                      </a:r>
                      <a:endParaRPr lang="en-US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300" u="none" strike="noStrike" dirty="0">
                          <a:effectLst/>
                        </a:rPr>
                        <a:t>440.79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b"/>
                </a:tc>
                <a:extLst>
                  <a:ext uri="{0D108BD9-81ED-4DB2-BD59-A6C34878D82A}">
                    <a16:rowId xmlns:a16="http://schemas.microsoft.com/office/drawing/2014/main" val="200674059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F66EFB-C2D9-4995-90CC-EB827E2F9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8078"/>
              </p:ext>
            </p:extLst>
          </p:nvPr>
        </p:nvGraphicFramePr>
        <p:xfrm>
          <a:off x="635000" y="4578350"/>
          <a:ext cx="10896596" cy="1606547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026976">
                  <a:extLst>
                    <a:ext uri="{9D8B030D-6E8A-4147-A177-3AD203B41FA5}">
                      <a16:colId xmlns:a16="http://schemas.microsoft.com/office/drawing/2014/main" val="4141179982"/>
                    </a:ext>
                  </a:extLst>
                </a:gridCol>
                <a:gridCol w="2467405">
                  <a:extLst>
                    <a:ext uri="{9D8B030D-6E8A-4147-A177-3AD203B41FA5}">
                      <a16:colId xmlns:a16="http://schemas.microsoft.com/office/drawing/2014/main" val="1597229341"/>
                    </a:ext>
                  </a:extLst>
                </a:gridCol>
                <a:gridCol w="2467405">
                  <a:extLst>
                    <a:ext uri="{9D8B030D-6E8A-4147-A177-3AD203B41FA5}">
                      <a16:colId xmlns:a16="http://schemas.microsoft.com/office/drawing/2014/main" val="389986026"/>
                    </a:ext>
                  </a:extLst>
                </a:gridCol>
                <a:gridCol w="2467405">
                  <a:extLst>
                    <a:ext uri="{9D8B030D-6E8A-4147-A177-3AD203B41FA5}">
                      <a16:colId xmlns:a16="http://schemas.microsoft.com/office/drawing/2014/main" val="478097642"/>
                    </a:ext>
                  </a:extLst>
                </a:gridCol>
                <a:gridCol w="2467405">
                  <a:extLst>
                    <a:ext uri="{9D8B030D-6E8A-4147-A177-3AD203B41FA5}">
                      <a16:colId xmlns:a16="http://schemas.microsoft.com/office/drawing/2014/main" val="2128437288"/>
                    </a:ext>
                  </a:extLst>
                </a:gridCol>
              </a:tblGrid>
              <a:tr h="4955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2015-2016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2016-2017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2017-2018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2018-2019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1772759147"/>
                  </a:ext>
                </a:extLst>
              </a:tr>
              <a:tr h="2777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Cover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273555305"/>
                  </a:ext>
                </a:extLst>
              </a:tr>
              <a:tr h="2777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CoverIns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1551416855"/>
                  </a:ext>
                </a:extLst>
              </a:tr>
              <a:tr h="2777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HerbIns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1845777523"/>
                  </a:ext>
                </a:extLst>
              </a:tr>
              <a:tr h="2777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HerbNoIns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27755591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ACFC56F-89E5-4D5F-833D-4CA5EA7E4ABE}"/>
              </a:ext>
            </a:extLst>
          </p:cNvPr>
          <p:cNvSpPr txBox="1"/>
          <p:nvPr/>
        </p:nvSpPr>
        <p:spPr>
          <a:xfrm>
            <a:off x="4377690" y="137160"/>
            <a:ext cx="652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 Height Growth Over Years </a:t>
            </a:r>
          </a:p>
        </p:txBody>
      </p:sp>
    </p:spTree>
    <p:extLst>
      <p:ext uri="{BB962C8B-B14F-4D97-AF65-F5344CB8AC3E}">
        <p14:creationId xmlns:p14="http://schemas.microsoft.com/office/powerpoint/2010/main" val="15899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4BD15F-13D1-417F-B573-4C182125E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36474"/>
              </p:ext>
            </p:extLst>
          </p:nvPr>
        </p:nvGraphicFramePr>
        <p:xfrm>
          <a:off x="1371600" y="908248"/>
          <a:ext cx="9737086" cy="2985771"/>
        </p:xfrm>
        <a:graphic>
          <a:graphicData uri="http://schemas.openxmlformats.org/drawingml/2006/table">
            <a:tbl>
              <a:tblPr firstRow="1">
                <a:tableStyleId>{8799B23B-EC83-4686-B30A-512413B5E67A}</a:tableStyleId>
              </a:tblPr>
              <a:tblGrid>
                <a:gridCol w="2092801">
                  <a:extLst>
                    <a:ext uri="{9D8B030D-6E8A-4147-A177-3AD203B41FA5}">
                      <a16:colId xmlns:a16="http://schemas.microsoft.com/office/drawing/2014/main" val="790548302"/>
                    </a:ext>
                  </a:extLst>
                </a:gridCol>
                <a:gridCol w="1528857">
                  <a:extLst>
                    <a:ext uri="{9D8B030D-6E8A-4147-A177-3AD203B41FA5}">
                      <a16:colId xmlns:a16="http://schemas.microsoft.com/office/drawing/2014/main" val="1684743349"/>
                    </a:ext>
                  </a:extLst>
                </a:gridCol>
                <a:gridCol w="1528857">
                  <a:extLst>
                    <a:ext uri="{9D8B030D-6E8A-4147-A177-3AD203B41FA5}">
                      <a16:colId xmlns:a16="http://schemas.microsoft.com/office/drawing/2014/main" val="1860100528"/>
                    </a:ext>
                  </a:extLst>
                </a:gridCol>
                <a:gridCol w="1528857">
                  <a:extLst>
                    <a:ext uri="{9D8B030D-6E8A-4147-A177-3AD203B41FA5}">
                      <a16:colId xmlns:a16="http://schemas.microsoft.com/office/drawing/2014/main" val="1841498453"/>
                    </a:ext>
                  </a:extLst>
                </a:gridCol>
                <a:gridCol w="1528857">
                  <a:extLst>
                    <a:ext uri="{9D8B030D-6E8A-4147-A177-3AD203B41FA5}">
                      <a16:colId xmlns:a16="http://schemas.microsoft.com/office/drawing/2014/main" val="39389497"/>
                    </a:ext>
                  </a:extLst>
                </a:gridCol>
                <a:gridCol w="1528857">
                  <a:extLst>
                    <a:ext uri="{9D8B030D-6E8A-4147-A177-3AD203B41FA5}">
                      <a16:colId xmlns:a16="http://schemas.microsoft.com/office/drawing/2014/main" val="1324964981"/>
                    </a:ext>
                  </a:extLst>
                </a:gridCol>
              </a:tblGrid>
              <a:tr h="968055">
                <a:tc>
                  <a:txBody>
                    <a:bodyPr/>
                    <a:lstStyle/>
                    <a:p>
                      <a:pPr algn="l" fontAlgn="b"/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Caliper 2015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Caliper 2016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Caliper 2017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Caliper 2018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Caliper 2019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extLst>
                  <a:ext uri="{0D108BD9-81ED-4DB2-BD59-A6C34878D82A}">
                    <a16:rowId xmlns:a16="http://schemas.microsoft.com/office/drawing/2014/main" val="2680586286"/>
                  </a:ext>
                </a:extLst>
              </a:tr>
              <a:tr h="50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Cover 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1.13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1.54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2.28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3.56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5.18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extLst>
                  <a:ext uri="{0D108BD9-81ED-4DB2-BD59-A6C34878D82A}">
                    <a16:rowId xmlns:a16="http://schemas.microsoft.com/office/drawing/2014/main" val="734977930"/>
                  </a:ext>
                </a:extLst>
              </a:tr>
              <a:tr h="50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CoverIns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1.13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1.45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2.31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3.6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5.17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extLst>
                  <a:ext uri="{0D108BD9-81ED-4DB2-BD59-A6C34878D82A}">
                    <a16:rowId xmlns:a16="http://schemas.microsoft.com/office/drawing/2014/main" val="3939512780"/>
                  </a:ext>
                </a:extLst>
              </a:tr>
              <a:tr h="50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 err="1">
                          <a:effectLst/>
                        </a:rPr>
                        <a:t>HerbIns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1.12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2.29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3.93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5.3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6.7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extLst>
                  <a:ext uri="{0D108BD9-81ED-4DB2-BD59-A6C34878D82A}">
                    <a16:rowId xmlns:a16="http://schemas.microsoft.com/office/drawing/2014/main" val="1093735850"/>
                  </a:ext>
                </a:extLst>
              </a:tr>
              <a:tr h="50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>
                          <a:effectLst/>
                        </a:rPr>
                        <a:t>HerbNoIns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1.28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2.56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3.6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>
                          <a:effectLst/>
                        </a:rPr>
                        <a:t>4.97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6.5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664" marR="25664" marT="25664" marB="0" anchor="b"/>
                </a:tc>
                <a:extLst>
                  <a:ext uri="{0D108BD9-81ED-4DB2-BD59-A6C34878D82A}">
                    <a16:rowId xmlns:a16="http://schemas.microsoft.com/office/drawing/2014/main" val="102466782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8CB108-2ACB-4920-A3A5-BC038BD9C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17216"/>
              </p:ext>
            </p:extLst>
          </p:nvPr>
        </p:nvGraphicFramePr>
        <p:xfrm>
          <a:off x="829559" y="4030996"/>
          <a:ext cx="10718975" cy="2087003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009355">
                  <a:extLst>
                    <a:ext uri="{9D8B030D-6E8A-4147-A177-3AD203B41FA5}">
                      <a16:colId xmlns:a16="http://schemas.microsoft.com/office/drawing/2014/main" val="362404715"/>
                    </a:ext>
                  </a:extLst>
                </a:gridCol>
                <a:gridCol w="2427405">
                  <a:extLst>
                    <a:ext uri="{9D8B030D-6E8A-4147-A177-3AD203B41FA5}">
                      <a16:colId xmlns:a16="http://schemas.microsoft.com/office/drawing/2014/main" val="1062579043"/>
                    </a:ext>
                  </a:extLst>
                </a:gridCol>
                <a:gridCol w="2427405">
                  <a:extLst>
                    <a:ext uri="{9D8B030D-6E8A-4147-A177-3AD203B41FA5}">
                      <a16:colId xmlns:a16="http://schemas.microsoft.com/office/drawing/2014/main" val="2374174948"/>
                    </a:ext>
                  </a:extLst>
                </a:gridCol>
                <a:gridCol w="2427405">
                  <a:extLst>
                    <a:ext uri="{9D8B030D-6E8A-4147-A177-3AD203B41FA5}">
                      <a16:colId xmlns:a16="http://schemas.microsoft.com/office/drawing/2014/main" val="3756120789"/>
                    </a:ext>
                  </a:extLst>
                </a:gridCol>
                <a:gridCol w="2427405">
                  <a:extLst>
                    <a:ext uri="{9D8B030D-6E8A-4147-A177-3AD203B41FA5}">
                      <a16:colId xmlns:a16="http://schemas.microsoft.com/office/drawing/2014/main" val="1252577973"/>
                    </a:ext>
                  </a:extLst>
                </a:gridCol>
              </a:tblGrid>
              <a:tr h="643787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2015-2016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2016-2017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2017-2018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Height % Growth 2018-2019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extLst>
                  <a:ext uri="{0D108BD9-81ED-4DB2-BD59-A6C34878D82A}">
                    <a16:rowId xmlns:a16="http://schemas.microsoft.com/office/drawing/2014/main" val="1290874053"/>
                  </a:ext>
                </a:extLst>
              </a:tr>
              <a:tr h="360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Cover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extLst>
                  <a:ext uri="{0D108BD9-81ED-4DB2-BD59-A6C34878D82A}">
                    <a16:rowId xmlns:a16="http://schemas.microsoft.com/office/drawing/2014/main" val="1568472741"/>
                  </a:ext>
                </a:extLst>
              </a:tr>
              <a:tr h="360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CoverIns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extLst>
                  <a:ext uri="{0D108BD9-81ED-4DB2-BD59-A6C34878D82A}">
                    <a16:rowId xmlns:a16="http://schemas.microsoft.com/office/drawing/2014/main" val="3788827173"/>
                  </a:ext>
                </a:extLst>
              </a:tr>
              <a:tr h="360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HerbIns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extLst>
                  <a:ext uri="{0D108BD9-81ED-4DB2-BD59-A6C34878D82A}">
                    <a16:rowId xmlns:a16="http://schemas.microsoft.com/office/drawing/2014/main" val="806910789"/>
                  </a:ext>
                </a:extLst>
              </a:tr>
              <a:tr h="360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HerbNoIns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6" marR="6066" marT="6066" marB="0" anchor="b"/>
                </a:tc>
                <a:extLst>
                  <a:ext uri="{0D108BD9-81ED-4DB2-BD59-A6C34878D82A}">
                    <a16:rowId xmlns:a16="http://schemas.microsoft.com/office/drawing/2014/main" val="380743142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F6CEA77-93B9-49FE-A48B-CDA36002DE5A}"/>
              </a:ext>
            </a:extLst>
          </p:cNvPr>
          <p:cNvSpPr txBox="1"/>
          <p:nvPr/>
        </p:nvSpPr>
        <p:spPr>
          <a:xfrm>
            <a:off x="4377690" y="137160"/>
            <a:ext cx="652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 Caliper Growth Over Years </a:t>
            </a:r>
          </a:p>
        </p:txBody>
      </p:sp>
    </p:spTree>
    <p:extLst>
      <p:ext uri="{BB962C8B-B14F-4D97-AF65-F5344CB8AC3E}">
        <p14:creationId xmlns:p14="http://schemas.microsoft.com/office/powerpoint/2010/main" val="17656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9F94E8-2D69-453A-8BFC-43DCFCF0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Conclusion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6881-901B-44F5-AFC0-612BB9AE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The results for the tree growth reinforce the previous data collected in 2016 and 2017, suggesting that the presence of cover crop will reduce tree growth. </a:t>
            </a:r>
          </a:p>
          <a:p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</a:rPr>
              <a:t>Data  collected in 2019 on FAB hits by treatment indicated that cover crop at the base of the trunk was effective at reducing FAB attacks.</a:t>
            </a:r>
          </a:p>
          <a:p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management techniques will be required to mitigate the growth disparities between treed grown with cover crops and standard methods. </a:t>
            </a:r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2BBA-0750-45D0-B203-F87699A2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r>
              <a:rPr lang="en-US"/>
              <a:t>Acknowledgements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B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44D7F-6B83-4D99-BBE1-EDA58164C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07" y="803049"/>
            <a:ext cx="1976594" cy="2470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F5798B-1D57-4D96-90BD-A86D719F7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85" y="3461344"/>
            <a:ext cx="2955636" cy="243840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86E3B-02B0-40D0-B397-A98BF47D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438400"/>
            <a:ext cx="6422848" cy="3785419"/>
          </a:xfrm>
        </p:spPr>
        <p:txBody>
          <a:bodyPr>
            <a:normAutofit/>
          </a:bodyPr>
          <a:lstStyle/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Thanks to the </a:t>
            </a:r>
            <a:r>
              <a:rPr lang="en-US" sz="2000" dirty="0" err="1"/>
              <a:t>Addesso</a:t>
            </a:r>
            <a:r>
              <a:rPr lang="en-US" sz="2000" dirty="0"/>
              <a:t> Lab for assistance </a:t>
            </a:r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Paul O’Neal </a:t>
            </a:r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Victoria </a:t>
            </a:r>
            <a:r>
              <a:rPr lang="en-US" sz="2000" dirty="0" err="1"/>
              <a:t>Deren</a:t>
            </a:r>
            <a:endParaRPr lang="en-US" sz="2000" dirty="0"/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Vivek </a:t>
            </a:r>
            <a:r>
              <a:rPr lang="en-US" sz="2000" dirty="0" err="1"/>
              <a:t>Ojiha</a:t>
            </a:r>
            <a:r>
              <a:rPr lang="en-US" sz="2000" dirty="0"/>
              <a:t> </a:t>
            </a:r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Millan </a:t>
            </a:r>
            <a:r>
              <a:rPr lang="en-US" sz="2000" dirty="0" err="1"/>
              <a:t>Panth</a:t>
            </a:r>
            <a:endParaRPr lang="en-US" sz="2000" dirty="0"/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Megan  Winkle </a:t>
            </a:r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r>
              <a:rPr lang="en-US" sz="2000" dirty="0"/>
              <a:t>Faith Womack </a:t>
            </a:r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endParaRPr lang="en-US" sz="2000" dirty="0"/>
          </a:p>
          <a:p>
            <a:pPr marL="4763" lvl="0" indent="4763" defTabSz="457063">
              <a:buClr>
                <a:schemeClr val="accent1"/>
              </a:buClr>
              <a:buNone/>
              <a:defRPr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2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ed flower in a field&#10;&#10;Description automatically generated">
            <a:extLst>
              <a:ext uri="{FF2B5EF4-FFF2-40B4-BE49-F238E27FC236}">
                <a16:creationId xmlns:a16="http://schemas.microsoft.com/office/drawing/2014/main" id="{B2F3787F-6528-43D7-B201-34C7A3134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1521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C51AB-3EF4-453E-9C45-0F418BA7A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97727D-A7C1-4D0A-AF04-DAC635EE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Presentation Outline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E5F9FF-7FC3-47A4-893B-E3C797130DE5}"/>
              </a:ext>
            </a:extLst>
          </p:cNvPr>
          <p:cNvSpPr txBox="1"/>
          <p:nvPr/>
        </p:nvSpPr>
        <p:spPr>
          <a:xfrm>
            <a:off x="6172200" y="804672"/>
            <a:ext cx="5221224" cy="523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Red maple production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Flatheaded </a:t>
            </a:r>
            <a:r>
              <a:rPr lang="en-US" dirty="0" err="1">
                <a:solidFill>
                  <a:schemeClr val="tx2"/>
                </a:solidFill>
              </a:rPr>
              <a:t>appletree</a:t>
            </a:r>
            <a:r>
              <a:rPr lang="en-US" dirty="0">
                <a:solidFill>
                  <a:schemeClr val="tx2"/>
                </a:solidFill>
              </a:rPr>
              <a:t> borer (FHAB)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FHAB </a:t>
            </a:r>
            <a:r>
              <a:rPr lang="en-US" dirty="0" err="1">
                <a:solidFill>
                  <a:schemeClr val="tx2"/>
                </a:solidFill>
              </a:rPr>
              <a:t>tretaments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Cover crops in nursery production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Materials and methods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Results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133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 descr="A plant in a forest&#10;&#10;Description automatically generated">
            <a:extLst>
              <a:ext uri="{FF2B5EF4-FFF2-40B4-BE49-F238E27FC236}">
                <a16:creationId xmlns:a16="http://schemas.microsoft.com/office/drawing/2014/main" id="{DFEE64B2-E937-4F71-B010-7D38B9D533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r="3348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1283A7-FF62-46AA-A4B9-0E103BA5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43534"/>
            <a:ext cx="37008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/>
              <a:t>Red maple (</a:t>
            </a:r>
            <a:r>
              <a:rPr lang="en-US" sz="2400" b="1" i="0" u="none" strike="noStrike" baseline="0" dirty="0"/>
              <a:t>Acer rubrum L.)</a:t>
            </a:r>
            <a:endParaRPr lang="en-US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98BC06-D44E-4BE0-AD1C-8E6D8E26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One of the most common ornamental plants in eastern North America.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Rapid growth rate.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Resistance to extreme soil-moisture conditions.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 Sparkling fall colors.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5F607-75AE-4A8E-B312-95EB60255007}"/>
              </a:ext>
            </a:extLst>
          </p:cNvPr>
          <p:cNvSpPr txBox="1"/>
          <p:nvPr/>
        </p:nvSpPr>
        <p:spPr>
          <a:xfrm>
            <a:off x="10514567" y="6488658"/>
            <a:ext cx="175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Photo: Ravi </a:t>
            </a:r>
            <a:r>
              <a:rPr lang="en-US" dirty="0" err="1">
                <a:highlight>
                  <a:srgbClr val="00FF00"/>
                </a:highlight>
              </a:rPr>
              <a:t>Bika</a:t>
            </a:r>
            <a:endParaRPr 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483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D451-2826-4675-84F7-367A39E7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189" y="340922"/>
            <a:ext cx="4087306" cy="1047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The Flatheaded </a:t>
            </a:r>
            <a:r>
              <a:rPr lang="en-US" b="1" dirty="0" err="1"/>
              <a:t>appletree</a:t>
            </a:r>
            <a:r>
              <a:rPr lang="en-US" b="1" dirty="0"/>
              <a:t> borer (FHAB)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close up of a green leaf&#10;&#10;Description automatically generated">
            <a:extLst>
              <a:ext uri="{FF2B5EF4-FFF2-40B4-BE49-F238E27FC236}">
                <a16:creationId xmlns:a16="http://schemas.microsoft.com/office/drawing/2014/main" id="{9D090799-CD68-4845-9040-9D6411DAFF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r="1533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A8B71-0EFA-4F06-9107-74440694E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70723" y="1892147"/>
            <a:ext cx="3932237" cy="44645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Serious pest throughout the United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larva can girdle a tree within one season.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Ruins the economic quality of the nursery trees.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Cultivars that show stress symptoms are more likely to be attack.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Chrysobothris</a:t>
            </a:r>
            <a:r>
              <a:rPr lang="en-US" i="1" dirty="0"/>
              <a:t> </a:t>
            </a:r>
            <a:r>
              <a:rPr lang="en-US" i="1" dirty="0" err="1"/>
              <a:t>femorata</a:t>
            </a:r>
            <a:r>
              <a:rPr lang="en-US" i="1" dirty="0"/>
              <a:t> 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111E3-65D6-400C-98ED-3921CC8D57A4}"/>
              </a:ext>
            </a:extLst>
          </p:cNvPr>
          <p:cNvSpPr txBox="1"/>
          <p:nvPr/>
        </p:nvSpPr>
        <p:spPr>
          <a:xfrm>
            <a:off x="135815" y="138752"/>
            <a:ext cx="2599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Order: Coleoptera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6EBA4-6B81-488E-8950-5A8491FBFF65}"/>
              </a:ext>
            </a:extLst>
          </p:cNvPr>
          <p:cNvSpPr txBox="1"/>
          <p:nvPr/>
        </p:nvSpPr>
        <p:spPr>
          <a:xfrm>
            <a:off x="135814" y="463448"/>
            <a:ext cx="2599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Family: </a:t>
            </a:r>
            <a:r>
              <a:rPr lang="en-US" sz="2000" dirty="0" err="1"/>
              <a:t>Buprestidae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8FE4F-95E1-416F-9679-2CE146D90DC8}"/>
              </a:ext>
            </a:extLst>
          </p:cNvPr>
          <p:cNvSpPr txBox="1"/>
          <p:nvPr/>
        </p:nvSpPr>
        <p:spPr>
          <a:xfrm>
            <a:off x="0" y="6554247"/>
            <a:ext cx="2871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Axel Gonzalez </a:t>
            </a:r>
          </a:p>
        </p:txBody>
      </p:sp>
    </p:spTree>
    <p:extLst>
      <p:ext uri="{BB962C8B-B14F-4D97-AF65-F5344CB8AC3E}">
        <p14:creationId xmlns:p14="http://schemas.microsoft.com/office/powerpoint/2010/main" val="2383566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539AD-B014-49A8-B9F6-D06ED2B9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Damage symptoms (first 40 cm) </a:t>
            </a:r>
          </a:p>
        </p:txBody>
      </p:sp>
      <p:pic>
        <p:nvPicPr>
          <p:cNvPr id="6" name="Picture Placeholder 5" descr="A close up of a tree trunk&#10;&#10;Description automatically generated">
            <a:extLst>
              <a:ext uri="{FF2B5EF4-FFF2-40B4-BE49-F238E27FC236}">
                <a16:creationId xmlns:a16="http://schemas.microsoft.com/office/drawing/2014/main" id="{76DE2D89-022B-43F4-9A47-4BEA7CEFD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79" y="2223706"/>
            <a:ext cx="1808184" cy="24105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FD6AE-BB32-480C-9064-F3319AE9A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2" y="2915363"/>
            <a:ext cx="1727978" cy="121777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28B1611-C347-4BB8-9FD2-7C9008DCB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524" y="1878050"/>
            <a:ext cx="2179658" cy="31019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9EF8AD21-7F7F-4C58-AB2F-7498A504EEDF}"/>
              </a:ext>
            </a:extLst>
          </p:cNvPr>
          <p:cNvSpPr/>
          <p:nvPr/>
        </p:nvSpPr>
        <p:spPr>
          <a:xfrm>
            <a:off x="1384181" y="4290197"/>
            <a:ext cx="243281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E7C149D-F049-4ACB-9AF5-0A54899A0BBD}"/>
              </a:ext>
            </a:extLst>
          </p:cNvPr>
          <p:cNvSpPr/>
          <p:nvPr/>
        </p:nvSpPr>
        <p:spPr>
          <a:xfrm>
            <a:off x="9842707" y="5427677"/>
            <a:ext cx="243281" cy="469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5552421-805B-4B58-8441-10872261E23C}"/>
              </a:ext>
            </a:extLst>
          </p:cNvPr>
          <p:cNvSpPr/>
          <p:nvPr/>
        </p:nvSpPr>
        <p:spPr>
          <a:xfrm>
            <a:off x="6930712" y="5200199"/>
            <a:ext cx="243281" cy="469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19B1EF0-7846-4712-A4B5-A66819999157}"/>
              </a:ext>
            </a:extLst>
          </p:cNvPr>
          <p:cNvSpPr/>
          <p:nvPr/>
        </p:nvSpPr>
        <p:spPr>
          <a:xfrm>
            <a:off x="3932030" y="4802697"/>
            <a:ext cx="243282" cy="364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DBAFC-3FCA-403E-9B54-6EEF2C7945E3}"/>
              </a:ext>
            </a:extLst>
          </p:cNvPr>
          <p:cNvSpPr txBox="1"/>
          <p:nvPr/>
        </p:nvSpPr>
        <p:spPr>
          <a:xfrm>
            <a:off x="372094" y="4825526"/>
            <a:ext cx="2267453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Larvae develop mainly in the cambium and sapwood.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209A5-D802-4D69-9AE6-C5E270554E1F}"/>
              </a:ext>
            </a:extLst>
          </p:cNvPr>
          <p:cNvSpPr txBox="1"/>
          <p:nvPr/>
        </p:nvSpPr>
        <p:spPr>
          <a:xfrm>
            <a:off x="2919944" y="5348746"/>
            <a:ext cx="2267453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Feeding tunnels packed with </a:t>
            </a:r>
            <a:r>
              <a:rPr lang="en-US" sz="1400" dirty="0" err="1"/>
              <a:t>frass</a:t>
            </a:r>
            <a:r>
              <a:rPr lang="en-US" sz="1400" dirty="0"/>
              <a:t>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C3865-0332-41E4-93E8-734712C16C4B}"/>
              </a:ext>
            </a:extLst>
          </p:cNvPr>
          <p:cNvSpPr txBox="1"/>
          <p:nvPr/>
        </p:nvSpPr>
        <p:spPr>
          <a:xfrm>
            <a:off x="6012457" y="5871966"/>
            <a:ext cx="2079789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Characteristic “D” shape hole after emerging.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7944A2-A0EB-471D-ACC0-B38F96237BB3}"/>
              </a:ext>
            </a:extLst>
          </p:cNvPr>
          <p:cNvSpPr txBox="1"/>
          <p:nvPr/>
        </p:nvSpPr>
        <p:spPr>
          <a:xfrm>
            <a:off x="8673796" y="6231265"/>
            <a:ext cx="2748881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Adults are metallic olive-gray to brown with oval shape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8ED633-C52D-4C43-85CD-4C1F11D45987}"/>
              </a:ext>
            </a:extLst>
          </p:cNvPr>
          <p:cNvSpPr txBox="1"/>
          <p:nvPr/>
        </p:nvSpPr>
        <p:spPr>
          <a:xfrm>
            <a:off x="599425" y="2754214"/>
            <a:ext cx="1555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Nadeer Youssef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E885D5-B2ED-4ACD-955A-473CBEF081ED}"/>
              </a:ext>
            </a:extLst>
          </p:cNvPr>
          <p:cNvSpPr txBox="1"/>
          <p:nvPr/>
        </p:nvSpPr>
        <p:spPr>
          <a:xfrm>
            <a:off x="5875174" y="1718953"/>
            <a:ext cx="1555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Nadeer Youssef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0741A-DDB8-49D5-88DB-D0547DC08398}"/>
              </a:ext>
            </a:extLst>
          </p:cNvPr>
          <p:cNvSpPr txBox="1"/>
          <p:nvPr/>
        </p:nvSpPr>
        <p:spPr>
          <a:xfrm>
            <a:off x="3070735" y="2042272"/>
            <a:ext cx="1555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Axel Gonzalez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B5E086-54F7-49F3-AAA2-4ECE6CBD97DE}"/>
              </a:ext>
            </a:extLst>
          </p:cNvPr>
          <p:cNvSpPr txBox="1"/>
          <p:nvPr/>
        </p:nvSpPr>
        <p:spPr>
          <a:xfrm>
            <a:off x="8673796" y="1543314"/>
            <a:ext cx="1555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Axel Gonzalez </a:t>
            </a:r>
          </a:p>
        </p:txBody>
      </p:sp>
      <p:pic>
        <p:nvPicPr>
          <p:cNvPr id="4" name="Picture 3" descr="A picture containing ground, insect, stone&#10;&#10;Description automatically generated">
            <a:extLst>
              <a:ext uri="{FF2B5EF4-FFF2-40B4-BE49-F238E27FC236}">
                <a16:creationId xmlns:a16="http://schemas.microsoft.com/office/drawing/2014/main" id="{6D5E64E3-72F5-42DB-89CF-1E02AB2F3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6056" y="2301340"/>
            <a:ext cx="3491195" cy="23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45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7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7DAACE-CB65-4675-BB36-6C50983E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75" y="1733090"/>
            <a:ext cx="4787331" cy="9402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imidacloprid insecticides are the standard treatment for FHAB.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Freeform: Shape 51">
            <a:extLst>
              <a:ext uri="{FF2B5EF4-FFF2-40B4-BE49-F238E27FC236}">
                <a16:creationId xmlns:a16="http://schemas.microsoft.com/office/drawing/2014/main" id="{FDF32B5C-56CA-41B2-B98F-3B7181734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0946" y="450563"/>
            <a:ext cx="1366757" cy="1232062"/>
          </a:xfrm>
          <a:custGeom>
            <a:avLst/>
            <a:gdLst>
              <a:gd name="connsiteX0" fmla="*/ 389939 w 1366757"/>
              <a:gd name="connsiteY0" fmla="*/ 0 h 1232062"/>
              <a:gd name="connsiteX1" fmla="*/ 978131 w 1366757"/>
              <a:gd name="connsiteY1" fmla="*/ 0 h 1232062"/>
              <a:gd name="connsiteX2" fmla="*/ 1062158 w 1366757"/>
              <a:gd name="connsiteY2" fmla="*/ 48072 h 1232062"/>
              <a:gd name="connsiteX3" fmla="*/ 1356254 w 1366757"/>
              <a:gd name="connsiteY3" fmla="*/ 566179 h 1232062"/>
              <a:gd name="connsiteX4" fmla="*/ 1356254 w 1366757"/>
              <a:gd name="connsiteY4" fmla="*/ 665884 h 1232062"/>
              <a:gd name="connsiteX5" fmla="*/ 1062158 w 1366757"/>
              <a:gd name="connsiteY5" fmla="*/ 1183990 h 1232062"/>
              <a:gd name="connsiteX6" fmla="*/ 978131 w 1366757"/>
              <a:gd name="connsiteY6" fmla="*/ 1232062 h 1232062"/>
              <a:gd name="connsiteX7" fmla="*/ 389939 w 1366757"/>
              <a:gd name="connsiteY7" fmla="*/ 1232062 h 1232062"/>
              <a:gd name="connsiteX8" fmla="*/ 305913 w 1366757"/>
              <a:gd name="connsiteY8" fmla="*/ 1183990 h 1232062"/>
              <a:gd name="connsiteX9" fmla="*/ 11817 w 1366757"/>
              <a:gd name="connsiteY9" fmla="*/ 665884 h 1232062"/>
              <a:gd name="connsiteX10" fmla="*/ 11817 w 1366757"/>
              <a:gd name="connsiteY10" fmla="*/ 566179 h 1232062"/>
              <a:gd name="connsiteX11" fmla="*/ 305913 w 1366757"/>
              <a:gd name="connsiteY11" fmla="*/ 48072 h 1232062"/>
              <a:gd name="connsiteX12" fmla="*/ 389939 w 1366757"/>
              <a:gd name="connsiteY12" fmla="*/ 0 h 123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6757" h="1232062">
                <a:moveTo>
                  <a:pt x="389939" y="0"/>
                </a:moveTo>
                <a:cubicBezTo>
                  <a:pt x="978131" y="0"/>
                  <a:pt x="978131" y="0"/>
                  <a:pt x="978131" y="0"/>
                </a:cubicBezTo>
                <a:cubicBezTo>
                  <a:pt x="1007891" y="0"/>
                  <a:pt x="1046404" y="21366"/>
                  <a:pt x="1062158" y="48072"/>
                </a:cubicBezTo>
                <a:cubicBezTo>
                  <a:pt x="1356254" y="566179"/>
                  <a:pt x="1356254" y="566179"/>
                  <a:pt x="1356254" y="566179"/>
                </a:cubicBezTo>
                <a:cubicBezTo>
                  <a:pt x="1370259" y="594666"/>
                  <a:pt x="1370259" y="637396"/>
                  <a:pt x="1356254" y="665884"/>
                </a:cubicBezTo>
                <a:cubicBezTo>
                  <a:pt x="1062158" y="1183990"/>
                  <a:pt x="1062158" y="1183990"/>
                  <a:pt x="1062158" y="1183990"/>
                </a:cubicBezTo>
                <a:cubicBezTo>
                  <a:pt x="1046404" y="1210698"/>
                  <a:pt x="1007891" y="1232062"/>
                  <a:pt x="978131" y="1232062"/>
                </a:cubicBezTo>
                <a:lnTo>
                  <a:pt x="389939" y="1232062"/>
                </a:lnTo>
                <a:cubicBezTo>
                  <a:pt x="358429" y="1232062"/>
                  <a:pt x="319917" y="1210698"/>
                  <a:pt x="305913" y="1183990"/>
                </a:cubicBezTo>
                <a:cubicBezTo>
                  <a:pt x="11817" y="665884"/>
                  <a:pt x="11817" y="665884"/>
                  <a:pt x="11817" y="665884"/>
                </a:cubicBezTo>
                <a:cubicBezTo>
                  <a:pt x="-3939" y="637396"/>
                  <a:pt x="-3939" y="594666"/>
                  <a:pt x="11817" y="566179"/>
                </a:cubicBezTo>
                <a:cubicBezTo>
                  <a:pt x="305913" y="48072"/>
                  <a:pt x="305913" y="48072"/>
                  <a:pt x="305913" y="48072"/>
                </a:cubicBezTo>
                <a:cubicBezTo>
                  <a:pt x="319917" y="21366"/>
                  <a:pt x="358429" y="0"/>
                  <a:pt x="389939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1" name="Graphic 40" descr="Bee">
            <a:extLst>
              <a:ext uri="{FF2B5EF4-FFF2-40B4-BE49-F238E27FC236}">
                <a16:creationId xmlns:a16="http://schemas.microsoft.com/office/drawing/2014/main" id="{ABC34D8A-C598-4EBC-AB52-3328644AE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5758" y="698028"/>
            <a:ext cx="737132" cy="737132"/>
          </a:xfrm>
          <a:prstGeom prst="rect">
            <a:avLst/>
          </a:prstGeom>
        </p:spPr>
      </p:pic>
      <p:sp useBgFill="1">
        <p:nvSpPr>
          <p:cNvPr id="63" name="Freeform: Shape 53">
            <a:extLst>
              <a:ext uri="{FF2B5EF4-FFF2-40B4-BE49-F238E27FC236}">
                <a16:creationId xmlns:a16="http://schemas.microsoft.com/office/drawing/2014/main" id="{D13042C5-FBFD-461A-A131-5C448FAF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91" y="1799112"/>
            <a:ext cx="4808198" cy="426190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" name="Graphic 39" descr="Ladybug">
            <a:extLst>
              <a:ext uri="{FF2B5EF4-FFF2-40B4-BE49-F238E27FC236}">
                <a16:creationId xmlns:a16="http://schemas.microsoft.com/office/drawing/2014/main" id="{3B76E290-97F5-452D-B103-F127DF9F2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3478" y="2708512"/>
            <a:ext cx="2442825" cy="2442825"/>
          </a:xfrm>
          <a:prstGeom prst="rect">
            <a:avLst/>
          </a:prstGeom>
        </p:spPr>
      </p:pic>
      <p:sp>
        <p:nvSpPr>
          <p:cNvPr id="64" name="Freeform: Shape 55">
            <a:extLst>
              <a:ext uri="{FF2B5EF4-FFF2-40B4-BE49-F238E27FC236}">
                <a16:creationId xmlns:a16="http://schemas.microsoft.com/office/drawing/2014/main" id="{53339482-2518-48ED-BB8A-78BA44D80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560" y="1208098"/>
            <a:ext cx="2426310" cy="2187196"/>
          </a:xfrm>
          <a:custGeom>
            <a:avLst/>
            <a:gdLst>
              <a:gd name="connsiteX0" fmla="*/ 638327 w 2237370"/>
              <a:gd name="connsiteY0" fmla="*/ 0 h 2016876"/>
              <a:gd name="connsiteX1" fmla="*/ 1601193 w 2237370"/>
              <a:gd name="connsiteY1" fmla="*/ 0 h 2016876"/>
              <a:gd name="connsiteX2" fmla="*/ 1738744 w 2237370"/>
              <a:gd name="connsiteY2" fmla="*/ 78694 h 2016876"/>
              <a:gd name="connsiteX3" fmla="*/ 2220176 w 2237370"/>
              <a:gd name="connsiteY3" fmla="*/ 926830 h 2016876"/>
              <a:gd name="connsiteX4" fmla="*/ 2220176 w 2237370"/>
              <a:gd name="connsiteY4" fmla="*/ 1090047 h 2016876"/>
              <a:gd name="connsiteX5" fmla="*/ 1738744 w 2237370"/>
              <a:gd name="connsiteY5" fmla="*/ 1938183 h 2016876"/>
              <a:gd name="connsiteX6" fmla="*/ 1601193 w 2237370"/>
              <a:gd name="connsiteY6" fmla="*/ 2016876 h 2016876"/>
              <a:gd name="connsiteX7" fmla="*/ 638327 w 2237370"/>
              <a:gd name="connsiteY7" fmla="*/ 2016876 h 2016876"/>
              <a:gd name="connsiteX8" fmla="*/ 500776 w 2237370"/>
              <a:gd name="connsiteY8" fmla="*/ 1938183 h 2016876"/>
              <a:gd name="connsiteX9" fmla="*/ 19344 w 2237370"/>
              <a:gd name="connsiteY9" fmla="*/ 1090047 h 2016876"/>
              <a:gd name="connsiteX10" fmla="*/ 19344 w 2237370"/>
              <a:gd name="connsiteY10" fmla="*/ 926830 h 2016876"/>
              <a:gd name="connsiteX11" fmla="*/ 500776 w 2237370"/>
              <a:gd name="connsiteY11" fmla="*/ 78694 h 2016876"/>
              <a:gd name="connsiteX12" fmla="*/ 638327 w 2237370"/>
              <a:gd name="connsiteY12" fmla="*/ 0 h 201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7370" h="2016876">
                <a:moveTo>
                  <a:pt x="638327" y="0"/>
                </a:moveTo>
                <a:cubicBezTo>
                  <a:pt x="1601193" y="0"/>
                  <a:pt x="1601193" y="0"/>
                  <a:pt x="1601193" y="0"/>
                </a:cubicBezTo>
                <a:cubicBezTo>
                  <a:pt x="1649909" y="0"/>
                  <a:pt x="1712954" y="34975"/>
                  <a:pt x="1738744" y="78694"/>
                </a:cubicBezTo>
                <a:cubicBezTo>
                  <a:pt x="2220176" y="926830"/>
                  <a:pt x="2220176" y="926830"/>
                  <a:pt x="2220176" y="926830"/>
                </a:cubicBezTo>
                <a:cubicBezTo>
                  <a:pt x="2243102" y="973464"/>
                  <a:pt x="2243102" y="1043413"/>
                  <a:pt x="2220176" y="1090047"/>
                </a:cubicBezTo>
                <a:cubicBezTo>
                  <a:pt x="1738744" y="1938183"/>
                  <a:pt x="1738744" y="1938183"/>
                  <a:pt x="1738744" y="1938183"/>
                </a:cubicBezTo>
                <a:cubicBezTo>
                  <a:pt x="1712954" y="1981902"/>
                  <a:pt x="1649909" y="2016876"/>
                  <a:pt x="1601193" y="2016876"/>
                </a:cubicBezTo>
                <a:lnTo>
                  <a:pt x="638327" y="2016876"/>
                </a:lnTo>
                <a:cubicBezTo>
                  <a:pt x="586746" y="2016876"/>
                  <a:pt x="523702" y="1981902"/>
                  <a:pt x="500776" y="1938183"/>
                </a:cubicBezTo>
                <a:cubicBezTo>
                  <a:pt x="19344" y="1090047"/>
                  <a:pt x="19344" y="1090047"/>
                  <a:pt x="19344" y="1090047"/>
                </a:cubicBezTo>
                <a:cubicBezTo>
                  <a:pt x="-6448" y="1043413"/>
                  <a:pt x="-6448" y="973464"/>
                  <a:pt x="19344" y="926830"/>
                </a:cubicBezTo>
                <a:cubicBezTo>
                  <a:pt x="500776" y="78694"/>
                  <a:pt x="500776" y="78694"/>
                  <a:pt x="500776" y="78694"/>
                </a:cubicBezTo>
                <a:cubicBezTo>
                  <a:pt x="523702" y="34975"/>
                  <a:pt x="586746" y="0"/>
                  <a:pt x="638327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Graphic 36" descr="Bug">
            <a:extLst>
              <a:ext uri="{FF2B5EF4-FFF2-40B4-BE49-F238E27FC236}">
                <a16:creationId xmlns:a16="http://schemas.microsoft.com/office/drawing/2014/main" id="{44D3DA5E-D7E0-4F27-9921-70B72A985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1161" y="1637142"/>
            <a:ext cx="1329108" cy="13291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D3BDBB-CB70-44E1-A9A8-0735F4F18C73}"/>
              </a:ext>
            </a:extLst>
          </p:cNvPr>
          <p:cNvSpPr txBox="1"/>
          <p:nvPr/>
        </p:nvSpPr>
        <p:spPr>
          <a:xfrm>
            <a:off x="965199" y="3084625"/>
            <a:ext cx="4463975" cy="2927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The seasonality of adult borer flights and egg deposition.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Issues with insect resistance.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Increased demand for organic and sustainable production.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They are broad spectrum products that kill beneficial insects at the same time.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EC55F4D-D9C2-4111-949F-1021A85FC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2185" y="4925651"/>
            <a:ext cx="1839293" cy="1658029"/>
          </a:xfrm>
          <a:custGeom>
            <a:avLst/>
            <a:gdLst>
              <a:gd name="connsiteX0" fmla="*/ 485386 w 1701304"/>
              <a:gd name="connsiteY0" fmla="*/ 0 h 1533639"/>
              <a:gd name="connsiteX1" fmla="*/ 1217552 w 1701304"/>
              <a:gd name="connsiteY1" fmla="*/ 0 h 1533639"/>
              <a:gd name="connsiteX2" fmla="*/ 1322147 w 1701304"/>
              <a:gd name="connsiteY2" fmla="*/ 59839 h 1533639"/>
              <a:gd name="connsiteX3" fmla="*/ 1688230 w 1701304"/>
              <a:gd name="connsiteY3" fmla="*/ 704765 h 1533639"/>
              <a:gd name="connsiteX4" fmla="*/ 1688230 w 1701304"/>
              <a:gd name="connsiteY4" fmla="*/ 828876 h 1533639"/>
              <a:gd name="connsiteX5" fmla="*/ 1322147 w 1701304"/>
              <a:gd name="connsiteY5" fmla="*/ 1473800 h 1533639"/>
              <a:gd name="connsiteX6" fmla="*/ 1217552 w 1701304"/>
              <a:gd name="connsiteY6" fmla="*/ 1533639 h 1533639"/>
              <a:gd name="connsiteX7" fmla="*/ 485386 w 1701304"/>
              <a:gd name="connsiteY7" fmla="*/ 1533639 h 1533639"/>
              <a:gd name="connsiteX8" fmla="*/ 380793 w 1701304"/>
              <a:gd name="connsiteY8" fmla="*/ 1473800 h 1533639"/>
              <a:gd name="connsiteX9" fmla="*/ 14709 w 1701304"/>
              <a:gd name="connsiteY9" fmla="*/ 828876 h 1533639"/>
              <a:gd name="connsiteX10" fmla="*/ 14709 w 1701304"/>
              <a:gd name="connsiteY10" fmla="*/ 704765 h 1533639"/>
              <a:gd name="connsiteX11" fmla="*/ 380793 w 1701304"/>
              <a:gd name="connsiteY11" fmla="*/ 59839 h 1533639"/>
              <a:gd name="connsiteX12" fmla="*/ 485386 w 1701304"/>
              <a:gd name="connsiteY12" fmla="*/ 0 h 153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304" h="1533639">
                <a:moveTo>
                  <a:pt x="485386" y="0"/>
                </a:moveTo>
                <a:cubicBezTo>
                  <a:pt x="1217552" y="0"/>
                  <a:pt x="1217552" y="0"/>
                  <a:pt x="1217552" y="0"/>
                </a:cubicBezTo>
                <a:cubicBezTo>
                  <a:pt x="1254597" y="0"/>
                  <a:pt x="1302536" y="26596"/>
                  <a:pt x="1322147" y="59839"/>
                </a:cubicBezTo>
                <a:cubicBezTo>
                  <a:pt x="1688230" y="704765"/>
                  <a:pt x="1688230" y="704765"/>
                  <a:pt x="1688230" y="704765"/>
                </a:cubicBezTo>
                <a:cubicBezTo>
                  <a:pt x="1705663" y="740225"/>
                  <a:pt x="1705663" y="793415"/>
                  <a:pt x="1688230" y="828876"/>
                </a:cubicBezTo>
                <a:cubicBezTo>
                  <a:pt x="1322147" y="1473800"/>
                  <a:pt x="1322147" y="1473800"/>
                  <a:pt x="1322147" y="1473800"/>
                </a:cubicBezTo>
                <a:cubicBezTo>
                  <a:pt x="1302536" y="1507046"/>
                  <a:pt x="1254597" y="1533639"/>
                  <a:pt x="1217552" y="1533639"/>
                </a:cubicBezTo>
                <a:lnTo>
                  <a:pt x="485386" y="1533639"/>
                </a:lnTo>
                <a:cubicBezTo>
                  <a:pt x="446164" y="1533639"/>
                  <a:pt x="398225" y="1507046"/>
                  <a:pt x="380793" y="1473800"/>
                </a:cubicBezTo>
                <a:cubicBezTo>
                  <a:pt x="14709" y="828876"/>
                  <a:pt x="14709" y="828876"/>
                  <a:pt x="14709" y="828876"/>
                </a:cubicBezTo>
                <a:cubicBezTo>
                  <a:pt x="-4903" y="793415"/>
                  <a:pt x="-4903" y="740225"/>
                  <a:pt x="14709" y="704765"/>
                </a:cubicBezTo>
                <a:cubicBezTo>
                  <a:pt x="380793" y="59839"/>
                  <a:pt x="380793" y="59839"/>
                  <a:pt x="380793" y="59839"/>
                </a:cubicBezTo>
                <a:cubicBezTo>
                  <a:pt x="398225" y="26596"/>
                  <a:pt x="446164" y="0"/>
                  <a:pt x="485386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Graphic 6" descr="Bug spray">
            <a:extLst>
              <a:ext uri="{FF2B5EF4-FFF2-40B4-BE49-F238E27FC236}">
                <a16:creationId xmlns:a16="http://schemas.microsoft.com/office/drawing/2014/main" id="{EBEAEC84-9DDE-4033-8CAB-F473C8B21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1554" y="5254388"/>
            <a:ext cx="1000554" cy="10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55147-A34B-4A7A-85A5-4724B715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Cover Crops in Nursery Production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809F2-DA0A-4F09-A461-40815A6F4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In experiment conducted by Nursery Research Center in McMinnville Tn, shows that the usage of winter cover crops such as rye (Secale cereal L.), Wheat (Triticum </a:t>
            </a:r>
            <a:r>
              <a:rPr lang="en-US" sz="2000" dirty="0" err="1"/>
              <a:t>aestivum</a:t>
            </a:r>
            <a:r>
              <a:rPr lang="en-US" sz="2000" dirty="0"/>
              <a:t> L.), clover (Trifolium spp.), vetch (Vicia spp.), and other crops in red maple production can reduce the oviposition sites for the flatheaded </a:t>
            </a:r>
            <a:r>
              <a:rPr lang="en-US" sz="2000" dirty="0" err="1"/>
              <a:t>appletree</a:t>
            </a:r>
            <a:r>
              <a:rPr lang="en-US" sz="2000" dirty="0"/>
              <a:t> borer (</a:t>
            </a:r>
            <a:r>
              <a:rPr lang="en-US" sz="2000" dirty="0" err="1"/>
              <a:t>Dawadi</a:t>
            </a:r>
            <a:r>
              <a:rPr lang="en-US" sz="2000" dirty="0"/>
              <a:t>, Oliver, O’Neal, &amp; </a:t>
            </a:r>
            <a:r>
              <a:rPr lang="en-US" sz="2000" dirty="0" err="1"/>
              <a:t>Addesso</a:t>
            </a:r>
            <a:r>
              <a:rPr lang="en-US" sz="2000" dirty="0"/>
              <a:t>, 2019).</a:t>
            </a:r>
          </a:p>
          <a:p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nk flower on a plant&#10;&#10;Description automatically generated">
            <a:extLst>
              <a:ext uri="{FF2B5EF4-FFF2-40B4-BE49-F238E27FC236}">
                <a16:creationId xmlns:a16="http://schemas.microsoft.com/office/drawing/2014/main" id="{AC11FA3D-A224-4684-9CE2-02612B06F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6683" y="1336443"/>
            <a:ext cx="5579304" cy="418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0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erson lying in the grass&#10;&#10;Description automatically generated">
            <a:extLst>
              <a:ext uri="{FF2B5EF4-FFF2-40B4-BE49-F238E27FC236}">
                <a16:creationId xmlns:a16="http://schemas.microsoft.com/office/drawing/2014/main" id="{9A818439-ED44-4A54-8876-4294B1675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Content Placeholder 5" descr="A plant in a garden&#10;&#10;Description automatically generated">
            <a:extLst>
              <a:ext uri="{FF2B5EF4-FFF2-40B4-BE49-F238E27FC236}">
                <a16:creationId xmlns:a16="http://schemas.microsoft.com/office/drawing/2014/main" id="{D8A638DE-E9F7-4D39-8EAB-2B4C9810E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r="1826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B6D91-F6DD-4AF1-BE4A-706A82BC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Winter Cover Crop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66E032-6C5B-4E9F-B284-FC88A46F6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958" y="2258171"/>
            <a:ext cx="2975602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Tolerate adverse environmental conditions.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Fast seed germination and emergence period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Low cost of establishment.</a:t>
            </a:r>
          </a:p>
          <a:p>
            <a:endParaRPr lang="en-US" sz="1800" dirty="0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F8FC4F1-2DF6-4871-A791-9414BECBEAE9}"/>
              </a:ext>
            </a:extLst>
          </p:cNvPr>
          <p:cNvSpPr/>
          <p:nvPr/>
        </p:nvSpPr>
        <p:spPr>
          <a:xfrm>
            <a:off x="4474029" y="5715000"/>
            <a:ext cx="2498271" cy="6776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Crimson clover (</a:t>
            </a:r>
            <a:r>
              <a:rPr lang="en-US" i="1" dirty="0"/>
              <a:t>Trifolium </a:t>
            </a:r>
            <a:r>
              <a:rPr lang="en-US" i="1" dirty="0" err="1"/>
              <a:t>incarnatum</a:t>
            </a:r>
            <a:r>
              <a:rPr lang="en-US" i="1" dirty="0"/>
              <a:t> </a:t>
            </a:r>
            <a:r>
              <a:rPr lang="en-US" dirty="0"/>
              <a:t>L)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8BA5D9B-70B3-4B01-9BB5-2F2CED1E0EF2}"/>
              </a:ext>
            </a:extLst>
          </p:cNvPr>
          <p:cNvSpPr/>
          <p:nvPr/>
        </p:nvSpPr>
        <p:spPr>
          <a:xfrm>
            <a:off x="8889689" y="5695933"/>
            <a:ext cx="2498271" cy="6776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Winter wheat (</a:t>
            </a:r>
            <a:r>
              <a:rPr lang="en-US" i="1" dirty="0"/>
              <a:t>Triticum </a:t>
            </a:r>
            <a:r>
              <a:rPr lang="en-US" i="1" dirty="0" err="1"/>
              <a:t>aestivum</a:t>
            </a:r>
            <a:r>
              <a:rPr lang="en-US" dirty="0"/>
              <a:t> L</a:t>
            </a:r>
            <a:r>
              <a:rPr lang="en-US" i="1" dirty="0"/>
              <a:t>.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04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1F0D9-B9A1-404A-A404-4CC2FFA9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632990"/>
            <a:ext cx="4527750" cy="10434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 Design (2015-2017)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70461-6868-47AB-9A79-48FE194A8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223" y="1533657"/>
            <a:ext cx="5090746" cy="3790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Four treatments:</a:t>
            </a:r>
          </a:p>
          <a:p>
            <a:r>
              <a:rPr lang="en-US" sz="1700" dirty="0"/>
              <a:t>                     1. Herbicide + no insecticide (</a:t>
            </a:r>
            <a:r>
              <a:rPr lang="en-US" sz="1700" dirty="0" err="1"/>
              <a:t>HerbNoIns</a:t>
            </a:r>
            <a:r>
              <a:rPr lang="en-US" sz="1700" dirty="0"/>
              <a:t>)</a:t>
            </a:r>
          </a:p>
          <a:p>
            <a:r>
              <a:rPr lang="en-US" sz="1700" dirty="0"/>
              <a:t>                     2. Herbicide + insecticide (</a:t>
            </a:r>
            <a:r>
              <a:rPr lang="en-US" sz="1700" dirty="0" err="1"/>
              <a:t>HerbIns</a:t>
            </a:r>
            <a:r>
              <a:rPr lang="en-US" sz="1700" dirty="0"/>
              <a:t>)</a:t>
            </a:r>
          </a:p>
          <a:p>
            <a:r>
              <a:rPr lang="en-US" sz="1700" dirty="0"/>
              <a:t>                     3. Cover crop + insecticide (</a:t>
            </a:r>
            <a:r>
              <a:rPr lang="en-US" sz="1700" dirty="0" err="1"/>
              <a:t>CoverIns</a:t>
            </a:r>
            <a:r>
              <a:rPr lang="en-US" sz="1700" dirty="0"/>
              <a:t>)</a:t>
            </a:r>
          </a:p>
          <a:p>
            <a:r>
              <a:rPr lang="en-US" sz="1700" dirty="0"/>
              <a:t>                     4. Cover crop only (Cover)</a:t>
            </a:r>
          </a:p>
          <a:p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Four replicates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400 trees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RCB Design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SAS version 9.3; SAS Institute, Cary, NC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4D83F-9191-4F08-8683-8D3FE37A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31" y="643467"/>
            <a:ext cx="3817111" cy="52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1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821</Words>
  <Application>Microsoft Office PowerPoint</Application>
  <PresentationFormat>Widescreen</PresentationFormat>
  <Paragraphs>246</Paragraphs>
  <Slides>18</Slides>
  <Notes>4</Notes>
  <HiddenSlides>0</HiddenSlides>
  <MMClips>0</MMClips>
  <ScaleCrop>false</ScaleCrop>
  <HeadingPairs>
    <vt:vector size="10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1_Office Theme</vt:lpstr>
      <vt:lpstr>SPW 12.0 Graph</vt:lpstr>
      <vt:lpstr>Development of a Cover Crop System for Management of Flatheaded Borers in Red Maple Production  </vt:lpstr>
      <vt:lpstr>Presentation Outline </vt:lpstr>
      <vt:lpstr>Red maple (Acer rubrum L.)</vt:lpstr>
      <vt:lpstr>The Flatheaded appletree borer (FHAB) </vt:lpstr>
      <vt:lpstr>Damage symptoms (first 40 cm) </vt:lpstr>
      <vt:lpstr>The imidacloprid insecticides are the standard treatment for FHAB.</vt:lpstr>
      <vt:lpstr>Cover Crops in Nursery Production </vt:lpstr>
      <vt:lpstr>Winter Cover Crop </vt:lpstr>
      <vt:lpstr>Study Design (2015-2017) </vt:lpstr>
      <vt:lpstr>Evaluation Parameters </vt:lpstr>
      <vt:lpstr>Results (2016-2017)</vt:lpstr>
      <vt:lpstr>Total FHAB Attacks</vt:lpstr>
      <vt:lpstr>PowerPoint Presentation</vt:lpstr>
      <vt:lpstr>PowerPoint Presentation</vt:lpstr>
      <vt:lpstr>PowerPoint Presentation</vt:lpstr>
      <vt:lpstr>Conclusion </vt:lpstr>
      <vt:lpstr>Acknowledgements</vt:lpstr>
      <vt:lpstr>Questions? 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Cover Crop System for Management of Flatheaded Borers in Red Maple Production</dc:title>
  <dc:creator>axel david gonzalez murillo</dc:creator>
  <cp:lastModifiedBy>Addesso, Karla</cp:lastModifiedBy>
  <cp:revision>3</cp:revision>
  <dcterms:created xsi:type="dcterms:W3CDTF">2020-10-28T16:22:49Z</dcterms:created>
  <dcterms:modified xsi:type="dcterms:W3CDTF">2021-11-19T15:36:53Z</dcterms:modified>
</cp:coreProperties>
</file>