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504" r:id="rId1"/>
  </p:sldMasterIdLst>
  <p:notesMasterIdLst>
    <p:notesMasterId r:id="rId47"/>
  </p:notesMasterIdLst>
  <p:handoutMasterIdLst>
    <p:handoutMasterId r:id="rId48"/>
  </p:handoutMasterIdLst>
  <p:sldIdLst>
    <p:sldId id="270" r:id="rId2"/>
    <p:sldId id="274" r:id="rId3"/>
    <p:sldId id="271" r:id="rId4"/>
    <p:sldId id="320" r:id="rId5"/>
    <p:sldId id="323" r:id="rId6"/>
    <p:sldId id="321" r:id="rId7"/>
    <p:sldId id="290" r:id="rId8"/>
    <p:sldId id="291" r:id="rId9"/>
    <p:sldId id="293" r:id="rId10"/>
    <p:sldId id="294" r:id="rId11"/>
    <p:sldId id="295" r:id="rId12"/>
    <p:sldId id="322" r:id="rId13"/>
    <p:sldId id="297" r:id="rId14"/>
    <p:sldId id="272" r:id="rId15"/>
    <p:sldId id="279" r:id="rId16"/>
    <p:sldId id="280" r:id="rId17"/>
    <p:sldId id="281" r:id="rId18"/>
    <p:sldId id="283" r:id="rId19"/>
    <p:sldId id="314" r:id="rId20"/>
    <p:sldId id="312" r:id="rId21"/>
    <p:sldId id="282" r:id="rId22"/>
    <p:sldId id="310" r:id="rId23"/>
    <p:sldId id="288" r:id="rId24"/>
    <p:sldId id="318" r:id="rId25"/>
    <p:sldId id="284" r:id="rId26"/>
    <p:sldId id="286" r:id="rId27"/>
    <p:sldId id="298" r:id="rId28"/>
    <p:sldId id="301" r:id="rId29"/>
    <p:sldId id="313" r:id="rId30"/>
    <p:sldId id="319" r:id="rId31"/>
    <p:sldId id="302" r:id="rId32"/>
    <p:sldId id="299" r:id="rId33"/>
    <p:sldId id="305" r:id="rId34"/>
    <p:sldId id="316" r:id="rId35"/>
    <p:sldId id="303" r:id="rId36"/>
    <p:sldId id="304" r:id="rId37"/>
    <p:sldId id="300" r:id="rId38"/>
    <p:sldId id="292" r:id="rId39"/>
    <p:sldId id="309" r:id="rId40"/>
    <p:sldId id="307" r:id="rId41"/>
    <p:sldId id="308" r:id="rId42"/>
    <p:sldId id="324" r:id="rId43"/>
    <p:sldId id="325" r:id="rId44"/>
    <p:sldId id="326" r:id="rId45"/>
    <p:sldId id="327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594" y="-8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DF46A-3E9E-4064-8F2F-330536BD03F8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E4E210-7B86-40F2-B2CA-D432870C4BEC}">
      <dgm:prSet phldrT="[Text]" custT="1"/>
      <dgm:spPr>
        <a:xfrm>
          <a:off x="2771180" y="-37427"/>
          <a:ext cx="2342151" cy="1146520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Availability</a:t>
          </a:r>
          <a:endParaRPr lang="en-US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167CDE3-5424-48D0-8A02-1F868671BD2F}" type="parTrans" cxnId="{ED6462C6-4D4D-4606-A77C-97FDB0AE280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15A67-B42B-45D8-B7E9-92AF16EA52BB}" type="sibTrans" cxnId="{ED6462C6-4D4D-4606-A77C-97FDB0AE2807}">
      <dgm:prSet/>
      <dgm:spPr>
        <a:xfrm>
          <a:off x="1958874" y="535832"/>
          <a:ext cx="3966763" cy="3966763"/>
        </a:xfrm>
        <a:noFill/>
        <a:ln w="476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gm:spPr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A1A4F5-00CF-45E3-9EAA-788448478CEF}">
      <dgm:prSet phldrT="[Text]" custT="1"/>
      <dgm:spPr>
        <a:xfrm>
          <a:off x="4599978" y="1447802"/>
          <a:ext cx="2457171" cy="91702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Price</a:t>
          </a:r>
          <a:endParaRPr lang="en-US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3A1E3E6-137D-4161-8E0C-F18D3747C49E}" type="parTrans" cxnId="{5EFB3F5B-8C6F-41CA-8B9D-D97E6BC825C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182EF-A62B-4875-8818-C6B9B874C9CA}" type="sibTrans" cxnId="{5EFB3F5B-8C6F-41CA-8B9D-D97E6BC825C7}">
      <dgm:prSet/>
      <dgm:spPr>
        <a:xfrm>
          <a:off x="1958874" y="535832"/>
          <a:ext cx="3966763" cy="3966763"/>
        </a:xfrm>
        <a:noFill/>
        <a:ln w="412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gm:spPr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ECE5D-D5C4-4A14-837C-4D7BA041B1CE}">
      <dgm:prSet phldrT="[Text]" custT="1"/>
      <dgm:spPr>
        <a:xfrm>
          <a:off x="4223359" y="3628092"/>
          <a:ext cx="1769398" cy="991422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Dry Matter </a:t>
          </a:r>
          <a:endParaRPr lang="en-US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52EF13C-E1A6-458E-AEDA-0F8621E690B1}" type="parTrans" cxnId="{ECBFA02E-F733-4D19-93D4-D9D08720B9E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5B6BD-4B23-46C7-B466-AD5F9AD70F8A}" type="sibTrans" cxnId="{ECBFA02E-F733-4D19-93D4-D9D08720B9E8}">
      <dgm:prSet/>
      <dgm:spPr>
        <a:xfrm>
          <a:off x="1958874" y="535832"/>
          <a:ext cx="3966763" cy="3966763"/>
        </a:xfrm>
        <a:noFill/>
        <a:ln w="4445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gm:spPr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A7320-AB72-4FE7-AC56-E79C29024BCF}">
      <dgm:prSet phldrT="[Text]" custT="1"/>
      <dgm:spPr>
        <a:xfrm>
          <a:off x="1862949" y="3628092"/>
          <a:ext cx="1827008" cy="991422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CP and TDN*</a:t>
          </a:r>
          <a:endParaRPr lang="en-US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D6ED3BF-C5C9-4029-8004-813F903EA41A}" type="parTrans" cxnId="{53E9AD6E-E393-45C3-A404-0E6A3AD44EA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8FED7-8F77-4379-B7E1-618D39591284}" type="sibTrans" cxnId="{53E9AD6E-E393-45C3-A404-0E6A3AD44EA8}">
      <dgm:prSet/>
      <dgm:spPr>
        <a:xfrm>
          <a:off x="1958874" y="535832"/>
          <a:ext cx="3966763" cy="3966763"/>
        </a:xfrm>
        <a:noFill/>
        <a:ln w="412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gm:spPr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71EFE1-F8A5-439F-B311-A99A5CC0C501}">
      <dgm:prSet phldrT="[Text]" custT="1"/>
      <dgm:spPr>
        <a:xfrm>
          <a:off x="791450" y="1447802"/>
          <a:ext cx="2528996" cy="917025"/>
        </a:xfr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Transportation and Storage</a:t>
          </a:r>
          <a:endParaRPr lang="en-US" sz="16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E733243-B97F-4D6F-AE50-DD69BAEF13A7}" type="parTrans" cxnId="{1DBEE319-63F7-4F92-948B-9ACB070BFC04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3472C-B406-4485-9F27-92113AFDA0E7}" type="sibTrans" cxnId="{1DBEE319-63F7-4F92-948B-9ACB070BFC04}">
      <dgm:prSet/>
      <dgm:spPr>
        <a:xfrm>
          <a:off x="1958874" y="535832"/>
          <a:ext cx="3966763" cy="3966763"/>
        </a:xfr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gm:spPr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E673B7-676D-47B2-944B-2A9752472AE3}" type="pres">
      <dgm:prSet presAssocID="{32BDF46A-3E9E-4064-8F2F-330536BD03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8FAD06-5B6A-4722-9363-C11D287F9313}" type="pres">
      <dgm:prSet presAssocID="{32BDF46A-3E9E-4064-8F2F-330536BD03F8}" presName="cycle" presStyleCnt="0"/>
      <dgm:spPr/>
    </dgm:pt>
    <dgm:pt modelId="{8C4543F7-1762-445D-AEE5-237CFCB3804C}" type="pres">
      <dgm:prSet presAssocID="{D3E4E210-7B86-40F2-B2CA-D432870C4BEC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0ACF4-1EDE-4EC6-8104-78AB622AE3A5}" type="pres">
      <dgm:prSet presAssocID="{D8715A67-B42B-45D8-B7E9-92AF16EA52BB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40377C5-2F22-4DE6-B4BF-1194368E5EAF}" type="pres">
      <dgm:prSet presAssocID="{53A1A4F5-00CF-45E3-9EAA-788448478CEF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22788-D230-4FD1-B696-A46BC44C599D}" type="pres">
      <dgm:prSet presAssocID="{F9AECE5D-D5C4-4A14-837C-4D7BA041B1CE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BC85E-2EB3-42B4-9E13-86523515FAD0}" type="pres">
      <dgm:prSet presAssocID="{7A5A7320-AB72-4FE7-AC56-E79C29024BCF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70493-94AB-45E2-A349-0305C518B718}" type="pres">
      <dgm:prSet presAssocID="{8C71EFE1-F8A5-439F-B311-A99A5CC0C50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FB3F5B-8C6F-41CA-8B9D-D97E6BC825C7}" srcId="{32BDF46A-3E9E-4064-8F2F-330536BD03F8}" destId="{53A1A4F5-00CF-45E3-9EAA-788448478CEF}" srcOrd="1" destOrd="0" parTransId="{23A1E3E6-137D-4161-8E0C-F18D3747C49E}" sibTransId="{315182EF-A62B-4875-8818-C6B9B874C9CA}"/>
    <dgm:cxn modelId="{ED6462C6-4D4D-4606-A77C-97FDB0AE2807}" srcId="{32BDF46A-3E9E-4064-8F2F-330536BD03F8}" destId="{D3E4E210-7B86-40F2-B2CA-D432870C4BEC}" srcOrd="0" destOrd="0" parTransId="{0167CDE3-5424-48D0-8A02-1F868671BD2F}" sibTransId="{D8715A67-B42B-45D8-B7E9-92AF16EA52BB}"/>
    <dgm:cxn modelId="{1DBEE319-63F7-4F92-948B-9ACB070BFC04}" srcId="{32BDF46A-3E9E-4064-8F2F-330536BD03F8}" destId="{8C71EFE1-F8A5-439F-B311-A99A5CC0C501}" srcOrd="4" destOrd="0" parTransId="{FE733243-B97F-4D6F-AE50-DD69BAEF13A7}" sibTransId="{07B3472C-B406-4485-9F27-92113AFDA0E7}"/>
    <dgm:cxn modelId="{7E23B7D9-2B5A-4529-94EB-8331D88794D2}" type="presOf" srcId="{7A5A7320-AB72-4FE7-AC56-E79C29024BCF}" destId="{B2EBC85E-2EB3-42B4-9E13-86523515FAD0}" srcOrd="0" destOrd="0" presId="urn:microsoft.com/office/officeart/2005/8/layout/cycle3"/>
    <dgm:cxn modelId="{2BD8364E-9704-48AF-9389-457EA519CD0E}" type="presOf" srcId="{D8715A67-B42B-45D8-B7E9-92AF16EA52BB}" destId="{1EB0ACF4-1EDE-4EC6-8104-78AB622AE3A5}" srcOrd="0" destOrd="0" presId="urn:microsoft.com/office/officeart/2005/8/layout/cycle3"/>
    <dgm:cxn modelId="{ECBFA02E-F733-4D19-93D4-D9D08720B9E8}" srcId="{32BDF46A-3E9E-4064-8F2F-330536BD03F8}" destId="{F9AECE5D-D5C4-4A14-837C-4D7BA041B1CE}" srcOrd="2" destOrd="0" parTransId="{952EF13C-E1A6-458E-AEDA-0F8621E690B1}" sibTransId="{3405B6BD-4B23-46C7-B466-AD5F9AD70F8A}"/>
    <dgm:cxn modelId="{53E9AD6E-E393-45C3-A404-0E6A3AD44EA8}" srcId="{32BDF46A-3E9E-4064-8F2F-330536BD03F8}" destId="{7A5A7320-AB72-4FE7-AC56-E79C29024BCF}" srcOrd="3" destOrd="0" parTransId="{2D6ED3BF-C5C9-4029-8004-813F903EA41A}" sibTransId="{C758FED7-8F77-4379-B7E1-618D39591284}"/>
    <dgm:cxn modelId="{84813BB3-A0B5-4C33-AEAD-6AD96A829373}" type="presOf" srcId="{D3E4E210-7B86-40F2-B2CA-D432870C4BEC}" destId="{8C4543F7-1762-445D-AEE5-237CFCB3804C}" srcOrd="0" destOrd="0" presId="urn:microsoft.com/office/officeart/2005/8/layout/cycle3"/>
    <dgm:cxn modelId="{7D2D7CF6-D3B9-4105-9494-6690565547CB}" type="presOf" srcId="{8C71EFE1-F8A5-439F-B311-A99A5CC0C501}" destId="{BF370493-94AB-45E2-A349-0305C518B718}" srcOrd="0" destOrd="0" presId="urn:microsoft.com/office/officeart/2005/8/layout/cycle3"/>
    <dgm:cxn modelId="{49B6B9DE-3B69-48B4-BBAF-8925C2AA170C}" type="presOf" srcId="{53A1A4F5-00CF-45E3-9EAA-788448478CEF}" destId="{740377C5-2F22-4DE6-B4BF-1194368E5EAF}" srcOrd="0" destOrd="0" presId="urn:microsoft.com/office/officeart/2005/8/layout/cycle3"/>
    <dgm:cxn modelId="{C6E8AFE5-AF3B-4E7F-B08E-2831717E6115}" type="presOf" srcId="{32BDF46A-3E9E-4064-8F2F-330536BD03F8}" destId="{80E673B7-676D-47B2-944B-2A9752472AE3}" srcOrd="0" destOrd="0" presId="urn:microsoft.com/office/officeart/2005/8/layout/cycle3"/>
    <dgm:cxn modelId="{73052A23-32F3-4A70-B739-169B56EE111E}" type="presOf" srcId="{F9AECE5D-D5C4-4A14-837C-4D7BA041B1CE}" destId="{0C222788-D230-4FD1-B696-A46BC44C599D}" srcOrd="0" destOrd="0" presId="urn:microsoft.com/office/officeart/2005/8/layout/cycle3"/>
    <dgm:cxn modelId="{EE96E0A9-7320-4839-944C-83387B6331BE}" type="presParOf" srcId="{80E673B7-676D-47B2-944B-2A9752472AE3}" destId="{5D8FAD06-5B6A-4722-9363-C11D287F9313}" srcOrd="0" destOrd="0" presId="urn:microsoft.com/office/officeart/2005/8/layout/cycle3"/>
    <dgm:cxn modelId="{23946D7B-70F7-44B0-ADD9-65DB652A3FA2}" type="presParOf" srcId="{5D8FAD06-5B6A-4722-9363-C11D287F9313}" destId="{8C4543F7-1762-445D-AEE5-237CFCB3804C}" srcOrd="0" destOrd="0" presId="urn:microsoft.com/office/officeart/2005/8/layout/cycle3"/>
    <dgm:cxn modelId="{AC4C1C30-A4C3-483F-9362-97531BA504FF}" type="presParOf" srcId="{5D8FAD06-5B6A-4722-9363-C11D287F9313}" destId="{1EB0ACF4-1EDE-4EC6-8104-78AB622AE3A5}" srcOrd="1" destOrd="0" presId="urn:microsoft.com/office/officeart/2005/8/layout/cycle3"/>
    <dgm:cxn modelId="{B308AF3A-087F-4D5D-8D08-6C0348FB115E}" type="presParOf" srcId="{5D8FAD06-5B6A-4722-9363-C11D287F9313}" destId="{740377C5-2F22-4DE6-B4BF-1194368E5EAF}" srcOrd="2" destOrd="0" presId="urn:microsoft.com/office/officeart/2005/8/layout/cycle3"/>
    <dgm:cxn modelId="{9FC38882-27A2-4BA7-BBF8-E45787FE77D0}" type="presParOf" srcId="{5D8FAD06-5B6A-4722-9363-C11D287F9313}" destId="{0C222788-D230-4FD1-B696-A46BC44C599D}" srcOrd="3" destOrd="0" presId="urn:microsoft.com/office/officeart/2005/8/layout/cycle3"/>
    <dgm:cxn modelId="{4F4D4599-10DE-473F-8E59-D3C096E28381}" type="presParOf" srcId="{5D8FAD06-5B6A-4722-9363-C11D287F9313}" destId="{B2EBC85E-2EB3-42B4-9E13-86523515FAD0}" srcOrd="4" destOrd="0" presId="urn:microsoft.com/office/officeart/2005/8/layout/cycle3"/>
    <dgm:cxn modelId="{27851F67-ED58-4FCA-BC71-1DD73C62E846}" type="presParOf" srcId="{5D8FAD06-5B6A-4722-9363-C11D287F9313}" destId="{BF370493-94AB-45E2-A349-0305C518B71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0ACF4-1EDE-4EC6-8104-78AB622AE3A5}">
      <dsp:nvSpPr>
        <dsp:cNvPr id="0" name=""/>
        <dsp:cNvSpPr/>
      </dsp:nvSpPr>
      <dsp:spPr>
        <a:xfrm>
          <a:off x="2191937" y="-21453"/>
          <a:ext cx="3464724" cy="3464724"/>
        </a:xfrm>
        <a:prstGeom prst="circularArrow">
          <a:avLst>
            <a:gd name="adj1" fmla="val 5544"/>
            <a:gd name="adj2" fmla="val 330680"/>
            <a:gd name="adj3" fmla="val 13772348"/>
            <a:gd name="adj4" fmla="val 17388141"/>
            <a:gd name="adj5" fmla="val 5757"/>
          </a:avLst>
        </a:prstGeom>
        <a:noFill/>
        <a:ln w="476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543F7-1762-445D-AEE5-237CFCB3804C}">
      <dsp:nvSpPr>
        <dsp:cNvPr id="0" name=""/>
        <dsp:cNvSpPr/>
      </dsp:nvSpPr>
      <dsp:spPr>
        <a:xfrm>
          <a:off x="3111847" y="442"/>
          <a:ext cx="1624905" cy="812452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Availability</a:t>
          </a:r>
          <a:endParaRPr lang="en-US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151508" y="40103"/>
        <a:ext cx="1545583" cy="733130"/>
      </dsp:txXfrm>
    </dsp:sp>
    <dsp:sp modelId="{740377C5-2F22-4DE6-B4BF-1194368E5EAF}">
      <dsp:nvSpPr>
        <dsp:cNvPr id="0" name=""/>
        <dsp:cNvSpPr/>
      </dsp:nvSpPr>
      <dsp:spPr>
        <a:xfrm>
          <a:off x="4517028" y="1021365"/>
          <a:ext cx="1624905" cy="812452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Price</a:t>
          </a:r>
          <a:endParaRPr lang="en-US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556689" y="1061026"/>
        <a:ext cx="1545583" cy="733130"/>
      </dsp:txXfrm>
    </dsp:sp>
    <dsp:sp modelId="{0C222788-D230-4FD1-B696-A46BC44C599D}">
      <dsp:nvSpPr>
        <dsp:cNvPr id="0" name=""/>
        <dsp:cNvSpPr/>
      </dsp:nvSpPr>
      <dsp:spPr>
        <a:xfrm>
          <a:off x="3980296" y="2673254"/>
          <a:ext cx="1624905" cy="812452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Dry Matter </a:t>
          </a:r>
          <a:endParaRPr lang="en-US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019957" y="2712915"/>
        <a:ext cx="1545583" cy="733130"/>
      </dsp:txXfrm>
    </dsp:sp>
    <dsp:sp modelId="{B2EBC85E-2EB3-42B4-9E13-86523515FAD0}">
      <dsp:nvSpPr>
        <dsp:cNvPr id="0" name=""/>
        <dsp:cNvSpPr/>
      </dsp:nvSpPr>
      <dsp:spPr>
        <a:xfrm>
          <a:off x="2243397" y="2673254"/>
          <a:ext cx="1624905" cy="812452"/>
        </a:xfrm>
        <a:prstGeom prst="round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CP and TDN*</a:t>
          </a:r>
          <a:endParaRPr lang="en-US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283058" y="2712915"/>
        <a:ext cx="1545583" cy="733130"/>
      </dsp:txXfrm>
    </dsp:sp>
    <dsp:sp modelId="{BF370493-94AB-45E2-A349-0305C518B718}">
      <dsp:nvSpPr>
        <dsp:cNvPr id="0" name=""/>
        <dsp:cNvSpPr/>
      </dsp:nvSpPr>
      <dsp:spPr>
        <a:xfrm>
          <a:off x="1706666" y="1021365"/>
          <a:ext cx="1624905" cy="812452"/>
        </a:xfrm>
        <a:prstGeom prst="roundRect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Transportation and Storage</a:t>
          </a:r>
          <a:endParaRPr lang="en-US" sz="16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746327" y="1061026"/>
        <a:ext cx="1545583" cy="733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370A2-2ACC-5140-AA87-7FF5DC865CBB}" type="datetime1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2F845-73FB-CC4E-8355-326514C23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4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0EFB6-9633-2647-9ECE-53390E6FB608}" type="datetime1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D0CF-B1F5-DD4B-9953-B1431E10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22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Map Can Be Found at: http://droughtmonitor.unl.edu/Home/StateDroughtMonitor.aspx?AL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Neutral</a:t>
            </a:r>
            <a:r>
              <a:rPr lang="en-US" baseline="0" dirty="0" smtClean="0"/>
              <a:t> detergent fiber can be related to forage intake, 120/%NDF will provide an estimate of expected forage DMI</a:t>
            </a:r>
          </a:p>
          <a:p>
            <a:r>
              <a:rPr lang="en-US" baseline="0" dirty="0" smtClean="0"/>
              <a:t>Acid detergent fiber can be related to forage digestibility</a:t>
            </a:r>
          </a:p>
          <a:p>
            <a:r>
              <a:rPr lang="en-US" baseline="0" dirty="0" smtClean="0"/>
              <a:t>Nitrates can be reported as either nitrate-nitrogen or nitrate ion. The Auburn lab reports this in the concentration of nitrate-nitrogen present in the plant.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Map Can Be Found at: http://droughtmonitor.unl.edu/Home/StateDroughtMonitor.aspx?AL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Prices can be found at: https://www.ams.usda.gov/mnreports/mg_gr210.txt. Updated every Monday.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Map Can Be Found at: http://droughtmonitor.unl.edu/Home/StateDroughtMonitor.aspx?AL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*Note: Feed costs were calculated based on a cost of $15 per ton for gin trash and $175 for corn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48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Map Can Be Found at: http://droughtmonitor.unl.edu/Home/StateDroughtMonitor.aspx?AL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7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Map Can Be Found at: http://droughtmonitor.unl.edu/Home/StateDroughtMonitor.aspx?AL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3512"/>
            <a:ext cx="9143998" cy="609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582" y="112252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582" y="1943173"/>
            <a:ext cx="6088220" cy="12769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ADB6-084D-234E-BF30-1A6E89FFED08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le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r="905"/>
          <a:stretch/>
        </p:blipFill>
        <p:spPr>
          <a:xfrm>
            <a:off x="-1" y="0"/>
            <a:ext cx="9144001" cy="5152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9" y="2635455"/>
            <a:ext cx="1521228" cy="40201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56595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 smtClean="0"/>
              <a:t>This Completes Section XX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90800" y="1386604"/>
            <a:ext cx="6088220" cy="82370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Of Beef Systems Management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6197"/>
            <a:ext cx="2133600" cy="184910"/>
          </a:xfrm>
        </p:spPr>
        <p:txBody>
          <a:bodyPr/>
          <a:lstStyle/>
          <a:p>
            <a:fld id="{020A46F0-4519-5849-AEF2-C539D80DD5A5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10" y="2321003"/>
            <a:ext cx="1118674" cy="1035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640167"/>
            <a:ext cx="9144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b="0" i="0" dirty="0" smtClean="0">
                <a:solidFill>
                  <a:srgbClr val="000000"/>
                </a:solidFill>
                <a:effectLst/>
                <a:latin typeface="+mn-lt"/>
              </a:rPr>
              <a:t>The Alabama Cooperative Extension System (Alabama A&amp;M University and Auburn University) is an equal opportunity educator and employer.  Everyone is welcome! © 2017 Alabama Cooperative Extension System. All rights reserved.</a:t>
            </a:r>
            <a:endParaRPr lang="en-US" sz="500" b="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90111"/>
            <a:ext cx="8229600" cy="33944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6C87E2-CB21-B042-9AB5-EC68CD30E3DB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DBCD972-CAB2-6746-8790-4B352510381C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5835" y="1609662"/>
            <a:ext cx="5447018" cy="1353804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 dirty="0" smtClean="0"/>
              <a:t>Click to edit Master SECTION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835" y="975071"/>
            <a:ext cx="5447018" cy="63459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67837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AF2BB0AF-921C-7B49-BA1B-75CFE6861F06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 flipV="1">
            <a:off x="1531093" y="3211033"/>
            <a:ext cx="6528391" cy="106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53136C69-857B-104C-AE3E-3B88F0AD35C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B7EC9AF-4B0F-7344-987B-03796E684500}" type="datetime1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647" y="204789"/>
            <a:ext cx="493252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800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86958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8236"/>
            <a:ext cx="5486400" cy="26524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2946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6197"/>
            <a:ext cx="2133600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20A46F0-4519-5849-AEF2-C539D80DD5A5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856197"/>
            <a:ext cx="1756861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5" r:id="rId1"/>
    <p:sldLayoutId id="2147493506" r:id="rId2"/>
    <p:sldLayoutId id="2147493507" r:id="rId3"/>
    <p:sldLayoutId id="2147493508" r:id="rId4"/>
    <p:sldLayoutId id="2147493509" r:id="rId5"/>
    <p:sldLayoutId id="2147493510" r:id="rId6"/>
    <p:sldLayoutId id="2147493511" r:id="rId7"/>
    <p:sldLayoutId id="2147493512" r:id="rId8"/>
    <p:sldLayoutId id="2147493513" r:id="rId9"/>
    <p:sldLayoutId id="2147493514" r:id="rId10"/>
    <p:sldLayoutId id="2147493515" r:id="rId11"/>
    <p:sldLayoutId id="214749351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60173" y="325904"/>
            <a:ext cx="6088220" cy="81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Feeding Strategies </a:t>
            </a:r>
            <a:r>
              <a:rPr lang="en-US" dirty="0" smtClean="0"/>
              <a:t>in Drought Years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Kim </a:t>
            </a:r>
            <a:r>
              <a:rPr lang="en-US" dirty="0" err="1" smtClean="0"/>
              <a:t>Mullenix</a:t>
            </a:r>
            <a:r>
              <a:rPr lang="en-US" dirty="0" smtClean="0"/>
              <a:t>, Ph.D.</a:t>
            </a:r>
          </a:p>
          <a:p>
            <a:r>
              <a:rPr lang="en-US" dirty="0" smtClean="0"/>
              <a:t>Extension Beef Cattle Systems Specialist/Assistant Professor</a:t>
            </a:r>
          </a:p>
          <a:p>
            <a:r>
              <a:rPr lang="en-US" dirty="0" smtClean="0"/>
              <a:t>Auburn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83" y="998107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24" y="1666168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15" y="1063231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41" y="882931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24" y="1011514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02" y="883387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56" y="998107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linemk\AppData\Local\Microsoft\Windows\Temporary Internet Files\Content.IE5\N1I6DL8Y\5718206198_78e21e2695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28" y="1138717"/>
            <a:ext cx="432123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42" y="205979"/>
            <a:ext cx="7875000" cy="857250"/>
          </a:xfrm>
        </p:spPr>
        <p:txBody>
          <a:bodyPr/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997842" cy="3394472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smtClean="0"/>
              <a:t>Logistics</a:t>
            </a:r>
          </a:p>
          <a:p>
            <a:pPr lvl="1"/>
            <a:r>
              <a:rPr lang="en-US" dirty="0" smtClean="0"/>
              <a:t>Use a ‘sacrifice’ paddock</a:t>
            </a:r>
          </a:p>
          <a:p>
            <a:pPr lvl="1"/>
            <a:r>
              <a:rPr lang="en-US" dirty="0" smtClean="0"/>
              <a:t>May have multiple ones in large operations</a:t>
            </a:r>
          </a:p>
          <a:p>
            <a:pPr lvl="1"/>
            <a:r>
              <a:rPr lang="en-US" dirty="0" smtClean="0"/>
              <a:t>500 to 800 </a:t>
            </a:r>
            <a:r>
              <a:rPr lang="en-US" dirty="0" err="1" smtClean="0"/>
              <a:t>sq</a:t>
            </a:r>
            <a:r>
              <a:rPr lang="en-US" dirty="0" smtClean="0"/>
              <a:t> feet per pair – </a:t>
            </a:r>
            <a:r>
              <a:rPr lang="en-US" dirty="0" err="1" smtClean="0"/>
              <a:t>drylot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Conditions: Level, well-drained area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5820" y="4856198"/>
            <a:ext cx="1004155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 smtClean="0"/>
              <a:t>Gunn et al., 2014</a:t>
            </a:r>
            <a:endParaRPr lang="en-US" sz="1600" dirty="0"/>
          </a:p>
        </p:txBody>
      </p:sp>
      <p:sp>
        <p:nvSpPr>
          <p:cNvPr id="7" name="Freeform 6"/>
          <p:cNvSpPr/>
          <p:nvPr/>
        </p:nvSpPr>
        <p:spPr>
          <a:xfrm>
            <a:off x="5438994" y="1051470"/>
            <a:ext cx="2896593" cy="2979125"/>
          </a:xfrm>
          <a:custGeom>
            <a:avLst/>
            <a:gdLst>
              <a:gd name="connsiteX0" fmla="*/ 132472 w 2896593"/>
              <a:gd name="connsiteY0" fmla="*/ 1011249 h 2979125"/>
              <a:gd name="connsiteX1" fmla="*/ 36779 w 2896593"/>
              <a:gd name="connsiteY1" fmla="*/ 1521612 h 2979125"/>
              <a:gd name="connsiteX2" fmla="*/ 355756 w 2896593"/>
              <a:gd name="connsiteY2" fmla="*/ 2542338 h 2979125"/>
              <a:gd name="connsiteX3" fmla="*/ 1238259 w 2896593"/>
              <a:gd name="connsiteY3" fmla="*/ 2967640 h 2979125"/>
              <a:gd name="connsiteX4" fmla="*/ 1865579 w 2896593"/>
              <a:gd name="connsiteY4" fmla="*/ 2808152 h 2979125"/>
              <a:gd name="connsiteX5" fmla="*/ 1780519 w 2896593"/>
              <a:gd name="connsiteY5" fmla="*/ 2287156 h 2979125"/>
              <a:gd name="connsiteX6" fmla="*/ 2205821 w 2896593"/>
              <a:gd name="connsiteY6" fmla="*/ 2031975 h 2979125"/>
              <a:gd name="connsiteX7" fmla="*/ 2854407 w 2896593"/>
              <a:gd name="connsiteY7" fmla="*/ 1447184 h 2979125"/>
              <a:gd name="connsiteX8" fmla="*/ 2833142 w 2896593"/>
              <a:gd name="connsiteY8" fmla="*/ 649742 h 2979125"/>
              <a:gd name="connsiteX9" fmla="*/ 2833142 w 2896593"/>
              <a:gd name="connsiteY9" fmla="*/ 213807 h 2979125"/>
              <a:gd name="connsiteX10" fmla="*/ 2205821 w 2896593"/>
              <a:gd name="connsiteY10" fmla="*/ 1156 h 2979125"/>
              <a:gd name="connsiteX11" fmla="*/ 1674193 w 2896593"/>
              <a:gd name="connsiteY11" fmla="*/ 298868 h 2979125"/>
              <a:gd name="connsiteX12" fmla="*/ 855486 w 2896593"/>
              <a:gd name="connsiteY12" fmla="*/ 373296 h 2979125"/>
              <a:gd name="connsiteX13" fmla="*/ 100575 w 2896593"/>
              <a:gd name="connsiteY13" fmla="*/ 532784 h 2979125"/>
              <a:gd name="connsiteX14" fmla="*/ 26147 w 2896593"/>
              <a:gd name="connsiteY14" fmla="*/ 1425919 h 297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6593" h="2979125">
                <a:moveTo>
                  <a:pt x="132472" y="1011249"/>
                </a:moveTo>
                <a:cubicBezTo>
                  <a:pt x="66018" y="1138840"/>
                  <a:pt x="-435" y="1266431"/>
                  <a:pt x="36779" y="1521612"/>
                </a:cubicBezTo>
                <a:cubicBezTo>
                  <a:pt x="73993" y="1776794"/>
                  <a:pt x="155509" y="2301333"/>
                  <a:pt x="355756" y="2542338"/>
                </a:cubicBezTo>
                <a:cubicBezTo>
                  <a:pt x="556003" y="2783343"/>
                  <a:pt x="986622" y="2923338"/>
                  <a:pt x="1238259" y="2967640"/>
                </a:cubicBezTo>
                <a:cubicBezTo>
                  <a:pt x="1489896" y="3011942"/>
                  <a:pt x="1775202" y="2921566"/>
                  <a:pt x="1865579" y="2808152"/>
                </a:cubicBezTo>
                <a:cubicBezTo>
                  <a:pt x="1955956" y="2694738"/>
                  <a:pt x="1723812" y="2416519"/>
                  <a:pt x="1780519" y="2287156"/>
                </a:cubicBezTo>
                <a:cubicBezTo>
                  <a:pt x="1837226" y="2157793"/>
                  <a:pt x="2026840" y="2171970"/>
                  <a:pt x="2205821" y="2031975"/>
                </a:cubicBezTo>
                <a:cubicBezTo>
                  <a:pt x="2384802" y="1891980"/>
                  <a:pt x="2749854" y="1677556"/>
                  <a:pt x="2854407" y="1447184"/>
                </a:cubicBezTo>
                <a:cubicBezTo>
                  <a:pt x="2958961" y="1216812"/>
                  <a:pt x="2836686" y="855305"/>
                  <a:pt x="2833142" y="649742"/>
                </a:cubicBezTo>
                <a:cubicBezTo>
                  <a:pt x="2829598" y="444179"/>
                  <a:pt x="2937695" y="321905"/>
                  <a:pt x="2833142" y="213807"/>
                </a:cubicBezTo>
                <a:cubicBezTo>
                  <a:pt x="2728589" y="105709"/>
                  <a:pt x="2398979" y="-13021"/>
                  <a:pt x="2205821" y="1156"/>
                </a:cubicBezTo>
                <a:cubicBezTo>
                  <a:pt x="2012663" y="15333"/>
                  <a:pt x="1899249" y="236845"/>
                  <a:pt x="1674193" y="298868"/>
                </a:cubicBezTo>
                <a:cubicBezTo>
                  <a:pt x="1449137" y="360891"/>
                  <a:pt x="1117756" y="334310"/>
                  <a:pt x="855486" y="373296"/>
                </a:cubicBezTo>
                <a:cubicBezTo>
                  <a:pt x="593216" y="412282"/>
                  <a:pt x="238798" y="357347"/>
                  <a:pt x="100575" y="532784"/>
                </a:cubicBezTo>
                <a:cubicBezTo>
                  <a:pt x="-37648" y="708221"/>
                  <a:pt x="-2206" y="1238077"/>
                  <a:pt x="26147" y="1425919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96223" y="3881737"/>
            <a:ext cx="356280" cy="148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1230" y="1945760"/>
            <a:ext cx="232610" cy="419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709684" y="2286001"/>
            <a:ext cx="2625897" cy="1073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75037" y="3157869"/>
            <a:ext cx="109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Sacrifice paddock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973789" y="4030595"/>
            <a:ext cx="361797" cy="3819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>
            <a:off x="7796540" y="3804197"/>
            <a:ext cx="716282" cy="33939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294474" cy="3394472"/>
          </a:xfrm>
        </p:spPr>
        <p:txBody>
          <a:bodyPr/>
          <a:lstStyle/>
          <a:p>
            <a:r>
              <a:rPr lang="en-US" dirty="0" smtClean="0"/>
              <a:t>Area needed:</a:t>
            </a:r>
          </a:p>
          <a:p>
            <a:pPr lvl="1"/>
            <a:r>
              <a:rPr lang="en-US" dirty="0" smtClean="0"/>
              <a:t>700 square feet per pair</a:t>
            </a:r>
          </a:p>
          <a:p>
            <a:pPr lvl="1"/>
            <a:r>
              <a:rPr lang="en-US" dirty="0" smtClean="0"/>
              <a:t>30 cow-calf pairs</a:t>
            </a:r>
          </a:p>
          <a:p>
            <a:pPr lvl="1"/>
            <a:r>
              <a:rPr lang="en-US" dirty="0" smtClean="0"/>
              <a:t>21,000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/43,560 sq. ft. per acre</a:t>
            </a:r>
          </a:p>
          <a:p>
            <a:pPr lvl="1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0.5 acre – minimum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880" y="4856197"/>
            <a:ext cx="919095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14" y="1509824"/>
            <a:ext cx="2945218" cy="2208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2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plan for now and one for later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7250"/>
            <a:ext cx="2613572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57250"/>
            <a:ext cx="2613572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838200" y="2571750"/>
            <a:ext cx="1981200" cy="1371600"/>
          </a:xfrm>
          <a:prstGeom prst="ellipse">
            <a:avLst/>
          </a:prstGeom>
          <a:solidFill>
            <a:schemeClr val="bg2">
              <a:alpha val="24000"/>
            </a:schemeClr>
          </a:solidFill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77762" y="2775762"/>
            <a:ext cx="1524000" cy="1257300"/>
            <a:chOff x="4038600" y="3657600"/>
            <a:chExt cx="1524000" cy="16764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114800" y="3657600"/>
              <a:ext cx="1447800" cy="152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038600" y="4876800"/>
              <a:ext cx="1371600" cy="4572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38600" y="3657600"/>
              <a:ext cx="76200" cy="1676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410200" y="3810000"/>
              <a:ext cx="152400" cy="1066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6453962" y="1347012"/>
            <a:ext cx="1600200" cy="1485900"/>
            <a:chOff x="4114800" y="1752600"/>
            <a:chExt cx="1600200" cy="1981200"/>
          </a:xfrm>
        </p:grpSpPr>
        <p:sp>
          <p:nvSpPr>
            <p:cNvPr id="26" name="TextBox 25"/>
            <p:cNvSpPr txBox="1"/>
            <p:nvPr/>
          </p:nvSpPr>
          <p:spPr>
            <a:xfrm>
              <a:off x="4572000" y="2743200"/>
              <a:ext cx="990600" cy="86177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</a:rPr>
                <a:t>Pasture 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4114800" y="1752600"/>
              <a:ext cx="838200" cy="19050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562600" y="1981200"/>
              <a:ext cx="152400" cy="17526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953000" y="1752600"/>
              <a:ext cx="762000" cy="2286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60128" y="3685573"/>
            <a:ext cx="1295400" cy="1244702"/>
            <a:chOff x="4114800" y="4914097"/>
            <a:chExt cx="1295400" cy="1659603"/>
          </a:xfrm>
        </p:grpSpPr>
        <p:sp>
          <p:nvSpPr>
            <p:cNvPr id="27" name="TextBox 26"/>
            <p:cNvSpPr txBox="1"/>
            <p:nvPr/>
          </p:nvSpPr>
          <p:spPr>
            <a:xfrm>
              <a:off x="4275975" y="5549973"/>
              <a:ext cx="10668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</a:rPr>
                <a:t>Pasture 2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>
              <a:endCxn id="52" idx="0"/>
            </p:cNvCxnSpPr>
            <p:nvPr/>
          </p:nvCxnSpPr>
          <p:spPr>
            <a:xfrm>
              <a:off x="4114800" y="5334000"/>
              <a:ext cx="170873" cy="122381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3"/>
            </p:cNvCxnSpPr>
            <p:nvPr/>
          </p:nvCxnSpPr>
          <p:spPr>
            <a:xfrm flipH="1">
              <a:off x="5301673" y="4914097"/>
              <a:ext cx="108527" cy="115419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>
              <a:off x="4285673" y="5818909"/>
              <a:ext cx="1047405" cy="754791"/>
            </a:xfrm>
            <a:custGeom>
              <a:avLst/>
              <a:gdLst>
                <a:gd name="connsiteX0" fmla="*/ 0 w 1047405"/>
                <a:gd name="connsiteY0" fmla="*/ 738909 h 754791"/>
                <a:gd name="connsiteX1" fmla="*/ 452582 w 1047405"/>
                <a:gd name="connsiteY1" fmla="*/ 720436 h 754791"/>
                <a:gd name="connsiteX2" fmla="*/ 895927 w 1047405"/>
                <a:gd name="connsiteY2" fmla="*/ 434109 h 754791"/>
                <a:gd name="connsiteX3" fmla="*/ 1016000 w 1047405"/>
                <a:gd name="connsiteY3" fmla="*/ 249382 h 754791"/>
                <a:gd name="connsiteX4" fmla="*/ 1043709 w 1047405"/>
                <a:gd name="connsiteY4" fmla="*/ 0 h 75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5" h="754791">
                  <a:moveTo>
                    <a:pt x="0" y="738909"/>
                  </a:moveTo>
                  <a:cubicBezTo>
                    <a:pt x="151630" y="755072"/>
                    <a:pt x="303261" y="771236"/>
                    <a:pt x="452582" y="720436"/>
                  </a:cubicBezTo>
                  <a:cubicBezTo>
                    <a:pt x="601903" y="669636"/>
                    <a:pt x="802024" y="512618"/>
                    <a:pt x="895927" y="434109"/>
                  </a:cubicBezTo>
                  <a:cubicBezTo>
                    <a:pt x="989830" y="355600"/>
                    <a:pt x="991370" y="321734"/>
                    <a:pt x="1016000" y="249382"/>
                  </a:cubicBezTo>
                  <a:cubicBezTo>
                    <a:pt x="1040630" y="177030"/>
                    <a:pt x="1054485" y="41564"/>
                    <a:pt x="1043709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990600" y="1594188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</a:rPr>
              <a:t>Pick one and shut the gates!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72539" y="2278026"/>
            <a:ext cx="1711842" cy="9795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6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83" y="340218"/>
            <a:ext cx="2885252" cy="3394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079" y="4856198"/>
            <a:ext cx="982890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0" y="3482811"/>
            <a:ext cx="3809820" cy="933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325" y="1063229"/>
            <a:ext cx="4677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Five Keys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Hay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Supplemental Feeds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Alternative </a:t>
            </a:r>
            <a:r>
              <a:rPr lang="en-US" sz="2800" dirty="0" smtClean="0"/>
              <a:t>Feedstuffs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Mineral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Know the Limitations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97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Feeds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Common Commodity Feeds</a:t>
            </a:r>
          </a:p>
          <a:p>
            <a:pPr lvl="1"/>
            <a:r>
              <a:rPr lang="en-US" dirty="0"/>
              <a:t>Corn</a:t>
            </a:r>
          </a:p>
          <a:p>
            <a:pPr lvl="1"/>
            <a:r>
              <a:rPr lang="en-US" dirty="0"/>
              <a:t>Whole cottonseed</a:t>
            </a:r>
          </a:p>
          <a:p>
            <a:pPr lvl="1"/>
            <a:r>
              <a:rPr lang="en-US" dirty="0" err="1"/>
              <a:t>Soyhulls</a:t>
            </a:r>
            <a:endParaRPr lang="en-US" dirty="0"/>
          </a:p>
          <a:p>
            <a:pPr lvl="1"/>
            <a:r>
              <a:rPr lang="en-US" dirty="0"/>
              <a:t>Corn gluten feed</a:t>
            </a:r>
          </a:p>
          <a:p>
            <a:endParaRPr lang="en-US" dirty="0" smtClean="0"/>
          </a:p>
          <a:p>
            <a:r>
              <a:rPr lang="en-US" dirty="0" smtClean="0"/>
              <a:t>Some Availability</a:t>
            </a:r>
          </a:p>
          <a:p>
            <a:pPr lvl="1"/>
            <a:r>
              <a:rPr lang="en-US" dirty="0" smtClean="0"/>
              <a:t>Dried Distillers Grains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“Complete” Feed Options</a:t>
            </a:r>
          </a:p>
          <a:p>
            <a:pPr lvl="1"/>
            <a:r>
              <a:rPr lang="en-US" dirty="0" smtClean="0"/>
              <a:t>Often bagged mixtures of the above commodities and other byproducts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7718" y="4856198"/>
            <a:ext cx="972257" cy="184911"/>
          </a:xfrm>
        </p:spPr>
        <p:txBody>
          <a:bodyPr/>
          <a:lstStyle/>
          <a:p>
            <a:fld id="{5EE15F7F-CEB3-B84E-88F0-A55AC86F2762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92" y="1317110"/>
            <a:ext cx="1784297" cy="1185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911162" y="2385257"/>
            <a:ext cx="1371600" cy="906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Starchy energy supplement</a:t>
            </a:r>
          </a:p>
          <a:p>
            <a:r>
              <a:rPr lang="en-US" sz="2800" dirty="0" smtClean="0"/>
              <a:t>90% TDN, 8.8% CP</a:t>
            </a:r>
          </a:p>
          <a:p>
            <a:r>
              <a:rPr lang="en-US" sz="2800" dirty="0" smtClean="0"/>
              <a:t>5 to 8 </a:t>
            </a:r>
            <a:r>
              <a:rPr lang="en-US" sz="2800" dirty="0" err="1" smtClean="0"/>
              <a:t>lb</a:t>
            </a:r>
            <a:r>
              <a:rPr lang="en-US" sz="2800" dirty="0" smtClean="0"/>
              <a:t> per head per day – lactating cows</a:t>
            </a:r>
          </a:p>
          <a:p>
            <a:r>
              <a:rPr lang="en-US" sz="2800" dirty="0" smtClean="0"/>
              <a:t>Whole shell vs. Cracked</a:t>
            </a:r>
          </a:p>
          <a:p>
            <a:pPr lvl="1"/>
            <a:r>
              <a:rPr lang="en-US" sz="2400" dirty="0" smtClean="0"/>
              <a:t>Cracked = greater digestibility, may be more appropriate for stockers</a:t>
            </a:r>
          </a:p>
          <a:p>
            <a:pPr lvl="1"/>
            <a:r>
              <a:rPr lang="en-US" sz="2400" dirty="0" smtClean="0"/>
              <a:t>Whole shell may be more economical for brood cows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5820" y="4856197"/>
            <a:ext cx="1004155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Cottonseed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90-95% TDN</a:t>
            </a:r>
          </a:p>
          <a:p>
            <a:r>
              <a:rPr lang="en-US" dirty="0">
                <a:cs typeface="Arial" panose="020B0604020202020204" pitchFamily="34" charset="0"/>
              </a:rPr>
              <a:t>24% CP</a:t>
            </a:r>
          </a:p>
          <a:p>
            <a:r>
              <a:rPr lang="en-US" dirty="0">
                <a:cs typeface="Arial" panose="020B0604020202020204" pitchFamily="34" charset="0"/>
              </a:rPr>
              <a:t>Limitation is fat concentration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24%</a:t>
            </a:r>
          </a:p>
          <a:p>
            <a:r>
              <a:rPr lang="en-US" dirty="0">
                <a:cs typeface="Arial" panose="020B0604020202020204" pitchFamily="34" charset="0"/>
              </a:rPr>
              <a:t>Brood cows can be fed 6 to 8 </a:t>
            </a:r>
            <a:r>
              <a:rPr lang="en-US" dirty="0" err="1">
                <a:cs typeface="Arial" panose="020B0604020202020204" pitchFamily="34" charset="0"/>
              </a:rPr>
              <a:t>lb</a:t>
            </a:r>
            <a:r>
              <a:rPr lang="en-US" dirty="0">
                <a:cs typeface="Arial" panose="020B0604020202020204" pitchFamily="34" charset="0"/>
              </a:rPr>
              <a:t>/day</a:t>
            </a:r>
          </a:p>
          <a:p>
            <a:r>
              <a:rPr lang="en-US" dirty="0">
                <a:cs typeface="Arial" panose="020B0604020202020204" pitchFamily="34" charset="0"/>
              </a:rPr>
              <a:t>5 </a:t>
            </a:r>
            <a:r>
              <a:rPr lang="en-US" dirty="0" err="1">
                <a:cs typeface="Arial" panose="020B0604020202020204" pitchFamily="34" charset="0"/>
              </a:rPr>
              <a:t>lb</a:t>
            </a:r>
            <a:r>
              <a:rPr lang="en-US" dirty="0">
                <a:cs typeface="Arial" panose="020B0604020202020204" pitchFamily="34" charset="0"/>
              </a:rPr>
              <a:t>/day max for growing animals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2651" y="4856197"/>
            <a:ext cx="105731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Soybean hulls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Non-starch, high in digestible fiber</a:t>
            </a:r>
          </a:p>
          <a:p>
            <a:r>
              <a:rPr lang="en-US" sz="2800" dirty="0">
                <a:cs typeface="Arial" panose="020B0604020202020204" pitchFamily="34" charset="0"/>
              </a:rPr>
              <a:t>10 to 12% CP, 78% TDN</a:t>
            </a:r>
          </a:p>
          <a:p>
            <a:r>
              <a:rPr lang="en-US" sz="2800" dirty="0">
                <a:cs typeface="Arial" panose="020B0604020202020204" pitchFamily="34" charset="0"/>
              </a:rPr>
              <a:t>Loose vs. pelleted</a:t>
            </a:r>
          </a:p>
          <a:p>
            <a:r>
              <a:rPr lang="en-US" sz="2800" dirty="0">
                <a:cs typeface="Arial" panose="020B0604020202020204" pitchFamily="34" charset="0"/>
              </a:rPr>
              <a:t>Effective when fed at &lt; 1% BW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Ex. 12 </a:t>
            </a:r>
            <a:r>
              <a:rPr lang="en-US" sz="2400" dirty="0" err="1">
                <a:cs typeface="Arial" panose="020B0604020202020204" pitchFamily="34" charset="0"/>
              </a:rPr>
              <a:t>lbs</a:t>
            </a:r>
            <a:r>
              <a:rPr lang="en-US" sz="2400" dirty="0">
                <a:cs typeface="Arial" panose="020B0604020202020204" pitchFamily="34" charset="0"/>
              </a:rPr>
              <a:t> or less for a 1,200 </a:t>
            </a:r>
            <a:r>
              <a:rPr lang="en-US" sz="2400" dirty="0" err="1">
                <a:cs typeface="Arial" panose="020B0604020202020204" pitchFamily="34" charset="0"/>
              </a:rPr>
              <a:t>lb</a:t>
            </a:r>
            <a:r>
              <a:rPr lang="en-US" sz="2400" dirty="0">
                <a:cs typeface="Arial" panose="020B0604020202020204" pitchFamily="34" charset="0"/>
              </a:rPr>
              <a:t> brood cow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Bloat potential at high levels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5820" y="4856197"/>
            <a:ext cx="1004155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gluten feed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30"/>
            <a:ext cx="8229600" cy="353139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cs typeface="Arial" panose="020B0604020202020204" pitchFamily="34" charset="0"/>
              </a:rPr>
              <a:t>CP and TDN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Variable, Up to 25% CP and 85% TDN</a:t>
            </a:r>
          </a:p>
          <a:p>
            <a:endParaRPr lang="en-US" b="1" dirty="0" smtClean="0">
              <a:cs typeface="Arial" panose="020B0604020202020204" pitchFamily="34" charset="0"/>
            </a:endParaRPr>
          </a:p>
          <a:p>
            <a:r>
              <a:rPr lang="en-US" b="1" dirty="0" smtClean="0">
                <a:cs typeface="Arial" panose="020B0604020202020204" pitchFamily="34" charset="0"/>
              </a:rPr>
              <a:t>Minerals </a:t>
            </a:r>
            <a:r>
              <a:rPr lang="en-US" b="1" dirty="0">
                <a:cs typeface="Arial" panose="020B0604020202020204" pitchFamily="34" charset="0"/>
              </a:rPr>
              <a:t>– Ca is low, S and P are high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Limit feed to 50% or less of total dry matter intake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May require additional Ca in mineral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718" y="4856197"/>
            <a:ext cx="972257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gluten feed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cs typeface="Arial" panose="020B0604020202020204" pitchFamily="34" charset="0"/>
              </a:rPr>
              <a:t>Color matters – </a:t>
            </a:r>
            <a:r>
              <a:rPr lang="en-US" b="1" dirty="0">
                <a:solidFill>
                  <a:srgbClr val="FFC000"/>
                </a:solidFill>
                <a:cs typeface="Arial" panose="020B0604020202020204" pitchFamily="34" charset="0"/>
              </a:rPr>
              <a:t>yellow</a:t>
            </a:r>
            <a:r>
              <a:rPr lang="en-US" b="1" dirty="0">
                <a:cs typeface="Arial" panose="020B0604020202020204" pitchFamily="34" charset="0"/>
              </a:rPr>
              <a:t> to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tan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Usually produced wet, then dried and pelleted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Excessive heat can decrease feeding value</a:t>
            </a:r>
          </a:p>
          <a:p>
            <a:endParaRPr lang="en-US" dirty="0" smtClean="0"/>
          </a:p>
          <a:p>
            <a:r>
              <a:rPr lang="en-US" b="1" dirty="0" smtClean="0"/>
              <a:t>Heat damaged loads</a:t>
            </a:r>
          </a:p>
          <a:p>
            <a:pPr lvl="1"/>
            <a:r>
              <a:rPr lang="en-US" dirty="0" smtClean="0"/>
              <a:t>Average 18 to 20% CP</a:t>
            </a:r>
          </a:p>
          <a:p>
            <a:pPr lvl="1"/>
            <a:r>
              <a:rPr lang="en-US" dirty="0" smtClean="0"/>
              <a:t>Indigestible protein – 4 to 5%</a:t>
            </a:r>
          </a:p>
          <a:p>
            <a:pPr lvl="1"/>
            <a:r>
              <a:rPr lang="en-US" dirty="0" smtClean="0"/>
              <a:t>13 to 15% CP available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6447" y="4856198"/>
            <a:ext cx="993522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83" y="340218"/>
            <a:ext cx="2885252" cy="3394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6447" y="4856197"/>
            <a:ext cx="993522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0" y="3482811"/>
            <a:ext cx="3809820" cy="933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325" y="1063229"/>
            <a:ext cx="4677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Five Keys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Hay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Supplemental Feeds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Alternative </a:t>
            </a:r>
            <a:r>
              <a:rPr lang="en-US" sz="2800" dirty="0" smtClean="0"/>
              <a:t>Feedstuffs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Mineral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Know the Limitations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57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cs typeface="Arial" panose="020B0604020202020204" pitchFamily="34" charset="0"/>
              </a:rPr>
              <a:t>Product of ethanol production</a:t>
            </a:r>
          </a:p>
          <a:p>
            <a:r>
              <a:rPr lang="en-US" dirty="0">
                <a:cs typeface="Arial" panose="020B0604020202020204" pitchFamily="34" charset="0"/>
              </a:rPr>
              <a:t>87% TDN, 30% CP, 10% fat</a:t>
            </a:r>
          </a:p>
          <a:p>
            <a:pPr marL="742950" lvl="2" indent="-342900"/>
            <a:r>
              <a:rPr lang="en-US" dirty="0">
                <a:cs typeface="Arial" panose="020B0604020202020204" pitchFamily="34" charset="0"/>
              </a:rPr>
              <a:t>Some sources may have less fat due to improved refining processes</a:t>
            </a:r>
          </a:p>
          <a:p>
            <a:pPr marL="742950" lvl="2" indent="-342900"/>
            <a:r>
              <a:rPr lang="en-US" dirty="0">
                <a:cs typeface="Arial" panose="020B0604020202020204" pitchFamily="34" charset="0"/>
              </a:rPr>
              <a:t>3 </a:t>
            </a:r>
            <a:r>
              <a:rPr lang="en-US" dirty="0" err="1">
                <a:cs typeface="Arial" panose="020B0604020202020204" pitchFamily="34" charset="0"/>
              </a:rPr>
              <a:t>lb</a:t>
            </a:r>
            <a:r>
              <a:rPr lang="en-US" dirty="0">
                <a:cs typeface="Arial" panose="020B0604020202020204" pitchFamily="34" charset="0"/>
              </a:rPr>
              <a:t> DDGS = 2 </a:t>
            </a:r>
            <a:r>
              <a:rPr lang="en-US" dirty="0" err="1">
                <a:cs typeface="Arial" panose="020B0604020202020204" pitchFamily="34" charset="0"/>
              </a:rPr>
              <a:t>lb</a:t>
            </a:r>
            <a:r>
              <a:rPr lang="en-US" dirty="0">
                <a:cs typeface="Arial" panose="020B0604020202020204" pitchFamily="34" charset="0"/>
              </a:rPr>
              <a:t> corn + 1 </a:t>
            </a:r>
            <a:r>
              <a:rPr lang="en-US" dirty="0" err="1">
                <a:cs typeface="Arial" panose="020B0604020202020204" pitchFamily="34" charset="0"/>
              </a:rPr>
              <a:t>lb</a:t>
            </a:r>
            <a:r>
              <a:rPr lang="en-US" dirty="0">
                <a:cs typeface="Arial" panose="020B0604020202020204" pitchFamily="34" charset="0"/>
              </a:rPr>
              <a:t> soybean meal</a:t>
            </a:r>
          </a:p>
          <a:p>
            <a:r>
              <a:rPr lang="en-US" dirty="0">
                <a:cs typeface="Arial" panose="020B0604020202020204" pitchFamily="34" charset="0"/>
              </a:rPr>
              <a:t>High in P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Feed a mineral low in P, but high in Ca to balance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5820" y="4856197"/>
            <a:ext cx="1004155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Mixtures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290" y="4856197"/>
            <a:ext cx="1046685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50206"/>
            <a:ext cx="3048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Cottonseed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Soybean Meal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274709"/>
            <a:ext cx="30480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Soybean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Hulls</a:t>
            </a:r>
          </a:p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50535"/>
            <a:ext cx="30480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Gluten Feed*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 Distiller’s Grains*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Cottonseed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9324" y="1063233"/>
            <a:ext cx="4934439" cy="3477875"/>
            <a:chOff x="3657600" y="1524000"/>
            <a:chExt cx="6126004" cy="4698022"/>
          </a:xfrm>
        </p:grpSpPr>
        <p:sp>
          <p:nvSpPr>
            <p:cNvPr id="11" name="TextBox 10"/>
            <p:cNvSpPr txBox="1"/>
            <p:nvPr/>
          </p:nvSpPr>
          <p:spPr>
            <a:xfrm>
              <a:off x="4571999" y="1524000"/>
              <a:ext cx="5211605" cy="469802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Common “Mixes”</a:t>
              </a:r>
            </a:p>
            <a:p>
              <a:pPr algn="ctr"/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50:50 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Corn gluten feed: Soybean Hulls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Dried Distiller’s Grains: Soybean Hulls</a:t>
              </a:r>
            </a:p>
            <a:p>
              <a:pPr algn="ctr"/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60:20:20 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Soybean Hulls: Corn gluten feed: corn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657600" y="3276600"/>
              <a:ext cx="762000" cy="68580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spect="1" noChangeArrowheads="1" noTextEdit="1"/>
          </p:cNvSpPr>
          <p:nvPr/>
        </p:nvSpPr>
        <p:spPr bwMode="auto">
          <a:xfrm>
            <a:off x="381007" y="1293022"/>
            <a:ext cx="8380413" cy="256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85013" y="1588294"/>
            <a:ext cx="1676400" cy="277416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85013" y="1865710"/>
            <a:ext cx="1676400" cy="479822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85013" y="2339254"/>
            <a:ext cx="16764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85013" y="3031333"/>
            <a:ext cx="1676400" cy="479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085013" y="3511156"/>
            <a:ext cx="1676400" cy="278606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2057400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732213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408613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085013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74657" y="1588294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74657" y="1865710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74657" y="2345531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374657" y="3031331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374657" y="3511154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381000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8761413" y="1304929"/>
            <a:ext cx="0" cy="24895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381005" y="1304925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374657" y="3789760"/>
            <a:ext cx="839470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3075" y="1357316"/>
            <a:ext cx="910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Sources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495550" y="1357316"/>
            <a:ext cx="538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TDN,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92450" y="1357316"/>
            <a:ext cx="205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%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264032" y="1357316"/>
            <a:ext cx="624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CP, %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994407" y="1357316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$/ton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215188" y="1357316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$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342188" y="1357316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000000"/>
                </a:solidFill>
              </a:rPr>
              <a:t>/pound TDN</a:t>
            </a:r>
            <a:endParaRPr lang="en-US" altLang="en-US" b="1" dirty="0" smtClean="0">
              <a:solidFill>
                <a:prstClr val="black"/>
              </a:solidFill>
            </a:endParaRPr>
          </a:p>
        </p:txBody>
      </p:sp>
      <p:sp>
        <p:nvSpPr>
          <p:cNvPr id="2048" name="Rectangle 31"/>
          <p:cNvSpPr>
            <a:spLocks noChangeArrowheads="1"/>
          </p:cNvSpPr>
          <p:nvPr/>
        </p:nvSpPr>
        <p:spPr bwMode="auto">
          <a:xfrm>
            <a:off x="473075" y="1637113"/>
            <a:ext cx="910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Soybean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49" name="Rectangle 32"/>
          <p:cNvSpPr>
            <a:spLocks noChangeArrowheads="1"/>
          </p:cNvSpPr>
          <p:nvPr/>
        </p:nvSpPr>
        <p:spPr bwMode="auto">
          <a:xfrm>
            <a:off x="1436694" y="1637113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hulls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51" name="Rectangle 33"/>
          <p:cNvSpPr>
            <a:spLocks noChangeArrowheads="1"/>
          </p:cNvSpPr>
          <p:nvPr/>
        </p:nvSpPr>
        <p:spPr bwMode="auto">
          <a:xfrm>
            <a:off x="2768600" y="1637113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78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52" name="Rectangle 34"/>
          <p:cNvSpPr>
            <a:spLocks noChangeArrowheads="1"/>
          </p:cNvSpPr>
          <p:nvPr/>
        </p:nvSpPr>
        <p:spPr bwMode="auto">
          <a:xfrm>
            <a:off x="4445000" y="1637113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12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53" name="Rectangle 35"/>
          <p:cNvSpPr>
            <a:spLocks noChangeArrowheads="1"/>
          </p:cNvSpPr>
          <p:nvPr/>
        </p:nvSpPr>
        <p:spPr bwMode="auto">
          <a:xfrm>
            <a:off x="6057907" y="1637113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160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54" name="Rectangle 36"/>
          <p:cNvSpPr>
            <a:spLocks noChangeArrowheads="1"/>
          </p:cNvSpPr>
          <p:nvPr/>
        </p:nvSpPr>
        <p:spPr bwMode="auto">
          <a:xfrm>
            <a:off x="7702557" y="1637113"/>
            <a:ext cx="431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0.11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55" name="Rectangle 37"/>
          <p:cNvSpPr>
            <a:spLocks noChangeArrowheads="1"/>
          </p:cNvSpPr>
          <p:nvPr/>
        </p:nvSpPr>
        <p:spPr bwMode="auto">
          <a:xfrm>
            <a:off x="473076" y="1913338"/>
            <a:ext cx="1256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Corn gluten 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56" name="Rectangle 38"/>
          <p:cNvSpPr>
            <a:spLocks noChangeArrowheads="1"/>
          </p:cNvSpPr>
          <p:nvPr/>
        </p:nvSpPr>
        <p:spPr bwMode="auto">
          <a:xfrm>
            <a:off x="473082" y="2119316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feed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57" name="Rectangle 39"/>
          <p:cNvSpPr>
            <a:spLocks noChangeArrowheads="1"/>
          </p:cNvSpPr>
          <p:nvPr/>
        </p:nvSpPr>
        <p:spPr bwMode="auto">
          <a:xfrm>
            <a:off x="2768600" y="1913338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85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58" name="Rectangle 40"/>
          <p:cNvSpPr>
            <a:spLocks noChangeArrowheads="1"/>
          </p:cNvSpPr>
          <p:nvPr/>
        </p:nvSpPr>
        <p:spPr bwMode="auto">
          <a:xfrm>
            <a:off x="4445000" y="1913338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25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59" name="Rectangle 41"/>
          <p:cNvSpPr>
            <a:spLocks noChangeArrowheads="1"/>
          </p:cNvSpPr>
          <p:nvPr/>
        </p:nvSpPr>
        <p:spPr bwMode="auto">
          <a:xfrm>
            <a:off x="6057907" y="1913338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150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60" name="Rectangle 42"/>
          <p:cNvSpPr>
            <a:spLocks noChangeArrowheads="1"/>
          </p:cNvSpPr>
          <p:nvPr/>
        </p:nvSpPr>
        <p:spPr bwMode="auto">
          <a:xfrm>
            <a:off x="7702557" y="1913338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0.10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61" name="Rectangle 43"/>
          <p:cNvSpPr>
            <a:spLocks noChangeArrowheads="1"/>
          </p:cNvSpPr>
          <p:nvPr/>
        </p:nvSpPr>
        <p:spPr bwMode="auto">
          <a:xfrm>
            <a:off x="473082" y="2395541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Dried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2" name="Rectangle 44"/>
          <p:cNvSpPr>
            <a:spLocks noChangeArrowheads="1"/>
          </p:cNvSpPr>
          <p:nvPr/>
        </p:nvSpPr>
        <p:spPr bwMode="auto">
          <a:xfrm>
            <a:off x="1082681" y="2395541"/>
            <a:ext cx="9534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distiller’s 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3" name="Rectangle 45"/>
          <p:cNvSpPr>
            <a:spLocks noChangeArrowheads="1"/>
          </p:cNvSpPr>
          <p:nvPr/>
        </p:nvSpPr>
        <p:spPr bwMode="auto">
          <a:xfrm>
            <a:off x="473076" y="2599138"/>
            <a:ext cx="987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grains w/ 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4" name="Rectangle 46"/>
          <p:cNvSpPr>
            <a:spLocks noChangeArrowheads="1"/>
          </p:cNvSpPr>
          <p:nvPr/>
        </p:nvSpPr>
        <p:spPr bwMode="auto">
          <a:xfrm>
            <a:off x="473076" y="2805116"/>
            <a:ext cx="846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solubles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5" name="Rectangle 47"/>
          <p:cNvSpPr>
            <a:spLocks noChangeArrowheads="1"/>
          </p:cNvSpPr>
          <p:nvPr/>
        </p:nvSpPr>
        <p:spPr bwMode="auto">
          <a:xfrm>
            <a:off x="2768600" y="239554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85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6" name="Rectangle 48"/>
          <p:cNvSpPr>
            <a:spLocks noChangeArrowheads="1"/>
          </p:cNvSpPr>
          <p:nvPr/>
        </p:nvSpPr>
        <p:spPr bwMode="auto">
          <a:xfrm>
            <a:off x="4445000" y="239554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30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67" name="Rectangle 49"/>
          <p:cNvSpPr>
            <a:spLocks noChangeArrowheads="1"/>
          </p:cNvSpPr>
          <p:nvPr/>
        </p:nvSpPr>
        <p:spPr bwMode="auto">
          <a:xfrm>
            <a:off x="6057907" y="2395541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68" name="Rectangle 50"/>
          <p:cNvSpPr>
            <a:spLocks noChangeArrowheads="1"/>
          </p:cNvSpPr>
          <p:nvPr/>
        </p:nvSpPr>
        <p:spPr bwMode="auto">
          <a:xfrm>
            <a:off x="7702557" y="2395541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0.12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69" name="Rectangle 51"/>
          <p:cNvSpPr>
            <a:spLocks noChangeArrowheads="1"/>
          </p:cNvSpPr>
          <p:nvPr/>
        </p:nvSpPr>
        <p:spPr bwMode="auto">
          <a:xfrm>
            <a:off x="473082" y="3080151"/>
            <a:ext cx="718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Whole 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0" name="Rectangle 52"/>
          <p:cNvSpPr>
            <a:spLocks noChangeArrowheads="1"/>
          </p:cNvSpPr>
          <p:nvPr/>
        </p:nvSpPr>
        <p:spPr bwMode="auto">
          <a:xfrm>
            <a:off x="473076" y="3284938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cottonseed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1" name="Rectangle 53"/>
          <p:cNvSpPr>
            <a:spLocks noChangeArrowheads="1"/>
          </p:cNvSpPr>
          <p:nvPr/>
        </p:nvSpPr>
        <p:spPr bwMode="auto">
          <a:xfrm>
            <a:off x="2768600" y="308015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90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2" name="Rectangle 54"/>
          <p:cNvSpPr>
            <a:spLocks noChangeArrowheads="1"/>
          </p:cNvSpPr>
          <p:nvPr/>
        </p:nvSpPr>
        <p:spPr bwMode="auto">
          <a:xfrm>
            <a:off x="4445000" y="308015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24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3" name="Rectangle 55"/>
          <p:cNvSpPr>
            <a:spLocks noChangeArrowheads="1"/>
          </p:cNvSpPr>
          <p:nvPr/>
        </p:nvSpPr>
        <p:spPr bwMode="auto">
          <a:xfrm>
            <a:off x="6057907" y="3080151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74" name="Rectangle 56"/>
          <p:cNvSpPr>
            <a:spLocks noChangeArrowheads="1"/>
          </p:cNvSpPr>
          <p:nvPr/>
        </p:nvSpPr>
        <p:spPr bwMode="auto">
          <a:xfrm>
            <a:off x="7702557" y="3080151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0.12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75" name="Rectangle 57"/>
          <p:cNvSpPr>
            <a:spLocks noChangeArrowheads="1"/>
          </p:cNvSpPr>
          <p:nvPr/>
        </p:nvSpPr>
        <p:spPr bwMode="auto">
          <a:xfrm>
            <a:off x="473077" y="3561163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Corn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6" name="Rectangle 58"/>
          <p:cNvSpPr>
            <a:spLocks noChangeArrowheads="1"/>
          </p:cNvSpPr>
          <p:nvPr/>
        </p:nvSpPr>
        <p:spPr bwMode="auto">
          <a:xfrm>
            <a:off x="2768600" y="3561163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90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7" name="Rectangle 59"/>
          <p:cNvSpPr>
            <a:spLocks noChangeArrowheads="1"/>
          </p:cNvSpPr>
          <p:nvPr/>
        </p:nvSpPr>
        <p:spPr bwMode="auto">
          <a:xfrm>
            <a:off x="4508501" y="3561163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8</a:t>
            </a: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8" name="Rectangle 60"/>
          <p:cNvSpPr>
            <a:spLocks noChangeArrowheads="1"/>
          </p:cNvSpPr>
          <p:nvPr/>
        </p:nvSpPr>
        <p:spPr bwMode="auto">
          <a:xfrm>
            <a:off x="6057907" y="3561163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168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079" name="Rectangle 61"/>
          <p:cNvSpPr>
            <a:spLocks noChangeArrowheads="1"/>
          </p:cNvSpPr>
          <p:nvPr/>
        </p:nvSpPr>
        <p:spPr bwMode="auto">
          <a:xfrm>
            <a:off x="7702557" y="3561163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0.10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457200" y="342900"/>
            <a:ext cx="8229600" cy="7429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Practicality – Economics</a:t>
            </a:r>
          </a:p>
          <a:p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Value based on </a:t>
            </a:r>
            <a:r>
              <a:rPr lang="en-US" dirty="0" smtClean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cost per pound of nutrients</a:t>
            </a:r>
            <a:endParaRPr lang="en-US" dirty="0">
              <a:solidFill>
                <a:srgbClr val="F79646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434340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Alabama Weekly Feedstuff/Production Cost Report, November 7, 2016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Per 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88435"/>
              </p:ext>
            </p:extLst>
          </p:nvPr>
        </p:nvGraphicFramePr>
        <p:xfrm>
          <a:off x="1130584" y="1198969"/>
          <a:ext cx="7056477" cy="320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159"/>
                <a:gridCol w="2352159"/>
                <a:gridCol w="2352159"/>
              </a:tblGrid>
              <a:tr h="66724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Ton</a:t>
                      </a:r>
                    </a:p>
                    <a:p>
                      <a:pPr algn="ctr"/>
                      <a:r>
                        <a:rPr lang="en-US" sz="1800" dirty="0" smtClean="0"/>
                        <a:t>($/ton)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Pound</a:t>
                      </a:r>
                    </a:p>
                    <a:p>
                      <a:pPr algn="ctr"/>
                      <a:r>
                        <a:rPr lang="en-US" sz="1800" dirty="0" smtClean="0"/>
                        <a:t>($/</a:t>
                      </a:r>
                      <a:r>
                        <a:rPr lang="en-US" sz="1800" dirty="0" err="1" smtClean="0"/>
                        <a:t>lb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</a:tr>
              <a:tr h="4433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168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0.08</a:t>
                      </a:r>
                      <a:endParaRPr lang="en-US" sz="1800" dirty="0"/>
                    </a:p>
                  </a:txBody>
                  <a:tcPr anchor="ctr"/>
                </a:tc>
              </a:tr>
              <a:tr h="43487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Soybean hulls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0.08</a:t>
                      </a:r>
                      <a:endParaRPr lang="en-US" sz="1800" dirty="0"/>
                    </a:p>
                  </a:txBody>
                  <a:tcPr anchor="ctr"/>
                </a:tc>
              </a:tr>
              <a:tr h="58610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Corn gluten feed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0.08</a:t>
                      </a:r>
                      <a:endParaRPr lang="en-US" sz="1800" dirty="0"/>
                    </a:p>
                  </a:txBody>
                  <a:tcPr anchor="ctr"/>
                </a:tc>
              </a:tr>
              <a:tr h="43487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50:50 SH:CGF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155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0.08</a:t>
                      </a:r>
                      <a:endParaRPr lang="en-US" sz="18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Whole cottonseed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0.10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9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 per Day </a:t>
            </a:r>
            <a:br>
              <a:rPr lang="en-US" dirty="0" smtClean="0"/>
            </a:br>
            <a:r>
              <a:rPr lang="en-US" dirty="0" smtClean="0"/>
              <a:t>1,200 </a:t>
            </a:r>
            <a:r>
              <a:rPr lang="en-US" dirty="0" err="1" smtClean="0"/>
              <a:t>lb</a:t>
            </a:r>
            <a:r>
              <a:rPr lang="en-US" dirty="0" smtClean="0"/>
              <a:t> lactating cow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181" y="4856197"/>
            <a:ext cx="101478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91787"/>
              </p:ext>
            </p:extLst>
          </p:nvPr>
        </p:nvGraphicFramePr>
        <p:xfrm>
          <a:off x="1165381" y="1472069"/>
          <a:ext cx="7325832" cy="3037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944"/>
                <a:gridCol w="2441944"/>
                <a:gridCol w="2441944"/>
              </a:tblGrid>
              <a:tr h="9144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Day (Supplement Only)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Day </a:t>
                      </a:r>
                    </a:p>
                    <a:p>
                      <a:pPr algn="ctr"/>
                      <a:r>
                        <a:rPr lang="en-US" sz="1800" dirty="0" smtClean="0"/>
                        <a:t>(Hay + Supplement)</a:t>
                      </a:r>
                      <a:endParaRPr lang="en-US" sz="1800" dirty="0"/>
                    </a:p>
                  </a:txBody>
                  <a:tcPr/>
                </a:tc>
              </a:tr>
              <a:tr h="5034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 </a:t>
                      </a:r>
                      <a:r>
                        <a:rPr lang="en-US" sz="1800" dirty="0" err="1" smtClean="0"/>
                        <a:t>lb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Soyhulls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$0.80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$2.80</a:t>
                      </a:r>
                      <a:endParaRPr lang="en-US" sz="18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lb</a:t>
                      </a:r>
                      <a:r>
                        <a:rPr lang="en-US" sz="1800" baseline="0" dirty="0" smtClean="0"/>
                        <a:t> 50:50 SH:CGF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$0.64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$2.40</a:t>
                      </a:r>
                      <a:endParaRPr lang="en-US" sz="1800" dirty="0"/>
                    </a:p>
                  </a:txBody>
                  <a:tcPr anchor="ctr"/>
                </a:tc>
              </a:tr>
              <a:tr h="5622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 </a:t>
                      </a:r>
                      <a:r>
                        <a:rPr lang="en-US" sz="1800" dirty="0" err="1" smtClean="0"/>
                        <a:t>lb</a:t>
                      </a:r>
                      <a:r>
                        <a:rPr lang="en-US" sz="1800" dirty="0" smtClean="0"/>
                        <a:t> WCS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$0.60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$2.52</a:t>
                      </a:r>
                      <a:endParaRPr lang="en-US" sz="1800" dirty="0"/>
                    </a:p>
                  </a:txBody>
                  <a:tcPr anchor="ctr"/>
                </a:tc>
              </a:tr>
              <a:tr h="4171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 </a:t>
                      </a:r>
                      <a:r>
                        <a:rPr lang="en-US" sz="1800" dirty="0" err="1" smtClean="0"/>
                        <a:t>lb</a:t>
                      </a:r>
                      <a:r>
                        <a:rPr lang="en-US" sz="1800" dirty="0" smtClean="0"/>
                        <a:t> ‘Complete’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65381" y="4061646"/>
            <a:ext cx="732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</a:rPr>
              <a:t>†Assumes $160 per ton for low quality hay (less than 6% CP), average 25 </a:t>
            </a:r>
            <a:r>
              <a:rPr lang="en-US" sz="1600" dirty="0" err="1" smtClean="0">
                <a:latin typeface="Calibri"/>
              </a:rPr>
              <a:t>lb</a:t>
            </a:r>
            <a:r>
              <a:rPr lang="en-US" sz="1600" dirty="0" smtClean="0">
                <a:latin typeface="Calibri"/>
              </a:rPr>
              <a:t> hay needed per day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32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Feeds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/>
              <a:t>Self-limiting supplements</a:t>
            </a:r>
            <a:endParaRPr lang="en-US" sz="4500" dirty="0" smtClean="0"/>
          </a:p>
          <a:p>
            <a:r>
              <a:rPr lang="en-US" dirty="0" smtClean="0"/>
              <a:t>Pros</a:t>
            </a:r>
            <a:endParaRPr lang="en-US" dirty="0"/>
          </a:p>
          <a:p>
            <a:pPr lvl="1"/>
            <a:r>
              <a:rPr lang="en-US" dirty="0"/>
              <a:t>Convenience</a:t>
            </a:r>
          </a:p>
          <a:p>
            <a:pPr lvl="1"/>
            <a:r>
              <a:rPr lang="en-US" dirty="0"/>
              <a:t>Reduced labor</a:t>
            </a:r>
          </a:p>
          <a:p>
            <a:pPr lvl="1"/>
            <a:r>
              <a:rPr lang="en-US" dirty="0"/>
              <a:t>Can increase forage intake to a point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May or may not meet nutritional need (dry vs. lactating)</a:t>
            </a:r>
          </a:p>
          <a:p>
            <a:pPr lvl="1"/>
            <a:r>
              <a:rPr lang="en-US" dirty="0"/>
              <a:t>OK for source of protein to supplement low to mid-quality hay for dry, pregnant cows</a:t>
            </a:r>
          </a:p>
          <a:p>
            <a:pPr lvl="1"/>
            <a:r>
              <a:rPr lang="en-US" dirty="0"/>
              <a:t>Not designed to overcome a large deficiency…particularly ENERGY</a:t>
            </a:r>
          </a:p>
          <a:p>
            <a:pPr lvl="1"/>
            <a:r>
              <a:rPr lang="en-US" dirty="0" err="1" smtClean="0"/>
              <a:t>ck</a:t>
            </a:r>
            <a:r>
              <a:rPr lang="en-US" dirty="0" smtClean="0"/>
              <a:t> tanks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1391" y="4856197"/>
            <a:ext cx="1078583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Alabama Commodity Feed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0121" y="4856197"/>
            <a:ext cx="109984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8" y="1325003"/>
            <a:ext cx="4994563" cy="327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218" y="978195"/>
            <a:ext cx="362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www.alabamabeefsystems.com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83" y="340218"/>
            <a:ext cx="2885252" cy="3394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181" y="4856197"/>
            <a:ext cx="101478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0" y="3482811"/>
            <a:ext cx="3809820" cy="933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325" y="1063229"/>
            <a:ext cx="4677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Five Keys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Hay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Supplemental Feeds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Alternative </a:t>
            </a:r>
            <a:r>
              <a:rPr lang="en-US" sz="2800" dirty="0" smtClean="0"/>
              <a:t>Feedstuffs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Mineral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Know the Limitations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97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Baled crop residues</a:t>
            </a:r>
          </a:p>
          <a:p>
            <a:pPr lvl="1"/>
            <a:r>
              <a:rPr lang="en-US" dirty="0"/>
              <a:t>Corn</a:t>
            </a:r>
          </a:p>
          <a:p>
            <a:pPr lvl="1"/>
            <a:r>
              <a:rPr lang="en-US" dirty="0" smtClean="0"/>
              <a:t>Peanuts</a:t>
            </a:r>
            <a:endParaRPr lang="en-US" dirty="0"/>
          </a:p>
          <a:p>
            <a:pPr lvl="1"/>
            <a:r>
              <a:rPr lang="en-US" dirty="0"/>
              <a:t>Wheat </a:t>
            </a:r>
            <a:r>
              <a:rPr lang="en-US" dirty="0" smtClean="0"/>
              <a:t>straw</a:t>
            </a:r>
          </a:p>
          <a:p>
            <a:pPr lvl="1"/>
            <a:r>
              <a:rPr lang="en-US" dirty="0"/>
              <a:t>Soybeans*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6" y="4856197"/>
            <a:ext cx="946297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498112" y="1871332"/>
            <a:ext cx="1222744" cy="2211572"/>
            <a:chOff x="3498112" y="1871330"/>
            <a:chExt cx="1222744" cy="2211572"/>
          </a:xfrm>
        </p:grpSpPr>
        <p:sp>
          <p:nvSpPr>
            <p:cNvPr id="7" name="Down Arrow 6"/>
            <p:cNvSpPr/>
            <p:nvPr/>
          </p:nvSpPr>
          <p:spPr>
            <a:xfrm>
              <a:off x="3498112" y="1871330"/>
              <a:ext cx="1222744" cy="22115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466215" y="2626242"/>
              <a:ext cx="128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Feed value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81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6" y="1200151"/>
            <a:ext cx="4295553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Gin trash – cotton </a:t>
            </a:r>
            <a:endParaRPr lang="en-US" dirty="0" smtClean="0"/>
          </a:p>
          <a:p>
            <a:pPr lvl="1"/>
            <a:r>
              <a:rPr lang="en-US" dirty="0" smtClean="0"/>
              <a:t>Boll residues, leaves, stems, and lint</a:t>
            </a:r>
          </a:p>
          <a:p>
            <a:pPr lvl="1"/>
            <a:r>
              <a:rPr lang="en-US" dirty="0" smtClean="0"/>
              <a:t>Bulky, high fiber, low energy</a:t>
            </a:r>
          </a:p>
          <a:p>
            <a:pPr lvl="1"/>
            <a:r>
              <a:rPr lang="en-US" dirty="0" smtClean="0"/>
              <a:t>Can be decent quality depending on amount of lint and seed left after ginning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3919" y="4856198"/>
            <a:ext cx="1036053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33433"/>
              </p:ext>
            </p:extLst>
          </p:nvPr>
        </p:nvGraphicFramePr>
        <p:xfrm>
          <a:off x="4646427" y="1136352"/>
          <a:ext cx="4260111" cy="3124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37"/>
                <a:gridCol w="1420037"/>
                <a:gridCol w="1420037"/>
              </a:tblGrid>
              <a:tr h="73908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Gin Trash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Gin Trash + </a:t>
                      </a:r>
                    </a:p>
                    <a:p>
                      <a:pPr algn="ctr"/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lb</a:t>
                      </a:r>
                      <a:r>
                        <a:rPr lang="en-US" sz="1400" dirty="0" smtClean="0"/>
                        <a:t>/day</a:t>
                      </a:r>
                      <a:r>
                        <a:rPr lang="en-US" sz="1400" baseline="0" dirty="0" smtClean="0"/>
                        <a:t> corn</a:t>
                      </a:r>
                      <a:endParaRPr lang="en-US" sz="1400" dirty="0"/>
                    </a:p>
                  </a:txBody>
                  <a:tcPr anchor="ctr"/>
                </a:tc>
              </a:tr>
              <a:tr h="4016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Initial BW, </a:t>
                      </a:r>
                      <a:r>
                        <a:rPr lang="en-US" sz="1400" dirty="0" err="1" smtClean="0"/>
                        <a:t>lb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1215</a:t>
                      </a:r>
                      <a:endParaRPr lang="en-US" sz="1400" dirty="0"/>
                    </a:p>
                  </a:txBody>
                  <a:tcPr anchor="ctr"/>
                </a:tc>
              </a:tr>
              <a:tr h="4016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 BW, </a:t>
                      </a:r>
                      <a:r>
                        <a:rPr lang="en-US" sz="1400" dirty="0" err="1" smtClean="0"/>
                        <a:t>lb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1198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1217</a:t>
                      </a:r>
                      <a:endParaRPr lang="en-US" sz="1400" dirty="0"/>
                    </a:p>
                  </a:txBody>
                  <a:tcPr anchor="ctr"/>
                </a:tc>
              </a:tr>
              <a:tr h="2746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ADG, </a:t>
                      </a:r>
                      <a:r>
                        <a:rPr lang="en-US" sz="1400" dirty="0" err="1" smtClean="0"/>
                        <a:t>lb</a:t>
                      </a:r>
                      <a:r>
                        <a:rPr lang="en-US" sz="1400" dirty="0" smtClean="0"/>
                        <a:t>/d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-0.30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+0.04</a:t>
                      </a:r>
                      <a:endParaRPr lang="en-US" sz="1400" dirty="0"/>
                    </a:p>
                  </a:txBody>
                  <a:tcPr anchor="ctr"/>
                </a:tc>
              </a:tr>
              <a:tr h="4016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Initial BCS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</a:t>
                      </a:r>
                      <a:endParaRPr lang="en-US" sz="1400" dirty="0"/>
                    </a:p>
                  </a:txBody>
                  <a:tcPr anchor="ctr"/>
                </a:tc>
              </a:tr>
              <a:tr h="2746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 BCS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4.4</a:t>
                      </a:r>
                      <a:endParaRPr lang="en-US" sz="1400" dirty="0"/>
                    </a:p>
                  </a:txBody>
                  <a:tcPr anchor="ctr"/>
                </a:tc>
              </a:tr>
              <a:tr h="5703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Gin trash intake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lb</a:t>
                      </a:r>
                      <a:r>
                        <a:rPr lang="en-US" sz="1400" baseline="0" dirty="0" smtClean="0"/>
                        <a:t>/d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90978" y="4202016"/>
            <a:ext cx="3040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*Adapted from Stewart et al., 2010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233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71" y="205979"/>
            <a:ext cx="7875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285" y="4856197"/>
            <a:ext cx="992684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4387" y="1008757"/>
            <a:ext cx="3402419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 smtClean="0"/>
              <a:t>Conditions</a:t>
            </a:r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Forage nutritive value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Helps determine if supplementation is needed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7285" y="1040638"/>
            <a:ext cx="488034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Match Hay to Cattle Needs</a:t>
            </a:r>
          </a:p>
          <a:p>
            <a:pPr lvl="1"/>
            <a:r>
              <a:rPr lang="en-US" dirty="0" smtClean="0"/>
              <a:t>Nutrient requirements</a:t>
            </a:r>
          </a:p>
          <a:p>
            <a:pPr lvl="2"/>
            <a:r>
              <a:rPr lang="en-US" dirty="0" smtClean="0"/>
              <a:t>Weight</a:t>
            </a:r>
          </a:p>
          <a:p>
            <a:pPr lvl="2"/>
            <a:r>
              <a:rPr lang="en-US" dirty="0" smtClean="0"/>
              <a:t>Class</a:t>
            </a:r>
          </a:p>
          <a:p>
            <a:pPr lvl="2"/>
            <a:r>
              <a:rPr lang="en-US" dirty="0" smtClean="0"/>
              <a:t>Stage of Production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99" y="3051546"/>
            <a:ext cx="2381193" cy="1605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Gin trash</a:t>
            </a:r>
          </a:p>
          <a:p>
            <a:pPr marL="742950" lvl="2" indent="-342900"/>
            <a:r>
              <a:rPr lang="en-US" dirty="0"/>
              <a:t>55% TDN, 11% CP on average, usually lower</a:t>
            </a:r>
          </a:p>
          <a:p>
            <a:endParaRPr lang="en-US" dirty="0" smtClean="0"/>
          </a:p>
          <a:p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Usually very cheap or sometimes free</a:t>
            </a:r>
          </a:p>
          <a:p>
            <a:pPr lvl="1"/>
            <a:r>
              <a:rPr lang="en-US" dirty="0" smtClean="0"/>
              <a:t>Be cautious as prices are going up – more comparable to hay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181" y="4856197"/>
            <a:ext cx="101478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Alternatives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Feeding seed wheat</a:t>
            </a:r>
          </a:p>
          <a:p>
            <a:pPr lvl="1"/>
            <a:r>
              <a:rPr lang="en-US" dirty="0" smtClean="0"/>
              <a:t>Projected conditions remain dry</a:t>
            </a:r>
          </a:p>
          <a:p>
            <a:pPr lvl="1"/>
            <a:r>
              <a:rPr lang="en-US" dirty="0" smtClean="0"/>
              <a:t>Plant or feed?</a:t>
            </a:r>
          </a:p>
          <a:p>
            <a:pPr lvl="2"/>
            <a:r>
              <a:rPr lang="en-US" dirty="0" smtClean="0"/>
              <a:t>60% TDN, 14% CP</a:t>
            </a:r>
          </a:p>
          <a:p>
            <a:pPr lvl="2"/>
            <a:r>
              <a:rPr lang="en-US" dirty="0" smtClean="0"/>
              <a:t>Hard seat coat = decreased digestibility</a:t>
            </a:r>
          </a:p>
          <a:p>
            <a:pPr lvl="2"/>
            <a:r>
              <a:rPr lang="en-US" dirty="0" smtClean="0"/>
              <a:t>15 to 20% of diet max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079" y="4856198"/>
            <a:ext cx="982890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83" y="340218"/>
            <a:ext cx="2885252" cy="3394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1391" y="4856197"/>
            <a:ext cx="1078583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0" y="3482811"/>
            <a:ext cx="3809820" cy="933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325" y="1063229"/>
            <a:ext cx="4677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Five Keys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Hay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Supplemental Feeds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Alternative </a:t>
            </a:r>
            <a:r>
              <a:rPr lang="en-US" sz="2800" dirty="0" smtClean="0"/>
              <a:t>Feedstuffs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Mineral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Know the Limitations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97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use of an </a:t>
            </a:r>
            <a:r>
              <a:rPr lang="en-US" b="1" dirty="0" err="1" smtClean="0">
                <a:solidFill>
                  <a:schemeClr val="accent2"/>
                </a:solidFill>
              </a:rPr>
              <a:t>ionophore</a:t>
            </a:r>
            <a:endParaRPr lang="en-US" b="1" dirty="0"/>
          </a:p>
          <a:p>
            <a:pPr lvl="1"/>
            <a:r>
              <a:rPr lang="en-US" b="1" dirty="0" smtClean="0"/>
              <a:t>Feed additive – improves feed efficiency</a:t>
            </a:r>
          </a:p>
          <a:p>
            <a:pPr lvl="1"/>
            <a:r>
              <a:rPr lang="en-US" b="1" dirty="0" smtClean="0"/>
              <a:t>Acts like antibiotic – selects for more efficient microbes in the rumen</a:t>
            </a:r>
          </a:p>
          <a:p>
            <a:pPr lvl="1"/>
            <a:r>
              <a:rPr lang="en-US" b="1" dirty="0" smtClean="0"/>
              <a:t>Improves feed efficiency by up to 10%</a:t>
            </a:r>
          </a:p>
          <a:p>
            <a:pPr lvl="1"/>
            <a:r>
              <a:rPr lang="en-US" b="1" dirty="0" smtClean="0"/>
              <a:t>Useful for </a:t>
            </a:r>
            <a:r>
              <a:rPr lang="en-US" b="1" dirty="0" smtClean="0">
                <a:solidFill>
                  <a:schemeClr val="accent2"/>
                </a:solidFill>
              </a:rPr>
              <a:t>cows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accent2"/>
                </a:solidFill>
              </a:rPr>
              <a:t>growing calves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181" y="4856198"/>
            <a:ext cx="1014788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Management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38853"/>
              </p:ext>
            </p:extLst>
          </p:nvPr>
        </p:nvGraphicFramePr>
        <p:xfrm>
          <a:off x="2232844" y="1986960"/>
          <a:ext cx="494414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047"/>
                <a:gridCol w="1648047"/>
                <a:gridCol w="1648047"/>
              </a:tblGrid>
              <a:tr h="9144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Bag (50 </a:t>
                      </a:r>
                      <a:r>
                        <a:rPr lang="en-US" sz="1800" dirty="0" err="1" smtClean="0"/>
                        <a:t>lb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Cost per Head ($/</a:t>
                      </a:r>
                      <a:r>
                        <a:rPr lang="en-US" sz="1800" dirty="0" err="1" smtClean="0"/>
                        <a:t>hd</a:t>
                      </a:r>
                      <a:r>
                        <a:rPr lang="en-US" sz="1800" dirty="0" smtClean="0"/>
                        <a:t>/d)</a:t>
                      </a:r>
                      <a:r>
                        <a:rPr lang="en-US" sz="1800" dirty="0" smtClean="0">
                          <a:latin typeface="Calibri"/>
                        </a:rPr>
                        <a:t>†</a:t>
                      </a:r>
                      <a:endParaRPr lang="en-US" sz="1800" dirty="0"/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Complete</a:t>
                      </a:r>
                      <a:r>
                        <a:rPr lang="en-US" sz="1800" baseline="0" dirty="0" smtClean="0"/>
                        <a:t> mineral + </a:t>
                      </a:r>
                      <a:r>
                        <a:rPr lang="en-US" sz="1800" baseline="0" dirty="0" err="1" smtClean="0"/>
                        <a:t>ionophore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$19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$0.03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8977" y="4856198"/>
            <a:ext cx="950992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32838" y="3817898"/>
            <a:ext cx="472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†</a:t>
            </a:r>
            <a:r>
              <a:rPr lang="en-US" dirty="0" smtClean="0"/>
              <a:t>Assumes intake of 4 ounces per head per day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9045" y="1319366"/>
            <a:ext cx="50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1. Cost of mineral supplementation with an </a:t>
            </a:r>
            <a:r>
              <a:rPr lang="en-US" dirty="0" err="1" smtClean="0"/>
              <a:t>ionophore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6103" y="205979"/>
            <a:ext cx="7875000" cy="857250"/>
          </a:xfrm>
        </p:spPr>
        <p:txBody>
          <a:bodyPr/>
          <a:lstStyle/>
          <a:p>
            <a:r>
              <a:rPr lang="en-US" dirty="0" smtClean="0"/>
              <a:t>Mineral Management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Feed a complete mineral</a:t>
            </a:r>
          </a:p>
          <a:p>
            <a:pPr marL="742950" lvl="2" indent="-342900"/>
            <a:r>
              <a:rPr lang="en-US" dirty="0"/>
              <a:t>Not just a trace </a:t>
            </a:r>
            <a:r>
              <a:rPr lang="en-US" dirty="0" smtClean="0"/>
              <a:t>mineral</a:t>
            </a:r>
          </a:p>
          <a:p>
            <a:pPr marL="742950" lvl="2" indent="-342900"/>
            <a:r>
              <a:rPr lang="en-US" dirty="0" smtClean="0"/>
              <a:t>Ingredients to look for: Ca, P, Mg, K, S, Cu, Zn, Se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winter grazing = No Hi-Mag</a:t>
            </a:r>
          </a:p>
          <a:p>
            <a:pPr lvl="1"/>
            <a:r>
              <a:rPr lang="en-US" dirty="0" smtClean="0"/>
              <a:t>1 to 4% sufficient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5820" y="4856197"/>
            <a:ext cx="1004155" cy="184910"/>
          </a:xfrm>
        </p:spPr>
        <p:txBody>
          <a:bodyPr/>
          <a:lstStyle/>
          <a:p>
            <a:fld id="{53136C69-857B-104C-AE3E-3B88F0AD35C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3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Hot mixes are </a:t>
            </a:r>
            <a:r>
              <a:rPr lang="en-US" b="1" u="sng" dirty="0"/>
              <a:t>not appropriate </a:t>
            </a:r>
            <a:r>
              <a:rPr lang="en-US" dirty="0"/>
              <a:t>under limited forage </a:t>
            </a:r>
            <a:r>
              <a:rPr lang="en-US" dirty="0" smtClean="0"/>
              <a:t>conditions</a:t>
            </a:r>
          </a:p>
          <a:p>
            <a:pPr lvl="1"/>
            <a:r>
              <a:rPr lang="en-US" dirty="0" smtClean="0"/>
              <a:t>White salt (sodium chloride) plus the addition of a protein supplement, often cottonseed or soybean meal, often a 50/50 mix</a:t>
            </a:r>
          </a:p>
          <a:p>
            <a:pPr lvl="1"/>
            <a:r>
              <a:rPr lang="en-US" dirty="0" smtClean="0"/>
              <a:t>Used to stimulate forage intake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0248" y="4856198"/>
            <a:ext cx="929727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83" y="340218"/>
            <a:ext cx="2885252" cy="33940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6447" y="4856197"/>
            <a:ext cx="993522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0" y="3482811"/>
            <a:ext cx="3809820" cy="933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325" y="1063229"/>
            <a:ext cx="4677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Five Keys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Hay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Supplemental Feeds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Alternative </a:t>
            </a:r>
            <a:r>
              <a:rPr lang="en-US" sz="2800" dirty="0" smtClean="0"/>
              <a:t>Feedstuffs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Mineral Management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Know the Limitations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97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Try to Fit a Square Peg into a Round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“good deal” can sometimes be costly!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Fit for the Operation</a:t>
            </a:r>
          </a:p>
          <a:p>
            <a:r>
              <a:rPr lang="en-US" dirty="0" smtClean="0"/>
              <a:t>Nutritional Value</a:t>
            </a:r>
          </a:p>
          <a:p>
            <a:r>
              <a:rPr lang="en-US" dirty="0" smtClean="0"/>
              <a:t>Time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0121" y="4856198"/>
            <a:ext cx="1099848" cy="184911"/>
          </a:xfrm>
        </p:spPr>
        <p:txBody>
          <a:bodyPr/>
          <a:lstStyle/>
          <a:p>
            <a:fld id="{D955F904-C87C-474A-B810-98A916C0B914}" type="datetime1">
              <a:rPr lang="en-US" smtClean="0">
                <a:solidFill>
                  <a:prstClr val="white"/>
                </a:solidFill>
              </a:rPr>
              <a:pPr/>
              <a:t>9/18/2017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Practicality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70870121"/>
              </p:ext>
            </p:extLst>
          </p:nvPr>
        </p:nvGraphicFramePr>
        <p:xfrm>
          <a:off x="609600" y="1063229"/>
          <a:ext cx="7848600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19376" y="235910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Time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Effort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Need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Management -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6" y="1200151"/>
            <a:ext cx="4284921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Dry matter</a:t>
            </a:r>
          </a:p>
          <a:p>
            <a:r>
              <a:rPr lang="en-US" dirty="0" smtClean="0"/>
              <a:t>Total digestible energy </a:t>
            </a:r>
          </a:p>
          <a:p>
            <a:r>
              <a:rPr lang="en-US" dirty="0" smtClean="0"/>
              <a:t>Crude Protein</a:t>
            </a:r>
          </a:p>
          <a:p>
            <a:r>
              <a:rPr lang="en-US" dirty="0" smtClean="0"/>
              <a:t>Fiber</a:t>
            </a:r>
          </a:p>
          <a:p>
            <a:r>
              <a:rPr lang="en-US" dirty="0" smtClean="0"/>
              <a:t>Minerals</a:t>
            </a:r>
          </a:p>
          <a:p>
            <a:r>
              <a:rPr lang="en-US" dirty="0" smtClean="0"/>
              <a:t>Nitrates (nitrate-nitrogen, ppm)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1360970"/>
            <a:ext cx="3342213" cy="2254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6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ACES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6" y="1200151"/>
            <a:ext cx="4433777" cy="3394472"/>
          </a:xfrm>
        </p:spPr>
        <p:txBody>
          <a:bodyPr/>
          <a:lstStyle/>
          <a:p>
            <a:r>
              <a:rPr lang="en-US" dirty="0" smtClean="0"/>
              <a:t>Your Local Animal Science and Forage Agent</a:t>
            </a:r>
          </a:p>
          <a:p>
            <a:r>
              <a:rPr lang="en-US" dirty="0" smtClean="0"/>
              <a:t>Websites</a:t>
            </a:r>
          </a:p>
          <a:p>
            <a:pPr lvl="1"/>
            <a:r>
              <a:rPr lang="en-US" dirty="0" smtClean="0"/>
              <a:t>aces.edu/drought</a:t>
            </a:r>
          </a:p>
          <a:p>
            <a:pPr lvl="1"/>
            <a:r>
              <a:rPr lang="en-US" dirty="0" smtClean="0"/>
              <a:t>aces.edu/</a:t>
            </a:r>
            <a:r>
              <a:rPr lang="en-US" dirty="0" err="1" smtClean="0"/>
              <a:t>beefsystems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0248" y="4856197"/>
            <a:ext cx="929727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C:\Users\clinemk\Pictures\BeefSystems-Blac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453" y="1368717"/>
            <a:ext cx="2106541" cy="25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linemk\Pictures\Beef Systems QR 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994" y="1711619"/>
            <a:ext cx="1870811" cy="18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349" y="4856198"/>
            <a:ext cx="961625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Labor and Frequency of Supplementation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Depends largely on the supplement </a:t>
            </a:r>
            <a:r>
              <a:rPr lang="en-US" dirty="0" smtClean="0">
                <a:solidFill>
                  <a:prstClr val="black"/>
                </a:solidFill>
              </a:rPr>
              <a:t>type, weigh with labor availability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Corn and DDGS </a:t>
            </a:r>
            <a:r>
              <a:rPr lang="en-US" sz="2000" dirty="0">
                <a:solidFill>
                  <a:prstClr val="black"/>
                </a:solidFill>
              </a:rPr>
              <a:t>(</a:t>
            </a:r>
            <a:r>
              <a:rPr lang="en-US" sz="2000" dirty="0" err="1">
                <a:solidFill>
                  <a:prstClr val="black"/>
                </a:solidFill>
              </a:rPr>
              <a:t>Kunkle</a:t>
            </a:r>
            <a:r>
              <a:rPr lang="en-US" sz="2000" dirty="0">
                <a:solidFill>
                  <a:prstClr val="black"/>
                </a:solidFill>
              </a:rPr>
              <a:t> et al. 2000)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Daily</a:t>
            </a:r>
            <a:r>
              <a:rPr lang="en-US" dirty="0">
                <a:solidFill>
                  <a:prstClr val="black"/>
                </a:solidFill>
              </a:rPr>
              <a:t> &gt; Alternate Days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Alternate days: reduced forage digestibility, changing ruminal pH, decreased total intake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- Candidates: Corn, DDGS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and Frequency of Supplementation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Coproduct </a:t>
            </a:r>
            <a:r>
              <a:rPr lang="en-US" dirty="0"/>
              <a:t>feeds:</a:t>
            </a:r>
          </a:p>
          <a:p>
            <a:pPr lvl="1"/>
            <a:r>
              <a:rPr lang="en-US" dirty="0"/>
              <a:t>50:50 </a:t>
            </a:r>
            <a:r>
              <a:rPr lang="en-US" dirty="0" err="1" smtClean="0"/>
              <a:t>Soyhulls</a:t>
            </a:r>
            <a:r>
              <a:rPr lang="en-US" dirty="0" smtClean="0"/>
              <a:t> and Corn Gluten Feed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3x </a:t>
            </a:r>
            <a:r>
              <a:rPr lang="en-US" dirty="0"/>
              <a:t>week will not reduce performance</a:t>
            </a:r>
            <a:r>
              <a:rPr lang="en-US" sz="2000" dirty="0"/>
              <a:t> (</a:t>
            </a:r>
            <a:r>
              <a:rPr lang="en-US" sz="2000" dirty="0" err="1"/>
              <a:t>Drewnoski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Poore</a:t>
            </a:r>
            <a:r>
              <a:rPr lang="en-US" sz="2000" dirty="0" smtClean="0"/>
              <a:t>, 2012)</a:t>
            </a:r>
          </a:p>
          <a:p>
            <a:pPr lvl="2"/>
            <a:r>
              <a:rPr lang="en-US" dirty="0" smtClean="0"/>
              <a:t>0.75% of animal body weight</a:t>
            </a:r>
          </a:p>
          <a:p>
            <a:pPr lvl="2"/>
            <a:r>
              <a:rPr lang="en-US" dirty="0" smtClean="0"/>
              <a:t>Forage </a:t>
            </a:r>
            <a:r>
              <a:rPr lang="en-US" dirty="0"/>
              <a:t>DMI </a:t>
            </a:r>
            <a:r>
              <a:rPr lang="en-US" dirty="0" smtClean="0"/>
              <a:t>reduced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digestible energy intake = </a:t>
            </a:r>
            <a:r>
              <a:rPr lang="en-US" dirty="0" smtClean="0"/>
              <a:t>same</a:t>
            </a:r>
          </a:p>
          <a:p>
            <a:pPr lvl="2"/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Implications: </a:t>
            </a:r>
            <a:r>
              <a:rPr lang="en-US" dirty="0" smtClean="0"/>
              <a:t>Every other day is OK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4" y="4090082"/>
            <a:ext cx="1784297" cy="888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and Frequency of Supplementation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Whole cottonseed</a:t>
            </a:r>
          </a:p>
          <a:p>
            <a:pPr lvl="1"/>
            <a:r>
              <a:rPr lang="en-US" dirty="0" smtClean="0"/>
              <a:t>Tends to be more self-limiting (due to fat %)</a:t>
            </a:r>
          </a:p>
          <a:p>
            <a:pPr lvl="1"/>
            <a:r>
              <a:rPr lang="en-US" dirty="0" smtClean="0"/>
              <a:t>Best when hand-fed or top-dressed onto hay or other feeds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0.5% of body weight per day</a:t>
            </a:r>
          </a:p>
          <a:p>
            <a:pPr marL="914400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Can be fed “free-choice” </a:t>
            </a:r>
            <a:r>
              <a:rPr lang="en-US" b="1" i="1" dirty="0" smtClean="0">
                <a:solidFill>
                  <a:schemeClr val="tx2"/>
                </a:solidFill>
              </a:rPr>
              <a:t>with caution </a:t>
            </a:r>
            <a:r>
              <a:rPr lang="en-US" b="1" dirty="0" smtClean="0">
                <a:solidFill>
                  <a:srgbClr val="00B050"/>
                </a:solidFill>
              </a:rPr>
              <a:t>($$$)</a:t>
            </a:r>
          </a:p>
          <a:p>
            <a:pPr lvl="2"/>
            <a:r>
              <a:rPr lang="en-US" dirty="0" smtClean="0"/>
              <a:t>Often underestimate the amount of WCS cows will consume</a:t>
            </a:r>
          </a:p>
          <a:p>
            <a:pPr lvl="2"/>
            <a:r>
              <a:rPr lang="en-US" dirty="0" smtClean="0"/>
              <a:t>10 – 12 </a:t>
            </a:r>
            <a:r>
              <a:rPr lang="en-US" dirty="0" err="1" smtClean="0"/>
              <a:t>lb</a:t>
            </a:r>
            <a:r>
              <a:rPr lang="en-US" dirty="0" smtClean="0"/>
              <a:t> per day in a GA study (Hill et al., 2006)</a:t>
            </a:r>
          </a:p>
          <a:p>
            <a:pPr lvl="2"/>
            <a:r>
              <a:rPr lang="en-US" dirty="0" smtClean="0"/>
              <a:t>Could be cost prohibitive, also may negatively impact forage use, health,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Labor and Frequency of Supplementation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Coproduct feeds:</a:t>
            </a:r>
          </a:p>
          <a:p>
            <a:pPr lvl="1"/>
            <a:r>
              <a:rPr lang="en-US" dirty="0" smtClean="0"/>
              <a:t>More complex mixtures – “3 or more”</a:t>
            </a:r>
          </a:p>
          <a:p>
            <a:pPr lvl="2"/>
            <a:r>
              <a:rPr lang="en-US" dirty="0" smtClean="0"/>
              <a:t>Less work has been done on frequency of supplementation in these mixtures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Implications:</a:t>
            </a:r>
            <a:r>
              <a:rPr lang="en-US" dirty="0" smtClean="0"/>
              <a:t> Every day until proven otherwise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4" y="4090082"/>
            <a:ext cx="1784297" cy="888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4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Hay Management</a:t>
            </a:r>
            <a:br>
              <a:rPr lang="en-US" dirty="0" smtClean="0"/>
            </a:br>
            <a:r>
              <a:rPr lang="en-US" sz="2700" dirty="0" smtClean="0"/>
              <a:t>Nitrate Concerns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14451"/>
            <a:ext cx="2880122" cy="2880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609606" y="1181623"/>
            <a:ext cx="4472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Occurs under conditions of plant stress: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soil moisture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temperatures/humidity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Heavily fertilized summer annuals, </a:t>
            </a:r>
            <a:r>
              <a:rPr lang="en-US" dirty="0" err="1" smtClean="0"/>
              <a:t>bermudagrass</a:t>
            </a:r>
            <a:r>
              <a:rPr lang="en-US" dirty="0" smtClean="0"/>
              <a:t>, </a:t>
            </a:r>
            <a:r>
              <a:rPr lang="en-US" dirty="0" err="1" smtClean="0"/>
              <a:t>Johnsongrass</a:t>
            </a:r>
            <a:r>
              <a:rPr lang="en-US" dirty="0" smtClean="0"/>
              <a:t> are most common suspects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forages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Remember: Nitrates may remain in stored forages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837" y="205979"/>
            <a:ext cx="7875000" cy="857250"/>
          </a:xfrm>
        </p:spPr>
        <p:txBody>
          <a:bodyPr/>
          <a:lstStyle/>
          <a:p>
            <a:r>
              <a:rPr lang="en-US" dirty="0" smtClean="0"/>
              <a:t>Hay Management - Quality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694402"/>
              </p:ext>
            </p:extLst>
          </p:nvPr>
        </p:nvGraphicFramePr>
        <p:xfrm>
          <a:off x="983512" y="1034896"/>
          <a:ext cx="7086600" cy="3342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200"/>
                <a:gridCol w="2362200"/>
                <a:gridCol w="2362200"/>
              </a:tblGrid>
              <a:tr h="12719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Nitrate</a:t>
                      </a:r>
                      <a:r>
                        <a:rPr lang="en-US" sz="1800" baseline="0" dirty="0" smtClean="0"/>
                        <a:t> Nitrogen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(NO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baseline="0" dirty="0" smtClean="0"/>
                        <a:t>-N), ppm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Nitrate 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(NO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), ppm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of Risk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</a:tr>
              <a:tr h="5158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 to 1,500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 to 6,500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Generally</a:t>
                      </a:r>
                      <a:r>
                        <a:rPr lang="en-US" sz="1800" baseline="0" dirty="0" smtClean="0"/>
                        <a:t> safe</a:t>
                      </a:r>
                      <a:endParaRPr lang="en-US" sz="18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1,500 to 5,000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6,500 to 22,000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Limit</a:t>
                      </a:r>
                      <a:r>
                        <a:rPr lang="en-US" sz="1800" baseline="0" dirty="0" smtClean="0"/>
                        <a:t> to ½ of DMI</a:t>
                      </a:r>
                      <a:endParaRPr lang="en-US" sz="1800" dirty="0"/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5,000 +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22,000</a:t>
                      </a:r>
                      <a:r>
                        <a:rPr lang="en-US" sz="1800" baseline="0" dirty="0" smtClean="0"/>
                        <a:t> +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Toxic</a:t>
                      </a:r>
                      <a:r>
                        <a:rPr lang="en-US" sz="1800" baseline="0" dirty="0" smtClean="0"/>
                        <a:t> – Use no more than 15% of total ration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72879" y="425286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Arial"/>
              </a:rPr>
              <a:t>*A sample that contained 1,000 ppm NO</a:t>
            </a:r>
            <a:r>
              <a:rPr lang="en-US" sz="1200" baseline="-25000" dirty="0" smtClean="0">
                <a:solidFill>
                  <a:prstClr val="black"/>
                </a:solidFill>
                <a:latin typeface="Arial"/>
              </a:rPr>
              <a:t>3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-N would contain 4,430 ppm NO</a:t>
            </a:r>
            <a:r>
              <a:rPr lang="en-US" sz="1200" baseline="-25000" dirty="0" smtClean="0">
                <a:solidFill>
                  <a:prstClr val="black"/>
                </a:solidFill>
                <a:latin typeface="Arial"/>
              </a:rPr>
              <a:t>3</a:t>
            </a:r>
          </a:p>
          <a:p>
            <a:pPr defTabSz="914400"/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Nitrate-NO</a:t>
            </a:r>
            <a:r>
              <a:rPr lang="en-US" sz="1200" baseline="-25000" dirty="0" smtClean="0">
                <a:solidFill>
                  <a:prstClr val="black"/>
                </a:solidFill>
                <a:latin typeface="Arial"/>
              </a:rPr>
              <a:t>3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baseline="-25000" dirty="0" smtClean="0">
                <a:solidFill>
                  <a:prstClr val="black"/>
                </a:solidFill>
                <a:latin typeface="Arial"/>
              </a:rPr>
              <a:t>=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4.4268 x Nitrate-N (mg/L)</a:t>
            </a:r>
            <a:endParaRPr lang="en-US" sz="1200" baseline="-25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3512" y="1034896"/>
            <a:ext cx="2365744" cy="3217970"/>
          </a:xfrm>
          <a:prstGeom prst="rect">
            <a:avLst/>
          </a:prstGeom>
          <a:solidFill>
            <a:schemeClr val="bg1">
              <a:alpha val="1000"/>
            </a:schemeClr>
          </a:soli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880344" cy="3394472"/>
          </a:xfrm>
        </p:spPr>
        <p:txBody>
          <a:bodyPr/>
          <a:lstStyle/>
          <a:p>
            <a:r>
              <a:rPr lang="en-US" dirty="0" smtClean="0"/>
              <a:t>Manage Waste</a:t>
            </a:r>
          </a:p>
          <a:p>
            <a:pPr lvl="1"/>
            <a:r>
              <a:rPr lang="en-US" dirty="0" smtClean="0"/>
              <a:t>Use a feeder</a:t>
            </a:r>
          </a:p>
          <a:p>
            <a:pPr lvl="2"/>
            <a:r>
              <a:rPr lang="en-US" dirty="0" smtClean="0"/>
              <a:t>Open or cone style ring, cradle, trailer</a:t>
            </a:r>
          </a:p>
          <a:p>
            <a:pPr lvl="1"/>
            <a:r>
              <a:rPr lang="en-US" dirty="0" smtClean="0"/>
              <a:t>If unrolling, only unroll enough that can be used in a day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753" y="4856198"/>
            <a:ext cx="1089216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416" y="1339677"/>
            <a:ext cx="2622551" cy="165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79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65674" cy="3394472"/>
          </a:xfrm>
        </p:spPr>
        <p:txBody>
          <a:bodyPr>
            <a:normAutofit fontScale="92500"/>
          </a:bodyPr>
          <a:lstStyle/>
          <a:p>
            <a:r>
              <a:rPr lang="en-US" sz="3500" dirty="0" smtClean="0"/>
              <a:t>Limit Feeding </a:t>
            </a:r>
          </a:p>
          <a:p>
            <a:pPr lvl="1"/>
            <a:r>
              <a:rPr lang="en-US" dirty="0" smtClean="0"/>
              <a:t>Can reduce intake by 20 to 25%</a:t>
            </a:r>
          </a:p>
          <a:p>
            <a:pPr lvl="1"/>
            <a:r>
              <a:rPr lang="en-US" dirty="0" smtClean="0"/>
              <a:t>Limiting the time animals have access to hay or the amount of hay provided </a:t>
            </a:r>
          </a:p>
          <a:p>
            <a:pPr lvl="2"/>
            <a:r>
              <a:rPr lang="en-US" dirty="0" smtClean="0"/>
              <a:t>Six hours per 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753" y="4856197"/>
            <a:ext cx="1089216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0706" y="1018064"/>
            <a:ext cx="3168504" cy="3477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 smtClean="0"/>
              <a:t>Conditions</a:t>
            </a:r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Adequate forage nutritive value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At least 52% TDN and 8% CP</a:t>
            </a:r>
          </a:p>
          <a:p>
            <a:pPr lvl="1"/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Already in good body condition</a:t>
            </a:r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Works best with dry cows</a:t>
            </a:r>
          </a:p>
        </p:txBody>
      </p:sp>
    </p:spTree>
    <p:extLst>
      <p:ext uri="{BB962C8B-B14F-4D97-AF65-F5344CB8AC3E}">
        <p14:creationId xmlns:p14="http://schemas.microsoft.com/office/powerpoint/2010/main" val="42018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Limit Feeding</a:t>
            </a:r>
          </a:p>
          <a:p>
            <a:pPr lvl="1"/>
            <a:r>
              <a:rPr lang="en-US" dirty="0" smtClean="0"/>
              <a:t>Reduced intake, reduces rate of passage in rumen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More time digesting = increased use of forage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Cows more aggressive about eating hay, less waste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6447" y="4856198"/>
            <a:ext cx="993522" cy="184911"/>
          </a:xfrm>
        </p:spPr>
        <p:txBody>
          <a:bodyPr/>
          <a:lstStyle/>
          <a:p>
            <a:fld id="{D955F904-C87C-474A-B810-98A916C0B914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 BEEF SYSTEMS TEMPLATE-6">
  <a:themeElements>
    <a:clrScheme name="AL Extension Them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1858</Words>
  <Application>Microsoft Office PowerPoint</Application>
  <PresentationFormat>On-screen Show (16:9)</PresentationFormat>
  <Paragraphs>507</Paragraphs>
  <Slides>45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AL BEEF SYSTEMS TEMPLATE-6</vt:lpstr>
      <vt:lpstr>Winter Feeding Strategies in Drought Years</vt:lpstr>
      <vt:lpstr>Outline</vt:lpstr>
      <vt:lpstr>Hay Management</vt:lpstr>
      <vt:lpstr>Hay Management - Quality</vt:lpstr>
      <vt:lpstr>Hay Management Nitrate Concerns</vt:lpstr>
      <vt:lpstr>Hay Management - Quality</vt:lpstr>
      <vt:lpstr>Hay Management</vt:lpstr>
      <vt:lpstr>Hay Management</vt:lpstr>
      <vt:lpstr>Hay Management</vt:lpstr>
      <vt:lpstr>Hay Management</vt:lpstr>
      <vt:lpstr>Hay Management</vt:lpstr>
      <vt:lpstr>A plan for now and one for later</vt:lpstr>
      <vt:lpstr>Outline</vt:lpstr>
      <vt:lpstr>Supplemental Feeds</vt:lpstr>
      <vt:lpstr>Corn </vt:lpstr>
      <vt:lpstr>Whole Cottonseed</vt:lpstr>
      <vt:lpstr>Soybean hulls</vt:lpstr>
      <vt:lpstr>Corn gluten feed</vt:lpstr>
      <vt:lpstr>Corn gluten feed</vt:lpstr>
      <vt:lpstr>DDGS</vt:lpstr>
      <vt:lpstr>Common Mixtures </vt:lpstr>
      <vt:lpstr>PowerPoint Presentation</vt:lpstr>
      <vt:lpstr>Cost Per Day</vt:lpstr>
      <vt:lpstr>Cost per Day  1,200 lb lactating cow</vt:lpstr>
      <vt:lpstr>Supplemental Feeds</vt:lpstr>
      <vt:lpstr>Alabama Commodity Feed List</vt:lpstr>
      <vt:lpstr>Outline</vt:lpstr>
      <vt:lpstr>Consider Alternatives</vt:lpstr>
      <vt:lpstr>Consider Alternatives</vt:lpstr>
      <vt:lpstr>Consider Alternatives</vt:lpstr>
      <vt:lpstr>Consider Alternatives </vt:lpstr>
      <vt:lpstr>Outline</vt:lpstr>
      <vt:lpstr>Mineral Management</vt:lpstr>
      <vt:lpstr>Mineral Management</vt:lpstr>
      <vt:lpstr>Mineral Management</vt:lpstr>
      <vt:lpstr>Mineral Management</vt:lpstr>
      <vt:lpstr>Outline</vt:lpstr>
      <vt:lpstr>Don’t Try to Fit a Square Peg into a Round Hole</vt:lpstr>
      <vt:lpstr>Practicality</vt:lpstr>
      <vt:lpstr>ACES Resources</vt:lpstr>
      <vt:lpstr>Questions?</vt:lpstr>
      <vt:lpstr>Labor and Frequency of Supplementation</vt:lpstr>
      <vt:lpstr>Labor and Frequency of Supplementation</vt:lpstr>
      <vt:lpstr>Labor and Frequency of Supplementation</vt:lpstr>
      <vt:lpstr>Labor and Frequency of Supplementation</vt:lpstr>
    </vt:vector>
  </TitlesOfParts>
  <Company>ACES/CoAg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Forages in the Southeast</dc:title>
  <dc:subject>AL Beef Systems Online</dc:subject>
  <dc:creator>Kim Mullenix</dc:creator>
  <cp:keywords>Alabama Beef Systems</cp:keywords>
  <cp:lastModifiedBy>Kim Mullenix</cp:lastModifiedBy>
  <cp:revision>42</cp:revision>
  <dcterms:created xsi:type="dcterms:W3CDTF">2015-05-26T14:02:40Z</dcterms:created>
  <dcterms:modified xsi:type="dcterms:W3CDTF">2017-09-18T18:28:55Z</dcterms:modified>
</cp:coreProperties>
</file>