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6"/>
  </p:notesMasterIdLst>
  <p:sldIdLst>
    <p:sldId id="256" r:id="rId2"/>
    <p:sldId id="296" r:id="rId3"/>
    <p:sldId id="297" r:id="rId4"/>
    <p:sldId id="300" r:id="rId5"/>
    <p:sldId id="277" r:id="rId6"/>
    <p:sldId id="284" r:id="rId7"/>
    <p:sldId id="285" r:id="rId8"/>
    <p:sldId id="298" r:id="rId9"/>
    <p:sldId id="264" r:id="rId10"/>
    <p:sldId id="293" r:id="rId11"/>
    <p:sldId id="287" r:id="rId12"/>
    <p:sldId id="299" r:id="rId13"/>
    <p:sldId id="292" r:id="rId14"/>
    <p:sldId id="309" r:id="rId15"/>
    <p:sldId id="314" r:id="rId16"/>
    <p:sldId id="263" r:id="rId17"/>
    <p:sldId id="289" r:id="rId18"/>
    <p:sldId id="291" r:id="rId19"/>
    <p:sldId id="294" r:id="rId20"/>
    <p:sldId id="315" r:id="rId21"/>
    <p:sldId id="301" r:id="rId22"/>
    <p:sldId id="302" r:id="rId23"/>
    <p:sldId id="303" r:id="rId24"/>
    <p:sldId id="304" r:id="rId25"/>
    <p:sldId id="311" r:id="rId26"/>
    <p:sldId id="312" r:id="rId27"/>
    <p:sldId id="313" r:id="rId28"/>
    <p:sldId id="305" r:id="rId29"/>
    <p:sldId id="306" r:id="rId30"/>
    <p:sldId id="307" r:id="rId31"/>
    <p:sldId id="308" r:id="rId32"/>
    <p:sldId id="288" r:id="rId33"/>
    <p:sldId id="310" r:id="rId34"/>
    <p:sldId id="26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hinav Choudhury" initials="AC" lastIdx="2" clrIdx="0">
    <p:extLst>
      <p:ext uri="{19B8F6BF-5375-455C-9EA6-DF929625EA0E}">
        <p15:presenceInfo xmlns:p15="http://schemas.microsoft.com/office/powerpoint/2012/main" userId="Abhinav Choudhu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898" autoAdjust="0"/>
  </p:normalViewPr>
  <p:slideViewPr>
    <p:cSldViewPr snapToGrid="0">
      <p:cViewPr varScale="1">
        <p:scale>
          <a:sx n="50" d="100"/>
          <a:sy n="50" d="100"/>
        </p:scale>
        <p:origin x="128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08FA9-8F81-46AB-A503-5193D77C108F}" type="datetimeFigureOut">
              <a:rPr lang="en-IN" smtClean="0"/>
              <a:t>07-10-2019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36907-C771-46E5-B749-B3710A1A457A}" type="slidenum">
              <a:rPr lang="en-IN" smtClean="0"/>
              <a:t>‹#›</a:t>
            </a:fld>
            <a:endParaRPr lang="en-IN"/>
          </a:p>
        </p:txBody>
      </p:sp>
    </p:spTree>
    <p:extLst>
      <p:ext uri="{BB962C8B-B14F-4D97-AF65-F5344CB8AC3E}">
        <p14:creationId xmlns:p14="http://schemas.microsoft.com/office/powerpoint/2010/main" val="2177252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a:t>
            </a:fld>
            <a:endParaRPr lang="en-IN"/>
          </a:p>
        </p:txBody>
      </p:sp>
    </p:spTree>
    <p:extLst>
      <p:ext uri="{BB962C8B-B14F-4D97-AF65-F5344CB8AC3E}">
        <p14:creationId xmlns:p14="http://schemas.microsoft.com/office/powerpoint/2010/main" val="424507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Inoculum is basically the effluent taken from a functioning digester that is rich in the microbes that are essential for methane production, and it helps lower the initial start up time for biogas production. Substrate is fresh dairy manure</a:t>
            </a:r>
          </a:p>
        </p:txBody>
      </p:sp>
      <p:sp>
        <p:nvSpPr>
          <p:cNvPr id="4" name="Slide Number Placeholder 3"/>
          <p:cNvSpPr>
            <a:spLocks noGrp="1"/>
          </p:cNvSpPr>
          <p:nvPr>
            <p:ph type="sldNum" sz="quarter" idx="10"/>
          </p:nvPr>
        </p:nvSpPr>
        <p:spPr/>
        <p:txBody>
          <a:bodyPr/>
          <a:lstStyle/>
          <a:p>
            <a:fld id="{863AFF46-21E0-416A-8DB4-5960574B5119}" type="slidenum">
              <a:rPr lang="en-US" smtClean="0"/>
              <a:t>11</a:t>
            </a:fld>
            <a:endParaRPr lang="en-US"/>
          </a:p>
        </p:txBody>
      </p:sp>
    </p:spTree>
    <p:extLst>
      <p:ext uri="{BB962C8B-B14F-4D97-AF65-F5344CB8AC3E}">
        <p14:creationId xmlns:p14="http://schemas.microsoft.com/office/powerpoint/2010/main" val="266626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12</a:t>
            </a:fld>
            <a:endParaRPr lang="en-IN"/>
          </a:p>
        </p:txBody>
      </p:sp>
    </p:spTree>
    <p:extLst>
      <p:ext uri="{BB962C8B-B14F-4D97-AF65-F5344CB8AC3E}">
        <p14:creationId xmlns:p14="http://schemas.microsoft.com/office/powerpoint/2010/main" val="789107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the differences in biochar composition and we know that every biochar is different. </a:t>
            </a:r>
            <a:r>
              <a:rPr lang="en-US" dirty="0" err="1"/>
              <a:t>Twp</a:t>
            </a:r>
            <a:r>
              <a:rPr lang="en-US" dirty="0"/>
              <a:t> substrates - CS is basically the leftover components of the corn plants after the corn is harvested and the other substrate is maple wood chips.</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13</a:t>
            </a:fld>
            <a:endParaRPr lang="en-IN"/>
          </a:p>
        </p:txBody>
      </p:sp>
    </p:spTree>
    <p:extLst>
      <p:ext uri="{BB962C8B-B14F-4D97-AF65-F5344CB8AC3E}">
        <p14:creationId xmlns:p14="http://schemas.microsoft.com/office/powerpoint/2010/main" val="2748505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surface area and pore volume which can be effective in removing contaminants via adsorption process</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14</a:t>
            </a:fld>
            <a:endParaRPr lang="en-IN"/>
          </a:p>
        </p:txBody>
      </p:sp>
    </p:spTree>
    <p:extLst>
      <p:ext uri="{BB962C8B-B14F-4D97-AF65-F5344CB8AC3E}">
        <p14:creationId xmlns:p14="http://schemas.microsoft.com/office/powerpoint/2010/main" val="1314902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mineral and ash content in CS</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15</a:t>
            </a:fld>
            <a:endParaRPr lang="en-IN"/>
          </a:p>
        </p:txBody>
      </p:sp>
    </p:spTree>
    <p:extLst>
      <p:ext uri="{BB962C8B-B14F-4D97-AF65-F5344CB8AC3E}">
        <p14:creationId xmlns:p14="http://schemas.microsoft.com/office/powerpoint/2010/main" val="3427394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corn </a:t>
            </a:r>
            <a:r>
              <a:rPr lang="en-US" sz="1200" b="0" i="0" kern="1200" dirty="0" err="1">
                <a:solidFill>
                  <a:schemeClr val="tx1"/>
                </a:solidFill>
                <a:effectLst/>
                <a:latin typeface="+mn-lt"/>
                <a:ea typeface="+mn-ea"/>
                <a:cs typeface="+mn-cs"/>
              </a:rPr>
              <a:t>stover</a:t>
            </a:r>
            <a:r>
              <a:rPr lang="en-US" sz="1200" b="0" i="0" kern="1200" dirty="0">
                <a:solidFill>
                  <a:schemeClr val="tx1"/>
                </a:solidFill>
                <a:effectLst/>
                <a:latin typeface="+mn-lt"/>
                <a:ea typeface="+mn-ea"/>
                <a:cs typeface="+mn-cs"/>
              </a:rPr>
              <a:t> is ground with a hammermill 1/2" screen and dried to less than 15% moisture.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biochar from sawdust that as another treatment. It is Maple Sawdust, ground 1/4" screen over a hammermill (previously debarked, it is pure wood).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ISR is important because you don’t want to add too much substrate because then the microbial consortium may get affected because of acidification.</a:t>
            </a:r>
          </a:p>
          <a:p>
            <a:r>
              <a:rPr lang="en-US" sz="1200" b="0" i="0" kern="1200" dirty="0">
                <a:solidFill>
                  <a:schemeClr val="tx1"/>
                </a:solidFill>
                <a:effectLst/>
                <a:latin typeface="+mn-lt"/>
                <a:ea typeface="+mn-ea"/>
                <a:cs typeface="+mn-cs"/>
              </a:rPr>
              <a:t>The abbreviations for each treatment are in brackets</a:t>
            </a:r>
          </a:p>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16</a:t>
            </a:fld>
            <a:endParaRPr lang="en-IN"/>
          </a:p>
        </p:txBody>
      </p:sp>
    </p:spTree>
    <p:extLst>
      <p:ext uri="{BB962C8B-B14F-4D97-AF65-F5344CB8AC3E}">
        <p14:creationId xmlns:p14="http://schemas.microsoft.com/office/powerpoint/2010/main" val="2873022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 – it is a useful parameter for normalizing the methane production because it represents the organic compounds that are available for microbial degradation. There have been results that show that biochar addition to a digester has a positive effect on methane production but we did not see that in our experiments but there were no adverse effect either.</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17</a:t>
            </a:fld>
            <a:endParaRPr lang="en-IN"/>
          </a:p>
        </p:txBody>
      </p:sp>
    </p:spTree>
    <p:extLst>
      <p:ext uri="{BB962C8B-B14F-4D97-AF65-F5344CB8AC3E}">
        <p14:creationId xmlns:p14="http://schemas.microsoft.com/office/powerpoint/2010/main" val="395406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18</a:t>
            </a:fld>
            <a:endParaRPr lang="en-IN"/>
          </a:p>
        </p:txBody>
      </p:sp>
    </p:spTree>
    <p:extLst>
      <p:ext uri="{BB962C8B-B14F-4D97-AF65-F5344CB8AC3E}">
        <p14:creationId xmlns:p14="http://schemas.microsoft.com/office/powerpoint/2010/main" val="125564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manure is a complex material that contains organic matter, nitrogen, phosphorus, different inorganic cations and anions, increasing the amount of biochar increases the possibility of the biochar reacting with these other components and not just h2s. It shows that biochar is not selective at removing H2S and interacts with all the species present in the digester in some form. AT higher doses, similar results. We did follow up experiments with only sulfides and the capacity of the biochar was much higher in a pure system. And also….next slide.</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19</a:t>
            </a:fld>
            <a:endParaRPr lang="en-IN"/>
          </a:p>
        </p:txBody>
      </p:sp>
    </p:spTree>
    <p:extLst>
      <p:ext uri="{BB962C8B-B14F-4D97-AF65-F5344CB8AC3E}">
        <p14:creationId xmlns:p14="http://schemas.microsoft.com/office/powerpoint/2010/main" val="2279507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aftermath. As you can see, the biochar surface and pores are covered in microbial biofilms that completely cover the active sites where the h2s can adsorb to, thereby reducing its activity. </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20</a:t>
            </a:fld>
            <a:endParaRPr lang="en-IN"/>
          </a:p>
        </p:txBody>
      </p:sp>
    </p:spTree>
    <p:extLst>
      <p:ext uri="{BB962C8B-B14F-4D97-AF65-F5344CB8AC3E}">
        <p14:creationId xmlns:p14="http://schemas.microsoft.com/office/powerpoint/2010/main" val="212378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of with my journey in ENST and how my dissertation took shape with all the different projects that I have been involved in. Then I will give an introduction on AD and biogas, h2s and its management, and then focus a bit on biochar and its role in my dissertation. We will discuss my the objectives and research questions for the work that I will be presenting, with the methods for the experiment and how we characterized the biochar/or investigate the properties of the biochar. Then we will talk about the results for the 3 different parameters that we tested and end with the conclusions and the acknowledgements</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2</a:t>
            </a:fld>
            <a:endParaRPr lang="en-IN"/>
          </a:p>
        </p:txBody>
      </p:sp>
    </p:spTree>
    <p:extLst>
      <p:ext uri="{BB962C8B-B14F-4D97-AF65-F5344CB8AC3E}">
        <p14:creationId xmlns:p14="http://schemas.microsoft.com/office/powerpoint/2010/main" val="2439974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fixed the concentration to 0.5 g biochar/ manure TS because higher concentrations may not be economically feasible and could potentially lead to increased digester working volumes.</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21</a:t>
            </a:fld>
            <a:endParaRPr lang="en-IN"/>
          </a:p>
        </p:txBody>
      </p:sp>
    </p:spTree>
    <p:extLst>
      <p:ext uri="{BB962C8B-B14F-4D97-AF65-F5344CB8AC3E}">
        <p14:creationId xmlns:p14="http://schemas.microsoft.com/office/powerpoint/2010/main" val="885652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DIET - </a:t>
            </a:r>
            <a:r>
              <a:rPr lang="en-US" sz="1200" kern="1200" dirty="0">
                <a:solidFill>
                  <a:schemeClr val="tx1"/>
                </a:solidFill>
                <a:effectLst/>
                <a:latin typeface="+mn-lt"/>
                <a:ea typeface="+mn-ea"/>
                <a:cs typeface="+mn-cs"/>
              </a:rPr>
              <a:t>These benefits have been attributed to a phenomenon called direct interspecies electron transfer (DIET). Conventionally, IET or interspecies electron transfer is the primary route for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production where hydrogen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acts as the electron carrier between fermentative bacteria and methanogenic archaea. Conductive materials can bypass the use of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as the indirect carrier of electrons by promoting DIET. High conductivities of GAC (3000 µS/cm) resulted in enhanced methanogenesis by providing an electrical connection between fermentation bacteria and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producing archaea.</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22</a:t>
            </a:fld>
            <a:endParaRPr lang="en-IN"/>
          </a:p>
        </p:txBody>
      </p:sp>
    </p:spTree>
    <p:extLst>
      <p:ext uri="{BB962C8B-B14F-4D97-AF65-F5344CB8AC3E}">
        <p14:creationId xmlns:p14="http://schemas.microsoft.com/office/powerpoint/2010/main" val="3697738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the particle size differences did not lead to any significant differences in h2s reduction. </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23</a:t>
            </a:fld>
            <a:endParaRPr lang="en-IN"/>
          </a:p>
        </p:txBody>
      </p:sp>
    </p:spTree>
    <p:extLst>
      <p:ext uri="{BB962C8B-B14F-4D97-AF65-F5344CB8AC3E}">
        <p14:creationId xmlns:p14="http://schemas.microsoft.com/office/powerpoint/2010/main" val="2824551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24</a:t>
            </a:fld>
            <a:endParaRPr lang="en-IN"/>
          </a:p>
        </p:txBody>
      </p:sp>
    </p:spTree>
    <p:extLst>
      <p:ext uri="{BB962C8B-B14F-4D97-AF65-F5344CB8AC3E}">
        <p14:creationId xmlns:p14="http://schemas.microsoft.com/office/powerpoint/2010/main" val="1958093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Reduction in surface area and pore volume and iron peaks in the EDS graph</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26</a:t>
            </a:fld>
            <a:endParaRPr lang="en-IN"/>
          </a:p>
        </p:txBody>
      </p:sp>
    </p:spTree>
    <p:extLst>
      <p:ext uri="{BB962C8B-B14F-4D97-AF65-F5344CB8AC3E}">
        <p14:creationId xmlns:p14="http://schemas.microsoft.com/office/powerpoint/2010/main" val="4182192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27</a:t>
            </a:fld>
            <a:endParaRPr lang="en-IN"/>
          </a:p>
        </p:txBody>
      </p:sp>
    </p:spTree>
    <p:extLst>
      <p:ext uri="{BB962C8B-B14F-4D97-AF65-F5344CB8AC3E}">
        <p14:creationId xmlns:p14="http://schemas.microsoft.com/office/powerpoint/2010/main" val="3501226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28</a:t>
            </a:fld>
            <a:endParaRPr lang="en-IN"/>
          </a:p>
        </p:txBody>
      </p:sp>
    </p:spTree>
    <p:extLst>
      <p:ext uri="{BB962C8B-B14F-4D97-AF65-F5344CB8AC3E}">
        <p14:creationId xmlns:p14="http://schemas.microsoft.com/office/powerpoint/2010/main" val="46935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all 3 three experiments showed no adverse effects on ch4 but…………. </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29</a:t>
            </a:fld>
            <a:endParaRPr lang="en-IN"/>
          </a:p>
        </p:txBody>
      </p:sp>
    </p:spTree>
    <p:extLst>
      <p:ext uri="{BB962C8B-B14F-4D97-AF65-F5344CB8AC3E}">
        <p14:creationId xmlns:p14="http://schemas.microsoft.com/office/powerpoint/2010/main" val="2784233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effective in h2s reduction. </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30</a:t>
            </a:fld>
            <a:endParaRPr lang="en-IN"/>
          </a:p>
        </p:txBody>
      </p:sp>
    </p:spTree>
    <p:extLst>
      <p:ext uri="{BB962C8B-B14F-4D97-AF65-F5344CB8AC3E}">
        <p14:creationId xmlns:p14="http://schemas.microsoft.com/office/powerpoint/2010/main" val="3832219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reduction and it could lead to use of the biogas directly in fuel cells that requires &lt;1 ppm h2s and as biomethane injected into natural gas pipelines (&lt;4 ppm)</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31</a:t>
            </a:fld>
            <a:endParaRPr lang="en-IN"/>
          </a:p>
        </p:txBody>
      </p:sp>
    </p:spTree>
    <p:extLst>
      <p:ext uri="{BB962C8B-B14F-4D97-AF65-F5344CB8AC3E}">
        <p14:creationId xmlns:p14="http://schemas.microsoft.com/office/powerpoint/2010/main" val="4111556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been 4 years here in this department, 3 years 9 months to be exact. From visiting farms in MD, PA and NY, communicating with different farmers about their AD systems, and playing with cute baby cows (and covered in manure during field trips) , to spending hours and hours in lab designing my own experiments and setups and running GC and then going to several conferences to present the research that I have done, its been a very interesting ride. </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3</a:t>
            </a:fld>
            <a:endParaRPr lang="en-IN"/>
          </a:p>
        </p:txBody>
      </p:sp>
    </p:spTree>
    <p:extLst>
      <p:ext uri="{BB962C8B-B14F-4D97-AF65-F5344CB8AC3E}">
        <p14:creationId xmlns:p14="http://schemas.microsoft.com/office/powerpoint/2010/main" val="35218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32</a:t>
            </a:fld>
            <a:endParaRPr lang="en-IN"/>
          </a:p>
        </p:txBody>
      </p:sp>
    </p:spTree>
    <p:extLst>
      <p:ext uri="{BB962C8B-B14F-4D97-AF65-F5344CB8AC3E}">
        <p14:creationId xmlns:p14="http://schemas.microsoft.com/office/powerpoint/2010/main" val="292213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have 5 main chapters in my dissertation, not including the intro and the conclusions. My work started when I was assigned to a 2 year NESARE project where we monitored different h2s scrubbing/removal systems that were available in the market to understand its cost, efficiencies and management protocols on farms. This was how I developed a very good working relationship with the farmers we worked with and as a result, they would come to us with their problems. My first project or chapter 2 came about because a farmer we worked with wanted to understand whether it was feasible to add gummy waste into his digester and how it affected methane and h2s. My next chapter focuses on the different scrubbing technologies being used in 4 NE US farms with AD systems, like I already mentioned. One of the primary outcomes of this project was how a some of the scrubbers on farms were not functioning efficiently or how farmers were having trouble managing the systems because the company that sold the system to them went bankrupt so they had no technical service options in case of performance issues. So we decided to come up with alternative solutions that could low cost, and less labor intensive. So for the biochar project, I wrote a grant with Stephanie and managed to get my own research funds. Chapters 4 and 5 are the outcomes of this grant proposal. And for my last year and half, I was funded by an MDA grant where we monitored the performance of a poultry litter fluidized bed combustion system to conduct a life cycle assessment of the process to understand its environmental impacts and benefits. For this presentation, I will focus on Chapter 4 – Impact of ……………</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4</a:t>
            </a:fld>
            <a:endParaRPr lang="en-IN"/>
          </a:p>
        </p:txBody>
      </p:sp>
    </p:spTree>
    <p:extLst>
      <p:ext uri="{BB962C8B-B14F-4D97-AF65-F5344CB8AC3E}">
        <p14:creationId xmlns:p14="http://schemas.microsoft.com/office/powerpoint/2010/main" val="1428568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Biogas consists of Methane,</a:t>
            </a:r>
            <a:r>
              <a:rPr lang="en-US" sz="1200" kern="1200" baseline="0" dirty="0">
                <a:solidFill>
                  <a:schemeClr val="tx1"/>
                </a:solidFill>
                <a:effectLst/>
                <a:latin typeface="+mn-lt"/>
                <a:ea typeface="+mn-ea"/>
                <a:cs typeface="+mn-cs"/>
              </a:rPr>
              <a:t> CO2 and H2S and traces of H2O, Ammonia, Hydrogen, etc. CH4 Can vary from 50 – 75 % and H2S can vary from 10 – 30000 ppm, depending on the feed, digester conditions, etc. 10000 ppm is 1% by volume, . Dairy manure between 1000-4000 ppm.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C6159C-E188-4FBB-AE3C-4E379F360DDC}" type="slidenum">
              <a:rPr lang="en-US" smtClean="0"/>
              <a:t>5</a:t>
            </a:fld>
            <a:endParaRPr lang="en-US"/>
          </a:p>
        </p:txBody>
      </p:sp>
    </p:spTree>
    <p:extLst>
      <p:ext uri="{BB962C8B-B14F-4D97-AF65-F5344CB8AC3E}">
        <p14:creationId xmlns:p14="http://schemas.microsoft.com/office/powerpoint/2010/main" val="873334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SRB produces</a:t>
            </a:r>
            <a:r>
              <a:rPr lang="en-US" baseline="0" dirty="0"/>
              <a:t> H2S from dissolved SO4 in the feed in reducing conditions. It competes with methanogens for the same carbon source and converts sulfates into sulfides, which leads to h2s production. Talk about picture</a:t>
            </a:r>
            <a:endParaRPr lang="en-US" dirty="0"/>
          </a:p>
        </p:txBody>
      </p:sp>
      <p:sp>
        <p:nvSpPr>
          <p:cNvPr id="4" name="Slide Number Placeholder 3"/>
          <p:cNvSpPr>
            <a:spLocks noGrp="1"/>
          </p:cNvSpPr>
          <p:nvPr>
            <p:ph type="sldNum" sz="quarter" idx="10"/>
          </p:nvPr>
        </p:nvSpPr>
        <p:spPr/>
        <p:txBody>
          <a:bodyPr/>
          <a:lstStyle/>
          <a:p>
            <a:fld id="{863AFF46-21E0-416A-8DB4-5960574B5119}" type="slidenum">
              <a:rPr lang="en-US" smtClean="0"/>
              <a:t>6</a:t>
            </a:fld>
            <a:endParaRPr lang="en-US"/>
          </a:p>
        </p:txBody>
      </p:sp>
    </p:spTree>
    <p:extLst>
      <p:ext uri="{BB962C8B-B14F-4D97-AF65-F5344CB8AC3E}">
        <p14:creationId xmlns:p14="http://schemas.microsoft.com/office/powerpoint/2010/main" val="377968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have some limits on H2S for some systems such as boilers for heat production, IC engines, Fuel Cells for electricity production and Upgraded biomethane (which is 99% methane after co2 and h2s removal, commonly seen in Europe and some WW treatment plants in California) and some of the tech that is in use for h2s removal. Talk about farm stories, farmers are great at farming, and experienced farmers that have AD systems on farms have a good understanding on how to operate it but face difficulties when it comes to troubleshooting and managing these systems. Sometimes the cost of service and repair may not be economically feasible.</a:t>
            </a:r>
          </a:p>
          <a:p>
            <a:endParaRPr lang="en-US" dirty="0"/>
          </a:p>
          <a:p>
            <a:pPr marL="457200" indent="-457200">
              <a:buFont typeface="+mj-lt"/>
              <a:buAutoNum type="arabicPeriod"/>
            </a:pPr>
            <a:r>
              <a:rPr lang="en-IN" sz="1200" dirty="0"/>
              <a:t>Biological Desulfurization – Biological process where microbes oxidize h2s into elemental </a:t>
            </a:r>
            <a:r>
              <a:rPr lang="en-IN" sz="1200" dirty="0" err="1"/>
              <a:t>sulfur</a:t>
            </a:r>
            <a:r>
              <a:rPr lang="en-IN" sz="1200" dirty="0"/>
              <a:t> under low oxygen conditions</a:t>
            </a:r>
          </a:p>
          <a:p>
            <a:pPr marL="457200" indent="-457200">
              <a:buFont typeface="+mj-lt"/>
              <a:buAutoNum type="arabicPeriod"/>
            </a:pPr>
            <a:r>
              <a:rPr lang="en-IN" sz="1200" dirty="0"/>
              <a:t>Iron Oxide Scrubbing – Chemical process where the </a:t>
            </a:r>
            <a:r>
              <a:rPr lang="en-IN" sz="1200" dirty="0" err="1"/>
              <a:t>sulfur</a:t>
            </a:r>
            <a:r>
              <a:rPr lang="en-IN" sz="1200" dirty="0"/>
              <a:t> binds to iron. High affinity. This is important because it plays a role in our experiments</a:t>
            </a:r>
          </a:p>
          <a:p>
            <a:pPr marL="457200" indent="-457200">
              <a:buFont typeface="+mj-lt"/>
              <a:buAutoNum type="arabicPeriod"/>
            </a:pPr>
            <a:r>
              <a:rPr lang="en-IN" sz="1200" dirty="0"/>
              <a:t>Activated Carbon Adsorption – Expensive process not generally used on farms in the US, but adsorption on the microporous surface of AC</a:t>
            </a:r>
          </a:p>
          <a:p>
            <a:pPr marL="457200" indent="-457200">
              <a:buFont typeface="+mj-lt"/>
              <a:buAutoNum type="arabicPeriod"/>
            </a:pPr>
            <a:r>
              <a:rPr lang="en-IN" sz="1200" dirty="0"/>
              <a:t>Air Injection/Microaeration – Same as biological desulfurization but the process happens inside the digester headspace</a:t>
            </a:r>
          </a:p>
          <a:p>
            <a:pPr marL="457200" indent="-457200">
              <a:buFont typeface="+mj-lt"/>
              <a:buAutoNum type="arabicPeriod"/>
            </a:pPr>
            <a:r>
              <a:rPr lang="en-IN" sz="1200" dirty="0"/>
              <a:t>Chemical Addition to the digester – Addition of different chemical compounds that can bind and precipitate the dissolved </a:t>
            </a:r>
            <a:r>
              <a:rPr lang="en-IN" sz="1200" dirty="0" err="1"/>
              <a:t>sulfides</a:t>
            </a:r>
            <a:r>
              <a:rPr lang="en-IN" sz="1200" dirty="0"/>
              <a:t>. Our work described in the following slides comes under this. </a:t>
            </a:r>
            <a:endParaRPr lang="en-US" dirty="0"/>
          </a:p>
        </p:txBody>
      </p:sp>
      <p:sp>
        <p:nvSpPr>
          <p:cNvPr id="4" name="Slide Number Placeholder 3"/>
          <p:cNvSpPr>
            <a:spLocks noGrp="1"/>
          </p:cNvSpPr>
          <p:nvPr>
            <p:ph type="sldNum" sz="quarter" idx="10"/>
          </p:nvPr>
        </p:nvSpPr>
        <p:spPr/>
        <p:txBody>
          <a:bodyPr/>
          <a:lstStyle/>
          <a:p>
            <a:fld id="{863AFF46-21E0-416A-8DB4-5960574B5119}" type="slidenum">
              <a:rPr lang="en-US" smtClean="0"/>
              <a:t>7</a:t>
            </a:fld>
            <a:endParaRPr lang="en-US"/>
          </a:p>
        </p:txBody>
      </p:sp>
    </p:spTree>
    <p:extLst>
      <p:ext uri="{BB962C8B-B14F-4D97-AF65-F5344CB8AC3E}">
        <p14:creationId xmlns:p14="http://schemas.microsoft.com/office/powerpoint/2010/main" val="38456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biochar is an umbrella term that is used for any and all kinds of biochar, but it is very important to understand that every biochar is different and that’s why we characterize it. We know when we burn a biomass, we get ash, but biochar is produced in conditions without oxygen or with controlled oxygen input. At high temperatures, biomass breaks down and produces syngas, and bio-oil that can be used for energy generation but instead of ash, it also produces a carbon rich microporous by-product, similar to activated carbon, that we refer to as biochar. It has a high energy density and there is a lot of research out there that discusses its benefits and use, such as a sorbent for inorganic and organic contaminants, water retention in soils, act as soil amendment for improved crop productivity, etc. </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8</a:t>
            </a:fld>
            <a:endParaRPr lang="en-IN"/>
          </a:p>
        </p:txBody>
      </p:sp>
    </p:spTree>
    <p:extLst>
      <p:ext uri="{BB962C8B-B14F-4D97-AF65-F5344CB8AC3E}">
        <p14:creationId xmlns:p14="http://schemas.microsoft.com/office/powerpoint/2010/main" val="2544617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trying to find a solution that can be comparatively low cost, and more manageable for a farmer, we thought about direct biochar addition for h2s removal. Talk about point with Shen research and how there has been no focus on h2s removal using biochar, so there is no research out there about this, but we do know that biochar has been shown to act as a comparable or even better adsorbent for h2s in external biogas scrubbing systems, which is basically a column packed with biochar through with the biogas passes and the h2s gets adsorbed/stuck to the biochar surface and the pores.</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9</a:t>
            </a:fld>
            <a:endParaRPr lang="en-IN"/>
          </a:p>
        </p:txBody>
      </p:sp>
    </p:spTree>
    <p:extLst>
      <p:ext uri="{BB962C8B-B14F-4D97-AF65-F5344CB8AC3E}">
        <p14:creationId xmlns:p14="http://schemas.microsoft.com/office/powerpoint/2010/main" val="1955404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8/21/2018</a:t>
            </a:r>
            <a:endParaRPr lang="en-US" dirty="0"/>
          </a:p>
        </p:txBody>
      </p:sp>
      <p:sp>
        <p:nvSpPr>
          <p:cNvPr id="5" name="Footer Placeholder 4"/>
          <p:cNvSpPr>
            <a:spLocks noGrp="1"/>
          </p:cNvSpPr>
          <p:nvPr>
            <p:ph type="ftr" sz="quarter" idx="11"/>
          </p:nvPr>
        </p:nvSpPr>
        <p:spPr/>
        <p:txBody>
          <a:bodyPr/>
          <a:lstStyle/>
          <a:p>
            <a:r>
              <a:rPr lang="en-US"/>
              <a:t>USBI Biochar 2018</a:t>
            </a:r>
            <a:endParaRPr lang="en-US" dirty="0"/>
          </a:p>
        </p:txBody>
      </p:sp>
      <p:sp>
        <p:nvSpPr>
          <p:cNvPr id="6" name="Slide Number Placeholder 5"/>
          <p:cNvSpPr>
            <a:spLocks noGrp="1"/>
          </p:cNvSpPr>
          <p:nvPr>
            <p:ph type="sldNum" sz="quarter" idx="12"/>
          </p:nvPr>
        </p:nvSpPr>
        <p:spPr/>
        <p:txBody>
          <a:bodyPr/>
          <a:lstStyle/>
          <a:p>
            <a:fld id="{FBB4BD95-0B42-478C-9803-1B6273DA296E}" type="slidenum">
              <a:rPr lang="en-US" smtClean="0"/>
              <a:t>‹#›</a:t>
            </a:fld>
            <a:endParaRPr lang="en-US"/>
          </a:p>
        </p:txBody>
      </p:sp>
      <p:pic>
        <p:nvPicPr>
          <p:cNvPr id="7" name="Picture 4" descr="https://www.enst.umd.edu/sites/default/files/_images/uploaded/ENSTlogo2014.jpg">
            <a:extLst>
              <a:ext uri="{FF2B5EF4-FFF2-40B4-BE49-F238E27FC236}">
                <a16:creationId xmlns:a16="http://schemas.microsoft.com/office/drawing/2014/main" id="{3DDF92E6-10B3-428C-B1F8-11BD19522B9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6470084" cy="1224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NESARE logo">
            <a:extLst>
              <a:ext uri="{FF2B5EF4-FFF2-40B4-BE49-F238E27FC236}">
                <a16:creationId xmlns:a16="http://schemas.microsoft.com/office/drawing/2014/main" id="{F98DB181-76EC-4D98-9B1C-CCBFCCDA531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10728" y="0"/>
            <a:ext cx="1382078" cy="122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436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265030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681272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17248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1569418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E528835-CA62-47CF-ABFD-6E7212E1B62D}" type="datetimeFigureOut">
              <a:rPr lang="en-US" smtClean="0"/>
              <a:t>10/7/2019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3255761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E528835-CA62-47CF-ABFD-6E7212E1B62D}" type="datetimeFigureOut">
              <a:rPr lang="en-US" smtClean="0"/>
              <a:t>10/7/2019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131380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528835-CA62-47CF-ABFD-6E7212E1B62D}" type="datetimeFigureOut">
              <a:rPr lang="en-US" smtClean="0"/>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1835506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528835-CA62-47CF-ABFD-6E7212E1B62D}" type="datetimeFigureOut">
              <a:rPr lang="en-US" smtClean="0"/>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63825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8/21/2018</a:t>
            </a:r>
            <a:endParaRPr lang="en-US" dirty="0"/>
          </a:p>
        </p:txBody>
      </p:sp>
      <p:sp>
        <p:nvSpPr>
          <p:cNvPr id="5" name="Footer Placeholder 4"/>
          <p:cNvSpPr>
            <a:spLocks noGrp="1"/>
          </p:cNvSpPr>
          <p:nvPr>
            <p:ph type="ftr" sz="quarter" idx="11"/>
          </p:nvPr>
        </p:nvSpPr>
        <p:spPr/>
        <p:txBody>
          <a:bodyPr/>
          <a:lstStyle/>
          <a:p>
            <a:r>
              <a:rPr lang="en-US"/>
              <a:t>USBI Biochar 2018</a:t>
            </a:r>
            <a:endParaRPr lang="en-US" dirty="0"/>
          </a:p>
        </p:txBody>
      </p:sp>
      <p:sp>
        <p:nvSpPr>
          <p:cNvPr id="6" name="Slide Number Placeholder 5"/>
          <p:cNvSpPr>
            <a:spLocks noGrp="1"/>
          </p:cNvSpPr>
          <p:nvPr>
            <p:ph type="sldNum" sz="quarter" idx="12"/>
          </p:nvPr>
        </p:nvSpPr>
        <p:spPr/>
        <p:txBody>
          <a:bodyPr/>
          <a:lstStyle/>
          <a:p>
            <a:fld id="{FBB4BD95-0B42-478C-9803-1B6273DA296E}" type="slidenum">
              <a:rPr lang="en-US" smtClean="0"/>
              <a:t>‹#›</a:t>
            </a:fld>
            <a:endParaRPr lang="en-US"/>
          </a:p>
        </p:txBody>
      </p:sp>
      <p:pic>
        <p:nvPicPr>
          <p:cNvPr id="7" name="Picture 4" descr="https://www.enst.umd.edu/sites/default/files/_images/uploaded/ENSTlogo2014.jpg">
            <a:extLst>
              <a:ext uri="{FF2B5EF4-FFF2-40B4-BE49-F238E27FC236}">
                <a16:creationId xmlns:a16="http://schemas.microsoft.com/office/drawing/2014/main" id="{D1745E2E-D85C-45EE-8833-3C25651DC55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4331477" cy="8198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NESARE logo">
            <a:extLst>
              <a:ext uri="{FF2B5EF4-FFF2-40B4-BE49-F238E27FC236}">
                <a16:creationId xmlns:a16="http://schemas.microsoft.com/office/drawing/2014/main" id="{F6411344-754B-4674-B2BE-D6FBACACF39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266752" y="2"/>
            <a:ext cx="925247" cy="81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62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528835-CA62-47CF-ABFD-6E7212E1B62D}" type="datetimeFigureOut">
              <a:rPr lang="en-US" smtClean="0"/>
              <a:t>10/7/2019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7778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528835-CA62-47CF-ABFD-6E7212E1B62D}" type="datetimeFigureOut">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316559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528835-CA62-47CF-ABFD-6E7212E1B62D}" type="datetimeFigureOut">
              <a:rPr lang="en-US" smtClean="0"/>
              <a:t>10/7/2019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3446606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528835-CA62-47CF-ABFD-6E7212E1B62D}" type="datetimeFigureOut">
              <a:rPr lang="en-US" smtClean="0"/>
              <a:t>10/7/2019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2850841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528835-CA62-47CF-ABFD-6E7212E1B62D}" type="datetimeFigureOut">
              <a:rPr lang="en-US" smtClean="0"/>
              <a:t>10/7/2019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775549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2794282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864443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528835-CA62-47CF-ABFD-6E7212E1B62D}" type="datetimeFigureOut">
              <a:rPr lang="en-US" smtClean="0"/>
              <a:t>10/7/2019</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BB4BD95-0B42-478C-9803-1B6273DA296E}" type="slidenum">
              <a:rPr lang="en-US" smtClean="0"/>
              <a:t>‹#›</a:t>
            </a:fld>
            <a:endParaRPr lang="en-US"/>
          </a:p>
        </p:txBody>
      </p:sp>
    </p:spTree>
    <p:extLst>
      <p:ext uri="{BB962C8B-B14F-4D97-AF65-F5344CB8AC3E}">
        <p14:creationId xmlns:p14="http://schemas.microsoft.com/office/powerpoint/2010/main" val="504910392"/>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bhinavc@terpmail.um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tif"/></Relationships>
</file>

<file path=ppt/slides/_rels/slide15.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97249"/>
            <a:ext cx="9440034" cy="1828801"/>
          </a:xfrm>
        </p:spPr>
        <p:txBody>
          <a:bodyPr>
            <a:normAutofit fontScale="90000"/>
          </a:bodyPr>
          <a:lstStyle/>
          <a:p>
            <a:r>
              <a:rPr lang="en-US" b="1" dirty="0"/>
              <a:t>Evaluation of biochar for biogas desulfurization in dairy manure digesters</a:t>
            </a:r>
          </a:p>
        </p:txBody>
      </p:sp>
      <p:sp>
        <p:nvSpPr>
          <p:cNvPr id="3" name="Subtitle 2"/>
          <p:cNvSpPr>
            <a:spLocks noGrp="1"/>
          </p:cNvSpPr>
          <p:nvPr>
            <p:ph type="subTitle" idx="1"/>
          </p:nvPr>
        </p:nvSpPr>
        <p:spPr>
          <a:xfrm>
            <a:off x="1370693" y="3990110"/>
            <a:ext cx="9440034" cy="2456872"/>
          </a:xfrm>
        </p:spPr>
        <p:txBody>
          <a:bodyPr>
            <a:normAutofit/>
          </a:bodyPr>
          <a:lstStyle/>
          <a:p>
            <a:r>
              <a:rPr lang="en-US" sz="2400" b="1" dirty="0"/>
              <a:t>Abhinav Choudhury</a:t>
            </a:r>
            <a:r>
              <a:rPr lang="en-US" sz="2400" dirty="0"/>
              <a:t>, PhD Candidate, </a:t>
            </a:r>
            <a:r>
              <a:rPr lang="en-US" sz="2400" dirty="0">
                <a:hlinkClick r:id="rId3"/>
              </a:rPr>
              <a:t>abhinavc@terpmail.umd.edu</a:t>
            </a:r>
            <a:endParaRPr lang="en-US" sz="2400" dirty="0"/>
          </a:p>
          <a:p>
            <a:r>
              <a:rPr lang="en-US" sz="2400" dirty="0"/>
              <a:t>Advisor:</a:t>
            </a:r>
          </a:p>
          <a:p>
            <a:r>
              <a:rPr lang="en-US" sz="2400" b="1" dirty="0"/>
              <a:t>Dr. Stephanie Lansing, </a:t>
            </a:r>
            <a:r>
              <a:rPr lang="en-US" sz="2400" dirty="0"/>
              <a:t>Associate Professor, slansing@umd.edu </a:t>
            </a:r>
          </a:p>
          <a:p>
            <a:r>
              <a:rPr lang="en-US" sz="2400" b="1" dirty="0">
                <a:solidFill>
                  <a:srgbClr val="FF0000"/>
                </a:solidFill>
              </a:rPr>
              <a:t>Department of Environmental Science and Technology, University of Maryland, College Park, MD</a:t>
            </a:r>
            <a:endParaRPr lang="en-US" sz="2400" dirty="0"/>
          </a:p>
        </p:txBody>
      </p:sp>
    </p:spTree>
    <p:extLst>
      <p:ext uri="{BB962C8B-B14F-4D97-AF65-F5344CB8AC3E}">
        <p14:creationId xmlns:p14="http://schemas.microsoft.com/office/powerpoint/2010/main" val="792509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93D72-1D40-4357-BC18-F0788F00286A}"/>
              </a:ext>
            </a:extLst>
          </p:cNvPr>
          <p:cNvSpPr>
            <a:spLocks noGrp="1"/>
          </p:cNvSpPr>
          <p:nvPr>
            <p:ph type="title"/>
          </p:nvPr>
        </p:nvSpPr>
        <p:spPr>
          <a:xfrm>
            <a:off x="913795" y="1022195"/>
            <a:ext cx="10353762" cy="970450"/>
          </a:xfrm>
        </p:spPr>
        <p:txBody>
          <a:bodyPr/>
          <a:lstStyle/>
          <a:p>
            <a:r>
              <a:rPr lang="en-US" b="1" dirty="0"/>
              <a:t>Objectives</a:t>
            </a:r>
            <a:endParaRPr lang="en-IN" b="1" dirty="0"/>
          </a:p>
        </p:txBody>
      </p:sp>
      <p:sp>
        <p:nvSpPr>
          <p:cNvPr id="3" name="Content Placeholder 2">
            <a:extLst>
              <a:ext uri="{FF2B5EF4-FFF2-40B4-BE49-F238E27FC236}">
                <a16:creationId xmlns:a16="http://schemas.microsoft.com/office/drawing/2014/main" id="{FC7819F0-DCB4-4FB3-9B41-1525CBBCCCC3}"/>
              </a:ext>
            </a:extLst>
          </p:cNvPr>
          <p:cNvSpPr>
            <a:spLocks noGrp="1"/>
          </p:cNvSpPr>
          <p:nvPr>
            <p:ph idx="1"/>
          </p:nvPr>
        </p:nvSpPr>
        <p:spPr>
          <a:xfrm>
            <a:off x="913795" y="2189649"/>
            <a:ext cx="10353762" cy="843483"/>
          </a:xfrm>
        </p:spPr>
        <p:txBody>
          <a:bodyPr>
            <a:normAutofit/>
          </a:bodyPr>
          <a:lstStyle/>
          <a:p>
            <a:r>
              <a:rPr lang="en-US" sz="2400" dirty="0"/>
              <a:t>Investigate the effect of direct addition of two types of biochar on CH</a:t>
            </a:r>
            <a:r>
              <a:rPr lang="en-US" sz="2400" baseline="-25000" dirty="0"/>
              <a:t>4 </a:t>
            </a:r>
            <a:r>
              <a:rPr lang="en-US" sz="2400" dirty="0"/>
              <a:t>and H</a:t>
            </a:r>
            <a:r>
              <a:rPr lang="en-US" sz="2400" baseline="-25000" dirty="0"/>
              <a:t>2</a:t>
            </a:r>
            <a:r>
              <a:rPr lang="en-US" sz="2400" dirty="0"/>
              <a:t>S production in lab-scale anaerobic digestion systems</a:t>
            </a:r>
          </a:p>
        </p:txBody>
      </p:sp>
      <p:sp>
        <p:nvSpPr>
          <p:cNvPr id="4" name="Title 1">
            <a:extLst>
              <a:ext uri="{FF2B5EF4-FFF2-40B4-BE49-F238E27FC236}">
                <a16:creationId xmlns:a16="http://schemas.microsoft.com/office/drawing/2014/main" id="{556F3763-A272-40C5-BEB8-E35832615F27}"/>
              </a:ext>
            </a:extLst>
          </p:cNvPr>
          <p:cNvSpPr txBox="1">
            <a:spLocks/>
          </p:cNvSpPr>
          <p:nvPr/>
        </p:nvSpPr>
        <p:spPr>
          <a:xfrm>
            <a:off x="913795" y="3174381"/>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Research Questions</a:t>
            </a:r>
            <a:endParaRPr lang="en-IN" b="1" dirty="0"/>
          </a:p>
        </p:txBody>
      </p:sp>
      <p:sp>
        <p:nvSpPr>
          <p:cNvPr id="5" name="Content Placeholder 2">
            <a:extLst>
              <a:ext uri="{FF2B5EF4-FFF2-40B4-BE49-F238E27FC236}">
                <a16:creationId xmlns:a16="http://schemas.microsoft.com/office/drawing/2014/main" id="{1976A331-9A1E-448A-BC4B-FECF1732E720}"/>
              </a:ext>
            </a:extLst>
          </p:cNvPr>
          <p:cNvSpPr txBox="1">
            <a:spLocks/>
          </p:cNvSpPr>
          <p:nvPr/>
        </p:nvSpPr>
        <p:spPr>
          <a:xfrm>
            <a:off x="913795" y="4443614"/>
            <a:ext cx="10353762" cy="1867976"/>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2400" dirty="0"/>
              <a:t>Does increasing the concentration of added biochar lower the volume of produced H</a:t>
            </a:r>
            <a:r>
              <a:rPr lang="en-US" sz="2400" baseline="-25000" dirty="0"/>
              <a:t>2</a:t>
            </a:r>
            <a:r>
              <a:rPr lang="en-US" sz="2400" dirty="0"/>
              <a:t>S? </a:t>
            </a:r>
          </a:p>
          <a:p>
            <a:r>
              <a:rPr lang="en-US" sz="2400" dirty="0"/>
              <a:t>Does the biochar particle size and total surface area affect H</a:t>
            </a:r>
            <a:r>
              <a:rPr lang="en-US" sz="2400" baseline="-25000" dirty="0"/>
              <a:t>2</a:t>
            </a:r>
            <a:r>
              <a:rPr lang="en-US" sz="2400" dirty="0"/>
              <a:t>S removal? </a:t>
            </a:r>
          </a:p>
          <a:p>
            <a:r>
              <a:rPr lang="en-US" sz="2400" dirty="0"/>
              <a:t>Does increasing the iron content in biochar enhance H</a:t>
            </a:r>
            <a:r>
              <a:rPr lang="en-US" sz="2400" baseline="-25000" dirty="0"/>
              <a:t>2</a:t>
            </a:r>
            <a:r>
              <a:rPr lang="en-US" sz="2400" dirty="0"/>
              <a:t>S removal compared to unmodified biochar?</a:t>
            </a:r>
          </a:p>
        </p:txBody>
      </p:sp>
    </p:spTree>
    <p:extLst>
      <p:ext uri="{BB962C8B-B14F-4D97-AF65-F5344CB8AC3E}">
        <p14:creationId xmlns:p14="http://schemas.microsoft.com/office/powerpoint/2010/main" val="162999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268" y="615960"/>
            <a:ext cx="8151495" cy="1450757"/>
          </a:xfrm>
        </p:spPr>
        <p:txBody>
          <a:bodyPr>
            <a:normAutofit/>
          </a:bodyPr>
          <a:lstStyle/>
          <a:p>
            <a:r>
              <a:rPr lang="en-US" sz="4400" b="1" dirty="0"/>
              <a:t>Lab Scale Reactor Tests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44095" y="2599661"/>
            <a:ext cx="3304309" cy="2477193"/>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1762" y="1982313"/>
            <a:ext cx="2336938" cy="415455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175" y="2574552"/>
            <a:ext cx="3314189" cy="2763077"/>
          </a:xfrm>
          <a:prstGeom prst="rect">
            <a:avLst/>
          </a:prstGeom>
        </p:spPr>
      </p:pic>
      <p:sp>
        <p:nvSpPr>
          <p:cNvPr id="8" name="Down Arrow 7"/>
          <p:cNvSpPr/>
          <p:nvPr/>
        </p:nvSpPr>
        <p:spPr>
          <a:xfrm>
            <a:off x="1842395" y="2386332"/>
            <a:ext cx="367748" cy="104329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Down Arrow 9"/>
          <p:cNvSpPr/>
          <p:nvPr/>
        </p:nvSpPr>
        <p:spPr>
          <a:xfrm rot="10800000">
            <a:off x="1842395" y="4425841"/>
            <a:ext cx="367748" cy="130202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TextBox 10"/>
          <p:cNvSpPr txBox="1"/>
          <p:nvPr/>
        </p:nvSpPr>
        <p:spPr>
          <a:xfrm>
            <a:off x="1320589" y="5802535"/>
            <a:ext cx="1598101" cy="461665"/>
          </a:xfrm>
          <a:prstGeom prst="rect">
            <a:avLst/>
          </a:prstGeom>
          <a:noFill/>
        </p:spPr>
        <p:txBody>
          <a:bodyPr wrap="square" rtlCol="0">
            <a:spAutoFit/>
          </a:bodyPr>
          <a:lstStyle/>
          <a:p>
            <a:r>
              <a:rPr lang="en-US" sz="2400" dirty="0"/>
              <a:t>Inoculum</a:t>
            </a:r>
          </a:p>
        </p:txBody>
      </p:sp>
      <p:sp>
        <p:nvSpPr>
          <p:cNvPr id="12" name="TextBox 11"/>
          <p:cNvSpPr txBox="1"/>
          <p:nvPr/>
        </p:nvSpPr>
        <p:spPr>
          <a:xfrm>
            <a:off x="536168" y="1924667"/>
            <a:ext cx="2980199" cy="461665"/>
          </a:xfrm>
          <a:prstGeom prst="rect">
            <a:avLst/>
          </a:prstGeom>
          <a:noFill/>
        </p:spPr>
        <p:txBody>
          <a:bodyPr wrap="square" rtlCol="0">
            <a:spAutoFit/>
          </a:bodyPr>
          <a:lstStyle/>
          <a:p>
            <a:r>
              <a:rPr lang="en-US" sz="2400" dirty="0"/>
              <a:t>Substrate + Biochar</a:t>
            </a:r>
          </a:p>
        </p:txBody>
      </p:sp>
      <p:sp>
        <p:nvSpPr>
          <p:cNvPr id="13" name="Right Arrow 12"/>
          <p:cNvSpPr/>
          <p:nvPr/>
        </p:nvSpPr>
        <p:spPr>
          <a:xfrm>
            <a:off x="3873126" y="3814638"/>
            <a:ext cx="698874" cy="147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683364" y="3500642"/>
            <a:ext cx="1128512" cy="384721"/>
          </a:xfrm>
          <a:prstGeom prst="rect">
            <a:avLst/>
          </a:prstGeom>
          <a:noFill/>
        </p:spPr>
        <p:txBody>
          <a:bodyPr wrap="square" rtlCol="0">
            <a:spAutoFit/>
          </a:bodyPr>
          <a:lstStyle/>
          <a:p>
            <a:r>
              <a:rPr lang="en-US" sz="1900" dirty="0"/>
              <a:t>Incubate</a:t>
            </a:r>
          </a:p>
        </p:txBody>
      </p:sp>
      <p:sp>
        <p:nvSpPr>
          <p:cNvPr id="15" name="Curved Up Arrow 14"/>
          <p:cNvSpPr/>
          <p:nvPr/>
        </p:nvSpPr>
        <p:spPr>
          <a:xfrm>
            <a:off x="1893913" y="3537947"/>
            <a:ext cx="1760541" cy="1043291"/>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2424706" y="2678760"/>
            <a:ext cx="1040463" cy="1015663"/>
          </a:xfrm>
          <a:prstGeom prst="rect">
            <a:avLst/>
          </a:prstGeom>
          <a:noFill/>
        </p:spPr>
        <p:txBody>
          <a:bodyPr wrap="square" rtlCol="0">
            <a:spAutoFit/>
          </a:bodyPr>
          <a:lstStyle/>
          <a:p>
            <a:pPr algn="ctr"/>
            <a:r>
              <a:rPr lang="en-US" sz="2000" dirty="0">
                <a:solidFill>
                  <a:schemeClr val="bg1"/>
                </a:solidFill>
              </a:rPr>
              <a:t>Purge using N</a:t>
            </a:r>
            <a:r>
              <a:rPr lang="en-US" sz="2000" baseline="-25000" dirty="0">
                <a:solidFill>
                  <a:schemeClr val="bg1"/>
                </a:solidFill>
              </a:rPr>
              <a:t>2</a:t>
            </a:r>
            <a:endParaRPr lang="en-US" sz="2000" dirty="0">
              <a:solidFill>
                <a:schemeClr val="bg1"/>
              </a:solidFill>
            </a:endParaRPr>
          </a:p>
        </p:txBody>
      </p:sp>
      <p:sp>
        <p:nvSpPr>
          <p:cNvPr id="17" name="Right Arrow 16"/>
          <p:cNvSpPr/>
          <p:nvPr/>
        </p:nvSpPr>
        <p:spPr>
          <a:xfrm>
            <a:off x="7288462" y="3808420"/>
            <a:ext cx="698874" cy="147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098700" y="3423699"/>
            <a:ext cx="1078398" cy="384721"/>
          </a:xfrm>
          <a:prstGeom prst="rect">
            <a:avLst/>
          </a:prstGeom>
          <a:noFill/>
        </p:spPr>
        <p:txBody>
          <a:bodyPr wrap="square" rtlCol="0">
            <a:spAutoFit/>
          </a:bodyPr>
          <a:lstStyle/>
          <a:p>
            <a:r>
              <a:rPr lang="en-US" sz="1900" dirty="0"/>
              <a:t>Measure</a:t>
            </a:r>
          </a:p>
        </p:txBody>
      </p:sp>
      <p:sp>
        <p:nvSpPr>
          <p:cNvPr id="19" name="TextBox 18"/>
          <p:cNvSpPr txBox="1"/>
          <p:nvPr/>
        </p:nvSpPr>
        <p:spPr>
          <a:xfrm>
            <a:off x="8507896" y="5106796"/>
            <a:ext cx="2802835" cy="461665"/>
          </a:xfrm>
          <a:prstGeom prst="rect">
            <a:avLst/>
          </a:prstGeom>
          <a:noFill/>
        </p:spPr>
        <p:txBody>
          <a:bodyPr wrap="square" rtlCol="0">
            <a:spAutoFit/>
          </a:bodyPr>
          <a:lstStyle/>
          <a:p>
            <a:pPr algn="ctr"/>
            <a:r>
              <a:rPr lang="en-US" sz="2400" dirty="0"/>
              <a:t>Gas Chromatography</a:t>
            </a:r>
          </a:p>
        </p:txBody>
      </p:sp>
      <p:sp>
        <p:nvSpPr>
          <p:cNvPr id="3" name="TextBox 2">
            <a:extLst>
              <a:ext uri="{FF2B5EF4-FFF2-40B4-BE49-F238E27FC236}">
                <a16:creationId xmlns:a16="http://schemas.microsoft.com/office/drawing/2014/main" id="{41C6846D-0F12-4589-934C-32E64C485666}"/>
              </a:ext>
            </a:extLst>
          </p:cNvPr>
          <p:cNvSpPr txBox="1"/>
          <p:nvPr/>
        </p:nvSpPr>
        <p:spPr>
          <a:xfrm>
            <a:off x="4418019" y="6264200"/>
            <a:ext cx="3024424" cy="369332"/>
          </a:xfrm>
          <a:prstGeom prst="rect">
            <a:avLst/>
          </a:prstGeom>
          <a:noFill/>
        </p:spPr>
        <p:txBody>
          <a:bodyPr wrap="square" rtlCol="0">
            <a:spAutoFit/>
          </a:bodyPr>
          <a:lstStyle/>
          <a:p>
            <a:r>
              <a:rPr lang="en-US" dirty="0"/>
              <a:t>Full set of experimental units</a:t>
            </a:r>
            <a:endParaRPr lang="en-IN" dirty="0"/>
          </a:p>
        </p:txBody>
      </p:sp>
      <p:sp>
        <p:nvSpPr>
          <p:cNvPr id="7" name="TextBox 6">
            <a:extLst>
              <a:ext uri="{FF2B5EF4-FFF2-40B4-BE49-F238E27FC236}">
                <a16:creationId xmlns:a16="http://schemas.microsoft.com/office/drawing/2014/main" id="{1041553B-D596-4BF1-BECF-C467CB9AE42E}"/>
              </a:ext>
            </a:extLst>
          </p:cNvPr>
          <p:cNvSpPr txBox="1"/>
          <p:nvPr/>
        </p:nvSpPr>
        <p:spPr>
          <a:xfrm>
            <a:off x="812177" y="6273589"/>
            <a:ext cx="2795931" cy="369332"/>
          </a:xfrm>
          <a:prstGeom prst="rect">
            <a:avLst/>
          </a:prstGeom>
          <a:noFill/>
        </p:spPr>
        <p:txBody>
          <a:bodyPr wrap="square" rtlCol="0">
            <a:spAutoFit/>
          </a:bodyPr>
          <a:lstStyle/>
          <a:p>
            <a:r>
              <a:rPr lang="en-US" b="1" dirty="0"/>
              <a:t>Lab Scale reactor bottle</a:t>
            </a:r>
            <a:endParaRPr lang="en-IN" b="1" dirty="0"/>
          </a:p>
        </p:txBody>
      </p:sp>
    </p:spTree>
    <p:extLst>
      <p:ext uri="{BB962C8B-B14F-4D97-AF65-F5344CB8AC3E}">
        <p14:creationId xmlns:p14="http://schemas.microsoft.com/office/powerpoint/2010/main" val="365266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P spid="13" grpId="0" animBg="1"/>
      <p:bldP spid="14" grpId="0"/>
      <p:bldP spid="15" grpId="0" animBg="1"/>
      <p:bldP spid="16" grpId="0"/>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33F5045-5779-4E8F-9507-636D7A19E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7BBA6-6516-49EB-9EA4-36542EEEE25B}"/>
              </a:ext>
            </a:extLst>
          </p:cNvPr>
          <p:cNvSpPr>
            <a:spLocks noGrp="1"/>
          </p:cNvSpPr>
          <p:nvPr>
            <p:ph type="title"/>
          </p:nvPr>
        </p:nvSpPr>
        <p:spPr>
          <a:xfrm>
            <a:off x="630135" y="185719"/>
            <a:ext cx="4428700" cy="1905000"/>
          </a:xfrm>
        </p:spPr>
        <p:txBody>
          <a:bodyPr>
            <a:normAutofit/>
          </a:bodyPr>
          <a:lstStyle/>
          <a:p>
            <a:pPr algn="l"/>
            <a:r>
              <a:rPr lang="en-US" dirty="0"/>
              <a:t>Biochar Characterization</a:t>
            </a:r>
            <a:endParaRPr lang="en-IN" dirty="0"/>
          </a:p>
        </p:txBody>
      </p:sp>
      <p:sp>
        <p:nvSpPr>
          <p:cNvPr id="3" name="Content Placeholder 2">
            <a:extLst>
              <a:ext uri="{FF2B5EF4-FFF2-40B4-BE49-F238E27FC236}">
                <a16:creationId xmlns:a16="http://schemas.microsoft.com/office/drawing/2014/main" id="{D48E5DF4-149D-44BB-9ACA-C0F23E0FC62C}"/>
              </a:ext>
            </a:extLst>
          </p:cNvPr>
          <p:cNvSpPr>
            <a:spLocks noGrp="1"/>
          </p:cNvSpPr>
          <p:nvPr>
            <p:ph idx="1"/>
          </p:nvPr>
        </p:nvSpPr>
        <p:spPr>
          <a:xfrm>
            <a:off x="523499" y="2090719"/>
            <a:ext cx="5049003" cy="4445545"/>
          </a:xfrm>
        </p:spPr>
        <p:txBody>
          <a:bodyPr numCol="1">
            <a:normAutofit/>
          </a:bodyPr>
          <a:lstStyle/>
          <a:p>
            <a:pPr>
              <a:lnSpc>
                <a:spcPct val="90000"/>
              </a:lnSpc>
            </a:pPr>
            <a:r>
              <a:rPr lang="en-US" sz="2400" dirty="0"/>
              <a:t>C, H, N content</a:t>
            </a:r>
          </a:p>
          <a:p>
            <a:pPr>
              <a:lnSpc>
                <a:spcPct val="90000"/>
              </a:lnSpc>
            </a:pPr>
            <a:r>
              <a:rPr lang="en-US" sz="2400" dirty="0"/>
              <a:t>Mineral analysis</a:t>
            </a:r>
          </a:p>
          <a:p>
            <a:pPr>
              <a:lnSpc>
                <a:spcPct val="90000"/>
              </a:lnSpc>
            </a:pPr>
            <a:r>
              <a:rPr lang="en-US" sz="2400" dirty="0"/>
              <a:t>BET Surface area</a:t>
            </a:r>
          </a:p>
          <a:p>
            <a:pPr>
              <a:lnSpc>
                <a:spcPct val="90000"/>
              </a:lnSpc>
            </a:pPr>
            <a:r>
              <a:rPr lang="en-US" sz="2400" dirty="0"/>
              <a:t>Scanning electron microscopy with energy dispersive X-ray spectroscopy (SEM-EDS)</a:t>
            </a:r>
          </a:p>
          <a:p>
            <a:pPr>
              <a:lnSpc>
                <a:spcPct val="90000"/>
              </a:lnSpc>
            </a:pPr>
            <a:r>
              <a:rPr lang="en-US" sz="2400" dirty="0"/>
              <a:t>Electrical Conductivity</a:t>
            </a:r>
          </a:p>
          <a:p>
            <a:pPr>
              <a:lnSpc>
                <a:spcPct val="90000"/>
              </a:lnSpc>
            </a:pPr>
            <a:r>
              <a:rPr lang="en-US" sz="2400" dirty="0"/>
              <a:t>pH</a:t>
            </a:r>
          </a:p>
          <a:p>
            <a:pPr>
              <a:lnSpc>
                <a:spcPct val="90000"/>
              </a:lnSpc>
            </a:pPr>
            <a:r>
              <a:rPr lang="en-US" sz="2400" dirty="0"/>
              <a:t>Moisture and ash content</a:t>
            </a:r>
          </a:p>
          <a:p>
            <a:pPr>
              <a:lnSpc>
                <a:spcPct val="90000"/>
              </a:lnSpc>
            </a:pPr>
            <a:endParaRPr lang="en-IN" sz="2400" dirty="0"/>
          </a:p>
        </p:txBody>
      </p:sp>
      <p:sp>
        <p:nvSpPr>
          <p:cNvPr id="2056" name="Rectangle 74">
            <a:extLst>
              <a:ext uri="{FF2B5EF4-FFF2-40B4-BE49-F238E27FC236}">
                <a16:creationId xmlns:a16="http://schemas.microsoft.com/office/drawing/2014/main" id="{2C8C8ED6-A932-44F5-83A5-5793DDA449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computer&#10;&#10;Description automatically generated">
            <a:extLst>
              <a:ext uri="{FF2B5EF4-FFF2-40B4-BE49-F238E27FC236}">
                <a16:creationId xmlns:a16="http://schemas.microsoft.com/office/drawing/2014/main" id="{351A57CB-D831-4575-8E32-94E68D32CDCB}"/>
              </a:ext>
            </a:extLst>
          </p:cNvPr>
          <p:cNvPicPr>
            <a:picLocks noChangeAspect="1"/>
          </p:cNvPicPr>
          <p:nvPr/>
        </p:nvPicPr>
        <p:blipFill rotWithShape="1">
          <a:blip r:embed="rId4"/>
          <a:srcRect l="22683" r="23150" b="-4"/>
          <a:stretch/>
        </p:blipFill>
        <p:spPr>
          <a:xfrm>
            <a:off x="6256868" y="4070817"/>
            <a:ext cx="1896722" cy="2626315"/>
          </a:xfrm>
          <a:prstGeom prst="rect">
            <a:avLst/>
          </a:prstGeom>
        </p:spPr>
      </p:pic>
      <p:pic>
        <p:nvPicPr>
          <p:cNvPr id="2052" name="Picture 4" descr="https://lh3.googleusercontent.com/T3cV36zRwHfUO_NOvpX2VE3PIVIZ_I0T5_H8oi7djKFSFLZ6CKCK9ma299ZNr3GDzCitNj1llFKOc6IeGHUCTy6mF3rz5OW82mqN2YJK-wxUpq_dqrwNgb0fd-3IsST_HzOLr--G9sptI-o9Iej7Eci2JMSB7nHl4PnWJaAm1iQzWv1ozxnDOXlUhv4cPXLH-SzkFkT4q9hkZE_ZNG5OHiglO1xCWjXlUd1au_y4sDuMogsmYMVwnbMsXmqL03qqXSAH4a6Um8S5J09451wMDYZus3YfyE5wxaMW63CbeAttxmTUX4WH9Hu_7TcFX7RPDHY9xmtkDwt5Oh0NarnzWeknkoXvTE_xjg_h0I-MuGxYzOhGot6CBSFbJD28aoG1dqLAMwDdlISgivYmTwMeQV2dmKx3ITrnLqnsHScFwXC8qXXe7ROiIAQaxTxnDVmWhorI956vcvcWE5Xd5nmuIKHESgmQdpb2p5AbvpJ3Nwx6lZlnH6prxISyEsMhnJr9SdrYcOp_VU_EDuixqnScpA4iWzj2HJMvtJgJwWGpZMXVjpuWFxOxK9b4h8dE8miDMrLqc-S4-BrUV61vWJ9T-zOky-Zgl0CxbgPM6W2ch7Gp7ajZ47bQ-BcBiFrTprSh_wR095uRvG_eqM4IiBz8isENhQTdr4xP=w959-h720-no">
            <a:extLst>
              <a:ext uri="{FF2B5EF4-FFF2-40B4-BE49-F238E27FC236}">
                <a16:creationId xmlns:a16="http://schemas.microsoft.com/office/drawing/2014/main" id="{164AD0B5-5334-4785-B444-8A78874E8A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74" r="10323" b="-1"/>
          <a:stretch/>
        </p:blipFill>
        <p:spPr bwMode="auto">
          <a:xfrm>
            <a:off x="8314455" y="3100590"/>
            <a:ext cx="3716680" cy="36153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3.googleusercontent.com/ZhFffSe1VvNhFGERS06_aP71HjqDoZKc1YA0O41ZEpudSwaEY8tylJe0qb_n0wXnU0ZROqoRGDVwQhav8nibarCMCrq5WxdWl4Sv__cDoo4mYkza22TXqgqx8KNtoOToABBUQ44uyRjhzuoGuLxujWb87_O30ke1yMYeKnWgTya7rzkSHu8xvh3je-c2drlkECKCEs3jId_p7l-OnecV4gMKMX-S-lF_hUyO7Fhb4adAsUb9ZzCWUCNeajAkbAHSQrxQgb147GZLZyllkQBrqfV0LfEwOWu-AJpwCby5HcVVwSXLYJjiKfOwkAtng7y7vTrrpZXqk5uY6w16Ccduk7g7qDHDszNvgDT1jc-AAO8MbRx2NCglE6_TaREGba6GDO9s_dgMKHy76kHSqNIrc7bjHIdEqSuHgcFtlqOrofhtnr8vdU-QS0xSJziVEDtzr9H3jpYiJ44Ee7whyCF6rmr1qOB2-bhDXQuFJeYPtTO9_zc1LHIqYdhBh8MnhUeDTw_WnOSdF62jdQv7niF3YbUKvwMq8YLpaBHl1KSw5zgAmUjRT5zxKy5wzmmfGU7vyMF_IyHsadK4YaArdFUZFJy2w925HuIy0q8JR4cbXfMOMPbuBCRZJbOR5DnEyMn5w8BXqL0_PvkoOA7opW6h5cJBm2g8yXQI=w668-h890-no">
            <a:extLst>
              <a:ext uri="{FF2B5EF4-FFF2-40B4-BE49-F238E27FC236}">
                <a16:creationId xmlns:a16="http://schemas.microsoft.com/office/drawing/2014/main" id="{0D3FC45A-AAB8-436A-8482-EFF008AE7B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009" r="2" b="18313"/>
          <a:stretch/>
        </p:blipFill>
        <p:spPr bwMode="auto">
          <a:xfrm>
            <a:off x="6256867" y="160868"/>
            <a:ext cx="5774267" cy="3747805"/>
          </a:xfrm>
          <a:custGeom>
            <a:avLst/>
            <a:gdLst>
              <a:gd name="connsiteX0" fmla="*/ 0 w 5774267"/>
              <a:gd name="connsiteY0" fmla="*/ 0 h 3747805"/>
              <a:gd name="connsiteX1" fmla="*/ 3767328 w 5774267"/>
              <a:gd name="connsiteY1" fmla="*/ 0 h 3747805"/>
              <a:gd name="connsiteX2" fmla="*/ 3767328 w 5774267"/>
              <a:gd name="connsiteY2" fmla="*/ 1 h 3747805"/>
              <a:gd name="connsiteX3" fmla="*/ 5774267 w 5774267"/>
              <a:gd name="connsiteY3" fmla="*/ 1 h 3747805"/>
              <a:gd name="connsiteX4" fmla="*/ 5774267 w 5774267"/>
              <a:gd name="connsiteY4" fmla="*/ 2778855 h 3747805"/>
              <a:gd name="connsiteX5" fmla="*/ 3767328 w 5774267"/>
              <a:gd name="connsiteY5" fmla="*/ 2778855 h 3747805"/>
              <a:gd name="connsiteX6" fmla="*/ 3767328 w 5774267"/>
              <a:gd name="connsiteY6" fmla="*/ 2778856 h 3747805"/>
              <a:gd name="connsiteX7" fmla="*/ 1896721 w 5774267"/>
              <a:gd name="connsiteY7" fmla="*/ 2778856 h 3747805"/>
              <a:gd name="connsiteX8" fmla="*/ 1896721 w 5774267"/>
              <a:gd name="connsiteY8" fmla="*/ 3747805 h 3747805"/>
              <a:gd name="connsiteX9" fmla="*/ 0 w 5774267"/>
              <a:gd name="connsiteY9" fmla="*/ 3747805 h 374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4267" h="3747805">
                <a:moveTo>
                  <a:pt x="0" y="0"/>
                </a:moveTo>
                <a:lnTo>
                  <a:pt x="3767328" y="0"/>
                </a:lnTo>
                <a:lnTo>
                  <a:pt x="3767328" y="1"/>
                </a:lnTo>
                <a:lnTo>
                  <a:pt x="5774267" y="1"/>
                </a:lnTo>
                <a:lnTo>
                  <a:pt x="5774267" y="2778855"/>
                </a:lnTo>
                <a:lnTo>
                  <a:pt x="3767328" y="2778855"/>
                </a:lnTo>
                <a:lnTo>
                  <a:pt x="3767328" y="2778856"/>
                </a:lnTo>
                <a:lnTo>
                  <a:pt x="1896721" y="2778856"/>
                </a:lnTo>
                <a:lnTo>
                  <a:pt x="1896721" y="3747805"/>
                </a:lnTo>
                <a:lnTo>
                  <a:pt x="0" y="374780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233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883E8-50BA-4E94-A6CF-69B78304E160}"/>
              </a:ext>
            </a:extLst>
          </p:cNvPr>
          <p:cNvSpPr>
            <a:spLocks noGrp="1"/>
          </p:cNvSpPr>
          <p:nvPr>
            <p:ph type="title"/>
          </p:nvPr>
        </p:nvSpPr>
        <p:spPr>
          <a:xfrm>
            <a:off x="913795" y="761999"/>
            <a:ext cx="10353762" cy="970450"/>
          </a:xfrm>
        </p:spPr>
        <p:txBody>
          <a:bodyPr/>
          <a:lstStyle/>
          <a:p>
            <a:r>
              <a:rPr lang="en-US" b="1" dirty="0"/>
              <a:t>Biochar Composition</a:t>
            </a:r>
            <a:endParaRPr lang="en-IN" b="1" dirty="0"/>
          </a:p>
        </p:txBody>
      </p:sp>
      <p:graphicFrame>
        <p:nvGraphicFramePr>
          <p:cNvPr id="5" name="Content Placeholder 4">
            <a:extLst>
              <a:ext uri="{FF2B5EF4-FFF2-40B4-BE49-F238E27FC236}">
                <a16:creationId xmlns:a16="http://schemas.microsoft.com/office/drawing/2014/main" id="{4C486C74-7A43-438C-865A-F947D3CF9CB5}"/>
              </a:ext>
            </a:extLst>
          </p:cNvPr>
          <p:cNvGraphicFramePr>
            <a:graphicFrameLocks noGrp="1"/>
          </p:cNvGraphicFramePr>
          <p:nvPr>
            <p:ph idx="1"/>
            <p:extLst>
              <p:ext uri="{D42A27DB-BD31-4B8C-83A1-F6EECF244321}">
                <p14:modId xmlns:p14="http://schemas.microsoft.com/office/powerpoint/2010/main" val="3733023199"/>
              </p:ext>
            </p:extLst>
          </p:nvPr>
        </p:nvGraphicFramePr>
        <p:xfrm>
          <a:off x="1047713" y="1706881"/>
          <a:ext cx="10353675" cy="4389120"/>
        </p:xfrm>
        <a:graphic>
          <a:graphicData uri="http://schemas.openxmlformats.org/drawingml/2006/table">
            <a:tbl>
              <a:tblPr firstRow="1" bandRow="1">
                <a:tableStyleId>{D7AC3CCA-C797-4891-BE02-D94E43425B78}</a:tableStyleId>
              </a:tblPr>
              <a:tblGrid>
                <a:gridCol w="3451225">
                  <a:extLst>
                    <a:ext uri="{9D8B030D-6E8A-4147-A177-3AD203B41FA5}">
                      <a16:colId xmlns:a16="http://schemas.microsoft.com/office/drawing/2014/main" val="3938963223"/>
                    </a:ext>
                  </a:extLst>
                </a:gridCol>
                <a:gridCol w="3451225">
                  <a:extLst>
                    <a:ext uri="{9D8B030D-6E8A-4147-A177-3AD203B41FA5}">
                      <a16:colId xmlns:a16="http://schemas.microsoft.com/office/drawing/2014/main" val="4031905674"/>
                    </a:ext>
                  </a:extLst>
                </a:gridCol>
                <a:gridCol w="3451225">
                  <a:extLst>
                    <a:ext uri="{9D8B030D-6E8A-4147-A177-3AD203B41FA5}">
                      <a16:colId xmlns:a16="http://schemas.microsoft.com/office/drawing/2014/main" val="269169355"/>
                    </a:ext>
                  </a:extLst>
                </a:gridCol>
              </a:tblGrid>
              <a:tr h="341363">
                <a:tc>
                  <a:txBody>
                    <a:bodyPr/>
                    <a:lstStyle/>
                    <a:p>
                      <a:endParaRPr lang="en-IN" sz="1800" dirty="0"/>
                    </a:p>
                  </a:txBody>
                  <a:tcPr/>
                </a:tc>
                <a:tc>
                  <a:txBody>
                    <a:bodyPr/>
                    <a:lstStyle/>
                    <a:p>
                      <a:r>
                        <a:rPr lang="en-US" sz="1800" dirty="0"/>
                        <a:t>Corn Stover Biochar (CSB)</a:t>
                      </a:r>
                      <a:endParaRPr lang="en-IN" sz="1800" dirty="0"/>
                    </a:p>
                  </a:txBody>
                  <a:tcPr/>
                </a:tc>
                <a:tc>
                  <a:txBody>
                    <a:bodyPr/>
                    <a:lstStyle/>
                    <a:p>
                      <a:r>
                        <a:rPr lang="en-US" sz="1800" dirty="0"/>
                        <a:t>Maple Biochar (MB)</a:t>
                      </a:r>
                      <a:endParaRPr lang="en-IN" sz="1800" dirty="0"/>
                    </a:p>
                  </a:txBody>
                  <a:tcPr/>
                </a:tc>
                <a:extLst>
                  <a:ext uri="{0D108BD9-81ED-4DB2-BD59-A6C34878D82A}">
                    <a16:rowId xmlns:a16="http://schemas.microsoft.com/office/drawing/2014/main" val="3407254441"/>
                  </a:ext>
                </a:extLst>
              </a:tr>
              <a:tr h="341363">
                <a:tc>
                  <a:txBody>
                    <a:bodyPr/>
                    <a:lstStyle/>
                    <a:p>
                      <a:r>
                        <a:rPr lang="en-US" sz="1800" dirty="0"/>
                        <a:t>Carbon (%)</a:t>
                      </a:r>
                    </a:p>
                  </a:txBody>
                  <a:tcPr/>
                </a:tc>
                <a:tc>
                  <a:txBody>
                    <a:bodyPr/>
                    <a:lstStyle/>
                    <a:p>
                      <a:r>
                        <a:rPr lang="en-US" sz="1800" dirty="0"/>
                        <a:t>62.9</a:t>
                      </a:r>
                      <a:endParaRPr lang="en-IN" sz="1800" dirty="0"/>
                    </a:p>
                  </a:txBody>
                  <a:tcPr/>
                </a:tc>
                <a:tc>
                  <a:txBody>
                    <a:bodyPr/>
                    <a:lstStyle/>
                    <a:p>
                      <a:r>
                        <a:rPr lang="en-US" sz="1800" dirty="0"/>
                        <a:t>81.5</a:t>
                      </a:r>
                      <a:endParaRPr lang="en-IN" sz="1800" dirty="0"/>
                    </a:p>
                  </a:txBody>
                  <a:tcPr/>
                </a:tc>
                <a:extLst>
                  <a:ext uri="{0D108BD9-81ED-4DB2-BD59-A6C34878D82A}">
                    <a16:rowId xmlns:a16="http://schemas.microsoft.com/office/drawing/2014/main" val="398616135"/>
                  </a:ext>
                </a:extLst>
              </a:tr>
              <a:tr h="341363">
                <a:tc>
                  <a:txBody>
                    <a:bodyPr/>
                    <a:lstStyle/>
                    <a:p>
                      <a:r>
                        <a:rPr lang="en-US" sz="1800" dirty="0"/>
                        <a:t>Hydrogen (%)</a:t>
                      </a:r>
                    </a:p>
                  </a:txBody>
                  <a:tcPr/>
                </a:tc>
                <a:tc>
                  <a:txBody>
                    <a:bodyPr/>
                    <a:lstStyle/>
                    <a:p>
                      <a:r>
                        <a:rPr lang="en-US" sz="1800" dirty="0"/>
                        <a:t>3.1</a:t>
                      </a:r>
                      <a:endParaRPr lang="en-IN" sz="1800" dirty="0"/>
                    </a:p>
                  </a:txBody>
                  <a:tcPr/>
                </a:tc>
                <a:tc>
                  <a:txBody>
                    <a:bodyPr/>
                    <a:lstStyle/>
                    <a:p>
                      <a:r>
                        <a:rPr lang="en-US" sz="1800" dirty="0"/>
                        <a:t>3.4</a:t>
                      </a:r>
                      <a:endParaRPr lang="en-IN" sz="1800" dirty="0"/>
                    </a:p>
                  </a:txBody>
                  <a:tcPr/>
                </a:tc>
                <a:extLst>
                  <a:ext uri="{0D108BD9-81ED-4DB2-BD59-A6C34878D82A}">
                    <a16:rowId xmlns:a16="http://schemas.microsoft.com/office/drawing/2014/main" val="3130472717"/>
                  </a:ext>
                </a:extLst>
              </a:tr>
              <a:tr h="341363">
                <a:tc>
                  <a:txBody>
                    <a:bodyPr/>
                    <a:lstStyle/>
                    <a:p>
                      <a:r>
                        <a:rPr lang="en-US" sz="1800" dirty="0"/>
                        <a:t>Nitrogen</a:t>
                      </a:r>
                      <a:r>
                        <a:rPr lang="en-IN" sz="1800" dirty="0"/>
                        <a:t> (%)</a:t>
                      </a:r>
                      <a:endParaRPr lang="en-US" sz="1800" dirty="0"/>
                    </a:p>
                  </a:txBody>
                  <a:tcPr/>
                </a:tc>
                <a:tc>
                  <a:txBody>
                    <a:bodyPr/>
                    <a:lstStyle/>
                    <a:p>
                      <a:r>
                        <a:rPr lang="en-US" sz="1800" dirty="0"/>
                        <a:t>1.16</a:t>
                      </a:r>
                      <a:endParaRPr lang="en-IN" sz="1800" dirty="0"/>
                    </a:p>
                  </a:txBody>
                  <a:tcPr/>
                </a:tc>
                <a:tc>
                  <a:txBody>
                    <a:bodyPr/>
                    <a:lstStyle/>
                    <a:p>
                      <a:r>
                        <a:rPr lang="en-US" sz="1800" dirty="0"/>
                        <a:t>0.79</a:t>
                      </a:r>
                      <a:endParaRPr lang="en-IN" sz="1800" dirty="0"/>
                    </a:p>
                  </a:txBody>
                  <a:tcPr/>
                </a:tc>
                <a:extLst>
                  <a:ext uri="{0D108BD9-81ED-4DB2-BD59-A6C34878D82A}">
                    <a16:rowId xmlns:a16="http://schemas.microsoft.com/office/drawing/2014/main" val="1287660735"/>
                  </a:ext>
                </a:extLst>
              </a:tr>
              <a:tr h="341363">
                <a:tc>
                  <a:txBody>
                    <a:bodyPr/>
                    <a:lstStyle/>
                    <a:p>
                      <a:r>
                        <a:rPr lang="en-US" sz="1800" dirty="0"/>
                        <a:t>Phosphorus (% P)</a:t>
                      </a:r>
                      <a:endParaRPr lang="en-IN" sz="1800" dirty="0"/>
                    </a:p>
                  </a:txBody>
                  <a:tcPr/>
                </a:tc>
                <a:tc>
                  <a:txBody>
                    <a:bodyPr/>
                    <a:lstStyle/>
                    <a:p>
                      <a:r>
                        <a:rPr lang="en-US" sz="1800" dirty="0"/>
                        <a:t>0.55</a:t>
                      </a:r>
                      <a:endParaRPr lang="en-IN" sz="1800" dirty="0"/>
                    </a:p>
                  </a:txBody>
                  <a:tcPr/>
                </a:tc>
                <a:tc>
                  <a:txBody>
                    <a:bodyPr/>
                    <a:lstStyle/>
                    <a:p>
                      <a:r>
                        <a:rPr lang="en-US" sz="1800" dirty="0"/>
                        <a:t>0.19</a:t>
                      </a:r>
                      <a:endParaRPr lang="en-IN" sz="1800" dirty="0"/>
                    </a:p>
                  </a:txBody>
                  <a:tcPr/>
                </a:tc>
                <a:extLst>
                  <a:ext uri="{0D108BD9-81ED-4DB2-BD59-A6C34878D82A}">
                    <a16:rowId xmlns:a16="http://schemas.microsoft.com/office/drawing/2014/main" val="350590013"/>
                  </a:ext>
                </a:extLst>
              </a:tr>
              <a:tr h="341363">
                <a:tc>
                  <a:txBody>
                    <a:bodyPr/>
                    <a:lstStyle/>
                    <a:p>
                      <a:r>
                        <a:rPr lang="en-US" sz="1800" dirty="0"/>
                        <a:t>Potassium (% K)</a:t>
                      </a:r>
                    </a:p>
                  </a:txBody>
                  <a:tcPr/>
                </a:tc>
                <a:tc>
                  <a:txBody>
                    <a:bodyPr/>
                    <a:lstStyle/>
                    <a:p>
                      <a:r>
                        <a:rPr lang="en-US" sz="1800" dirty="0"/>
                        <a:t>2.98</a:t>
                      </a:r>
                      <a:endParaRPr lang="en-IN" sz="1800" dirty="0"/>
                    </a:p>
                  </a:txBody>
                  <a:tcPr/>
                </a:tc>
                <a:tc>
                  <a:txBody>
                    <a:bodyPr/>
                    <a:lstStyle/>
                    <a:p>
                      <a:r>
                        <a:rPr lang="en-US" sz="1800" dirty="0"/>
                        <a:t>0.57</a:t>
                      </a:r>
                      <a:endParaRPr lang="en-IN" sz="1800" dirty="0"/>
                    </a:p>
                  </a:txBody>
                  <a:tcPr/>
                </a:tc>
                <a:extLst>
                  <a:ext uri="{0D108BD9-81ED-4DB2-BD59-A6C34878D82A}">
                    <a16:rowId xmlns:a16="http://schemas.microsoft.com/office/drawing/2014/main" val="2726693563"/>
                  </a:ext>
                </a:extLst>
              </a:tr>
              <a:tr h="341363">
                <a:tc>
                  <a:txBody>
                    <a:bodyPr/>
                    <a:lstStyle/>
                    <a:p>
                      <a:r>
                        <a:rPr lang="en-US" sz="1800" dirty="0"/>
                        <a:t>Sulfur (% S)</a:t>
                      </a:r>
                      <a:endParaRPr lang="en-IN" sz="1800" dirty="0"/>
                    </a:p>
                  </a:txBody>
                  <a:tcPr/>
                </a:tc>
                <a:tc>
                  <a:txBody>
                    <a:bodyPr/>
                    <a:lstStyle/>
                    <a:p>
                      <a:r>
                        <a:rPr lang="en-US" sz="1800" dirty="0"/>
                        <a:t>0.04</a:t>
                      </a:r>
                      <a:endParaRPr lang="en-IN" sz="1800" dirty="0"/>
                    </a:p>
                  </a:txBody>
                  <a:tcPr/>
                </a:tc>
                <a:tc>
                  <a:txBody>
                    <a:bodyPr/>
                    <a:lstStyle/>
                    <a:p>
                      <a:r>
                        <a:rPr lang="en-US" sz="1800" dirty="0"/>
                        <a:t>0.02</a:t>
                      </a:r>
                      <a:endParaRPr lang="en-IN" sz="1800" dirty="0"/>
                    </a:p>
                  </a:txBody>
                  <a:tcPr/>
                </a:tc>
                <a:extLst>
                  <a:ext uri="{0D108BD9-81ED-4DB2-BD59-A6C34878D82A}">
                    <a16:rowId xmlns:a16="http://schemas.microsoft.com/office/drawing/2014/main" val="562340513"/>
                  </a:ext>
                </a:extLst>
              </a:tr>
              <a:tr h="341363">
                <a:tc>
                  <a:txBody>
                    <a:bodyPr/>
                    <a:lstStyle/>
                    <a:p>
                      <a:r>
                        <a:rPr lang="en-US" sz="1800" dirty="0"/>
                        <a:t>Calcium (% Ca)</a:t>
                      </a:r>
                      <a:endParaRPr lang="en-IN" sz="1800" dirty="0"/>
                    </a:p>
                  </a:txBody>
                  <a:tcPr/>
                </a:tc>
                <a:tc>
                  <a:txBody>
                    <a:bodyPr/>
                    <a:lstStyle/>
                    <a:p>
                      <a:r>
                        <a:rPr lang="en-US" sz="1800" dirty="0"/>
                        <a:t>1.33</a:t>
                      </a:r>
                      <a:endParaRPr lang="en-IN" sz="1800" dirty="0"/>
                    </a:p>
                  </a:txBody>
                  <a:tcPr/>
                </a:tc>
                <a:tc>
                  <a:txBody>
                    <a:bodyPr/>
                    <a:lstStyle/>
                    <a:p>
                      <a:r>
                        <a:rPr lang="en-US" sz="1800" dirty="0"/>
                        <a:t>1.22</a:t>
                      </a:r>
                      <a:endParaRPr lang="en-IN" sz="1800" dirty="0"/>
                    </a:p>
                  </a:txBody>
                  <a:tcPr/>
                </a:tc>
                <a:extLst>
                  <a:ext uri="{0D108BD9-81ED-4DB2-BD59-A6C34878D82A}">
                    <a16:rowId xmlns:a16="http://schemas.microsoft.com/office/drawing/2014/main" val="4245181998"/>
                  </a:ext>
                </a:extLst>
              </a:tr>
              <a:tr h="341363">
                <a:tc>
                  <a:txBody>
                    <a:bodyPr/>
                    <a:lstStyle/>
                    <a:p>
                      <a:r>
                        <a:rPr lang="en-US" sz="1800" dirty="0"/>
                        <a:t>Magnesium (% Mg)</a:t>
                      </a:r>
                      <a:endParaRPr lang="en-IN" sz="1800" dirty="0"/>
                    </a:p>
                  </a:txBody>
                  <a:tcPr/>
                </a:tc>
                <a:tc>
                  <a:txBody>
                    <a:bodyPr/>
                    <a:lstStyle/>
                    <a:p>
                      <a:r>
                        <a:rPr lang="en-US" sz="1800" dirty="0"/>
                        <a:t>0.33</a:t>
                      </a:r>
                      <a:endParaRPr lang="en-IN" sz="1800" dirty="0"/>
                    </a:p>
                  </a:txBody>
                  <a:tcPr/>
                </a:tc>
                <a:tc>
                  <a:txBody>
                    <a:bodyPr/>
                    <a:lstStyle/>
                    <a:p>
                      <a:r>
                        <a:rPr lang="en-US" sz="1800" dirty="0"/>
                        <a:t>0.14</a:t>
                      </a:r>
                      <a:endParaRPr lang="en-IN" sz="1800" dirty="0"/>
                    </a:p>
                  </a:txBody>
                  <a:tcPr/>
                </a:tc>
                <a:extLst>
                  <a:ext uri="{0D108BD9-81ED-4DB2-BD59-A6C34878D82A}">
                    <a16:rowId xmlns:a16="http://schemas.microsoft.com/office/drawing/2014/main" val="3346114951"/>
                  </a:ext>
                </a:extLst>
              </a:tr>
              <a:tr h="341363">
                <a:tc>
                  <a:txBody>
                    <a:bodyPr/>
                    <a:lstStyle/>
                    <a:p>
                      <a:r>
                        <a:rPr lang="en-US" sz="1800" dirty="0"/>
                        <a:t>Sodium (% Na)</a:t>
                      </a:r>
                      <a:endParaRPr lang="en-IN" sz="1800" dirty="0"/>
                    </a:p>
                  </a:txBody>
                  <a:tcPr/>
                </a:tc>
                <a:tc>
                  <a:txBody>
                    <a:bodyPr/>
                    <a:lstStyle/>
                    <a:p>
                      <a:r>
                        <a:rPr lang="en-US" sz="1800" dirty="0"/>
                        <a:t>0.04</a:t>
                      </a:r>
                      <a:endParaRPr lang="en-IN" sz="1800" dirty="0"/>
                    </a:p>
                  </a:txBody>
                  <a:tcPr/>
                </a:tc>
                <a:tc>
                  <a:txBody>
                    <a:bodyPr/>
                    <a:lstStyle/>
                    <a:p>
                      <a:r>
                        <a:rPr lang="en-US" sz="1800" dirty="0"/>
                        <a:t>0.02</a:t>
                      </a:r>
                      <a:endParaRPr lang="en-IN" sz="1800" dirty="0"/>
                    </a:p>
                  </a:txBody>
                  <a:tcPr/>
                </a:tc>
                <a:extLst>
                  <a:ext uri="{0D108BD9-81ED-4DB2-BD59-A6C34878D82A}">
                    <a16:rowId xmlns:a16="http://schemas.microsoft.com/office/drawing/2014/main" val="123266550"/>
                  </a:ext>
                </a:extLst>
              </a:tr>
              <a:tr h="341363">
                <a:tc>
                  <a:txBody>
                    <a:bodyPr/>
                    <a:lstStyle/>
                    <a:p>
                      <a:r>
                        <a:rPr lang="en-US" sz="1800" dirty="0"/>
                        <a:t>Iron (ppm)</a:t>
                      </a:r>
                      <a:endParaRPr lang="en-IN" sz="1800" dirty="0"/>
                    </a:p>
                  </a:txBody>
                  <a:tcPr/>
                </a:tc>
                <a:tc>
                  <a:txBody>
                    <a:bodyPr/>
                    <a:lstStyle/>
                    <a:p>
                      <a:r>
                        <a:rPr lang="en-US" sz="1800" dirty="0"/>
                        <a:t>6194</a:t>
                      </a:r>
                      <a:endParaRPr lang="en-IN" sz="1800" dirty="0"/>
                    </a:p>
                  </a:txBody>
                  <a:tcPr/>
                </a:tc>
                <a:tc>
                  <a:txBody>
                    <a:bodyPr/>
                    <a:lstStyle/>
                    <a:p>
                      <a:r>
                        <a:rPr lang="en-US" sz="1800" dirty="0"/>
                        <a:t>2659</a:t>
                      </a:r>
                      <a:endParaRPr lang="en-IN" sz="1800" dirty="0"/>
                    </a:p>
                  </a:txBody>
                  <a:tcPr/>
                </a:tc>
                <a:extLst>
                  <a:ext uri="{0D108BD9-81ED-4DB2-BD59-A6C34878D82A}">
                    <a16:rowId xmlns:a16="http://schemas.microsoft.com/office/drawing/2014/main" val="1149285756"/>
                  </a:ext>
                </a:extLst>
              </a:tr>
              <a:tr h="341363">
                <a:tc>
                  <a:txBody>
                    <a:bodyPr/>
                    <a:lstStyle/>
                    <a:p>
                      <a:r>
                        <a:rPr lang="en-US" sz="1800" dirty="0"/>
                        <a:t>Moisture (%)</a:t>
                      </a:r>
                      <a:endParaRPr lang="en-IN" sz="1800" dirty="0"/>
                    </a:p>
                  </a:txBody>
                  <a:tcPr/>
                </a:tc>
                <a:tc>
                  <a:txBody>
                    <a:bodyPr/>
                    <a:lstStyle/>
                    <a:p>
                      <a:r>
                        <a:rPr lang="en-US" sz="1800" dirty="0"/>
                        <a:t>0</a:t>
                      </a:r>
                      <a:endParaRPr lang="en-IN" sz="1800" dirty="0"/>
                    </a:p>
                  </a:txBody>
                  <a:tcPr/>
                </a:tc>
                <a:tc>
                  <a:txBody>
                    <a:bodyPr/>
                    <a:lstStyle/>
                    <a:p>
                      <a:r>
                        <a:rPr lang="en-US" sz="1800" dirty="0"/>
                        <a:t>0</a:t>
                      </a:r>
                      <a:endParaRPr lang="en-IN" sz="1800" dirty="0"/>
                    </a:p>
                  </a:txBody>
                  <a:tcPr/>
                </a:tc>
                <a:extLst>
                  <a:ext uri="{0D108BD9-81ED-4DB2-BD59-A6C34878D82A}">
                    <a16:rowId xmlns:a16="http://schemas.microsoft.com/office/drawing/2014/main" val="150262112"/>
                  </a:ext>
                </a:extLst>
              </a:tr>
            </a:tbl>
          </a:graphicData>
        </a:graphic>
      </p:graphicFrame>
      <p:sp>
        <p:nvSpPr>
          <p:cNvPr id="3" name="Rectangle 2">
            <a:extLst>
              <a:ext uri="{FF2B5EF4-FFF2-40B4-BE49-F238E27FC236}">
                <a16:creationId xmlns:a16="http://schemas.microsoft.com/office/drawing/2014/main" id="{45D924F7-0257-4E60-AE5F-E76FEE322203}"/>
              </a:ext>
            </a:extLst>
          </p:cNvPr>
          <p:cNvSpPr/>
          <p:nvPr/>
        </p:nvSpPr>
        <p:spPr>
          <a:xfrm>
            <a:off x="1047714" y="6200504"/>
            <a:ext cx="10353674" cy="369332"/>
          </a:xfrm>
          <a:prstGeom prst="rect">
            <a:avLst/>
          </a:prstGeom>
        </p:spPr>
        <p:txBody>
          <a:bodyPr wrap="square">
            <a:spAutoFit/>
          </a:bodyPr>
          <a:lstStyle/>
          <a:p>
            <a:pPr algn="ctr"/>
            <a:r>
              <a:rPr lang="en-US" dirty="0"/>
              <a:t>Biochar obtained from </a:t>
            </a:r>
            <a:r>
              <a:rPr lang="en-US" dirty="0" err="1"/>
              <a:t>ArtiChar</a:t>
            </a:r>
            <a:r>
              <a:rPr lang="en-US" dirty="0"/>
              <a:t> prepared at 550 °C and a 20 min residence time</a:t>
            </a:r>
          </a:p>
        </p:txBody>
      </p:sp>
    </p:spTree>
    <p:extLst>
      <p:ext uri="{BB962C8B-B14F-4D97-AF65-F5344CB8AC3E}">
        <p14:creationId xmlns:p14="http://schemas.microsoft.com/office/powerpoint/2010/main" val="2365415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0E8E36-B0C1-4C83-BD37-BCBBFEB8F8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1960371"/>
            <a:ext cx="3820160" cy="4182872"/>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7A8685AB-A094-4411-A143-6ABC7DCDD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5920" y="2065527"/>
            <a:ext cx="7833360" cy="3972560"/>
          </a:xfrm>
          <a:prstGeom prst="rect">
            <a:avLst/>
          </a:prstGeom>
        </p:spPr>
      </p:pic>
      <p:sp>
        <p:nvSpPr>
          <p:cNvPr id="19" name="Title 1">
            <a:extLst>
              <a:ext uri="{FF2B5EF4-FFF2-40B4-BE49-F238E27FC236}">
                <a16:creationId xmlns:a16="http://schemas.microsoft.com/office/drawing/2014/main" id="{A4DC1226-DBF9-4E6E-90D5-BDB4CD66274F}"/>
              </a:ext>
            </a:extLst>
          </p:cNvPr>
          <p:cNvSpPr>
            <a:spLocks noGrp="1"/>
          </p:cNvSpPr>
          <p:nvPr>
            <p:ph type="title"/>
          </p:nvPr>
        </p:nvSpPr>
        <p:spPr>
          <a:xfrm>
            <a:off x="919119" y="819913"/>
            <a:ext cx="10353762" cy="970450"/>
          </a:xfrm>
        </p:spPr>
        <p:txBody>
          <a:bodyPr/>
          <a:lstStyle/>
          <a:p>
            <a:r>
              <a:rPr lang="en-US" dirty="0"/>
              <a:t>Maple biochar SEM-EDS</a:t>
            </a:r>
            <a:endParaRPr lang="en-IN" dirty="0"/>
          </a:p>
        </p:txBody>
      </p:sp>
      <p:sp>
        <p:nvSpPr>
          <p:cNvPr id="21" name="Oval 20">
            <a:extLst>
              <a:ext uri="{FF2B5EF4-FFF2-40B4-BE49-F238E27FC236}">
                <a16:creationId xmlns:a16="http://schemas.microsoft.com/office/drawing/2014/main" id="{ADFEA450-A9BD-43B2-BDAD-5592D8F94EB4}"/>
              </a:ext>
            </a:extLst>
          </p:cNvPr>
          <p:cNvSpPr/>
          <p:nvPr/>
        </p:nvSpPr>
        <p:spPr>
          <a:xfrm>
            <a:off x="2415856" y="291194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dirty="0"/>
          </a:p>
        </p:txBody>
      </p:sp>
      <p:sp>
        <p:nvSpPr>
          <p:cNvPr id="8" name="TextBox 7">
            <a:extLst>
              <a:ext uri="{FF2B5EF4-FFF2-40B4-BE49-F238E27FC236}">
                <a16:creationId xmlns:a16="http://schemas.microsoft.com/office/drawing/2014/main" id="{E5CE0DF1-1960-4E81-BA79-ED11A616571D}"/>
              </a:ext>
            </a:extLst>
          </p:cNvPr>
          <p:cNvSpPr txBox="1"/>
          <p:nvPr/>
        </p:nvSpPr>
        <p:spPr>
          <a:xfrm>
            <a:off x="518160" y="6143243"/>
            <a:ext cx="3667760" cy="646331"/>
          </a:xfrm>
          <a:prstGeom prst="rect">
            <a:avLst/>
          </a:prstGeom>
          <a:noFill/>
        </p:spPr>
        <p:txBody>
          <a:bodyPr wrap="square" rtlCol="0">
            <a:spAutoFit/>
          </a:bodyPr>
          <a:lstStyle/>
          <a:p>
            <a:r>
              <a:rPr lang="en-US" dirty="0"/>
              <a:t>Surface Area : 161.2 m</a:t>
            </a:r>
            <a:r>
              <a:rPr lang="en-US" baseline="30000" dirty="0"/>
              <a:t>2</a:t>
            </a:r>
            <a:r>
              <a:rPr lang="en-US" dirty="0"/>
              <a:t>/g</a:t>
            </a:r>
          </a:p>
          <a:p>
            <a:r>
              <a:rPr lang="en-US" dirty="0"/>
              <a:t>Pore volume : 0.095 cm</a:t>
            </a:r>
            <a:r>
              <a:rPr lang="en-US" baseline="30000" dirty="0"/>
              <a:t>3</a:t>
            </a:r>
            <a:r>
              <a:rPr lang="en-US" dirty="0"/>
              <a:t>/g</a:t>
            </a:r>
            <a:endParaRPr lang="en-IN" dirty="0"/>
          </a:p>
        </p:txBody>
      </p:sp>
    </p:spTree>
    <p:extLst>
      <p:ext uri="{BB962C8B-B14F-4D97-AF65-F5344CB8AC3E}">
        <p14:creationId xmlns:p14="http://schemas.microsoft.com/office/powerpoint/2010/main" val="185805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3175-01B6-4137-B852-64F5FE2AD72B}"/>
              </a:ext>
            </a:extLst>
          </p:cNvPr>
          <p:cNvSpPr>
            <a:spLocks noGrp="1"/>
          </p:cNvSpPr>
          <p:nvPr>
            <p:ph type="title"/>
          </p:nvPr>
        </p:nvSpPr>
        <p:spPr>
          <a:xfrm>
            <a:off x="919119" y="792479"/>
            <a:ext cx="10353762" cy="970450"/>
          </a:xfrm>
        </p:spPr>
        <p:txBody>
          <a:bodyPr/>
          <a:lstStyle/>
          <a:p>
            <a:r>
              <a:rPr lang="en-US" dirty="0"/>
              <a:t>Corn Stover biochar SEM-EDS</a:t>
            </a:r>
            <a:endParaRPr lang="en-IN" dirty="0"/>
          </a:p>
        </p:txBody>
      </p:sp>
      <p:pic>
        <p:nvPicPr>
          <p:cNvPr id="5" name="Content Placeholder 4" descr="A screenshot of a cell phone&#10;&#10;Description automatically generated">
            <a:extLst>
              <a:ext uri="{FF2B5EF4-FFF2-40B4-BE49-F238E27FC236}">
                <a16:creationId xmlns:a16="http://schemas.microsoft.com/office/drawing/2014/main" id="{768E3C12-4E98-4370-B253-24C450A24E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14800" y="2138363"/>
            <a:ext cx="7932526" cy="3825557"/>
          </a:xfrm>
        </p:spPr>
      </p:pic>
      <p:pic>
        <p:nvPicPr>
          <p:cNvPr id="7" name="Picture 6" descr="A close up of a street&#10;&#10;Description automatically generated">
            <a:extLst>
              <a:ext uri="{FF2B5EF4-FFF2-40B4-BE49-F238E27FC236}">
                <a16:creationId xmlns:a16="http://schemas.microsoft.com/office/drawing/2014/main" id="{4BD45522-4608-4904-A8F4-27D4C50EE6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21840"/>
            <a:ext cx="3973555" cy="4043681"/>
          </a:xfrm>
          <a:prstGeom prst="rect">
            <a:avLst/>
          </a:prstGeom>
        </p:spPr>
      </p:pic>
      <p:sp>
        <p:nvSpPr>
          <p:cNvPr id="8" name="Oval 7">
            <a:extLst>
              <a:ext uri="{FF2B5EF4-FFF2-40B4-BE49-F238E27FC236}">
                <a16:creationId xmlns:a16="http://schemas.microsoft.com/office/drawing/2014/main" id="{CC43C99A-70A0-4C2E-A7DB-8FBCC9C4D1E7}"/>
              </a:ext>
            </a:extLst>
          </p:cNvPr>
          <p:cNvSpPr/>
          <p:nvPr/>
        </p:nvSpPr>
        <p:spPr>
          <a:xfrm>
            <a:off x="1986777" y="431069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dirty="0"/>
          </a:p>
        </p:txBody>
      </p:sp>
      <p:sp>
        <p:nvSpPr>
          <p:cNvPr id="9" name="TextBox 8">
            <a:extLst>
              <a:ext uri="{FF2B5EF4-FFF2-40B4-BE49-F238E27FC236}">
                <a16:creationId xmlns:a16="http://schemas.microsoft.com/office/drawing/2014/main" id="{A0CDB2EF-CE9E-4948-8E4F-DEADD47EA4D2}"/>
              </a:ext>
            </a:extLst>
          </p:cNvPr>
          <p:cNvSpPr txBox="1"/>
          <p:nvPr/>
        </p:nvSpPr>
        <p:spPr>
          <a:xfrm>
            <a:off x="447040" y="6065521"/>
            <a:ext cx="3667760" cy="646331"/>
          </a:xfrm>
          <a:prstGeom prst="rect">
            <a:avLst/>
          </a:prstGeom>
          <a:noFill/>
        </p:spPr>
        <p:txBody>
          <a:bodyPr wrap="square" rtlCol="0">
            <a:spAutoFit/>
          </a:bodyPr>
          <a:lstStyle/>
          <a:p>
            <a:r>
              <a:rPr lang="en-US" dirty="0"/>
              <a:t>Surface Area : 23.5 m</a:t>
            </a:r>
            <a:r>
              <a:rPr lang="en-US" baseline="30000" dirty="0"/>
              <a:t>2</a:t>
            </a:r>
            <a:r>
              <a:rPr lang="en-US" dirty="0"/>
              <a:t>/g</a:t>
            </a:r>
          </a:p>
          <a:p>
            <a:r>
              <a:rPr lang="en-US" dirty="0"/>
              <a:t>Pore volume : 0.011 cm</a:t>
            </a:r>
            <a:r>
              <a:rPr lang="en-US" baseline="30000" dirty="0"/>
              <a:t>3</a:t>
            </a:r>
            <a:r>
              <a:rPr lang="en-US" dirty="0"/>
              <a:t>/g</a:t>
            </a:r>
            <a:endParaRPr lang="en-IN" dirty="0"/>
          </a:p>
        </p:txBody>
      </p:sp>
    </p:spTree>
    <p:extLst>
      <p:ext uri="{BB962C8B-B14F-4D97-AF65-F5344CB8AC3E}">
        <p14:creationId xmlns:p14="http://schemas.microsoft.com/office/powerpoint/2010/main" val="3240711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867258"/>
            <a:ext cx="10353762" cy="970450"/>
          </a:xfrm>
        </p:spPr>
        <p:txBody>
          <a:bodyPr>
            <a:normAutofit fontScale="90000"/>
          </a:bodyPr>
          <a:lstStyle/>
          <a:p>
            <a:r>
              <a:rPr lang="en-US" b="1" dirty="0"/>
              <a:t>Experimental Design : Effect of biochar concentration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70341729"/>
              </p:ext>
            </p:extLst>
          </p:nvPr>
        </p:nvGraphicFramePr>
        <p:xfrm>
          <a:off x="235973" y="1948312"/>
          <a:ext cx="7979971" cy="4777740"/>
        </p:xfrm>
        <a:graphic>
          <a:graphicData uri="http://schemas.openxmlformats.org/drawingml/2006/table">
            <a:tbl>
              <a:tblPr>
                <a:tableStyleId>{D7AC3CCA-C797-4891-BE02-D94E43425B78}</a:tableStyleId>
              </a:tblPr>
              <a:tblGrid>
                <a:gridCol w="5786712">
                  <a:extLst>
                    <a:ext uri="{9D8B030D-6E8A-4147-A177-3AD203B41FA5}">
                      <a16:colId xmlns:a16="http://schemas.microsoft.com/office/drawing/2014/main" val="20001"/>
                    </a:ext>
                  </a:extLst>
                </a:gridCol>
                <a:gridCol w="2193259">
                  <a:extLst>
                    <a:ext uri="{9D8B030D-6E8A-4147-A177-3AD203B41FA5}">
                      <a16:colId xmlns:a16="http://schemas.microsoft.com/office/drawing/2014/main" val="20005"/>
                    </a:ext>
                  </a:extLst>
                </a:gridCol>
              </a:tblGrid>
              <a:tr h="436989">
                <a:tc>
                  <a:txBody>
                    <a:bodyPr/>
                    <a:lstStyle/>
                    <a:p>
                      <a:pPr algn="ctr" fontAlgn="b"/>
                      <a:r>
                        <a:rPr lang="en-US" sz="3200" u="none" strike="noStrike" dirty="0">
                          <a:effectLst/>
                        </a:rPr>
                        <a:t>CONTENTS</a:t>
                      </a:r>
                      <a:endParaRPr lang="en-US" sz="3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400" u="none" strike="noStrike" dirty="0">
                          <a:effectLst/>
                        </a:rPr>
                        <a:t>Biochar</a:t>
                      </a:r>
                      <a:r>
                        <a:rPr lang="en-US" sz="2400" u="none" strike="noStrike" baseline="0" dirty="0">
                          <a:effectLst/>
                        </a:rPr>
                        <a:t> amount added (mg)</a:t>
                      </a:r>
                      <a:endParaRPr lang="en-US" sz="2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184707">
                <a:tc>
                  <a:txBody>
                    <a:bodyPr/>
                    <a:lstStyle/>
                    <a:p>
                      <a:pPr algn="ctr" fontAlgn="b"/>
                      <a:r>
                        <a:rPr lang="en-US" sz="2000" u="none" strike="noStrike" dirty="0">
                          <a:effectLst/>
                        </a:rPr>
                        <a:t>Inoculum Control</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20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184707">
                <a:tc>
                  <a:txBody>
                    <a:bodyPr/>
                    <a:lstStyle/>
                    <a:p>
                      <a:pPr algn="ctr" fontAlgn="b"/>
                      <a:r>
                        <a:rPr lang="en-US" sz="2000" u="none" strike="noStrike" dirty="0">
                          <a:effectLst/>
                        </a:rPr>
                        <a:t>Manure Control (DM)</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364908">
                <a:tc>
                  <a:txBody>
                    <a:bodyPr/>
                    <a:lstStyle/>
                    <a:p>
                      <a:pPr algn="ctr" fontAlgn="b"/>
                      <a:r>
                        <a:rPr lang="en-IN" sz="2000" u="none" strike="noStrike" dirty="0">
                          <a:effectLst/>
                        </a:rPr>
                        <a:t>0.1 g Corn Stover Biochar : 1 g TS of manure (CSB-0.1)</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55</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364908">
                <a:tc>
                  <a:txBody>
                    <a:bodyPr/>
                    <a:lstStyle/>
                    <a:p>
                      <a:pPr algn="ctr" fontAlgn="b"/>
                      <a:r>
                        <a:rPr lang="en-IN" sz="2000" u="none" strike="noStrike" dirty="0">
                          <a:effectLst/>
                        </a:rPr>
                        <a:t>0.5 g Corn Stover Biochar : 1 g TS of manure (CSB-0.5)</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277</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184707">
                <a:tc>
                  <a:txBody>
                    <a:bodyPr/>
                    <a:lstStyle/>
                    <a:p>
                      <a:pPr algn="ctr" fontAlgn="b"/>
                      <a:r>
                        <a:rPr lang="en-IN" sz="2000" u="none" strike="noStrike" dirty="0">
                          <a:effectLst/>
                        </a:rPr>
                        <a:t>1 g Corn Stover Biochar: 1 g TS of manure (CSB-1)</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554</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364908">
                <a:tc>
                  <a:txBody>
                    <a:bodyPr/>
                    <a:lstStyle/>
                    <a:p>
                      <a:pPr algn="ctr" fontAlgn="b"/>
                      <a:r>
                        <a:rPr lang="en-IN" sz="2000" u="none" strike="noStrike" dirty="0">
                          <a:effectLst/>
                        </a:rPr>
                        <a:t>1.82 g Corn Stover Biochar: 1 g TS of manure (CSB-1.82)</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1007</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184707">
                <a:tc>
                  <a:txBody>
                    <a:bodyPr/>
                    <a:lstStyle/>
                    <a:p>
                      <a:pPr algn="ctr" fontAlgn="b"/>
                      <a:r>
                        <a:rPr lang="en-IN" sz="2000" u="none" strike="noStrike" dirty="0">
                          <a:effectLst/>
                        </a:rPr>
                        <a:t>0.1 g Maple Biochar : 1 g TS of manure (MB-0.1)</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55</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184707">
                <a:tc>
                  <a:txBody>
                    <a:bodyPr/>
                    <a:lstStyle/>
                    <a:p>
                      <a:pPr algn="ctr" fontAlgn="b"/>
                      <a:r>
                        <a:rPr lang="en-IN" sz="2000" u="none" strike="noStrike" dirty="0">
                          <a:effectLst/>
                        </a:rPr>
                        <a:t>0.5 g Maple Biochar : 1 g TS of manure (MB-0.5)</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277</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r h="184707">
                <a:tc>
                  <a:txBody>
                    <a:bodyPr/>
                    <a:lstStyle/>
                    <a:p>
                      <a:pPr algn="ctr" fontAlgn="b"/>
                      <a:r>
                        <a:rPr lang="en-IN" sz="2000" u="none" strike="noStrike" dirty="0">
                          <a:effectLst/>
                        </a:rPr>
                        <a:t>1 g Maple Biochar: 1 g TS of manure (MB-1)</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554</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9"/>
                  </a:ext>
                </a:extLst>
              </a:tr>
              <a:tr h="184707">
                <a:tc>
                  <a:txBody>
                    <a:bodyPr/>
                    <a:lstStyle/>
                    <a:p>
                      <a:pPr algn="ctr" fontAlgn="b"/>
                      <a:r>
                        <a:rPr lang="en-IN" sz="2000" u="none" strike="noStrike" dirty="0">
                          <a:effectLst/>
                        </a:rPr>
                        <a:t>1.82 g Maple Biochar: 1 g TS of manure (MB-1.82)</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1007</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0"/>
                  </a:ext>
                </a:extLst>
              </a:tr>
            </a:tbl>
          </a:graphicData>
        </a:graphic>
      </p:graphicFrame>
      <p:sp>
        <p:nvSpPr>
          <p:cNvPr id="5" name="TextBox 4">
            <a:extLst>
              <a:ext uri="{FF2B5EF4-FFF2-40B4-BE49-F238E27FC236}">
                <a16:creationId xmlns:a16="http://schemas.microsoft.com/office/drawing/2014/main" id="{F3500D1B-236A-48CD-904E-518A64C4042D}"/>
              </a:ext>
            </a:extLst>
          </p:cNvPr>
          <p:cNvSpPr txBox="1"/>
          <p:nvPr/>
        </p:nvSpPr>
        <p:spPr>
          <a:xfrm>
            <a:off x="8392926" y="2851421"/>
            <a:ext cx="3799074" cy="3139321"/>
          </a:xfrm>
          <a:prstGeom prst="rect">
            <a:avLst/>
          </a:prstGeom>
          <a:noFill/>
        </p:spPr>
        <p:txBody>
          <a:bodyPr wrap="square" rtlCol="0">
            <a:spAutoFit/>
          </a:bodyPr>
          <a:lstStyle/>
          <a:p>
            <a:pPr marL="285750" indent="-285750">
              <a:buFont typeface="Arial" panose="020B0604020202020204" pitchFamily="34" charset="0"/>
              <a:buChar char="•"/>
            </a:pPr>
            <a:r>
              <a:rPr lang="en-US" sz="2200" dirty="0"/>
              <a:t>3 replicates for each treatment</a:t>
            </a:r>
          </a:p>
          <a:p>
            <a:pPr marL="285750" indent="-285750">
              <a:buFont typeface="Arial" panose="020B0604020202020204" pitchFamily="34" charset="0"/>
              <a:buChar char="•"/>
            </a:pPr>
            <a:r>
              <a:rPr lang="en-US" sz="2200" dirty="0"/>
              <a:t>Total volume of manure and inoculum: 200 mL</a:t>
            </a:r>
          </a:p>
          <a:p>
            <a:pPr marL="285750" indent="-285750">
              <a:buFont typeface="Arial" panose="020B0604020202020204" pitchFamily="34" charset="0"/>
              <a:buChar char="•"/>
            </a:pPr>
            <a:r>
              <a:rPr lang="en-US" sz="2200" dirty="0"/>
              <a:t>An inoculum : substrate (manure) ratio (ISR) of 2:1 was used on a volatile solids basis.</a:t>
            </a: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1303262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15FE27-EFB8-4E52-A6AA-181A0A7A098B}"/>
              </a:ext>
            </a:extLst>
          </p:cNvPr>
          <p:cNvSpPr txBox="1">
            <a:spLocks/>
          </p:cNvSpPr>
          <p:nvPr/>
        </p:nvSpPr>
        <p:spPr>
          <a:xfrm>
            <a:off x="244066" y="973138"/>
            <a:ext cx="8133478" cy="94024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b="1" dirty="0">
                <a:solidFill>
                  <a:schemeClr val="tx1"/>
                </a:solidFill>
              </a:rPr>
              <a:t>Results: CH</a:t>
            </a:r>
            <a:r>
              <a:rPr lang="en-US" sz="4800" b="1" baseline="-25000" dirty="0">
                <a:solidFill>
                  <a:schemeClr val="tx1"/>
                </a:solidFill>
              </a:rPr>
              <a:t>4</a:t>
            </a:r>
            <a:r>
              <a:rPr lang="en-US" sz="4800" b="1" dirty="0">
                <a:solidFill>
                  <a:schemeClr val="tx1"/>
                </a:solidFill>
              </a:rPr>
              <a:t> Production</a:t>
            </a:r>
          </a:p>
        </p:txBody>
      </p:sp>
      <p:sp>
        <p:nvSpPr>
          <p:cNvPr id="5" name="TextBox 4">
            <a:extLst>
              <a:ext uri="{FF2B5EF4-FFF2-40B4-BE49-F238E27FC236}">
                <a16:creationId xmlns:a16="http://schemas.microsoft.com/office/drawing/2014/main" id="{97C55B8B-AAC9-4730-BA77-DBE7297208BA}"/>
              </a:ext>
            </a:extLst>
          </p:cNvPr>
          <p:cNvSpPr txBox="1"/>
          <p:nvPr/>
        </p:nvSpPr>
        <p:spPr>
          <a:xfrm>
            <a:off x="8901528" y="2344529"/>
            <a:ext cx="321015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No significant differences in CH</a:t>
            </a:r>
            <a:r>
              <a:rPr lang="en-US" sz="2400" baseline="-25000" dirty="0"/>
              <a:t>4</a:t>
            </a:r>
            <a:r>
              <a:rPr lang="en-US" sz="2400" dirty="0"/>
              <a:t> concentration, yield </a:t>
            </a:r>
          </a:p>
          <a:p>
            <a:pPr marL="285750" indent="-285750">
              <a:buFont typeface="Arial" panose="020B0604020202020204" pitchFamily="34" charset="0"/>
              <a:buChar char="•"/>
            </a:pPr>
            <a:r>
              <a:rPr lang="en-US" sz="2400" dirty="0"/>
              <a:t>Cumulative CH</a:t>
            </a:r>
            <a:r>
              <a:rPr lang="en-US" sz="2400" baseline="-25000" dirty="0"/>
              <a:t>4</a:t>
            </a:r>
            <a:r>
              <a:rPr lang="en-US" sz="2400" dirty="0"/>
              <a:t> production varied from 200 – 231 mL/g VS, with CSB-1 having the highest and MB-1 having the lowest CH</a:t>
            </a:r>
            <a:r>
              <a:rPr lang="en-US" sz="2400" baseline="-25000" dirty="0"/>
              <a:t>4 </a:t>
            </a:r>
            <a:r>
              <a:rPr lang="en-US" sz="2400" dirty="0"/>
              <a:t>volume.</a:t>
            </a:r>
            <a:endParaRPr lang="en-IN" sz="2400" dirty="0"/>
          </a:p>
        </p:txBody>
      </p:sp>
      <p:pic>
        <p:nvPicPr>
          <p:cNvPr id="6" name="Picture 5">
            <a:extLst>
              <a:ext uri="{FF2B5EF4-FFF2-40B4-BE49-F238E27FC236}">
                <a16:creationId xmlns:a16="http://schemas.microsoft.com/office/drawing/2014/main" id="{471E956A-36DC-4B85-A9B3-61456341AE5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20" y="2073910"/>
            <a:ext cx="8821208" cy="4326890"/>
          </a:xfrm>
          <a:prstGeom prst="rect">
            <a:avLst/>
          </a:prstGeom>
          <a:noFill/>
        </p:spPr>
      </p:pic>
      <p:sp>
        <p:nvSpPr>
          <p:cNvPr id="2" name="Rectangle 1">
            <a:extLst>
              <a:ext uri="{FF2B5EF4-FFF2-40B4-BE49-F238E27FC236}">
                <a16:creationId xmlns:a16="http://schemas.microsoft.com/office/drawing/2014/main" id="{404575A2-69F1-4AF3-81BF-20D45B394307}"/>
              </a:ext>
            </a:extLst>
          </p:cNvPr>
          <p:cNvSpPr/>
          <p:nvPr/>
        </p:nvSpPr>
        <p:spPr>
          <a:xfrm>
            <a:off x="4333461" y="0"/>
            <a:ext cx="6947451" cy="646331"/>
          </a:xfrm>
          <a:prstGeom prst="rect">
            <a:avLst/>
          </a:prstGeom>
          <a:solidFill>
            <a:srgbClr val="00B0F0"/>
          </a:solidFill>
        </p:spPr>
        <p:txBody>
          <a:bodyPr wrap="square">
            <a:spAutoFit/>
          </a:bodyPr>
          <a:lstStyle/>
          <a:p>
            <a:pPr algn="ctr"/>
            <a:r>
              <a:rPr lang="en-US" sz="3600" b="1" dirty="0"/>
              <a:t>Effect of biochar concentration</a:t>
            </a:r>
            <a:endParaRPr lang="en-IN" sz="3600" dirty="0"/>
          </a:p>
        </p:txBody>
      </p:sp>
    </p:spTree>
    <p:extLst>
      <p:ext uri="{BB962C8B-B14F-4D97-AF65-F5344CB8AC3E}">
        <p14:creationId xmlns:p14="http://schemas.microsoft.com/office/powerpoint/2010/main" val="2569877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19BB7A-B81D-4A94-83E3-6549160E27A9}"/>
              </a:ext>
            </a:extLst>
          </p:cNvPr>
          <p:cNvSpPr>
            <a:spLocks noGrp="1"/>
          </p:cNvSpPr>
          <p:nvPr>
            <p:ph type="title"/>
          </p:nvPr>
        </p:nvSpPr>
        <p:spPr>
          <a:xfrm>
            <a:off x="-1" y="974825"/>
            <a:ext cx="9010185" cy="940240"/>
          </a:xfrm>
        </p:spPr>
        <p:txBody>
          <a:bodyPr vert="horz" lIns="91440" tIns="45720" rIns="91440" bIns="45720" rtlCol="0" anchor="b">
            <a:normAutofit fontScale="90000"/>
          </a:bodyPr>
          <a:lstStyle/>
          <a:p>
            <a:pPr algn="r"/>
            <a:r>
              <a:rPr lang="en-US" sz="4800" b="1" dirty="0">
                <a:solidFill>
                  <a:schemeClr val="tx1"/>
                </a:solidFill>
              </a:rPr>
              <a:t>Results: Cumulative H</a:t>
            </a:r>
            <a:r>
              <a:rPr lang="en-US" sz="4800" b="1" baseline="-25000" dirty="0">
                <a:solidFill>
                  <a:schemeClr val="tx1"/>
                </a:solidFill>
              </a:rPr>
              <a:t>2</a:t>
            </a:r>
            <a:r>
              <a:rPr lang="en-US" sz="4800" b="1" dirty="0">
                <a:solidFill>
                  <a:schemeClr val="tx1"/>
                </a:solidFill>
              </a:rPr>
              <a:t>S Production</a:t>
            </a:r>
          </a:p>
        </p:txBody>
      </p:sp>
      <p:sp>
        <p:nvSpPr>
          <p:cNvPr id="6" name="TextBox 5">
            <a:extLst>
              <a:ext uri="{FF2B5EF4-FFF2-40B4-BE49-F238E27FC236}">
                <a16:creationId xmlns:a16="http://schemas.microsoft.com/office/drawing/2014/main" id="{2E79101C-86C3-4452-85DF-840BC88C08D0}"/>
              </a:ext>
            </a:extLst>
          </p:cNvPr>
          <p:cNvSpPr txBox="1"/>
          <p:nvPr/>
        </p:nvSpPr>
        <p:spPr>
          <a:xfrm>
            <a:off x="8673640" y="1714225"/>
            <a:ext cx="317914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treatment with no biochar (DM) had the highest H</a:t>
            </a:r>
            <a:r>
              <a:rPr lang="en-US" sz="2000" baseline="-25000" dirty="0"/>
              <a:t>2</a:t>
            </a:r>
            <a:r>
              <a:rPr lang="en-US" sz="2000" dirty="0"/>
              <a:t>S volume after the study period (351 ± 9 mL H</a:t>
            </a:r>
            <a:r>
              <a:rPr lang="en-US" sz="2000" baseline="-25000" dirty="0"/>
              <a:t>2</a:t>
            </a:r>
            <a:r>
              <a:rPr lang="en-US" sz="2000" dirty="0"/>
              <a:t>S/kg VS)</a:t>
            </a:r>
          </a:p>
          <a:p>
            <a:pPr marL="285750" indent="-285750">
              <a:buFont typeface="Arial" panose="020B0604020202020204" pitchFamily="34" charset="0"/>
              <a:buChar char="•"/>
            </a:pPr>
            <a:r>
              <a:rPr lang="en-US" sz="2000" dirty="0"/>
              <a:t>Volume of H</a:t>
            </a:r>
            <a:r>
              <a:rPr lang="en-US" sz="2000" baseline="-25000" dirty="0"/>
              <a:t>2</a:t>
            </a:r>
            <a:r>
              <a:rPr lang="en-US" sz="2000" dirty="0"/>
              <a:t>S generated decreased as the concentration of biochar increased</a:t>
            </a:r>
          </a:p>
          <a:p>
            <a:pPr marL="285750" indent="-285750">
              <a:buFont typeface="Arial" panose="020B0604020202020204" pitchFamily="34" charset="0"/>
              <a:buChar char="•"/>
            </a:pPr>
            <a:r>
              <a:rPr lang="en-US" sz="2000" dirty="0"/>
              <a:t>At the highest dose of biochar added (1.82 g biochar/g Manure TS), the % reduction in H</a:t>
            </a:r>
            <a:r>
              <a:rPr lang="en-US" sz="2000" baseline="-25000" dirty="0"/>
              <a:t>2</a:t>
            </a:r>
            <a:r>
              <a:rPr lang="en-US" sz="2000" dirty="0"/>
              <a:t>S was 91.1% and 90.0% for CSB and MB, respectively</a:t>
            </a:r>
          </a:p>
        </p:txBody>
      </p:sp>
      <p:pic>
        <p:nvPicPr>
          <p:cNvPr id="5" name="Picture 4">
            <a:extLst>
              <a:ext uri="{FF2B5EF4-FFF2-40B4-BE49-F238E27FC236}">
                <a16:creationId xmlns:a16="http://schemas.microsoft.com/office/drawing/2014/main" id="{311001FC-CB17-4536-A754-299076BF848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533" y="2177414"/>
            <a:ext cx="8435828" cy="4090381"/>
          </a:xfrm>
          <a:prstGeom prst="rect">
            <a:avLst/>
          </a:prstGeom>
          <a:noFill/>
        </p:spPr>
      </p:pic>
      <p:sp>
        <p:nvSpPr>
          <p:cNvPr id="7" name="Rectangle 6">
            <a:extLst>
              <a:ext uri="{FF2B5EF4-FFF2-40B4-BE49-F238E27FC236}">
                <a16:creationId xmlns:a16="http://schemas.microsoft.com/office/drawing/2014/main" id="{2DB20932-7569-4199-898A-6BBEB75C490E}"/>
              </a:ext>
            </a:extLst>
          </p:cNvPr>
          <p:cNvSpPr/>
          <p:nvPr/>
        </p:nvSpPr>
        <p:spPr>
          <a:xfrm>
            <a:off x="4333461" y="0"/>
            <a:ext cx="6947451" cy="646331"/>
          </a:xfrm>
          <a:prstGeom prst="rect">
            <a:avLst/>
          </a:prstGeom>
          <a:solidFill>
            <a:srgbClr val="00B0F0"/>
          </a:solidFill>
        </p:spPr>
        <p:txBody>
          <a:bodyPr wrap="square">
            <a:spAutoFit/>
          </a:bodyPr>
          <a:lstStyle/>
          <a:p>
            <a:pPr algn="ctr"/>
            <a:r>
              <a:rPr lang="en-US" sz="3600" b="1" dirty="0"/>
              <a:t>Effect of biochar concentration</a:t>
            </a:r>
            <a:endParaRPr lang="en-IN" sz="3600" dirty="0"/>
          </a:p>
        </p:txBody>
      </p:sp>
      <p:sp>
        <p:nvSpPr>
          <p:cNvPr id="2" name="Oval 1">
            <a:extLst>
              <a:ext uri="{FF2B5EF4-FFF2-40B4-BE49-F238E27FC236}">
                <a16:creationId xmlns:a16="http://schemas.microsoft.com/office/drawing/2014/main" id="{6ACB88AF-0458-4143-98DB-1989BEE41DC6}"/>
              </a:ext>
            </a:extLst>
          </p:cNvPr>
          <p:cNvSpPr/>
          <p:nvPr/>
        </p:nvSpPr>
        <p:spPr>
          <a:xfrm>
            <a:off x="1214845" y="2638697"/>
            <a:ext cx="261257" cy="261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a:extLst>
              <a:ext uri="{FF2B5EF4-FFF2-40B4-BE49-F238E27FC236}">
                <a16:creationId xmlns:a16="http://schemas.microsoft.com/office/drawing/2014/main" id="{BC052D46-3561-425A-87C7-418BA581E5F8}"/>
              </a:ext>
            </a:extLst>
          </p:cNvPr>
          <p:cNvSpPr/>
          <p:nvPr/>
        </p:nvSpPr>
        <p:spPr>
          <a:xfrm>
            <a:off x="7515448" y="3167742"/>
            <a:ext cx="261257" cy="261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a:extLst>
              <a:ext uri="{FF2B5EF4-FFF2-40B4-BE49-F238E27FC236}">
                <a16:creationId xmlns:a16="http://schemas.microsoft.com/office/drawing/2014/main" id="{D7810A50-6071-4951-ADF3-67D1BD0DDD1F}"/>
              </a:ext>
            </a:extLst>
          </p:cNvPr>
          <p:cNvSpPr/>
          <p:nvPr/>
        </p:nvSpPr>
        <p:spPr>
          <a:xfrm>
            <a:off x="7476258" y="2616542"/>
            <a:ext cx="261257" cy="261258"/>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9A4BFB40-6C99-4E06-9B97-0AC259DB756C}"/>
              </a:ext>
            </a:extLst>
          </p:cNvPr>
          <p:cNvSpPr/>
          <p:nvPr/>
        </p:nvSpPr>
        <p:spPr>
          <a:xfrm>
            <a:off x="7515448" y="5212079"/>
            <a:ext cx="261257" cy="261258"/>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3E34ACBC-3D85-4544-9A38-4D8600470DA1}"/>
              </a:ext>
            </a:extLst>
          </p:cNvPr>
          <p:cNvSpPr/>
          <p:nvPr/>
        </p:nvSpPr>
        <p:spPr>
          <a:xfrm>
            <a:off x="4235608" y="2586779"/>
            <a:ext cx="261257" cy="261258"/>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9690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11CD-4C1F-44DE-8892-84D580E95889}"/>
              </a:ext>
            </a:extLst>
          </p:cNvPr>
          <p:cNvSpPr>
            <a:spLocks noGrp="1"/>
          </p:cNvSpPr>
          <p:nvPr>
            <p:ph type="title"/>
          </p:nvPr>
        </p:nvSpPr>
        <p:spPr>
          <a:xfrm>
            <a:off x="913881" y="1044498"/>
            <a:ext cx="10353762" cy="970450"/>
          </a:xfrm>
        </p:spPr>
        <p:txBody>
          <a:bodyPr/>
          <a:lstStyle/>
          <a:p>
            <a:r>
              <a:rPr lang="en-US" b="1" dirty="0"/>
              <a:t>Results: </a:t>
            </a:r>
            <a:r>
              <a:rPr lang="en-IN" b="1" dirty="0">
                <a:effectLst/>
              </a:rPr>
              <a:t>H</a:t>
            </a:r>
            <a:r>
              <a:rPr lang="en-IN" b="1" baseline="-25000" dirty="0">
                <a:effectLst/>
              </a:rPr>
              <a:t>2</a:t>
            </a:r>
            <a:r>
              <a:rPr lang="en-IN" b="1" dirty="0">
                <a:effectLst/>
              </a:rPr>
              <a:t>S removal</a:t>
            </a:r>
            <a:endParaRPr lang="en-IN" b="1" dirty="0"/>
          </a:p>
        </p:txBody>
      </p:sp>
      <p:sp>
        <p:nvSpPr>
          <p:cNvPr id="6" name="TextBox 5">
            <a:extLst>
              <a:ext uri="{FF2B5EF4-FFF2-40B4-BE49-F238E27FC236}">
                <a16:creationId xmlns:a16="http://schemas.microsoft.com/office/drawing/2014/main" id="{ED053EB8-0FC0-4891-95A8-3316E3D7721C}"/>
              </a:ext>
            </a:extLst>
          </p:cNvPr>
          <p:cNvSpPr txBox="1"/>
          <p:nvPr/>
        </p:nvSpPr>
        <p:spPr>
          <a:xfrm>
            <a:off x="2012011" y="6092940"/>
            <a:ext cx="10531577" cy="369332"/>
          </a:xfrm>
          <a:prstGeom prst="rect">
            <a:avLst/>
          </a:prstGeom>
          <a:noFill/>
        </p:spPr>
        <p:txBody>
          <a:bodyPr wrap="square" rtlCol="0">
            <a:spAutoFit/>
          </a:bodyPr>
          <a:lstStyle/>
          <a:p>
            <a:r>
              <a:rPr lang="en-US" baseline="30000" dirty="0"/>
              <a:t>*</a:t>
            </a:r>
            <a:r>
              <a:rPr lang="en-US" dirty="0"/>
              <a:t>When compared to DM control</a:t>
            </a:r>
            <a:endParaRPr lang="en-IN" dirty="0"/>
          </a:p>
        </p:txBody>
      </p:sp>
      <p:graphicFrame>
        <p:nvGraphicFramePr>
          <p:cNvPr id="7" name="Content Placeholder 6">
            <a:extLst>
              <a:ext uri="{FF2B5EF4-FFF2-40B4-BE49-F238E27FC236}">
                <a16:creationId xmlns:a16="http://schemas.microsoft.com/office/drawing/2014/main" id="{15DB8620-204E-48F0-A491-4B53C18E25EF}"/>
              </a:ext>
            </a:extLst>
          </p:cNvPr>
          <p:cNvGraphicFramePr>
            <a:graphicFrameLocks/>
          </p:cNvGraphicFramePr>
          <p:nvPr>
            <p:extLst>
              <p:ext uri="{D42A27DB-BD31-4B8C-83A1-F6EECF244321}">
                <p14:modId xmlns:p14="http://schemas.microsoft.com/office/powerpoint/2010/main" val="766202725"/>
              </p:ext>
            </p:extLst>
          </p:nvPr>
        </p:nvGraphicFramePr>
        <p:xfrm>
          <a:off x="2123281" y="1959026"/>
          <a:ext cx="8077027" cy="4133914"/>
        </p:xfrm>
        <a:graphic>
          <a:graphicData uri="http://schemas.openxmlformats.org/drawingml/2006/table">
            <a:tbl>
              <a:tblPr firstRow="1" bandRow="1">
                <a:tableStyleId>{D7AC3CCA-C797-4891-BE02-D94E43425B78}</a:tableStyleId>
              </a:tblPr>
              <a:tblGrid>
                <a:gridCol w="1703212">
                  <a:extLst>
                    <a:ext uri="{9D8B030D-6E8A-4147-A177-3AD203B41FA5}">
                      <a16:colId xmlns:a16="http://schemas.microsoft.com/office/drawing/2014/main" val="3799660097"/>
                    </a:ext>
                  </a:extLst>
                </a:gridCol>
                <a:gridCol w="1866441">
                  <a:extLst>
                    <a:ext uri="{9D8B030D-6E8A-4147-A177-3AD203B41FA5}">
                      <a16:colId xmlns:a16="http://schemas.microsoft.com/office/drawing/2014/main" val="767119761"/>
                    </a:ext>
                  </a:extLst>
                </a:gridCol>
                <a:gridCol w="2540745">
                  <a:extLst>
                    <a:ext uri="{9D8B030D-6E8A-4147-A177-3AD203B41FA5}">
                      <a16:colId xmlns:a16="http://schemas.microsoft.com/office/drawing/2014/main" val="538164944"/>
                    </a:ext>
                  </a:extLst>
                </a:gridCol>
                <a:gridCol w="1966629">
                  <a:extLst>
                    <a:ext uri="{9D8B030D-6E8A-4147-A177-3AD203B41FA5}">
                      <a16:colId xmlns:a16="http://schemas.microsoft.com/office/drawing/2014/main" val="3039510326"/>
                    </a:ext>
                  </a:extLst>
                </a:gridCol>
              </a:tblGrid>
              <a:tr h="814654">
                <a:tc>
                  <a:txBody>
                    <a:bodyPr/>
                    <a:lstStyle/>
                    <a:p>
                      <a:pPr marL="0" marR="0" algn="ctr">
                        <a:lnSpc>
                          <a:spcPct val="107000"/>
                        </a:lnSpc>
                        <a:spcBef>
                          <a:spcPts val="0"/>
                        </a:spcBef>
                        <a:spcAft>
                          <a:spcPts val="0"/>
                        </a:spcAft>
                      </a:pPr>
                      <a:r>
                        <a:rPr lang="en-IN" sz="2400" dirty="0">
                          <a:effectLst/>
                        </a:rPr>
                        <a:t>Treatment</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dirty="0">
                          <a:effectLst/>
                        </a:rPr>
                        <a:t>H</a:t>
                      </a:r>
                      <a:r>
                        <a:rPr lang="en-IN" sz="2400" baseline="-25000" dirty="0">
                          <a:effectLst/>
                        </a:rPr>
                        <a:t>2</a:t>
                      </a:r>
                      <a:r>
                        <a:rPr lang="en-IN" sz="2400" dirty="0">
                          <a:effectLst/>
                        </a:rPr>
                        <a:t>S volume reduction (</a:t>
                      </a:r>
                      <a:r>
                        <a:rPr lang="en-IN" sz="2400" dirty="0" err="1">
                          <a:effectLst/>
                        </a:rPr>
                        <a:t>uL</a:t>
                      </a:r>
                      <a:r>
                        <a:rPr lang="en-IN" sz="2400" dirty="0">
                          <a:effectLst/>
                        </a:rPr>
                        <a:t>)*</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rPr>
                        <a:t>Normalized H</a:t>
                      </a:r>
                      <a:r>
                        <a:rPr lang="en-US" sz="2400" baseline="-25000" dirty="0">
                          <a:effectLst/>
                        </a:rPr>
                        <a:t>2</a:t>
                      </a:r>
                      <a:r>
                        <a:rPr lang="en-US" sz="2400" dirty="0">
                          <a:effectLst/>
                        </a:rPr>
                        <a:t>S reduction (mg H</a:t>
                      </a:r>
                      <a:r>
                        <a:rPr lang="en-US" sz="2400" baseline="-25000" dirty="0">
                          <a:effectLst/>
                        </a:rPr>
                        <a:t>2</a:t>
                      </a:r>
                      <a:r>
                        <a:rPr lang="en-US" sz="2400" dirty="0">
                          <a:effectLst/>
                        </a:rPr>
                        <a:t>S/g biochar)</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Percent Reduction (%)</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5298385"/>
                  </a:ext>
                </a:extLst>
              </a:tr>
              <a:tr h="341953">
                <a:tc>
                  <a:txBody>
                    <a:bodyPr/>
                    <a:lstStyle/>
                    <a:p>
                      <a:pPr marL="0" marR="0" algn="ctr">
                        <a:lnSpc>
                          <a:spcPct val="107000"/>
                        </a:lnSpc>
                        <a:spcBef>
                          <a:spcPts val="0"/>
                        </a:spcBef>
                        <a:spcAft>
                          <a:spcPts val="0"/>
                        </a:spcAft>
                      </a:pPr>
                      <a:r>
                        <a:rPr lang="en-IN" sz="2400">
                          <a:effectLst/>
                        </a:rPr>
                        <a:t>CSB-0.1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17.87</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0.45</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14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2443374"/>
                  </a:ext>
                </a:extLst>
              </a:tr>
              <a:tr h="341953">
                <a:tc>
                  <a:txBody>
                    <a:bodyPr/>
                    <a:lstStyle/>
                    <a:p>
                      <a:pPr marL="0" marR="0" algn="ctr">
                        <a:lnSpc>
                          <a:spcPct val="107000"/>
                        </a:lnSpc>
                        <a:spcBef>
                          <a:spcPts val="0"/>
                        </a:spcBef>
                        <a:spcAft>
                          <a:spcPts val="0"/>
                        </a:spcAft>
                      </a:pPr>
                      <a:r>
                        <a:rPr lang="en-IN" sz="2400">
                          <a:effectLst/>
                        </a:rPr>
                        <a:t>CSB-0.5</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65.43</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0.33</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rPr>
                        <a:t>53</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8101179"/>
                  </a:ext>
                </a:extLst>
              </a:tr>
              <a:tr h="341953">
                <a:tc>
                  <a:txBody>
                    <a:bodyPr/>
                    <a:lstStyle/>
                    <a:p>
                      <a:pPr marL="0" marR="0" algn="ctr">
                        <a:lnSpc>
                          <a:spcPct val="107000"/>
                        </a:lnSpc>
                        <a:spcBef>
                          <a:spcPts val="0"/>
                        </a:spcBef>
                        <a:spcAft>
                          <a:spcPts val="0"/>
                        </a:spcAft>
                      </a:pPr>
                      <a:r>
                        <a:rPr lang="en-IN" sz="2400">
                          <a:effectLst/>
                        </a:rPr>
                        <a:t>CSB-1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94.08</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0.24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76</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2032241"/>
                  </a:ext>
                </a:extLst>
              </a:tr>
              <a:tr h="341953">
                <a:tc>
                  <a:txBody>
                    <a:bodyPr/>
                    <a:lstStyle/>
                    <a:p>
                      <a:pPr marL="0" marR="0" algn="ctr">
                        <a:lnSpc>
                          <a:spcPct val="107000"/>
                        </a:lnSpc>
                        <a:spcBef>
                          <a:spcPts val="0"/>
                        </a:spcBef>
                        <a:spcAft>
                          <a:spcPts val="0"/>
                        </a:spcAft>
                      </a:pPr>
                      <a:r>
                        <a:rPr lang="en-IN" sz="2400">
                          <a:effectLst/>
                        </a:rPr>
                        <a:t>CSB-1.82</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112.6</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0.16</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91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8325116"/>
                  </a:ext>
                </a:extLst>
              </a:tr>
              <a:tr h="341953">
                <a:tc>
                  <a:txBody>
                    <a:bodyPr/>
                    <a:lstStyle/>
                    <a:p>
                      <a:pPr marL="0" marR="0" algn="ctr">
                        <a:lnSpc>
                          <a:spcPct val="107000"/>
                        </a:lnSpc>
                        <a:spcBef>
                          <a:spcPts val="0"/>
                        </a:spcBef>
                        <a:spcAft>
                          <a:spcPts val="0"/>
                        </a:spcAft>
                      </a:pPr>
                      <a:r>
                        <a:rPr lang="en-IN" sz="2400">
                          <a:effectLst/>
                        </a:rPr>
                        <a:t>MB-0.1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32.00</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0.81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26</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011822"/>
                  </a:ext>
                </a:extLst>
              </a:tr>
              <a:tr h="341953">
                <a:tc>
                  <a:txBody>
                    <a:bodyPr/>
                    <a:lstStyle/>
                    <a:p>
                      <a:pPr marL="0" marR="0" algn="ctr">
                        <a:lnSpc>
                          <a:spcPct val="107000"/>
                        </a:lnSpc>
                        <a:spcBef>
                          <a:spcPts val="0"/>
                        </a:spcBef>
                        <a:spcAft>
                          <a:spcPts val="0"/>
                        </a:spcAft>
                      </a:pPr>
                      <a:r>
                        <a:rPr lang="en-IN" sz="2400">
                          <a:effectLst/>
                        </a:rPr>
                        <a:t>MB-0.5</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74.91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0.38</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61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4603568"/>
                  </a:ext>
                </a:extLst>
              </a:tr>
              <a:tr h="341953">
                <a:tc>
                  <a:txBody>
                    <a:bodyPr/>
                    <a:lstStyle/>
                    <a:p>
                      <a:pPr marL="0" marR="0" algn="ctr">
                        <a:lnSpc>
                          <a:spcPct val="107000"/>
                        </a:lnSpc>
                        <a:spcBef>
                          <a:spcPts val="0"/>
                        </a:spcBef>
                        <a:spcAft>
                          <a:spcPts val="0"/>
                        </a:spcAft>
                      </a:pPr>
                      <a:r>
                        <a:rPr lang="en-IN" sz="2400" dirty="0">
                          <a:effectLst/>
                        </a:rPr>
                        <a:t>MB-1</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95.89</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0.24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78</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2187544"/>
                  </a:ext>
                </a:extLst>
              </a:tr>
              <a:tr h="341953">
                <a:tc>
                  <a:txBody>
                    <a:bodyPr/>
                    <a:lstStyle/>
                    <a:p>
                      <a:pPr marL="0" marR="0" algn="ctr">
                        <a:lnSpc>
                          <a:spcPct val="107000"/>
                        </a:lnSpc>
                        <a:spcBef>
                          <a:spcPts val="0"/>
                        </a:spcBef>
                        <a:spcAft>
                          <a:spcPts val="0"/>
                        </a:spcAft>
                      </a:pPr>
                      <a:r>
                        <a:rPr lang="en-IN" sz="2400" dirty="0">
                          <a:effectLst/>
                        </a:rPr>
                        <a:t>MB-1.82</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111.0</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dirty="0">
                          <a:effectLst/>
                        </a:rPr>
                        <a:t>0.16</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rPr>
                        <a:t>90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5464775"/>
                  </a:ext>
                </a:extLst>
              </a:tr>
            </a:tbl>
          </a:graphicData>
        </a:graphic>
      </p:graphicFrame>
      <p:sp>
        <p:nvSpPr>
          <p:cNvPr id="5" name="Rectangle 4">
            <a:extLst>
              <a:ext uri="{FF2B5EF4-FFF2-40B4-BE49-F238E27FC236}">
                <a16:creationId xmlns:a16="http://schemas.microsoft.com/office/drawing/2014/main" id="{020DB758-4F9A-422B-8796-DF3B10F339DF}"/>
              </a:ext>
            </a:extLst>
          </p:cNvPr>
          <p:cNvSpPr/>
          <p:nvPr/>
        </p:nvSpPr>
        <p:spPr>
          <a:xfrm>
            <a:off x="4333461" y="0"/>
            <a:ext cx="6947451" cy="646331"/>
          </a:xfrm>
          <a:prstGeom prst="rect">
            <a:avLst/>
          </a:prstGeom>
          <a:solidFill>
            <a:srgbClr val="00B0F0"/>
          </a:solidFill>
        </p:spPr>
        <p:txBody>
          <a:bodyPr wrap="square">
            <a:spAutoFit/>
          </a:bodyPr>
          <a:lstStyle/>
          <a:p>
            <a:pPr algn="ctr"/>
            <a:r>
              <a:rPr lang="en-US" sz="3600" b="1" dirty="0"/>
              <a:t>Effect of biochar concentration</a:t>
            </a:r>
            <a:endParaRPr lang="en-IN" sz="3600" dirty="0"/>
          </a:p>
        </p:txBody>
      </p:sp>
    </p:spTree>
    <p:extLst>
      <p:ext uri="{BB962C8B-B14F-4D97-AF65-F5344CB8AC3E}">
        <p14:creationId xmlns:p14="http://schemas.microsoft.com/office/powerpoint/2010/main" val="386489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E7CF-F6AB-405C-A77D-A804AB2E3B66}"/>
              </a:ext>
            </a:extLst>
          </p:cNvPr>
          <p:cNvSpPr>
            <a:spLocks noGrp="1"/>
          </p:cNvSpPr>
          <p:nvPr>
            <p:ph type="title"/>
          </p:nvPr>
        </p:nvSpPr>
        <p:spPr>
          <a:xfrm>
            <a:off x="879789" y="235974"/>
            <a:ext cx="10353762" cy="970450"/>
          </a:xfrm>
        </p:spPr>
        <p:txBody>
          <a:bodyPr>
            <a:normAutofit/>
          </a:bodyPr>
          <a:lstStyle/>
          <a:p>
            <a:r>
              <a:rPr lang="en-US" dirty="0"/>
              <a:t>Outline</a:t>
            </a:r>
            <a:endParaRPr lang="en-IN" dirty="0"/>
          </a:p>
        </p:txBody>
      </p:sp>
      <p:sp>
        <p:nvSpPr>
          <p:cNvPr id="3" name="Content Placeholder 2">
            <a:extLst>
              <a:ext uri="{FF2B5EF4-FFF2-40B4-BE49-F238E27FC236}">
                <a16:creationId xmlns:a16="http://schemas.microsoft.com/office/drawing/2014/main" id="{733040AA-DDBA-4D3B-93DA-FAD945ABF621}"/>
              </a:ext>
            </a:extLst>
          </p:cNvPr>
          <p:cNvSpPr>
            <a:spLocks noGrp="1"/>
          </p:cNvSpPr>
          <p:nvPr>
            <p:ph idx="1"/>
          </p:nvPr>
        </p:nvSpPr>
        <p:spPr>
          <a:xfrm>
            <a:off x="698090" y="1250669"/>
            <a:ext cx="11120284" cy="5319252"/>
          </a:xfrm>
        </p:spPr>
        <p:txBody>
          <a:bodyPr numCol="2">
            <a:noAutofit/>
          </a:bodyPr>
          <a:lstStyle/>
          <a:p>
            <a:r>
              <a:rPr lang="en-US" sz="2400" b="1" dirty="0"/>
              <a:t>My Journey and Dissertation</a:t>
            </a:r>
          </a:p>
          <a:p>
            <a:r>
              <a:rPr lang="en-US" sz="2400" b="1" dirty="0"/>
              <a:t>Introduction</a:t>
            </a:r>
          </a:p>
          <a:p>
            <a:pPr lvl="1"/>
            <a:r>
              <a:rPr lang="en-US" sz="2400"/>
              <a:t>Anaerobic </a:t>
            </a:r>
            <a:r>
              <a:rPr lang="en-US" sz="2400" dirty="0"/>
              <a:t>Digestion and Biogas Composition</a:t>
            </a:r>
          </a:p>
          <a:p>
            <a:pPr lvl="1"/>
            <a:r>
              <a:rPr lang="en-US" sz="2400" dirty="0"/>
              <a:t>Hydrogen sulfide and its effects</a:t>
            </a:r>
          </a:p>
          <a:p>
            <a:pPr lvl="1"/>
            <a:r>
              <a:rPr lang="en-US" sz="2400" dirty="0"/>
              <a:t>Management of hydrogen sulfide in biogas</a:t>
            </a:r>
          </a:p>
          <a:p>
            <a:pPr lvl="1"/>
            <a:r>
              <a:rPr lang="en-IN" sz="2400" dirty="0"/>
              <a:t>What is biochar?</a:t>
            </a:r>
          </a:p>
          <a:p>
            <a:pPr lvl="1"/>
            <a:r>
              <a:rPr lang="en-IN" sz="2400" dirty="0"/>
              <a:t>Biochar as an additive for hydrogen sulfide reduction</a:t>
            </a:r>
          </a:p>
          <a:p>
            <a:pPr marL="415800" indent="-342900"/>
            <a:r>
              <a:rPr lang="en-IN" sz="2400" b="1" dirty="0"/>
              <a:t>Objectives and Research Questions</a:t>
            </a:r>
          </a:p>
          <a:p>
            <a:pPr marL="415800" indent="-342900"/>
            <a:r>
              <a:rPr lang="en-IN" sz="2400" b="1" dirty="0"/>
              <a:t>Methods</a:t>
            </a:r>
          </a:p>
          <a:p>
            <a:pPr marL="792900" lvl="1" indent="-342900"/>
            <a:r>
              <a:rPr lang="en-IN" sz="2400" dirty="0"/>
              <a:t>Lab scale anaerobic digester tests</a:t>
            </a:r>
          </a:p>
          <a:p>
            <a:pPr marL="792900" lvl="1" indent="-342900"/>
            <a:r>
              <a:rPr lang="en-IN" sz="2400" dirty="0"/>
              <a:t>Biochar characterization tests</a:t>
            </a:r>
          </a:p>
          <a:p>
            <a:pPr marL="415800" indent="-342900"/>
            <a:r>
              <a:rPr lang="en-IN" sz="2400" b="1" dirty="0"/>
              <a:t>Results and Discussion</a:t>
            </a:r>
          </a:p>
          <a:p>
            <a:pPr marL="792900" lvl="1" indent="-342900"/>
            <a:r>
              <a:rPr lang="en-IN" sz="2400" dirty="0"/>
              <a:t>Effect of biochar concentration</a:t>
            </a:r>
          </a:p>
          <a:p>
            <a:pPr marL="792900" lvl="1" indent="-342900"/>
            <a:r>
              <a:rPr lang="en-IN" sz="2400" dirty="0"/>
              <a:t>Effect of biochar </a:t>
            </a:r>
            <a:r>
              <a:rPr lang="en-US" sz="2400" dirty="0"/>
              <a:t>particle size and total surface area</a:t>
            </a:r>
          </a:p>
          <a:p>
            <a:pPr marL="792900" lvl="1" indent="-342900"/>
            <a:r>
              <a:rPr lang="en-IN" sz="2400" dirty="0"/>
              <a:t>Effect of iron impregnation</a:t>
            </a:r>
          </a:p>
          <a:p>
            <a:pPr marL="415800" indent="-342900"/>
            <a:r>
              <a:rPr lang="en-IN" sz="2400" b="1" dirty="0"/>
              <a:t>Conclusions</a:t>
            </a:r>
          </a:p>
          <a:p>
            <a:pPr marL="415800" indent="-342900"/>
            <a:r>
              <a:rPr lang="en-IN" sz="2400" b="1" dirty="0"/>
              <a:t>Acknowledgements</a:t>
            </a:r>
          </a:p>
        </p:txBody>
      </p:sp>
    </p:spTree>
    <p:extLst>
      <p:ext uri="{BB962C8B-B14F-4D97-AF65-F5344CB8AC3E}">
        <p14:creationId xmlns:p14="http://schemas.microsoft.com/office/powerpoint/2010/main" val="1703216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E99F-EA78-45A9-995A-82F397D85319}"/>
              </a:ext>
            </a:extLst>
          </p:cNvPr>
          <p:cNvSpPr>
            <a:spLocks noGrp="1"/>
          </p:cNvSpPr>
          <p:nvPr>
            <p:ph type="title"/>
          </p:nvPr>
        </p:nvSpPr>
        <p:spPr>
          <a:xfrm>
            <a:off x="913795" y="995680"/>
            <a:ext cx="10353762" cy="970450"/>
          </a:xfrm>
        </p:spPr>
        <p:txBody>
          <a:bodyPr/>
          <a:lstStyle/>
          <a:p>
            <a:r>
              <a:rPr lang="en-US" dirty="0"/>
              <a:t>Post-treatment biochar samples</a:t>
            </a:r>
            <a:endParaRPr lang="en-IN" dirty="0"/>
          </a:p>
        </p:txBody>
      </p:sp>
      <p:pic>
        <p:nvPicPr>
          <p:cNvPr id="5" name="Picture 4" descr="A picture containing photo&#10;&#10;Description automatically generated">
            <a:extLst>
              <a:ext uri="{FF2B5EF4-FFF2-40B4-BE49-F238E27FC236}">
                <a16:creationId xmlns:a16="http://schemas.microsoft.com/office/drawing/2014/main" id="{F0AC9E62-4334-4009-893A-4D191ACB6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920" y="2043986"/>
            <a:ext cx="3790674" cy="4234894"/>
          </a:xfrm>
          <a:prstGeom prst="rect">
            <a:avLst/>
          </a:prstGeom>
        </p:spPr>
      </p:pic>
      <p:pic>
        <p:nvPicPr>
          <p:cNvPr id="7" name="Picture 6" descr="A close up of a rock&#10;&#10;Description automatically generated">
            <a:extLst>
              <a:ext uri="{FF2B5EF4-FFF2-40B4-BE49-F238E27FC236}">
                <a16:creationId xmlns:a16="http://schemas.microsoft.com/office/drawing/2014/main" id="{02F7DF06-4FAF-41B7-8B7D-1028128863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34" y="2043986"/>
            <a:ext cx="3790674" cy="4234894"/>
          </a:xfrm>
          <a:prstGeom prst="rect">
            <a:avLst/>
          </a:prstGeom>
        </p:spPr>
      </p:pic>
      <p:pic>
        <p:nvPicPr>
          <p:cNvPr id="11" name="Picture 10" descr="A close up of a mountain&#10;&#10;Description automatically generated">
            <a:extLst>
              <a:ext uri="{FF2B5EF4-FFF2-40B4-BE49-F238E27FC236}">
                <a16:creationId xmlns:a16="http://schemas.microsoft.com/office/drawing/2014/main" id="{1D3F4C3C-A9AE-4DA9-A629-53C7D42A5D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3548" y="2043986"/>
            <a:ext cx="3790674" cy="4234894"/>
          </a:xfrm>
          <a:prstGeom prst="rect">
            <a:avLst/>
          </a:prstGeom>
        </p:spPr>
      </p:pic>
    </p:spTree>
    <p:extLst>
      <p:ext uri="{BB962C8B-B14F-4D97-AF65-F5344CB8AC3E}">
        <p14:creationId xmlns:p14="http://schemas.microsoft.com/office/powerpoint/2010/main" val="268415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867258"/>
            <a:ext cx="10353762" cy="970450"/>
          </a:xfrm>
        </p:spPr>
        <p:txBody>
          <a:bodyPr>
            <a:normAutofit fontScale="90000"/>
          </a:bodyPr>
          <a:lstStyle/>
          <a:p>
            <a:r>
              <a:rPr lang="en-US" b="1" dirty="0"/>
              <a:t>Experimental Design : Effect of biochar particle size and total surface area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1693633"/>
              </p:ext>
            </p:extLst>
          </p:nvPr>
        </p:nvGraphicFramePr>
        <p:xfrm>
          <a:off x="225813" y="2143020"/>
          <a:ext cx="7979971" cy="4523922"/>
        </p:xfrm>
        <a:graphic>
          <a:graphicData uri="http://schemas.openxmlformats.org/drawingml/2006/table">
            <a:tbl>
              <a:tblPr>
                <a:tableStyleId>{D7AC3CCA-C797-4891-BE02-D94E43425B78}</a:tableStyleId>
              </a:tblPr>
              <a:tblGrid>
                <a:gridCol w="5786712">
                  <a:extLst>
                    <a:ext uri="{9D8B030D-6E8A-4147-A177-3AD203B41FA5}">
                      <a16:colId xmlns:a16="http://schemas.microsoft.com/office/drawing/2014/main" val="20001"/>
                    </a:ext>
                  </a:extLst>
                </a:gridCol>
                <a:gridCol w="2193259">
                  <a:extLst>
                    <a:ext uri="{9D8B030D-6E8A-4147-A177-3AD203B41FA5}">
                      <a16:colId xmlns:a16="http://schemas.microsoft.com/office/drawing/2014/main" val="20005"/>
                    </a:ext>
                  </a:extLst>
                </a:gridCol>
              </a:tblGrid>
              <a:tr h="748488">
                <a:tc>
                  <a:txBody>
                    <a:bodyPr/>
                    <a:lstStyle/>
                    <a:p>
                      <a:pPr algn="ctr" fontAlgn="b"/>
                      <a:r>
                        <a:rPr lang="en-US" sz="2000" u="none" strike="noStrike" dirty="0">
                          <a:effectLst/>
                        </a:rPr>
                        <a:t>CONTENTS</a:t>
                      </a:r>
                      <a:endParaRPr lang="en-US" sz="20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Biochar</a:t>
                      </a:r>
                      <a:r>
                        <a:rPr lang="en-US" sz="2000" u="none" strike="noStrike" baseline="0" dirty="0">
                          <a:effectLst/>
                        </a:rPr>
                        <a:t> amount added (mg)</a:t>
                      </a:r>
                      <a:endParaRPr lang="en-US" sz="20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378864">
                <a:tc>
                  <a:txBody>
                    <a:bodyPr/>
                    <a:lstStyle/>
                    <a:p>
                      <a:pPr algn="ctr" fontAlgn="b"/>
                      <a:r>
                        <a:rPr lang="en-US" sz="2000" u="none" strike="noStrike" dirty="0">
                          <a:effectLst/>
                        </a:rPr>
                        <a:t>Inoculum Control</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b="0" i="0" u="none" strike="noStrike" dirty="0">
                          <a:solidFill>
                            <a:srgbClr val="000000"/>
                          </a:solidFill>
                          <a:effectLst/>
                          <a:latin typeface="+mn-lt"/>
                        </a:rPr>
                        <a:t>0</a:t>
                      </a:r>
                    </a:p>
                  </a:txBody>
                  <a:tcPr marL="7620" marR="7620" marT="7620" marB="0" anchor="b"/>
                </a:tc>
                <a:extLst>
                  <a:ext uri="{0D108BD9-81ED-4DB2-BD59-A6C34878D82A}">
                    <a16:rowId xmlns:a16="http://schemas.microsoft.com/office/drawing/2014/main" val="10001"/>
                  </a:ext>
                </a:extLst>
              </a:tr>
              <a:tr h="378864">
                <a:tc>
                  <a:txBody>
                    <a:bodyPr/>
                    <a:lstStyle/>
                    <a:p>
                      <a:pPr algn="ctr" fontAlgn="b"/>
                      <a:r>
                        <a:rPr lang="en-US" sz="2000" u="none" strike="noStrike" dirty="0">
                          <a:effectLst/>
                        </a:rPr>
                        <a:t>Manure Control (DM)</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b="0" i="0" u="none" strike="noStrike" dirty="0">
                          <a:solidFill>
                            <a:srgbClr val="000000"/>
                          </a:solidFill>
                          <a:effectLst/>
                          <a:latin typeface="+mn-lt"/>
                        </a:rPr>
                        <a:t>0</a:t>
                      </a:r>
                    </a:p>
                  </a:txBody>
                  <a:tcPr marL="7620" marR="7620" marT="7620" marB="0" anchor="b"/>
                </a:tc>
                <a:extLst>
                  <a:ext uri="{0D108BD9-81ED-4DB2-BD59-A6C34878D82A}">
                    <a16:rowId xmlns:a16="http://schemas.microsoft.com/office/drawing/2014/main" val="10002"/>
                  </a:ext>
                </a:extLst>
              </a:tr>
              <a:tr h="442515">
                <a:tc>
                  <a:txBody>
                    <a:bodyPr/>
                    <a:lstStyle/>
                    <a:p>
                      <a:pPr algn="l" fontAlgn="b"/>
                      <a:r>
                        <a:rPr lang="en-US" sz="2000" b="0" i="0" u="none" strike="noStrike" dirty="0">
                          <a:solidFill>
                            <a:srgbClr val="000000"/>
                          </a:solidFill>
                          <a:effectLst/>
                          <a:latin typeface="+mn-lt"/>
                        </a:rPr>
                        <a:t>0.5 g Large CSB particles : 1 g TS of manure (CSB-L)</a:t>
                      </a:r>
                    </a:p>
                  </a:txBody>
                  <a:tcPr marL="7620" marR="7620" marT="7620" marB="0" anchor="b"/>
                </a:tc>
                <a:tc>
                  <a:txBody>
                    <a:bodyPr/>
                    <a:lstStyle/>
                    <a:p>
                      <a:pPr algn="ctr" fontAlgn="b"/>
                      <a:r>
                        <a:rPr lang="en-US" sz="2000" u="none" strike="noStrike" dirty="0">
                          <a:effectLst/>
                        </a:rPr>
                        <a:t>701</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442515">
                <a:tc>
                  <a:txBody>
                    <a:bodyPr/>
                    <a:lstStyle/>
                    <a:p>
                      <a:pPr algn="l" fontAlgn="b"/>
                      <a:r>
                        <a:rPr lang="en-US" sz="2000" b="0" i="0" u="none" strike="noStrike" dirty="0">
                          <a:solidFill>
                            <a:srgbClr val="000000"/>
                          </a:solidFill>
                          <a:effectLst/>
                          <a:latin typeface="+mn-lt"/>
                        </a:rPr>
                        <a:t>0.5 g Medium CSB particles : 1 g TS of manure (CSB- M)</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4"/>
                  </a:ext>
                </a:extLst>
              </a:tr>
              <a:tr h="378864">
                <a:tc>
                  <a:txBody>
                    <a:bodyPr/>
                    <a:lstStyle/>
                    <a:p>
                      <a:pPr algn="l" fontAlgn="b"/>
                      <a:r>
                        <a:rPr lang="en-US" sz="2000" b="0" i="0" u="none" strike="noStrike" dirty="0">
                          <a:solidFill>
                            <a:srgbClr val="000000"/>
                          </a:solidFill>
                          <a:effectLst/>
                          <a:latin typeface="+mn-lt"/>
                        </a:rPr>
                        <a:t>0.5 g Small CSB particles : 1 g TS of manure (CSB-S)</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5"/>
                  </a:ext>
                </a:extLst>
              </a:tr>
              <a:tr h="442515">
                <a:tc>
                  <a:txBody>
                    <a:bodyPr/>
                    <a:lstStyle/>
                    <a:p>
                      <a:pPr algn="l" fontAlgn="b"/>
                      <a:r>
                        <a:rPr lang="en-US" sz="2000" b="0" i="0" u="none" strike="noStrike" dirty="0">
                          <a:solidFill>
                            <a:srgbClr val="000000"/>
                          </a:solidFill>
                          <a:effectLst/>
                          <a:latin typeface="+mn-lt"/>
                        </a:rPr>
                        <a:t>0.5 g Large MB : 1 g TS of manure (MB-L)</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6"/>
                  </a:ext>
                </a:extLst>
              </a:tr>
              <a:tr h="378864">
                <a:tc>
                  <a:txBody>
                    <a:bodyPr/>
                    <a:lstStyle/>
                    <a:p>
                      <a:pPr algn="l" fontAlgn="b"/>
                      <a:r>
                        <a:rPr lang="en-US" sz="2000" b="0" i="0" u="none" strike="noStrike" dirty="0">
                          <a:solidFill>
                            <a:srgbClr val="000000"/>
                          </a:solidFill>
                          <a:effectLst/>
                          <a:latin typeface="+mn-lt"/>
                        </a:rPr>
                        <a:t>0.5 g Medium MB : 1 g TS of manure (MB-M)</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7"/>
                  </a:ext>
                </a:extLst>
              </a:tr>
              <a:tr h="378864">
                <a:tc>
                  <a:txBody>
                    <a:bodyPr/>
                    <a:lstStyle/>
                    <a:p>
                      <a:pPr algn="l" fontAlgn="b"/>
                      <a:r>
                        <a:rPr lang="en-US" sz="2000" b="0" i="0" u="none" strike="noStrike" dirty="0">
                          <a:solidFill>
                            <a:srgbClr val="000000"/>
                          </a:solidFill>
                          <a:effectLst/>
                          <a:latin typeface="+mn-lt"/>
                        </a:rPr>
                        <a:t>0.5 g Small MB : 1 g TS of manure (MB-S)</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8"/>
                  </a:ext>
                </a:extLst>
              </a:tr>
              <a:tr h="378864">
                <a:tc>
                  <a:txBody>
                    <a:bodyPr/>
                    <a:lstStyle/>
                    <a:p>
                      <a:pPr algn="l" fontAlgn="b"/>
                      <a:r>
                        <a:rPr lang="en-US" sz="2000" b="0" i="0" u="none" strike="noStrike" dirty="0">
                          <a:solidFill>
                            <a:srgbClr val="000000"/>
                          </a:solidFill>
                          <a:effectLst/>
                          <a:latin typeface="+mn-lt"/>
                        </a:rPr>
                        <a:t>0.5 g Activated Carbon : 1 g TS of manure (AC-S)</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9"/>
                  </a:ext>
                </a:extLst>
              </a:tr>
            </a:tbl>
          </a:graphicData>
        </a:graphic>
      </p:graphicFrame>
      <p:sp>
        <p:nvSpPr>
          <p:cNvPr id="5" name="TextBox 4">
            <a:extLst>
              <a:ext uri="{FF2B5EF4-FFF2-40B4-BE49-F238E27FC236}">
                <a16:creationId xmlns:a16="http://schemas.microsoft.com/office/drawing/2014/main" id="{F3500D1B-236A-48CD-904E-518A64C4042D}"/>
              </a:ext>
            </a:extLst>
          </p:cNvPr>
          <p:cNvSpPr txBox="1"/>
          <p:nvPr/>
        </p:nvSpPr>
        <p:spPr>
          <a:xfrm>
            <a:off x="8205784" y="2070859"/>
            <a:ext cx="3986216"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t>3 replicates </a:t>
            </a:r>
          </a:p>
          <a:p>
            <a:pPr marL="285750" indent="-285750">
              <a:buFont typeface="Arial" panose="020B0604020202020204" pitchFamily="34" charset="0"/>
              <a:buChar char="•"/>
            </a:pPr>
            <a:r>
              <a:rPr lang="en-US" sz="2200" dirty="0"/>
              <a:t>Volume of manure and inoculum: 200 mL</a:t>
            </a:r>
          </a:p>
          <a:p>
            <a:pPr marL="285750" indent="-285750">
              <a:buFont typeface="Arial" panose="020B0604020202020204" pitchFamily="34" charset="0"/>
              <a:buChar char="•"/>
            </a:pPr>
            <a:r>
              <a:rPr lang="en-US" sz="2200" dirty="0"/>
              <a:t>ISR - 2:1 </a:t>
            </a:r>
          </a:p>
          <a:p>
            <a:pPr marL="285750" indent="-285750">
              <a:buFont typeface="Arial" panose="020B0604020202020204" pitchFamily="34" charset="0"/>
              <a:buChar char="•"/>
            </a:pPr>
            <a:r>
              <a:rPr lang="en-US" sz="2200" dirty="0"/>
              <a:t>Three different particle size ranges: </a:t>
            </a:r>
          </a:p>
          <a:p>
            <a:pPr marL="742950" lvl="1" indent="-285750">
              <a:buFont typeface="Arial" panose="020B0604020202020204" pitchFamily="34" charset="0"/>
              <a:buChar char="•"/>
            </a:pPr>
            <a:r>
              <a:rPr lang="en-US" sz="2200" dirty="0"/>
              <a:t>Large - 841 µm – 707 µm (CSB-L and MB-L), </a:t>
            </a:r>
          </a:p>
          <a:p>
            <a:pPr marL="742950" lvl="1" indent="-285750">
              <a:buFont typeface="Arial" panose="020B0604020202020204" pitchFamily="34" charset="0"/>
              <a:buChar char="•"/>
            </a:pPr>
            <a:r>
              <a:rPr lang="en-US" sz="2200" dirty="0"/>
              <a:t>Medium - 177 µm – 149 µm (CSB-M and MB-M), </a:t>
            </a:r>
          </a:p>
          <a:p>
            <a:pPr marL="742950" lvl="1" indent="-285750">
              <a:buFont typeface="Arial" panose="020B0604020202020204" pitchFamily="34" charset="0"/>
              <a:buChar char="•"/>
            </a:pPr>
            <a:r>
              <a:rPr lang="en-US" sz="2200" dirty="0"/>
              <a:t>Small - less than 74 µm (AC-S, CSB-S and MB-S)</a:t>
            </a: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2279839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15FE27-EFB8-4E52-A6AA-181A0A7A098B}"/>
              </a:ext>
            </a:extLst>
          </p:cNvPr>
          <p:cNvSpPr txBox="1">
            <a:spLocks/>
          </p:cNvSpPr>
          <p:nvPr/>
        </p:nvSpPr>
        <p:spPr>
          <a:xfrm>
            <a:off x="244066" y="973138"/>
            <a:ext cx="8133478" cy="94024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b="1" dirty="0">
                <a:solidFill>
                  <a:schemeClr val="tx1"/>
                </a:solidFill>
              </a:rPr>
              <a:t>Results: CH</a:t>
            </a:r>
            <a:r>
              <a:rPr lang="en-US" sz="4800" b="1" baseline="-25000" dirty="0">
                <a:solidFill>
                  <a:schemeClr val="tx1"/>
                </a:solidFill>
              </a:rPr>
              <a:t>4</a:t>
            </a:r>
            <a:r>
              <a:rPr lang="en-US" sz="4800" b="1" dirty="0">
                <a:solidFill>
                  <a:schemeClr val="tx1"/>
                </a:solidFill>
              </a:rPr>
              <a:t> Production</a:t>
            </a:r>
          </a:p>
        </p:txBody>
      </p:sp>
      <p:sp>
        <p:nvSpPr>
          <p:cNvPr id="5" name="TextBox 4">
            <a:extLst>
              <a:ext uri="{FF2B5EF4-FFF2-40B4-BE49-F238E27FC236}">
                <a16:creationId xmlns:a16="http://schemas.microsoft.com/office/drawing/2014/main" id="{97C55B8B-AAC9-4730-BA77-DBE7297208BA}"/>
              </a:ext>
            </a:extLst>
          </p:cNvPr>
          <p:cNvSpPr txBox="1"/>
          <p:nvPr/>
        </p:nvSpPr>
        <p:spPr>
          <a:xfrm>
            <a:off x="8901528" y="2067845"/>
            <a:ext cx="3210153"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No significant differences in CH</a:t>
            </a:r>
            <a:r>
              <a:rPr lang="en-US" sz="2400" baseline="-25000" dirty="0"/>
              <a:t>4</a:t>
            </a:r>
            <a:r>
              <a:rPr lang="en-US" sz="2400" dirty="0"/>
              <a:t> yield in the biochar amended treatments compared to no biochar addition</a:t>
            </a:r>
          </a:p>
          <a:p>
            <a:pPr marL="285750" indent="-285750">
              <a:buFont typeface="Arial" panose="020B0604020202020204" pitchFamily="34" charset="0"/>
              <a:buChar char="•"/>
            </a:pPr>
            <a:r>
              <a:rPr lang="en-US" sz="2400" dirty="0">
                <a:latin typeface="Times New Roman" panose="02020603050405020304" pitchFamily="18" charset="0"/>
                <a:ea typeface="Calibri" panose="020F0502020204030204" pitchFamily="34" charset="0"/>
              </a:rPr>
              <a:t>Addition of activated carbon led to a significant increase (10.7%) in the normalized CH</a:t>
            </a:r>
            <a:r>
              <a:rPr lang="en-US" sz="2400" baseline="-25000" dirty="0">
                <a:latin typeface="Times New Roman" panose="02020603050405020304" pitchFamily="18" charset="0"/>
                <a:ea typeface="Calibri" panose="020F0502020204030204" pitchFamily="34" charset="0"/>
              </a:rPr>
              <a:t>4</a:t>
            </a:r>
            <a:r>
              <a:rPr lang="en-US" sz="2400" dirty="0">
                <a:latin typeface="Times New Roman" panose="02020603050405020304" pitchFamily="18" charset="0"/>
                <a:ea typeface="Calibri" panose="020F0502020204030204" pitchFamily="34" charset="0"/>
              </a:rPr>
              <a:t> production</a:t>
            </a:r>
            <a:endParaRPr lang="en-US" sz="2400" dirty="0"/>
          </a:p>
        </p:txBody>
      </p:sp>
      <p:pic>
        <p:nvPicPr>
          <p:cNvPr id="7" name="Picture 6">
            <a:extLst>
              <a:ext uri="{FF2B5EF4-FFF2-40B4-BE49-F238E27FC236}">
                <a16:creationId xmlns:a16="http://schemas.microsoft.com/office/drawing/2014/main" id="{42C21621-A0EF-4D1E-AE18-89C2B8B05FF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19" y="2221864"/>
            <a:ext cx="8821209" cy="4000965"/>
          </a:xfrm>
          <a:prstGeom prst="rect">
            <a:avLst/>
          </a:prstGeom>
          <a:noFill/>
        </p:spPr>
      </p:pic>
      <p:sp>
        <p:nvSpPr>
          <p:cNvPr id="6" name="Rectangle 5">
            <a:extLst>
              <a:ext uri="{FF2B5EF4-FFF2-40B4-BE49-F238E27FC236}">
                <a16:creationId xmlns:a16="http://schemas.microsoft.com/office/drawing/2014/main" id="{DAF86D61-672D-4BC8-9624-06BE7053846A}"/>
              </a:ext>
            </a:extLst>
          </p:cNvPr>
          <p:cNvSpPr/>
          <p:nvPr/>
        </p:nvSpPr>
        <p:spPr>
          <a:xfrm>
            <a:off x="4333461" y="0"/>
            <a:ext cx="6947451" cy="830997"/>
          </a:xfrm>
          <a:prstGeom prst="rect">
            <a:avLst/>
          </a:prstGeom>
          <a:solidFill>
            <a:srgbClr val="00B0F0"/>
          </a:solidFill>
        </p:spPr>
        <p:txBody>
          <a:bodyPr wrap="square">
            <a:spAutoFit/>
          </a:bodyPr>
          <a:lstStyle/>
          <a:p>
            <a:pPr algn="ctr"/>
            <a:r>
              <a:rPr lang="en-US" sz="2400" b="1" dirty="0"/>
              <a:t>Effect of biochar particle size and total surface area</a:t>
            </a:r>
            <a:endParaRPr lang="en-IN" sz="2400" dirty="0"/>
          </a:p>
        </p:txBody>
      </p:sp>
    </p:spTree>
    <p:extLst>
      <p:ext uri="{BB962C8B-B14F-4D97-AF65-F5344CB8AC3E}">
        <p14:creationId xmlns:p14="http://schemas.microsoft.com/office/powerpoint/2010/main" val="67261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19BB7A-B81D-4A94-83E3-6549160E27A9}"/>
              </a:ext>
            </a:extLst>
          </p:cNvPr>
          <p:cNvSpPr>
            <a:spLocks noGrp="1"/>
          </p:cNvSpPr>
          <p:nvPr>
            <p:ph type="title"/>
          </p:nvPr>
        </p:nvSpPr>
        <p:spPr>
          <a:xfrm>
            <a:off x="-1" y="974825"/>
            <a:ext cx="9010185" cy="940240"/>
          </a:xfrm>
        </p:spPr>
        <p:txBody>
          <a:bodyPr vert="horz" lIns="91440" tIns="45720" rIns="91440" bIns="45720" rtlCol="0" anchor="b">
            <a:normAutofit fontScale="90000"/>
          </a:bodyPr>
          <a:lstStyle/>
          <a:p>
            <a:pPr algn="r"/>
            <a:r>
              <a:rPr lang="en-US" sz="4800" b="1" dirty="0"/>
              <a:t>Results: Cumulative H</a:t>
            </a:r>
            <a:r>
              <a:rPr lang="en-US" sz="4800" b="1" baseline="-25000" dirty="0"/>
              <a:t>2</a:t>
            </a:r>
            <a:r>
              <a:rPr lang="en-US" sz="4800" b="1" dirty="0"/>
              <a:t>S Production</a:t>
            </a:r>
          </a:p>
        </p:txBody>
      </p:sp>
      <p:sp>
        <p:nvSpPr>
          <p:cNvPr id="6" name="TextBox 5">
            <a:extLst>
              <a:ext uri="{FF2B5EF4-FFF2-40B4-BE49-F238E27FC236}">
                <a16:creationId xmlns:a16="http://schemas.microsoft.com/office/drawing/2014/main" id="{2E79101C-86C3-4452-85DF-840BC88C08D0}"/>
              </a:ext>
            </a:extLst>
          </p:cNvPr>
          <p:cNvSpPr txBox="1"/>
          <p:nvPr/>
        </p:nvSpPr>
        <p:spPr>
          <a:xfrm>
            <a:off x="8732474" y="2136997"/>
            <a:ext cx="3179140"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DM had the highest H</a:t>
            </a:r>
            <a:r>
              <a:rPr lang="en-US" sz="2000" baseline="-25000" dirty="0"/>
              <a:t>2</a:t>
            </a:r>
            <a:r>
              <a:rPr lang="en-US" sz="2000" dirty="0"/>
              <a:t>S production after the study period (934 ± 32 mL H</a:t>
            </a:r>
            <a:r>
              <a:rPr lang="en-US" sz="2000" baseline="-25000" dirty="0"/>
              <a:t>2</a:t>
            </a:r>
            <a:r>
              <a:rPr lang="en-US" sz="2000" dirty="0"/>
              <a:t>S/kg VS)</a:t>
            </a:r>
          </a:p>
          <a:p>
            <a:pPr marL="285750" indent="-285750">
              <a:buFont typeface="Arial" panose="020B0604020202020204" pitchFamily="34" charset="0"/>
              <a:buChar char="•"/>
            </a:pPr>
            <a:r>
              <a:rPr lang="en-US" sz="2000" dirty="0"/>
              <a:t>Different biochar particle sizes significantly lowered the normalized H</a:t>
            </a:r>
            <a:r>
              <a:rPr lang="en-US" sz="2000" baseline="-25000" dirty="0"/>
              <a:t>2</a:t>
            </a:r>
            <a:r>
              <a:rPr lang="en-US" sz="2000" dirty="0"/>
              <a:t>S volume compared to DM control and AC-S</a:t>
            </a:r>
          </a:p>
          <a:p>
            <a:pPr marL="285750" indent="-285750">
              <a:buFont typeface="Arial" panose="020B0604020202020204" pitchFamily="34" charset="0"/>
              <a:buChar char="•"/>
            </a:pPr>
            <a:r>
              <a:rPr lang="en-US" sz="2000" dirty="0"/>
              <a:t>The differences in H</a:t>
            </a:r>
            <a:r>
              <a:rPr lang="en-US" sz="2000" baseline="-25000" dirty="0"/>
              <a:t>2</a:t>
            </a:r>
            <a:r>
              <a:rPr lang="en-US" sz="2000" dirty="0"/>
              <a:t>S production between the biochar treated reactors were not significant.</a:t>
            </a:r>
          </a:p>
        </p:txBody>
      </p:sp>
      <p:pic>
        <p:nvPicPr>
          <p:cNvPr id="7" name="Picture 6">
            <a:extLst>
              <a:ext uri="{FF2B5EF4-FFF2-40B4-BE49-F238E27FC236}">
                <a16:creationId xmlns:a16="http://schemas.microsoft.com/office/drawing/2014/main" id="{6168BF03-E2D5-425E-96A4-5EB0476E8D0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45" y="2142172"/>
            <a:ext cx="8625329" cy="4329748"/>
          </a:xfrm>
          <a:prstGeom prst="rect">
            <a:avLst/>
          </a:prstGeom>
          <a:noFill/>
        </p:spPr>
      </p:pic>
      <p:sp>
        <p:nvSpPr>
          <p:cNvPr id="5" name="Rectangle 4">
            <a:extLst>
              <a:ext uri="{FF2B5EF4-FFF2-40B4-BE49-F238E27FC236}">
                <a16:creationId xmlns:a16="http://schemas.microsoft.com/office/drawing/2014/main" id="{DA8FB0C7-388C-4F9C-A381-69A808D78686}"/>
              </a:ext>
            </a:extLst>
          </p:cNvPr>
          <p:cNvSpPr/>
          <p:nvPr/>
        </p:nvSpPr>
        <p:spPr>
          <a:xfrm>
            <a:off x="4333461" y="0"/>
            <a:ext cx="6947451" cy="830997"/>
          </a:xfrm>
          <a:prstGeom prst="rect">
            <a:avLst/>
          </a:prstGeom>
          <a:solidFill>
            <a:srgbClr val="00B0F0"/>
          </a:solidFill>
        </p:spPr>
        <p:txBody>
          <a:bodyPr wrap="square">
            <a:spAutoFit/>
          </a:bodyPr>
          <a:lstStyle/>
          <a:p>
            <a:pPr algn="ctr"/>
            <a:r>
              <a:rPr lang="en-US" sz="2400" b="1" dirty="0"/>
              <a:t>Effect of biochar particle size and total surface area</a:t>
            </a:r>
            <a:endParaRPr lang="en-IN" sz="2400" dirty="0"/>
          </a:p>
        </p:txBody>
      </p:sp>
    </p:spTree>
    <p:extLst>
      <p:ext uri="{BB962C8B-B14F-4D97-AF65-F5344CB8AC3E}">
        <p14:creationId xmlns:p14="http://schemas.microsoft.com/office/powerpoint/2010/main" val="2773260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11CD-4C1F-44DE-8892-84D580E95889}"/>
              </a:ext>
            </a:extLst>
          </p:cNvPr>
          <p:cNvSpPr>
            <a:spLocks noGrp="1"/>
          </p:cNvSpPr>
          <p:nvPr>
            <p:ph type="title"/>
          </p:nvPr>
        </p:nvSpPr>
        <p:spPr>
          <a:xfrm>
            <a:off x="913881" y="1044498"/>
            <a:ext cx="10353762" cy="970450"/>
          </a:xfrm>
        </p:spPr>
        <p:txBody>
          <a:bodyPr/>
          <a:lstStyle/>
          <a:p>
            <a:r>
              <a:rPr lang="en-US" b="1" dirty="0"/>
              <a:t>Results: </a:t>
            </a:r>
            <a:r>
              <a:rPr lang="en-IN" b="1" dirty="0">
                <a:effectLst/>
              </a:rPr>
              <a:t>H</a:t>
            </a:r>
            <a:r>
              <a:rPr lang="en-IN" b="1" baseline="-25000" dirty="0">
                <a:effectLst/>
              </a:rPr>
              <a:t>2</a:t>
            </a:r>
            <a:r>
              <a:rPr lang="en-IN" b="1" dirty="0">
                <a:effectLst/>
              </a:rPr>
              <a:t>S removal</a:t>
            </a:r>
            <a:endParaRPr lang="en-IN" b="1" dirty="0"/>
          </a:p>
        </p:txBody>
      </p:sp>
      <p:sp>
        <p:nvSpPr>
          <p:cNvPr id="6" name="TextBox 5">
            <a:extLst>
              <a:ext uri="{FF2B5EF4-FFF2-40B4-BE49-F238E27FC236}">
                <a16:creationId xmlns:a16="http://schemas.microsoft.com/office/drawing/2014/main" id="{ED053EB8-0FC0-4891-95A8-3316E3D7721C}"/>
              </a:ext>
            </a:extLst>
          </p:cNvPr>
          <p:cNvSpPr txBox="1"/>
          <p:nvPr/>
        </p:nvSpPr>
        <p:spPr>
          <a:xfrm>
            <a:off x="1320800" y="5852890"/>
            <a:ext cx="10531577" cy="369332"/>
          </a:xfrm>
          <a:prstGeom prst="rect">
            <a:avLst/>
          </a:prstGeom>
          <a:noFill/>
        </p:spPr>
        <p:txBody>
          <a:bodyPr wrap="square" rtlCol="0">
            <a:spAutoFit/>
          </a:bodyPr>
          <a:lstStyle/>
          <a:p>
            <a:r>
              <a:rPr lang="en-US" baseline="30000" dirty="0"/>
              <a:t>*</a:t>
            </a:r>
            <a:r>
              <a:rPr lang="en-US" dirty="0"/>
              <a:t>When compared to DM control</a:t>
            </a:r>
            <a:endParaRPr lang="en-IN" dirty="0"/>
          </a:p>
        </p:txBody>
      </p:sp>
      <p:graphicFrame>
        <p:nvGraphicFramePr>
          <p:cNvPr id="11" name="Content Placeholder 12">
            <a:extLst>
              <a:ext uri="{FF2B5EF4-FFF2-40B4-BE49-F238E27FC236}">
                <a16:creationId xmlns:a16="http://schemas.microsoft.com/office/drawing/2014/main" id="{ECB950A0-137B-41BC-A1A9-BAD57B81E391}"/>
              </a:ext>
            </a:extLst>
          </p:cNvPr>
          <p:cNvGraphicFramePr>
            <a:graphicFrameLocks noGrp="1"/>
          </p:cNvGraphicFramePr>
          <p:nvPr>
            <p:ph idx="1"/>
            <p:extLst>
              <p:ext uri="{D42A27DB-BD31-4B8C-83A1-F6EECF244321}">
                <p14:modId xmlns:p14="http://schemas.microsoft.com/office/powerpoint/2010/main" val="2131106567"/>
              </p:ext>
            </p:extLst>
          </p:nvPr>
        </p:nvGraphicFramePr>
        <p:xfrm>
          <a:off x="1320800" y="2239002"/>
          <a:ext cx="9855200" cy="3574500"/>
        </p:xfrm>
        <a:graphic>
          <a:graphicData uri="http://schemas.openxmlformats.org/drawingml/2006/table">
            <a:tbl>
              <a:tblPr firstRow="1" bandRow="1">
                <a:tableStyleId>{D7AC3CCA-C797-4891-BE02-D94E43425B78}</a:tableStyleId>
              </a:tblPr>
              <a:tblGrid>
                <a:gridCol w="2000729">
                  <a:extLst>
                    <a:ext uri="{9D8B030D-6E8A-4147-A177-3AD203B41FA5}">
                      <a16:colId xmlns:a16="http://schemas.microsoft.com/office/drawing/2014/main" val="3082912598"/>
                    </a:ext>
                  </a:extLst>
                </a:gridCol>
                <a:gridCol w="2398551">
                  <a:extLst>
                    <a:ext uri="{9D8B030D-6E8A-4147-A177-3AD203B41FA5}">
                      <a16:colId xmlns:a16="http://schemas.microsoft.com/office/drawing/2014/main" val="391113802"/>
                    </a:ext>
                  </a:extLst>
                </a:gridCol>
                <a:gridCol w="2778485">
                  <a:extLst>
                    <a:ext uri="{9D8B030D-6E8A-4147-A177-3AD203B41FA5}">
                      <a16:colId xmlns:a16="http://schemas.microsoft.com/office/drawing/2014/main" val="3842665421"/>
                    </a:ext>
                  </a:extLst>
                </a:gridCol>
                <a:gridCol w="2677435">
                  <a:extLst>
                    <a:ext uri="{9D8B030D-6E8A-4147-A177-3AD203B41FA5}">
                      <a16:colId xmlns:a16="http://schemas.microsoft.com/office/drawing/2014/main" val="2890573323"/>
                    </a:ext>
                  </a:extLst>
                </a:gridCol>
              </a:tblGrid>
              <a:tr h="1158240">
                <a:tc>
                  <a:txBody>
                    <a:bodyPr/>
                    <a:lstStyle/>
                    <a:p>
                      <a:pPr marL="0" marR="0" algn="ctr">
                        <a:lnSpc>
                          <a:spcPct val="107000"/>
                        </a:lnSpc>
                        <a:spcBef>
                          <a:spcPts val="0"/>
                        </a:spcBef>
                        <a:spcAft>
                          <a:spcPts val="0"/>
                        </a:spcAft>
                      </a:pPr>
                      <a:r>
                        <a:rPr lang="en-IN" sz="2400" dirty="0">
                          <a:effectLst/>
                        </a:rPr>
                        <a:t>Treatment</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dirty="0">
                          <a:effectLst/>
                        </a:rPr>
                        <a:t>H</a:t>
                      </a:r>
                      <a:r>
                        <a:rPr lang="en-IN" sz="2400" baseline="-25000" dirty="0">
                          <a:effectLst/>
                        </a:rPr>
                        <a:t>2</a:t>
                      </a:r>
                      <a:r>
                        <a:rPr lang="en-IN" sz="2400" dirty="0">
                          <a:effectLst/>
                        </a:rPr>
                        <a:t>S volume reduction (</a:t>
                      </a:r>
                      <a:r>
                        <a:rPr lang="en-IN" sz="2400" dirty="0" err="1">
                          <a:effectLst/>
                        </a:rPr>
                        <a:t>uL</a:t>
                      </a:r>
                      <a:r>
                        <a:rPr lang="en-IN" sz="2400" dirty="0">
                          <a:effectLst/>
                        </a:rPr>
                        <a:t>)*</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rPr>
                        <a:t>Normalized H</a:t>
                      </a:r>
                      <a:r>
                        <a:rPr lang="en-US" sz="2400" baseline="-25000" dirty="0">
                          <a:effectLst/>
                        </a:rPr>
                        <a:t>2</a:t>
                      </a:r>
                      <a:r>
                        <a:rPr lang="en-US" sz="2400" dirty="0">
                          <a:effectLst/>
                        </a:rPr>
                        <a:t>S reduction (mg H</a:t>
                      </a:r>
                      <a:r>
                        <a:rPr lang="en-US" sz="2400" baseline="-25000" dirty="0">
                          <a:effectLst/>
                        </a:rPr>
                        <a:t>2</a:t>
                      </a:r>
                      <a:r>
                        <a:rPr lang="en-US" sz="2400" dirty="0">
                          <a:effectLst/>
                        </a:rPr>
                        <a:t>S/g biochar)</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Percent Reduction (%)</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8222728"/>
                  </a:ext>
                </a:extLst>
              </a:tr>
              <a:tr h="402710">
                <a:tc>
                  <a:txBody>
                    <a:bodyPr/>
                    <a:lstStyle/>
                    <a:p>
                      <a:pPr marL="0" marR="0" algn="ctr">
                        <a:lnSpc>
                          <a:spcPct val="107000"/>
                        </a:lnSpc>
                        <a:spcBef>
                          <a:spcPts val="0"/>
                        </a:spcBef>
                        <a:spcAft>
                          <a:spcPts val="0"/>
                        </a:spcAft>
                      </a:pPr>
                      <a:r>
                        <a:rPr lang="en-US" sz="2400">
                          <a:effectLst/>
                        </a:rPr>
                        <a:t>CSB-L</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246.3 </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0.50</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35</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576607"/>
                  </a:ext>
                </a:extLst>
              </a:tr>
              <a:tr h="402710">
                <a:tc>
                  <a:txBody>
                    <a:bodyPr/>
                    <a:lstStyle/>
                    <a:p>
                      <a:pPr marL="0" marR="0" algn="ctr">
                        <a:lnSpc>
                          <a:spcPct val="107000"/>
                        </a:lnSpc>
                        <a:spcBef>
                          <a:spcPts val="0"/>
                        </a:spcBef>
                        <a:spcAft>
                          <a:spcPts val="0"/>
                        </a:spcAft>
                      </a:pPr>
                      <a:r>
                        <a:rPr lang="en-US" sz="2400">
                          <a:effectLst/>
                        </a:rPr>
                        <a:t>CSB-M</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184.9</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0.37</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26</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6023688"/>
                  </a:ext>
                </a:extLst>
              </a:tr>
              <a:tr h="402710">
                <a:tc>
                  <a:txBody>
                    <a:bodyPr/>
                    <a:lstStyle/>
                    <a:p>
                      <a:pPr marL="0" marR="0" algn="ctr">
                        <a:lnSpc>
                          <a:spcPct val="107000"/>
                        </a:lnSpc>
                        <a:spcBef>
                          <a:spcPts val="0"/>
                        </a:spcBef>
                        <a:spcAft>
                          <a:spcPts val="0"/>
                        </a:spcAft>
                      </a:pPr>
                      <a:r>
                        <a:rPr lang="en-US" sz="2400">
                          <a:effectLst/>
                        </a:rPr>
                        <a:t>CSB-S</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236.7</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0.48</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34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8139659"/>
                  </a:ext>
                </a:extLst>
              </a:tr>
              <a:tr h="402710">
                <a:tc>
                  <a:txBody>
                    <a:bodyPr/>
                    <a:lstStyle/>
                    <a:p>
                      <a:pPr marL="0" marR="0" algn="ctr">
                        <a:lnSpc>
                          <a:spcPct val="107000"/>
                        </a:lnSpc>
                        <a:spcBef>
                          <a:spcPts val="0"/>
                        </a:spcBef>
                        <a:spcAft>
                          <a:spcPts val="0"/>
                        </a:spcAft>
                      </a:pPr>
                      <a:r>
                        <a:rPr lang="en-US" sz="2400">
                          <a:effectLst/>
                        </a:rPr>
                        <a:t>MB-L</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321.4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0.65</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43</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2549527"/>
                  </a:ext>
                </a:extLst>
              </a:tr>
              <a:tr h="402710">
                <a:tc>
                  <a:txBody>
                    <a:bodyPr/>
                    <a:lstStyle/>
                    <a:p>
                      <a:pPr marL="0" marR="0" algn="ctr">
                        <a:lnSpc>
                          <a:spcPct val="107000"/>
                        </a:lnSpc>
                        <a:spcBef>
                          <a:spcPts val="0"/>
                        </a:spcBef>
                        <a:spcAft>
                          <a:spcPts val="0"/>
                        </a:spcAft>
                      </a:pPr>
                      <a:r>
                        <a:rPr lang="en-US" sz="2400">
                          <a:effectLst/>
                        </a:rPr>
                        <a:t>MB-M</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220.9</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0.44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29</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3682846"/>
                  </a:ext>
                </a:extLst>
              </a:tr>
              <a:tr h="402710">
                <a:tc>
                  <a:txBody>
                    <a:bodyPr/>
                    <a:lstStyle/>
                    <a:p>
                      <a:pPr marL="0" marR="0" algn="ctr">
                        <a:lnSpc>
                          <a:spcPct val="107000"/>
                        </a:lnSpc>
                        <a:spcBef>
                          <a:spcPts val="0"/>
                        </a:spcBef>
                        <a:spcAft>
                          <a:spcPts val="0"/>
                        </a:spcAft>
                      </a:pPr>
                      <a:r>
                        <a:rPr lang="en-US" sz="2400">
                          <a:effectLst/>
                        </a:rPr>
                        <a:t>MB-S</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291.8</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dirty="0">
                          <a:effectLst/>
                        </a:rPr>
                        <a:t>0.59</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dirty="0">
                          <a:effectLst/>
                        </a:rPr>
                        <a:t>40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525080"/>
                  </a:ext>
                </a:extLst>
              </a:tr>
            </a:tbl>
          </a:graphicData>
        </a:graphic>
      </p:graphicFrame>
      <p:sp>
        <p:nvSpPr>
          <p:cNvPr id="5" name="Rectangle 4">
            <a:extLst>
              <a:ext uri="{FF2B5EF4-FFF2-40B4-BE49-F238E27FC236}">
                <a16:creationId xmlns:a16="http://schemas.microsoft.com/office/drawing/2014/main" id="{CD4AB85F-0562-4A8F-9AB1-D6DB5E23615B}"/>
              </a:ext>
            </a:extLst>
          </p:cNvPr>
          <p:cNvSpPr/>
          <p:nvPr/>
        </p:nvSpPr>
        <p:spPr>
          <a:xfrm>
            <a:off x="4333461" y="0"/>
            <a:ext cx="6947451" cy="830997"/>
          </a:xfrm>
          <a:prstGeom prst="rect">
            <a:avLst/>
          </a:prstGeom>
          <a:solidFill>
            <a:srgbClr val="00B0F0"/>
          </a:solidFill>
        </p:spPr>
        <p:txBody>
          <a:bodyPr wrap="square">
            <a:spAutoFit/>
          </a:bodyPr>
          <a:lstStyle/>
          <a:p>
            <a:pPr algn="ctr"/>
            <a:r>
              <a:rPr lang="en-US" sz="2400" b="1" dirty="0"/>
              <a:t>Effect of biochar particle size and total surface area</a:t>
            </a:r>
            <a:endParaRPr lang="en-IN" sz="2400" dirty="0"/>
          </a:p>
        </p:txBody>
      </p:sp>
    </p:spTree>
    <p:extLst>
      <p:ext uri="{BB962C8B-B14F-4D97-AF65-F5344CB8AC3E}">
        <p14:creationId xmlns:p14="http://schemas.microsoft.com/office/powerpoint/2010/main" val="2348390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F6C4-2FE3-406C-9ADC-4A756057C04C}"/>
              </a:ext>
            </a:extLst>
          </p:cNvPr>
          <p:cNvSpPr>
            <a:spLocks noGrp="1"/>
          </p:cNvSpPr>
          <p:nvPr>
            <p:ph type="title"/>
          </p:nvPr>
        </p:nvSpPr>
        <p:spPr>
          <a:xfrm>
            <a:off x="919119" y="550607"/>
            <a:ext cx="10353762" cy="970450"/>
          </a:xfrm>
        </p:spPr>
        <p:txBody>
          <a:bodyPr/>
          <a:lstStyle/>
          <a:p>
            <a:r>
              <a:rPr lang="en-US" dirty="0"/>
              <a:t>Iron Impregnation</a:t>
            </a:r>
            <a:endParaRPr lang="en-IN" dirty="0"/>
          </a:p>
        </p:txBody>
      </p:sp>
      <p:pic>
        <p:nvPicPr>
          <p:cNvPr id="3077" name="Picture 2">
            <a:extLst>
              <a:ext uri="{FF2B5EF4-FFF2-40B4-BE49-F238E27FC236}">
                <a16:creationId xmlns:a16="http://schemas.microsoft.com/office/drawing/2014/main" id="{09365BF1-35CA-42A2-8524-3B7C167B0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014" y="1408729"/>
            <a:ext cx="9322320" cy="478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ED11B7E-448F-4906-98DD-D9836FB5C95F}"/>
              </a:ext>
            </a:extLst>
          </p:cNvPr>
          <p:cNvSpPr/>
          <p:nvPr/>
        </p:nvSpPr>
        <p:spPr>
          <a:xfrm>
            <a:off x="117987" y="6189406"/>
            <a:ext cx="11956025" cy="352789"/>
          </a:xfrm>
          <a:prstGeom prst="rect">
            <a:avLst/>
          </a:prstGeom>
        </p:spPr>
        <p:txBody>
          <a:bodyPr wrap="square">
            <a:spAutoFit/>
          </a:bodyPr>
          <a:lstStyle/>
          <a:p>
            <a:pPr algn="ctr">
              <a:lnSpc>
                <a:spcPct val="115000"/>
              </a:lnSpc>
              <a:spcAft>
                <a:spcPts val="800"/>
              </a:spcAft>
            </a:pPr>
            <a:r>
              <a:rPr lang="en-US" sz="1600" dirty="0">
                <a:latin typeface="Times New Roman" panose="02020603050405020304" pitchFamily="18" charset="0"/>
                <a:ea typeface="Calibri" panose="020F0502020204030204" pitchFamily="34" charset="0"/>
              </a:rPr>
              <a:t>Pre-pyrolysis and post pyrolysis methods to modify biochar and enhance anion sorption capacity (adapted from </a:t>
            </a:r>
            <a:r>
              <a:rPr lang="en-US" sz="1600" dirty="0" err="1">
                <a:latin typeface="Times New Roman" panose="02020603050405020304" pitchFamily="18" charset="0"/>
                <a:ea typeface="Calibri" panose="020F0502020204030204" pitchFamily="34" charset="0"/>
              </a:rPr>
              <a:t>Sizmur</a:t>
            </a:r>
            <a:r>
              <a:rPr lang="en-US" sz="1600" dirty="0">
                <a:latin typeface="Times New Roman" panose="02020603050405020304" pitchFamily="18" charset="0"/>
                <a:ea typeface="Calibri" panose="020F0502020204030204" pitchFamily="34" charset="0"/>
              </a:rPr>
              <a:t> et al, 2017).</a:t>
            </a:r>
            <a:endParaRPr lang="en-IN" sz="1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5340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8C54-BCE4-4F63-9D2A-38CB4C8E2145}"/>
              </a:ext>
            </a:extLst>
          </p:cNvPr>
          <p:cNvSpPr>
            <a:spLocks noGrp="1"/>
          </p:cNvSpPr>
          <p:nvPr>
            <p:ph type="title"/>
          </p:nvPr>
        </p:nvSpPr>
        <p:spPr>
          <a:xfrm>
            <a:off x="919119" y="841914"/>
            <a:ext cx="10353762" cy="970450"/>
          </a:xfrm>
        </p:spPr>
        <p:txBody>
          <a:bodyPr/>
          <a:lstStyle/>
          <a:p>
            <a:r>
              <a:rPr lang="en-US" dirty="0"/>
              <a:t>Iron impregnated maple biochar</a:t>
            </a:r>
            <a:endParaRPr lang="en-IN" dirty="0"/>
          </a:p>
        </p:txBody>
      </p:sp>
      <p:pic>
        <p:nvPicPr>
          <p:cNvPr id="4" name="Content Placeholder 3">
            <a:extLst>
              <a:ext uri="{FF2B5EF4-FFF2-40B4-BE49-F238E27FC236}">
                <a16:creationId xmlns:a16="http://schemas.microsoft.com/office/drawing/2014/main" id="{90E2D100-1276-4BCD-8E20-848722F386DE}"/>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58558"/>
            <a:ext cx="4252566" cy="4505960"/>
          </a:xfrm>
          <a:prstGeom prst="rect">
            <a:avLst/>
          </a:prstGeom>
          <a:noFill/>
          <a:ln>
            <a:noFill/>
          </a:ln>
        </p:spPr>
      </p:pic>
      <p:sp>
        <p:nvSpPr>
          <p:cNvPr id="6" name="Oval 5">
            <a:extLst>
              <a:ext uri="{FF2B5EF4-FFF2-40B4-BE49-F238E27FC236}">
                <a16:creationId xmlns:a16="http://schemas.microsoft.com/office/drawing/2014/main" id="{79CFD477-2E5C-45E5-A5B1-3B24486E6392}"/>
              </a:ext>
            </a:extLst>
          </p:cNvPr>
          <p:cNvSpPr/>
          <p:nvPr/>
        </p:nvSpPr>
        <p:spPr>
          <a:xfrm>
            <a:off x="3330256" y="264445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dirty="0"/>
          </a:p>
        </p:txBody>
      </p:sp>
      <p:pic>
        <p:nvPicPr>
          <p:cNvPr id="7" name="Picture 6">
            <a:extLst>
              <a:ext uri="{FF2B5EF4-FFF2-40B4-BE49-F238E27FC236}">
                <a16:creationId xmlns:a16="http://schemas.microsoft.com/office/drawing/2014/main" id="{B6EC162E-1BD1-4D4C-A1AA-4A34BF66FDE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35895" y="1658558"/>
            <a:ext cx="7518399" cy="4505960"/>
          </a:xfrm>
          <a:prstGeom prst="rect">
            <a:avLst/>
          </a:prstGeom>
          <a:noFill/>
          <a:ln>
            <a:noFill/>
          </a:ln>
        </p:spPr>
      </p:pic>
      <p:sp>
        <p:nvSpPr>
          <p:cNvPr id="8" name="Rectangle 7">
            <a:extLst>
              <a:ext uri="{FF2B5EF4-FFF2-40B4-BE49-F238E27FC236}">
                <a16:creationId xmlns:a16="http://schemas.microsoft.com/office/drawing/2014/main" id="{BCF37FAE-045B-41BF-ADDB-B2A1478B89BC}"/>
              </a:ext>
            </a:extLst>
          </p:cNvPr>
          <p:cNvSpPr/>
          <p:nvPr/>
        </p:nvSpPr>
        <p:spPr>
          <a:xfrm>
            <a:off x="76201" y="6192690"/>
            <a:ext cx="12039598" cy="369332"/>
          </a:xfrm>
          <a:prstGeom prst="rect">
            <a:avLst/>
          </a:prstGeom>
        </p:spPr>
        <p:txBody>
          <a:bodyPr wrap="square">
            <a:spAutoFit/>
          </a:bodyPr>
          <a:lstStyle/>
          <a:p>
            <a:pPr algn="ctr"/>
            <a:r>
              <a:rPr lang="en-US" dirty="0">
                <a:latin typeface="Times New Roman" panose="02020603050405020304" pitchFamily="18" charset="0"/>
                <a:ea typeface="Calibri" panose="020F0502020204030204" pitchFamily="34" charset="0"/>
              </a:rPr>
              <a:t>SEM image and EDS data of maple wood chips biochar</a:t>
            </a:r>
            <a:endParaRPr lang="en-IN" dirty="0"/>
          </a:p>
        </p:txBody>
      </p:sp>
      <p:sp>
        <p:nvSpPr>
          <p:cNvPr id="9" name="TextBox 8">
            <a:extLst>
              <a:ext uri="{FF2B5EF4-FFF2-40B4-BE49-F238E27FC236}">
                <a16:creationId xmlns:a16="http://schemas.microsoft.com/office/drawing/2014/main" id="{4AEC69FA-237F-4283-8933-345196166E26}"/>
              </a:ext>
            </a:extLst>
          </p:cNvPr>
          <p:cNvSpPr txBox="1"/>
          <p:nvPr/>
        </p:nvSpPr>
        <p:spPr>
          <a:xfrm>
            <a:off x="7883248" y="3632473"/>
            <a:ext cx="1451113" cy="369332"/>
          </a:xfrm>
          <a:prstGeom prst="rect">
            <a:avLst/>
          </a:prstGeom>
          <a:noFill/>
        </p:spPr>
        <p:txBody>
          <a:bodyPr wrap="square" rtlCol="0">
            <a:spAutoFit/>
          </a:bodyPr>
          <a:lstStyle/>
          <a:p>
            <a:pPr algn="ctr"/>
            <a:r>
              <a:rPr lang="en-US" dirty="0">
                <a:solidFill>
                  <a:schemeClr val="bg1"/>
                </a:solidFill>
              </a:rPr>
              <a:t>Iron</a:t>
            </a:r>
            <a:endParaRPr lang="en-IN" dirty="0">
              <a:solidFill>
                <a:schemeClr val="bg1"/>
              </a:solidFill>
            </a:endParaRPr>
          </a:p>
        </p:txBody>
      </p:sp>
      <p:cxnSp>
        <p:nvCxnSpPr>
          <p:cNvPr id="10" name="Straight Arrow Connector 9">
            <a:extLst>
              <a:ext uri="{FF2B5EF4-FFF2-40B4-BE49-F238E27FC236}">
                <a16:creationId xmlns:a16="http://schemas.microsoft.com/office/drawing/2014/main" id="{F804AE0F-CA9D-45DC-9189-330E5E3FD231}"/>
              </a:ext>
            </a:extLst>
          </p:cNvPr>
          <p:cNvCxnSpPr/>
          <p:nvPr/>
        </p:nvCxnSpPr>
        <p:spPr>
          <a:xfrm>
            <a:off x="8618744" y="3970155"/>
            <a:ext cx="715617" cy="1550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C246177-DD5B-44E3-85B8-7DF8222438B3}"/>
              </a:ext>
            </a:extLst>
          </p:cNvPr>
          <p:cNvSpPr/>
          <p:nvPr/>
        </p:nvSpPr>
        <p:spPr>
          <a:xfrm>
            <a:off x="5554826" y="3244334"/>
            <a:ext cx="1082348"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34.9 m</a:t>
            </a:r>
            <a:r>
              <a:rPr lang="en-US" baseline="30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/g</a:t>
            </a:r>
            <a:endParaRPr lang="en-IN" dirty="0"/>
          </a:p>
        </p:txBody>
      </p:sp>
      <p:sp>
        <p:nvSpPr>
          <p:cNvPr id="11" name="Rectangle 10">
            <a:extLst>
              <a:ext uri="{FF2B5EF4-FFF2-40B4-BE49-F238E27FC236}">
                <a16:creationId xmlns:a16="http://schemas.microsoft.com/office/drawing/2014/main" id="{43B367F5-CF3F-4E67-8C07-69C80678ACF5}"/>
              </a:ext>
            </a:extLst>
          </p:cNvPr>
          <p:cNvSpPr/>
          <p:nvPr/>
        </p:nvSpPr>
        <p:spPr>
          <a:xfrm>
            <a:off x="152400" y="6178477"/>
            <a:ext cx="2658100" cy="646331"/>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Surface Area - 59.8 m</a:t>
            </a:r>
            <a:r>
              <a:rPr lang="en-US" baseline="30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/g</a:t>
            </a:r>
          </a:p>
          <a:p>
            <a:r>
              <a:rPr lang="en-US" dirty="0">
                <a:latin typeface="Times New Roman" panose="02020603050405020304" pitchFamily="18" charset="0"/>
              </a:rPr>
              <a:t>Pore volume - 0.040 cm³/g</a:t>
            </a:r>
            <a:endParaRPr lang="en-IN" dirty="0"/>
          </a:p>
        </p:txBody>
      </p:sp>
    </p:spTree>
    <p:extLst>
      <p:ext uri="{BB962C8B-B14F-4D97-AF65-F5344CB8AC3E}">
        <p14:creationId xmlns:p14="http://schemas.microsoft.com/office/powerpoint/2010/main" val="2279273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ADF17-58AE-4AAA-97AA-6E4A9E6E86C7}"/>
              </a:ext>
            </a:extLst>
          </p:cNvPr>
          <p:cNvSpPr>
            <a:spLocks noGrp="1"/>
          </p:cNvSpPr>
          <p:nvPr>
            <p:ph type="title"/>
          </p:nvPr>
        </p:nvSpPr>
        <p:spPr>
          <a:xfrm>
            <a:off x="919119" y="792480"/>
            <a:ext cx="10353762" cy="970450"/>
          </a:xfrm>
        </p:spPr>
        <p:txBody>
          <a:bodyPr/>
          <a:lstStyle/>
          <a:p>
            <a:r>
              <a:rPr lang="en-US" dirty="0"/>
              <a:t>Iron impregnated corn </a:t>
            </a:r>
            <a:r>
              <a:rPr lang="en-US" dirty="0" err="1"/>
              <a:t>stover</a:t>
            </a:r>
            <a:r>
              <a:rPr lang="en-US" dirty="0"/>
              <a:t> biochar</a:t>
            </a:r>
            <a:endParaRPr lang="en-IN" dirty="0"/>
          </a:p>
        </p:txBody>
      </p:sp>
      <p:pic>
        <p:nvPicPr>
          <p:cNvPr id="4" name="Content Placeholder 3">
            <a:extLst>
              <a:ext uri="{FF2B5EF4-FFF2-40B4-BE49-F238E27FC236}">
                <a16:creationId xmlns:a16="http://schemas.microsoft.com/office/drawing/2014/main" id="{5CAAC940-82C8-4B4E-8365-3B42F906F127}"/>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2881" y="1670427"/>
            <a:ext cx="4135725" cy="4433224"/>
          </a:xfrm>
          <a:prstGeom prst="rect">
            <a:avLst/>
          </a:prstGeom>
          <a:noFill/>
          <a:ln>
            <a:noFill/>
          </a:ln>
        </p:spPr>
      </p:pic>
      <p:pic>
        <p:nvPicPr>
          <p:cNvPr id="5" name="Picture 4">
            <a:extLst>
              <a:ext uri="{FF2B5EF4-FFF2-40B4-BE49-F238E27FC236}">
                <a16:creationId xmlns:a16="http://schemas.microsoft.com/office/drawing/2014/main" id="{17D980BA-13D3-4A46-98E9-D15E8DEB7B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39920" y="1670427"/>
            <a:ext cx="7569199" cy="4433224"/>
          </a:xfrm>
          <a:prstGeom prst="rect">
            <a:avLst/>
          </a:prstGeom>
          <a:noFill/>
          <a:ln>
            <a:noFill/>
          </a:ln>
        </p:spPr>
      </p:pic>
      <p:sp>
        <p:nvSpPr>
          <p:cNvPr id="6" name="Rectangle 5">
            <a:extLst>
              <a:ext uri="{FF2B5EF4-FFF2-40B4-BE49-F238E27FC236}">
                <a16:creationId xmlns:a16="http://schemas.microsoft.com/office/drawing/2014/main" id="{8DB3C1EA-4948-4B44-8959-C296B716C218}"/>
              </a:ext>
            </a:extLst>
          </p:cNvPr>
          <p:cNvSpPr/>
          <p:nvPr/>
        </p:nvSpPr>
        <p:spPr>
          <a:xfrm>
            <a:off x="0" y="6076269"/>
            <a:ext cx="12039598" cy="369332"/>
          </a:xfrm>
          <a:prstGeom prst="rect">
            <a:avLst/>
          </a:prstGeom>
        </p:spPr>
        <p:txBody>
          <a:bodyPr wrap="square">
            <a:spAutoFit/>
          </a:bodyPr>
          <a:lstStyle/>
          <a:p>
            <a:pPr algn="ctr"/>
            <a:r>
              <a:rPr lang="en-US" dirty="0">
                <a:latin typeface="Times New Roman" panose="02020603050405020304" pitchFamily="18" charset="0"/>
                <a:ea typeface="Calibri" panose="020F0502020204030204" pitchFamily="34" charset="0"/>
              </a:rPr>
              <a:t>SEM image and EDS data of corn </a:t>
            </a:r>
            <a:r>
              <a:rPr lang="en-US" dirty="0" err="1">
                <a:latin typeface="Times New Roman" panose="02020603050405020304" pitchFamily="18" charset="0"/>
                <a:ea typeface="Calibri" panose="020F0502020204030204" pitchFamily="34" charset="0"/>
              </a:rPr>
              <a:t>stover</a:t>
            </a:r>
            <a:r>
              <a:rPr lang="en-US" dirty="0">
                <a:latin typeface="Times New Roman" panose="02020603050405020304" pitchFamily="18" charset="0"/>
                <a:ea typeface="Calibri" panose="020F0502020204030204" pitchFamily="34" charset="0"/>
              </a:rPr>
              <a:t> biochar</a:t>
            </a:r>
            <a:endParaRPr lang="en-IN" dirty="0"/>
          </a:p>
        </p:txBody>
      </p:sp>
      <p:sp>
        <p:nvSpPr>
          <p:cNvPr id="7" name="Oval 6">
            <a:extLst>
              <a:ext uri="{FF2B5EF4-FFF2-40B4-BE49-F238E27FC236}">
                <a16:creationId xmlns:a16="http://schemas.microsoft.com/office/drawing/2014/main" id="{ADCE26CA-6D98-4533-A1BF-1D29B5654256}"/>
              </a:ext>
            </a:extLst>
          </p:cNvPr>
          <p:cNvSpPr/>
          <p:nvPr/>
        </p:nvSpPr>
        <p:spPr>
          <a:xfrm>
            <a:off x="827679" y="3246120"/>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dirty="0"/>
          </a:p>
        </p:txBody>
      </p:sp>
      <p:cxnSp>
        <p:nvCxnSpPr>
          <p:cNvPr id="11" name="Straight Arrow Connector 10">
            <a:extLst>
              <a:ext uri="{FF2B5EF4-FFF2-40B4-BE49-F238E27FC236}">
                <a16:creationId xmlns:a16="http://schemas.microsoft.com/office/drawing/2014/main" id="{A956BA0E-C361-4B31-B4EF-85D8004153ED}"/>
              </a:ext>
            </a:extLst>
          </p:cNvPr>
          <p:cNvCxnSpPr/>
          <p:nvPr/>
        </p:nvCxnSpPr>
        <p:spPr>
          <a:xfrm>
            <a:off x="8666921" y="3887039"/>
            <a:ext cx="715617" cy="1550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8A13940-40FD-4A07-A835-7E1EAF043028}"/>
              </a:ext>
            </a:extLst>
          </p:cNvPr>
          <p:cNvSpPr txBox="1"/>
          <p:nvPr/>
        </p:nvSpPr>
        <p:spPr>
          <a:xfrm>
            <a:off x="7941364" y="3545089"/>
            <a:ext cx="1451113" cy="369332"/>
          </a:xfrm>
          <a:prstGeom prst="rect">
            <a:avLst/>
          </a:prstGeom>
          <a:noFill/>
        </p:spPr>
        <p:txBody>
          <a:bodyPr wrap="square" rtlCol="0">
            <a:spAutoFit/>
          </a:bodyPr>
          <a:lstStyle/>
          <a:p>
            <a:pPr algn="ctr"/>
            <a:r>
              <a:rPr lang="en-US" dirty="0">
                <a:solidFill>
                  <a:schemeClr val="bg1"/>
                </a:solidFill>
              </a:rPr>
              <a:t>Iron</a:t>
            </a:r>
            <a:endParaRPr lang="en-IN" dirty="0">
              <a:solidFill>
                <a:schemeClr val="bg1"/>
              </a:solidFill>
            </a:endParaRPr>
          </a:p>
        </p:txBody>
      </p:sp>
      <p:sp>
        <p:nvSpPr>
          <p:cNvPr id="3" name="Rectangle 2">
            <a:extLst>
              <a:ext uri="{FF2B5EF4-FFF2-40B4-BE49-F238E27FC236}">
                <a16:creationId xmlns:a16="http://schemas.microsoft.com/office/drawing/2014/main" id="{86ABAAE2-8878-449F-ABDD-B0596B137635}"/>
              </a:ext>
            </a:extLst>
          </p:cNvPr>
          <p:cNvSpPr/>
          <p:nvPr/>
        </p:nvSpPr>
        <p:spPr>
          <a:xfrm>
            <a:off x="182881" y="6103651"/>
            <a:ext cx="2808205" cy="646331"/>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Surface Area - 34.9 m</a:t>
            </a:r>
            <a:r>
              <a:rPr lang="en-US" baseline="30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/g</a:t>
            </a:r>
          </a:p>
          <a:p>
            <a:r>
              <a:rPr lang="en-IN" dirty="0"/>
              <a:t>Pore volume - 0.004 cm³/g</a:t>
            </a:r>
          </a:p>
        </p:txBody>
      </p:sp>
    </p:spTree>
    <p:extLst>
      <p:ext uri="{BB962C8B-B14F-4D97-AF65-F5344CB8AC3E}">
        <p14:creationId xmlns:p14="http://schemas.microsoft.com/office/powerpoint/2010/main" val="1226094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1170267"/>
            <a:ext cx="10353762" cy="970450"/>
          </a:xfrm>
        </p:spPr>
        <p:txBody>
          <a:bodyPr>
            <a:normAutofit fontScale="90000"/>
          </a:bodyPr>
          <a:lstStyle/>
          <a:p>
            <a:r>
              <a:rPr lang="en-US" b="1" dirty="0"/>
              <a:t>Experimental Design : Effect of iron impregnation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751325"/>
              </p:ext>
            </p:extLst>
          </p:nvPr>
        </p:nvGraphicFramePr>
        <p:xfrm>
          <a:off x="304800" y="2618872"/>
          <a:ext cx="7979971" cy="3275748"/>
        </p:xfrm>
        <a:graphic>
          <a:graphicData uri="http://schemas.openxmlformats.org/drawingml/2006/table">
            <a:tbl>
              <a:tblPr>
                <a:tableStyleId>{D7AC3CCA-C797-4891-BE02-D94E43425B78}</a:tableStyleId>
              </a:tblPr>
              <a:tblGrid>
                <a:gridCol w="5786712">
                  <a:extLst>
                    <a:ext uri="{9D8B030D-6E8A-4147-A177-3AD203B41FA5}">
                      <a16:colId xmlns:a16="http://schemas.microsoft.com/office/drawing/2014/main" val="20001"/>
                    </a:ext>
                  </a:extLst>
                </a:gridCol>
                <a:gridCol w="2193259">
                  <a:extLst>
                    <a:ext uri="{9D8B030D-6E8A-4147-A177-3AD203B41FA5}">
                      <a16:colId xmlns:a16="http://schemas.microsoft.com/office/drawing/2014/main" val="20005"/>
                    </a:ext>
                  </a:extLst>
                </a:gridCol>
              </a:tblGrid>
              <a:tr h="436989">
                <a:tc>
                  <a:txBody>
                    <a:bodyPr/>
                    <a:lstStyle/>
                    <a:p>
                      <a:pPr algn="ctr" fontAlgn="b"/>
                      <a:r>
                        <a:rPr lang="en-US" sz="3200" u="none" strike="noStrike" dirty="0">
                          <a:effectLst/>
                        </a:rPr>
                        <a:t>CONTENTS</a:t>
                      </a:r>
                      <a:endParaRPr lang="en-US" sz="3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400" u="none" strike="noStrike" dirty="0">
                          <a:effectLst/>
                        </a:rPr>
                        <a:t>Biochar</a:t>
                      </a:r>
                      <a:r>
                        <a:rPr lang="en-US" sz="2400" u="none" strike="noStrike" baseline="0" dirty="0">
                          <a:effectLst/>
                        </a:rPr>
                        <a:t> amount added (mg)</a:t>
                      </a:r>
                      <a:endParaRPr lang="en-US" sz="2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184707">
                <a:tc>
                  <a:txBody>
                    <a:bodyPr/>
                    <a:lstStyle/>
                    <a:p>
                      <a:pPr algn="ctr" fontAlgn="b"/>
                      <a:r>
                        <a:rPr lang="en-US" sz="2000" u="none" strike="noStrike" dirty="0">
                          <a:effectLst/>
                        </a:rPr>
                        <a:t>Inoculum Control</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b="0" i="0" u="none" strike="noStrike" dirty="0">
                          <a:solidFill>
                            <a:srgbClr val="000000"/>
                          </a:solidFill>
                          <a:effectLst/>
                          <a:latin typeface="+mn-lt"/>
                        </a:rPr>
                        <a:t>0</a:t>
                      </a:r>
                    </a:p>
                  </a:txBody>
                  <a:tcPr marL="7620" marR="7620" marT="7620" marB="0" anchor="b"/>
                </a:tc>
                <a:extLst>
                  <a:ext uri="{0D108BD9-81ED-4DB2-BD59-A6C34878D82A}">
                    <a16:rowId xmlns:a16="http://schemas.microsoft.com/office/drawing/2014/main" val="10001"/>
                  </a:ext>
                </a:extLst>
              </a:tr>
              <a:tr h="184707">
                <a:tc>
                  <a:txBody>
                    <a:bodyPr/>
                    <a:lstStyle/>
                    <a:p>
                      <a:pPr algn="ctr" fontAlgn="b"/>
                      <a:r>
                        <a:rPr lang="en-US" sz="2000" u="none" strike="noStrike" dirty="0">
                          <a:effectLst/>
                        </a:rPr>
                        <a:t>Manure Control (DM)</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b="0" i="0" u="none" strike="noStrike" dirty="0">
                          <a:solidFill>
                            <a:srgbClr val="000000"/>
                          </a:solidFill>
                          <a:effectLst/>
                          <a:latin typeface="+mn-lt"/>
                        </a:rPr>
                        <a:t>0</a:t>
                      </a:r>
                    </a:p>
                  </a:txBody>
                  <a:tcPr marL="7620" marR="7620" marT="7620" marB="0" anchor="b"/>
                </a:tc>
                <a:extLst>
                  <a:ext uri="{0D108BD9-81ED-4DB2-BD59-A6C34878D82A}">
                    <a16:rowId xmlns:a16="http://schemas.microsoft.com/office/drawing/2014/main" val="10002"/>
                  </a:ext>
                </a:extLst>
              </a:tr>
              <a:tr h="364908">
                <a:tc>
                  <a:txBody>
                    <a:bodyPr/>
                    <a:lstStyle/>
                    <a:p>
                      <a:pPr algn="ctr" fontAlgn="b"/>
                      <a:r>
                        <a:rPr lang="en-IN" sz="2000" u="none" strike="noStrike" dirty="0">
                          <a:effectLst/>
                        </a:rPr>
                        <a:t>0.5 g CSB : 1 g TS of manure (CSB)</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1049</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364908">
                <a:tc>
                  <a:txBody>
                    <a:bodyPr/>
                    <a:lstStyle/>
                    <a:p>
                      <a:pPr algn="ctr" fontAlgn="b"/>
                      <a:r>
                        <a:rPr lang="en-IN" sz="2000" u="none" strike="noStrike" dirty="0">
                          <a:effectLst/>
                        </a:rPr>
                        <a:t>0.5 g iron-impregnated CSB : 1 g TS of manure (CSB-Fe)</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1049</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184707">
                <a:tc>
                  <a:txBody>
                    <a:bodyPr/>
                    <a:lstStyle/>
                    <a:p>
                      <a:pPr algn="ctr" fontAlgn="b"/>
                      <a:r>
                        <a:rPr lang="en-IN" sz="2000" u="none" strike="noStrike" dirty="0">
                          <a:effectLst/>
                        </a:rPr>
                        <a:t>0.5 g MB : 1 g TS of manure (MB)</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1049</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r h="184707">
                <a:tc>
                  <a:txBody>
                    <a:bodyPr/>
                    <a:lstStyle/>
                    <a:p>
                      <a:pPr algn="ctr" fontAlgn="b"/>
                      <a:r>
                        <a:rPr lang="en-IN" sz="2000" u="none" strike="noStrike" dirty="0">
                          <a:effectLst/>
                        </a:rPr>
                        <a:t>0.5 g MB iron-impregnated : 1 g TS of manure (MB-Fe)</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1049</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0"/>
                  </a:ext>
                </a:extLst>
              </a:tr>
            </a:tbl>
          </a:graphicData>
        </a:graphic>
      </p:graphicFrame>
      <p:sp>
        <p:nvSpPr>
          <p:cNvPr id="5" name="TextBox 4">
            <a:extLst>
              <a:ext uri="{FF2B5EF4-FFF2-40B4-BE49-F238E27FC236}">
                <a16:creationId xmlns:a16="http://schemas.microsoft.com/office/drawing/2014/main" id="{F3500D1B-236A-48CD-904E-518A64C4042D}"/>
              </a:ext>
            </a:extLst>
          </p:cNvPr>
          <p:cNvSpPr txBox="1"/>
          <p:nvPr/>
        </p:nvSpPr>
        <p:spPr>
          <a:xfrm>
            <a:off x="8284771" y="3165920"/>
            <a:ext cx="3799074"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3 replicates for each treatment</a:t>
            </a:r>
          </a:p>
          <a:p>
            <a:pPr marL="285750" indent="-285750">
              <a:buFont typeface="Arial" panose="020B0604020202020204" pitchFamily="34" charset="0"/>
              <a:buChar char="•"/>
            </a:pPr>
            <a:r>
              <a:rPr lang="en-US" sz="2400" dirty="0"/>
              <a:t>Total volume of manure and inoculum: 150 mL</a:t>
            </a:r>
          </a:p>
          <a:p>
            <a:pPr marL="285750" indent="-285750">
              <a:buFont typeface="Arial" panose="020B0604020202020204" pitchFamily="34" charset="0"/>
              <a:buChar char="•"/>
            </a:pPr>
            <a:r>
              <a:rPr lang="en-US" sz="2400" dirty="0"/>
              <a:t>ISR – 2:1</a:t>
            </a:r>
          </a:p>
        </p:txBody>
      </p:sp>
    </p:spTree>
    <p:extLst>
      <p:ext uri="{BB962C8B-B14F-4D97-AF65-F5344CB8AC3E}">
        <p14:creationId xmlns:p14="http://schemas.microsoft.com/office/powerpoint/2010/main" val="631994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15FE27-EFB8-4E52-A6AA-181A0A7A098B}"/>
              </a:ext>
            </a:extLst>
          </p:cNvPr>
          <p:cNvSpPr txBox="1">
            <a:spLocks/>
          </p:cNvSpPr>
          <p:nvPr/>
        </p:nvSpPr>
        <p:spPr>
          <a:xfrm>
            <a:off x="244066" y="973138"/>
            <a:ext cx="8133478" cy="94024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b="1" dirty="0"/>
              <a:t>Results: CH</a:t>
            </a:r>
            <a:r>
              <a:rPr lang="en-US" sz="4800" b="1" baseline="-25000" dirty="0"/>
              <a:t>4</a:t>
            </a:r>
            <a:r>
              <a:rPr lang="en-US" sz="4800" b="1" dirty="0"/>
              <a:t> Production</a:t>
            </a:r>
          </a:p>
        </p:txBody>
      </p:sp>
      <p:sp>
        <p:nvSpPr>
          <p:cNvPr id="5" name="TextBox 4">
            <a:extLst>
              <a:ext uri="{FF2B5EF4-FFF2-40B4-BE49-F238E27FC236}">
                <a16:creationId xmlns:a16="http://schemas.microsoft.com/office/drawing/2014/main" id="{97C55B8B-AAC9-4730-BA77-DBE7297208BA}"/>
              </a:ext>
            </a:extLst>
          </p:cNvPr>
          <p:cNvSpPr txBox="1"/>
          <p:nvPr/>
        </p:nvSpPr>
        <p:spPr>
          <a:xfrm>
            <a:off x="8901528" y="2146158"/>
            <a:ext cx="3210153"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CH</a:t>
            </a:r>
            <a:r>
              <a:rPr lang="en-US" sz="2000" baseline="-25000" dirty="0"/>
              <a:t>4</a:t>
            </a:r>
            <a:r>
              <a:rPr lang="en-US" sz="2000" dirty="0"/>
              <a:t> production for the treatments with both unmodified and Fe-modified biochar did not significantly differ from the treatment with no biochar addition</a:t>
            </a:r>
          </a:p>
          <a:p>
            <a:pPr marL="285750" indent="-285750">
              <a:buFont typeface="Arial" panose="020B0604020202020204" pitchFamily="34" charset="0"/>
              <a:buChar char="•"/>
            </a:pPr>
            <a:r>
              <a:rPr lang="en-US" sz="2000" dirty="0"/>
              <a:t>The CH</a:t>
            </a:r>
            <a:r>
              <a:rPr lang="en-US" sz="2000" baseline="-25000" dirty="0"/>
              <a:t>4</a:t>
            </a:r>
            <a:r>
              <a:rPr lang="en-US" sz="2000" dirty="0"/>
              <a:t> production varied from 270 - 304 mL CH</a:t>
            </a:r>
            <a:r>
              <a:rPr lang="en-US" sz="2000" baseline="-25000" dirty="0"/>
              <a:t>4</a:t>
            </a:r>
            <a:r>
              <a:rPr lang="en-US" sz="2000" dirty="0"/>
              <a:t>/g VS, with MB having the lowest and CSB having the highest volume</a:t>
            </a:r>
            <a:endParaRPr lang="en-IN" sz="2000" dirty="0"/>
          </a:p>
        </p:txBody>
      </p:sp>
      <p:sp>
        <p:nvSpPr>
          <p:cNvPr id="7" name="Rectangle 6">
            <a:extLst>
              <a:ext uri="{FF2B5EF4-FFF2-40B4-BE49-F238E27FC236}">
                <a16:creationId xmlns:a16="http://schemas.microsoft.com/office/drawing/2014/main" id="{B64B4A97-4336-42DE-B31A-8B9BC6B2C86B}"/>
              </a:ext>
            </a:extLst>
          </p:cNvPr>
          <p:cNvSpPr/>
          <p:nvPr/>
        </p:nvSpPr>
        <p:spPr>
          <a:xfrm>
            <a:off x="4343400" y="-10405"/>
            <a:ext cx="6914856" cy="769441"/>
          </a:xfrm>
          <a:prstGeom prst="rect">
            <a:avLst/>
          </a:prstGeom>
          <a:solidFill>
            <a:srgbClr val="00B0F0"/>
          </a:solidFill>
        </p:spPr>
        <p:txBody>
          <a:bodyPr wrap="square">
            <a:spAutoFit/>
          </a:bodyPr>
          <a:lstStyle/>
          <a:p>
            <a:pPr algn="ctr"/>
            <a:r>
              <a:rPr lang="en-US" sz="4400" b="1" dirty="0"/>
              <a:t>Effect of iron impregnation</a:t>
            </a:r>
            <a:endParaRPr lang="en-IN" sz="4400" dirty="0"/>
          </a:p>
        </p:txBody>
      </p:sp>
      <p:pic>
        <p:nvPicPr>
          <p:cNvPr id="2" name="Picture 1">
            <a:extLst>
              <a:ext uri="{FF2B5EF4-FFF2-40B4-BE49-F238E27FC236}">
                <a16:creationId xmlns:a16="http://schemas.microsoft.com/office/drawing/2014/main" id="{EABD454C-FAFF-47E2-AD95-F1913E084006}"/>
              </a:ext>
            </a:extLst>
          </p:cNvPr>
          <p:cNvPicPr>
            <a:picLocks noChangeAspect="1"/>
          </p:cNvPicPr>
          <p:nvPr/>
        </p:nvPicPr>
        <p:blipFill>
          <a:blip r:embed="rId3"/>
          <a:stretch>
            <a:fillRect/>
          </a:stretch>
        </p:blipFill>
        <p:spPr>
          <a:xfrm>
            <a:off x="0" y="2259874"/>
            <a:ext cx="8924856" cy="3979712"/>
          </a:xfrm>
          <a:prstGeom prst="rect">
            <a:avLst/>
          </a:prstGeom>
        </p:spPr>
      </p:pic>
    </p:spTree>
    <p:extLst>
      <p:ext uri="{BB962C8B-B14F-4D97-AF65-F5344CB8AC3E}">
        <p14:creationId xmlns:p14="http://schemas.microsoft.com/office/powerpoint/2010/main" val="1220035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3AE8A530-2661-4F3E-9C8B-5D7ED60D3AE0}"/>
              </a:ext>
            </a:extLst>
          </p:cNvPr>
          <p:cNvPicPr>
            <a:picLocks noGrp="1" noChangeAspect="1"/>
          </p:cNvPicPr>
          <p:nvPr>
            <p:ph idx="1"/>
          </p:nvPr>
        </p:nvPicPr>
        <p:blipFill>
          <a:blip r:embed="rId4"/>
          <a:stretch>
            <a:fillRect/>
          </a:stretch>
        </p:blipFill>
        <p:spPr>
          <a:xfrm>
            <a:off x="8495160" y="4513005"/>
            <a:ext cx="3714238" cy="2365957"/>
          </a:xfrm>
          <a:prstGeom prst="rect">
            <a:avLst/>
          </a:prstGeom>
        </p:spPr>
      </p:pic>
      <p:cxnSp>
        <p:nvCxnSpPr>
          <p:cNvPr id="15" name="Straight Connector 14">
            <a:extLst>
              <a:ext uri="{FF2B5EF4-FFF2-40B4-BE49-F238E27FC236}">
                <a16:creationId xmlns:a16="http://schemas.microsoft.com/office/drawing/2014/main" id="{E8470FD2-B13A-4556-9D05-BC82BFE6BD2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2972" y="20963"/>
            <a:ext cx="0" cy="68580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5C65C3E-E80C-46A6-A5AE-5E4706E7FF64}"/>
              </a:ext>
            </a:extLst>
          </p:cNvPr>
          <p:cNvPicPr>
            <a:picLocks noChangeAspect="1"/>
          </p:cNvPicPr>
          <p:nvPr/>
        </p:nvPicPr>
        <p:blipFill>
          <a:blip r:embed="rId5"/>
          <a:stretch>
            <a:fillRect/>
          </a:stretch>
        </p:blipFill>
        <p:spPr>
          <a:xfrm>
            <a:off x="-1" y="3374726"/>
            <a:ext cx="4618731" cy="3483274"/>
          </a:xfrm>
          <a:prstGeom prst="rect">
            <a:avLst/>
          </a:prstGeom>
        </p:spPr>
      </p:pic>
      <p:cxnSp>
        <p:nvCxnSpPr>
          <p:cNvPr id="17" name="Straight Connector 16">
            <a:extLst>
              <a:ext uri="{FF2B5EF4-FFF2-40B4-BE49-F238E27FC236}">
                <a16:creationId xmlns:a16="http://schemas.microsoft.com/office/drawing/2014/main" id="{83DCF570-5FFA-4422-B8A3-C28A303EF16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94479" y="3429000"/>
            <a:ext cx="7498080" cy="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0" name="Content Placeholder 3">
            <a:extLst>
              <a:ext uri="{FF2B5EF4-FFF2-40B4-BE49-F238E27FC236}">
                <a16:creationId xmlns:a16="http://schemas.microsoft.com/office/drawing/2014/main" id="{FC17797D-1EF4-41E2-B100-A725B83F8D02}"/>
              </a:ext>
            </a:extLst>
          </p:cNvPr>
          <p:cNvPicPr>
            <a:picLocks noChangeAspect="1"/>
          </p:cNvPicPr>
          <p:nvPr/>
        </p:nvPicPr>
        <p:blipFill>
          <a:blip r:embed="rId6"/>
          <a:stretch>
            <a:fillRect/>
          </a:stretch>
        </p:blipFill>
        <p:spPr>
          <a:xfrm>
            <a:off x="8465574" y="0"/>
            <a:ext cx="3726426" cy="2546548"/>
          </a:xfrm>
          <a:prstGeom prst="rect">
            <a:avLst/>
          </a:prstGeom>
        </p:spPr>
      </p:pic>
      <p:cxnSp>
        <p:nvCxnSpPr>
          <p:cNvPr id="19" name="Straight Connector 18">
            <a:extLst>
              <a:ext uri="{FF2B5EF4-FFF2-40B4-BE49-F238E27FC236}">
                <a16:creationId xmlns:a16="http://schemas.microsoft.com/office/drawing/2014/main" id="{8E32D90B-5FD5-41C6-B6BA-4C814B30760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43519" y="20963"/>
            <a:ext cx="0" cy="68580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D6A332F-335C-4B8B-9C56-ECABDEB956F0}"/>
              </a:ext>
            </a:extLst>
          </p:cNvPr>
          <p:cNvPicPr>
            <a:picLocks noChangeAspect="1"/>
          </p:cNvPicPr>
          <p:nvPr/>
        </p:nvPicPr>
        <p:blipFill>
          <a:blip r:embed="rId7"/>
          <a:stretch>
            <a:fillRect/>
          </a:stretch>
        </p:blipFill>
        <p:spPr>
          <a:xfrm>
            <a:off x="0" y="810696"/>
            <a:ext cx="4628306" cy="2905898"/>
          </a:xfrm>
          <a:prstGeom prst="rect">
            <a:avLst/>
          </a:prstGeom>
        </p:spPr>
      </p:pic>
      <p:pic>
        <p:nvPicPr>
          <p:cNvPr id="1028" name="Picture 4" descr="https://lh3.googleusercontent.com/MLj-04HCCLmE0FmXpsPoADvsPo4VMjCEbHGYWucO-8-V4TdsmQO5NRll4UBnqA5QpIt1hC9VN8iu4UWY3uTEiwMvqn6B7d5txsAxRVuHS0NBJPVT2dhzphDzZ2imTWtGKHjPFv7Sob1DYNJ3WbQXXDpWDEuSerKdOI87xYWWYf2PA9Bsh6JrcFtlKqBXfOWK9u66PkKPlbx9uzb6DEzPx1X1gadNOZ49FFghzpm9kYT8kI0o_Mez0mLbHcD--QeyAGV4yfKfEOgMhiG3PROf4q4axi3SdXeK-PHCEwWeIZMRRRgFEKrpho0weyIrLG1W2mwtu4CBSIvHZikmJCW1mHzfe0IgHB0bx-f__k2ugnL0NGOH5n7sJx_rmSnaZmRnx4UFlpc6fHdnygH7IjleOx9wliq8i_SXaORJPfvdJA0QKsTyxc21_3AB4KggJL0JkIOSZkoO36UwyNKcqLgC0e9rNaQkWFrSnrcuMv30KXMFHoDJUl3MWd8E2LAtEdNXSbuJqLSddkyE8LrpJNN62tFPiGRu61dt_9YOmp_ar7L_4jvP2waSOIBUEEnrAcfqvLgiZ30sNvSNA-KR7y55u6_xnf8-jJ7RasyEaLOMsUobIpju05YLmXGqErJUDecVlka024wjhx-z4GSJTzUD3YbQVEtw057c=w1605-h903-no">
            <a:extLst>
              <a:ext uri="{FF2B5EF4-FFF2-40B4-BE49-F238E27FC236}">
                <a16:creationId xmlns:a16="http://schemas.microsoft.com/office/drawing/2014/main" id="{23C19750-7A82-4DC1-B988-DE4338F3C2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7639" y="2659432"/>
            <a:ext cx="3741213" cy="21092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A914587-5200-499E-9689-E1A858C848CF}"/>
              </a:ext>
            </a:extLst>
          </p:cNvPr>
          <p:cNvPicPr>
            <a:picLocks noChangeAspect="1"/>
          </p:cNvPicPr>
          <p:nvPr/>
        </p:nvPicPr>
        <p:blipFill>
          <a:blip r:embed="rId9"/>
          <a:stretch>
            <a:fillRect/>
          </a:stretch>
        </p:blipFill>
        <p:spPr>
          <a:xfrm>
            <a:off x="4694478" y="4768645"/>
            <a:ext cx="3707531" cy="2089355"/>
          </a:xfrm>
          <a:prstGeom prst="rect">
            <a:avLst/>
          </a:prstGeom>
        </p:spPr>
      </p:pic>
      <p:pic>
        <p:nvPicPr>
          <p:cNvPr id="24" name="Picture 23">
            <a:extLst>
              <a:ext uri="{FF2B5EF4-FFF2-40B4-BE49-F238E27FC236}">
                <a16:creationId xmlns:a16="http://schemas.microsoft.com/office/drawing/2014/main" id="{20596688-F854-4FEC-A307-DB15D6C513AF}"/>
              </a:ext>
            </a:extLst>
          </p:cNvPr>
          <p:cNvPicPr>
            <a:picLocks noChangeAspect="1"/>
          </p:cNvPicPr>
          <p:nvPr/>
        </p:nvPicPr>
        <p:blipFill>
          <a:blip r:embed="rId10"/>
          <a:stretch>
            <a:fillRect/>
          </a:stretch>
        </p:blipFill>
        <p:spPr>
          <a:xfrm>
            <a:off x="4669817" y="0"/>
            <a:ext cx="3758612" cy="2659431"/>
          </a:xfrm>
          <a:prstGeom prst="rect">
            <a:avLst/>
          </a:prstGeom>
        </p:spPr>
      </p:pic>
      <p:pic>
        <p:nvPicPr>
          <p:cNvPr id="6" name="Picture 5">
            <a:extLst>
              <a:ext uri="{FF2B5EF4-FFF2-40B4-BE49-F238E27FC236}">
                <a16:creationId xmlns:a16="http://schemas.microsoft.com/office/drawing/2014/main" id="{CC782348-7A78-4B5D-8500-112974AB3362}"/>
              </a:ext>
            </a:extLst>
          </p:cNvPr>
          <p:cNvPicPr>
            <a:picLocks noChangeAspect="1"/>
          </p:cNvPicPr>
          <p:nvPr/>
        </p:nvPicPr>
        <p:blipFill>
          <a:blip r:embed="rId11"/>
          <a:stretch>
            <a:fillRect/>
          </a:stretch>
        </p:blipFill>
        <p:spPr>
          <a:xfrm>
            <a:off x="8485030" y="2153265"/>
            <a:ext cx="3714238" cy="2359740"/>
          </a:xfrm>
          <a:prstGeom prst="rect">
            <a:avLst/>
          </a:prstGeom>
        </p:spPr>
      </p:pic>
      <p:sp>
        <p:nvSpPr>
          <p:cNvPr id="25" name="TextBox 24">
            <a:extLst>
              <a:ext uri="{FF2B5EF4-FFF2-40B4-BE49-F238E27FC236}">
                <a16:creationId xmlns:a16="http://schemas.microsoft.com/office/drawing/2014/main" id="{EE718469-AEFF-414A-903A-77011349BB57}"/>
              </a:ext>
            </a:extLst>
          </p:cNvPr>
          <p:cNvSpPr txBox="1"/>
          <p:nvPr/>
        </p:nvSpPr>
        <p:spPr>
          <a:xfrm>
            <a:off x="2880814" y="2406087"/>
            <a:ext cx="7334858" cy="1323439"/>
          </a:xfrm>
          <a:prstGeom prst="rect">
            <a:avLst/>
          </a:prstGeom>
          <a:noFill/>
        </p:spPr>
        <p:txBody>
          <a:bodyPr wrap="square" rtlCol="0">
            <a:spAutoFit/>
          </a:bodyPr>
          <a:lstStyle/>
          <a:p>
            <a:pPr algn="ctr"/>
            <a:r>
              <a:rPr lang="en-US" sz="8000" dirty="0">
                <a:solidFill>
                  <a:srgbClr val="00B0F0"/>
                </a:solidFill>
              </a:rPr>
              <a:t>My Journey</a:t>
            </a:r>
            <a:endParaRPr lang="en-IN" sz="8000" dirty="0">
              <a:solidFill>
                <a:srgbClr val="00B0F0"/>
              </a:solidFill>
            </a:endParaRPr>
          </a:p>
        </p:txBody>
      </p:sp>
    </p:spTree>
    <p:extLst>
      <p:ext uri="{BB962C8B-B14F-4D97-AF65-F5344CB8AC3E}">
        <p14:creationId xmlns:p14="http://schemas.microsoft.com/office/powerpoint/2010/main" val="1693197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19BB7A-B81D-4A94-83E3-6549160E27A9}"/>
              </a:ext>
            </a:extLst>
          </p:cNvPr>
          <p:cNvSpPr>
            <a:spLocks noGrp="1"/>
          </p:cNvSpPr>
          <p:nvPr>
            <p:ph type="title"/>
          </p:nvPr>
        </p:nvSpPr>
        <p:spPr>
          <a:xfrm>
            <a:off x="-1" y="974825"/>
            <a:ext cx="9010185" cy="940240"/>
          </a:xfrm>
        </p:spPr>
        <p:txBody>
          <a:bodyPr vert="horz" lIns="91440" tIns="45720" rIns="91440" bIns="45720" rtlCol="0" anchor="b">
            <a:normAutofit fontScale="90000"/>
          </a:bodyPr>
          <a:lstStyle/>
          <a:p>
            <a:pPr algn="r"/>
            <a:r>
              <a:rPr lang="en-US" sz="4800" b="1" dirty="0"/>
              <a:t>Results: Cumulative H</a:t>
            </a:r>
            <a:r>
              <a:rPr lang="en-US" sz="4800" b="1" baseline="-25000" dirty="0"/>
              <a:t>2</a:t>
            </a:r>
            <a:r>
              <a:rPr lang="en-US" sz="4800" b="1" dirty="0"/>
              <a:t>S Production</a:t>
            </a:r>
          </a:p>
        </p:txBody>
      </p:sp>
      <p:sp>
        <p:nvSpPr>
          <p:cNvPr id="6" name="TextBox 5">
            <a:extLst>
              <a:ext uri="{FF2B5EF4-FFF2-40B4-BE49-F238E27FC236}">
                <a16:creationId xmlns:a16="http://schemas.microsoft.com/office/drawing/2014/main" id="{2E79101C-86C3-4452-85DF-840BC88C08D0}"/>
              </a:ext>
            </a:extLst>
          </p:cNvPr>
          <p:cNvSpPr txBox="1"/>
          <p:nvPr/>
        </p:nvSpPr>
        <p:spPr>
          <a:xfrm>
            <a:off x="8732474" y="2155188"/>
            <a:ext cx="317914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DM had the highest H</a:t>
            </a:r>
            <a:r>
              <a:rPr lang="en-US" sz="2000" baseline="-25000" dirty="0"/>
              <a:t>2</a:t>
            </a:r>
            <a:r>
              <a:rPr lang="en-US" sz="2000" dirty="0"/>
              <a:t>S volume after the study period (</a:t>
            </a:r>
            <a:r>
              <a:rPr lang="en-US" sz="2000" dirty="0">
                <a:latin typeface="Times New Roman" panose="02020603050405020304" pitchFamily="18" charset="0"/>
                <a:ea typeface="Calibri" panose="020F0502020204030204" pitchFamily="34" charset="0"/>
              </a:rPr>
              <a:t>2025 ± 33 mL H</a:t>
            </a:r>
            <a:r>
              <a:rPr lang="en-US" sz="2000" baseline="-25000" dirty="0">
                <a:latin typeface="Times New Roman" panose="02020603050405020304" pitchFamily="18" charset="0"/>
                <a:ea typeface="Calibri" panose="020F0502020204030204" pitchFamily="34" charset="0"/>
              </a:rPr>
              <a:t>2</a:t>
            </a:r>
            <a:r>
              <a:rPr lang="en-US" sz="2000" dirty="0">
                <a:latin typeface="Times New Roman" panose="02020603050405020304" pitchFamily="18" charset="0"/>
                <a:ea typeface="Calibri" panose="020F0502020204030204" pitchFamily="34" charset="0"/>
              </a:rPr>
              <a:t>S/kg VS</a:t>
            </a:r>
            <a:r>
              <a:rPr lang="en-US" sz="2000" dirty="0"/>
              <a:t>)</a:t>
            </a:r>
          </a:p>
          <a:p>
            <a:pPr marL="285750" indent="-285750">
              <a:buFont typeface="Arial" panose="020B0604020202020204" pitchFamily="34" charset="0"/>
              <a:buChar char="•"/>
            </a:pPr>
            <a:r>
              <a:rPr lang="en-US" sz="2000" dirty="0"/>
              <a:t>The normalized H</a:t>
            </a:r>
            <a:r>
              <a:rPr lang="en-US" sz="2000" baseline="-25000" dirty="0"/>
              <a:t>2</a:t>
            </a:r>
            <a:r>
              <a:rPr lang="en-US" sz="2000" dirty="0"/>
              <a:t>S production for the Fe-impregnated biochar treated reactors varied from 0 to 51.3 ± 3.7  mL H</a:t>
            </a:r>
            <a:r>
              <a:rPr lang="en-US" sz="2000" baseline="-25000" dirty="0"/>
              <a:t>2</a:t>
            </a:r>
            <a:r>
              <a:rPr lang="en-US" sz="2000" dirty="0"/>
              <a:t>S/kg VS for CSB-Fe and MB-Fe, with removal efficiencies of 100% and 97%, respectively </a:t>
            </a:r>
          </a:p>
        </p:txBody>
      </p:sp>
      <p:pic>
        <p:nvPicPr>
          <p:cNvPr id="5" name="Picture 4">
            <a:extLst>
              <a:ext uri="{FF2B5EF4-FFF2-40B4-BE49-F238E27FC236}">
                <a16:creationId xmlns:a16="http://schemas.microsoft.com/office/drawing/2014/main" id="{77741B42-E29C-4165-BC18-775A4AB3465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105" y="2179954"/>
            <a:ext cx="8564369" cy="4037965"/>
          </a:xfrm>
          <a:prstGeom prst="rect">
            <a:avLst/>
          </a:prstGeom>
          <a:noFill/>
        </p:spPr>
      </p:pic>
      <p:sp>
        <p:nvSpPr>
          <p:cNvPr id="7" name="Rectangle 6">
            <a:extLst>
              <a:ext uri="{FF2B5EF4-FFF2-40B4-BE49-F238E27FC236}">
                <a16:creationId xmlns:a16="http://schemas.microsoft.com/office/drawing/2014/main" id="{5B7EA70A-8176-428F-AC71-D44F52037915}"/>
              </a:ext>
            </a:extLst>
          </p:cNvPr>
          <p:cNvSpPr/>
          <p:nvPr/>
        </p:nvSpPr>
        <p:spPr>
          <a:xfrm>
            <a:off x="4343400" y="-10405"/>
            <a:ext cx="6914856" cy="769441"/>
          </a:xfrm>
          <a:prstGeom prst="rect">
            <a:avLst/>
          </a:prstGeom>
          <a:solidFill>
            <a:srgbClr val="00B0F0"/>
          </a:solidFill>
        </p:spPr>
        <p:txBody>
          <a:bodyPr wrap="square">
            <a:spAutoFit/>
          </a:bodyPr>
          <a:lstStyle/>
          <a:p>
            <a:pPr algn="ctr"/>
            <a:r>
              <a:rPr lang="en-US" sz="4400" b="1" dirty="0"/>
              <a:t>Effect of iron impregnation</a:t>
            </a:r>
            <a:endParaRPr lang="en-IN" sz="4400" dirty="0"/>
          </a:p>
        </p:txBody>
      </p:sp>
    </p:spTree>
    <p:extLst>
      <p:ext uri="{BB962C8B-B14F-4D97-AF65-F5344CB8AC3E}">
        <p14:creationId xmlns:p14="http://schemas.microsoft.com/office/powerpoint/2010/main" val="3328630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11CD-4C1F-44DE-8892-84D580E95889}"/>
              </a:ext>
            </a:extLst>
          </p:cNvPr>
          <p:cNvSpPr>
            <a:spLocks noGrp="1"/>
          </p:cNvSpPr>
          <p:nvPr>
            <p:ph type="title"/>
          </p:nvPr>
        </p:nvSpPr>
        <p:spPr>
          <a:xfrm>
            <a:off x="913881" y="1044498"/>
            <a:ext cx="10353762" cy="970450"/>
          </a:xfrm>
        </p:spPr>
        <p:txBody>
          <a:bodyPr/>
          <a:lstStyle/>
          <a:p>
            <a:r>
              <a:rPr lang="en-US" b="1" dirty="0"/>
              <a:t>Results: </a:t>
            </a:r>
            <a:r>
              <a:rPr lang="en-IN" b="1" dirty="0">
                <a:effectLst/>
              </a:rPr>
              <a:t>H</a:t>
            </a:r>
            <a:r>
              <a:rPr lang="en-IN" b="1" baseline="-25000" dirty="0">
                <a:effectLst/>
              </a:rPr>
              <a:t>2</a:t>
            </a:r>
            <a:r>
              <a:rPr lang="en-IN" b="1" dirty="0">
                <a:effectLst/>
              </a:rPr>
              <a:t>S removal</a:t>
            </a:r>
            <a:endParaRPr lang="en-IN" b="1" dirty="0"/>
          </a:p>
        </p:txBody>
      </p:sp>
      <p:sp>
        <p:nvSpPr>
          <p:cNvPr id="6" name="TextBox 5">
            <a:extLst>
              <a:ext uri="{FF2B5EF4-FFF2-40B4-BE49-F238E27FC236}">
                <a16:creationId xmlns:a16="http://schemas.microsoft.com/office/drawing/2014/main" id="{ED053EB8-0FC0-4891-95A8-3316E3D7721C}"/>
              </a:ext>
            </a:extLst>
          </p:cNvPr>
          <p:cNvSpPr txBox="1"/>
          <p:nvPr/>
        </p:nvSpPr>
        <p:spPr>
          <a:xfrm>
            <a:off x="1788491" y="5813502"/>
            <a:ext cx="10531577" cy="369332"/>
          </a:xfrm>
          <a:prstGeom prst="rect">
            <a:avLst/>
          </a:prstGeom>
          <a:noFill/>
        </p:spPr>
        <p:txBody>
          <a:bodyPr wrap="square" rtlCol="0">
            <a:spAutoFit/>
          </a:bodyPr>
          <a:lstStyle/>
          <a:p>
            <a:r>
              <a:rPr lang="en-US" baseline="30000" dirty="0"/>
              <a:t>*</a:t>
            </a:r>
            <a:r>
              <a:rPr lang="en-US" dirty="0"/>
              <a:t>When compared to DM control</a:t>
            </a:r>
            <a:endParaRPr lang="en-IN" dirty="0"/>
          </a:p>
        </p:txBody>
      </p:sp>
      <p:graphicFrame>
        <p:nvGraphicFramePr>
          <p:cNvPr id="17" name="Content Placeholder 16">
            <a:extLst>
              <a:ext uri="{FF2B5EF4-FFF2-40B4-BE49-F238E27FC236}">
                <a16:creationId xmlns:a16="http://schemas.microsoft.com/office/drawing/2014/main" id="{F5E5743D-99D6-42F8-AE2F-510E779402E5}"/>
              </a:ext>
            </a:extLst>
          </p:cNvPr>
          <p:cNvGraphicFramePr>
            <a:graphicFrameLocks noGrp="1"/>
          </p:cNvGraphicFramePr>
          <p:nvPr>
            <p:ph idx="1"/>
            <p:extLst>
              <p:ext uri="{D42A27DB-BD31-4B8C-83A1-F6EECF244321}">
                <p14:modId xmlns:p14="http://schemas.microsoft.com/office/powerpoint/2010/main" val="3444114072"/>
              </p:ext>
            </p:extLst>
          </p:nvPr>
        </p:nvGraphicFramePr>
        <p:xfrm>
          <a:off x="1879600" y="2014949"/>
          <a:ext cx="8595361" cy="3800435"/>
        </p:xfrm>
        <a:graphic>
          <a:graphicData uri="http://schemas.openxmlformats.org/drawingml/2006/table">
            <a:tbl>
              <a:tblPr firstRow="1" bandRow="1">
                <a:tableStyleId>{D7AC3CCA-C797-4891-BE02-D94E43425B78}</a:tableStyleId>
              </a:tblPr>
              <a:tblGrid>
                <a:gridCol w="1812514">
                  <a:extLst>
                    <a:ext uri="{9D8B030D-6E8A-4147-A177-3AD203B41FA5}">
                      <a16:colId xmlns:a16="http://schemas.microsoft.com/office/drawing/2014/main" val="2579055949"/>
                    </a:ext>
                  </a:extLst>
                </a:gridCol>
                <a:gridCol w="1986217">
                  <a:extLst>
                    <a:ext uri="{9D8B030D-6E8A-4147-A177-3AD203B41FA5}">
                      <a16:colId xmlns:a16="http://schemas.microsoft.com/office/drawing/2014/main" val="1102924792"/>
                    </a:ext>
                  </a:extLst>
                </a:gridCol>
                <a:gridCol w="2703795">
                  <a:extLst>
                    <a:ext uri="{9D8B030D-6E8A-4147-A177-3AD203B41FA5}">
                      <a16:colId xmlns:a16="http://schemas.microsoft.com/office/drawing/2014/main" val="2989921189"/>
                    </a:ext>
                  </a:extLst>
                </a:gridCol>
                <a:gridCol w="2092835">
                  <a:extLst>
                    <a:ext uri="{9D8B030D-6E8A-4147-A177-3AD203B41FA5}">
                      <a16:colId xmlns:a16="http://schemas.microsoft.com/office/drawing/2014/main" val="1722833721"/>
                    </a:ext>
                  </a:extLst>
                </a:gridCol>
              </a:tblGrid>
              <a:tr h="1345524">
                <a:tc>
                  <a:txBody>
                    <a:bodyPr/>
                    <a:lstStyle/>
                    <a:p>
                      <a:pPr marL="0" marR="0" algn="ctr">
                        <a:lnSpc>
                          <a:spcPct val="107000"/>
                        </a:lnSpc>
                        <a:spcBef>
                          <a:spcPts val="0"/>
                        </a:spcBef>
                        <a:spcAft>
                          <a:spcPts val="0"/>
                        </a:spcAft>
                      </a:pPr>
                      <a:r>
                        <a:rPr lang="en-IN" sz="2800">
                          <a:effectLst/>
                        </a:rPr>
                        <a:t>Treatment</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800">
                          <a:effectLst/>
                        </a:rPr>
                        <a:t>H</a:t>
                      </a:r>
                      <a:r>
                        <a:rPr lang="en-IN" sz="2800" baseline="-25000">
                          <a:effectLst/>
                        </a:rPr>
                        <a:t>2</a:t>
                      </a:r>
                      <a:r>
                        <a:rPr lang="en-IN" sz="2800">
                          <a:effectLst/>
                        </a:rPr>
                        <a:t>S volume reduction (uL)</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dirty="0">
                          <a:effectLst/>
                        </a:rPr>
                        <a:t>Normalized H</a:t>
                      </a:r>
                      <a:r>
                        <a:rPr lang="en-US" sz="2800" baseline="-25000" dirty="0">
                          <a:effectLst/>
                        </a:rPr>
                        <a:t>2</a:t>
                      </a:r>
                      <a:r>
                        <a:rPr lang="en-US" sz="2800" dirty="0">
                          <a:effectLst/>
                        </a:rPr>
                        <a:t>S reduction (mg H</a:t>
                      </a:r>
                      <a:r>
                        <a:rPr lang="en-US" sz="2800" baseline="-25000" dirty="0">
                          <a:effectLst/>
                        </a:rPr>
                        <a:t>2</a:t>
                      </a:r>
                      <a:r>
                        <a:rPr lang="en-US" sz="2800" dirty="0">
                          <a:effectLst/>
                        </a:rPr>
                        <a:t>S/g biochar)</a:t>
                      </a:r>
                      <a:endParaRPr lang="en-IN"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a:effectLst/>
                        </a:rPr>
                        <a:t>Percent Reduction (%)</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81473"/>
                  </a:ext>
                </a:extLst>
              </a:tr>
              <a:tr h="613257">
                <a:tc>
                  <a:txBody>
                    <a:bodyPr/>
                    <a:lstStyle/>
                    <a:p>
                      <a:pPr marL="0" marR="0" algn="ctr">
                        <a:lnSpc>
                          <a:spcPct val="107000"/>
                        </a:lnSpc>
                        <a:spcBef>
                          <a:spcPts val="0"/>
                        </a:spcBef>
                        <a:spcAft>
                          <a:spcPts val="0"/>
                        </a:spcAft>
                      </a:pPr>
                      <a:r>
                        <a:rPr lang="en-US" sz="2800" dirty="0">
                          <a:solidFill>
                            <a:srgbClr val="FF0000"/>
                          </a:solidFill>
                          <a:effectLst/>
                        </a:rPr>
                        <a:t>CSB-Fe</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solidFill>
                            <a:srgbClr val="FF0000"/>
                          </a:solidFill>
                          <a:effectLst/>
                        </a:rPr>
                        <a:t>2002</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solidFill>
                            <a:srgbClr val="FF0000"/>
                          </a:solidFill>
                          <a:effectLst/>
                        </a:rPr>
                        <a:t>2.69</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solidFill>
                            <a:srgbClr val="FF0000"/>
                          </a:solidFill>
                          <a:effectLst/>
                        </a:rPr>
                        <a:t>100</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20911222"/>
                  </a:ext>
                </a:extLst>
              </a:tr>
              <a:tr h="613257">
                <a:tc>
                  <a:txBody>
                    <a:bodyPr/>
                    <a:lstStyle/>
                    <a:p>
                      <a:pPr marL="0" marR="0" algn="ctr">
                        <a:lnSpc>
                          <a:spcPct val="107000"/>
                        </a:lnSpc>
                        <a:spcBef>
                          <a:spcPts val="0"/>
                        </a:spcBef>
                        <a:spcAft>
                          <a:spcPts val="0"/>
                        </a:spcAft>
                      </a:pPr>
                      <a:r>
                        <a:rPr lang="en-US" sz="2800">
                          <a:effectLst/>
                        </a:rPr>
                        <a:t>CSB</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effectLst/>
                        </a:rPr>
                        <a:t>960</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effectLst/>
                        </a:rPr>
                        <a:t>1.30</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effectLst/>
                        </a:rPr>
                        <a:t>44</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69220098"/>
                  </a:ext>
                </a:extLst>
              </a:tr>
              <a:tr h="613257">
                <a:tc>
                  <a:txBody>
                    <a:bodyPr/>
                    <a:lstStyle/>
                    <a:p>
                      <a:pPr marL="0" marR="0" algn="ctr">
                        <a:lnSpc>
                          <a:spcPct val="107000"/>
                        </a:lnSpc>
                        <a:spcBef>
                          <a:spcPts val="0"/>
                        </a:spcBef>
                        <a:spcAft>
                          <a:spcPts val="0"/>
                        </a:spcAft>
                      </a:pPr>
                      <a:r>
                        <a:rPr lang="en-US" sz="2800" dirty="0">
                          <a:solidFill>
                            <a:srgbClr val="FF0000"/>
                          </a:solidFill>
                          <a:effectLst/>
                        </a:rPr>
                        <a:t>MB-Fe</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solidFill>
                            <a:srgbClr val="FF0000"/>
                          </a:solidFill>
                          <a:effectLst/>
                        </a:rPr>
                        <a:t>1930</a:t>
                      </a:r>
                      <a:endParaRPr lang="en-IN"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solidFill>
                            <a:srgbClr val="FF0000"/>
                          </a:solidFill>
                          <a:effectLst/>
                        </a:rPr>
                        <a:t>2.59</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solidFill>
                            <a:srgbClr val="FF0000"/>
                          </a:solidFill>
                          <a:effectLst/>
                        </a:rPr>
                        <a:t>97</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30959967"/>
                  </a:ext>
                </a:extLst>
              </a:tr>
              <a:tr h="613257">
                <a:tc>
                  <a:txBody>
                    <a:bodyPr/>
                    <a:lstStyle/>
                    <a:p>
                      <a:pPr marL="0" marR="0" algn="ctr">
                        <a:lnSpc>
                          <a:spcPct val="107000"/>
                        </a:lnSpc>
                        <a:spcBef>
                          <a:spcPts val="0"/>
                        </a:spcBef>
                        <a:spcAft>
                          <a:spcPts val="0"/>
                        </a:spcAft>
                      </a:pPr>
                      <a:r>
                        <a:rPr lang="en-US" sz="2800">
                          <a:effectLst/>
                        </a:rPr>
                        <a:t>MB</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effectLst/>
                        </a:rPr>
                        <a:t>1292</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effectLst/>
                        </a:rPr>
                        <a:t>1.74</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effectLst/>
                        </a:rPr>
                        <a:t>59</a:t>
                      </a:r>
                      <a:endParaRPr lang="en-IN"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84883252"/>
                  </a:ext>
                </a:extLst>
              </a:tr>
            </a:tbl>
          </a:graphicData>
        </a:graphic>
      </p:graphicFrame>
      <p:sp>
        <p:nvSpPr>
          <p:cNvPr id="5" name="Rectangle 4">
            <a:extLst>
              <a:ext uri="{FF2B5EF4-FFF2-40B4-BE49-F238E27FC236}">
                <a16:creationId xmlns:a16="http://schemas.microsoft.com/office/drawing/2014/main" id="{2D933E53-7CC2-4DE3-8725-5177AE0BF0D6}"/>
              </a:ext>
            </a:extLst>
          </p:cNvPr>
          <p:cNvSpPr/>
          <p:nvPr/>
        </p:nvSpPr>
        <p:spPr>
          <a:xfrm>
            <a:off x="4343400" y="-10405"/>
            <a:ext cx="6914856" cy="769441"/>
          </a:xfrm>
          <a:prstGeom prst="rect">
            <a:avLst/>
          </a:prstGeom>
          <a:solidFill>
            <a:srgbClr val="00B0F0"/>
          </a:solidFill>
        </p:spPr>
        <p:txBody>
          <a:bodyPr wrap="square">
            <a:spAutoFit/>
          </a:bodyPr>
          <a:lstStyle/>
          <a:p>
            <a:pPr algn="ctr"/>
            <a:r>
              <a:rPr lang="en-US" sz="4400" b="1" dirty="0"/>
              <a:t>Effect of iron impregnation</a:t>
            </a:r>
            <a:endParaRPr lang="en-IN" sz="4400" dirty="0"/>
          </a:p>
        </p:txBody>
      </p:sp>
    </p:spTree>
    <p:extLst>
      <p:ext uri="{BB962C8B-B14F-4D97-AF65-F5344CB8AC3E}">
        <p14:creationId xmlns:p14="http://schemas.microsoft.com/office/powerpoint/2010/main" val="2631959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66E4-EF2A-48DE-8196-696A075D7DA3}"/>
              </a:ext>
            </a:extLst>
          </p:cNvPr>
          <p:cNvSpPr>
            <a:spLocks noGrp="1"/>
          </p:cNvSpPr>
          <p:nvPr>
            <p:ph type="title"/>
          </p:nvPr>
        </p:nvSpPr>
        <p:spPr/>
        <p:txBody>
          <a:bodyPr/>
          <a:lstStyle/>
          <a:p>
            <a:r>
              <a:rPr lang="en-US" b="1" dirty="0"/>
              <a:t>Conclusions</a:t>
            </a:r>
            <a:endParaRPr lang="en-IN" b="1" dirty="0"/>
          </a:p>
        </p:txBody>
      </p:sp>
      <p:sp>
        <p:nvSpPr>
          <p:cNvPr id="3" name="Content Placeholder 2">
            <a:extLst>
              <a:ext uri="{FF2B5EF4-FFF2-40B4-BE49-F238E27FC236}">
                <a16:creationId xmlns:a16="http://schemas.microsoft.com/office/drawing/2014/main" id="{8520D5E4-B412-4CED-B313-FAAB95C7E1D3}"/>
              </a:ext>
            </a:extLst>
          </p:cNvPr>
          <p:cNvSpPr>
            <a:spLocks noGrp="1"/>
          </p:cNvSpPr>
          <p:nvPr>
            <p:ph idx="1"/>
          </p:nvPr>
        </p:nvSpPr>
        <p:spPr/>
        <p:txBody>
          <a:bodyPr>
            <a:noAutofit/>
          </a:bodyPr>
          <a:lstStyle/>
          <a:p>
            <a:r>
              <a:rPr lang="en-US" sz="2400" dirty="0"/>
              <a:t>In-situ biochar addition to anaerobic digestion systems was effective in reducing H</a:t>
            </a:r>
            <a:r>
              <a:rPr lang="en-US" sz="2400" baseline="-25000" dirty="0"/>
              <a:t>2</a:t>
            </a:r>
            <a:r>
              <a:rPr lang="en-US" sz="2400" dirty="0"/>
              <a:t>S in biogas.</a:t>
            </a:r>
          </a:p>
          <a:p>
            <a:r>
              <a:rPr lang="en-IN" sz="2400" dirty="0"/>
              <a:t>H</a:t>
            </a:r>
            <a:r>
              <a:rPr lang="en-IN" sz="2400" baseline="-25000" dirty="0"/>
              <a:t>2</a:t>
            </a:r>
            <a:r>
              <a:rPr lang="en-IN" sz="2400" dirty="0"/>
              <a:t>S reduction efficiency increased to &gt;90% for each biochar type (CSB and MB) at the highest dosage (1.82 g biochar/g manure TS).</a:t>
            </a:r>
          </a:p>
          <a:p>
            <a:r>
              <a:rPr lang="en-US" sz="2400" dirty="0">
                <a:effectLst/>
              </a:rPr>
              <a:t>Different biochar particle sizes (L,M, and S) showed an </a:t>
            </a:r>
            <a:r>
              <a:rPr lang="en-US" sz="2400" dirty="0"/>
              <a:t>H</a:t>
            </a:r>
            <a:r>
              <a:rPr lang="en-US" sz="2400" baseline="-25000" dirty="0"/>
              <a:t>2</a:t>
            </a:r>
            <a:r>
              <a:rPr lang="en-US" sz="2400" dirty="0"/>
              <a:t>S</a:t>
            </a:r>
            <a:r>
              <a:rPr lang="en-US" sz="2400" dirty="0">
                <a:effectLst/>
              </a:rPr>
              <a:t> removal efficiency of 26% - 43%, but were not significantly different from each other. </a:t>
            </a:r>
            <a:endParaRPr lang="en-IN" sz="2400" dirty="0"/>
          </a:p>
          <a:p>
            <a:r>
              <a:rPr lang="en-US" sz="2400" dirty="0">
                <a:effectLst/>
              </a:rPr>
              <a:t>The H</a:t>
            </a:r>
            <a:r>
              <a:rPr lang="en-US" sz="2400" baseline="-25000" dirty="0">
                <a:effectLst/>
              </a:rPr>
              <a:t>2</a:t>
            </a:r>
            <a:r>
              <a:rPr lang="en-US" sz="2400" dirty="0">
                <a:effectLst/>
              </a:rPr>
              <a:t>S removal efficiencies in the Fe-impregnated biochar treated reactors were 100% and 97% for CSB-Fe and MB-Fe, respectively.</a:t>
            </a:r>
            <a:endParaRPr lang="en-IN" sz="2400" dirty="0"/>
          </a:p>
          <a:p>
            <a:r>
              <a:rPr lang="en-US" sz="2400" dirty="0"/>
              <a:t>There were no significant differences in % CH</a:t>
            </a:r>
            <a:r>
              <a:rPr lang="en-US" sz="2400" baseline="-25000" dirty="0"/>
              <a:t>4 </a:t>
            </a:r>
            <a:r>
              <a:rPr lang="en-US" sz="2400" dirty="0"/>
              <a:t>and yield between treatments in all three experiments.</a:t>
            </a:r>
            <a:endParaRPr lang="en-IN" sz="2400" dirty="0"/>
          </a:p>
        </p:txBody>
      </p:sp>
    </p:spTree>
    <p:extLst>
      <p:ext uri="{BB962C8B-B14F-4D97-AF65-F5344CB8AC3E}">
        <p14:creationId xmlns:p14="http://schemas.microsoft.com/office/powerpoint/2010/main" val="3854451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BC11-C8C9-45CF-A7A0-1267BC9F988D}"/>
              </a:ext>
            </a:extLst>
          </p:cNvPr>
          <p:cNvSpPr>
            <a:spLocks noGrp="1"/>
          </p:cNvSpPr>
          <p:nvPr>
            <p:ph type="title"/>
          </p:nvPr>
        </p:nvSpPr>
        <p:spPr>
          <a:xfrm>
            <a:off x="5146160" y="609600"/>
            <a:ext cx="5978072" cy="970450"/>
          </a:xfrm>
        </p:spPr>
        <p:txBody>
          <a:bodyPr>
            <a:normAutofit/>
          </a:bodyPr>
          <a:lstStyle/>
          <a:p>
            <a:r>
              <a:rPr lang="en-US" dirty="0"/>
              <a:t>Acknowledgments</a:t>
            </a:r>
            <a:endParaRPr lang="en-IN" dirty="0"/>
          </a:p>
        </p:txBody>
      </p:sp>
      <p:pic>
        <p:nvPicPr>
          <p:cNvPr id="15" name="Picture 12">
            <a:extLst>
              <a:ext uri="{FF2B5EF4-FFF2-40B4-BE49-F238E27FC236}">
                <a16:creationId xmlns:a16="http://schemas.microsoft.com/office/drawing/2014/main" id="{7AA41F59-BAF0-4CFD-A9FA-ED4C838B545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16" name="Content Placeholder 3">
            <a:extLst>
              <a:ext uri="{FF2B5EF4-FFF2-40B4-BE49-F238E27FC236}">
                <a16:creationId xmlns:a16="http://schemas.microsoft.com/office/drawing/2014/main" id="{0D8C7EC6-1411-4DF8-BA4E-D04425454849}"/>
              </a:ext>
            </a:extLst>
          </p:cNvPr>
          <p:cNvPicPr>
            <a:picLocks noChangeAspect="1"/>
          </p:cNvPicPr>
          <p:nvPr/>
        </p:nvPicPr>
        <p:blipFill rotWithShape="1">
          <a:blip r:embed="rId4"/>
          <a:srcRect r="1587" b="4"/>
          <a:stretch/>
        </p:blipFill>
        <p:spPr>
          <a:xfrm>
            <a:off x="643339" y="1055029"/>
            <a:ext cx="3551912" cy="2706796"/>
          </a:xfrm>
          <a:prstGeom prst="rect">
            <a:avLst/>
          </a:prstGeom>
        </p:spPr>
      </p:pic>
      <p:pic>
        <p:nvPicPr>
          <p:cNvPr id="5" name="Picture 4">
            <a:extLst>
              <a:ext uri="{FF2B5EF4-FFF2-40B4-BE49-F238E27FC236}">
                <a16:creationId xmlns:a16="http://schemas.microsoft.com/office/drawing/2014/main" id="{6D9DA091-E667-4716-9CFA-7A5EC5D21A4E}"/>
              </a:ext>
            </a:extLst>
          </p:cNvPr>
          <p:cNvPicPr>
            <a:picLocks noChangeAspect="1"/>
          </p:cNvPicPr>
          <p:nvPr/>
        </p:nvPicPr>
        <p:blipFill rotWithShape="1">
          <a:blip r:embed="rId5"/>
          <a:srcRect l="118" r="4421" b="3"/>
          <a:stretch/>
        </p:blipFill>
        <p:spPr>
          <a:xfrm>
            <a:off x="643339" y="3856567"/>
            <a:ext cx="3551912" cy="2706794"/>
          </a:xfrm>
          <a:prstGeom prst="rect">
            <a:avLst/>
          </a:prstGeom>
        </p:spPr>
      </p:pic>
      <p:sp>
        <p:nvSpPr>
          <p:cNvPr id="17" name="Content Placeholder 9">
            <a:extLst>
              <a:ext uri="{FF2B5EF4-FFF2-40B4-BE49-F238E27FC236}">
                <a16:creationId xmlns:a16="http://schemas.microsoft.com/office/drawing/2014/main" id="{E6A3A284-8EAA-4771-89C8-B7D948F6B115}"/>
              </a:ext>
            </a:extLst>
          </p:cNvPr>
          <p:cNvSpPr>
            <a:spLocks noGrp="1"/>
          </p:cNvSpPr>
          <p:nvPr>
            <p:ph idx="1"/>
          </p:nvPr>
        </p:nvSpPr>
        <p:spPr>
          <a:xfrm>
            <a:off x="5146160" y="1828801"/>
            <a:ext cx="5978072" cy="3866048"/>
          </a:xfrm>
        </p:spPr>
        <p:txBody>
          <a:bodyPr anchor="ctr">
            <a:normAutofit fontScale="92500" lnSpcReduction="20000"/>
          </a:bodyPr>
          <a:lstStyle/>
          <a:p>
            <a:pPr>
              <a:buClr>
                <a:srgbClr val="BB6049"/>
              </a:buClr>
            </a:pPr>
            <a:r>
              <a:rPr lang="en-US" sz="2400" dirty="0"/>
              <a:t>Committee Members: Dr. Stephanie Lansing (advisor), Dr. Gary Felton, Dr. Walter </a:t>
            </a:r>
            <a:r>
              <a:rPr lang="en-US" sz="2400" dirty="0" err="1"/>
              <a:t>Mulbry</a:t>
            </a:r>
            <a:r>
              <a:rPr lang="en-US" sz="2400" dirty="0"/>
              <a:t>, Dr. Ashwani Gupta, and Dr. Alba Torrents</a:t>
            </a:r>
          </a:p>
          <a:p>
            <a:pPr>
              <a:buClr>
                <a:srgbClr val="BB6049"/>
              </a:buClr>
            </a:pPr>
            <a:r>
              <a:rPr lang="en-US" sz="2400" dirty="0"/>
              <a:t>Waste to Energy Lab group</a:t>
            </a:r>
          </a:p>
          <a:p>
            <a:pPr>
              <a:buClr>
                <a:srgbClr val="BB6049"/>
              </a:buClr>
            </a:pPr>
            <a:r>
              <a:rPr lang="en-US" sz="2400" dirty="0"/>
              <a:t>Department of Environmental Science and Technology (ENST)</a:t>
            </a:r>
          </a:p>
          <a:p>
            <a:pPr>
              <a:buClr>
                <a:srgbClr val="BB6049"/>
              </a:buClr>
            </a:pPr>
            <a:r>
              <a:rPr lang="en-US" sz="2400" dirty="0"/>
              <a:t>Northeast Sustainable Agricultural Research and Education (NESARE) – LNE15-341 and GNE18-167</a:t>
            </a:r>
          </a:p>
          <a:p>
            <a:pPr>
              <a:buClr>
                <a:srgbClr val="BB6049"/>
              </a:buClr>
            </a:pPr>
            <a:r>
              <a:rPr lang="en-US" sz="2400" dirty="0"/>
              <a:t>Maryland Department of Agriculture (MDA)</a:t>
            </a:r>
          </a:p>
        </p:txBody>
      </p:sp>
    </p:spTree>
    <p:extLst>
      <p:ext uri="{BB962C8B-B14F-4D97-AF65-F5344CB8AC3E}">
        <p14:creationId xmlns:p14="http://schemas.microsoft.com/office/powerpoint/2010/main" val="526883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75983" y="3083559"/>
            <a:ext cx="9440034" cy="1828801"/>
          </a:xfrm>
        </p:spPr>
        <p:txBody>
          <a:bodyPr>
            <a:normAutofit fontScale="90000"/>
          </a:bodyPr>
          <a:lstStyle/>
          <a:p>
            <a:r>
              <a:rPr lang="en-US" dirty="0"/>
              <a:t>Thank You</a:t>
            </a:r>
            <a:br>
              <a:rPr lang="en-US" dirty="0"/>
            </a:br>
            <a:r>
              <a:rPr lang="en-US" dirty="0"/>
              <a:t/>
            </a:r>
            <a:br>
              <a:rPr lang="en-US" dirty="0"/>
            </a:br>
            <a:r>
              <a:rPr lang="en-US" dirty="0"/>
              <a:t>Questions?</a:t>
            </a:r>
          </a:p>
        </p:txBody>
      </p:sp>
    </p:spTree>
    <p:extLst>
      <p:ext uri="{BB962C8B-B14F-4D97-AF65-F5344CB8AC3E}">
        <p14:creationId xmlns:p14="http://schemas.microsoft.com/office/powerpoint/2010/main" val="4125530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4A56-7F31-4EE4-9E6A-873AD1A85C55}"/>
              </a:ext>
            </a:extLst>
          </p:cNvPr>
          <p:cNvSpPr>
            <a:spLocks noGrp="1"/>
          </p:cNvSpPr>
          <p:nvPr>
            <p:ph type="title"/>
          </p:nvPr>
        </p:nvSpPr>
        <p:spPr/>
        <p:txBody>
          <a:bodyPr/>
          <a:lstStyle/>
          <a:p>
            <a:r>
              <a:rPr lang="en-US" dirty="0"/>
              <a:t>My Dissertation</a:t>
            </a:r>
            <a:endParaRPr lang="en-IN" dirty="0"/>
          </a:p>
        </p:txBody>
      </p:sp>
      <p:sp>
        <p:nvSpPr>
          <p:cNvPr id="3" name="Content Placeholder 2">
            <a:extLst>
              <a:ext uri="{FF2B5EF4-FFF2-40B4-BE49-F238E27FC236}">
                <a16:creationId xmlns:a16="http://schemas.microsoft.com/office/drawing/2014/main" id="{4CEF05DD-1FA0-4DA5-ACF9-C606C2F5BD3D}"/>
              </a:ext>
            </a:extLst>
          </p:cNvPr>
          <p:cNvSpPr>
            <a:spLocks noGrp="1"/>
          </p:cNvSpPr>
          <p:nvPr>
            <p:ph idx="1"/>
          </p:nvPr>
        </p:nvSpPr>
        <p:spPr>
          <a:xfrm>
            <a:off x="913795" y="1732449"/>
            <a:ext cx="10353762" cy="4894493"/>
          </a:xfrm>
        </p:spPr>
        <p:txBody>
          <a:bodyPr>
            <a:normAutofit fontScale="92500" lnSpcReduction="10000"/>
          </a:bodyPr>
          <a:lstStyle/>
          <a:p>
            <a:r>
              <a:rPr lang="en-US" sz="2400" dirty="0"/>
              <a:t>Chapter 1: Introduction</a:t>
            </a:r>
          </a:p>
          <a:p>
            <a:r>
              <a:rPr lang="en-US" sz="2400" dirty="0">
                <a:effectLst/>
              </a:rPr>
              <a:t>Chapter 2: Methane and Hydrogen Sulfide Production from Co-digestion of Gummy Waste, Food Waste and Dairy Manure</a:t>
            </a:r>
          </a:p>
          <a:p>
            <a:r>
              <a:rPr lang="en-US" sz="2400" dirty="0">
                <a:effectLst/>
              </a:rPr>
              <a:t>Chapter 3: Evaluation of hydrogen sulfide scrubbing systems for anaerobic digesters on dairy farms</a:t>
            </a:r>
            <a:endParaRPr lang="en-IN" sz="2400" dirty="0">
              <a:effectLst/>
            </a:endParaRPr>
          </a:p>
          <a:p>
            <a:r>
              <a:rPr lang="en-IN" sz="2400" b="1" dirty="0">
                <a:solidFill>
                  <a:srgbClr val="FF0000"/>
                </a:solidFill>
                <a:effectLst/>
              </a:rPr>
              <a:t>Chapter 4:</a:t>
            </a:r>
            <a:r>
              <a:rPr lang="en-IN" sz="2400" dirty="0">
                <a:solidFill>
                  <a:srgbClr val="FF0000"/>
                </a:solidFill>
                <a:effectLst/>
              </a:rPr>
              <a:t> </a:t>
            </a:r>
            <a:r>
              <a:rPr lang="en-US" sz="2400" b="1" dirty="0">
                <a:solidFill>
                  <a:srgbClr val="FF0000"/>
                </a:solidFill>
                <a:effectLst/>
              </a:rPr>
              <a:t>Impact of biochar addition on hydrogen sulfide production from anaerobic digestion</a:t>
            </a:r>
          </a:p>
          <a:p>
            <a:r>
              <a:rPr lang="en-US" sz="2400" dirty="0">
                <a:effectLst/>
              </a:rPr>
              <a:t>Chapter 5: Enhancing adsorption of hydrogen sulfide through modification of biochar surface</a:t>
            </a:r>
          </a:p>
          <a:p>
            <a:r>
              <a:rPr lang="en-US" sz="2400" dirty="0">
                <a:effectLst/>
              </a:rPr>
              <a:t>Chapter 6: Performance monitoring and life cycle assessment of a fluidized bed poultry litter combustion syste</a:t>
            </a:r>
            <a:r>
              <a:rPr lang="en-US" sz="2400" dirty="0"/>
              <a:t>m</a:t>
            </a:r>
            <a:endParaRPr lang="en-US" sz="2400" dirty="0">
              <a:effectLst/>
            </a:endParaRPr>
          </a:p>
          <a:p>
            <a:r>
              <a:rPr lang="en-US" sz="2400" dirty="0">
                <a:effectLst/>
              </a:rPr>
              <a:t>Chapter 7: Conclusions</a:t>
            </a:r>
          </a:p>
          <a:p>
            <a:endParaRPr lang="en-IN" sz="2400" b="1" dirty="0">
              <a:solidFill>
                <a:srgbClr val="FF0000"/>
              </a:solidFill>
              <a:effectLst/>
            </a:endParaRPr>
          </a:p>
          <a:p>
            <a:endParaRPr lang="en-IN" sz="2400" dirty="0">
              <a:effectLst/>
            </a:endParaRPr>
          </a:p>
          <a:p>
            <a:endParaRPr lang="en-IN" sz="2400" dirty="0"/>
          </a:p>
        </p:txBody>
      </p:sp>
    </p:spTree>
    <p:extLst>
      <p:ext uri="{BB962C8B-B14F-4D97-AF65-F5344CB8AC3E}">
        <p14:creationId xmlns:p14="http://schemas.microsoft.com/office/powerpoint/2010/main" val="298345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871" y="846446"/>
            <a:ext cx="10058400" cy="1026160"/>
          </a:xfrm>
        </p:spPr>
        <p:txBody>
          <a:bodyPr>
            <a:normAutofit fontScale="90000"/>
          </a:bodyPr>
          <a:lstStyle/>
          <a:p>
            <a:r>
              <a:rPr lang="en-IN" b="1" dirty="0"/>
              <a:t>Anaerobic Digestion and Biogas Composition</a:t>
            </a:r>
            <a:endParaRPr lang="en-US" b="1" dirty="0"/>
          </a:p>
        </p:txBody>
      </p:sp>
      <p:sp>
        <p:nvSpPr>
          <p:cNvPr id="3" name="Content Placeholder 2"/>
          <p:cNvSpPr>
            <a:spLocks noGrp="1"/>
          </p:cNvSpPr>
          <p:nvPr>
            <p:ph idx="1"/>
          </p:nvPr>
        </p:nvSpPr>
        <p:spPr>
          <a:xfrm>
            <a:off x="900194" y="1872606"/>
            <a:ext cx="10058400" cy="3584264"/>
          </a:xfrm>
        </p:spPr>
        <p:txBody>
          <a:bodyPr/>
          <a:lstStyle/>
          <a:p>
            <a:endParaRPr lang="en-IN" dirty="0"/>
          </a:p>
          <a:p>
            <a:endParaRPr lang="en-US" dirty="0"/>
          </a:p>
        </p:txBody>
      </p:sp>
      <p:sp>
        <p:nvSpPr>
          <p:cNvPr id="4" name="Right Arrow 3"/>
          <p:cNvSpPr/>
          <p:nvPr/>
        </p:nvSpPr>
        <p:spPr>
          <a:xfrm>
            <a:off x="1417380" y="2898766"/>
            <a:ext cx="824948" cy="31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417380" y="5622796"/>
            <a:ext cx="824948" cy="31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6B6E6415-99B8-4C06-B1AC-52C1F6BE3939}"/>
              </a:ext>
            </a:extLst>
          </p:cNvPr>
          <p:cNvGraphicFramePr>
            <a:graphicFrameLocks noGrp="1"/>
          </p:cNvGraphicFramePr>
          <p:nvPr>
            <p:extLst>
              <p:ext uri="{D42A27DB-BD31-4B8C-83A1-F6EECF244321}">
                <p14:modId xmlns:p14="http://schemas.microsoft.com/office/powerpoint/2010/main" val="3769723132"/>
              </p:ext>
            </p:extLst>
          </p:nvPr>
        </p:nvGraphicFramePr>
        <p:xfrm>
          <a:off x="2242328" y="2359035"/>
          <a:ext cx="8127999" cy="3657600"/>
        </p:xfrm>
        <a:graphic>
          <a:graphicData uri="http://schemas.openxmlformats.org/drawingml/2006/table">
            <a:tbl>
              <a:tblPr firstRow="1" bandRow="1">
                <a:tableStyleId>{D7AC3CCA-C797-4891-BE02-D94E43425B78}</a:tableStyleId>
              </a:tblPr>
              <a:tblGrid>
                <a:gridCol w="2709333">
                  <a:extLst>
                    <a:ext uri="{9D8B030D-6E8A-4147-A177-3AD203B41FA5}">
                      <a16:colId xmlns:a16="http://schemas.microsoft.com/office/drawing/2014/main" val="3413576040"/>
                    </a:ext>
                  </a:extLst>
                </a:gridCol>
                <a:gridCol w="2709333">
                  <a:extLst>
                    <a:ext uri="{9D8B030D-6E8A-4147-A177-3AD203B41FA5}">
                      <a16:colId xmlns:a16="http://schemas.microsoft.com/office/drawing/2014/main" val="759809116"/>
                    </a:ext>
                  </a:extLst>
                </a:gridCol>
                <a:gridCol w="2709333">
                  <a:extLst>
                    <a:ext uri="{9D8B030D-6E8A-4147-A177-3AD203B41FA5}">
                      <a16:colId xmlns:a16="http://schemas.microsoft.com/office/drawing/2014/main" val="3323422128"/>
                    </a:ext>
                  </a:extLst>
                </a:gridCol>
              </a:tblGrid>
              <a:tr h="370840">
                <a:tc>
                  <a:txBody>
                    <a:bodyPr/>
                    <a:lstStyle/>
                    <a:p>
                      <a:r>
                        <a:rPr lang="en-US" sz="2400" dirty="0"/>
                        <a:t>Compound</a:t>
                      </a:r>
                      <a:endParaRPr lang="en-IN" sz="2400" dirty="0"/>
                    </a:p>
                  </a:txBody>
                  <a:tcPr/>
                </a:tc>
                <a:tc>
                  <a:txBody>
                    <a:bodyPr/>
                    <a:lstStyle/>
                    <a:p>
                      <a:r>
                        <a:rPr lang="en-US" sz="2400" dirty="0"/>
                        <a:t>Chemical</a:t>
                      </a:r>
                      <a:endParaRPr lang="en-IN" sz="2400" dirty="0"/>
                    </a:p>
                  </a:txBody>
                  <a:tcPr/>
                </a:tc>
                <a:tc>
                  <a:txBody>
                    <a:bodyPr/>
                    <a:lstStyle/>
                    <a:p>
                      <a:r>
                        <a:rPr lang="en-US" sz="2400" dirty="0"/>
                        <a:t>Range %</a:t>
                      </a:r>
                      <a:endParaRPr lang="en-IN" sz="2400" dirty="0"/>
                    </a:p>
                  </a:txBody>
                  <a:tcPr/>
                </a:tc>
                <a:extLst>
                  <a:ext uri="{0D108BD9-81ED-4DB2-BD59-A6C34878D82A}">
                    <a16:rowId xmlns:a16="http://schemas.microsoft.com/office/drawing/2014/main" val="4193448680"/>
                  </a:ext>
                </a:extLst>
              </a:tr>
              <a:tr h="370840">
                <a:tc>
                  <a:txBody>
                    <a:bodyPr/>
                    <a:lstStyle/>
                    <a:p>
                      <a:r>
                        <a:rPr lang="en-US" sz="2400" dirty="0"/>
                        <a:t>Methane</a:t>
                      </a:r>
                    </a:p>
                  </a:txBody>
                  <a:tcPr/>
                </a:tc>
                <a:tc>
                  <a:txBody>
                    <a:bodyPr/>
                    <a:lstStyle/>
                    <a:p>
                      <a:r>
                        <a:rPr lang="en-US" sz="2400" dirty="0"/>
                        <a:t>CH</a:t>
                      </a:r>
                      <a:r>
                        <a:rPr lang="en-US" sz="2400" baseline="-25000" dirty="0"/>
                        <a:t>4</a:t>
                      </a:r>
                      <a:endParaRPr lang="en-IN" sz="2400" dirty="0"/>
                    </a:p>
                  </a:txBody>
                  <a:tcPr/>
                </a:tc>
                <a:tc>
                  <a:txBody>
                    <a:bodyPr/>
                    <a:lstStyle/>
                    <a:p>
                      <a:r>
                        <a:rPr lang="en-US" sz="2400" dirty="0"/>
                        <a:t>50-75</a:t>
                      </a:r>
                    </a:p>
                  </a:txBody>
                  <a:tcPr/>
                </a:tc>
                <a:extLst>
                  <a:ext uri="{0D108BD9-81ED-4DB2-BD59-A6C34878D82A}">
                    <a16:rowId xmlns:a16="http://schemas.microsoft.com/office/drawing/2014/main" val="2602176601"/>
                  </a:ext>
                </a:extLst>
              </a:tr>
              <a:tr h="370840">
                <a:tc>
                  <a:txBody>
                    <a:bodyPr/>
                    <a:lstStyle/>
                    <a:p>
                      <a:r>
                        <a:rPr lang="en-US" sz="2400" dirty="0"/>
                        <a:t>Carbon Dioxide</a:t>
                      </a:r>
                      <a:endParaRPr lang="en-IN"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CO</a:t>
                      </a:r>
                      <a:r>
                        <a:rPr lang="en-US" sz="2400" baseline="-25000" dirty="0"/>
                        <a:t>2</a:t>
                      </a:r>
                      <a:endParaRPr lang="en-IN" sz="2400" dirty="0"/>
                    </a:p>
                  </a:txBody>
                  <a:tcPr/>
                </a:tc>
                <a:tc>
                  <a:txBody>
                    <a:bodyPr/>
                    <a:lstStyle/>
                    <a:p>
                      <a:r>
                        <a:rPr lang="en-US" sz="2400" dirty="0"/>
                        <a:t>25-50</a:t>
                      </a:r>
                      <a:endParaRPr lang="en-IN" sz="2400" dirty="0"/>
                    </a:p>
                  </a:txBody>
                  <a:tcPr/>
                </a:tc>
                <a:extLst>
                  <a:ext uri="{0D108BD9-81ED-4DB2-BD59-A6C34878D82A}">
                    <a16:rowId xmlns:a16="http://schemas.microsoft.com/office/drawing/2014/main" val="96484859"/>
                  </a:ext>
                </a:extLst>
              </a:tr>
              <a:tr h="370840">
                <a:tc>
                  <a:txBody>
                    <a:bodyPr/>
                    <a:lstStyle/>
                    <a:p>
                      <a:r>
                        <a:rPr lang="en-US" sz="2400" dirty="0"/>
                        <a:t>Nitrogen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N</a:t>
                      </a:r>
                      <a:r>
                        <a:rPr lang="en-US" sz="2400" baseline="-25000" dirty="0"/>
                        <a:t>2</a:t>
                      </a:r>
                      <a:endParaRPr lang="en-IN" sz="2400" dirty="0"/>
                    </a:p>
                  </a:txBody>
                  <a:tcPr/>
                </a:tc>
                <a:tc>
                  <a:txBody>
                    <a:bodyPr/>
                    <a:lstStyle/>
                    <a:p>
                      <a:r>
                        <a:rPr lang="en-US" sz="2400" dirty="0"/>
                        <a:t>0-10</a:t>
                      </a:r>
                      <a:endParaRPr lang="en-IN" sz="2400" dirty="0"/>
                    </a:p>
                  </a:txBody>
                  <a:tcPr/>
                </a:tc>
                <a:extLst>
                  <a:ext uri="{0D108BD9-81ED-4DB2-BD59-A6C34878D82A}">
                    <a16:rowId xmlns:a16="http://schemas.microsoft.com/office/drawing/2014/main" val="2803184478"/>
                  </a:ext>
                </a:extLst>
              </a:tr>
              <a:tr h="370840">
                <a:tc>
                  <a:txBody>
                    <a:bodyPr/>
                    <a:lstStyle/>
                    <a:p>
                      <a:r>
                        <a:rPr lang="en-US" sz="2400" dirty="0"/>
                        <a:t>Hydrogen</a:t>
                      </a:r>
                      <a:endParaRPr lang="en-IN"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H</a:t>
                      </a:r>
                      <a:r>
                        <a:rPr lang="en-US" sz="2400" baseline="-25000" dirty="0"/>
                        <a:t>2</a:t>
                      </a:r>
                      <a:endParaRPr lang="en-IN" sz="2400" dirty="0"/>
                    </a:p>
                  </a:txBody>
                  <a:tcPr/>
                </a:tc>
                <a:tc>
                  <a:txBody>
                    <a:bodyPr/>
                    <a:lstStyle/>
                    <a:p>
                      <a:r>
                        <a:rPr lang="en-US" sz="2400" dirty="0"/>
                        <a:t>0.01-5</a:t>
                      </a:r>
                      <a:endParaRPr lang="en-IN" sz="2400" dirty="0"/>
                    </a:p>
                  </a:txBody>
                  <a:tcPr/>
                </a:tc>
                <a:extLst>
                  <a:ext uri="{0D108BD9-81ED-4DB2-BD59-A6C34878D82A}">
                    <a16:rowId xmlns:a16="http://schemas.microsoft.com/office/drawing/2014/main" val="1216204103"/>
                  </a:ext>
                </a:extLst>
              </a:tr>
              <a:tr h="370840">
                <a:tc>
                  <a:txBody>
                    <a:bodyPr/>
                    <a:lstStyle/>
                    <a:p>
                      <a:r>
                        <a:rPr lang="en-US" sz="2400" dirty="0"/>
                        <a:t>Oxygen</a:t>
                      </a:r>
                      <a:endParaRPr lang="en-IN"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O</a:t>
                      </a:r>
                      <a:r>
                        <a:rPr lang="en-US" sz="2400" baseline="-25000" dirty="0"/>
                        <a:t>2</a:t>
                      </a:r>
                      <a:endParaRPr lang="en-IN" sz="2400" dirty="0"/>
                    </a:p>
                  </a:txBody>
                  <a:tcPr/>
                </a:tc>
                <a:tc>
                  <a:txBody>
                    <a:bodyPr/>
                    <a:lstStyle/>
                    <a:p>
                      <a:r>
                        <a:rPr lang="en-US" sz="2400" dirty="0"/>
                        <a:t>0.1-2</a:t>
                      </a:r>
                      <a:endParaRPr lang="en-IN" sz="2400" dirty="0"/>
                    </a:p>
                  </a:txBody>
                  <a:tcPr/>
                </a:tc>
                <a:extLst>
                  <a:ext uri="{0D108BD9-81ED-4DB2-BD59-A6C34878D82A}">
                    <a16:rowId xmlns:a16="http://schemas.microsoft.com/office/drawing/2014/main" val="2042898574"/>
                  </a:ext>
                </a:extLst>
              </a:tr>
              <a:tr h="370840">
                <a:tc>
                  <a:txBody>
                    <a:bodyPr/>
                    <a:lstStyle/>
                    <a:p>
                      <a:r>
                        <a:rPr lang="en-US" sz="2400" dirty="0"/>
                        <a:t>Water Vapor</a:t>
                      </a:r>
                      <a:endParaRPr lang="en-IN"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H</a:t>
                      </a:r>
                      <a:r>
                        <a:rPr lang="en-US" sz="2400" baseline="-25000" dirty="0"/>
                        <a:t>2</a:t>
                      </a:r>
                      <a:r>
                        <a:rPr lang="en-US" sz="2400" baseline="0" dirty="0"/>
                        <a:t>O</a:t>
                      </a:r>
                      <a:endParaRPr lang="en-IN" sz="2400" dirty="0"/>
                    </a:p>
                  </a:txBody>
                  <a:tcPr/>
                </a:tc>
                <a:tc>
                  <a:txBody>
                    <a:bodyPr/>
                    <a:lstStyle/>
                    <a:p>
                      <a:r>
                        <a:rPr lang="en-US" sz="2400" dirty="0"/>
                        <a:t>0-10</a:t>
                      </a:r>
                      <a:endParaRPr lang="en-IN" sz="2400" dirty="0"/>
                    </a:p>
                  </a:txBody>
                  <a:tcPr/>
                </a:tc>
                <a:extLst>
                  <a:ext uri="{0D108BD9-81ED-4DB2-BD59-A6C34878D82A}">
                    <a16:rowId xmlns:a16="http://schemas.microsoft.com/office/drawing/2014/main" val="3884423338"/>
                  </a:ext>
                </a:extLst>
              </a:tr>
              <a:tr h="370840">
                <a:tc>
                  <a:txBody>
                    <a:bodyPr/>
                    <a:lstStyle/>
                    <a:p>
                      <a:r>
                        <a:rPr lang="en-US" sz="2400" dirty="0"/>
                        <a:t>Hydrogen Sulfide</a:t>
                      </a:r>
                      <a:endParaRPr lang="en-IN"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H</a:t>
                      </a:r>
                      <a:r>
                        <a:rPr lang="en-US" sz="2400" baseline="-25000" dirty="0"/>
                        <a:t>2</a:t>
                      </a:r>
                      <a:r>
                        <a:rPr lang="en-US" sz="2400" baseline="0" dirty="0"/>
                        <a:t>S</a:t>
                      </a:r>
                      <a:endParaRPr lang="en-IN" sz="2400" dirty="0"/>
                    </a:p>
                  </a:txBody>
                  <a:tcPr/>
                </a:tc>
                <a:tc>
                  <a:txBody>
                    <a:bodyPr/>
                    <a:lstStyle/>
                    <a:p>
                      <a:r>
                        <a:rPr lang="en-US" sz="2400" dirty="0"/>
                        <a:t>10-30,000 ppm</a:t>
                      </a:r>
                      <a:endParaRPr lang="en-IN" sz="2400" dirty="0"/>
                    </a:p>
                  </a:txBody>
                  <a:tcPr/>
                </a:tc>
                <a:extLst>
                  <a:ext uri="{0D108BD9-81ED-4DB2-BD59-A6C34878D82A}">
                    <a16:rowId xmlns:a16="http://schemas.microsoft.com/office/drawing/2014/main" val="3815469225"/>
                  </a:ext>
                </a:extLst>
              </a:tr>
            </a:tbl>
          </a:graphicData>
        </a:graphic>
      </p:graphicFrame>
    </p:spTree>
    <p:extLst>
      <p:ext uri="{BB962C8B-B14F-4D97-AF65-F5344CB8AC3E}">
        <p14:creationId xmlns:p14="http://schemas.microsoft.com/office/powerpoint/2010/main" val="24381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1" name="Content Placeholder 3">
            <a:extLst>
              <a:ext uri="{FF2B5EF4-FFF2-40B4-BE49-F238E27FC236}">
                <a16:creationId xmlns:a16="http://schemas.microsoft.com/office/drawing/2014/main" id="{C6BECF61-224E-40CE-A52C-017087D92F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16" r="1" b="16918"/>
          <a:stretch/>
        </p:blipFill>
        <p:spPr>
          <a:xfrm>
            <a:off x="1569350" y="4255430"/>
            <a:ext cx="4645152" cy="1995054"/>
          </a:xfrm>
          <a:prstGeom prst="rect">
            <a:avLst/>
          </a:prstGeom>
          <a:ln>
            <a:noFill/>
          </a:ln>
          <a:effectLst/>
        </p:spPr>
      </p:pic>
      <p:sp>
        <p:nvSpPr>
          <p:cNvPr id="2" name="Title 1"/>
          <p:cNvSpPr>
            <a:spLocks noGrp="1"/>
          </p:cNvSpPr>
          <p:nvPr>
            <p:ph type="title"/>
          </p:nvPr>
        </p:nvSpPr>
        <p:spPr>
          <a:xfrm>
            <a:off x="146563" y="706440"/>
            <a:ext cx="7087552" cy="1080938"/>
          </a:xfrm>
        </p:spPr>
        <p:txBody>
          <a:bodyPr>
            <a:normAutofit fontScale="90000"/>
          </a:bodyPr>
          <a:lstStyle/>
          <a:p>
            <a:r>
              <a:rPr lang="en-US" b="1" dirty="0"/>
              <a:t>Formation of H</a:t>
            </a:r>
            <a:r>
              <a:rPr lang="en-US" b="1" baseline="-25000" dirty="0"/>
              <a:t>2</a:t>
            </a:r>
            <a:r>
              <a:rPr lang="en-US" b="1" dirty="0"/>
              <a:t>S and its effects</a:t>
            </a:r>
          </a:p>
        </p:txBody>
      </p:sp>
      <p:sp>
        <p:nvSpPr>
          <p:cNvPr id="46" name="Content Placeholder 26">
            <a:extLst>
              <a:ext uri="{FF2B5EF4-FFF2-40B4-BE49-F238E27FC236}">
                <a16:creationId xmlns:a16="http://schemas.microsoft.com/office/drawing/2014/main" id="{25E7BD70-4F36-4728-9B36-FFECC68E48FA}"/>
              </a:ext>
            </a:extLst>
          </p:cNvPr>
          <p:cNvSpPr>
            <a:spLocks noGrp="1"/>
          </p:cNvSpPr>
          <p:nvPr>
            <p:ph idx="1"/>
          </p:nvPr>
        </p:nvSpPr>
        <p:spPr>
          <a:xfrm>
            <a:off x="459529" y="1653641"/>
            <a:ext cx="6423211" cy="3599316"/>
          </a:xfrm>
        </p:spPr>
        <p:txBody>
          <a:bodyPr>
            <a:normAutofit/>
          </a:bodyPr>
          <a:lstStyle/>
          <a:p>
            <a:r>
              <a:rPr lang="en-US" sz="2400" dirty="0">
                <a:effectLst/>
              </a:rPr>
              <a:t>Reduction of sulfur-containing compounds under anaerobic conditions by sulfate reducing bacteria (SRB) –&gt; H</a:t>
            </a:r>
            <a:r>
              <a:rPr lang="en-US" sz="2400" baseline="-25000" dirty="0">
                <a:effectLst/>
              </a:rPr>
              <a:t>2</a:t>
            </a:r>
            <a:r>
              <a:rPr lang="en-US" sz="2400" dirty="0">
                <a:effectLst/>
              </a:rPr>
              <a:t>S production</a:t>
            </a:r>
          </a:p>
          <a:p>
            <a:r>
              <a:rPr lang="en-US" sz="2400" dirty="0">
                <a:effectLst/>
              </a:rPr>
              <a:t>H</a:t>
            </a:r>
            <a:r>
              <a:rPr lang="en-US" sz="2400" baseline="-25000" dirty="0">
                <a:effectLst/>
              </a:rPr>
              <a:t>2</a:t>
            </a:r>
            <a:r>
              <a:rPr lang="en-US" sz="2400" dirty="0">
                <a:effectLst/>
              </a:rPr>
              <a:t>S</a:t>
            </a:r>
            <a:r>
              <a:rPr lang="en-US" sz="2400" dirty="0"/>
              <a:t> is corrosive and damages pipelines, compressors, engine generator sets (EGS) and gas storage tanks</a:t>
            </a:r>
          </a:p>
        </p:txBody>
      </p:sp>
      <p:pic>
        <p:nvPicPr>
          <p:cNvPr id="22" name="Picture 2" descr="http://himipex.com/my_images/corrosion-control_oil_gas_industry_in-Persian-Gulf-countries.jpg">
            <a:extLst>
              <a:ext uri="{FF2B5EF4-FFF2-40B4-BE49-F238E27FC236}">
                <a16:creationId xmlns:a16="http://schemas.microsoft.com/office/drawing/2014/main" id="{731D6620-BD8C-4E0F-BE41-6FBA3773E6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00" r="4" b="25144"/>
          <a:stretch/>
        </p:blipFill>
        <p:spPr bwMode="auto">
          <a:xfrm>
            <a:off x="7585489" y="1246909"/>
            <a:ext cx="4574066" cy="2182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63681A-3F0C-4E7A-BA24-3C47062934CA}"/>
              </a:ext>
            </a:extLst>
          </p:cNvPr>
          <p:cNvSpPr txBox="1"/>
          <p:nvPr/>
        </p:nvSpPr>
        <p:spPr>
          <a:xfrm>
            <a:off x="1642502" y="6297116"/>
            <a:ext cx="4572000" cy="369332"/>
          </a:xfrm>
          <a:prstGeom prst="rect">
            <a:avLst/>
          </a:prstGeom>
          <a:noFill/>
        </p:spPr>
        <p:txBody>
          <a:bodyPr wrap="square" rtlCol="0">
            <a:spAutoFit/>
          </a:bodyPr>
          <a:lstStyle/>
          <a:p>
            <a:pPr algn="ctr"/>
            <a:r>
              <a:rPr lang="en-US" dirty="0"/>
              <a:t>Corroded engine generator at a dairy farm</a:t>
            </a:r>
            <a:endParaRPr lang="en-IN" dirty="0"/>
          </a:p>
        </p:txBody>
      </p:sp>
      <p:sp>
        <p:nvSpPr>
          <p:cNvPr id="14" name="TextBox 13">
            <a:extLst>
              <a:ext uri="{FF2B5EF4-FFF2-40B4-BE49-F238E27FC236}">
                <a16:creationId xmlns:a16="http://schemas.microsoft.com/office/drawing/2014/main" id="{885CDBE3-D82D-4088-B0A2-97C0FF699BE1}"/>
              </a:ext>
            </a:extLst>
          </p:cNvPr>
          <p:cNvSpPr txBox="1"/>
          <p:nvPr/>
        </p:nvSpPr>
        <p:spPr>
          <a:xfrm>
            <a:off x="7585489" y="3542427"/>
            <a:ext cx="4572000" cy="369332"/>
          </a:xfrm>
          <a:prstGeom prst="rect">
            <a:avLst/>
          </a:prstGeom>
          <a:noFill/>
        </p:spPr>
        <p:txBody>
          <a:bodyPr wrap="square" rtlCol="0">
            <a:spAutoFit/>
          </a:bodyPr>
          <a:lstStyle/>
          <a:p>
            <a:pPr algn="ctr"/>
            <a:r>
              <a:rPr lang="en-US" dirty="0"/>
              <a:t>Corrosion after-effects</a:t>
            </a:r>
            <a:endParaRPr lang="en-IN" dirty="0"/>
          </a:p>
        </p:txBody>
      </p:sp>
      <p:pic>
        <p:nvPicPr>
          <p:cNvPr id="16" name="Picture 2" descr="http://chemistry.pp.ua/wp-content/uploads/2015/03/ypm25gfn-1407988816.png">
            <a:extLst>
              <a:ext uri="{FF2B5EF4-FFF2-40B4-BE49-F238E27FC236}">
                <a16:creationId xmlns:a16="http://schemas.microsoft.com/office/drawing/2014/main" id="{362B7847-975A-42ED-ADF7-1CA477A049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79" y="4004747"/>
            <a:ext cx="4641021" cy="2463875"/>
          </a:xfrm>
          <a:prstGeom prst="rect">
            <a:avLst/>
          </a:prstGeom>
          <a:noFill/>
          <a:effectLst>
            <a:outerShdw blurRad="25400" dir="17880000">
              <a:srgbClr val="000000">
                <a:alpha val="46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B5454B-FD97-489D-949E-9BDE0BA16987}"/>
              </a:ext>
            </a:extLst>
          </p:cNvPr>
          <p:cNvSpPr txBox="1"/>
          <p:nvPr/>
        </p:nvSpPr>
        <p:spPr>
          <a:xfrm>
            <a:off x="7585489" y="6468622"/>
            <a:ext cx="4572000" cy="369332"/>
          </a:xfrm>
          <a:prstGeom prst="rect">
            <a:avLst/>
          </a:prstGeom>
          <a:noFill/>
        </p:spPr>
        <p:txBody>
          <a:bodyPr wrap="square" rtlCol="0">
            <a:spAutoFit/>
          </a:bodyPr>
          <a:lstStyle/>
          <a:p>
            <a:pPr algn="ctr"/>
            <a:r>
              <a:rPr lang="en-US" dirty="0"/>
              <a:t>H</a:t>
            </a:r>
            <a:r>
              <a:rPr lang="en-US" baseline="-25000" dirty="0"/>
              <a:t>2</a:t>
            </a:r>
            <a:r>
              <a:rPr lang="en-US" dirty="0"/>
              <a:t>S generated from sulfates in waste water</a:t>
            </a:r>
            <a:endParaRPr lang="en-IN" dirty="0"/>
          </a:p>
        </p:txBody>
      </p:sp>
    </p:spTree>
    <p:extLst>
      <p:ext uri="{BB962C8B-B14F-4D97-AF65-F5344CB8AC3E}">
        <p14:creationId xmlns:p14="http://schemas.microsoft.com/office/powerpoint/2010/main" val="2235626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678" y="674254"/>
            <a:ext cx="10978759" cy="970450"/>
          </a:xfrm>
        </p:spPr>
        <p:txBody>
          <a:bodyPr>
            <a:normAutofit fontScale="90000"/>
          </a:bodyPr>
          <a:lstStyle/>
          <a:p>
            <a:r>
              <a:rPr lang="en-US" b="1" dirty="0"/>
              <a:t>Hydrogen Sulfide Limits and Control Technologies</a:t>
            </a:r>
          </a:p>
        </p:txBody>
      </p:sp>
      <p:sp>
        <p:nvSpPr>
          <p:cNvPr id="9" name="Content Placeholder 2">
            <a:extLst>
              <a:ext uri="{FF2B5EF4-FFF2-40B4-BE49-F238E27FC236}">
                <a16:creationId xmlns:a16="http://schemas.microsoft.com/office/drawing/2014/main" id="{07A0F68D-04BC-45A6-86CF-9F8930EC3841}"/>
              </a:ext>
            </a:extLst>
          </p:cNvPr>
          <p:cNvSpPr>
            <a:spLocks noGrp="1"/>
          </p:cNvSpPr>
          <p:nvPr>
            <p:ph idx="1"/>
          </p:nvPr>
        </p:nvSpPr>
        <p:spPr>
          <a:xfrm>
            <a:off x="6549521" y="1580049"/>
            <a:ext cx="5142916" cy="4913743"/>
          </a:xfrm>
        </p:spPr>
        <p:txBody>
          <a:bodyPr>
            <a:normAutofit/>
          </a:bodyPr>
          <a:lstStyle/>
          <a:p>
            <a:pPr marL="457200" indent="-457200">
              <a:buFont typeface="+mj-lt"/>
              <a:buAutoNum type="arabicPeriod"/>
            </a:pPr>
            <a:r>
              <a:rPr lang="en-IN" sz="2400" dirty="0"/>
              <a:t>Biological Desulfurization</a:t>
            </a:r>
          </a:p>
          <a:p>
            <a:pPr marL="457200" indent="-457200">
              <a:buFont typeface="+mj-lt"/>
              <a:buAutoNum type="arabicPeriod"/>
            </a:pPr>
            <a:r>
              <a:rPr lang="en-IN" sz="2400" dirty="0"/>
              <a:t>Iron Oxide Scrubbing</a:t>
            </a:r>
          </a:p>
          <a:p>
            <a:pPr marL="457200" indent="-457200">
              <a:buFont typeface="+mj-lt"/>
              <a:buAutoNum type="arabicPeriod"/>
            </a:pPr>
            <a:r>
              <a:rPr lang="en-IN" sz="2400" dirty="0"/>
              <a:t>Activated Carbon Adsorption</a:t>
            </a:r>
          </a:p>
          <a:p>
            <a:pPr marL="457200" indent="-457200">
              <a:buFont typeface="+mj-lt"/>
              <a:buAutoNum type="arabicPeriod"/>
            </a:pPr>
            <a:r>
              <a:rPr lang="en-IN" sz="2400" dirty="0"/>
              <a:t>Air Injection/</a:t>
            </a:r>
            <a:r>
              <a:rPr lang="en-IN" sz="2400" dirty="0" err="1"/>
              <a:t>Microaeration</a:t>
            </a:r>
            <a:r>
              <a:rPr lang="en-IN" sz="2400" dirty="0"/>
              <a:t> </a:t>
            </a:r>
          </a:p>
          <a:p>
            <a:pPr marL="457200" indent="-457200">
              <a:buFont typeface="+mj-lt"/>
              <a:buAutoNum type="arabicPeriod"/>
            </a:pPr>
            <a:r>
              <a:rPr lang="en-IN" sz="2400" dirty="0"/>
              <a:t>Chemical Addition to the digester</a:t>
            </a:r>
          </a:p>
        </p:txBody>
      </p:sp>
      <p:graphicFrame>
        <p:nvGraphicFramePr>
          <p:cNvPr id="8" name="Table 7"/>
          <p:cNvGraphicFramePr>
            <a:graphicFrameLocks noGrp="1"/>
          </p:cNvGraphicFramePr>
          <p:nvPr>
            <p:extLst>
              <p:ext uri="{D42A27DB-BD31-4B8C-83A1-F6EECF244321}">
                <p14:modId xmlns:p14="http://schemas.microsoft.com/office/powerpoint/2010/main" val="3130337829"/>
              </p:ext>
            </p:extLst>
          </p:nvPr>
        </p:nvGraphicFramePr>
        <p:xfrm>
          <a:off x="846160" y="1580048"/>
          <a:ext cx="4694720" cy="4913744"/>
        </p:xfrm>
        <a:graphic>
          <a:graphicData uri="http://schemas.openxmlformats.org/drawingml/2006/table">
            <a:tbl>
              <a:tblPr firstRow="1" firstCol="1" bandRow="1">
                <a:tableStyleId>{793D81CF-94F2-401A-BA57-92F5A7B2D0C5}</a:tableStyleId>
              </a:tblPr>
              <a:tblGrid>
                <a:gridCol w="2347360">
                  <a:extLst>
                    <a:ext uri="{9D8B030D-6E8A-4147-A177-3AD203B41FA5}">
                      <a16:colId xmlns:a16="http://schemas.microsoft.com/office/drawing/2014/main" val="20000"/>
                    </a:ext>
                  </a:extLst>
                </a:gridCol>
                <a:gridCol w="2347360">
                  <a:extLst>
                    <a:ext uri="{9D8B030D-6E8A-4147-A177-3AD203B41FA5}">
                      <a16:colId xmlns:a16="http://schemas.microsoft.com/office/drawing/2014/main" val="20001"/>
                    </a:ext>
                  </a:extLst>
                </a:gridCol>
              </a:tblGrid>
              <a:tr h="863434">
                <a:tc>
                  <a:txBody>
                    <a:bodyPr/>
                    <a:lstStyle/>
                    <a:p>
                      <a:pPr algn="l">
                        <a:lnSpc>
                          <a:spcPct val="115000"/>
                        </a:lnSpc>
                        <a:spcAft>
                          <a:spcPts val="0"/>
                        </a:spcAft>
                      </a:pPr>
                      <a:r>
                        <a:rPr lang="en-US" sz="2000" dirty="0">
                          <a:effectLst/>
                        </a:rPr>
                        <a:t>Technologies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2000">
                          <a:effectLst/>
                        </a:rPr>
                        <a:t>Hydrogen Sulfide Limits (ppm)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239419">
                <a:tc>
                  <a:txBody>
                    <a:bodyPr/>
                    <a:lstStyle/>
                    <a:p>
                      <a:pPr algn="l">
                        <a:lnSpc>
                          <a:spcPct val="115000"/>
                        </a:lnSpc>
                        <a:spcAft>
                          <a:spcPts val="0"/>
                        </a:spcAft>
                      </a:pPr>
                      <a:r>
                        <a:rPr lang="en-US" sz="2000" dirty="0">
                          <a:effectLst/>
                        </a:rPr>
                        <a:t>Heating (Boilers) and </a:t>
                      </a:r>
                      <a:r>
                        <a:rPr lang="en-US" sz="2000" dirty="0" err="1">
                          <a:effectLst/>
                        </a:rPr>
                        <a:t>Stirling</a:t>
                      </a:r>
                      <a:r>
                        <a:rPr lang="en-US" sz="2000" dirty="0">
                          <a:effectLst/>
                        </a:rPr>
                        <a:t> Engines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2000" dirty="0">
                          <a:effectLst/>
                        </a:rPr>
                        <a:t>&lt; 1,000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308057">
                <a:tc>
                  <a:txBody>
                    <a:bodyPr/>
                    <a:lstStyle/>
                    <a:p>
                      <a:pPr algn="l">
                        <a:lnSpc>
                          <a:spcPct val="115000"/>
                        </a:lnSpc>
                        <a:spcAft>
                          <a:spcPts val="0"/>
                        </a:spcAft>
                      </a:pPr>
                      <a:r>
                        <a:rPr lang="en-US" sz="2000" dirty="0">
                          <a:effectLst/>
                        </a:rPr>
                        <a:t>IC Engines/ Engine Generator Systems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2000" dirty="0">
                          <a:effectLst/>
                        </a:rPr>
                        <a:t>&lt; 500 (depending on the engine type, it can be &lt; 50 ppm)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30795">
                <a:tc>
                  <a:txBody>
                    <a:bodyPr/>
                    <a:lstStyle/>
                    <a:p>
                      <a:pPr algn="l">
                        <a:lnSpc>
                          <a:spcPct val="115000"/>
                        </a:lnSpc>
                        <a:spcAft>
                          <a:spcPts val="0"/>
                        </a:spcAft>
                      </a:pPr>
                      <a:r>
                        <a:rPr lang="en-US" sz="2000">
                          <a:effectLst/>
                        </a:rPr>
                        <a:t>Fuel Cells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2000" dirty="0">
                          <a:effectLst/>
                        </a:rPr>
                        <a:t>&lt; 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72039">
                <a:tc>
                  <a:txBody>
                    <a:bodyPr/>
                    <a:lstStyle/>
                    <a:p>
                      <a:pPr algn="l">
                        <a:lnSpc>
                          <a:spcPct val="115000"/>
                        </a:lnSpc>
                        <a:spcAft>
                          <a:spcPts val="0"/>
                        </a:spcAft>
                      </a:pPr>
                      <a:r>
                        <a:rPr lang="en-US" sz="2000">
                          <a:effectLst/>
                        </a:rPr>
                        <a:t>Natural Gas Upgrade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2000" dirty="0">
                          <a:effectLst/>
                        </a:rPr>
                        <a:t>&lt; 4 (variations among countries)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pic>
        <p:nvPicPr>
          <p:cNvPr id="10" name="Picture 9">
            <a:extLst>
              <a:ext uri="{FF2B5EF4-FFF2-40B4-BE49-F238E27FC236}">
                <a16:creationId xmlns:a16="http://schemas.microsoft.com/office/drawing/2014/main" id="{C66BCE5B-DFF2-4D0D-9894-44515E3C2DDD}"/>
              </a:ext>
            </a:extLst>
          </p:cNvPr>
          <p:cNvPicPr>
            <a:picLocks noChangeAspect="1"/>
          </p:cNvPicPr>
          <p:nvPr/>
        </p:nvPicPr>
        <p:blipFill>
          <a:blip r:embed="rId3"/>
          <a:stretch>
            <a:fillRect/>
          </a:stretch>
        </p:blipFill>
        <p:spPr>
          <a:xfrm>
            <a:off x="5948218" y="4215442"/>
            <a:ext cx="1920377" cy="2125018"/>
          </a:xfrm>
          <a:prstGeom prst="rect">
            <a:avLst/>
          </a:prstGeom>
        </p:spPr>
      </p:pic>
      <p:sp>
        <p:nvSpPr>
          <p:cNvPr id="4" name="TextBox 3">
            <a:extLst>
              <a:ext uri="{FF2B5EF4-FFF2-40B4-BE49-F238E27FC236}">
                <a16:creationId xmlns:a16="http://schemas.microsoft.com/office/drawing/2014/main" id="{557DA1D2-BE6A-45B9-BD21-1393568BDDD2}"/>
              </a:ext>
            </a:extLst>
          </p:cNvPr>
          <p:cNvSpPr txBox="1"/>
          <p:nvPr/>
        </p:nvSpPr>
        <p:spPr>
          <a:xfrm>
            <a:off x="5800042" y="6340460"/>
            <a:ext cx="2216727" cy="369332"/>
          </a:xfrm>
          <a:prstGeom prst="rect">
            <a:avLst/>
          </a:prstGeom>
          <a:noFill/>
        </p:spPr>
        <p:txBody>
          <a:bodyPr wrap="square" rtlCol="0">
            <a:spAutoFit/>
          </a:bodyPr>
          <a:lstStyle/>
          <a:p>
            <a:r>
              <a:rPr lang="en-US" dirty="0"/>
              <a:t>Iron Oxide Scrubber</a:t>
            </a:r>
            <a:endParaRPr lang="en-IN" dirty="0"/>
          </a:p>
        </p:txBody>
      </p:sp>
      <p:sp>
        <p:nvSpPr>
          <p:cNvPr id="15" name="TextBox 14">
            <a:extLst>
              <a:ext uri="{FF2B5EF4-FFF2-40B4-BE49-F238E27FC236}">
                <a16:creationId xmlns:a16="http://schemas.microsoft.com/office/drawing/2014/main" id="{D22A3BD0-ACCC-474F-A691-20447AEB9352}"/>
              </a:ext>
            </a:extLst>
          </p:cNvPr>
          <p:cNvSpPr txBox="1"/>
          <p:nvPr/>
        </p:nvSpPr>
        <p:spPr>
          <a:xfrm>
            <a:off x="8156496" y="6447978"/>
            <a:ext cx="2216727" cy="369332"/>
          </a:xfrm>
          <a:prstGeom prst="rect">
            <a:avLst/>
          </a:prstGeom>
          <a:noFill/>
        </p:spPr>
        <p:txBody>
          <a:bodyPr wrap="square" rtlCol="0">
            <a:spAutoFit/>
          </a:bodyPr>
          <a:lstStyle/>
          <a:p>
            <a:r>
              <a:rPr lang="en-US" dirty="0"/>
              <a:t>Biological Scrubber</a:t>
            </a:r>
            <a:endParaRPr lang="en-IN" dirty="0"/>
          </a:p>
        </p:txBody>
      </p:sp>
      <p:pic>
        <p:nvPicPr>
          <p:cNvPr id="7" name="Picture 6">
            <a:extLst>
              <a:ext uri="{FF2B5EF4-FFF2-40B4-BE49-F238E27FC236}">
                <a16:creationId xmlns:a16="http://schemas.microsoft.com/office/drawing/2014/main" id="{A78D18F5-B513-45FB-A648-79EF4031AD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108" y="4131977"/>
            <a:ext cx="1504582" cy="2320121"/>
          </a:xfrm>
          <a:prstGeom prst="rect">
            <a:avLst/>
          </a:prstGeom>
        </p:spPr>
      </p:pic>
      <p:pic>
        <p:nvPicPr>
          <p:cNvPr id="18" name="Picture 2">
            <a:extLst>
              <a:ext uri="{FF2B5EF4-FFF2-40B4-BE49-F238E27FC236}">
                <a16:creationId xmlns:a16="http://schemas.microsoft.com/office/drawing/2014/main" id="{66C858F0-A4EB-4FF1-9567-3D72A403A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3223" y="4160647"/>
            <a:ext cx="1772595" cy="21798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7E2E04F-88D7-4E1F-9E8D-776846571564}"/>
              </a:ext>
            </a:extLst>
          </p:cNvPr>
          <p:cNvSpPr txBox="1"/>
          <p:nvPr/>
        </p:nvSpPr>
        <p:spPr>
          <a:xfrm>
            <a:off x="10269263" y="6341550"/>
            <a:ext cx="2216727" cy="369332"/>
          </a:xfrm>
          <a:prstGeom prst="rect">
            <a:avLst/>
          </a:prstGeom>
          <a:noFill/>
        </p:spPr>
        <p:txBody>
          <a:bodyPr wrap="square" rtlCol="0">
            <a:spAutoFit/>
          </a:bodyPr>
          <a:lstStyle/>
          <a:p>
            <a:r>
              <a:rPr lang="en-US" dirty="0"/>
              <a:t>Activated Carbon</a:t>
            </a:r>
            <a:endParaRPr lang="en-IN" dirty="0"/>
          </a:p>
        </p:txBody>
      </p:sp>
    </p:spTree>
    <p:extLst>
      <p:ext uri="{BB962C8B-B14F-4D97-AF65-F5344CB8AC3E}">
        <p14:creationId xmlns:p14="http://schemas.microsoft.com/office/powerpoint/2010/main" val="254822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7BBD-395E-49A2-ABCF-951D2C49A389}"/>
              </a:ext>
            </a:extLst>
          </p:cNvPr>
          <p:cNvSpPr>
            <a:spLocks noGrp="1"/>
          </p:cNvSpPr>
          <p:nvPr>
            <p:ph type="title"/>
          </p:nvPr>
        </p:nvSpPr>
        <p:spPr>
          <a:xfrm>
            <a:off x="5570589" y="569804"/>
            <a:ext cx="5978072" cy="970450"/>
          </a:xfrm>
        </p:spPr>
        <p:txBody>
          <a:bodyPr>
            <a:normAutofit/>
          </a:bodyPr>
          <a:lstStyle/>
          <a:p>
            <a:r>
              <a:rPr lang="en-US" dirty="0"/>
              <a:t>What is biochar?</a:t>
            </a:r>
            <a:endParaRPr lang="en-IN" dirty="0"/>
          </a:p>
        </p:txBody>
      </p:sp>
      <p:pic>
        <p:nvPicPr>
          <p:cNvPr id="1030" name="Picture 136">
            <a:extLst>
              <a:ext uri="{FF2B5EF4-FFF2-40B4-BE49-F238E27FC236}">
                <a16:creationId xmlns:a16="http://schemas.microsoft.com/office/drawing/2014/main" id="{7AA41F59-BAF0-4CFD-A9FA-ED4C838B545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1028" name="Picture 4" descr="https://lh3.googleusercontent.com/FPxLV40Wb5fgONls6vLxn0BvIiuWVlSg2mDkf6fjCBEWnfsWfPNgTo-u-RukRtkbUESn2s4fHcPykrTxJmSHdE7BmRwcT44_nr9-1MsWLY8mTF7UNvMqjkQxAqpEGhLcpZQXt4HK2jvtV07vhQrfmUpooDamW81yI5eglJEIJ3QQ9OoqK2IH_M1FPr4MnOqYJZ8Gp1Qb6c2-eCTk3fTpZX9xPHfYkVwXA5NanGV3OrLE6ktkEE8B4DTgJB57a-1tODI6Zum59e4eKo-kEFBCUZ8-7DYEL6zGHBbvzJVjagzPJyY2G44ZRF43LXishlth4AcVv6o9QrDNQjuiPJbG72sBOLMu7Sve4ryjwtYz8Aajb_gd3RIiMNUHGqSkgikifJS_njIFZoSKYQIaF_q1pkwH7EB9O-zw6DHOZGS5nMu_V1ISR38hUnL5M6UudS7lNgNXKTmfa_qU02H1QxBN2Ov3oiD4NMp5FrfoJ4h7kXMufrjWUbXPPG_mqQ642JGbU-5CrUtFjPPsfGCi0lx1CooCAfsy0rzN8E2C2IO9pM1hMdwaW19Wnswv5SwT4_igRuZd0paA_XR-UuWgKZvrk3xwquzYWfM6lVqG38C7lI7bgPLBAWz_5mZaLHqXJCZJ4vHMS3_vx3qkden8_e5TKWI2xqjFOLd0=w678-h903-no">
            <a:extLst>
              <a:ext uri="{FF2B5EF4-FFF2-40B4-BE49-F238E27FC236}">
                <a16:creationId xmlns:a16="http://schemas.microsoft.com/office/drawing/2014/main" id="{2B186183-383E-436C-8706-8973527213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139" r="2" b="19708"/>
          <a:stretch/>
        </p:blipFill>
        <p:spPr bwMode="auto">
          <a:xfrm>
            <a:off x="643339" y="896003"/>
            <a:ext cx="3551912" cy="27067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3.googleusercontent.com/Wm-XcM6u6Yo2Y-HMpQH2bwW25ZJgZowcfXa2ETcoGLh15QFNljU4fEiTybmfluYwFVVX2wiUlyqTFxmAzy9eDayO8rmGu-FK55f_S0Bog-nfr-qHHJ1cCzmsFImYCIZy9Y8kP0k4XlNK7ecJ5fKBCyC_N6SNWM-n5L3wngYdK-m8lGKosxkmpUlQyK4bCFzdHGaSQ3fcqnkhBANj78Xwuwzdj_eJvsLYr52hScVzKByzHLwehKTeqoLIL6SmqWYBPz48OqVpKhQYUh2jG3phc7QEo8pAl5Vlb8UCqBF9Pgb4ElzSLgJqLPNM1QfuK2XeMkzj_pRxqUNSAYKVIBEcQMNt1oc0r9BXEZX_7IOuZAkSIhknTbJohipuHC_aSAWwIAdwnEh9HEs2gkjRrD91zLMMnU54d8rUNOIezhFsQaFIjdesmjeAmYvfnCFjniXV121DqQi-na-Me1VKA960yd4UB6APGK3uSdz8dyYzqslNQ9KnYTitfjI0SrRKkP8RXCm_-l3A2jqQh-Il7zyBNDla8TcQVsPeSQx0DpmXoKUOlmYEXzxebQlC3W8fYmzaq7iCuTONgtn05hkQZRIQ65nC6Hwf-97wyHE5EBn9bHr9Gz4IBTTmy1AeRPOOFE8NTlXnJuPDSoAx_CM-E70jGyKYDEXgbYfu=w678-h903-no">
            <a:extLst>
              <a:ext uri="{FF2B5EF4-FFF2-40B4-BE49-F238E27FC236}">
                <a16:creationId xmlns:a16="http://schemas.microsoft.com/office/drawing/2014/main" id="{11A6190D-3CDB-49B4-875F-1879B32EAC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08" r="2" b="16838"/>
          <a:stretch/>
        </p:blipFill>
        <p:spPr bwMode="auto">
          <a:xfrm>
            <a:off x="643339" y="3602799"/>
            <a:ext cx="3551912" cy="270679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DCA5B8C-A265-4120-A634-ED1BE6251ADF}"/>
              </a:ext>
            </a:extLst>
          </p:cNvPr>
          <p:cNvSpPr>
            <a:spLocks noGrp="1"/>
          </p:cNvSpPr>
          <p:nvPr>
            <p:ph idx="1"/>
          </p:nvPr>
        </p:nvSpPr>
        <p:spPr>
          <a:xfrm>
            <a:off x="5146159" y="1828801"/>
            <a:ext cx="6939823" cy="4639818"/>
          </a:xfrm>
        </p:spPr>
        <p:txBody>
          <a:bodyPr anchor="ctr">
            <a:normAutofit lnSpcReduction="10000"/>
          </a:bodyPr>
          <a:lstStyle/>
          <a:p>
            <a:pPr>
              <a:lnSpc>
                <a:spcPct val="90000"/>
              </a:lnSpc>
              <a:buClr>
                <a:srgbClr val="D1B17E"/>
              </a:buClr>
            </a:pPr>
            <a:r>
              <a:rPr lang="en-US" sz="2400" dirty="0">
                <a:effectLst/>
              </a:rPr>
              <a:t>Biochar is produced by the thermal degradation of biomass under an oxygen-starved environment (pyrolysis) or in a low oxygen environment (gasification)</a:t>
            </a:r>
          </a:p>
          <a:p>
            <a:pPr>
              <a:lnSpc>
                <a:spcPct val="90000"/>
              </a:lnSpc>
              <a:buClr>
                <a:srgbClr val="D1B17E"/>
              </a:buClr>
            </a:pPr>
            <a:r>
              <a:rPr lang="en-US" sz="2400" dirty="0">
                <a:effectLst/>
              </a:rPr>
              <a:t>Biochar is a carbonaceous solid with energy density (18 MJ/kg) similar to pulverized coal</a:t>
            </a:r>
          </a:p>
          <a:p>
            <a:pPr>
              <a:lnSpc>
                <a:spcPct val="90000"/>
              </a:lnSpc>
              <a:buClr>
                <a:srgbClr val="D1B17E"/>
              </a:buClr>
            </a:pPr>
            <a:r>
              <a:rPr lang="en-US" sz="2400" dirty="0">
                <a:effectLst/>
              </a:rPr>
              <a:t>Research has shown that biochar can act as a sorbent for contaminants in water, soil and sediments, improve crop productivity, increase water retention in soils, and enhance carbon sequestration.</a:t>
            </a:r>
          </a:p>
          <a:p>
            <a:pPr>
              <a:lnSpc>
                <a:spcPct val="90000"/>
              </a:lnSpc>
              <a:buClr>
                <a:srgbClr val="D1B17E"/>
              </a:buClr>
            </a:pPr>
            <a:r>
              <a:rPr lang="en-US" sz="2400" dirty="0"/>
              <a:t>Biochar is resistant to microbial degradation, can have surface areas comparable to activated carbon.</a:t>
            </a:r>
            <a:endParaRPr lang="en-IN" sz="2400" dirty="0"/>
          </a:p>
        </p:txBody>
      </p:sp>
      <p:sp>
        <p:nvSpPr>
          <p:cNvPr id="5" name="TextBox 4">
            <a:extLst>
              <a:ext uri="{FF2B5EF4-FFF2-40B4-BE49-F238E27FC236}">
                <a16:creationId xmlns:a16="http://schemas.microsoft.com/office/drawing/2014/main" id="{3D43A9A2-37D6-4542-AD76-C2519BA51C9D}"/>
              </a:ext>
            </a:extLst>
          </p:cNvPr>
          <p:cNvSpPr txBox="1"/>
          <p:nvPr/>
        </p:nvSpPr>
        <p:spPr>
          <a:xfrm>
            <a:off x="-116889" y="6309593"/>
            <a:ext cx="5029910" cy="338554"/>
          </a:xfrm>
          <a:prstGeom prst="rect">
            <a:avLst/>
          </a:prstGeom>
          <a:noFill/>
        </p:spPr>
        <p:txBody>
          <a:bodyPr wrap="square" rtlCol="0">
            <a:spAutoFit/>
          </a:bodyPr>
          <a:lstStyle/>
          <a:p>
            <a:pPr algn="ctr"/>
            <a:r>
              <a:rPr lang="en-US" sz="1600" dirty="0"/>
              <a:t>Corn Stover biochar (top) and maple biochar (bottom)</a:t>
            </a:r>
            <a:endParaRPr lang="en-IN" sz="1600" dirty="0"/>
          </a:p>
        </p:txBody>
      </p:sp>
    </p:spTree>
    <p:extLst>
      <p:ext uri="{BB962C8B-B14F-4D97-AF65-F5344CB8AC3E}">
        <p14:creationId xmlns:p14="http://schemas.microsoft.com/office/powerpoint/2010/main" val="4183681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921811"/>
            <a:ext cx="10353762" cy="970450"/>
          </a:xfrm>
        </p:spPr>
        <p:txBody>
          <a:bodyPr/>
          <a:lstStyle/>
          <a:p>
            <a:r>
              <a:rPr lang="en-US" b="1" dirty="0"/>
              <a:t>Biochar as an additive for H</a:t>
            </a:r>
            <a:r>
              <a:rPr lang="en-US" b="1" baseline="-25000" dirty="0"/>
              <a:t>2</a:t>
            </a:r>
            <a:r>
              <a:rPr lang="en-US" b="1" dirty="0"/>
              <a:t>S reduction </a:t>
            </a:r>
          </a:p>
        </p:txBody>
      </p:sp>
      <p:sp>
        <p:nvSpPr>
          <p:cNvPr id="3" name="Content Placeholder 2"/>
          <p:cNvSpPr>
            <a:spLocks noGrp="1"/>
          </p:cNvSpPr>
          <p:nvPr>
            <p:ph idx="1"/>
          </p:nvPr>
        </p:nvSpPr>
        <p:spPr>
          <a:xfrm>
            <a:off x="1573648" y="1976626"/>
            <a:ext cx="9044703" cy="3599316"/>
          </a:xfrm>
        </p:spPr>
        <p:txBody>
          <a:bodyPr>
            <a:noAutofit/>
          </a:bodyPr>
          <a:lstStyle/>
          <a:p>
            <a:r>
              <a:rPr lang="en-US" sz="2400" dirty="0">
                <a:effectLst/>
              </a:rPr>
              <a:t>Managing and operating external scrubbing systems require technical expertise and manpower that may be unavailable on smaller-scale farms.</a:t>
            </a:r>
          </a:p>
          <a:p>
            <a:r>
              <a:rPr lang="en-US" sz="2400" dirty="0">
                <a:effectLst/>
              </a:rPr>
              <a:t>Biochar could be a possible low-cost and less labor intensive solution for H</a:t>
            </a:r>
            <a:r>
              <a:rPr lang="en-US" sz="2400" baseline="-25000" dirty="0">
                <a:effectLst/>
              </a:rPr>
              <a:t>2</a:t>
            </a:r>
            <a:r>
              <a:rPr lang="en-US" sz="2400" dirty="0">
                <a:effectLst/>
              </a:rPr>
              <a:t>S removal, if added directly into a digester</a:t>
            </a:r>
          </a:p>
          <a:p>
            <a:r>
              <a:rPr lang="en-US" sz="2400" dirty="0">
                <a:effectLst/>
              </a:rPr>
              <a:t>Previous work on direct biochar addition has shown some positive effects on CH</a:t>
            </a:r>
            <a:r>
              <a:rPr lang="en-US" sz="2400" baseline="-25000" dirty="0">
                <a:effectLst/>
              </a:rPr>
              <a:t>4 </a:t>
            </a:r>
            <a:r>
              <a:rPr lang="en-US" sz="2400" dirty="0">
                <a:effectLst/>
              </a:rPr>
              <a:t>production and CO</a:t>
            </a:r>
            <a:r>
              <a:rPr lang="en-US" sz="2400" baseline="-25000" dirty="0">
                <a:effectLst/>
              </a:rPr>
              <a:t>2 </a:t>
            </a:r>
            <a:r>
              <a:rPr lang="en-US" sz="2400" dirty="0">
                <a:effectLst/>
              </a:rPr>
              <a:t>sequestration in waste water sludge digesters</a:t>
            </a:r>
          </a:p>
          <a:p>
            <a:r>
              <a:rPr lang="en-US" sz="2400" dirty="0">
                <a:effectLst/>
              </a:rPr>
              <a:t>Biochar has also been shown to be comparable or even better than activated carbon at H</a:t>
            </a:r>
            <a:r>
              <a:rPr lang="en-US" sz="2400" baseline="-25000" dirty="0">
                <a:effectLst/>
              </a:rPr>
              <a:t>2</a:t>
            </a:r>
            <a:r>
              <a:rPr lang="en-US" sz="2400" dirty="0">
                <a:effectLst/>
              </a:rPr>
              <a:t>S adsorption from a biogas stream in an external scrubber</a:t>
            </a:r>
            <a:endParaRPr lang="en-US" sz="2400" dirty="0"/>
          </a:p>
        </p:txBody>
      </p:sp>
    </p:spTree>
    <p:extLst>
      <p:ext uri="{BB962C8B-B14F-4D97-AF65-F5344CB8AC3E}">
        <p14:creationId xmlns:p14="http://schemas.microsoft.com/office/powerpoint/2010/main" val="10351800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3699</Words>
  <Application>Microsoft Office PowerPoint</Application>
  <PresentationFormat>Widescreen</PresentationFormat>
  <Paragraphs>439</Paragraphs>
  <Slides>34</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Calisto MT</vt:lpstr>
      <vt:lpstr>Times New Roman</vt:lpstr>
      <vt:lpstr>Trebuchet MS</vt:lpstr>
      <vt:lpstr>Wingdings 2</vt:lpstr>
      <vt:lpstr>Slate</vt:lpstr>
      <vt:lpstr>Evaluation of biochar for biogas desulfurization in dairy manure digesters</vt:lpstr>
      <vt:lpstr>Outline</vt:lpstr>
      <vt:lpstr>PowerPoint Presentation</vt:lpstr>
      <vt:lpstr>My Dissertation</vt:lpstr>
      <vt:lpstr>Anaerobic Digestion and Biogas Composition</vt:lpstr>
      <vt:lpstr>Formation of H2S and its effects</vt:lpstr>
      <vt:lpstr>Hydrogen Sulfide Limits and Control Technologies</vt:lpstr>
      <vt:lpstr>What is biochar?</vt:lpstr>
      <vt:lpstr>Biochar as an additive for H2S reduction </vt:lpstr>
      <vt:lpstr>Objectives</vt:lpstr>
      <vt:lpstr>Lab Scale Reactor Tests</vt:lpstr>
      <vt:lpstr>Biochar Characterization</vt:lpstr>
      <vt:lpstr>Biochar Composition</vt:lpstr>
      <vt:lpstr>Maple biochar SEM-EDS</vt:lpstr>
      <vt:lpstr>Corn Stover biochar SEM-EDS</vt:lpstr>
      <vt:lpstr>Experimental Design : Effect of biochar concentration</vt:lpstr>
      <vt:lpstr>PowerPoint Presentation</vt:lpstr>
      <vt:lpstr>Results: Cumulative H2S Production</vt:lpstr>
      <vt:lpstr>Results: H2S removal</vt:lpstr>
      <vt:lpstr>Post-treatment biochar samples</vt:lpstr>
      <vt:lpstr>Experimental Design : Effect of biochar particle size and total surface area</vt:lpstr>
      <vt:lpstr>PowerPoint Presentation</vt:lpstr>
      <vt:lpstr>Results: Cumulative H2S Production</vt:lpstr>
      <vt:lpstr>Results: H2S removal</vt:lpstr>
      <vt:lpstr>Iron Impregnation</vt:lpstr>
      <vt:lpstr>Iron impregnated maple biochar</vt:lpstr>
      <vt:lpstr>Iron impregnated corn stover biochar</vt:lpstr>
      <vt:lpstr>Experimental Design : Effect of iron impregnation</vt:lpstr>
      <vt:lpstr>PowerPoint Presentation</vt:lpstr>
      <vt:lpstr>Results: Cumulative H2S Production</vt:lpstr>
      <vt:lpstr>Results: H2S removal</vt:lpstr>
      <vt:lpstr>Conclusions</vt:lpstr>
      <vt:lpstr>Acknowledgments</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biochar for biogas desulfurization in dairy manure digesters</dc:title>
  <dc:creator>Abhinav Choudhury</dc:creator>
  <cp:lastModifiedBy>Candice Huber</cp:lastModifiedBy>
  <cp:revision>41</cp:revision>
  <dcterms:created xsi:type="dcterms:W3CDTF">2019-05-01T13:07:08Z</dcterms:created>
  <dcterms:modified xsi:type="dcterms:W3CDTF">2019-10-07T11:54:51Z</dcterms:modified>
</cp:coreProperties>
</file>