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2918400"/>
  <p:notesSz cx="9144000" cy="6858000"/>
  <p:defaultTextStyle>
    <a:defPPr>
      <a:defRPr lang="en-US"/>
    </a:defPPr>
    <a:lvl1pPr marL="0" algn="l" defTabSz="4179766" rtl="0" eaLnBrk="1" latinLnBrk="0" hangingPunct="1">
      <a:defRPr sz="8300" kern="1200">
        <a:solidFill>
          <a:schemeClr val="tx1"/>
        </a:solidFill>
        <a:latin typeface="+mn-lt"/>
        <a:ea typeface="+mn-ea"/>
        <a:cs typeface="+mn-cs"/>
      </a:defRPr>
    </a:lvl1pPr>
    <a:lvl2pPr marL="2089883" algn="l" defTabSz="4179766" rtl="0" eaLnBrk="1" latinLnBrk="0" hangingPunct="1">
      <a:defRPr sz="8300" kern="1200">
        <a:solidFill>
          <a:schemeClr val="tx1"/>
        </a:solidFill>
        <a:latin typeface="+mn-lt"/>
        <a:ea typeface="+mn-ea"/>
        <a:cs typeface="+mn-cs"/>
      </a:defRPr>
    </a:lvl2pPr>
    <a:lvl3pPr marL="4179766" algn="l" defTabSz="4179766" rtl="0" eaLnBrk="1" latinLnBrk="0" hangingPunct="1">
      <a:defRPr sz="8300" kern="1200">
        <a:solidFill>
          <a:schemeClr val="tx1"/>
        </a:solidFill>
        <a:latin typeface="+mn-lt"/>
        <a:ea typeface="+mn-ea"/>
        <a:cs typeface="+mn-cs"/>
      </a:defRPr>
    </a:lvl3pPr>
    <a:lvl4pPr marL="6269650" algn="l" defTabSz="4179766" rtl="0" eaLnBrk="1" latinLnBrk="0" hangingPunct="1">
      <a:defRPr sz="8300" kern="1200">
        <a:solidFill>
          <a:schemeClr val="tx1"/>
        </a:solidFill>
        <a:latin typeface="+mn-lt"/>
        <a:ea typeface="+mn-ea"/>
        <a:cs typeface="+mn-cs"/>
      </a:defRPr>
    </a:lvl4pPr>
    <a:lvl5pPr marL="8359533" algn="l" defTabSz="4179766" rtl="0" eaLnBrk="1" latinLnBrk="0" hangingPunct="1">
      <a:defRPr sz="8300" kern="1200">
        <a:solidFill>
          <a:schemeClr val="tx1"/>
        </a:solidFill>
        <a:latin typeface="+mn-lt"/>
        <a:ea typeface="+mn-ea"/>
        <a:cs typeface="+mn-cs"/>
      </a:defRPr>
    </a:lvl5pPr>
    <a:lvl6pPr marL="10449417" algn="l" defTabSz="4179766" rtl="0" eaLnBrk="1" latinLnBrk="0" hangingPunct="1">
      <a:defRPr sz="8300" kern="1200">
        <a:solidFill>
          <a:schemeClr val="tx1"/>
        </a:solidFill>
        <a:latin typeface="+mn-lt"/>
        <a:ea typeface="+mn-ea"/>
        <a:cs typeface="+mn-cs"/>
      </a:defRPr>
    </a:lvl6pPr>
    <a:lvl7pPr marL="12539300" algn="l" defTabSz="4179766" rtl="0" eaLnBrk="1" latinLnBrk="0" hangingPunct="1">
      <a:defRPr sz="8300" kern="1200">
        <a:solidFill>
          <a:schemeClr val="tx1"/>
        </a:solidFill>
        <a:latin typeface="+mn-lt"/>
        <a:ea typeface="+mn-ea"/>
        <a:cs typeface="+mn-cs"/>
      </a:defRPr>
    </a:lvl7pPr>
    <a:lvl8pPr marL="14629184" algn="l" defTabSz="4179766" rtl="0" eaLnBrk="1" latinLnBrk="0" hangingPunct="1">
      <a:defRPr sz="8300" kern="1200">
        <a:solidFill>
          <a:schemeClr val="tx1"/>
        </a:solidFill>
        <a:latin typeface="+mn-lt"/>
        <a:ea typeface="+mn-ea"/>
        <a:cs typeface="+mn-cs"/>
      </a:defRPr>
    </a:lvl8pPr>
    <a:lvl9pPr marL="16719067" algn="l" defTabSz="4179766"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7D2"/>
    <a:srgbClr val="A0BB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192" autoAdjust="0"/>
  </p:normalViewPr>
  <p:slideViewPr>
    <p:cSldViewPr>
      <p:cViewPr>
        <p:scale>
          <a:sx n="33" d="100"/>
          <a:sy n="33" d="100"/>
        </p:scale>
        <p:origin x="-96" y="2870"/>
      </p:cViewPr>
      <p:guideLst>
        <p:guide orient="horz" pos="10368"/>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rmaine\Dropbox\Ph.D%20Project%20Development\Data%20Sets\Summer%202014%20Field%20Data\HN3%20Summer%20Cover%20Crops\Entered%20DAta\HN3%202014%20Measurement%20Data%20for%20SA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rmaine\Dropbox\Ph.D%20Project%20Development\Data%20Sets\Summer%202014%20Field%20Data\HN3%20Summer%20Cover%20Crops\Entered%20DAta\HN3%202014%20Measurement%20Data%20for%20SA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rmaine\Dropbox\Ph.D%20Project%20Development\Data%20Sets\Summer%202014%20Field%20Data\HN3%20Summer%20Cover%20Crops\Entered%20DAta\Sweepnets\Sweepnet%20Sampling%20Figures%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rmaine\Dropbox\Ph.D%20Project%20Development\Data%20Sets\Summer%202014%20Field%20Data\HN3%20Summer%20Cover%20Crops\Entered%20DAta\Sweepnets\Sweepnet%20Sampling%20Figures%20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rmaine\Dropbox\Ph.D%20Project%20Development\Data%20Sets\Summer%202014%20Field%20Data\HN3%20Summer%20Cover%20Crops\Entered%20DAta\Sentinels\Sentinel%202014%20Proportion%20Chewed.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400" dirty="0"/>
              <a:t>Mean </a:t>
            </a:r>
            <a:r>
              <a:rPr lang="en-US" sz="2400" dirty="0" smtClean="0"/>
              <a:t>density </a:t>
            </a:r>
            <a:r>
              <a:rPr lang="en-US" sz="2400" dirty="0"/>
              <a:t>of </a:t>
            </a:r>
            <a:r>
              <a:rPr lang="en-US" sz="2400" dirty="0" smtClean="0"/>
              <a:t>buckwheat inflorescences</a:t>
            </a:r>
            <a:r>
              <a:rPr lang="en-US" sz="2400" baseline="0" dirty="0" smtClean="0"/>
              <a:t> p</a:t>
            </a:r>
            <a:r>
              <a:rPr lang="en-US" sz="2400" dirty="0" smtClean="0"/>
              <a:t>er </a:t>
            </a:r>
            <a:r>
              <a:rPr lang="en-US" sz="2400" dirty="0"/>
              <a:t>0.25m</a:t>
            </a:r>
            <a:r>
              <a:rPr lang="en-US" sz="2400" baseline="30000" dirty="0"/>
              <a:t>2</a:t>
            </a:r>
          </a:p>
        </c:rich>
      </c:tx>
      <c:layout/>
    </c:title>
    <c:plotArea>
      <c:layout>
        <c:manualLayout>
          <c:layoutTarget val="inner"/>
          <c:xMode val="edge"/>
          <c:yMode val="edge"/>
          <c:x val="0.14747221271254141"/>
          <c:y val="0.18989453878506168"/>
          <c:w val="0.74319445395412598"/>
          <c:h val="0.64563403219175974"/>
        </c:manualLayout>
      </c:layout>
      <c:lineChart>
        <c:grouping val="standard"/>
        <c:ser>
          <c:idx val="0"/>
          <c:order val="0"/>
          <c:tx>
            <c:strRef>
              <c:f>'Density Factors Added'!$B$29</c:f>
              <c:strCache>
                <c:ptCount val="1"/>
                <c:pt idx="0">
                  <c:v>BG</c:v>
                </c:pt>
              </c:strCache>
            </c:strRef>
          </c:tx>
          <c:spPr>
            <a:ln w="63500"/>
          </c:spPr>
          <c:cat>
            <c:strRef>
              <c:f>'Density Factors Added'!$A$30:$A$35</c:f>
              <c:strCache>
                <c:ptCount val="6"/>
                <c:pt idx="0">
                  <c:v>6/16</c:v>
                </c:pt>
                <c:pt idx="1">
                  <c:v>6/23</c:v>
                </c:pt>
                <c:pt idx="2">
                  <c:v>6/30</c:v>
                </c:pt>
                <c:pt idx="3">
                  <c:v>7/7</c:v>
                </c:pt>
                <c:pt idx="4">
                  <c:v>7/14</c:v>
                </c:pt>
                <c:pt idx="5">
                  <c:v>7/23</c:v>
                </c:pt>
              </c:strCache>
            </c:strRef>
          </c:cat>
          <c:val>
            <c:numRef>
              <c:f>'Density Factors Added'!$B$30:$B$35</c:f>
              <c:numCache>
                <c:formatCode>General</c:formatCode>
                <c:ptCount val="6"/>
                <c:pt idx="0">
                  <c:v>0</c:v>
                </c:pt>
                <c:pt idx="1">
                  <c:v>0</c:v>
                </c:pt>
                <c:pt idx="2">
                  <c:v>0</c:v>
                </c:pt>
                <c:pt idx="3">
                  <c:v>0</c:v>
                </c:pt>
                <c:pt idx="4">
                  <c:v>0</c:v>
                </c:pt>
                <c:pt idx="5">
                  <c:v>0</c:v>
                </c:pt>
              </c:numCache>
            </c:numRef>
          </c:val>
        </c:ser>
        <c:ser>
          <c:idx val="1"/>
          <c:order val="1"/>
          <c:tx>
            <c:strRef>
              <c:f>'Density Factors Added'!$C$29</c:f>
              <c:strCache>
                <c:ptCount val="1"/>
                <c:pt idx="0">
                  <c:v>BW</c:v>
                </c:pt>
              </c:strCache>
            </c:strRef>
          </c:tx>
          <c:spPr>
            <a:ln w="63500"/>
          </c:spPr>
          <c:errBars>
            <c:errDir val="y"/>
            <c:errBarType val="both"/>
            <c:errValType val="cust"/>
            <c:plus>
              <c:numRef>
                <c:f>'Density Factors Added'!$C$39:$C$44</c:f>
                <c:numCache>
                  <c:formatCode>General</c:formatCode>
                  <c:ptCount val="6"/>
                  <c:pt idx="0">
                    <c:v>0</c:v>
                  </c:pt>
                  <c:pt idx="1">
                    <c:v>0</c:v>
                  </c:pt>
                  <c:pt idx="2">
                    <c:v>3.0083887750000002</c:v>
                  </c:pt>
                  <c:pt idx="3">
                    <c:v>11.406118525</c:v>
                  </c:pt>
                  <c:pt idx="4">
                    <c:v>42.953574375000002</c:v>
                  </c:pt>
                  <c:pt idx="5">
                    <c:v>77.973600025000025</c:v>
                  </c:pt>
                </c:numCache>
              </c:numRef>
            </c:plus>
            <c:minus>
              <c:numRef>
                <c:f>'Density Factors Added'!$C$39:$C$44</c:f>
                <c:numCache>
                  <c:formatCode>General</c:formatCode>
                  <c:ptCount val="6"/>
                  <c:pt idx="0">
                    <c:v>0</c:v>
                  </c:pt>
                  <c:pt idx="1">
                    <c:v>0</c:v>
                  </c:pt>
                  <c:pt idx="2">
                    <c:v>3.0083887750000002</c:v>
                  </c:pt>
                  <c:pt idx="3">
                    <c:v>11.406118525</c:v>
                  </c:pt>
                  <c:pt idx="4">
                    <c:v>42.953574375000002</c:v>
                  </c:pt>
                  <c:pt idx="5">
                    <c:v>77.973600025000025</c:v>
                  </c:pt>
                </c:numCache>
              </c:numRef>
            </c:minus>
            <c:spPr>
              <a:ln w="25400"/>
            </c:spPr>
          </c:errBars>
          <c:cat>
            <c:strRef>
              <c:f>'Density Factors Added'!$A$30:$A$35</c:f>
              <c:strCache>
                <c:ptCount val="6"/>
                <c:pt idx="0">
                  <c:v>6/16</c:v>
                </c:pt>
                <c:pt idx="1">
                  <c:v>6/23</c:v>
                </c:pt>
                <c:pt idx="2">
                  <c:v>6/30</c:v>
                </c:pt>
                <c:pt idx="3">
                  <c:v>7/7</c:v>
                </c:pt>
                <c:pt idx="4">
                  <c:v>7/14</c:v>
                </c:pt>
                <c:pt idx="5">
                  <c:v>7/23</c:v>
                </c:pt>
              </c:strCache>
            </c:strRef>
          </c:cat>
          <c:val>
            <c:numRef>
              <c:f>'Density Factors Added'!$C$30:$C$35</c:f>
              <c:numCache>
                <c:formatCode>General</c:formatCode>
                <c:ptCount val="6"/>
                <c:pt idx="0">
                  <c:v>0</c:v>
                </c:pt>
                <c:pt idx="1">
                  <c:v>0</c:v>
                </c:pt>
                <c:pt idx="2">
                  <c:v>12.562500000000005</c:v>
                </c:pt>
                <c:pt idx="3">
                  <c:v>121.43750000000004</c:v>
                </c:pt>
                <c:pt idx="4">
                  <c:v>504.59374999999983</c:v>
                </c:pt>
                <c:pt idx="5">
                  <c:v>687.27343750000068</c:v>
                </c:pt>
              </c:numCache>
            </c:numRef>
          </c:val>
        </c:ser>
        <c:ser>
          <c:idx val="2"/>
          <c:order val="2"/>
          <c:tx>
            <c:strRef>
              <c:f>'Density Factors Added'!$D$29</c:f>
              <c:strCache>
                <c:ptCount val="1"/>
                <c:pt idx="0">
                  <c:v>CP</c:v>
                </c:pt>
              </c:strCache>
            </c:strRef>
          </c:tx>
          <c:spPr>
            <a:ln w="63500"/>
          </c:spPr>
          <c:cat>
            <c:strRef>
              <c:f>'Density Factors Added'!$A$30:$A$35</c:f>
              <c:strCache>
                <c:ptCount val="6"/>
                <c:pt idx="0">
                  <c:v>6/16</c:v>
                </c:pt>
                <c:pt idx="1">
                  <c:v>6/23</c:v>
                </c:pt>
                <c:pt idx="2">
                  <c:v>6/30</c:v>
                </c:pt>
                <c:pt idx="3">
                  <c:v>7/7</c:v>
                </c:pt>
                <c:pt idx="4">
                  <c:v>7/14</c:v>
                </c:pt>
                <c:pt idx="5">
                  <c:v>7/23</c:v>
                </c:pt>
              </c:strCache>
            </c:strRef>
          </c:cat>
          <c:val>
            <c:numRef>
              <c:f>'Density Factors Added'!$D$30:$D$35</c:f>
              <c:numCache>
                <c:formatCode>General</c:formatCode>
                <c:ptCount val="6"/>
                <c:pt idx="0">
                  <c:v>0</c:v>
                </c:pt>
                <c:pt idx="1">
                  <c:v>0</c:v>
                </c:pt>
                <c:pt idx="2">
                  <c:v>0</c:v>
                </c:pt>
                <c:pt idx="3">
                  <c:v>0</c:v>
                </c:pt>
                <c:pt idx="4">
                  <c:v>0</c:v>
                </c:pt>
                <c:pt idx="5">
                  <c:v>0</c:v>
                </c:pt>
              </c:numCache>
            </c:numRef>
          </c:val>
        </c:ser>
        <c:ser>
          <c:idx val="3"/>
          <c:order val="3"/>
          <c:tx>
            <c:strRef>
              <c:f>'Density Factors Added'!$E$29</c:f>
              <c:strCache>
                <c:ptCount val="1"/>
                <c:pt idx="0">
                  <c:v>MX</c:v>
                </c:pt>
              </c:strCache>
            </c:strRef>
          </c:tx>
          <c:spPr>
            <a:ln w="63500"/>
          </c:spPr>
          <c:marker>
            <c:spPr>
              <a:ln w="63500"/>
            </c:spPr>
          </c:marker>
          <c:errBars>
            <c:errDir val="y"/>
            <c:errBarType val="both"/>
            <c:errValType val="cust"/>
            <c:plus>
              <c:numRef>
                <c:f>'Density Factors Added'!$E$39:$E$44</c:f>
                <c:numCache>
                  <c:formatCode>General</c:formatCode>
                  <c:ptCount val="6"/>
                  <c:pt idx="0">
                    <c:v>0</c:v>
                  </c:pt>
                  <c:pt idx="1">
                    <c:v>0</c:v>
                  </c:pt>
                  <c:pt idx="2">
                    <c:v>11.034847439999998</c:v>
                  </c:pt>
                  <c:pt idx="3">
                    <c:v>7.9092036200000022</c:v>
                  </c:pt>
                  <c:pt idx="4">
                    <c:v>24.885842579999981</c:v>
                  </c:pt>
                  <c:pt idx="5">
                    <c:v>39.256292559999999</c:v>
                  </c:pt>
                </c:numCache>
              </c:numRef>
            </c:plus>
            <c:minus>
              <c:numRef>
                <c:f>'Density Factors Added'!$E$39:$E$44</c:f>
                <c:numCache>
                  <c:formatCode>General</c:formatCode>
                  <c:ptCount val="6"/>
                  <c:pt idx="0">
                    <c:v>0</c:v>
                  </c:pt>
                  <c:pt idx="1">
                    <c:v>0</c:v>
                  </c:pt>
                  <c:pt idx="2">
                    <c:v>11.034847439999998</c:v>
                  </c:pt>
                  <c:pt idx="3">
                    <c:v>7.9092036200000022</c:v>
                  </c:pt>
                  <c:pt idx="4">
                    <c:v>24.885842579999981</c:v>
                  </c:pt>
                  <c:pt idx="5">
                    <c:v>39.256292559999999</c:v>
                  </c:pt>
                </c:numCache>
              </c:numRef>
            </c:minus>
            <c:spPr>
              <a:ln w="25400"/>
            </c:spPr>
          </c:errBars>
          <c:cat>
            <c:strRef>
              <c:f>'Density Factors Added'!$A$30:$A$35</c:f>
              <c:strCache>
                <c:ptCount val="6"/>
                <c:pt idx="0">
                  <c:v>6/16</c:v>
                </c:pt>
                <c:pt idx="1">
                  <c:v>6/23</c:v>
                </c:pt>
                <c:pt idx="2">
                  <c:v>6/30</c:v>
                </c:pt>
                <c:pt idx="3">
                  <c:v>7/7</c:v>
                </c:pt>
                <c:pt idx="4">
                  <c:v>7/14</c:v>
                </c:pt>
                <c:pt idx="5">
                  <c:v>7/23</c:v>
                </c:pt>
              </c:strCache>
            </c:strRef>
          </c:cat>
          <c:val>
            <c:numRef>
              <c:f>'Density Factors Added'!$E$30:$E$35</c:f>
              <c:numCache>
                <c:formatCode>General</c:formatCode>
                <c:ptCount val="6"/>
                <c:pt idx="0">
                  <c:v>0</c:v>
                </c:pt>
                <c:pt idx="1">
                  <c:v>0</c:v>
                </c:pt>
                <c:pt idx="2">
                  <c:v>14.3375</c:v>
                </c:pt>
                <c:pt idx="3">
                  <c:v>64.056250000000006</c:v>
                </c:pt>
                <c:pt idx="4">
                  <c:v>280.96874999999983</c:v>
                </c:pt>
                <c:pt idx="5">
                  <c:v>404.6875</c:v>
                </c:pt>
              </c:numCache>
            </c:numRef>
          </c:val>
        </c:ser>
        <c:marker val="1"/>
        <c:axId val="168755968"/>
        <c:axId val="168758272"/>
      </c:lineChart>
      <c:catAx>
        <c:axId val="168755968"/>
        <c:scaling>
          <c:orientation val="minMax"/>
        </c:scaling>
        <c:axPos val="b"/>
        <c:title>
          <c:tx>
            <c:rich>
              <a:bodyPr/>
              <a:lstStyle/>
              <a:p>
                <a:pPr>
                  <a:defRPr sz="2200"/>
                </a:pPr>
                <a:r>
                  <a:rPr lang="en-US" sz="2200"/>
                  <a:t>Week</a:t>
                </a:r>
              </a:p>
            </c:rich>
          </c:tx>
          <c:layout/>
        </c:title>
        <c:numFmt formatCode="General" sourceLinked="1"/>
        <c:tickLblPos val="nextTo"/>
        <c:spPr>
          <a:ln w="38100">
            <a:solidFill>
              <a:schemeClr val="tx1"/>
            </a:solidFill>
          </a:ln>
        </c:spPr>
        <c:txPr>
          <a:bodyPr/>
          <a:lstStyle/>
          <a:p>
            <a:pPr>
              <a:defRPr sz="2000"/>
            </a:pPr>
            <a:endParaRPr lang="en-US"/>
          </a:p>
        </c:txPr>
        <c:crossAx val="168758272"/>
        <c:crosses val="autoZero"/>
        <c:auto val="1"/>
        <c:lblAlgn val="ctr"/>
        <c:lblOffset val="100"/>
      </c:catAx>
      <c:valAx>
        <c:axId val="168758272"/>
        <c:scaling>
          <c:orientation val="minMax"/>
        </c:scaling>
        <c:axPos val="l"/>
        <c:title>
          <c:tx>
            <c:rich>
              <a:bodyPr rot="-5400000" vert="horz"/>
              <a:lstStyle/>
              <a:p>
                <a:pPr>
                  <a:defRPr sz="2200"/>
                </a:pPr>
                <a:r>
                  <a:rPr lang="en-US" sz="2200"/>
                  <a:t>Mean # Infloresences</a:t>
                </a:r>
              </a:p>
            </c:rich>
          </c:tx>
          <c:layout/>
        </c:title>
        <c:numFmt formatCode="General" sourceLinked="1"/>
        <c:tickLblPos val="nextTo"/>
        <c:spPr>
          <a:ln w="38100">
            <a:solidFill>
              <a:schemeClr val="tx1"/>
            </a:solidFill>
          </a:ln>
        </c:spPr>
        <c:txPr>
          <a:bodyPr/>
          <a:lstStyle/>
          <a:p>
            <a:pPr>
              <a:defRPr sz="2000"/>
            </a:pPr>
            <a:endParaRPr lang="en-US"/>
          </a:p>
        </c:txPr>
        <c:crossAx val="168755968"/>
        <c:crosses val="autoZero"/>
        <c:crossBetween val="between"/>
      </c:valAx>
      <c:spPr>
        <a:ln cmpd="sng"/>
      </c:spPr>
    </c:plotArea>
    <c:legend>
      <c:legendPos val="t"/>
      <c:layout/>
      <c:txPr>
        <a:bodyPr/>
        <a:lstStyle/>
        <a:p>
          <a:pPr>
            <a:defRPr sz="20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Mean Density of Cowpea EFNs </a:t>
            </a:r>
            <a:r>
              <a:rPr lang="en-US" sz="2400" dirty="0" smtClean="0"/>
              <a:t>per </a:t>
            </a:r>
          </a:p>
          <a:p>
            <a:pPr>
              <a:defRPr/>
            </a:pPr>
            <a:r>
              <a:rPr lang="en-US" sz="2400" dirty="0" smtClean="0"/>
              <a:t>0.25m</a:t>
            </a:r>
            <a:r>
              <a:rPr lang="en-US" sz="2400" baseline="30000" dirty="0" smtClean="0"/>
              <a:t>2</a:t>
            </a:r>
            <a:endParaRPr lang="en-US" sz="2400" baseline="30000" dirty="0"/>
          </a:p>
        </c:rich>
      </c:tx>
      <c:layout>
        <c:manualLayout>
          <c:xMode val="edge"/>
          <c:yMode val="edge"/>
          <c:x val="0.20431225393700791"/>
          <c:y val="1.9565583148260343E-3"/>
        </c:manualLayout>
      </c:layout>
    </c:title>
    <c:plotArea>
      <c:layout>
        <c:manualLayout>
          <c:layoutTarget val="inner"/>
          <c:xMode val="edge"/>
          <c:yMode val="edge"/>
          <c:x val="0.1534446084864394"/>
          <c:y val="0.20416330170267186"/>
          <c:w val="0.83049218968988103"/>
          <c:h val="0.63136530373462352"/>
        </c:manualLayout>
      </c:layout>
      <c:lineChart>
        <c:grouping val="standard"/>
        <c:ser>
          <c:idx val="0"/>
          <c:order val="0"/>
          <c:tx>
            <c:strRef>
              <c:f>'Density Factors Added'!$B$29</c:f>
              <c:strCache>
                <c:ptCount val="1"/>
                <c:pt idx="0">
                  <c:v>BG</c:v>
                </c:pt>
              </c:strCache>
            </c:strRef>
          </c:tx>
          <c:spPr>
            <a:ln w="63500"/>
          </c:spPr>
          <c:cat>
            <c:strRef>
              <c:f>'Density Factors Added'!$G$30:$G$35</c:f>
              <c:strCache>
                <c:ptCount val="6"/>
                <c:pt idx="0">
                  <c:v>6/16</c:v>
                </c:pt>
                <c:pt idx="1">
                  <c:v>6/23</c:v>
                </c:pt>
                <c:pt idx="2">
                  <c:v>6/30</c:v>
                </c:pt>
                <c:pt idx="3">
                  <c:v>7/7</c:v>
                </c:pt>
                <c:pt idx="4">
                  <c:v>7/14</c:v>
                </c:pt>
                <c:pt idx="5">
                  <c:v>7/23</c:v>
                </c:pt>
              </c:strCache>
            </c:strRef>
          </c:cat>
          <c:val>
            <c:numRef>
              <c:f>'Density Factors Added'!$H$30:$H$35</c:f>
              <c:numCache>
                <c:formatCode>General</c:formatCode>
                <c:ptCount val="6"/>
                <c:pt idx="0">
                  <c:v>0</c:v>
                </c:pt>
                <c:pt idx="1">
                  <c:v>0</c:v>
                </c:pt>
                <c:pt idx="2">
                  <c:v>0</c:v>
                </c:pt>
                <c:pt idx="3">
                  <c:v>0</c:v>
                </c:pt>
                <c:pt idx="4">
                  <c:v>0</c:v>
                </c:pt>
                <c:pt idx="5">
                  <c:v>0</c:v>
                </c:pt>
              </c:numCache>
            </c:numRef>
          </c:val>
        </c:ser>
        <c:ser>
          <c:idx val="1"/>
          <c:order val="1"/>
          <c:tx>
            <c:strRef>
              <c:f>'Density Factors Added'!$C$29</c:f>
              <c:strCache>
                <c:ptCount val="1"/>
                <c:pt idx="0">
                  <c:v>BW</c:v>
                </c:pt>
              </c:strCache>
            </c:strRef>
          </c:tx>
          <c:spPr>
            <a:ln w="63500"/>
          </c:spPr>
          <c:cat>
            <c:strRef>
              <c:f>'Density Factors Added'!$G$30:$G$35</c:f>
              <c:strCache>
                <c:ptCount val="6"/>
                <c:pt idx="0">
                  <c:v>6/16</c:v>
                </c:pt>
                <c:pt idx="1">
                  <c:v>6/23</c:v>
                </c:pt>
                <c:pt idx="2">
                  <c:v>6/30</c:v>
                </c:pt>
                <c:pt idx="3">
                  <c:v>7/7</c:v>
                </c:pt>
                <c:pt idx="4">
                  <c:v>7/14</c:v>
                </c:pt>
                <c:pt idx="5">
                  <c:v>7/23</c:v>
                </c:pt>
              </c:strCache>
            </c:strRef>
          </c:cat>
          <c:val>
            <c:numRef>
              <c:f>'Density Factors Added'!$I$30:$I$35</c:f>
              <c:numCache>
                <c:formatCode>General</c:formatCode>
                <c:ptCount val="6"/>
                <c:pt idx="0">
                  <c:v>0</c:v>
                </c:pt>
                <c:pt idx="1">
                  <c:v>0</c:v>
                </c:pt>
                <c:pt idx="2">
                  <c:v>0</c:v>
                </c:pt>
                <c:pt idx="3">
                  <c:v>0</c:v>
                </c:pt>
                <c:pt idx="4">
                  <c:v>0</c:v>
                </c:pt>
                <c:pt idx="5">
                  <c:v>0</c:v>
                </c:pt>
              </c:numCache>
            </c:numRef>
          </c:val>
        </c:ser>
        <c:ser>
          <c:idx val="2"/>
          <c:order val="2"/>
          <c:tx>
            <c:strRef>
              <c:f>'Density Factors Added'!$D$29</c:f>
              <c:strCache>
                <c:ptCount val="1"/>
                <c:pt idx="0">
                  <c:v>CP</c:v>
                </c:pt>
              </c:strCache>
            </c:strRef>
          </c:tx>
          <c:spPr>
            <a:ln w="63500"/>
          </c:spPr>
          <c:marker>
            <c:spPr>
              <a:ln w="63500"/>
            </c:spPr>
          </c:marker>
          <c:errBars>
            <c:errDir val="y"/>
            <c:errBarType val="both"/>
            <c:errValType val="cust"/>
            <c:plus>
              <c:numRef>
                <c:f>'Density Factors Added'!$J$39:$J$44</c:f>
                <c:numCache>
                  <c:formatCode>General</c:formatCode>
                  <c:ptCount val="6"/>
                  <c:pt idx="0">
                    <c:v>0</c:v>
                  </c:pt>
                  <c:pt idx="1">
                    <c:v>1.5212568910000002</c:v>
                  </c:pt>
                  <c:pt idx="2">
                    <c:v>6.6797342150000008</c:v>
                  </c:pt>
                  <c:pt idx="3">
                    <c:v>7.0326003440000004</c:v>
                  </c:pt>
                  <c:pt idx="4">
                    <c:v>10.980544421000006</c:v>
                  </c:pt>
                  <c:pt idx="5">
                    <c:v>14.064477350000002</c:v>
                  </c:pt>
                </c:numCache>
              </c:numRef>
            </c:plus>
            <c:minus>
              <c:numRef>
                <c:f>'Density Factors Added'!$J$39:$J$44</c:f>
                <c:numCache>
                  <c:formatCode>General</c:formatCode>
                  <c:ptCount val="6"/>
                  <c:pt idx="0">
                    <c:v>0</c:v>
                  </c:pt>
                  <c:pt idx="1">
                    <c:v>1.5212568910000002</c:v>
                  </c:pt>
                  <c:pt idx="2">
                    <c:v>6.6797342150000008</c:v>
                  </c:pt>
                  <c:pt idx="3">
                    <c:v>7.0326003440000004</c:v>
                  </c:pt>
                  <c:pt idx="4">
                    <c:v>10.980544421000006</c:v>
                  </c:pt>
                  <c:pt idx="5">
                    <c:v>14.064477350000002</c:v>
                  </c:pt>
                </c:numCache>
              </c:numRef>
            </c:minus>
            <c:spPr>
              <a:ln w="25400"/>
            </c:spPr>
          </c:errBars>
          <c:cat>
            <c:strRef>
              <c:f>'Density Factors Added'!$G$30:$G$35</c:f>
              <c:strCache>
                <c:ptCount val="6"/>
                <c:pt idx="0">
                  <c:v>6/16</c:v>
                </c:pt>
                <c:pt idx="1">
                  <c:v>6/23</c:v>
                </c:pt>
                <c:pt idx="2">
                  <c:v>6/30</c:v>
                </c:pt>
                <c:pt idx="3">
                  <c:v>7/7</c:v>
                </c:pt>
                <c:pt idx="4">
                  <c:v>7/14</c:v>
                </c:pt>
                <c:pt idx="5">
                  <c:v>7/23</c:v>
                </c:pt>
              </c:strCache>
            </c:strRef>
          </c:cat>
          <c:val>
            <c:numRef>
              <c:f>'Density Factors Added'!$J$30:$J$35</c:f>
              <c:numCache>
                <c:formatCode>General</c:formatCode>
                <c:ptCount val="6"/>
                <c:pt idx="0">
                  <c:v>16.939999999999991</c:v>
                </c:pt>
                <c:pt idx="1">
                  <c:v>50.820000000000007</c:v>
                </c:pt>
                <c:pt idx="2">
                  <c:v>92.905312500000008</c:v>
                </c:pt>
                <c:pt idx="3">
                  <c:v>122.28562500000002</c:v>
                </c:pt>
                <c:pt idx="4">
                  <c:v>180.78156249999998</c:v>
                </c:pt>
                <c:pt idx="5">
                  <c:v>231.60156249999994</c:v>
                </c:pt>
              </c:numCache>
            </c:numRef>
          </c:val>
        </c:ser>
        <c:ser>
          <c:idx val="3"/>
          <c:order val="3"/>
          <c:tx>
            <c:strRef>
              <c:f>'Density Factors Added'!$E$29</c:f>
              <c:strCache>
                <c:ptCount val="1"/>
                <c:pt idx="0">
                  <c:v>MX</c:v>
                </c:pt>
              </c:strCache>
            </c:strRef>
          </c:tx>
          <c:spPr>
            <a:ln w="63500"/>
          </c:spPr>
          <c:marker>
            <c:spPr>
              <a:ln w="63500"/>
            </c:spPr>
          </c:marker>
          <c:errBars>
            <c:errDir val="y"/>
            <c:errBarType val="both"/>
            <c:errValType val="cust"/>
            <c:plus>
              <c:numRef>
                <c:f>'Density Factors Added'!$K$39:$K$44</c:f>
                <c:numCache>
                  <c:formatCode>General</c:formatCode>
                  <c:ptCount val="6"/>
                  <c:pt idx="0">
                    <c:v>0.24562500000000001</c:v>
                  </c:pt>
                  <c:pt idx="1">
                    <c:v>1.244653008</c:v>
                  </c:pt>
                  <c:pt idx="2">
                    <c:v>2.4625804440000003</c:v>
                  </c:pt>
                  <c:pt idx="3">
                    <c:v>1.9807832729999999</c:v>
                  </c:pt>
                  <c:pt idx="4">
                    <c:v>4.5299070329999971</c:v>
                  </c:pt>
                  <c:pt idx="5">
                    <c:v>3.071659310999999</c:v>
                  </c:pt>
                </c:numCache>
              </c:numRef>
            </c:plus>
            <c:minus>
              <c:numRef>
                <c:f>'Density Factors Added'!$K$39:$K$44</c:f>
                <c:numCache>
                  <c:formatCode>General</c:formatCode>
                  <c:ptCount val="6"/>
                  <c:pt idx="0">
                    <c:v>0.24562500000000001</c:v>
                  </c:pt>
                  <c:pt idx="1">
                    <c:v>1.244653008</c:v>
                  </c:pt>
                  <c:pt idx="2">
                    <c:v>2.4625804440000003</c:v>
                  </c:pt>
                  <c:pt idx="3">
                    <c:v>1.9807832729999999</c:v>
                  </c:pt>
                  <c:pt idx="4">
                    <c:v>4.5299070329999971</c:v>
                  </c:pt>
                  <c:pt idx="5">
                    <c:v>3.071659310999999</c:v>
                  </c:pt>
                </c:numCache>
              </c:numRef>
            </c:minus>
          </c:errBars>
          <c:cat>
            <c:strRef>
              <c:f>'Density Factors Added'!$G$30:$G$35</c:f>
              <c:strCache>
                <c:ptCount val="6"/>
                <c:pt idx="0">
                  <c:v>6/16</c:v>
                </c:pt>
                <c:pt idx="1">
                  <c:v>6/23</c:v>
                </c:pt>
                <c:pt idx="2">
                  <c:v>6/30</c:v>
                </c:pt>
                <c:pt idx="3">
                  <c:v>7/7</c:v>
                </c:pt>
                <c:pt idx="4">
                  <c:v>7/14</c:v>
                </c:pt>
                <c:pt idx="5">
                  <c:v>7/23</c:v>
                </c:pt>
              </c:strCache>
            </c:strRef>
          </c:cat>
          <c:val>
            <c:numRef>
              <c:f>'Density Factors Added'!$K$30:$K$35</c:f>
              <c:numCache>
                <c:formatCode>General</c:formatCode>
                <c:ptCount val="6"/>
                <c:pt idx="0">
                  <c:v>7.6143749999999946</c:v>
                </c:pt>
                <c:pt idx="1">
                  <c:v>21.123750000000001</c:v>
                </c:pt>
                <c:pt idx="2">
                  <c:v>44.703750000000021</c:v>
                </c:pt>
                <c:pt idx="3">
                  <c:v>35.370000000000005</c:v>
                </c:pt>
                <c:pt idx="4">
                  <c:v>53.177812500000002</c:v>
                </c:pt>
                <c:pt idx="5">
                  <c:v>52.072500000000012</c:v>
                </c:pt>
              </c:numCache>
            </c:numRef>
          </c:val>
        </c:ser>
        <c:marker val="1"/>
        <c:axId val="168023552"/>
        <c:axId val="168025472"/>
      </c:lineChart>
      <c:catAx>
        <c:axId val="168023552"/>
        <c:scaling>
          <c:orientation val="minMax"/>
        </c:scaling>
        <c:axPos val="b"/>
        <c:title>
          <c:tx>
            <c:rich>
              <a:bodyPr/>
              <a:lstStyle/>
              <a:p>
                <a:pPr>
                  <a:defRPr sz="2200"/>
                </a:pPr>
                <a:r>
                  <a:rPr lang="en-US" sz="2200" dirty="0"/>
                  <a:t>Week</a:t>
                </a:r>
              </a:p>
            </c:rich>
          </c:tx>
          <c:layout/>
        </c:title>
        <c:numFmt formatCode="General" sourceLinked="1"/>
        <c:tickLblPos val="nextTo"/>
        <c:spPr>
          <a:ln w="38100">
            <a:solidFill>
              <a:schemeClr val="tx1"/>
            </a:solidFill>
          </a:ln>
        </c:spPr>
        <c:txPr>
          <a:bodyPr/>
          <a:lstStyle/>
          <a:p>
            <a:pPr>
              <a:defRPr sz="2000"/>
            </a:pPr>
            <a:endParaRPr lang="en-US"/>
          </a:p>
        </c:txPr>
        <c:crossAx val="168025472"/>
        <c:crosses val="autoZero"/>
        <c:auto val="1"/>
        <c:lblAlgn val="ctr"/>
        <c:lblOffset val="100"/>
      </c:catAx>
      <c:valAx>
        <c:axId val="168025472"/>
        <c:scaling>
          <c:orientation val="minMax"/>
        </c:scaling>
        <c:axPos val="l"/>
        <c:title>
          <c:tx>
            <c:rich>
              <a:bodyPr rot="-5400000" vert="horz"/>
              <a:lstStyle/>
              <a:p>
                <a:pPr>
                  <a:defRPr sz="2200"/>
                </a:pPr>
                <a:r>
                  <a:rPr lang="en-US" sz="2200"/>
                  <a:t>Mean Number of EFNs</a:t>
                </a:r>
              </a:p>
            </c:rich>
          </c:tx>
          <c:layout/>
        </c:title>
        <c:numFmt formatCode="General" sourceLinked="1"/>
        <c:tickLblPos val="nextTo"/>
        <c:spPr>
          <a:ln w="38100">
            <a:solidFill>
              <a:prstClr val="black"/>
            </a:solidFill>
          </a:ln>
        </c:spPr>
        <c:txPr>
          <a:bodyPr/>
          <a:lstStyle/>
          <a:p>
            <a:pPr>
              <a:defRPr sz="2000"/>
            </a:pPr>
            <a:endParaRPr lang="en-US"/>
          </a:p>
        </c:txPr>
        <c:crossAx val="168023552"/>
        <c:crosses val="autoZero"/>
        <c:crossBetween val="between"/>
      </c:valAx>
    </c:plotArea>
    <c:legend>
      <c:legendPos val="t"/>
      <c:layout>
        <c:manualLayout>
          <c:xMode val="edge"/>
          <c:yMode val="edge"/>
          <c:x val="0.30742180664916902"/>
          <c:y val="0.17871525674675295"/>
          <c:w val="0.38586423056341274"/>
          <c:h val="6.0583910444929355E-2"/>
        </c:manualLayout>
      </c:layout>
      <c:txPr>
        <a:bodyPr/>
        <a:lstStyle/>
        <a:p>
          <a:pPr>
            <a:defRPr sz="20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i="0" dirty="0"/>
              <a:t>Mean</a:t>
            </a:r>
            <a:r>
              <a:rPr lang="en-US" sz="2400" i="0" baseline="0" dirty="0"/>
              <a:t> </a:t>
            </a:r>
            <a:r>
              <a:rPr lang="en-US" sz="2400" i="0" baseline="0" dirty="0" smtClean="0"/>
              <a:t>number </a:t>
            </a:r>
            <a:r>
              <a:rPr lang="en-US" sz="2400" i="0" baseline="0" dirty="0"/>
              <a:t>of </a:t>
            </a:r>
            <a:r>
              <a:rPr lang="en-US" sz="2400" i="1" dirty="0"/>
              <a:t>C.maculata</a:t>
            </a:r>
            <a:r>
              <a:rPr lang="en-US" sz="2400" dirty="0"/>
              <a:t> </a:t>
            </a:r>
            <a:r>
              <a:rPr lang="en-US" sz="2400" dirty="0" smtClean="0"/>
              <a:t>collected in sweep</a:t>
            </a:r>
            <a:r>
              <a:rPr lang="en-US" sz="2400" baseline="0" dirty="0" smtClean="0"/>
              <a:t> net</a:t>
            </a:r>
            <a:endParaRPr lang="en-US" sz="2400" dirty="0"/>
          </a:p>
        </c:rich>
      </c:tx>
      <c:layout>
        <c:manualLayout>
          <c:xMode val="edge"/>
          <c:yMode val="edge"/>
          <c:x val="0.16379333442694677"/>
          <c:y val="1.282051282051282E-2"/>
        </c:manualLayout>
      </c:layout>
    </c:title>
    <c:plotArea>
      <c:layout>
        <c:manualLayout>
          <c:layoutTarget val="inner"/>
          <c:xMode val="edge"/>
          <c:yMode val="edge"/>
          <c:x val="0.17615840988626438"/>
          <c:y val="0.1389824348879469"/>
          <c:w val="0.78395929024496935"/>
          <c:h val="0.69277261141586965"/>
        </c:manualLayout>
      </c:layout>
      <c:lineChart>
        <c:grouping val="standard"/>
        <c:ser>
          <c:idx val="0"/>
          <c:order val="0"/>
          <c:tx>
            <c:strRef>
              <c:f>'C. mac'!$P$1</c:f>
              <c:strCache>
                <c:ptCount val="1"/>
                <c:pt idx="0">
                  <c:v>BG</c:v>
                </c:pt>
              </c:strCache>
            </c:strRef>
          </c:tx>
          <c:spPr>
            <a:ln w="63500"/>
          </c:spPr>
          <c:errBars>
            <c:errDir val="y"/>
            <c:errBarType val="both"/>
            <c:errValType val="cust"/>
            <c:plus>
              <c:numRef>
                <c:f>'C. mac'!$P$7:$P$10</c:f>
                <c:numCache>
                  <c:formatCode>General</c:formatCode>
                  <c:ptCount val="4"/>
                  <c:pt idx="0">
                    <c:v>0.1666667</c:v>
                  </c:pt>
                  <c:pt idx="1">
                    <c:v>0</c:v>
                  </c:pt>
                  <c:pt idx="2">
                    <c:v>0</c:v>
                  </c:pt>
                  <c:pt idx="3">
                    <c:v>0.27061470000000021</c:v>
                  </c:pt>
                </c:numCache>
              </c:numRef>
            </c:plus>
            <c:minus>
              <c:numRef>
                <c:f>'C. mac'!$P$7:$P$10</c:f>
                <c:numCache>
                  <c:formatCode>General</c:formatCode>
                  <c:ptCount val="4"/>
                  <c:pt idx="0">
                    <c:v>0.1666667</c:v>
                  </c:pt>
                  <c:pt idx="1">
                    <c:v>0</c:v>
                  </c:pt>
                  <c:pt idx="2">
                    <c:v>0</c:v>
                  </c:pt>
                  <c:pt idx="3">
                    <c:v>0.27061470000000021</c:v>
                  </c:pt>
                </c:numCache>
              </c:numRef>
            </c:minus>
            <c:spPr>
              <a:ln w="25400"/>
            </c:spPr>
          </c:errBars>
          <c:cat>
            <c:strRef>
              <c:f>'C. mac'!$O$2:$O$5</c:f>
              <c:strCache>
                <c:ptCount val="4"/>
                <c:pt idx="0">
                  <c:v>7/2</c:v>
                </c:pt>
                <c:pt idx="1">
                  <c:v>7/8</c:v>
                </c:pt>
                <c:pt idx="2">
                  <c:v>7/16</c:v>
                </c:pt>
                <c:pt idx="3">
                  <c:v>7/21</c:v>
                </c:pt>
              </c:strCache>
            </c:strRef>
          </c:cat>
          <c:val>
            <c:numRef>
              <c:f>'C. mac'!$P$2:$P$5</c:f>
              <c:numCache>
                <c:formatCode>General</c:formatCode>
                <c:ptCount val="4"/>
                <c:pt idx="0">
                  <c:v>0.1666667</c:v>
                </c:pt>
                <c:pt idx="1">
                  <c:v>0</c:v>
                </c:pt>
                <c:pt idx="2">
                  <c:v>0</c:v>
                </c:pt>
                <c:pt idx="3">
                  <c:v>0.83333329999999972</c:v>
                </c:pt>
              </c:numCache>
            </c:numRef>
          </c:val>
        </c:ser>
        <c:ser>
          <c:idx val="1"/>
          <c:order val="1"/>
          <c:tx>
            <c:strRef>
              <c:f>'C. mac'!$Q$1</c:f>
              <c:strCache>
                <c:ptCount val="1"/>
                <c:pt idx="0">
                  <c:v>BW</c:v>
                </c:pt>
              </c:strCache>
            </c:strRef>
          </c:tx>
          <c:spPr>
            <a:ln w="63500"/>
          </c:spPr>
          <c:errBars>
            <c:errDir val="y"/>
            <c:errBarType val="both"/>
            <c:errValType val="cust"/>
            <c:plus>
              <c:numRef>
                <c:f>'C. mac'!$Q$7:$Q$10</c:f>
                <c:numCache>
                  <c:formatCode>General</c:formatCode>
                  <c:ptCount val="4"/>
                  <c:pt idx="0">
                    <c:v>0</c:v>
                  </c:pt>
                  <c:pt idx="1">
                    <c:v>0.13055820000000001</c:v>
                  </c:pt>
                  <c:pt idx="2">
                    <c:v>8.3333300000000027E-2</c:v>
                  </c:pt>
                  <c:pt idx="3">
                    <c:v>0.28757960000000021</c:v>
                  </c:pt>
                </c:numCache>
              </c:numRef>
            </c:plus>
            <c:minus>
              <c:numRef>
                <c:f>'C. mac'!$Q$7:$Q$10</c:f>
                <c:numCache>
                  <c:formatCode>General</c:formatCode>
                  <c:ptCount val="4"/>
                  <c:pt idx="0">
                    <c:v>0</c:v>
                  </c:pt>
                  <c:pt idx="1">
                    <c:v>0.13055820000000001</c:v>
                  </c:pt>
                  <c:pt idx="2">
                    <c:v>8.3333300000000027E-2</c:v>
                  </c:pt>
                  <c:pt idx="3">
                    <c:v>0.28757960000000021</c:v>
                  </c:pt>
                </c:numCache>
              </c:numRef>
            </c:minus>
            <c:spPr>
              <a:ln w="25400"/>
            </c:spPr>
          </c:errBars>
          <c:val>
            <c:numRef>
              <c:f>'C. mac'!$Q$2:$Q$5</c:f>
              <c:numCache>
                <c:formatCode>General</c:formatCode>
                <c:ptCount val="4"/>
                <c:pt idx="0">
                  <c:v>0</c:v>
                </c:pt>
                <c:pt idx="1">
                  <c:v>0.25</c:v>
                </c:pt>
                <c:pt idx="2">
                  <c:v>8.3333300000000027E-2</c:v>
                </c:pt>
                <c:pt idx="3">
                  <c:v>1.0833332999999994</c:v>
                </c:pt>
              </c:numCache>
            </c:numRef>
          </c:val>
        </c:ser>
        <c:ser>
          <c:idx val="2"/>
          <c:order val="2"/>
          <c:tx>
            <c:strRef>
              <c:f>'C. mac'!$R$1</c:f>
              <c:strCache>
                <c:ptCount val="1"/>
                <c:pt idx="0">
                  <c:v>CP</c:v>
                </c:pt>
              </c:strCache>
            </c:strRef>
          </c:tx>
          <c:spPr>
            <a:ln w="63500"/>
          </c:spPr>
          <c:errBars>
            <c:errDir val="y"/>
            <c:errBarType val="both"/>
            <c:errValType val="cust"/>
            <c:plus>
              <c:numRef>
                <c:f>'C. mac'!$R$7:$R$10</c:f>
                <c:numCache>
                  <c:formatCode>General</c:formatCode>
                  <c:ptCount val="4"/>
                  <c:pt idx="0">
                    <c:v>0</c:v>
                  </c:pt>
                  <c:pt idx="1">
                    <c:v>8.3333300000000027E-2</c:v>
                  </c:pt>
                  <c:pt idx="2">
                    <c:v>0</c:v>
                  </c:pt>
                  <c:pt idx="3">
                    <c:v>0.13055820000000001</c:v>
                  </c:pt>
                </c:numCache>
              </c:numRef>
            </c:plus>
            <c:minus>
              <c:numRef>
                <c:f>'C. mac'!$R$7:$R$10</c:f>
                <c:numCache>
                  <c:formatCode>General</c:formatCode>
                  <c:ptCount val="4"/>
                  <c:pt idx="0">
                    <c:v>0</c:v>
                  </c:pt>
                  <c:pt idx="1">
                    <c:v>8.3333300000000027E-2</c:v>
                  </c:pt>
                  <c:pt idx="2">
                    <c:v>0</c:v>
                  </c:pt>
                  <c:pt idx="3">
                    <c:v>0.13055820000000001</c:v>
                  </c:pt>
                </c:numCache>
              </c:numRef>
            </c:minus>
            <c:spPr>
              <a:ln w="25400"/>
            </c:spPr>
          </c:errBars>
          <c:val>
            <c:numRef>
              <c:f>'C. mac'!$R$2:$R$5</c:f>
              <c:numCache>
                <c:formatCode>General</c:formatCode>
                <c:ptCount val="4"/>
                <c:pt idx="0">
                  <c:v>0</c:v>
                </c:pt>
                <c:pt idx="1">
                  <c:v>8.3333300000000027E-2</c:v>
                </c:pt>
                <c:pt idx="2">
                  <c:v>0</c:v>
                </c:pt>
                <c:pt idx="3">
                  <c:v>0.25</c:v>
                </c:pt>
              </c:numCache>
            </c:numRef>
          </c:val>
        </c:ser>
        <c:ser>
          <c:idx val="3"/>
          <c:order val="3"/>
          <c:tx>
            <c:strRef>
              <c:f>'C. mac'!$S$1</c:f>
              <c:strCache>
                <c:ptCount val="1"/>
                <c:pt idx="0">
                  <c:v>MX</c:v>
                </c:pt>
              </c:strCache>
            </c:strRef>
          </c:tx>
          <c:spPr>
            <a:ln w="63500"/>
          </c:spPr>
          <c:marker>
            <c:spPr>
              <a:ln w="63500"/>
            </c:spPr>
          </c:marker>
          <c:errBars>
            <c:errDir val="y"/>
            <c:errBarType val="both"/>
            <c:errValType val="cust"/>
            <c:plus>
              <c:numRef>
                <c:f>'C. mac'!$S$7:$S$10</c:f>
                <c:numCache>
                  <c:formatCode>General</c:formatCode>
                  <c:ptCount val="4"/>
                  <c:pt idx="0">
                    <c:v>0</c:v>
                  </c:pt>
                  <c:pt idx="1">
                    <c:v>0</c:v>
                  </c:pt>
                  <c:pt idx="2">
                    <c:v>0.13055820000000001</c:v>
                  </c:pt>
                  <c:pt idx="3">
                    <c:v>0.24099960000000009</c:v>
                  </c:pt>
                </c:numCache>
              </c:numRef>
            </c:plus>
            <c:minus>
              <c:numRef>
                <c:f>'C. mac'!$S$7:$S$10</c:f>
                <c:numCache>
                  <c:formatCode>General</c:formatCode>
                  <c:ptCount val="4"/>
                  <c:pt idx="0">
                    <c:v>0</c:v>
                  </c:pt>
                  <c:pt idx="1">
                    <c:v>0</c:v>
                  </c:pt>
                  <c:pt idx="2">
                    <c:v>0.13055820000000001</c:v>
                  </c:pt>
                  <c:pt idx="3">
                    <c:v>0.24099960000000009</c:v>
                  </c:pt>
                </c:numCache>
              </c:numRef>
            </c:minus>
            <c:spPr>
              <a:ln w="25400"/>
            </c:spPr>
          </c:errBars>
          <c:val>
            <c:numRef>
              <c:f>'C. mac'!$S$2:$S$5</c:f>
              <c:numCache>
                <c:formatCode>General</c:formatCode>
                <c:ptCount val="4"/>
                <c:pt idx="0">
                  <c:v>0</c:v>
                </c:pt>
                <c:pt idx="1">
                  <c:v>0</c:v>
                </c:pt>
                <c:pt idx="2">
                  <c:v>0.25</c:v>
                </c:pt>
                <c:pt idx="3">
                  <c:v>1.1666666999999993</c:v>
                </c:pt>
              </c:numCache>
            </c:numRef>
          </c:val>
        </c:ser>
        <c:marker val="1"/>
        <c:axId val="168082816"/>
        <c:axId val="168084992"/>
      </c:lineChart>
      <c:catAx>
        <c:axId val="168082816"/>
        <c:scaling>
          <c:orientation val="minMax"/>
        </c:scaling>
        <c:axPos val="b"/>
        <c:title>
          <c:tx>
            <c:rich>
              <a:bodyPr/>
              <a:lstStyle/>
              <a:p>
                <a:pPr>
                  <a:defRPr sz="2200"/>
                </a:pPr>
                <a:r>
                  <a:rPr lang="en-US" sz="2200"/>
                  <a:t>Week</a:t>
                </a:r>
              </a:p>
            </c:rich>
          </c:tx>
          <c:layout/>
        </c:title>
        <c:numFmt formatCode="General" sourceLinked="1"/>
        <c:majorTickMark val="none"/>
        <c:tickLblPos val="nextTo"/>
        <c:spPr>
          <a:ln w="38100">
            <a:solidFill>
              <a:schemeClr val="tx1"/>
            </a:solidFill>
          </a:ln>
        </c:spPr>
        <c:txPr>
          <a:bodyPr/>
          <a:lstStyle/>
          <a:p>
            <a:pPr>
              <a:defRPr sz="2000"/>
            </a:pPr>
            <a:endParaRPr lang="en-US"/>
          </a:p>
        </c:txPr>
        <c:crossAx val="168084992"/>
        <c:crosses val="autoZero"/>
        <c:auto val="1"/>
        <c:lblAlgn val="ctr"/>
        <c:lblOffset val="100"/>
      </c:catAx>
      <c:valAx>
        <c:axId val="168084992"/>
        <c:scaling>
          <c:orientation val="minMax"/>
        </c:scaling>
        <c:axPos val="l"/>
        <c:title>
          <c:tx>
            <c:rich>
              <a:bodyPr/>
              <a:lstStyle/>
              <a:p>
                <a:pPr>
                  <a:defRPr sz="2400"/>
                </a:pPr>
                <a:r>
                  <a:rPr lang="en-US" sz="2400" baseline="0" dirty="0" smtClean="0"/>
                  <a:t>Mean # </a:t>
                </a:r>
                <a:r>
                  <a:rPr lang="en-US" sz="2200" b="1" i="1" u="none" strike="noStrike" baseline="0" dirty="0" smtClean="0"/>
                  <a:t>C.maculata</a:t>
                </a:r>
                <a:r>
                  <a:rPr lang="en-US" sz="2400" baseline="0" dirty="0" smtClean="0"/>
                  <a:t> </a:t>
                </a:r>
                <a:r>
                  <a:rPr lang="en-US" sz="2400" baseline="0" dirty="0"/>
                  <a:t>per 10 </a:t>
                </a:r>
                <a:r>
                  <a:rPr lang="en-US" sz="2400" baseline="0" dirty="0" smtClean="0"/>
                  <a:t>sweeps</a:t>
                </a:r>
                <a:endParaRPr lang="en-US" sz="2400" dirty="0"/>
              </a:p>
            </c:rich>
          </c:tx>
          <c:layout>
            <c:manualLayout>
              <c:xMode val="edge"/>
              <c:yMode val="edge"/>
              <c:x val="2.4562228228934068E-2"/>
              <c:y val="9.1037284722971207E-2"/>
            </c:manualLayout>
          </c:layout>
        </c:title>
        <c:numFmt formatCode="General" sourceLinked="1"/>
        <c:majorTickMark val="none"/>
        <c:tickLblPos val="nextTo"/>
        <c:spPr>
          <a:ln w="38100">
            <a:solidFill>
              <a:schemeClr val="tx1"/>
            </a:solidFill>
          </a:ln>
        </c:spPr>
        <c:txPr>
          <a:bodyPr/>
          <a:lstStyle/>
          <a:p>
            <a:pPr>
              <a:defRPr sz="2000"/>
            </a:pPr>
            <a:endParaRPr lang="en-US"/>
          </a:p>
        </c:txPr>
        <c:crossAx val="168082816"/>
        <c:crosses val="autoZero"/>
        <c:crossBetween val="between"/>
      </c:valAx>
    </c:plotArea>
    <c:legend>
      <c:legendPos val="t"/>
      <c:layout>
        <c:manualLayout>
          <c:xMode val="edge"/>
          <c:yMode val="edge"/>
          <c:x val="0.34080968394575711"/>
          <c:y val="0.1523240123830675"/>
          <c:w val="0.4140001640419948"/>
          <c:h val="6.4467494447809498E-2"/>
        </c:manualLayout>
      </c:layout>
      <c:txPr>
        <a:bodyPr/>
        <a:lstStyle/>
        <a:p>
          <a:pPr>
            <a:defRPr sz="2000" b="1"/>
          </a:pPr>
          <a:endParaRPr lang="en-US"/>
        </a:p>
      </c:txPr>
    </c:legend>
    <c:plotVisOnly val="1"/>
    <c:dispBlanksAs val="zero"/>
  </c:chart>
  <c:spPr>
    <a:ln w="38100"/>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i="0" dirty="0"/>
              <a:t>Mean</a:t>
            </a:r>
            <a:r>
              <a:rPr lang="en-US" sz="2400" i="0" baseline="0" dirty="0"/>
              <a:t> </a:t>
            </a:r>
            <a:r>
              <a:rPr lang="en-US" sz="2400" i="0" baseline="0" dirty="0" smtClean="0"/>
              <a:t>number </a:t>
            </a:r>
            <a:r>
              <a:rPr lang="en-US" sz="2400" i="0" baseline="0" dirty="0"/>
              <a:t>of </a:t>
            </a:r>
            <a:r>
              <a:rPr lang="en-US" sz="2400" i="1" dirty="0"/>
              <a:t>O. </a:t>
            </a:r>
            <a:r>
              <a:rPr lang="en-US" sz="2400" i="1" dirty="0" smtClean="0"/>
              <a:t>insidiosus</a:t>
            </a:r>
            <a:r>
              <a:rPr lang="en-US" sz="2400" dirty="0" smtClean="0"/>
              <a:t> collected</a:t>
            </a:r>
          </a:p>
          <a:p>
            <a:pPr>
              <a:defRPr sz="2400"/>
            </a:pPr>
            <a:r>
              <a:rPr lang="en-US" sz="2400" baseline="0" dirty="0" smtClean="0"/>
              <a:t>in sweep net </a:t>
            </a:r>
            <a:endParaRPr lang="en-US" sz="2400" dirty="0"/>
          </a:p>
        </c:rich>
      </c:tx>
      <c:layout/>
    </c:title>
    <c:plotArea>
      <c:layout>
        <c:manualLayout>
          <c:layoutTarget val="inner"/>
          <c:xMode val="edge"/>
          <c:yMode val="edge"/>
          <c:x val="0.1960344214785652"/>
          <c:y val="0.19588313480045771"/>
          <c:w val="0.7848683562992127"/>
          <c:h val="0.63764940440137374"/>
        </c:manualLayout>
      </c:layout>
      <c:lineChart>
        <c:grouping val="standard"/>
        <c:ser>
          <c:idx val="0"/>
          <c:order val="0"/>
          <c:tx>
            <c:strRef>
              <c:f>Anthocoridae!$P$1</c:f>
              <c:strCache>
                <c:ptCount val="1"/>
                <c:pt idx="0">
                  <c:v>BG</c:v>
                </c:pt>
              </c:strCache>
            </c:strRef>
          </c:tx>
          <c:spPr>
            <a:ln w="63500"/>
          </c:spPr>
          <c:errBars>
            <c:errDir val="y"/>
            <c:errBarType val="both"/>
            <c:errValType val="cust"/>
            <c:plus>
              <c:numRef>
                <c:f>Anthocoridae!$P$7:$P$10</c:f>
                <c:numCache>
                  <c:formatCode>General</c:formatCode>
                  <c:ptCount val="4"/>
                  <c:pt idx="0">
                    <c:v>0</c:v>
                  </c:pt>
                  <c:pt idx="1">
                    <c:v>0.11236660000000002</c:v>
                  </c:pt>
                  <c:pt idx="2">
                    <c:v>0.39806980000000025</c:v>
                  </c:pt>
                  <c:pt idx="3">
                    <c:v>0.39886200000000038</c:v>
                  </c:pt>
                </c:numCache>
              </c:numRef>
            </c:plus>
            <c:minus>
              <c:numRef>
                <c:f>Anthocoridae!$P$7:$P$10</c:f>
                <c:numCache>
                  <c:formatCode>General</c:formatCode>
                  <c:ptCount val="4"/>
                  <c:pt idx="0">
                    <c:v>0</c:v>
                  </c:pt>
                  <c:pt idx="1">
                    <c:v>0.11236660000000002</c:v>
                  </c:pt>
                  <c:pt idx="2">
                    <c:v>0.39806980000000025</c:v>
                  </c:pt>
                  <c:pt idx="3">
                    <c:v>0.39886200000000038</c:v>
                  </c:pt>
                </c:numCache>
              </c:numRef>
            </c:minus>
          </c:errBars>
          <c:cat>
            <c:strRef>
              <c:f>Anthocoridae!$O$2:$O$5</c:f>
              <c:strCache>
                <c:ptCount val="4"/>
                <c:pt idx="0">
                  <c:v>7/2</c:v>
                </c:pt>
                <c:pt idx="1">
                  <c:v>7/8</c:v>
                </c:pt>
                <c:pt idx="2">
                  <c:v>7/16</c:v>
                </c:pt>
                <c:pt idx="3">
                  <c:v>7/21</c:v>
                </c:pt>
              </c:strCache>
            </c:strRef>
          </c:cat>
          <c:val>
            <c:numRef>
              <c:f>Anthocoridae!$P$2:$P$5</c:f>
              <c:numCache>
                <c:formatCode>General</c:formatCode>
                <c:ptCount val="4"/>
                <c:pt idx="0">
                  <c:v>0</c:v>
                </c:pt>
                <c:pt idx="1">
                  <c:v>0.1666667</c:v>
                </c:pt>
                <c:pt idx="2">
                  <c:v>0.91666669999999961</c:v>
                </c:pt>
                <c:pt idx="3">
                  <c:v>1.5</c:v>
                </c:pt>
              </c:numCache>
            </c:numRef>
          </c:val>
        </c:ser>
        <c:ser>
          <c:idx val="1"/>
          <c:order val="1"/>
          <c:tx>
            <c:strRef>
              <c:f>Anthocoridae!$Q$1</c:f>
              <c:strCache>
                <c:ptCount val="1"/>
                <c:pt idx="0">
                  <c:v>BW</c:v>
                </c:pt>
              </c:strCache>
            </c:strRef>
          </c:tx>
          <c:spPr>
            <a:ln w="63500"/>
          </c:spPr>
          <c:errBars>
            <c:errDir val="y"/>
            <c:errBarType val="both"/>
            <c:errValType val="cust"/>
            <c:plus>
              <c:numRef>
                <c:f>Anthocoridae!$Q$7:$Q$10</c:f>
                <c:numCache>
                  <c:formatCode>General</c:formatCode>
                  <c:ptCount val="4"/>
                  <c:pt idx="0">
                    <c:v>0.18802540000000009</c:v>
                  </c:pt>
                  <c:pt idx="1">
                    <c:v>0.52404309999999998</c:v>
                  </c:pt>
                  <c:pt idx="2">
                    <c:v>0.83899590000000035</c:v>
                  </c:pt>
                  <c:pt idx="3">
                    <c:v>1.3621414000000001</c:v>
                  </c:pt>
                </c:numCache>
              </c:numRef>
            </c:plus>
            <c:minus>
              <c:numRef>
                <c:f>Anthocoridae!$Q$7:$Q$10</c:f>
                <c:numCache>
                  <c:formatCode>General</c:formatCode>
                  <c:ptCount val="4"/>
                  <c:pt idx="0">
                    <c:v>0.18802540000000009</c:v>
                  </c:pt>
                  <c:pt idx="1">
                    <c:v>0.52404309999999998</c:v>
                  </c:pt>
                  <c:pt idx="2">
                    <c:v>0.83899590000000035</c:v>
                  </c:pt>
                  <c:pt idx="3">
                    <c:v>1.3621414000000001</c:v>
                  </c:pt>
                </c:numCache>
              </c:numRef>
            </c:minus>
            <c:spPr>
              <a:ln w="25400"/>
            </c:spPr>
          </c:errBars>
          <c:val>
            <c:numRef>
              <c:f>Anthocoridae!$Q$2:$Q$5</c:f>
              <c:numCache>
                <c:formatCode>General</c:formatCode>
                <c:ptCount val="4"/>
                <c:pt idx="0">
                  <c:v>0.33333330000000017</c:v>
                </c:pt>
                <c:pt idx="1">
                  <c:v>1.25</c:v>
                </c:pt>
                <c:pt idx="2">
                  <c:v>7.5833332999999996</c:v>
                </c:pt>
                <c:pt idx="3">
                  <c:v>12.9166667</c:v>
                </c:pt>
              </c:numCache>
            </c:numRef>
          </c:val>
        </c:ser>
        <c:ser>
          <c:idx val="2"/>
          <c:order val="2"/>
          <c:tx>
            <c:strRef>
              <c:f>Anthocoridae!$R$1</c:f>
              <c:strCache>
                <c:ptCount val="1"/>
                <c:pt idx="0">
                  <c:v>CP</c:v>
                </c:pt>
              </c:strCache>
            </c:strRef>
          </c:tx>
          <c:spPr>
            <a:ln w="63500"/>
          </c:spPr>
          <c:errBars>
            <c:errDir val="y"/>
            <c:errBarType val="both"/>
            <c:errValType val="cust"/>
            <c:plus>
              <c:numRef>
                <c:f>Anthocoridae!$R$7:$R$10</c:f>
                <c:numCache>
                  <c:formatCode>General</c:formatCode>
                  <c:ptCount val="4"/>
                  <c:pt idx="0">
                    <c:v>0</c:v>
                  </c:pt>
                  <c:pt idx="1">
                    <c:v>8.3333300000000027E-2</c:v>
                  </c:pt>
                  <c:pt idx="2">
                    <c:v>8.3333300000000027E-2</c:v>
                  </c:pt>
                  <c:pt idx="3">
                    <c:v>0.22473330000000008</c:v>
                  </c:pt>
                </c:numCache>
              </c:numRef>
            </c:plus>
            <c:minus>
              <c:numRef>
                <c:f>Anthocoridae!$R$7:$R$10</c:f>
                <c:numCache>
                  <c:formatCode>General</c:formatCode>
                  <c:ptCount val="4"/>
                  <c:pt idx="0">
                    <c:v>0</c:v>
                  </c:pt>
                  <c:pt idx="1">
                    <c:v>8.3333300000000027E-2</c:v>
                  </c:pt>
                  <c:pt idx="2">
                    <c:v>8.3333300000000027E-2</c:v>
                  </c:pt>
                  <c:pt idx="3">
                    <c:v>0.22473330000000008</c:v>
                  </c:pt>
                </c:numCache>
              </c:numRef>
            </c:minus>
          </c:errBars>
          <c:val>
            <c:numRef>
              <c:f>Anthocoridae!$R$2:$R$5</c:f>
              <c:numCache>
                <c:formatCode>General</c:formatCode>
                <c:ptCount val="4"/>
                <c:pt idx="0">
                  <c:v>0</c:v>
                </c:pt>
                <c:pt idx="1">
                  <c:v>8.3333300000000027E-2</c:v>
                </c:pt>
                <c:pt idx="2">
                  <c:v>8.3333300000000027E-2</c:v>
                </c:pt>
                <c:pt idx="3">
                  <c:v>0.66666669999999995</c:v>
                </c:pt>
              </c:numCache>
            </c:numRef>
          </c:val>
        </c:ser>
        <c:ser>
          <c:idx val="3"/>
          <c:order val="3"/>
          <c:tx>
            <c:strRef>
              <c:f>Anthocoridae!$S$1</c:f>
              <c:strCache>
                <c:ptCount val="1"/>
                <c:pt idx="0">
                  <c:v>MX</c:v>
                </c:pt>
              </c:strCache>
            </c:strRef>
          </c:tx>
          <c:spPr>
            <a:ln w="63500"/>
          </c:spPr>
          <c:marker>
            <c:spPr>
              <a:ln w="63500"/>
            </c:spPr>
          </c:marker>
          <c:errBars>
            <c:errDir val="y"/>
            <c:errBarType val="both"/>
            <c:errValType val="cust"/>
            <c:plus>
              <c:numRef>
                <c:f>Anthocoridae!$S$7:$S$10</c:f>
                <c:numCache>
                  <c:formatCode>General</c:formatCode>
                  <c:ptCount val="4"/>
                  <c:pt idx="0">
                    <c:v>0</c:v>
                  </c:pt>
                  <c:pt idx="1">
                    <c:v>0.43446820000000036</c:v>
                  </c:pt>
                  <c:pt idx="2">
                    <c:v>0.59617889999999996</c:v>
                  </c:pt>
                  <c:pt idx="3">
                    <c:v>1.2520186</c:v>
                  </c:pt>
                </c:numCache>
              </c:numRef>
            </c:plus>
            <c:minus>
              <c:numRef>
                <c:f>Anthocoridae!$S$7:$S$10</c:f>
                <c:numCache>
                  <c:formatCode>General</c:formatCode>
                  <c:ptCount val="4"/>
                  <c:pt idx="0">
                    <c:v>0</c:v>
                  </c:pt>
                  <c:pt idx="1">
                    <c:v>0.43446820000000036</c:v>
                  </c:pt>
                  <c:pt idx="2">
                    <c:v>0.59617889999999996</c:v>
                  </c:pt>
                  <c:pt idx="3">
                    <c:v>1.2520186</c:v>
                  </c:pt>
                </c:numCache>
              </c:numRef>
            </c:minus>
            <c:spPr>
              <a:ln w="25400"/>
            </c:spPr>
          </c:errBars>
          <c:val>
            <c:numRef>
              <c:f>Anthocoridae!$S$2:$S$5</c:f>
              <c:numCache>
                <c:formatCode>General</c:formatCode>
                <c:ptCount val="4"/>
                <c:pt idx="0">
                  <c:v>0</c:v>
                </c:pt>
                <c:pt idx="1">
                  <c:v>1.4166666999999986</c:v>
                </c:pt>
                <c:pt idx="2">
                  <c:v>5.0833332999999996</c:v>
                </c:pt>
                <c:pt idx="3">
                  <c:v>9.9166667000000004</c:v>
                </c:pt>
              </c:numCache>
            </c:numRef>
          </c:val>
        </c:ser>
        <c:marker val="1"/>
        <c:axId val="168286080"/>
        <c:axId val="168292352"/>
      </c:lineChart>
      <c:catAx>
        <c:axId val="168286080"/>
        <c:scaling>
          <c:orientation val="minMax"/>
        </c:scaling>
        <c:axPos val="b"/>
        <c:title>
          <c:tx>
            <c:rich>
              <a:bodyPr/>
              <a:lstStyle/>
              <a:p>
                <a:pPr>
                  <a:defRPr sz="2200"/>
                </a:pPr>
                <a:r>
                  <a:rPr lang="en-US" sz="2200"/>
                  <a:t>Week</a:t>
                </a:r>
              </a:p>
            </c:rich>
          </c:tx>
          <c:layout/>
        </c:title>
        <c:numFmt formatCode="General" sourceLinked="1"/>
        <c:majorTickMark val="none"/>
        <c:tickLblPos val="nextTo"/>
        <c:spPr>
          <a:ln w="38100">
            <a:solidFill>
              <a:schemeClr val="tx1"/>
            </a:solidFill>
          </a:ln>
        </c:spPr>
        <c:txPr>
          <a:bodyPr/>
          <a:lstStyle/>
          <a:p>
            <a:pPr>
              <a:defRPr sz="2000"/>
            </a:pPr>
            <a:endParaRPr lang="en-US"/>
          </a:p>
        </c:txPr>
        <c:crossAx val="168292352"/>
        <c:crosses val="autoZero"/>
        <c:auto val="1"/>
        <c:lblAlgn val="ctr"/>
        <c:lblOffset val="100"/>
      </c:catAx>
      <c:valAx>
        <c:axId val="168292352"/>
        <c:scaling>
          <c:orientation val="minMax"/>
        </c:scaling>
        <c:axPos val="l"/>
        <c:title>
          <c:tx>
            <c:rich>
              <a:bodyPr/>
              <a:lstStyle/>
              <a:p>
                <a:pPr>
                  <a:defRPr sz="2200"/>
                </a:pPr>
                <a:r>
                  <a:rPr lang="en-US" sz="2200" baseline="0" dirty="0" smtClean="0"/>
                  <a:t>Mean # </a:t>
                </a:r>
                <a:r>
                  <a:rPr lang="en-US" sz="2200" baseline="0" dirty="0"/>
                  <a:t>of </a:t>
                </a:r>
                <a:r>
                  <a:rPr lang="en-US" sz="2200" i="1" baseline="0" dirty="0" err="1" smtClean="0"/>
                  <a:t>O.insidiosus</a:t>
                </a:r>
                <a:r>
                  <a:rPr lang="en-US" sz="2200" baseline="0" dirty="0" smtClean="0"/>
                  <a:t> </a:t>
                </a:r>
                <a:r>
                  <a:rPr lang="en-US" sz="2200" baseline="0" dirty="0"/>
                  <a:t>per 10 </a:t>
                </a:r>
                <a:r>
                  <a:rPr lang="en-US" sz="2200" baseline="0" dirty="0" smtClean="0"/>
                  <a:t>sweeps</a:t>
                </a:r>
                <a:endParaRPr lang="en-US" sz="2200" dirty="0"/>
              </a:p>
            </c:rich>
          </c:tx>
          <c:layout>
            <c:manualLayout>
              <c:xMode val="edge"/>
              <c:yMode val="edge"/>
              <c:x val="4.2942639982502223E-2"/>
              <c:y val="0.13605407497139779"/>
            </c:manualLayout>
          </c:layout>
        </c:title>
        <c:numFmt formatCode="General" sourceLinked="1"/>
        <c:majorTickMark val="none"/>
        <c:tickLblPos val="nextTo"/>
        <c:spPr>
          <a:ln w="38100">
            <a:solidFill>
              <a:schemeClr val="tx1"/>
            </a:solidFill>
          </a:ln>
        </c:spPr>
        <c:txPr>
          <a:bodyPr/>
          <a:lstStyle/>
          <a:p>
            <a:pPr>
              <a:defRPr sz="2000"/>
            </a:pPr>
            <a:endParaRPr lang="en-US"/>
          </a:p>
        </c:txPr>
        <c:crossAx val="168286080"/>
        <c:crosses val="autoZero"/>
        <c:crossBetween val="between"/>
      </c:valAx>
    </c:plotArea>
    <c:legend>
      <c:legendPos val="t"/>
      <c:layout/>
      <c:txPr>
        <a:bodyPr/>
        <a:lstStyle/>
        <a:p>
          <a:pPr>
            <a:defRPr sz="2000" b="1"/>
          </a:pPr>
          <a:endParaRPr lang="en-US"/>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sz="2800" baseline="0" dirty="0" smtClean="0"/>
              <a:t> P</a:t>
            </a:r>
            <a:r>
              <a:rPr lang="en-US" sz="2800" dirty="0" smtClean="0"/>
              <a:t>roportion of sentinel</a:t>
            </a:r>
            <a:r>
              <a:rPr lang="en-US" sz="2800" baseline="0" dirty="0" smtClean="0"/>
              <a:t> e</a:t>
            </a:r>
            <a:r>
              <a:rPr lang="en-US" sz="2800" dirty="0" smtClean="0"/>
              <a:t>gg masses attacked</a:t>
            </a:r>
            <a:r>
              <a:rPr lang="en-US" sz="2800" baseline="0" dirty="0" smtClean="0"/>
              <a:t> by predators</a:t>
            </a:r>
            <a:endParaRPr lang="en-US" sz="2800" dirty="0"/>
          </a:p>
        </c:rich>
      </c:tx>
      <c:layout/>
      <c:overlay val="1"/>
    </c:title>
    <c:plotArea>
      <c:layout/>
      <c:barChart>
        <c:barDir val="col"/>
        <c:grouping val="clustered"/>
        <c:ser>
          <c:idx val="2"/>
          <c:order val="0"/>
          <c:tx>
            <c:strRef>
              <c:f>Sheet1!$I$20</c:f>
              <c:strCache>
                <c:ptCount val="1"/>
                <c:pt idx="0">
                  <c:v>0m</c:v>
                </c:pt>
              </c:strCache>
            </c:strRef>
          </c:tx>
          <c:spPr>
            <a:solidFill>
              <a:schemeClr val="accent1">
                <a:lumMod val="20000"/>
                <a:lumOff val="80000"/>
              </a:schemeClr>
            </a:solidFill>
            <a:ln>
              <a:solidFill>
                <a:schemeClr val="tx1"/>
              </a:solidFill>
            </a:ln>
          </c:spPr>
          <c:errBars>
            <c:errBarType val="both"/>
            <c:errValType val="cust"/>
            <c:plus>
              <c:numRef>
                <c:f>Sheet1!$J$27:$M$27</c:f>
                <c:numCache>
                  <c:formatCode>General</c:formatCode>
                  <c:ptCount val="4"/>
                  <c:pt idx="0">
                    <c:v>0.10136765</c:v>
                  </c:pt>
                  <c:pt idx="1">
                    <c:v>8.4954500000000086E-2</c:v>
                  </c:pt>
                  <c:pt idx="2">
                    <c:v>9.1137300000000046E-2</c:v>
                  </c:pt>
                  <c:pt idx="3">
                    <c:v>9.6759500000000026E-2</c:v>
                  </c:pt>
                </c:numCache>
              </c:numRef>
            </c:plus>
            <c:minus>
              <c:numRef>
                <c:f>Sheet1!$J$27:$M$27</c:f>
                <c:numCache>
                  <c:formatCode>General</c:formatCode>
                  <c:ptCount val="4"/>
                  <c:pt idx="0">
                    <c:v>0.10136765</c:v>
                  </c:pt>
                  <c:pt idx="1">
                    <c:v>8.4954500000000086E-2</c:v>
                  </c:pt>
                  <c:pt idx="2">
                    <c:v>9.1137300000000046E-2</c:v>
                  </c:pt>
                  <c:pt idx="3">
                    <c:v>9.6759500000000026E-2</c:v>
                  </c:pt>
                </c:numCache>
              </c:numRef>
            </c:minus>
          </c:errBars>
          <c:cat>
            <c:strRef>
              <c:f>Sheet1!$J$19:$M$19</c:f>
              <c:strCache>
                <c:ptCount val="4"/>
                <c:pt idx="0">
                  <c:v>BG</c:v>
                </c:pt>
                <c:pt idx="1">
                  <c:v>BW</c:v>
                </c:pt>
                <c:pt idx="2">
                  <c:v>CP</c:v>
                </c:pt>
                <c:pt idx="3">
                  <c:v>MX</c:v>
                </c:pt>
              </c:strCache>
            </c:strRef>
          </c:cat>
          <c:val>
            <c:numRef>
              <c:f>Sheet1!$J$20:$M$20</c:f>
              <c:numCache>
                <c:formatCode>General</c:formatCode>
                <c:ptCount val="4"/>
                <c:pt idx="0">
                  <c:v>0.28751450000000017</c:v>
                </c:pt>
                <c:pt idx="1">
                  <c:v>0.21579180000000009</c:v>
                </c:pt>
                <c:pt idx="2">
                  <c:v>0.21558159999999998</c:v>
                </c:pt>
                <c:pt idx="3">
                  <c:v>0.23352539999999999</c:v>
                </c:pt>
              </c:numCache>
            </c:numRef>
          </c:val>
        </c:ser>
        <c:ser>
          <c:idx val="3"/>
          <c:order val="1"/>
          <c:tx>
            <c:strRef>
              <c:f>Sheet1!$I$21</c:f>
              <c:strCache>
                <c:ptCount val="1"/>
                <c:pt idx="0">
                  <c:v>1.5m</c:v>
                </c:pt>
              </c:strCache>
            </c:strRef>
          </c:tx>
          <c:spPr>
            <a:solidFill>
              <a:srgbClr val="A0BBDC"/>
            </a:solidFill>
            <a:ln>
              <a:solidFill>
                <a:schemeClr val="tx1"/>
              </a:solidFill>
            </a:ln>
          </c:spPr>
          <c:errBars>
            <c:errBarType val="both"/>
            <c:errValType val="cust"/>
            <c:plus>
              <c:numRef>
                <c:f>Sheet1!$J$28:$M$28</c:f>
                <c:numCache>
                  <c:formatCode>General</c:formatCode>
                  <c:ptCount val="4"/>
                  <c:pt idx="0">
                    <c:v>9.3636740000000065E-2</c:v>
                  </c:pt>
                  <c:pt idx="1">
                    <c:v>0.1091668400000001</c:v>
                  </c:pt>
                  <c:pt idx="2">
                    <c:v>0.10824196000000004</c:v>
                  </c:pt>
                  <c:pt idx="3">
                    <c:v>0.11237330000000001</c:v>
                  </c:pt>
                </c:numCache>
              </c:numRef>
            </c:plus>
            <c:minus>
              <c:numRef>
                <c:f>Sheet1!$J$28:$M$28</c:f>
                <c:numCache>
                  <c:formatCode>General</c:formatCode>
                  <c:ptCount val="4"/>
                  <c:pt idx="0">
                    <c:v>9.3636740000000065E-2</c:v>
                  </c:pt>
                  <c:pt idx="1">
                    <c:v>0.1091668400000001</c:v>
                  </c:pt>
                  <c:pt idx="2">
                    <c:v>0.10824196000000004</c:v>
                  </c:pt>
                  <c:pt idx="3">
                    <c:v>0.11237330000000001</c:v>
                  </c:pt>
                </c:numCache>
              </c:numRef>
            </c:minus>
          </c:errBars>
          <c:cat>
            <c:strRef>
              <c:f>Sheet1!$J$19:$M$19</c:f>
              <c:strCache>
                <c:ptCount val="4"/>
                <c:pt idx="0">
                  <c:v>BG</c:v>
                </c:pt>
                <c:pt idx="1">
                  <c:v>BW</c:v>
                </c:pt>
                <c:pt idx="2">
                  <c:v>CP</c:v>
                </c:pt>
                <c:pt idx="3">
                  <c:v>MX</c:v>
                </c:pt>
              </c:strCache>
            </c:strRef>
          </c:cat>
          <c:val>
            <c:numRef>
              <c:f>Sheet1!$J$21:$M$21</c:f>
              <c:numCache>
                <c:formatCode>General</c:formatCode>
                <c:ptCount val="4"/>
                <c:pt idx="0">
                  <c:v>0.54697335999999996</c:v>
                </c:pt>
                <c:pt idx="1">
                  <c:v>0.46989560000000008</c:v>
                </c:pt>
                <c:pt idx="2">
                  <c:v>0.53086755999999968</c:v>
                </c:pt>
                <c:pt idx="3">
                  <c:v>0.52686691999999968</c:v>
                </c:pt>
              </c:numCache>
            </c:numRef>
          </c:val>
        </c:ser>
        <c:ser>
          <c:idx val="4"/>
          <c:order val="2"/>
          <c:tx>
            <c:strRef>
              <c:f>Sheet1!$I$22</c:f>
              <c:strCache>
                <c:ptCount val="1"/>
                <c:pt idx="0">
                  <c:v>4.5m</c:v>
                </c:pt>
              </c:strCache>
            </c:strRef>
          </c:tx>
          <c:spPr>
            <a:solidFill>
              <a:srgbClr val="84A7D2"/>
            </a:solidFill>
            <a:ln>
              <a:solidFill>
                <a:schemeClr val="tx1"/>
              </a:solidFill>
            </a:ln>
          </c:spPr>
          <c:errBars>
            <c:errBarType val="both"/>
            <c:errValType val="cust"/>
            <c:plus>
              <c:numRef>
                <c:f>Sheet1!$J$29:$M$29</c:f>
                <c:numCache>
                  <c:formatCode>General</c:formatCode>
                  <c:ptCount val="4"/>
                  <c:pt idx="0">
                    <c:v>0.10108763999999998</c:v>
                  </c:pt>
                  <c:pt idx="1">
                    <c:v>0.11745882000000001</c:v>
                  </c:pt>
                  <c:pt idx="2">
                    <c:v>0.10725604000000007</c:v>
                  </c:pt>
                  <c:pt idx="3">
                    <c:v>9.8077020000000056E-2</c:v>
                  </c:pt>
                </c:numCache>
              </c:numRef>
            </c:plus>
            <c:minus>
              <c:numRef>
                <c:f>Sheet1!$J$29:$M$29</c:f>
                <c:numCache>
                  <c:formatCode>General</c:formatCode>
                  <c:ptCount val="4"/>
                  <c:pt idx="0">
                    <c:v>0.10108763999999998</c:v>
                  </c:pt>
                  <c:pt idx="1">
                    <c:v>0.11745882000000001</c:v>
                  </c:pt>
                  <c:pt idx="2">
                    <c:v>0.10725604000000007</c:v>
                  </c:pt>
                  <c:pt idx="3">
                    <c:v>9.8077020000000056E-2</c:v>
                  </c:pt>
                </c:numCache>
              </c:numRef>
            </c:minus>
          </c:errBars>
          <c:cat>
            <c:strRef>
              <c:f>Sheet1!$J$19:$M$19</c:f>
              <c:strCache>
                <c:ptCount val="4"/>
                <c:pt idx="0">
                  <c:v>BG</c:v>
                </c:pt>
                <c:pt idx="1">
                  <c:v>BW</c:v>
                </c:pt>
                <c:pt idx="2">
                  <c:v>CP</c:v>
                </c:pt>
                <c:pt idx="3">
                  <c:v>MX</c:v>
                </c:pt>
              </c:strCache>
            </c:strRef>
          </c:cat>
          <c:val>
            <c:numRef>
              <c:f>Sheet1!$J$22:$M$22</c:f>
              <c:numCache>
                <c:formatCode>General</c:formatCode>
                <c:ptCount val="4"/>
                <c:pt idx="0">
                  <c:v>0.50007617999999965</c:v>
                </c:pt>
                <c:pt idx="1">
                  <c:v>0.46951292000000017</c:v>
                </c:pt>
                <c:pt idx="2">
                  <c:v>0.51691849999999961</c:v>
                </c:pt>
                <c:pt idx="3">
                  <c:v>0.51055313999999963</c:v>
                </c:pt>
              </c:numCache>
            </c:numRef>
          </c:val>
        </c:ser>
        <c:ser>
          <c:idx val="1"/>
          <c:order val="3"/>
          <c:tx>
            <c:strRef>
              <c:f>Sheet1!$I$23</c:f>
              <c:strCache>
                <c:ptCount val="1"/>
                <c:pt idx="0">
                  <c:v>7.6m</c:v>
                </c:pt>
              </c:strCache>
            </c:strRef>
          </c:tx>
          <c:spPr>
            <a:solidFill>
              <a:schemeClr val="accent1">
                <a:lumMod val="75000"/>
              </a:schemeClr>
            </a:solidFill>
            <a:ln>
              <a:solidFill>
                <a:schemeClr val="tx1"/>
              </a:solidFill>
            </a:ln>
          </c:spPr>
          <c:errBars>
            <c:errBarType val="both"/>
            <c:errValType val="cust"/>
            <c:plus>
              <c:numRef>
                <c:f>Sheet1!$J$30:$M$30</c:f>
                <c:numCache>
                  <c:formatCode>General</c:formatCode>
                  <c:ptCount val="4"/>
                  <c:pt idx="0">
                    <c:v>9.9823220000000004E-2</c:v>
                  </c:pt>
                  <c:pt idx="1">
                    <c:v>0.11636013999999999</c:v>
                  </c:pt>
                  <c:pt idx="2">
                    <c:v>0.11119572000000008</c:v>
                  </c:pt>
                  <c:pt idx="3">
                    <c:v>0.11263838</c:v>
                  </c:pt>
                </c:numCache>
              </c:numRef>
            </c:plus>
            <c:minus>
              <c:numRef>
                <c:f>Sheet1!$J$30:$M$30</c:f>
                <c:numCache>
                  <c:formatCode>General</c:formatCode>
                  <c:ptCount val="4"/>
                  <c:pt idx="0">
                    <c:v>9.9823220000000004E-2</c:v>
                  </c:pt>
                  <c:pt idx="1">
                    <c:v>0.11636013999999999</c:v>
                  </c:pt>
                  <c:pt idx="2">
                    <c:v>0.11119572000000008</c:v>
                  </c:pt>
                  <c:pt idx="3">
                    <c:v>0.11263838</c:v>
                  </c:pt>
                </c:numCache>
              </c:numRef>
            </c:minus>
          </c:errBars>
          <c:val>
            <c:numRef>
              <c:f>Sheet1!$J$23:$M$23</c:f>
              <c:numCache>
                <c:formatCode>General</c:formatCode>
                <c:ptCount val="4"/>
                <c:pt idx="0">
                  <c:v>0.57444900000000043</c:v>
                </c:pt>
                <c:pt idx="1">
                  <c:v>0.46828520000000007</c:v>
                </c:pt>
                <c:pt idx="2">
                  <c:v>0.63299802000000038</c:v>
                </c:pt>
                <c:pt idx="3">
                  <c:v>0.50218629999999975</c:v>
                </c:pt>
              </c:numCache>
            </c:numRef>
          </c:val>
        </c:ser>
        <c:ser>
          <c:idx val="0"/>
          <c:order val="4"/>
          <c:tx>
            <c:strRef>
              <c:f>Sheet1!$I$24</c:f>
              <c:strCache>
                <c:ptCount val="1"/>
                <c:pt idx="0">
                  <c:v>12.2m</c:v>
                </c:pt>
              </c:strCache>
            </c:strRef>
          </c:tx>
          <c:spPr>
            <a:solidFill>
              <a:schemeClr val="accent1">
                <a:lumMod val="50000"/>
              </a:schemeClr>
            </a:solidFill>
            <a:ln>
              <a:solidFill>
                <a:schemeClr val="tx1"/>
              </a:solidFill>
            </a:ln>
          </c:spPr>
          <c:errBars>
            <c:errBarType val="both"/>
            <c:errValType val="cust"/>
            <c:plus>
              <c:numRef>
                <c:f>Sheet1!$J$31:$M$31</c:f>
                <c:numCache>
                  <c:formatCode>General</c:formatCode>
                  <c:ptCount val="4"/>
                  <c:pt idx="0">
                    <c:v>0.10323566000000005</c:v>
                  </c:pt>
                  <c:pt idx="1">
                    <c:v>0.11269358000000004</c:v>
                  </c:pt>
                  <c:pt idx="2">
                    <c:v>0.10228178000000003</c:v>
                  </c:pt>
                  <c:pt idx="3">
                    <c:v>0.11150984</c:v>
                  </c:pt>
                </c:numCache>
              </c:numRef>
            </c:plus>
            <c:minus>
              <c:numRef>
                <c:f>Sheet1!$J$31:$M$31</c:f>
                <c:numCache>
                  <c:formatCode>General</c:formatCode>
                  <c:ptCount val="4"/>
                  <c:pt idx="0">
                    <c:v>0.10323566000000005</c:v>
                  </c:pt>
                  <c:pt idx="1">
                    <c:v>0.11269358000000004</c:v>
                  </c:pt>
                  <c:pt idx="2">
                    <c:v>0.10228178000000003</c:v>
                  </c:pt>
                  <c:pt idx="3">
                    <c:v>0.11150984</c:v>
                  </c:pt>
                </c:numCache>
              </c:numRef>
            </c:minus>
          </c:errBars>
          <c:cat>
            <c:strRef>
              <c:f>Sheet1!$J$19:$M$19</c:f>
              <c:strCache>
                <c:ptCount val="4"/>
                <c:pt idx="0">
                  <c:v>BG</c:v>
                </c:pt>
                <c:pt idx="1">
                  <c:v>BW</c:v>
                </c:pt>
                <c:pt idx="2">
                  <c:v>CP</c:v>
                </c:pt>
                <c:pt idx="3">
                  <c:v>MX</c:v>
                </c:pt>
              </c:strCache>
            </c:strRef>
          </c:cat>
          <c:val>
            <c:numRef>
              <c:f>Sheet1!$J$24:$M$24</c:f>
              <c:numCache>
                <c:formatCode>General</c:formatCode>
                <c:ptCount val="4"/>
                <c:pt idx="0">
                  <c:v>0.52472898000000001</c:v>
                </c:pt>
                <c:pt idx="1">
                  <c:v>0.46013107999999991</c:v>
                </c:pt>
                <c:pt idx="2">
                  <c:v>0.57164110000000035</c:v>
                </c:pt>
                <c:pt idx="3">
                  <c:v>0.47331116000000018</c:v>
                </c:pt>
              </c:numCache>
            </c:numRef>
          </c:val>
        </c:ser>
        <c:axId val="168408576"/>
        <c:axId val="168410112"/>
      </c:barChart>
      <c:catAx>
        <c:axId val="168408576"/>
        <c:scaling>
          <c:orientation val="minMax"/>
        </c:scaling>
        <c:axPos val="b"/>
        <c:tickLblPos val="nextTo"/>
        <c:txPr>
          <a:bodyPr/>
          <a:lstStyle/>
          <a:p>
            <a:pPr>
              <a:defRPr sz="2800" b="1"/>
            </a:pPr>
            <a:endParaRPr lang="en-US"/>
          </a:p>
        </c:txPr>
        <c:crossAx val="168410112"/>
        <c:crosses val="autoZero"/>
        <c:auto val="1"/>
        <c:lblAlgn val="ctr"/>
        <c:lblOffset val="100"/>
      </c:catAx>
      <c:valAx>
        <c:axId val="168410112"/>
        <c:scaling>
          <c:orientation val="minMax"/>
          <c:max val="1"/>
        </c:scaling>
        <c:axPos val="l"/>
        <c:title>
          <c:tx>
            <c:rich>
              <a:bodyPr rot="-5400000" vert="horz"/>
              <a:lstStyle/>
              <a:p>
                <a:pPr>
                  <a:defRPr sz="2800"/>
                </a:pPr>
                <a:r>
                  <a:rPr lang="en-US" sz="2800" dirty="0" smtClean="0"/>
                  <a:t>Proportion of Eggs</a:t>
                </a:r>
                <a:endParaRPr lang="en-US" sz="2800" dirty="0"/>
              </a:p>
            </c:rich>
          </c:tx>
          <c:layout>
            <c:manualLayout>
              <c:xMode val="edge"/>
              <c:yMode val="edge"/>
              <c:x val="1.8315018315018328E-3"/>
              <c:y val="0.28444245211922781"/>
            </c:manualLayout>
          </c:layout>
        </c:title>
        <c:numFmt formatCode="General" sourceLinked="1"/>
        <c:tickLblPos val="nextTo"/>
        <c:txPr>
          <a:bodyPr/>
          <a:lstStyle/>
          <a:p>
            <a:pPr>
              <a:defRPr sz="2400"/>
            </a:pPr>
            <a:endParaRPr lang="en-US"/>
          </a:p>
        </c:txPr>
        <c:crossAx val="168408576"/>
        <c:crosses val="autoZero"/>
        <c:crossBetween val="between"/>
      </c:valAx>
    </c:plotArea>
    <c:legend>
      <c:legendPos val="r"/>
      <c:layout/>
      <c:txPr>
        <a:bodyPr/>
        <a:lstStyle/>
        <a:p>
          <a:pPr>
            <a:defRPr sz="2400" b="1"/>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3A94F4D-E061-443A-8423-80BC92F8D984}" type="datetimeFigureOut">
              <a:rPr lang="en-US" smtClean="0"/>
              <a:pPr/>
              <a:t>3/24/2015</a:t>
            </a:fld>
            <a:endParaRPr lang="en-US"/>
          </a:p>
        </p:txBody>
      </p:sp>
      <p:sp>
        <p:nvSpPr>
          <p:cNvPr id="4" name="Slide Image Placeholder 3"/>
          <p:cNvSpPr>
            <a:spLocks noGrp="1" noRot="1" noChangeAspect="1"/>
          </p:cNvSpPr>
          <p:nvPr>
            <p:ph type="sldImg" idx="2"/>
          </p:nvPr>
        </p:nvSpPr>
        <p:spPr>
          <a:xfrm>
            <a:off x="3071813" y="514350"/>
            <a:ext cx="30003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6745744-0B2F-4F58-BD54-498998633B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745744-0B2F-4F58-BD54-498998633B5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4"/>
            <a:ext cx="3264408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089883" indent="0" algn="ctr">
              <a:buNone/>
              <a:defRPr>
                <a:solidFill>
                  <a:schemeClr val="tx1">
                    <a:tint val="75000"/>
                  </a:schemeClr>
                </a:solidFill>
              </a:defRPr>
            </a:lvl2pPr>
            <a:lvl3pPr marL="4179766" indent="0" algn="ctr">
              <a:buNone/>
              <a:defRPr>
                <a:solidFill>
                  <a:schemeClr val="tx1">
                    <a:tint val="75000"/>
                  </a:schemeClr>
                </a:solidFill>
              </a:defRPr>
            </a:lvl3pPr>
            <a:lvl4pPr marL="6269650" indent="0" algn="ctr">
              <a:buNone/>
              <a:defRPr>
                <a:solidFill>
                  <a:schemeClr val="tx1">
                    <a:tint val="75000"/>
                  </a:schemeClr>
                </a:solidFill>
              </a:defRPr>
            </a:lvl4pPr>
            <a:lvl5pPr marL="8359533" indent="0" algn="ctr">
              <a:buNone/>
              <a:defRPr>
                <a:solidFill>
                  <a:schemeClr val="tx1">
                    <a:tint val="75000"/>
                  </a:schemeClr>
                </a:solidFill>
              </a:defRPr>
            </a:lvl5pPr>
            <a:lvl6pPr marL="10449417" indent="0" algn="ctr">
              <a:buNone/>
              <a:defRPr>
                <a:solidFill>
                  <a:schemeClr val="tx1">
                    <a:tint val="75000"/>
                  </a:schemeClr>
                </a:solidFill>
              </a:defRPr>
            </a:lvl6pPr>
            <a:lvl7pPr marL="12539300" indent="0" algn="ctr">
              <a:buNone/>
              <a:defRPr>
                <a:solidFill>
                  <a:schemeClr val="tx1">
                    <a:tint val="75000"/>
                  </a:schemeClr>
                </a:solidFill>
              </a:defRPr>
            </a:lvl7pPr>
            <a:lvl8pPr marL="14629184" indent="0" algn="ctr">
              <a:buNone/>
              <a:defRPr>
                <a:solidFill>
                  <a:schemeClr val="tx1">
                    <a:tint val="75000"/>
                  </a:schemeClr>
                </a:solidFill>
              </a:defRPr>
            </a:lvl8pPr>
            <a:lvl9pPr marL="167190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6C42F-EB19-4F83-9EFD-A423F93D541E}"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C42F-EB19-4F83-9EFD-A423F93D541E}"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6"/>
            <a:ext cx="8641080" cy="28087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318266"/>
            <a:ext cx="25283160" cy="28087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C42F-EB19-4F83-9EFD-A423F93D541E}"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C42F-EB19-4F83-9EFD-A423F93D541E}"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3"/>
            <a:ext cx="32644080" cy="6537960"/>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952225"/>
            <a:ext cx="32644080" cy="7200898"/>
          </a:xfrm>
        </p:spPr>
        <p:txBody>
          <a:bodyPr anchor="b"/>
          <a:lstStyle>
            <a:lvl1pPr marL="0" indent="0">
              <a:buNone/>
              <a:defRPr sz="9100">
                <a:solidFill>
                  <a:schemeClr val="tx1">
                    <a:tint val="75000"/>
                  </a:schemeClr>
                </a:solidFill>
              </a:defRPr>
            </a:lvl1pPr>
            <a:lvl2pPr marL="2089883" indent="0">
              <a:buNone/>
              <a:defRPr sz="8300">
                <a:solidFill>
                  <a:schemeClr val="tx1">
                    <a:tint val="75000"/>
                  </a:schemeClr>
                </a:solidFill>
              </a:defRPr>
            </a:lvl2pPr>
            <a:lvl3pPr marL="4179766" indent="0">
              <a:buNone/>
              <a:defRPr sz="7300">
                <a:solidFill>
                  <a:schemeClr val="tx1">
                    <a:tint val="75000"/>
                  </a:schemeClr>
                </a:solidFill>
              </a:defRPr>
            </a:lvl3pPr>
            <a:lvl4pPr marL="6269650" indent="0">
              <a:buNone/>
              <a:defRPr sz="6400">
                <a:solidFill>
                  <a:schemeClr val="tx1">
                    <a:tint val="75000"/>
                  </a:schemeClr>
                </a:solidFill>
              </a:defRPr>
            </a:lvl4pPr>
            <a:lvl5pPr marL="8359533" indent="0">
              <a:buNone/>
              <a:defRPr sz="6400">
                <a:solidFill>
                  <a:schemeClr val="tx1">
                    <a:tint val="75000"/>
                  </a:schemeClr>
                </a:solidFill>
              </a:defRPr>
            </a:lvl5pPr>
            <a:lvl6pPr marL="10449417" indent="0">
              <a:buNone/>
              <a:defRPr sz="6400">
                <a:solidFill>
                  <a:schemeClr val="tx1">
                    <a:tint val="75000"/>
                  </a:schemeClr>
                </a:solidFill>
              </a:defRPr>
            </a:lvl6pPr>
            <a:lvl7pPr marL="12539300" indent="0">
              <a:buNone/>
              <a:defRPr sz="6400">
                <a:solidFill>
                  <a:schemeClr val="tx1">
                    <a:tint val="75000"/>
                  </a:schemeClr>
                </a:solidFill>
              </a:defRPr>
            </a:lvl7pPr>
            <a:lvl8pPr marL="14629184" indent="0">
              <a:buNone/>
              <a:defRPr sz="6400">
                <a:solidFill>
                  <a:schemeClr val="tx1">
                    <a:tint val="75000"/>
                  </a:schemeClr>
                </a:solidFill>
              </a:defRPr>
            </a:lvl8pPr>
            <a:lvl9pPr marL="16719067"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6C42F-EB19-4F83-9EFD-A423F93D541E}"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7680963"/>
            <a:ext cx="16962120" cy="21724623"/>
          </a:xfrm>
        </p:spPr>
        <p:txBody>
          <a:bodyPr/>
          <a:lstStyle>
            <a:lvl1pPr>
              <a:defRPr sz="128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7680963"/>
            <a:ext cx="16962120" cy="21724623"/>
          </a:xfrm>
        </p:spPr>
        <p:txBody>
          <a:bodyPr/>
          <a:lstStyle>
            <a:lvl1pPr>
              <a:defRPr sz="128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6C42F-EB19-4F83-9EFD-A423F93D541E}"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3"/>
            <a:ext cx="16968790" cy="3070858"/>
          </a:xfrm>
        </p:spPr>
        <p:txBody>
          <a:bodyPr anchor="b"/>
          <a:lstStyle>
            <a:lvl1pPr marL="0" indent="0">
              <a:buNone/>
              <a:defRPr sz="11000" b="1"/>
            </a:lvl1pPr>
            <a:lvl2pPr marL="2089883" indent="0">
              <a:buNone/>
              <a:defRPr sz="9100" b="1"/>
            </a:lvl2pPr>
            <a:lvl3pPr marL="4179766" indent="0">
              <a:buNone/>
              <a:defRPr sz="8300" b="1"/>
            </a:lvl3pPr>
            <a:lvl4pPr marL="6269650" indent="0">
              <a:buNone/>
              <a:defRPr sz="7300" b="1"/>
            </a:lvl4pPr>
            <a:lvl5pPr marL="8359533" indent="0">
              <a:buNone/>
              <a:defRPr sz="7300" b="1"/>
            </a:lvl5pPr>
            <a:lvl6pPr marL="10449417" indent="0">
              <a:buNone/>
              <a:defRPr sz="7300" b="1"/>
            </a:lvl6pPr>
            <a:lvl7pPr marL="12539300" indent="0">
              <a:buNone/>
              <a:defRPr sz="7300" b="1"/>
            </a:lvl7pPr>
            <a:lvl8pPr marL="14629184" indent="0">
              <a:buNone/>
              <a:defRPr sz="7300" b="1"/>
            </a:lvl8pPr>
            <a:lvl9pPr marL="16719067"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920240" y="10439401"/>
            <a:ext cx="16968790" cy="18966182"/>
          </a:xfrm>
        </p:spPr>
        <p:txBody>
          <a:bodyPr/>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7368543"/>
            <a:ext cx="16975455" cy="3070858"/>
          </a:xfrm>
        </p:spPr>
        <p:txBody>
          <a:bodyPr anchor="b"/>
          <a:lstStyle>
            <a:lvl1pPr marL="0" indent="0">
              <a:buNone/>
              <a:defRPr sz="11000" b="1"/>
            </a:lvl1pPr>
            <a:lvl2pPr marL="2089883" indent="0">
              <a:buNone/>
              <a:defRPr sz="9100" b="1"/>
            </a:lvl2pPr>
            <a:lvl3pPr marL="4179766" indent="0">
              <a:buNone/>
              <a:defRPr sz="8300" b="1"/>
            </a:lvl3pPr>
            <a:lvl4pPr marL="6269650" indent="0">
              <a:buNone/>
              <a:defRPr sz="7300" b="1"/>
            </a:lvl4pPr>
            <a:lvl5pPr marL="8359533" indent="0">
              <a:buNone/>
              <a:defRPr sz="7300" b="1"/>
            </a:lvl5pPr>
            <a:lvl6pPr marL="10449417" indent="0">
              <a:buNone/>
              <a:defRPr sz="7300" b="1"/>
            </a:lvl6pPr>
            <a:lvl7pPr marL="12539300" indent="0">
              <a:buNone/>
              <a:defRPr sz="7300" b="1"/>
            </a:lvl7pPr>
            <a:lvl8pPr marL="14629184" indent="0">
              <a:buNone/>
              <a:defRPr sz="7300" b="1"/>
            </a:lvl8pPr>
            <a:lvl9pPr marL="16719067"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9509107" y="10439401"/>
            <a:ext cx="16975455" cy="18966182"/>
          </a:xfrm>
        </p:spPr>
        <p:txBody>
          <a:bodyPr/>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6C42F-EB19-4F83-9EFD-A423F93D541E}" type="datetimeFigureOut">
              <a:rPr lang="en-US" smtClean="0"/>
              <a:pPr/>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6C42F-EB19-4F83-9EFD-A423F93D541E}" type="datetimeFigureOut">
              <a:rPr lang="en-US" smtClean="0"/>
              <a:pPr/>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6C42F-EB19-4F83-9EFD-A423F93D541E}" type="datetimeFigureOut">
              <a:rPr lang="en-US" smtClean="0"/>
              <a:pPr/>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310641"/>
            <a:ext cx="12634915" cy="557784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888483"/>
            <a:ext cx="12634915" cy="22517102"/>
          </a:xfrm>
        </p:spPr>
        <p:txBody>
          <a:bodyPr/>
          <a:lstStyle>
            <a:lvl1pPr marL="0" indent="0">
              <a:buNone/>
              <a:defRPr sz="6400"/>
            </a:lvl1pPr>
            <a:lvl2pPr marL="2089883" indent="0">
              <a:buNone/>
              <a:defRPr sz="5500"/>
            </a:lvl2pPr>
            <a:lvl3pPr marL="4179766" indent="0">
              <a:buNone/>
              <a:defRPr sz="4600"/>
            </a:lvl3pPr>
            <a:lvl4pPr marL="6269650" indent="0">
              <a:buNone/>
              <a:defRPr sz="4100"/>
            </a:lvl4pPr>
            <a:lvl5pPr marL="8359533" indent="0">
              <a:buNone/>
              <a:defRPr sz="4100"/>
            </a:lvl5pPr>
            <a:lvl6pPr marL="10449417" indent="0">
              <a:buNone/>
              <a:defRPr sz="4100"/>
            </a:lvl6pPr>
            <a:lvl7pPr marL="12539300" indent="0">
              <a:buNone/>
              <a:defRPr sz="4100"/>
            </a:lvl7pPr>
            <a:lvl8pPr marL="14629184" indent="0">
              <a:buNone/>
              <a:defRPr sz="4100"/>
            </a:lvl8pPr>
            <a:lvl9pPr marL="1671906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6C42F-EB19-4F83-9EFD-A423F93D541E}"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1"/>
            <a:ext cx="23042880" cy="272034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7527610" y="2941319"/>
            <a:ext cx="23042880" cy="19751040"/>
          </a:xfrm>
        </p:spPr>
        <p:txBody>
          <a:bodyPr/>
          <a:lstStyle>
            <a:lvl1pPr marL="0" indent="0">
              <a:buNone/>
              <a:defRPr sz="14600"/>
            </a:lvl1pPr>
            <a:lvl2pPr marL="2089883" indent="0">
              <a:buNone/>
              <a:defRPr sz="12800"/>
            </a:lvl2pPr>
            <a:lvl3pPr marL="4179766" indent="0">
              <a:buNone/>
              <a:defRPr sz="11000"/>
            </a:lvl3pPr>
            <a:lvl4pPr marL="6269650" indent="0">
              <a:buNone/>
              <a:defRPr sz="9100"/>
            </a:lvl4pPr>
            <a:lvl5pPr marL="8359533" indent="0">
              <a:buNone/>
              <a:defRPr sz="9100"/>
            </a:lvl5pPr>
            <a:lvl6pPr marL="10449417" indent="0">
              <a:buNone/>
              <a:defRPr sz="9100"/>
            </a:lvl6pPr>
            <a:lvl7pPr marL="12539300" indent="0">
              <a:buNone/>
              <a:defRPr sz="9100"/>
            </a:lvl7pPr>
            <a:lvl8pPr marL="14629184" indent="0">
              <a:buNone/>
              <a:defRPr sz="9100"/>
            </a:lvl8pPr>
            <a:lvl9pPr marL="16719067" indent="0">
              <a:buNone/>
              <a:defRPr sz="9100"/>
            </a:lvl9pPr>
          </a:lstStyle>
          <a:p>
            <a:endParaRPr lang="en-US"/>
          </a:p>
        </p:txBody>
      </p:sp>
      <p:sp>
        <p:nvSpPr>
          <p:cNvPr id="4" name="Text Placeholder 3"/>
          <p:cNvSpPr>
            <a:spLocks noGrp="1"/>
          </p:cNvSpPr>
          <p:nvPr>
            <p:ph type="body" sz="half" idx="2"/>
          </p:nvPr>
        </p:nvSpPr>
        <p:spPr>
          <a:xfrm>
            <a:off x="7527610" y="25763223"/>
            <a:ext cx="23042880" cy="3863338"/>
          </a:xfrm>
        </p:spPr>
        <p:txBody>
          <a:bodyPr/>
          <a:lstStyle>
            <a:lvl1pPr marL="0" indent="0">
              <a:buNone/>
              <a:defRPr sz="6400"/>
            </a:lvl1pPr>
            <a:lvl2pPr marL="2089883" indent="0">
              <a:buNone/>
              <a:defRPr sz="5500"/>
            </a:lvl2pPr>
            <a:lvl3pPr marL="4179766" indent="0">
              <a:buNone/>
              <a:defRPr sz="4600"/>
            </a:lvl3pPr>
            <a:lvl4pPr marL="6269650" indent="0">
              <a:buNone/>
              <a:defRPr sz="4100"/>
            </a:lvl4pPr>
            <a:lvl5pPr marL="8359533" indent="0">
              <a:buNone/>
              <a:defRPr sz="4100"/>
            </a:lvl5pPr>
            <a:lvl6pPr marL="10449417" indent="0">
              <a:buNone/>
              <a:defRPr sz="4100"/>
            </a:lvl6pPr>
            <a:lvl7pPr marL="12539300" indent="0">
              <a:buNone/>
              <a:defRPr sz="4100"/>
            </a:lvl7pPr>
            <a:lvl8pPr marL="14629184" indent="0">
              <a:buNone/>
              <a:defRPr sz="4100"/>
            </a:lvl8pPr>
            <a:lvl9pPr marL="1671906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6C42F-EB19-4F83-9EFD-A423F93D541E}"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C9C88-FA51-4E54-A972-F3CCD44D19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17976" tIns="208989" rIns="417976" bIns="2089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3"/>
            <a:ext cx="34564320" cy="21724623"/>
          </a:xfrm>
          <a:prstGeom prst="rect">
            <a:avLst/>
          </a:prstGeom>
        </p:spPr>
        <p:txBody>
          <a:bodyPr vert="horz" lIns="417976" tIns="208989" rIns="417976" bIns="2089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3"/>
            <a:ext cx="8961120" cy="1752599"/>
          </a:xfrm>
          <a:prstGeom prst="rect">
            <a:avLst/>
          </a:prstGeom>
        </p:spPr>
        <p:txBody>
          <a:bodyPr vert="horz" lIns="417976" tIns="208989" rIns="417976" bIns="208989" rtlCol="0" anchor="ctr"/>
          <a:lstStyle>
            <a:lvl1pPr algn="l">
              <a:defRPr sz="5500">
                <a:solidFill>
                  <a:schemeClr val="tx1">
                    <a:tint val="75000"/>
                  </a:schemeClr>
                </a:solidFill>
              </a:defRPr>
            </a:lvl1pPr>
          </a:lstStyle>
          <a:p>
            <a:fld id="{72C6C42F-EB19-4F83-9EFD-A423F93D541E}" type="datetimeFigureOut">
              <a:rPr lang="en-US" smtClean="0"/>
              <a:pPr/>
              <a:t>3/24/2015</a:t>
            </a:fld>
            <a:endParaRPr lang="en-US"/>
          </a:p>
        </p:txBody>
      </p:sp>
      <p:sp>
        <p:nvSpPr>
          <p:cNvPr id="5" name="Footer Placeholder 4"/>
          <p:cNvSpPr>
            <a:spLocks noGrp="1"/>
          </p:cNvSpPr>
          <p:nvPr>
            <p:ph type="ftr" sz="quarter" idx="3"/>
          </p:nvPr>
        </p:nvSpPr>
        <p:spPr>
          <a:xfrm>
            <a:off x="13121640" y="30510483"/>
            <a:ext cx="12161520" cy="1752599"/>
          </a:xfrm>
          <a:prstGeom prst="rect">
            <a:avLst/>
          </a:prstGeom>
        </p:spPr>
        <p:txBody>
          <a:bodyPr vert="horz" lIns="417976" tIns="208989" rIns="417976" bIns="208989"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3"/>
            <a:ext cx="8961120" cy="1752599"/>
          </a:xfrm>
          <a:prstGeom prst="rect">
            <a:avLst/>
          </a:prstGeom>
        </p:spPr>
        <p:txBody>
          <a:bodyPr vert="horz" lIns="417976" tIns="208989" rIns="417976" bIns="208989" rtlCol="0" anchor="ctr"/>
          <a:lstStyle>
            <a:lvl1pPr algn="r">
              <a:defRPr sz="5500">
                <a:solidFill>
                  <a:schemeClr val="tx1">
                    <a:tint val="75000"/>
                  </a:schemeClr>
                </a:solidFill>
              </a:defRPr>
            </a:lvl1pPr>
          </a:lstStyle>
          <a:p>
            <a:fld id="{E51C9C88-FA51-4E54-A972-F3CCD44D19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9766" rtl="0" eaLnBrk="1" latinLnBrk="0" hangingPunct="1">
        <a:spcBef>
          <a:spcPct val="0"/>
        </a:spcBef>
        <a:buNone/>
        <a:defRPr sz="20100" kern="1200">
          <a:solidFill>
            <a:schemeClr val="tx1"/>
          </a:solidFill>
          <a:latin typeface="+mj-lt"/>
          <a:ea typeface="+mj-ea"/>
          <a:cs typeface="+mj-cs"/>
        </a:defRPr>
      </a:lvl1pPr>
    </p:titleStyle>
    <p:bodyStyle>
      <a:lvl1pPr marL="1567413" indent="-1567413" algn="l" defTabSz="4179766"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6060" indent="-1306177" algn="l" defTabSz="417976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4708" indent="-1044942" algn="l" defTabSz="4179766"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14591"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404475"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94359"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4242"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4125"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4008" indent="-1044942" algn="l" defTabSz="417976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766" rtl="0" eaLnBrk="1" latinLnBrk="0" hangingPunct="1">
        <a:defRPr sz="8300" kern="1200">
          <a:solidFill>
            <a:schemeClr val="tx1"/>
          </a:solidFill>
          <a:latin typeface="+mn-lt"/>
          <a:ea typeface="+mn-ea"/>
          <a:cs typeface="+mn-cs"/>
        </a:defRPr>
      </a:lvl1pPr>
      <a:lvl2pPr marL="2089883" algn="l" defTabSz="4179766" rtl="0" eaLnBrk="1" latinLnBrk="0" hangingPunct="1">
        <a:defRPr sz="8300" kern="1200">
          <a:solidFill>
            <a:schemeClr val="tx1"/>
          </a:solidFill>
          <a:latin typeface="+mn-lt"/>
          <a:ea typeface="+mn-ea"/>
          <a:cs typeface="+mn-cs"/>
        </a:defRPr>
      </a:lvl2pPr>
      <a:lvl3pPr marL="4179766" algn="l" defTabSz="4179766" rtl="0" eaLnBrk="1" latinLnBrk="0" hangingPunct="1">
        <a:defRPr sz="8300" kern="1200">
          <a:solidFill>
            <a:schemeClr val="tx1"/>
          </a:solidFill>
          <a:latin typeface="+mn-lt"/>
          <a:ea typeface="+mn-ea"/>
          <a:cs typeface="+mn-cs"/>
        </a:defRPr>
      </a:lvl3pPr>
      <a:lvl4pPr marL="6269650" algn="l" defTabSz="4179766" rtl="0" eaLnBrk="1" latinLnBrk="0" hangingPunct="1">
        <a:defRPr sz="8300" kern="1200">
          <a:solidFill>
            <a:schemeClr val="tx1"/>
          </a:solidFill>
          <a:latin typeface="+mn-lt"/>
          <a:ea typeface="+mn-ea"/>
          <a:cs typeface="+mn-cs"/>
        </a:defRPr>
      </a:lvl4pPr>
      <a:lvl5pPr marL="8359533" algn="l" defTabSz="4179766" rtl="0" eaLnBrk="1" latinLnBrk="0" hangingPunct="1">
        <a:defRPr sz="8300" kern="1200">
          <a:solidFill>
            <a:schemeClr val="tx1"/>
          </a:solidFill>
          <a:latin typeface="+mn-lt"/>
          <a:ea typeface="+mn-ea"/>
          <a:cs typeface="+mn-cs"/>
        </a:defRPr>
      </a:lvl5pPr>
      <a:lvl6pPr marL="10449417" algn="l" defTabSz="4179766" rtl="0" eaLnBrk="1" latinLnBrk="0" hangingPunct="1">
        <a:defRPr sz="8300" kern="1200">
          <a:solidFill>
            <a:schemeClr val="tx1"/>
          </a:solidFill>
          <a:latin typeface="+mn-lt"/>
          <a:ea typeface="+mn-ea"/>
          <a:cs typeface="+mn-cs"/>
        </a:defRPr>
      </a:lvl6pPr>
      <a:lvl7pPr marL="12539300" algn="l" defTabSz="4179766" rtl="0" eaLnBrk="1" latinLnBrk="0" hangingPunct="1">
        <a:defRPr sz="8300" kern="1200">
          <a:solidFill>
            <a:schemeClr val="tx1"/>
          </a:solidFill>
          <a:latin typeface="+mn-lt"/>
          <a:ea typeface="+mn-ea"/>
          <a:cs typeface="+mn-cs"/>
        </a:defRPr>
      </a:lvl7pPr>
      <a:lvl8pPr marL="14629184" algn="l" defTabSz="4179766" rtl="0" eaLnBrk="1" latinLnBrk="0" hangingPunct="1">
        <a:defRPr sz="8300" kern="1200">
          <a:solidFill>
            <a:schemeClr val="tx1"/>
          </a:solidFill>
          <a:latin typeface="+mn-lt"/>
          <a:ea typeface="+mn-ea"/>
          <a:cs typeface="+mn-cs"/>
        </a:defRPr>
      </a:lvl8pPr>
      <a:lvl9pPr marL="16719067" algn="l" defTabSz="4179766"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chart" Target="../charts/chart4.xml"/><Relationship Id="rId1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chart" Target="../charts/chart3.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hart" Target="../charts/chart2.xml"/><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chart" Target="../charts/chart1.xml"/><Relationship Id="rId19" Type="http://schemas.openxmlformats.org/officeDocument/2006/relationships/chart" Target="../charts/chart5.xml"/><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descr="sloan-logo.jpg"/>
          <p:cNvPicPr>
            <a:picLocks noChangeAspect="1"/>
          </p:cNvPicPr>
          <p:nvPr/>
        </p:nvPicPr>
        <p:blipFill>
          <a:blip r:embed="rId3" cstate="print"/>
          <a:stretch>
            <a:fillRect/>
          </a:stretch>
        </p:blipFill>
        <p:spPr>
          <a:xfrm>
            <a:off x="33474085" y="2619668"/>
            <a:ext cx="3711515" cy="1342732"/>
          </a:xfrm>
          <a:prstGeom prst="rect">
            <a:avLst/>
          </a:prstGeom>
        </p:spPr>
      </p:pic>
      <p:sp>
        <p:nvSpPr>
          <p:cNvPr id="25" name="Rectangle 24"/>
          <p:cNvSpPr/>
          <p:nvPr/>
        </p:nvSpPr>
        <p:spPr>
          <a:xfrm>
            <a:off x="323850" y="20370463"/>
            <a:ext cx="10267950" cy="12039600"/>
          </a:xfrm>
          <a:prstGeom prst="rect">
            <a:avLst/>
          </a:prstGeom>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 Box 2"/>
          <p:cNvSpPr txBox="1">
            <a:spLocks noChangeArrowheads="1"/>
          </p:cNvSpPr>
          <p:nvPr/>
        </p:nvSpPr>
        <p:spPr bwMode="auto">
          <a:xfrm>
            <a:off x="5105400" y="762000"/>
            <a:ext cx="28727400" cy="1955060"/>
          </a:xfrm>
          <a:prstGeom prst="rect">
            <a:avLst/>
          </a:prstGeom>
          <a:noFill/>
          <a:ln w="9525">
            <a:noFill/>
            <a:miter lim="800000"/>
            <a:headEnd/>
            <a:tailEnd/>
          </a:ln>
        </p:spPr>
        <p:txBody>
          <a:bodyPr wrap="square" lIns="107358" tIns="53676" rIns="107358" bIns="53676">
            <a:spAutoFit/>
          </a:bodyPr>
          <a:lstStyle/>
          <a:p>
            <a:pPr algn="ctr" defTabSz="4907966">
              <a:spcBef>
                <a:spcPct val="50000"/>
              </a:spcBef>
            </a:pPr>
            <a:r>
              <a:rPr lang="en-US" sz="6000" b="1" dirty="0" smtClean="0"/>
              <a:t>The role of insectary plants in promoting pest suppression by key generalist natural enemies</a:t>
            </a:r>
            <a:endParaRPr lang="en-US" sz="6000" b="1" dirty="0"/>
          </a:p>
        </p:txBody>
      </p:sp>
      <p:sp>
        <p:nvSpPr>
          <p:cNvPr id="5" name="Text Box 3"/>
          <p:cNvSpPr txBox="1">
            <a:spLocks noChangeArrowheads="1"/>
          </p:cNvSpPr>
          <p:nvPr/>
        </p:nvSpPr>
        <p:spPr bwMode="auto">
          <a:xfrm>
            <a:off x="1066807" y="2590800"/>
            <a:ext cx="37033202" cy="1524173"/>
          </a:xfrm>
          <a:prstGeom prst="rect">
            <a:avLst/>
          </a:prstGeom>
          <a:noFill/>
          <a:ln w="9525">
            <a:noFill/>
            <a:miter lim="800000"/>
            <a:headEnd/>
            <a:tailEnd/>
          </a:ln>
        </p:spPr>
        <p:txBody>
          <a:bodyPr lIns="107358" tIns="53676" rIns="107358" bIns="53676">
            <a:spAutoFit/>
          </a:bodyPr>
          <a:lstStyle/>
          <a:p>
            <a:pPr algn="ctr" defTabSz="4907966"/>
            <a:r>
              <a:rPr lang="en-US" sz="4800" dirty="0"/>
              <a:t>Jermaine </a:t>
            </a:r>
            <a:r>
              <a:rPr lang="en-US" sz="4800" dirty="0" smtClean="0"/>
              <a:t>Hinds &amp; Mary E. Barbercheck</a:t>
            </a:r>
            <a:endParaRPr lang="en-US" sz="4800" dirty="0"/>
          </a:p>
          <a:p>
            <a:pPr algn="ctr" defTabSz="4907966"/>
            <a:r>
              <a:rPr lang="en-US" sz="4400" dirty="0"/>
              <a:t>Department of Entomology, Pennsylvania State University, University Park, PA 16802  E-mail: jxh557@psu.edu</a:t>
            </a:r>
          </a:p>
        </p:txBody>
      </p:sp>
      <p:sp>
        <p:nvSpPr>
          <p:cNvPr id="6" name="Line 4"/>
          <p:cNvSpPr>
            <a:spLocks noChangeShapeType="1"/>
          </p:cNvSpPr>
          <p:nvPr/>
        </p:nvSpPr>
        <p:spPr bwMode="auto">
          <a:xfrm>
            <a:off x="1066807" y="4267200"/>
            <a:ext cx="37033202" cy="0"/>
          </a:xfrm>
          <a:prstGeom prst="line">
            <a:avLst/>
          </a:prstGeom>
          <a:noFill/>
          <a:ln w="76200">
            <a:solidFill>
              <a:schemeClr val="accent1"/>
            </a:solidFill>
            <a:round/>
            <a:headEnd/>
            <a:tailEnd/>
          </a:ln>
        </p:spPr>
        <p:txBody>
          <a:bodyPr lIns="91368" tIns="45684" rIns="91368" bIns="45684"/>
          <a:lstStyle/>
          <a:p>
            <a:endParaRPr lang="en-US"/>
          </a:p>
        </p:txBody>
      </p:sp>
      <p:sp>
        <p:nvSpPr>
          <p:cNvPr id="8" name="Line 4"/>
          <p:cNvSpPr>
            <a:spLocks noChangeShapeType="1"/>
          </p:cNvSpPr>
          <p:nvPr/>
        </p:nvSpPr>
        <p:spPr bwMode="auto">
          <a:xfrm>
            <a:off x="1066800" y="4495800"/>
            <a:ext cx="37033200" cy="0"/>
          </a:xfrm>
          <a:prstGeom prst="line">
            <a:avLst/>
          </a:prstGeom>
          <a:noFill/>
          <a:ln w="101600">
            <a:solidFill>
              <a:schemeClr val="tx1"/>
            </a:solidFill>
            <a:round/>
            <a:headEnd/>
            <a:tailEnd/>
          </a:ln>
        </p:spPr>
        <p:txBody>
          <a:bodyPr/>
          <a:lstStyle/>
          <a:p>
            <a:endParaRPr lang="en-US"/>
          </a:p>
        </p:txBody>
      </p:sp>
      <p:pic>
        <p:nvPicPr>
          <p:cNvPr id="9" name="Picture 8" descr="psu_blue.png"/>
          <p:cNvPicPr>
            <a:picLocks noChangeAspect="1"/>
          </p:cNvPicPr>
          <p:nvPr/>
        </p:nvPicPr>
        <p:blipFill>
          <a:blip r:embed="rId4" cstate="print"/>
          <a:stretch>
            <a:fillRect/>
          </a:stretch>
        </p:blipFill>
        <p:spPr>
          <a:xfrm>
            <a:off x="990600" y="609600"/>
            <a:ext cx="5105400" cy="2626963"/>
          </a:xfrm>
          <a:prstGeom prst="rect">
            <a:avLst/>
          </a:prstGeom>
        </p:spPr>
      </p:pic>
      <p:sp>
        <p:nvSpPr>
          <p:cNvPr id="10" name="Round Diagonal Corner Rectangle 9"/>
          <p:cNvSpPr/>
          <p:nvPr/>
        </p:nvSpPr>
        <p:spPr>
          <a:xfrm>
            <a:off x="342901" y="5105400"/>
            <a:ext cx="10096499" cy="906164"/>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 Box 48"/>
          <p:cNvSpPr txBox="1">
            <a:spLocks noChangeArrowheads="1"/>
          </p:cNvSpPr>
          <p:nvPr/>
        </p:nvSpPr>
        <p:spPr bwMode="auto">
          <a:xfrm>
            <a:off x="342900" y="5029200"/>
            <a:ext cx="10478691" cy="1015663"/>
          </a:xfrm>
          <a:prstGeom prst="rect">
            <a:avLst/>
          </a:prstGeom>
          <a:noFill/>
          <a:ln w="9525">
            <a:noFill/>
            <a:miter lim="800000"/>
            <a:headEnd/>
            <a:tailEnd/>
          </a:ln>
        </p:spPr>
        <p:txBody>
          <a:bodyPr>
            <a:spAutoFit/>
          </a:bodyPr>
          <a:lstStyle/>
          <a:p>
            <a:pPr algn="ctr" defTabSz="4911725">
              <a:spcBef>
                <a:spcPct val="50000"/>
              </a:spcBef>
            </a:pPr>
            <a:r>
              <a:rPr lang="en-US" sz="6000" b="1" dirty="0"/>
              <a:t>Introduction</a:t>
            </a:r>
            <a:endParaRPr lang="en-US" sz="4800" dirty="0"/>
          </a:p>
        </p:txBody>
      </p:sp>
      <p:sp>
        <p:nvSpPr>
          <p:cNvPr id="12" name="TextBox 54"/>
          <p:cNvSpPr txBox="1">
            <a:spLocks noChangeArrowheads="1"/>
          </p:cNvSpPr>
          <p:nvPr/>
        </p:nvSpPr>
        <p:spPr bwMode="auto">
          <a:xfrm>
            <a:off x="552450" y="6242983"/>
            <a:ext cx="9794081" cy="6863417"/>
          </a:xfrm>
          <a:prstGeom prst="rect">
            <a:avLst/>
          </a:prstGeom>
          <a:noFill/>
          <a:ln w="9525">
            <a:noFill/>
            <a:miter lim="800000"/>
            <a:headEnd/>
            <a:tailEnd/>
          </a:ln>
        </p:spPr>
        <p:txBody>
          <a:bodyPr wrap="square">
            <a:spAutoFit/>
          </a:bodyPr>
          <a:lstStyle/>
          <a:p>
            <a:pPr marL="457200" indent="-457200">
              <a:spcAft>
                <a:spcPts val="600"/>
              </a:spcAft>
              <a:buBlip>
                <a:blip r:embed="rId5"/>
              </a:buBlip>
            </a:pPr>
            <a:r>
              <a:rPr lang="en-US" sz="3000" dirty="0" smtClean="0"/>
              <a:t>Generalist predators are important contributors to pest suppression in agroecosystems. </a:t>
            </a:r>
            <a:endParaRPr lang="en-US" sz="3000" baseline="30000" dirty="0" smtClean="0"/>
          </a:p>
          <a:p>
            <a:pPr marL="457200" indent="-457200">
              <a:spcAft>
                <a:spcPts val="600"/>
              </a:spcAft>
              <a:buBlip>
                <a:blip r:embed="rId5"/>
              </a:buBlip>
            </a:pPr>
            <a:r>
              <a:rPr lang="en-US" sz="3000" dirty="0" smtClean="0"/>
              <a:t>These predators depend on plant-based resources such as nectar and pollen provided by insectary plant species to supplement their diet and meet nutrient goals when prey items are scarce. </a:t>
            </a:r>
            <a:r>
              <a:rPr lang="en-US" sz="3000" baseline="30000" dirty="0" smtClean="0"/>
              <a:t>1</a:t>
            </a:r>
            <a:endParaRPr lang="en-US" sz="3000" dirty="0" smtClean="0"/>
          </a:p>
          <a:p>
            <a:pPr marL="457200" indent="-457200">
              <a:spcAft>
                <a:spcPts val="600"/>
              </a:spcAft>
              <a:buBlip>
                <a:blip r:embed="rId5"/>
              </a:buBlip>
            </a:pPr>
            <a:r>
              <a:rPr lang="en-US" sz="3000" dirty="0" smtClean="0"/>
              <a:t>Deliberate introduction of floral resources into the landscape can enhance the presence of  generalist predators and pest suppression. </a:t>
            </a:r>
            <a:r>
              <a:rPr lang="en-US" sz="3000" baseline="30000" dirty="0" smtClean="0"/>
              <a:t>2</a:t>
            </a:r>
            <a:endParaRPr lang="en-US" sz="3000" dirty="0" smtClean="0"/>
          </a:p>
          <a:p>
            <a:pPr marL="457200" indent="-457200">
              <a:spcAft>
                <a:spcPts val="600"/>
              </a:spcAft>
              <a:buBlip>
                <a:blip r:embed="rId5"/>
              </a:buBlip>
            </a:pPr>
            <a:r>
              <a:rPr lang="en-US" sz="3000" dirty="0" smtClean="0"/>
              <a:t>Predators differentially respond to the presence of floral resources. </a:t>
            </a:r>
            <a:r>
              <a:rPr lang="en-US" sz="3000" baseline="30000" dirty="0" smtClean="0"/>
              <a:t>3</a:t>
            </a:r>
            <a:endParaRPr lang="en-US" sz="3000" dirty="0" smtClean="0"/>
          </a:p>
          <a:p>
            <a:pPr marL="457200" indent="-457200">
              <a:spcAft>
                <a:spcPts val="600"/>
              </a:spcAft>
              <a:buBlip>
                <a:blip r:embed="rId5"/>
              </a:buBlip>
            </a:pPr>
            <a:r>
              <a:rPr lang="en-US" sz="3000" b="1" dirty="0" smtClean="0"/>
              <a:t>Providing complementary resources in a mixture through plant species diversification may support greater numbers of generalist predators.</a:t>
            </a:r>
            <a:endParaRPr lang="en-US" sz="3000" b="1" dirty="0"/>
          </a:p>
        </p:txBody>
      </p:sp>
      <p:sp>
        <p:nvSpPr>
          <p:cNvPr id="15" name="Round Diagonal Corner Rectangle 14"/>
          <p:cNvSpPr/>
          <p:nvPr/>
        </p:nvSpPr>
        <p:spPr>
          <a:xfrm>
            <a:off x="344091" y="13792200"/>
            <a:ext cx="10019109" cy="89029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48"/>
          <p:cNvSpPr txBox="1">
            <a:spLocks noChangeArrowheads="1"/>
          </p:cNvSpPr>
          <p:nvPr/>
        </p:nvSpPr>
        <p:spPr bwMode="auto">
          <a:xfrm>
            <a:off x="382192" y="13716000"/>
            <a:ext cx="10478690" cy="1015663"/>
          </a:xfrm>
          <a:prstGeom prst="rect">
            <a:avLst/>
          </a:prstGeom>
          <a:noFill/>
          <a:ln w="9525">
            <a:noFill/>
            <a:miter lim="800000"/>
            <a:headEnd/>
            <a:tailEnd/>
          </a:ln>
        </p:spPr>
        <p:txBody>
          <a:bodyPr>
            <a:spAutoFit/>
          </a:bodyPr>
          <a:lstStyle/>
          <a:p>
            <a:pPr algn="ctr" defTabSz="4911725">
              <a:spcBef>
                <a:spcPct val="50000"/>
              </a:spcBef>
            </a:pPr>
            <a:r>
              <a:rPr lang="en-US" sz="6000" b="1" dirty="0" smtClean="0"/>
              <a:t>Objectives</a:t>
            </a:r>
            <a:endParaRPr lang="en-US" sz="4800" dirty="0"/>
          </a:p>
        </p:txBody>
      </p:sp>
      <p:sp>
        <p:nvSpPr>
          <p:cNvPr id="17" name="TextBox 93"/>
          <p:cNvSpPr txBox="1">
            <a:spLocks noChangeArrowheads="1"/>
          </p:cNvSpPr>
          <p:nvPr/>
        </p:nvSpPr>
        <p:spPr bwMode="auto">
          <a:xfrm>
            <a:off x="-152400" y="14870192"/>
            <a:ext cx="10534650" cy="4585871"/>
          </a:xfrm>
          <a:prstGeom prst="rect">
            <a:avLst/>
          </a:prstGeom>
          <a:noFill/>
          <a:ln w="9525">
            <a:noFill/>
            <a:miter lim="800000"/>
            <a:headEnd/>
            <a:tailEnd/>
          </a:ln>
        </p:spPr>
        <p:txBody>
          <a:bodyPr wrap="square">
            <a:spAutoFit/>
          </a:bodyPr>
          <a:lstStyle/>
          <a:p>
            <a:pPr marL="971550" indent="-342900">
              <a:spcAft>
                <a:spcPts val="2400"/>
              </a:spcAft>
            </a:pPr>
            <a:r>
              <a:rPr lang="en-US" sz="3000" b="1" dirty="0" smtClean="0"/>
              <a:t>Examine the potential for two insectary plant species to support natural enemies by assessing:</a:t>
            </a:r>
            <a:endParaRPr lang="en-US" sz="3000" dirty="0" smtClean="0"/>
          </a:p>
          <a:p>
            <a:pPr marL="1371600" indent="-342900">
              <a:spcAft>
                <a:spcPts val="2400"/>
              </a:spcAft>
              <a:buBlip>
                <a:blip r:embed="rId5"/>
              </a:buBlip>
            </a:pPr>
            <a:r>
              <a:rPr lang="en-US" sz="3000" dirty="0" smtClean="0"/>
              <a:t>Floral resource availability in an insectary strip</a:t>
            </a:r>
          </a:p>
          <a:p>
            <a:pPr marL="1371600" indent="-342900">
              <a:spcAft>
                <a:spcPts val="2400"/>
              </a:spcAft>
              <a:buBlip>
                <a:blip r:embed="rId5"/>
              </a:buBlip>
            </a:pPr>
            <a:r>
              <a:rPr lang="en-US" sz="3000" dirty="0" smtClean="0"/>
              <a:t>Natural enemy abundance in an insectary strip</a:t>
            </a:r>
          </a:p>
          <a:p>
            <a:pPr marL="1371600" indent="-342900">
              <a:spcAft>
                <a:spcPts val="1200"/>
              </a:spcAft>
              <a:buBlip>
                <a:blip r:embed="rId5"/>
              </a:buBlip>
            </a:pPr>
            <a:r>
              <a:rPr lang="en-US" sz="3000" dirty="0" smtClean="0"/>
              <a:t>Predation levels in an insectary strip and main crop</a:t>
            </a:r>
          </a:p>
          <a:p>
            <a:pPr marL="3425474" lvl="1" indent="-342900">
              <a:buFont typeface="Arial" pitchFamily="34" charset="0"/>
              <a:buChar char="•"/>
            </a:pPr>
            <a:endParaRPr lang="en-US" sz="3600" b="1" dirty="0" smtClean="0"/>
          </a:p>
          <a:p>
            <a:endParaRPr lang="en-US" sz="3600" b="1" dirty="0"/>
          </a:p>
        </p:txBody>
      </p:sp>
      <p:sp>
        <p:nvSpPr>
          <p:cNvPr id="21" name="Round Diagonal Corner Rectangle 20"/>
          <p:cNvSpPr/>
          <p:nvPr/>
        </p:nvSpPr>
        <p:spPr>
          <a:xfrm>
            <a:off x="322659" y="18998863"/>
            <a:ext cx="10116741" cy="89029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48"/>
          <p:cNvSpPr txBox="1">
            <a:spLocks noChangeArrowheads="1"/>
          </p:cNvSpPr>
          <p:nvPr/>
        </p:nvSpPr>
        <p:spPr bwMode="auto">
          <a:xfrm>
            <a:off x="360760" y="18897600"/>
            <a:ext cx="9850040" cy="1015663"/>
          </a:xfrm>
          <a:prstGeom prst="rect">
            <a:avLst/>
          </a:prstGeom>
          <a:noFill/>
          <a:ln w="9525">
            <a:noFill/>
            <a:miter lim="800000"/>
            <a:headEnd/>
            <a:tailEnd/>
          </a:ln>
        </p:spPr>
        <p:txBody>
          <a:bodyPr wrap="square">
            <a:spAutoFit/>
          </a:bodyPr>
          <a:lstStyle/>
          <a:p>
            <a:pPr algn="ctr" defTabSz="4911725">
              <a:spcBef>
                <a:spcPct val="50000"/>
              </a:spcBef>
            </a:pPr>
            <a:r>
              <a:rPr lang="en-US" sz="6000" b="1" dirty="0" smtClean="0"/>
              <a:t>Experimental Design</a:t>
            </a:r>
            <a:endParaRPr lang="en-US" sz="6000" dirty="0"/>
          </a:p>
        </p:txBody>
      </p:sp>
      <p:pic>
        <p:nvPicPr>
          <p:cNvPr id="30" name="Picture 5" descr="E:\Pictures\field pic\2014\20140630_141425.jpg"/>
          <p:cNvPicPr>
            <a:picLocks noChangeArrowheads="1"/>
          </p:cNvPicPr>
          <p:nvPr/>
        </p:nvPicPr>
        <p:blipFill>
          <a:blip r:embed="rId6" cstate="print"/>
          <a:srcRect l="17647" t="17211" b="5665"/>
          <a:stretch>
            <a:fillRect/>
          </a:stretch>
        </p:blipFill>
        <p:spPr bwMode="auto">
          <a:xfrm rot="5400000">
            <a:off x="-38100" y="21170563"/>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6" descr="E:\Pictures\field pic\2014\20140717_144427.jpg"/>
          <p:cNvPicPr>
            <a:picLocks noChangeAspect="1" noChangeArrowheads="1"/>
          </p:cNvPicPr>
          <p:nvPr/>
        </p:nvPicPr>
        <p:blipFill>
          <a:blip r:embed="rId7" cstate="print"/>
          <a:srcRect/>
          <a:stretch>
            <a:fillRect/>
          </a:stretch>
        </p:blipFill>
        <p:spPr bwMode="auto">
          <a:xfrm rot="5400000">
            <a:off x="5008305" y="21187771"/>
            <a:ext cx="3394589"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7" descr="E:\Pictures\field pic\2014\20140717_143940.jpg"/>
          <p:cNvPicPr>
            <a:picLocks noChangeAspect="1" noChangeArrowheads="1"/>
          </p:cNvPicPr>
          <p:nvPr/>
        </p:nvPicPr>
        <p:blipFill>
          <a:blip r:embed="rId8" cstate="print"/>
          <a:srcRect l="1605" r="26186"/>
          <a:stretch>
            <a:fillRect/>
          </a:stretch>
        </p:blipFill>
        <p:spPr bwMode="auto">
          <a:xfrm rot="5400000">
            <a:off x="2476500" y="21170563"/>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E:\Pictures\field pic\2014\20140717_143526.jpg"/>
          <p:cNvPicPr>
            <a:picLocks noChangeAspect="1" noChangeArrowheads="1"/>
          </p:cNvPicPr>
          <p:nvPr/>
        </p:nvPicPr>
        <p:blipFill>
          <a:blip r:embed="rId9" cstate="print"/>
          <a:srcRect/>
          <a:stretch>
            <a:fillRect/>
          </a:stretch>
        </p:blipFill>
        <p:spPr bwMode="auto">
          <a:xfrm rot="5400000">
            <a:off x="7505700" y="21170563"/>
            <a:ext cx="3429000" cy="2286000"/>
          </a:xfrm>
          <a:prstGeom prst="rect">
            <a:avLst/>
          </a:prstGeom>
          <a:noFill/>
          <a:ln w="38100">
            <a:solidFill>
              <a:schemeClr val="tx1"/>
            </a:solidFill>
          </a:ln>
        </p:spPr>
      </p:pic>
      <p:sp>
        <p:nvSpPr>
          <p:cNvPr id="24" name="TextBox 93"/>
          <p:cNvSpPr txBox="1">
            <a:spLocks noChangeArrowheads="1"/>
          </p:cNvSpPr>
          <p:nvPr/>
        </p:nvSpPr>
        <p:spPr bwMode="auto">
          <a:xfrm>
            <a:off x="533400" y="24409063"/>
            <a:ext cx="9829800" cy="707886"/>
          </a:xfrm>
          <a:prstGeom prst="rect">
            <a:avLst/>
          </a:prstGeom>
          <a:solidFill>
            <a:schemeClr val="bg1"/>
          </a:solidFill>
          <a:ln w="28575">
            <a:solidFill>
              <a:schemeClr val="tx1"/>
            </a:solidFill>
            <a:miter lim="800000"/>
            <a:headEnd/>
            <a:tailEnd/>
          </a:ln>
        </p:spPr>
        <p:txBody>
          <a:bodyPr wrap="square">
            <a:spAutoFit/>
          </a:bodyPr>
          <a:lstStyle/>
          <a:p>
            <a:pPr indent="-342900">
              <a:spcAft>
                <a:spcPts val="2400"/>
              </a:spcAft>
            </a:pPr>
            <a:r>
              <a:rPr lang="en-US" sz="2000" b="1" dirty="0" smtClean="0"/>
              <a:t>Treatments (from left): </a:t>
            </a:r>
            <a:r>
              <a:rPr lang="en-US" sz="2000" dirty="0" smtClean="0"/>
              <a:t>Buckwheat (BW), Cowpea (CP), Buckwheat-Cowpea Biculture (MX), Weedy fallow (BG).</a:t>
            </a:r>
            <a:endParaRPr lang="en-US" sz="2000" dirty="0"/>
          </a:p>
        </p:txBody>
      </p:sp>
      <p:sp>
        <p:nvSpPr>
          <p:cNvPr id="27" name="Content Placeholder 2"/>
          <p:cNvSpPr txBox="1">
            <a:spLocks/>
          </p:cNvSpPr>
          <p:nvPr/>
        </p:nvSpPr>
        <p:spPr>
          <a:xfrm>
            <a:off x="609600" y="30352663"/>
            <a:ext cx="9753600" cy="1905000"/>
          </a:xfrm>
          <a:prstGeom prst="rect">
            <a:avLst/>
          </a:prstGeom>
        </p:spPr>
        <p:style>
          <a:lnRef idx="2">
            <a:schemeClr val="dk1"/>
          </a:lnRef>
          <a:fillRef idx="1">
            <a:schemeClr val="lt1"/>
          </a:fillRef>
          <a:effectRef idx="0">
            <a:schemeClr val="dk1"/>
          </a:effectRef>
          <a:fontRef idx="minor">
            <a:schemeClr val="dk1"/>
          </a:fontRef>
        </p:style>
        <p:txBody>
          <a:bodyPr vert="horz" lIns="417976" tIns="208989" rIns="417976" bIns="208989" rtlCol="0">
            <a:noAutofit/>
          </a:bodyPr>
          <a:lstStyle/>
          <a:p>
            <a:pPr marL="1554480" marR="0" lvl="1" indent="0" defTabSz="4179766" rtl="0" eaLnBrk="1" fontAlgn="auto" latinLnBrk="0" hangingPunct="1">
              <a:lnSpc>
                <a:spcPct val="100000"/>
              </a:lnSpc>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Sampling:</a:t>
            </a:r>
          </a:p>
          <a:p>
            <a:pPr marL="1554480" marR="0" lvl="2" indent="0" defTabSz="4179766" rtl="0" eaLnBrk="1" fontAlgn="auto" latinLnBrk="0" hangingPunct="1">
              <a:lnSpc>
                <a:spcPct val="100000"/>
              </a:lnSpc>
              <a:buClrTx/>
              <a:buSzTx/>
              <a:buBlip>
                <a:blip r:embed="rId5"/>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Plant measurements and resource counts</a:t>
            </a:r>
          </a:p>
          <a:p>
            <a:pPr marL="1554480" marR="0" lvl="2" indent="0" defTabSz="4179766" rtl="0" eaLnBrk="1" fontAlgn="auto" latinLnBrk="0" hangingPunct="1">
              <a:lnSpc>
                <a:spcPct val="100000"/>
              </a:lnSpc>
              <a:buClrTx/>
              <a:buSzTx/>
              <a:buBlip>
                <a:blip r:embed="rId5"/>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Sweep net samples and timed counts</a:t>
            </a:r>
          </a:p>
          <a:p>
            <a:pPr marL="1554480" marR="0" lvl="2" indent="0" defTabSz="4179766" rtl="0" eaLnBrk="1" fontAlgn="auto" latinLnBrk="0" hangingPunct="1">
              <a:lnSpc>
                <a:spcPct val="100000"/>
              </a:lnSpc>
              <a:buClrTx/>
              <a:buSzTx/>
              <a:buBlip>
                <a:blip r:embed="rId5"/>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Predation via sentinel eggs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Ostrinia nubilalis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R="0" lvl="0" indent="0" defTabSz="4179766" rtl="0" eaLnBrk="1" fontAlgn="auto" latinLnBrk="0" hangingPunct="1">
              <a:lnSpc>
                <a:spcPct val="100000"/>
              </a:lnSpc>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8" name="Straight Connector 57"/>
          <p:cNvCxnSpPr/>
          <p:nvPr/>
        </p:nvCxnSpPr>
        <p:spPr>
          <a:xfrm>
            <a:off x="11059885" y="6170656"/>
            <a:ext cx="130629" cy="25627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299371" y="6170656"/>
            <a:ext cx="130629" cy="25627263"/>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4" name="Chart 83"/>
          <p:cNvGraphicFramePr/>
          <p:nvPr/>
        </p:nvGraphicFramePr>
        <p:xfrm>
          <a:off x="11601450" y="6431340"/>
          <a:ext cx="7315200" cy="5943600"/>
        </p:xfrm>
        <a:graphic>
          <a:graphicData uri="http://schemas.openxmlformats.org/drawingml/2006/chart">
            <c:chart xmlns:c="http://schemas.openxmlformats.org/drawingml/2006/chart" xmlns:r="http://schemas.openxmlformats.org/officeDocument/2006/relationships" r:id="rId10"/>
          </a:graphicData>
        </a:graphic>
      </p:graphicFrame>
      <p:sp>
        <p:nvSpPr>
          <p:cNvPr id="85" name="Round Diagonal Corner Rectangle 84"/>
          <p:cNvSpPr/>
          <p:nvPr/>
        </p:nvSpPr>
        <p:spPr>
          <a:xfrm>
            <a:off x="12058650" y="5135940"/>
            <a:ext cx="14630400" cy="906164"/>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Text Box 48"/>
          <p:cNvSpPr txBox="1">
            <a:spLocks noChangeArrowheads="1"/>
          </p:cNvSpPr>
          <p:nvPr/>
        </p:nvSpPr>
        <p:spPr bwMode="auto">
          <a:xfrm>
            <a:off x="12134851" y="5059740"/>
            <a:ext cx="14554200" cy="1015663"/>
          </a:xfrm>
          <a:prstGeom prst="rect">
            <a:avLst/>
          </a:prstGeom>
          <a:noFill/>
          <a:ln w="9525">
            <a:noFill/>
            <a:miter lim="800000"/>
            <a:headEnd/>
            <a:tailEnd/>
          </a:ln>
        </p:spPr>
        <p:txBody>
          <a:bodyPr wrap="square">
            <a:spAutoFit/>
          </a:bodyPr>
          <a:lstStyle/>
          <a:p>
            <a:pPr algn="ctr" defTabSz="4911725">
              <a:spcBef>
                <a:spcPct val="50000"/>
              </a:spcBef>
            </a:pPr>
            <a:r>
              <a:rPr lang="en-US" sz="6000" b="1" dirty="0" smtClean="0">
                <a:ln w="1270" cmpd="sng">
                  <a:noFill/>
                </a:ln>
              </a:rPr>
              <a:t>Results - Resource Abundance</a:t>
            </a:r>
            <a:endParaRPr lang="en-US" sz="6000" b="1" dirty="0">
              <a:ln w="1270" cmpd="sng">
                <a:noFill/>
              </a:ln>
            </a:endParaRPr>
          </a:p>
        </p:txBody>
      </p:sp>
      <p:cxnSp>
        <p:nvCxnSpPr>
          <p:cNvPr id="112" name="Straight Connector 111"/>
          <p:cNvCxnSpPr/>
          <p:nvPr/>
        </p:nvCxnSpPr>
        <p:spPr>
          <a:xfrm>
            <a:off x="27497314" y="6096000"/>
            <a:ext cx="130629" cy="25627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7203400" y="6096000"/>
            <a:ext cx="130629" cy="25627263"/>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Round Diagonal Corner Rectangle 113"/>
          <p:cNvSpPr/>
          <p:nvPr/>
        </p:nvSpPr>
        <p:spPr>
          <a:xfrm>
            <a:off x="27984450" y="5105400"/>
            <a:ext cx="9886949" cy="906164"/>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tx1"/>
                </a:solidFill>
              </a:rPr>
              <a:t>Findings &amp; Discussion</a:t>
            </a:r>
            <a:endParaRPr lang="en-US" sz="6000" b="1" dirty="0">
              <a:solidFill>
                <a:schemeClr val="tx1"/>
              </a:solidFill>
            </a:endParaRPr>
          </a:p>
        </p:txBody>
      </p:sp>
      <p:sp>
        <p:nvSpPr>
          <p:cNvPr id="115" name="Round Diagonal Corner Rectangle 114"/>
          <p:cNvSpPr/>
          <p:nvPr/>
        </p:nvSpPr>
        <p:spPr bwMode="auto">
          <a:xfrm>
            <a:off x="12015107" y="14127540"/>
            <a:ext cx="14597743" cy="91440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r>
              <a:rPr lang="en-US" sz="6000" b="1" dirty="0" smtClean="0">
                <a:ln w="1270" cmpd="sng">
                  <a:noFill/>
                </a:ln>
                <a:solidFill>
                  <a:schemeClr val="tx1"/>
                </a:solidFill>
              </a:rPr>
              <a:t>Results - </a:t>
            </a:r>
            <a:r>
              <a:rPr lang="en-US" sz="6000" b="1" dirty="0" smtClean="0">
                <a:solidFill>
                  <a:schemeClr val="tx1"/>
                </a:solidFill>
              </a:rPr>
              <a:t>Natural Enemy Abundance</a:t>
            </a:r>
            <a:endParaRPr lang="en-US" sz="6000" b="1" dirty="0">
              <a:solidFill>
                <a:schemeClr val="tx1"/>
              </a:solidFill>
            </a:endParaRPr>
          </a:p>
        </p:txBody>
      </p:sp>
      <p:graphicFrame>
        <p:nvGraphicFramePr>
          <p:cNvPr id="117" name="Chart 116"/>
          <p:cNvGraphicFramePr/>
          <p:nvPr/>
        </p:nvGraphicFramePr>
        <p:xfrm>
          <a:off x="19507200" y="6507540"/>
          <a:ext cx="7315200" cy="59436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8" name="Chart 117"/>
          <p:cNvGraphicFramePr/>
          <p:nvPr/>
        </p:nvGraphicFramePr>
        <p:xfrm>
          <a:off x="11734800" y="15194340"/>
          <a:ext cx="7315200" cy="5943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9" name="Chart 118"/>
          <p:cNvGraphicFramePr/>
          <p:nvPr/>
        </p:nvGraphicFramePr>
        <p:xfrm>
          <a:off x="19735800" y="15194340"/>
          <a:ext cx="7315200" cy="5943600"/>
        </p:xfrm>
        <a:graphic>
          <a:graphicData uri="http://schemas.openxmlformats.org/drawingml/2006/chart">
            <c:chart xmlns:c="http://schemas.openxmlformats.org/drawingml/2006/chart" xmlns:r="http://schemas.openxmlformats.org/officeDocument/2006/relationships" r:id="rId13"/>
          </a:graphicData>
        </a:graphic>
      </p:graphicFrame>
      <p:sp>
        <p:nvSpPr>
          <p:cNvPr id="120" name="TextBox 119"/>
          <p:cNvSpPr txBox="1"/>
          <p:nvPr/>
        </p:nvSpPr>
        <p:spPr>
          <a:xfrm>
            <a:off x="11963400" y="21080611"/>
            <a:ext cx="14554200" cy="1200329"/>
          </a:xfrm>
          <a:prstGeom prst="rect">
            <a:avLst/>
          </a:prstGeom>
          <a:noFill/>
        </p:spPr>
        <p:txBody>
          <a:bodyPr wrap="square" rtlCol="0">
            <a:spAutoFit/>
          </a:bodyPr>
          <a:lstStyle/>
          <a:p>
            <a:r>
              <a:rPr lang="en-US" sz="2400" b="1" dirty="0" smtClean="0"/>
              <a:t>Figure 2. Mean number of generalist predators, a.) </a:t>
            </a:r>
            <a:r>
              <a:rPr lang="en-US" sz="2400" b="1" i="1" dirty="0" smtClean="0"/>
              <a:t>C. maculata and b.) O. insidiosus </a:t>
            </a:r>
            <a:r>
              <a:rPr lang="en-US" sz="2400" b="1" dirty="0" smtClean="0"/>
              <a:t>collected from sweep net sampling throughout growing season</a:t>
            </a:r>
            <a:r>
              <a:rPr lang="en-US" sz="2400" b="1" i="1" dirty="0" smtClean="0"/>
              <a:t>. </a:t>
            </a:r>
            <a:r>
              <a:rPr lang="en-US" sz="2400" b="1" dirty="0" smtClean="0"/>
              <a:t>Predators are strongly attracted to flowering buckwheat. No apparent preference for cowpea extrafloral nectaries.</a:t>
            </a:r>
            <a:endParaRPr lang="en-US" sz="2400" b="1" dirty="0"/>
          </a:p>
        </p:txBody>
      </p:sp>
      <p:sp>
        <p:nvSpPr>
          <p:cNvPr id="125" name="Rectangle 124"/>
          <p:cNvSpPr/>
          <p:nvPr/>
        </p:nvSpPr>
        <p:spPr>
          <a:xfrm>
            <a:off x="762000" y="25323463"/>
            <a:ext cx="6705600" cy="480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848600" y="25323463"/>
            <a:ext cx="2286000" cy="480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Target Insects</a:t>
            </a:r>
            <a:endParaRPr lang="en-US" sz="2400" b="1" dirty="0">
              <a:solidFill>
                <a:schemeClr val="tx1"/>
              </a:solidFill>
            </a:endParaRPr>
          </a:p>
        </p:txBody>
      </p:sp>
      <p:sp>
        <p:nvSpPr>
          <p:cNvPr id="128" name="TextBox 127"/>
          <p:cNvSpPr txBox="1"/>
          <p:nvPr/>
        </p:nvSpPr>
        <p:spPr>
          <a:xfrm>
            <a:off x="762000" y="25323464"/>
            <a:ext cx="6705600" cy="461665"/>
          </a:xfrm>
          <a:prstGeom prst="rect">
            <a:avLst/>
          </a:prstGeom>
          <a:noFill/>
        </p:spPr>
        <p:txBody>
          <a:bodyPr wrap="square" rtlCol="0">
            <a:spAutoFit/>
          </a:bodyPr>
          <a:lstStyle/>
          <a:p>
            <a:pPr algn="ctr"/>
            <a:r>
              <a:rPr lang="en-US" sz="2400" b="1" dirty="0" smtClean="0"/>
              <a:t>Plot Layout</a:t>
            </a:r>
            <a:endParaRPr lang="en-US" sz="2400" b="1" dirty="0"/>
          </a:p>
        </p:txBody>
      </p:sp>
      <p:pic>
        <p:nvPicPr>
          <p:cNvPr id="1028" name="Picture 4" descr="E:\Pictures\field pic\2013\IMG_20130815_141549.jpg"/>
          <p:cNvPicPr>
            <a:picLocks noChangeAspect="1" noChangeArrowheads="1"/>
          </p:cNvPicPr>
          <p:nvPr/>
        </p:nvPicPr>
        <p:blipFill>
          <a:blip r:embed="rId14" cstate="print"/>
          <a:srcRect b="17808"/>
          <a:stretch>
            <a:fillRect/>
          </a:stretch>
        </p:blipFill>
        <p:spPr bwMode="auto">
          <a:xfrm>
            <a:off x="8077200" y="26009263"/>
            <a:ext cx="1854200" cy="11430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29" name="Picture 128" descr="SARE logo.gif.jpg"/>
          <p:cNvPicPr>
            <a:picLocks noChangeAspect="1"/>
          </p:cNvPicPr>
          <p:nvPr/>
        </p:nvPicPr>
        <p:blipFill>
          <a:blip r:embed="rId15" cstate="print"/>
          <a:stretch>
            <a:fillRect/>
          </a:stretch>
        </p:blipFill>
        <p:spPr>
          <a:xfrm>
            <a:off x="33147000" y="943268"/>
            <a:ext cx="2398986" cy="1600200"/>
          </a:xfrm>
          <a:prstGeom prst="rect">
            <a:avLst/>
          </a:prstGeom>
        </p:spPr>
      </p:pic>
      <p:pic>
        <p:nvPicPr>
          <p:cNvPr id="130" name="Picture 129" descr="logo-usda-nifa.jpg"/>
          <p:cNvPicPr>
            <a:picLocks noChangeAspect="1"/>
          </p:cNvPicPr>
          <p:nvPr/>
        </p:nvPicPr>
        <p:blipFill>
          <a:blip r:embed="rId16" cstate="print"/>
          <a:srcRect t="66554"/>
          <a:stretch>
            <a:fillRect/>
          </a:stretch>
        </p:blipFill>
        <p:spPr>
          <a:xfrm>
            <a:off x="35433000" y="1933868"/>
            <a:ext cx="2057399" cy="762000"/>
          </a:xfrm>
          <a:prstGeom prst="rect">
            <a:avLst/>
          </a:prstGeom>
        </p:spPr>
      </p:pic>
      <p:pic>
        <p:nvPicPr>
          <p:cNvPr id="131" name="Picture 130" descr="USDA_logo.svg.png"/>
          <p:cNvPicPr>
            <a:picLocks noChangeAspect="1"/>
          </p:cNvPicPr>
          <p:nvPr/>
        </p:nvPicPr>
        <p:blipFill>
          <a:blip r:embed="rId17" cstate="print"/>
          <a:stretch>
            <a:fillRect/>
          </a:stretch>
        </p:blipFill>
        <p:spPr>
          <a:xfrm>
            <a:off x="35737800" y="1019468"/>
            <a:ext cx="1453969" cy="996196"/>
          </a:xfrm>
          <a:prstGeom prst="rect">
            <a:avLst/>
          </a:prstGeom>
        </p:spPr>
      </p:pic>
      <p:cxnSp>
        <p:nvCxnSpPr>
          <p:cNvPr id="133" name="Straight Connector 132"/>
          <p:cNvCxnSpPr/>
          <p:nvPr/>
        </p:nvCxnSpPr>
        <p:spPr>
          <a:xfrm>
            <a:off x="19202400" y="15575340"/>
            <a:ext cx="0" cy="51695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9202400" y="6507540"/>
            <a:ext cx="0" cy="51695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ound Diagonal Corner Rectangle 135"/>
          <p:cNvSpPr/>
          <p:nvPr/>
        </p:nvSpPr>
        <p:spPr bwMode="auto">
          <a:xfrm>
            <a:off x="11887200" y="22966740"/>
            <a:ext cx="14597743" cy="91440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r>
              <a:rPr lang="en-US" sz="6000" b="1" dirty="0" smtClean="0">
                <a:ln w="1270" cmpd="sng">
                  <a:noFill/>
                </a:ln>
                <a:solidFill>
                  <a:schemeClr val="tx1"/>
                </a:solidFill>
              </a:rPr>
              <a:t>Results – </a:t>
            </a:r>
            <a:r>
              <a:rPr lang="en-US" sz="6000" b="1" dirty="0" smtClean="0">
                <a:solidFill>
                  <a:schemeClr val="tx1"/>
                </a:solidFill>
              </a:rPr>
              <a:t>Sentinel Egg Predation</a:t>
            </a:r>
            <a:endParaRPr lang="en-US" sz="6000" b="1" dirty="0">
              <a:solidFill>
                <a:schemeClr val="tx1"/>
              </a:solidFill>
            </a:endParaRPr>
          </a:p>
        </p:txBody>
      </p:sp>
      <p:pic>
        <p:nvPicPr>
          <p:cNvPr id="144" name="Picture 143" descr="Flower bug.jpg"/>
          <p:cNvPicPr>
            <a:picLocks/>
          </p:cNvPicPr>
          <p:nvPr/>
        </p:nvPicPr>
        <p:blipFill>
          <a:blip r:embed="rId18" cstate="print"/>
          <a:srcRect r="25410" b="37693"/>
          <a:stretch>
            <a:fillRect/>
          </a:stretch>
        </p:blipFill>
        <p:spPr>
          <a:xfrm>
            <a:off x="8049768" y="27914263"/>
            <a:ext cx="1856232" cy="11430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45" name="TextBox 144"/>
          <p:cNvSpPr txBox="1"/>
          <p:nvPr/>
        </p:nvSpPr>
        <p:spPr>
          <a:xfrm>
            <a:off x="8001000" y="29057263"/>
            <a:ext cx="1905000" cy="523220"/>
          </a:xfrm>
          <a:prstGeom prst="rect">
            <a:avLst/>
          </a:prstGeom>
          <a:noFill/>
        </p:spPr>
        <p:txBody>
          <a:bodyPr wrap="square" rtlCol="0">
            <a:spAutoFit/>
          </a:bodyPr>
          <a:lstStyle/>
          <a:p>
            <a:r>
              <a:rPr lang="en-US" sz="1400" b="1" i="1" dirty="0" err="1" smtClean="0"/>
              <a:t>Orius</a:t>
            </a:r>
            <a:r>
              <a:rPr lang="en-US" sz="1400" b="1" i="1" dirty="0" smtClean="0"/>
              <a:t> insidiosus -</a:t>
            </a:r>
            <a:r>
              <a:rPr lang="en-US" sz="1400" dirty="0" smtClean="0"/>
              <a:t>insidious flower bug </a:t>
            </a:r>
            <a:endParaRPr lang="en-US" sz="1400" i="1" dirty="0"/>
          </a:p>
        </p:txBody>
      </p:sp>
      <p:sp>
        <p:nvSpPr>
          <p:cNvPr id="146" name="TextBox 145"/>
          <p:cNvSpPr txBox="1"/>
          <p:nvPr/>
        </p:nvSpPr>
        <p:spPr>
          <a:xfrm>
            <a:off x="8001000" y="27152263"/>
            <a:ext cx="1981200" cy="523220"/>
          </a:xfrm>
          <a:prstGeom prst="rect">
            <a:avLst/>
          </a:prstGeom>
          <a:noFill/>
        </p:spPr>
        <p:txBody>
          <a:bodyPr wrap="square" rtlCol="0">
            <a:spAutoFit/>
          </a:bodyPr>
          <a:lstStyle/>
          <a:p>
            <a:r>
              <a:rPr lang="en-US" sz="1400" b="1" i="1" dirty="0" err="1" smtClean="0"/>
              <a:t>Coleomegilla</a:t>
            </a:r>
            <a:r>
              <a:rPr lang="en-US" sz="1400" b="1" i="1" dirty="0" smtClean="0"/>
              <a:t> </a:t>
            </a:r>
            <a:r>
              <a:rPr lang="en-US" sz="1400" b="1" i="1" dirty="0" err="1" smtClean="0"/>
              <a:t>maculata</a:t>
            </a:r>
            <a:r>
              <a:rPr lang="en-US" sz="1400" i="1" dirty="0" smtClean="0"/>
              <a:t>- </a:t>
            </a:r>
            <a:r>
              <a:rPr lang="en-US" sz="1400" dirty="0" smtClean="0"/>
              <a:t>pink spotted ladybeetle</a:t>
            </a:r>
          </a:p>
        </p:txBody>
      </p:sp>
      <p:graphicFrame>
        <p:nvGraphicFramePr>
          <p:cNvPr id="148" name="Chart 147"/>
          <p:cNvGraphicFramePr/>
          <p:nvPr/>
        </p:nvGraphicFramePr>
        <p:xfrm>
          <a:off x="12496800" y="24155400"/>
          <a:ext cx="13639800" cy="6812340"/>
        </p:xfrm>
        <a:graphic>
          <a:graphicData uri="http://schemas.openxmlformats.org/drawingml/2006/chart">
            <c:chart xmlns:c="http://schemas.openxmlformats.org/drawingml/2006/chart" xmlns:r="http://schemas.openxmlformats.org/officeDocument/2006/relationships" r:id="rId19"/>
          </a:graphicData>
        </a:graphic>
      </p:graphicFrame>
      <p:sp>
        <p:nvSpPr>
          <p:cNvPr id="149" name="TextBox 148"/>
          <p:cNvSpPr txBox="1"/>
          <p:nvPr/>
        </p:nvSpPr>
        <p:spPr>
          <a:xfrm>
            <a:off x="11963400" y="12393811"/>
            <a:ext cx="14554200" cy="1200329"/>
          </a:xfrm>
          <a:prstGeom prst="rect">
            <a:avLst/>
          </a:prstGeom>
          <a:noFill/>
        </p:spPr>
        <p:txBody>
          <a:bodyPr wrap="square" rtlCol="0">
            <a:spAutoFit/>
          </a:bodyPr>
          <a:lstStyle/>
          <a:p>
            <a:r>
              <a:rPr lang="en-US" sz="2400" b="1" dirty="0" smtClean="0"/>
              <a:t>Figure 1. Mean density of a.) buckwheat inflorescences and b.) cowpea extrafloral nectaries measured through the growing season. Buckwheat bloomed 5 weeks after planting. Cowpea produced extrafloral nectaries 3 weeks after planting.</a:t>
            </a:r>
            <a:endParaRPr lang="en-US" sz="2400" b="1" dirty="0"/>
          </a:p>
        </p:txBody>
      </p:sp>
      <p:sp>
        <p:nvSpPr>
          <p:cNvPr id="150" name="TextBox 149"/>
          <p:cNvSpPr txBox="1"/>
          <p:nvPr/>
        </p:nvSpPr>
        <p:spPr>
          <a:xfrm>
            <a:off x="11887200" y="31043940"/>
            <a:ext cx="14554200" cy="1569660"/>
          </a:xfrm>
          <a:prstGeom prst="rect">
            <a:avLst/>
          </a:prstGeom>
          <a:noFill/>
        </p:spPr>
        <p:txBody>
          <a:bodyPr wrap="square" rtlCol="0">
            <a:spAutoFit/>
          </a:bodyPr>
          <a:lstStyle/>
          <a:p>
            <a:r>
              <a:rPr lang="en-US" sz="2400" b="1" dirty="0" smtClean="0"/>
              <a:t>Figure 3. Mean proportion of </a:t>
            </a:r>
            <a:r>
              <a:rPr lang="en-US" sz="2400" b="1" i="1" dirty="0" smtClean="0"/>
              <a:t>Ostrinia nubilalis</a:t>
            </a:r>
            <a:r>
              <a:rPr lang="en-US" sz="2400" b="1" dirty="0" smtClean="0"/>
              <a:t> sentinel egg masses attacked by predators in insectary border treatments (0m) and increasing distances (1.5m, 4.5m, 7.6m, and 12.2m) into the adjacent main crop. No treatment effects on sentinel egg predation were observed. Predation within insectary borders are low relative to levels within the crop.</a:t>
            </a:r>
            <a:endParaRPr lang="en-US" sz="2400" b="1" dirty="0"/>
          </a:p>
        </p:txBody>
      </p:sp>
      <p:sp>
        <p:nvSpPr>
          <p:cNvPr id="151" name="Rectangle 150"/>
          <p:cNvSpPr/>
          <p:nvPr/>
        </p:nvSpPr>
        <p:spPr>
          <a:xfrm>
            <a:off x="28041600" y="6324600"/>
            <a:ext cx="9753600" cy="12039600"/>
          </a:xfrm>
          <a:prstGeom prst="rect">
            <a:avLst/>
          </a:prstGeom>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2" name="Content Placeholder 2"/>
          <p:cNvSpPr txBox="1">
            <a:spLocks/>
          </p:cNvSpPr>
          <p:nvPr/>
        </p:nvSpPr>
        <p:spPr>
          <a:xfrm>
            <a:off x="28422600" y="6553200"/>
            <a:ext cx="8991600" cy="11353800"/>
          </a:xfrm>
          <a:prstGeom prst="rect">
            <a:avLst/>
          </a:prstGeom>
        </p:spPr>
        <p:style>
          <a:lnRef idx="2">
            <a:schemeClr val="dk1"/>
          </a:lnRef>
          <a:fillRef idx="1">
            <a:schemeClr val="lt1"/>
          </a:fillRef>
          <a:effectRef idx="0">
            <a:schemeClr val="dk1"/>
          </a:effectRef>
          <a:fontRef idx="minor">
            <a:schemeClr val="dk1"/>
          </a:fontRef>
        </p:style>
        <p:txBody>
          <a:bodyPr vert="horz" lIns="417976" tIns="208989" rIns="417976" bIns="208989" rtlCol="0">
            <a:noAutofit/>
          </a:bodyPr>
          <a:lstStyle/>
          <a:p>
            <a:pPr marR="0" lvl="0" indent="0" defTabSz="4179766" rtl="0" eaLnBrk="1" fontAlgn="auto" latinLnBrk="0" hangingPunct="1">
              <a:lnSpc>
                <a:spcPct val="100000"/>
              </a:lnSpc>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Resource</a:t>
            </a:r>
            <a:r>
              <a:rPr kumimoji="0" lang="en-US" sz="3000" b="1" i="0" u="none" strike="noStrike" kern="1200" cap="none" spc="0" normalizeH="0" noProof="0" dirty="0" smtClean="0">
                <a:ln>
                  <a:noFill/>
                </a:ln>
                <a:solidFill>
                  <a:schemeClr val="tx1"/>
                </a:solidFill>
                <a:effectLst/>
                <a:uLnTx/>
                <a:uFillTx/>
                <a:latin typeface="+mn-lt"/>
                <a:ea typeface="+mn-ea"/>
                <a:cs typeface="+mn-cs"/>
              </a:rPr>
              <a:t> Abundance</a:t>
            </a:r>
          </a:p>
          <a:p>
            <a:pPr marL="457200" marR="0" lvl="0" indent="0" defTabSz="4179766" rtl="0" eaLnBrk="1" fontAlgn="auto" latinLnBrk="0" hangingPunct="1">
              <a:lnSpc>
                <a:spcPct val="100000"/>
              </a:lnSpc>
              <a:buClrTx/>
              <a:buSzTx/>
              <a:buBlip>
                <a:blip r:embed="rId5"/>
              </a:buBlip>
              <a:tabLst/>
              <a:defRPr/>
            </a:pPr>
            <a:r>
              <a:rPr lang="en-US" sz="3000" b="1" dirty="0" smtClean="0">
                <a:solidFill>
                  <a:schemeClr val="tx1"/>
                </a:solidFill>
              </a:rPr>
              <a:t>  </a:t>
            </a:r>
            <a:r>
              <a:rPr lang="en-US" sz="3000" dirty="0" smtClean="0">
                <a:solidFill>
                  <a:schemeClr val="tx1"/>
                </a:solidFill>
              </a:rPr>
              <a:t>Vigorous buckwheat establishment and floral     </a:t>
            </a:r>
          </a:p>
          <a:p>
            <a:pPr marL="457200" marR="0" lvl="0" indent="0" defTabSz="4179766" rtl="0" eaLnBrk="1" fontAlgn="auto" latinLnBrk="0" hangingPunct="1">
              <a:lnSpc>
                <a:spcPct val="100000"/>
              </a:lnSpc>
              <a:buClrTx/>
              <a:buSzTx/>
              <a:tabLst/>
              <a:defRPr/>
            </a:pPr>
            <a:r>
              <a:rPr lang="en-US" sz="3000" dirty="0" smtClean="0">
                <a:solidFill>
                  <a:schemeClr val="tx1"/>
                </a:solidFill>
              </a:rPr>
              <a:t>     production. Antithesis 5 weeks after  </a:t>
            </a:r>
          </a:p>
          <a:p>
            <a:pPr marL="457200" marR="0" lvl="0" indent="0" defTabSz="4179766" rtl="0" eaLnBrk="1" fontAlgn="auto" latinLnBrk="0" hangingPunct="1">
              <a:lnSpc>
                <a:spcPct val="100000"/>
              </a:lnSpc>
              <a:buClrTx/>
              <a:buSzTx/>
              <a:tabLst/>
              <a:defRPr/>
            </a:pPr>
            <a:r>
              <a:rPr lang="en-US" sz="3000" dirty="0" smtClean="0">
                <a:solidFill>
                  <a:schemeClr val="tx1"/>
                </a:solidFill>
              </a:rPr>
              <a:t>     planting.</a:t>
            </a:r>
          </a:p>
          <a:p>
            <a:pPr marL="457200" marR="0" lvl="0" indent="0" defTabSz="4179766" rtl="0" eaLnBrk="1" fontAlgn="auto" latinLnBrk="0" hangingPunct="1">
              <a:lnSpc>
                <a:spcPct val="100000"/>
              </a:lnSpc>
              <a:buClrTx/>
              <a:buSzTx/>
              <a:buBlip>
                <a:blip r:embed="rId5"/>
              </a:buBlip>
              <a:tabLst/>
              <a:defRPr/>
            </a:pPr>
            <a:r>
              <a:rPr lang="en-US" sz="3000" dirty="0" smtClean="0">
                <a:solidFill>
                  <a:schemeClr val="tx1"/>
                </a:solidFill>
              </a:rPr>
              <a:t>  </a:t>
            </a:r>
            <a:r>
              <a:rPr kumimoji="0" lang="en-US" sz="3000" i="0" u="none" strike="noStrike" kern="1200" cap="none" spc="0" normalizeH="0" baseline="0" noProof="0" dirty="0" smtClean="0">
                <a:ln>
                  <a:noFill/>
                </a:ln>
                <a:solidFill>
                  <a:schemeClr val="tx1"/>
                </a:solidFill>
                <a:effectLst/>
                <a:uLnTx/>
                <a:uFillTx/>
                <a:latin typeface="+mn-lt"/>
                <a:ea typeface="+mn-ea"/>
                <a:cs typeface="+mn-cs"/>
              </a:rPr>
              <a:t>Relatively</a:t>
            </a:r>
            <a:r>
              <a:rPr kumimoji="0" lang="en-US" sz="3000" i="0" u="none" strike="noStrike" kern="1200" cap="none" spc="0" normalizeH="0" noProof="0" dirty="0" smtClean="0">
                <a:ln>
                  <a:noFill/>
                </a:ln>
                <a:solidFill>
                  <a:schemeClr val="tx1"/>
                </a:solidFill>
                <a:effectLst/>
                <a:uLnTx/>
                <a:uFillTx/>
                <a:latin typeface="+mn-lt"/>
                <a:ea typeface="+mn-ea"/>
                <a:cs typeface="+mn-cs"/>
              </a:rPr>
              <a:t> poor cowpea establishment. </a:t>
            </a:r>
          </a:p>
          <a:p>
            <a:pPr marL="457200" marR="0" lvl="0" indent="0" defTabSz="4179766" rtl="0" eaLnBrk="1" fontAlgn="auto" latinLnBrk="0" hangingPunct="1">
              <a:lnSpc>
                <a:spcPct val="100000"/>
              </a:lnSpc>
              <a:buClrTx/>
              <a:buSzTx/>
              <a:tabLst/>
              <a:defRPr/>
            </a:pPr>
            <a:r>
              <a:rPr lang="en-US" sz="3000" noProof="0" dirty="0" smtClean="0">
                <a:solidFill>
                  <a:schemeClr val="tx1"/>
                </a:solidFill>
              </a:rPr>
              <a:t>     </a:t>
            </a:r>
            <a:r>
              <a:rPr kumimoji="0" lang="en-US" sz="3000" i="0" u="none" strike="noStrike" kern="1200" cap="none" spc="0" normalizeH="0" noProof="0" dirty="0" smtClean="0">
                <a:ln>
                  <a:noFill/>
                </a:ln>
                <a:solidFill>
                  <a:schemeClr val="tx1"/>
                </a:solidFill>
                <a:effectLst/>
                <a:uLnTx/>
                <a:uFillTx/>
                <a:latin typeface="+mn-lt"/>
                <a:ea typeface="+mn-ea"/>
                <a:cs typeface="+mn-cs"/>
              </a:rPr>
              <a:t>Extrafloral nectary production 3 weeks  </a:t>
            </a:r>
          </a:p>
          <a:p>
            <a:pPr marL="457200" marR="0" lvl="0" indent="0" defTabSz="4179766" rtl="0" eaLnBrk="1" fontAlgn="auto" latinLnBrk="0" hangingPunct="1">
              <a:lnSpc>
                <a:spcPct val="100000"/>
              </a:lnSpc>
              <a:buClrTx/>
              <a:buSzTx/>
              <a:tabLst/>
              <a:defRPr/>
            </a:pPr>
            <a:r>
              <a:rPr lang="en-US" sz="3000" noProof="0" dirty="0" smtClean="0">
                <a:solidFill>
                  <a:schemeClr val="tx1"/>
                </a:solidFill>
              </a:rPr>
              <a:t>     </a:t>
            </a:r>
            <a:r>
              <a:rPr kumimoji="0" lang="en-US" sz="3000" i="0" u="none" strike="noStrike" kern="1200" cap="none" spc="0" normalizeH="0" noProof="0" dirty="0" smtClean="0">
                <a:ln>
                  <a:noFill/>
                </a:ln>
                <a:solidFill>
                  <a:schemeClr val="tx1"/>
                </a:solidFill>
                <a:effectLst/>
                <a:uLnTx/>
                <a:uFillTx/>
                <a:latin typeface="+mn-lt"/>
                <a:ea typeface="+mn-ea"/>
                <a:cs typeface="+mn-cs"/>
              </a:rPr>
              <a:t>after planting.</a:t>
            </a:r>
          </a:p>
          <a:p>
            <a:pPr marR="0" lvl="0" indent="0" defTabSz="4179766" rtl="0" eaLnBrk="1" fontAlgn="auto" latinLnBrk="0" hangingPunct="1">
              <a:lnSpc>
                <a:spcPct val="100000"/>
              </a:lnSpc>
              <a:buClrTx/>
              <a:buSzTx/>
              <a:tabLst/>
              <a:defRPr/>
            </a:pPr>
            <a:r>
              <a:rPr lang="en-US" sz="3000" b="1" baseline="0" dirty="0" smtClean="0">
                <a:solidFill>
                  <a:schemeClr val="tx1"/>
                </a:solidFill>
              </a:rPr>
              <a:t>Natural Enemy</a:t>
            </a:r>
            <a:r>
              <a:rPr lang="en-US" sz="3000" b="1" dirty="0" smtClean="0">
                <a:solidFill>
                  <a:schemeClr val="tx1"/>
                </a:solidFill>
              </a:rPr>
              <a:t> Abundance</a:t>
            </a:r>
          </a:p>
          <a:p>
            <a:pPr marL="400050" marR="0" lvl="0" defTabSz="4179766" rtl="0" eaLnBrk="1" fontAlgn="auto" latinLnBrk="0" hangingPunct="1">
              <a:lnSpc>
                <a:spcPct val="100000"/>
              </a:lnSpc>
              <a:buClrTx/>
              <a:buSzTx/>
              <a:buBlip>
                <a:blip r:embed="rId5"/>
              </a:buBlip>
              <a:tabLst/>
              <a:defRPr/>
            </a:pPr>
            <a:r>
              <a:rPr lang="en-US" sz="3000" b="1" noProof="0" dirty="0" smtClean="0">
                <a:solidFill>
                  <a:schemeClr val="tx1"/>
                </a:solidFill>
              </a:rPr>
              <a:t>  </a:t>
            </a:r>
            <a:r>
              <a:rPr lang="en-US" sz="3000" noProof="0" dirty="0" smtClean="0">
                <a:solidFill>
                  <a:schemeClr val="tx1"/>
                </a:solidFill>
              </a:rPr>
              <a:t>Significantly greater predator abundance in   </a:t>
            </a:r>
          </a:p>
          <a:p>
            <a:pPr marL="400050" marR="0" lvl="0" defTabSz="4179766" rtl="0" eaLnBrk="1" fontAlgn="auto" latinLnBrk="0" hangingPunct="1">
              <a:lnSpc>
                <a:spcPct val="100000"/>
              </a:lnSpc>
              <a:buClrTx/>
              <a:buSzTx/>
              <a:tabLst/>
              <a:defRPr/>
            </a:pPr>
            <a:r>
              <a:rPr lang="en-US" sz="3000" noProof="0" dirty="0" smtClean="0">
                <a:solidFill>
                  <a:schemeClr val="tx1"/>
                </a:solidFill>
              </a:rPr>
              <a:t>     BW and MX compared to CP and BG    </a:t>
            </a:r>
          </a:p>
          <a:p>
            <a:pPr marL="400050" marR="0" lvl="0" defTabSz="4179766" rtl="0" eaLnBrk="1" fontAlgn="auto" latinLnBrk="0" hangingPunct="1">
              <a:lnSpc>
                <a:spcPct val="100000"/>
              </a:lnSpc>
              <a:buClrTx/>
              <a:buSzTx/>
              <a:tabLst/>
              <a:defRPr/>
            </a:pPr>
            <a:r>
              <a:rPr lang="en-US" sz="3000" noProof="0" dirty="0" smtClean="0">
                <a:solidFill>
                  <a:schemeClr val="tx1"/>
                </a:solidFill>
              </a:rPr>
              <a:t>     treatments suggest strong predator attraction.</a:t>
            </a:r>
          </a:p>
          <a:p>
            <a:pPr marL="400050" lvl="0">
              <a:buBlip>
                <a:blip r:embed="rId5"/>
              </a:buBlip>
              <a:defRPr/>
            </a:pPr>
            <a:r>
              <a:rPr lang="en-US" sz="3000" noProof="0" dirty="0" smtClean="0">
                <a:solidFill>
                  <a:schemeClr val="tx1"/>
                </a:solidFill>
              </a:rPr>
              <a:t>  Low numbers of predators present in CP </a:t>
            </a:r>
          </a:p>
          <a:p>
            <a:pPr marL="400050" lvl="0">
              <a:defRPr/>
            </a:pPr>
            <a:r>
              <a:rPr lang="en-US" sz="3000" dirty="0" smtClean="0">
                <a:solidFill>
                  <a:schemeClr val="tx1"/>
                </a:solidFill>
              </a:rPr>
              <a:t>     </a:t>
            </a:r>
            <a:r>
              <a:rPr lang="en-US" sz="3000" noProof="0" dirty="0" smtClean="0">
                <a:solidFill>
                  <a:schemeClr val="tx1"/>
                </a:solidFill>
              </a:rPr>
              <a:t>suggest they are not strongly attracted.</a:t>
            </a:r>
          </a:p>
          <a:p>
            <a:pPr lvl="0">
              <a:defRPr/>
            </a:pPr>
            <a:r>
              <a:rPr kumimoji="0" lang="en-US" sz="3000" b="1" i="0" u="none" strike="noStrike" kern="1200" cap="none" spc="0" normalizeH="0" baseline="0" dirty="0" smtClean="0">
                <a:ln>
                  <a:noFill/>
                </a:ln>
                <a:solidFill>
                  <a:schemeClr val="tx1"/>
                </a:solidFill>
                <a:effectLst/>
                <a:uLnTx/>
                <a:uFillTx/>
                <a:latin typeface="+mn-lt"/>
                <a:ea typeface="+mn-ea"/>
                <a:cs typeface="+mn-cs"/>
              </a:rPr>
              <a:t>Sentinel Egg Predation</a:t>
            </a:r>
          </a:p>
          <a:p>
            <a:pPr marL="400050" lvl="0">
              <a:buBlip>
                <a:blip r:embed="rId5"/>
              </a:buBlip>
              <a:defRPr/>
            </a:pPr>
            <a:r>
              <a:rPr lang="en-US" sz="3000" b="1" dirty="0" smtClean="0">
                <a:solidFill>
                  <a:schemeClr val="tx1"/>
                </a:solidFill>
              </a:rPr>
              <a:t>  </a:t>
            </a:r>
            <a:r>
              <a:rPr lang="en-US" sz="3000" dirty="0" smtClean="0">
                <a:solidFill>
                  <a:schemeClr val="tx1"/>
                </a:solidFill>
              </a:rPr>
              <a:t>No apparent effect of treatment on levels of </a:t>
            </a:r>
          </a:p>
          <a:p>
            <a:pPr marL="400050" lvl="0">
              <a:defRPr/>
            </a:pPr>
            <a:r>
              <a:rPr lang="en-US" sz="3000" dirty="0" smtClean="0">
                <a:solidFill>
                  <a:schemeClr val="tx1"/>
                </a:solidFill>
              </a:rPr>
              <a:t>     predation in crop adjacent to insectary    </a:t>
            </a:r>
          </a:p>
          <a:p>
            <a:pPr marL="400050" lvl="0">
              <a:defRPr/>
            </a:pPr>
            <a:r>
              <a:rPr lang="en-US" sz="3000" dirty="0" smtClean="0">
                <a:solidFill>
                  <a:schemeClr val="tx1"/>
                </a:solidFill>
              </a:rPr>
              <a:t>     border.</a:t>
            </a:r>
            <a:r>
              <a:rPr lang="en-US" sz="3000" b="1" noProof="0" dirty="0" smtClean="0">
                <a:solidFill>
                  <a:schemeClr val="tx1"/>
                </a:solidFill>
              </a:rPr>
              <a:t> </a:t>
            </a:r>
          </a:p>
          <a:p>
            <a:pPr marL="400050" lvl="0">
              <a:buBlip>
                <a:blip r:embed="rId5"/>
              </a:buBlip>
              <a:defRPr/>
            </a:pPr>
            <a:r>
              <a:rPr lang="en-US" sz="3000" dirty="0" smtClean="0">
                <a:solidFill>
                  <a:schemeClr val="tx1"/>
                </a:solidFill>
              </a:rPr>
              <a:t>  Sentinel egg predation appear to be depressed  </a:t>
            </a:r>
          </a:p>
          <a:p>
            <a:pPr marL="400050" lvl="0">
              <a:defRPr/>
            </a:pPr>
            <a:r>
              <a:rPr lang="en-US" sz="3000" dirty="0" smtClean="0">
                <a:solidFill>
                  <a:schemeClr val="tx1"/>
                </a:solidFill>
              </a:rPr>
              <a:t>     within insectary borders.</a:t>
            </a:r>
          </a:p>
          <a:p>
            <a:pPr marL="400050" lvl="0" algn="ctr">
              <a:defRPr/>
            </a:pPr>
            <a:endParaRPr lang="en-US" sz="3000" dirty="0" smtClean="0">
              <a:solidFill>
                <a:schemeClr val="tx1"/>
              </a:solidFill>
            </a:endParaRPr>
          </a:p>
          <a:p>
            <a:pPr marL="400050" lvl="0" algn="ctr">
              <a:buBlip>
                <a:blip r:embed="rId5"/>
              </a:buBlip>
              <a:defRPr/>
            </a:pPr>
            <a:r>
              <a:rPr lang="en-US" sz="3000" b="1" dirty="0" smtClean="0">
                <a:solidFill>
                  <a:schemeClr val="tx1"/>
                </a:solidFill>
              </a:rPr>
              <a:t>  Do natural enemies utilizing insectary borders</a:t>
            </a:r>
          </a:p>
          <a:p>
            <a:pPr marL="400050" lvl="0">
              <a:tabLst>
                <a:tab pos="1143000" algn="l"/>
                <a:tab pos="1314450" algn="l"/>
              </a:tabLst>
              <a:defRPr/>
            </a:pPr>
            <a:r>
              <a:rPr lang="en-US" sz="3000" b="1" dirty="0" smtClean="0">
                <a:solidFill>
                  <a:schemeClr val="tx1"/>
                </a:solidFill>
              </a:rPr>
              <a:t>      suppress prey in adjacent crop?</a:t>
            </a:r>
          </a:p>
          <a:p>
            <a:pPr marL="400050" lvl="0" algn="ctr">
              <a:buBlip>
                <a:blip r:embed="rId5"/>
              </a:buBlip>
              <a:defRPr/>
            </a:pPr>
            <a:endParaRPr lang="en-US" sz="3000" b="1" dirty="0" smtClean="0">
              <a:solidFill>
                <a:schemeClr val="tx1"/>
              </a:solidFill>
            </a:endParaRPr>
          </a:p>
          <a:p>
            <a:pPr marL="400050" lvl="0">
              <a:defRPr/>
            </a:pPr>
            <a:endParaRPr lang="en-US" sz="3000" dirty="0" smtClean="0">
              <a:solidFill>
                <a:schemeClr val="tx1"/>
              </a:solidFill>
            </a:endParaRPr>
          </a:p>
          <a:p>
            <a:pPr marL="400050" lvl="0">
              <a:defRPr/>
            </a:pPr>
            <a:endParaRPr lang="en-US" sz="3000" dirty="0" smtClean="0">
              <a:solidFill>
                <a:schemeClr val="tx1"/>
              </a:solidFill>
            </a:endParaRPr>
          </a:p>
        </p:txBody>
      </p:sp>
      <p:sp>
        <p:nvSpPr>
          <p:cNvPr id="155" name="Round Diagonal Corner Rectangle 154"/>
          <p:cNvSpPr/>
          <p:nvPr/>
        </p:nvSpPr>
        <p:spPr>
          <a:xfrm>
            <a:off x="27965400" y="18897600"/>
            <a:ext cx="9886949" cy="906164"/>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tx1"/>
                </a:solidFill>
              </a:rPr>
              <a:t>Future Directions</a:t>
            </a:r>
            <a:endParaRPr lang="en-US" sz="6000" b="1" dirty="0">
              <a:solidFill>
                <a:schemeClr val="tx1"/>
              </a:solidFill>
            </a:endParaRPr>
          </a:p>
        </p:txBody>
      </p:sp>
      <p:sp>
        <p:nvSpPr>
          <p:cNvPr id="156" name="TextBox 54"/>
          <p:cNvSpPr txBox="1">
            <a:spLocks noChangeArrowheads="1"/>
          </p:cNvSpPr>
          <p:nvPr/>
        </p:nvSpPr>
        <p:spPr bwMode="auto">
          <a:xfrm>
            <a:off x="27889200" y="20040600"/>
            <a:ext cx="9982200" cy="6247864"/>
          </a:xfrm>
          <a:prstGeom prst="rect">
            <a:avLst/>
          </a:prstGeom>
          <a:noFill/>
          <a:ln w="9525">
            <a:noFill/>
            <a:miter lim="800000"/>
            <a:headEnd/>
            <a:tailEnd/>
          </a:ln>
        </p:spPr>
        <p:txBody>
          <a:bodyPr wrap="square">
            <a:spAutoFit/>
          </a:bodyPr>
          <a:lstStyle/>
          <a:p>
            <a:pPr marL="457200" indent="-457200">
              <a:spcAft>
                <a:spcPts val="2400"/>
              </a:spcAft>
              <a:buBlip>
                <a:blip r:embed="rId5"/>
              </a:buBlip>
            </a:pPr>
            <a:r>
              <a:rPr lang="en-US" sz="3000" dirty="0" smtClean="0"/>
              <a:t>To further understand how natural enemies utilize resources provided by insectary borders, I will use a protein based </a:t>
            </a:r>
            <a:r>
              <a:rPr lang="en-US" sz="3000" dirty="0" err="1" smtClean="0"/>
              <a:t>immunomarking</a:t>
            </a:r>
            <a:r>
              <a:rPr lang="en-US" sz="3000" dirty="0" smtClean="0"/>
              <a:t> assay to track insect movement between the insectary border and main crop</a:t>
            </a:r>
            <a:r>
              <a:rPr lang="en-US" sz="3000" baseline="30000" dirty="0" smtClean="0"/>
              <a:t> 4</a:t>
            </a:r>
          </a:p>
          <a:p>
            <a:pPr marL="457200" indent="-457200">
              <a:spcAft>
                <a:spcPts val="2400"/>
              </a:spcAft>
              <a:buBlip>
                <a:blip r:embed="rId5"/>
              </a:buBlip>
            </a:pPr>
            <a:r>
              <a:rPr lang="en-US" sz="3000" dirty="0" smtClean="0"/>
              <a:t>Additionally, protein marked sentinel prey may be used to examine the proportion of eggs attacked by predators that previously inhabited the insectary border.</a:t>
            </a:r>
            <a:r>
              <a:rPr lang="en-US" sz="3000" baseline="30000" dirty="0" smtClean="0"/>
              <a:t> 5</a:t>
            </a:r>
            <a:endParaRPr lang="en-US" sz="3000" dirty="0" smtClean="0"/>
          </a:p>
          <a:p>
            <a:pPr marL="457200" indent="-457200">
              <a:spcAft>
                <a:spcPts val="2400"/>
              </a:spcAft>
              <a:buBlip>
                <a:blip r:embed="rId5"/>
              </a:buBlip>
            </a:pPr>
            <a:r>
              <a:rPr lang="en-US" sz="3000" dirty="0" smtClean="0"/>
              <a:t>Studies such as these contribute to the understanding of conservation approaches to biological control. By understanding natural enemy preferences and floral use patterns, we can better </a:t>
            </a:r>
            <a:r>
              <a:rPr lang="en-US" sz="3000" smtClean="0"/>
              <a:t>design planting schemes </a:t>
            </a:r>
            <a:r>
              <a:rPr lang="en-US" sz="3000" dirty="0" smtClean="0"/>
              <a:t>to enhance pest suppression in agroecosystems </a:t>
            </a:r>
            <a:endParaRPr lang="en-US" sz="3000" baseline="30000" dirty="0" smtClean="0"/>
          </a:p>
        </p:txBody>
      </p:sp>
      <p:sp>
        <p:nvSpPr>
          <p:cNvPr id="157" name="TextBox 156"/>
          <p:cNvSpPr txBox="1"/>
          <p:nvPr/>
        </p:nvSpPr>
        <p:spPr>
          <a:xfrm>
            <a:off x="12801600" y="7696200"/>
            <a:ext cx="838200" cy="400110"/>
          </a:xfrm>
          <a:prstGeom prst="rect">
            <a:avLst/>
          </a:prstGeom>
          <a:noFill/>
        </p:spPr>
        <p:txBody>
          <a:bodyPr wrap="square" rtlCol="0">
            <a:spAutoFit/>
          </a:bodyPr>
          <a:lstStyle/>
          <a:p>
            <a:r>
              <a:rPr lang="en-US" sz="2000" b="1" dirty="0" smtClean="0"/>
              <a:t>a.</a:t>
            </a:r>
            <a:endParaRPr lang="en-US" sz="2000" b="1" dirty="0"/>
          </a:p>
        </p:txBody>
      </p:sp>
      <p:sp>
        <p:nvSpPr>
          <p:cNvPr id="158" name="TextBox 157"/>
          <p:cNvSpPr txBox="1"/>
          <p:nvPr/>
        </p:nvSpPr>
        <p:spPr>
          <a:xfrm>
            <a:off x="13182600" y="16383000"/>
            <a:ext cx="838200" cy="400110"/>
          </a:xfrm>
          <a:prstGeom prst="rect">
            <a:avLst/>
          </a:prstGeom>
          <a:noFill/>
        </p:spPr>
        <p:txBody>
          <a:bodyPr wrap="square" rtlCol="0">
            <a:spAutoFit/>
          </a:bodyPr>
          <a:lstStyle/>
          <a:p>
            <a:r>
              <a:rPr lang="en-US" sz="2000" b="1" dirty="0" smtClean="0"/>
              <a:t>a.</a:t>
            </a:r>
            <a:endParaRPr lang="en-US" sz="2000" b="1" dirty="0"/>
          </a:p>
        </p:txBody>
      </p:sp>
      <p:sp>
        <p:nvSpPr>
          <p:cNvPr id="160" name="TextBox 159"/>
          <p:cNvSpPr txBox="1"/>
          <p:nvPr/>
        </p:nvSpPr>
        <p:spPr>
          <a:xfrm>
            <a:off x="20802600" y="7848600"/>
            <a:ext cx="838200" cy="400110"/>
          </a:xfrm>
          <a:prstGeom prst="rect">
            <a:avLst/>
          </a:prstGeom>
          <a:noFill/>
        </p:spPr>
        <p:txBody>
          <a:bodyPr wrap="square" rtlCol="0">
            <a:spAutoFit/>
          </a:bodyPr>
          <a:lstStyle/>
          <a:p>
            <a:r>
              <a:rPr lang="en-US" sz="2000" b="1" dirty="0" smtClean="0"/>
              <a:t>b.</a:t>
            </a:r>
            <a:endParaRPr lang="en-US" sz="2000" b="1" dirty="0"/>
          </a:p>
        </p:txBody>
      </p:sp>
      <p:sp>
        <p:nvSpPr>
          <p:cNvPr id="161" name="TextBox 160"/>
          <p:cNvSpPr txBox="1"/>
          <p:nvPr/>
        </p:nvSpPr>
        <p:spPr>
          <a:xfrm>
            <a:off x="21259800" y="16383000"/>
            <a:ext cx="838200" cy="400110"/>
          </a:xfrm>
          <a:prstGeom prst="rect">
            <a:avLst/>
          </a:prstGeom>
          <a:noFill/>
        </p:spPr>
        <p:txBody>
          <a:bodyPr wrap="square" rtlCol="0">
            <a:spAutoFit/>
          </a:bodyPr>
          <a:lstStyle/>
          <a:p>
            <a:r>
              <a:rPr lang="en-US" sz="2000" b="1" dirty="0" smtClean="0"/>
              <a:t>b.</a:t>
            </a:r>
            <a:endParaRPr lang="en-US" sz="2000" b="1" dirty="0"/>
          </a:p>
        </p:txBody>
      </p:sp>
      <p:sp>
        <p:nvSpPr>
          <p:cNvPr id="163" name="TextBox 63"/>
          <p:cNvSpPr txBox="1">
            <a:spLocks noChangeArrowheads="1"/>
          </p:cNvSpPr>
          <p:nvPr/>
        </p:nvSpPr>
        <p:spPr bwMode="auto">
          <a:xfrm>
            <a:off x="28041600" y="27432000"/>
            <a:ext cx="9677400" cy="2390824"/>
          </a:xfrm>
          <a:prstGeom prst="rect">
            <a:avLst/>
          </a:prstGeom>
          <a:noFill/>
          <a:ln w="9525">
            <a:noFill/>
            <a:miter lim="800000"/>
            <a:headEnd/>
            <a:tailEnd/>
          </a:ln>
        </p:spPr>
        <p:txBody>
          <a:bodyPr wrap="square" lIns="81703" tIns="40851" rIns="81703" bIns="40851">
            <a:spAutoFit/>
          </a:bodyPr>
          <a:lstStyle/>
          <a:p>
            <a:r>
              <a:rPr lang="en-US" sz="1500" dirty="0" smtClean="0"/>
              <a:t>This </a:t>
            </a:r>
            <a:r>
              <a:rPr lang="en-US" sz="1500" dirty="0"/>
              <a:t>research is funded by </a:t>
            </a:r>
            <a:r>
              <a:rPr lang="en-US" sz="1500" dirty="0" smtClean="0"/>
              <a:t>a: </a:t>
            </a:r>
          </a:p>
          <a:p>
            <a:pPr>
              <a:buBlip>
                <a:blip r:embed="rId5"/>
              </a:buBlip>
            </a:pPr>
            <a:r>
              <a:rPr lang="en-US" sz="1500" dirty="0" smtClean="0"/>
              <a:t>USDA-Organic </a:t>
            </a:r>
            <a:r>
              <a:rPr lang="en-US" sz="1500" dirty="0"/>
              <a:t>Research and Extension Initiative (OREI) </a:t>
            </a:r>
            <a:r>
              <a:rPr lang="en-US" sz="1500" dirty="0" smtClean="0"/>
              <a:t>grant administered to </a:t>
            </a:r>
            <a:r>
              <a:rPr lang="en-US" sz="1500" dirty="0" smtClean="0">
                <a:cs typeface="Times New Roman" pitchFamily="18" charset="0"/>
              </a:rPr>
              <a:t>J. Kaye, M. </a:t>
            </a:r>
            <a:r>
              <a:rPr lang="en-US" sz="1500" dirty="0" err="1" smtClean="0">
                <a:cs typeface="Times New Roman" pitchFamily="18" charset="0"/>
              </a:rPr>
              <a:t>Barbercheck</a:t>
            </a:r>
            <a:r>
              <a:rPr lang="en-US" sz="1500" dirty="0" smtClean="0">
                <a:cs typeface="Times New Roman" pitchFamily="18" charset="0"/>
              </a:rPr>
              <a:t>, D. Mortensen, D. </a:t>
            </a:r>
            <a:r>
              <a:rPr lang="en-US" sz="1500" dirty="0" err="1" smtClean="0">
                <a:cs typeface="Times New Roman" pitchFamily="18" charset="0"/>
              </a:rPr>
              <a:t>Luthe</a:t>
            </a:r>
            <a:r>
              <a:rPr lang="en-US" sz="1500" dirty="0" smtClean="0">
                <a:cs typeface="Times New Roman" pitchFamily="18" charset="0"/>
              </a:rPr>
              <a:t>.</a:t>
            </a:r>
          </a:p>
          <a:p>
            <a:pPr>
              <a:buBlip>
                <a:blip r:embed="rId5"/>
              </a:buBlip>
            </a:pPr>
            <a:r>
              <a:rPr lang="en-US" sz="1500" dirty="0" smtClean="0">
                <a:cs typeface="Times New Roman" pitchFamily="18" charset="0"/>
              </a:rPr>
              <a:t>USDA – Northeast Sustainable Agriculture Research and Education program graduate student grant. administered to Jermaine </a:t>
            </a:r>
          </a:p>
          <a:p>
            <a:r>
              <a:rPr lang="en-US" sz="1500" dirty="0" smtClean="0">
                <a:cs typeface="Times New Roman" pitchFamily="18" charset="0"/>
              </a:rPr>
              <a:t>    Hinds and Mary </a:t>
            </a:r>
            <a:r>
              <a:rPr lang="en-US" sz="1500" dirty="0" err="1" smtClean="0">
                <a:cs typeface="Times New Roman" pitchFamily="18" charset="0"/>
              </a:rPr>
              <a:t>Barbercheck</a:t>
            </a:r>
            <a:r>
              <a:rPr lang="en-US" sz="1500" dirty="0" smtClean="0">
                <a:cs typeface="Times New Roman" pitchFamily="18" charset="0"/>
              </a:rPr>
              <a:t>.</a:t>
            </a:r>
          </a:p>
          <a:p>
            <a:pPr>
              <a:buBlip>
                <a:blip r:embed="rId5"/>
              </a:buBlip>
            </a:pPr>
            <a:r>
              <a:rPr lang="en-US" sz="1500" dirty="0" smtClean="0">
                <a:cs typeface="Times New Roman" pitchFamily="18" charset="0"/>
              </a:rPr>
              <a:t>Alfred P. Sloan Minority </a:t>
            </a:r>
            <a:r>
              <a:rPr lang="en-US" sz="1500" dirty="0" err="1" smtClean="0">
                <a:cs typeface="Times New Roman" pitchFamily="18" charset="0"/>
              </a:rPr>
              <a:t>Ph.D</a:t>
            </a:r>
            <a:r>
              <a:rPr lang="en-US" sz="1500" dirty="0" smtClean="0">
                <a:cs typeface="Times New Roman" pitchFamily="18" charset="0"/>
              </a:rPr>
              <a:t> programs Scholarship administered to Jermaine Hinds</a:t>
            </a:r>
          </a:p>
          <a:p>
            <a:pPr>
              <a:buBlip>
                <a:blip r:embed="rId5"/>
              </a:buBlip>
            </a:pPr>
            <a:r>
              <a:rPr lang="en-US" sz="1500" dirty="0" smtClean="0">
                <a:cs typeface="Times New Roman" pitchFamily="18" charset="0"/>
              </a:rPr>
              <a:t>Photo Credits: Jermaine Hinds and Jeremy Sell </a:t>
            </a:r>
            <a:r>
              <a:rPr lang="en-US" sz="1500" u="sng" dirty="0" smtClean="0">
                <a:cs typeface="Times New Roman" pitchFamily="18" charset="0"/>
              </a:rPr>
              <a:t>thelifeofyourtime.wordpress.com</a:t>
            </a:r>
          </a:p>
          <a:p>
            <a:pPr>
              <a:buBlip>
                <a:blip r:embed="rId5"/>
              </a:buBlip>
            </a:pPr>
            <a:endParaRPr lang="en-US" sz="1500" dirty="0"/>
          </a:p>
          <a:p>
            <a:r>
              <a:rPr lang="en-US" sz="1500" dirty="0"/>
              <a:t> </a:t>
            </a:r>
          </a:p>
        </p:txBody>
      </p:sp>
      <p:sp>
        <p:nvSpPr>
          <p:cNvPr id="167" name="Round Diagonal Corner Rectangle 166"/>
          <p:cNvSpPr/>
          <p:nvPr/>
        </p:nvSpPr>
        <p:spPr>
          <a:xfrm>
            <a:off x="27965400" y="26746200"/>
            <a:ext cx="9886949" cy="53340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rPr>
              <a:t>Acknowledgements</a:t>
            </a:r>
            <a:endParaRPr lang="en-US" sz="3600" b="1" dirty="0">
              <a:solidFill>
                <a:schemeClr val="tx1"/>
              </a:solidFill>
            </a:endParaRPr>
          </a:p>
        </p:txBody>
      </p:sp>
      <p:sp>
        <p:nvSpPr>
          <p:cNvPr id="168" name="TextBox 63"/>
          <p:cNvSpPr txBox="1">
            <a:spLocks noChangeArrowheads="1"/>
          </p:cNvSpPr>
          <p:nvPr/>
        </p:nvSpPr>
        <p:spPr bwMode="auto">
          <a:xfrm>
            <a:off x="27965400" y="30584824"/>
            <a:ext cx="9906000" cy="1744493"/>
          </a:xfrm>
          <a:prstGeom prst="rect">
            <a:avLst/>
          </a:prstGeom>
          <a:noFill/>
          <a:ln w="9525">
            <a:noFill/>
            <a:miter lim="800000"/>
            <a:headEnd/>
            <a:tailEnd/>
          </a:ln>
        </p:spPr>
        <p:txBody>
          <a:bodyPr wrap="square" lIns="81703" tIns="40851" rIns="81703" bIns="40851">
            <a:spAutoFit/>
          </a:bodyPr>
          <a:lstStyle/>
          <a:p>
            <a:r>
              <a:rPr lang="en-US" sz="1200" dirty="0" smtClean="0"/>
              <a:t>1.Choate, B.A., Lundgren, J.G. 2013. Why eat extra floral nectar? Understanding food selection by </a:t>
            </a:r>
            <a:r>
              <a:rPr lang="en-US" sz="1200" dirty="0" err="1" smtClean="0"/>
              <a:t>Coleomegilla</a:t>
            </a:r>
            <a:r>
              <a:rPr lang="en-US" sz="1200" dirty="0" smtClean="0"/>
              <a:t> maculata (</a:t>
            </a:r>
            <a:r>
              <a:rPr lang="en-US" sz="1200" dirty="0" err="1" smtClean="0"/>
              <a:t>Coleoptera</a:t>
            </a:r>
            <a:r>
              <a:rPr lang="en-US" sz="1200" dirty="0" smtClean="0"/>
              <a:t>: </a:t>
            </a:r>
            <a:r>
              <a:rPr lang="en-US" sz="1200" dirty="0" err="1" smtClean="0"/>
              <a:t>Coccinellidae</a:t>
            </a:r>
            <a:r>
              <a:rPr lang="en-US" sz="1200" dirty="0" smtClean="0"/>
              <a:t>). </a:t>
            </a:r>
          </a:p>
          <a:p>
            <a:r>
              <a:rPr lang="en-US" sz="1200" dirty="0" smtClean="0"/>
              <a:t>    </a:t>
            </a:r>
            <a:r>
              <a:rPr lang="en-US" sz="1200" dirty="0" err="1" smtClean="0"/>
              <a:t>Biocontrol</a:t>
            </a:r>
            <a:r>
              <a:rPr lang="en-US" sz="1200" dirty="0" smtClean="0"/>
              <a:t>. 58(3):359-367.</a:t>
            </a:r>
          </a:p>
          <a:p>
            <a:r>
              <a:rPr lang="en-US" sz="1200" dirty="0" smtClean="0"/>
              <a:t>2. </a:t>
            </a:r>
            <a:r>
              <a:rPr lang="en-US" sz="1200" dirty="0" err="1" smtClean="0"/>
              <a:t>Letourneu</a:t>
            </a:r>
            <a:r>
              <a:rPr lang="en-US" sz="1200" dirty="0" smtClean="0"/>
              <a:t>, D.K, et al. 2011. Does plant diversity benefit agroecosystems? A synthetic review. Ecological Applications 21(1): 9-21.</a:t>
            </a:r>
          </a:p>
          <a:p>
            <a:r>
              <a:rPr lang="en-US" sz="1200" dirty="0" smtClean="0"/>
              <a:t>3. Begum, M., </a:t>
            </a:r>
            <a:r>
              <a:rPr lang="en-US" sz="1200" dirty="0" err="1" smtClean="0"/>
              <a:t>Gurr</a:t>
            </a:r>
            <a:r>
              <a:rPr lang="en-US" sz="1200" dirty="0" smtClean="0"/>
              <a:t>, G., </a:t>
            </a:r>
            <a:r>
              <a:rPr lang="en-US" sz="1200" dirty="0" err="1" smtClean="0"/>
              <a:t>Wratten</a:t>
            </a:r>
            <a:r>
              <a:rPr lang="en-US" sz="1200" dirty="0" smtClean="0"/>
              <a:t>, S.D., </a:t>
            </a:r>
            <a:r>
              <a:rPr lang="en-US" sz="1200" dirty="0" err="1" smtClean="0"/>
              <a:t>Hedberg</a:t>
            </a:r>
            <a:r>
              <a:rPr lang="en-US" sz="1200" dirty="0" smtClean="0"/>
              <a:t>, P.R., </a:t>
            </a:r>
            <a:r>
              <a:rPr lang="en-US" sz="1200" dirty="0" err="1" smtClean="0"/>
              <a:t>Nicol</a:t>
            </a:r>
            <a:r>
              <a:rPr lang="en-US" sz="1200" dirty="0" smtClean="0"/>
              <a:t>, H.I. 2006. Using selective food plants to maximize biological control of vineyard pests. Journal of </a:t>
            </a:r>
          </a:p>
          <a:p>
            <a:r>
              <a:rPr lang="en-US" sz="1200" dirty="0" smtClean="0"/>
              <a:t>    Applied Ecology. 43: 547-554.</a:t>
            </a:r>
          </a:p>
          <a:p>
            <a:r>
              <a:rPr lang="en-US" sz="1200" dirty="0" smtClean="0"/>
              <a:t>4. Jones, V.P., </a:t>
            </a:r>
            <a:r>
              <a:rPr lang="en-US" sz="1200" dirty="0" err="1" smtClean="0"/>
              <a:t>Hagler</a:t>
            </a:r>
            <a:r>
              <a:rPr lang="en-US" sz="1200" dirty="0" smtClean="0"/>
              <a:t>, J.R., Brunner, J.F., Baker, C.C., Wilburn, T.D. 2006. An inexpensive </a:t>
            </a:r>
            <a:r>
              <a:rPr lang="en-US" sz="1200" dirty="0" err="1" smtClean="0"/>
              <a:t>immunomarking</a:t>
            </a:r>
            <a:r>
              <a:rPr lang="en-US" sz="1200" dirty="0" smtClean="0"/>
              <a:t> technique for studying movement patterns of </a:t>
            </a:r>
          </a:p>
          <a:p>
            <a:r>
              <a:rPr lang="en-US" sz="1200" dirty="0" smtClean="0"/>
              <a:t>    naturally occurring insect populations. Environmental Entomology 35(4): 827-836</a:t>
            </a:r>
          </a:p>
          <a:p>
            <a:r>
              <a:rPr lang="en-US" sz="1200" dirty="0" smtClean="0"/>
              <a:t>5. Kelly, J.L., </a:t>
            </a:r>
            <a:r>
              <a:rPr lang="en-US" sz="1200" dirty="0" err="1" smtClean="0"/>
              <a:t>Hagler</a:t>
            </a:r>
            <a:r>
              <a:rPr lang="en-US" sz="1200" dirty="0" smtClean="0"/>
              <a:t>, J.R., Kaplan, I. 2012. Employing </a:t>
            </a:r>
            <a:r>
              <a:rPr lang="en-US" sz="1200" dirty="0" err="1" smtClean="0"/>
              <a:t>immunomarkers</a:t>
            </a:r>
            <a:r>
              <a:rPr lang="en-US" sz="1200" dirty="0" smtClean="0"/>
              <a:t> to track dispersal and </a:t>
            </a:r>
            <a:r>
              <a:rPr lang="en-US" sz="1200" dirty="0" err="1" smtClean="0"/>
              <a:t>trophic</a:t>
            </a:r>
            <a:r>
              <a:rPr lang="en-US" sz="1200" dirty="0" smtClean="0"/>
              <a:t> relationships of a piercing-sucking predator, </a:t>
            </a:r>
            <a:r>
              <a:rPr lang="en-US" sz="1200" i="1" dirty="0" err="1" smtClean="0"/>
              <a:t>Podisus</a:t>
            </a:r>
            <a:r>
              <a:rPr lang="en-US" sz="1200" i="1" dirty="0" smtClean="0"/>
              <a:t> </a:t>
            </a:r>
          </a:p>
          <a:p>
            <a:r>
              <a:rPr lang="en-US" sz="1200" i="1" dirty="0" smtClean="0"/>
              <a:t>    </a:t>
            </a:r>
            <a:r>
              <a:rPr lang="en-US" sz="1200" i="1" dirty="0" err="1" smtClean="0"/>
              <a:t>maculiventris</a:t>
            </a:r>
            <a:r>
              <a:rPr lang="en-US" sz="1200" dirty="0" smtClean="0"/>
              <a:t> (</a:t>
            </a:r>
            <a:r>
              <a:rPr lang="en-US" sz="1200" dirty="0" err="1" smtClean="0"/>
              <a:t>Hemiptera</a:t>
            </a:r>
            <a:r>
              <a:rPr lang="en-US" sz="1200" dirty="0" smtClean="0"/>
              <a:t>: </a:t>
            </a:r>
            <a:r>
              <a:rPr lang="en-US" sz="1200" dirty="0" err="1" smtClean="0"/>
              <a:t>Pentatomidae</a:t>
            </a:r>
            <a:r>
              <a:rPr lang="en-US" sz="1200" dirty="0" smtClean="0"/>
              <a:t>). Environmental Entomology. 41(6): 1527-1533. </a:t>
            </a:r>
            <a:endParaRPr lang="en-US" sz="1200" dirty="0"/>
          </a:p>
        </p:txBody>
      </p:sp>
      <p:sp>
        <p:nvSpPr>
          <p:cNvPr id="169" name="Round Diagonal Corner Rectangle 168"/>
          <p:cNvSpPr/>
          <p:nvPr/>
        </p:nvSpPr>
        <p:spPr>
          <a:xfrm>
            <a:off x="28041600" y="29899024"/>
            <a:ext cx="9886949" cy="601364"/>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rPr>
              <a:t>Literature Cited</a:t>
            </a:r>
            <a:endParaRPr lang="en-US" sz="3600" b="1" dirty="0">
              <a:solidFill>
                <a:schemeClr val="tx1"/>
              </a:solidFill>
            </a:endParaRPr>
          </a:p>
        </p:txBody>
      </p:sp>
      <p:pic>
        <p:nvPicPr>
          <p:cNvPr id="171" name="Picture 170" descr="exp design 2.png"/>
          <p:cNvPicPr>
            <a:picLocks noChangeAspect="1"/>
          </p:cNvPicPr>
          <p:nvPr/>
        </p:nvPicPr>
        <p:blipFill>
          <a:blip r:embed="rId20" cstate="print"/>
          <a:stretch>
            <a:fillRect/>
          </a:stretch>
        </p:blipFill>
        <p:spPr>
          <a:xfrm>
            <a:off x="990600" y="25628263"/>
            <a:ext cx="6096000" cy="4263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bg/>
                                          </p:spTgt>
                                        </p:tgtEl>
                                        <p:attrNameLst>
                                          <p:attrName>style.visibility</p:attrName>
                                        </p:attrNameLst>
                                      </p:cBhvr>
                                      <p:to>
                                        <p:strVal val="visible"/>
                                      </p:to>
                                    </p:set>
                                    <p:anim calcmode="lin" valueType="num">
                                      <p:cBhvr additive="base">
                                        <p:cTn id="1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 calcmode="lin" valueType="num">
                                      <p:cBhvr additive="base">
                                        <p:cTn id="2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 calcmode="lin" valueType="num">
                                      <p:cBhvr additive="base">
                                        <p:cTn id="2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anim calcmode="lin" valueType="num">
                                      <p:cBhvr additive="base">
                                        <p:cTn id="3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xEl>
                                              <p:pRg st="3" end="3"/>
                                            </p:txEl>
                                          </p:spTgt>
                                        </p:tgtEl>
                                        <p:attrNameLst>
                                          <p:attrName>style.visibility</p:attrName>
                                        </p:attrNameLst>
                                      </p:cBhvr>
                                      <p:to>
                                        <p:strVal val="visible"/>
                                      </p:to>
                                    </p:set>
                                    <p:anim calcmode="lin" valueType="num">
                                      <p:cBhvr additive="base">
                                        <p:cTn id="3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2">
                                            <p:bg/>
                                          </p:spTgt>
                                        </p:tgtEl>
                                        <p:attrNameLst>
                                          <p:attrName>style.visibility</p:attrName>
                                        </p:attrNameLst>
                                      </p:cBhvr>
                                      <p:to>
                                        <p:strVal val="visible"/>
                                      </p:to>
                                    </p:set>
                                    <p:anim calcmode="lin" valueType="num">
                                      <p:cBhvr additive="base">
                                        <p:cTn id="41" dur="500" fill="hold"/>
                                        <p:tgtEl>
                                          <p:spTgt spid="152">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52">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2">
                                            <p:txEl>
                                              <p:pRg st="0" end="0"/>
                                            </p:txEl>
                                          </p:spTgt>
                                        </p:tgtEl>
                                        <p:attrNameLst>
                                          <p:attrName>style.visibility</p:attrName>
                                        </p:attrNameLst>
                                      </p:cBhvr>
                                      <p:to>
                                        <p:strVal val="visible"/>
                                      </p:to>
                                    </p:set>
                                    <p:anim calcmode="lin" valueType="num">
                                      <p:cBhvr additive="base">
                                        <p:cTn id="45"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2">
                                            <p:txEl>
                                              <p:pRg st="1" end="1"/>
                                            </p:txEl>
                                          </p:spTgt>
                                        </p:tgtEl>
                                        <p:attrNameLst>
                                          <p:attrName>style.visibility</p:attrName>
                                        </p:attrNameLst>
                                      </p:cBhvr>
                                      <p:to>
                                        <p:strVal val="visible"/>
                                      </p:to>
                                    </p:set>
                                    <p:anim calcmode="lin" valueType="num">
                                      <p:cBhvr additive="base">
                                        <p:cTn id="51"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2">
                                            <p:txEl>
                                              <p:pRg st="2" end="2"/>
                                            </p:txEl>
                                          </p:spTgt>
                                        </p:tgtEl>
                                        <p:attrNameLst>
                                          <p:attrName>style.visibility</p:attrName>
                                        </p:attrNameLst>
                                      </p:cBhvr>
                                      <p:to>
                                        <p:strVal val="visible"/>
                                      </p:to>
                                    </p:set>
                                    <p:anim calcmode="lin" valueType="num">
                                      <p:cBhvr additive="base">
                                        <p:cTn id="57"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2">
                                            <p:txEl>
                                              <p:pRg st="3" end="3"/>
                                            </p:txEl>
                                          </p:spTgt>
                                        </p:tgtEl>
                                        <p:attrNameLst>
                                          <p:attrName>style.visibility</p:attrName>
                                        </p:attrNameLst>
                                      </p:cBhvr>
                                      <p:to>
                                        <p:strVal val="visible"/>
                                      </p:to>
                                    </p:set>
                                    <p:anim calcmode="lin" valueType="num">
                                      <p:cBhvr additive="base">
                                        <p:cTn id="63"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2">
                                            <p:txEl>
                                              <p:pRg st="4" end="4"/>
                                            </p:txEl>
                                          </p:spTgt>
                                        </p:tgtEl>
                                        <p:attrNameLst>
                                          <p:attrName>style.visibility</p:attrName>
                                        </p:attrNameLst>
                                      </p:cBhvr>
                                      <p:to>
                                        <p:strVal val="visible"/>
                                      </p:to>
                                    </p:set>
                                    <p:anim calcmode="lin" valueType="num">
                                      <p:cBhvr additive="base">
                                        <p:cTn id="69" dur="500" fill="hold"/>
                                        <p:tgtEl>
                                          <p:spTgt spid="152">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2">
                                            <p:txEl>
                                              <p:pRg st="5" end="5"/>
                                            </p:txEl>
                                          </p:spTgt>
                                        </p:tgtEl>
                                        <p:attrNameLst>
                                          <p:attrName>style.visibility</p:attrName>
                                        </p:attrNameLst>
                                      </p:cBhvr>
                                      <p:to>
                                        <p:strVal val="visible"/>
                                      </p:to>
                                    </p:set>
                                    <p:anim calcmode="lin" valueType="num">
                                      <p:cBhvr additive="base">
                                        <p:cTn id="75" dur="500" fill="hold"/>
                                        <p:tgtEl>
                                          <p:spTgt spid="15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2">
                                            <p:txEl>
                                              <p:pRg st="6" end="6"/>
                                            </p:txEl>
                                          </p:spTgt>
                                        </p:tgtEl>
                                        <p:attrNameLst>
                                          <p:attrName>style.visibility</p:attrName>
                                        </p:attrNameLst>
                                      </p:cBhvr>
                                      <p:to>
                                        <p:strVal val="visible"/>
                                      </p:to>
                                    </p:set>
                                    <p:anim calcmode="lin" valueType="num">
                                      <p:cBhvr additive="base">
                                        <p:cTn id="81" dur="500" fill="hold"/>
                                        <p:tgtEl>
                                          <p:spTgt spid="152">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2">
                                            <p:txEl>
                                              <p:pRg st="7" end="7"/>
                                            </p:txEl>
                                          </p:spTgt>
                                        </p:tgtEl>
                                        <p:attrNameLst>
                                          <p:attrName>style.visibility</p:attrName>
                                        </p:attrNameLst>
                                      </p:cBhvr>
                                      <p:to>
                                        <p:strVal val="visible"/>
                                      </p:to>
                                    </p:set>
                                    <p:anim calcmode="lin" valueType="num">
                                      <p:cBhvr additive="base">
                                        <p:cTn id="87" dur="500" fill="hold"/>
                                        <p:tgtEl>
                                          <p:spTgt spid="152">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2">
                                            <p:txEl>
                                              <p:pRg st="8" end="8"/>
                                            </p:txEl>
                                          </p:spTgt>
                                        </p:tgtEl>
                                        <p:attrNameLst>
                                          <p:attrName>style.visibility</p:attrName>
                                        </p:attrNameLst>
                                      </p:cBhvr>
                                      <p:to>
                                        <p:strVal val="visible"/>
                                      </p:to>
                                    </p:set>
                                    <p:anim calcmode="lin" valueType="num">
                                      <p:cBhvr additive="base">
                                        <p:cTn id="93" dur="500" fill="hold"/>
                                        <p:tgtEl>
                                          <p:spTgt spid="152">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52">
                                            <p:txEl>
                                              <p:pRg st="9" end="9"/>
                                            </p:txEl>
                                          </p:spTgt>
                                        </p:tgtEl>
                                        <p:attrNameLst>
                                          <p:attrName>style.visibility</p:attrName>
                                        </p:attrNameLst>
                                      </p:cBhvr>
                                      <p:to>
                                        <p:strVal val="visible"/>
                                      </p:to>
                                    </p:set>
                                    <p:anim calcmode="lin" valueType="num">
                                      <p:cBhvr additive="base">
                                        <p:cTn id="99" dur="500" fill="hold"/>
                                        <p:tgtEl>
                                          <p:spTgt spid="152">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5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2">
                                            <p:txEl>
                                              <p:pRg st="10" end="10"/>
                                            </p:txEl>
                                          </p:spTgt>
                                        </p:tgtEl>
                                        <p:attrNameLst>
                                          <p:attrName>style.visibility</p:attrName>
                                        </p:attrNameLst>
                                      </p:cBhvr>
                                      <p:to>
                                        <p:strVal val="visible"/>
                                      </p:to>
                                    </p:set>
                                    <p:anim calcmode="lin" valueType="num">
                                      <p:cBhvr additive="base">
                                        <p:cTn id="105" dur="500" fill="hold"/>
                                        <p:tgtEl>
                                          <p:spTgt spid="152">
                                            <p:txEl>
                                              <p:pRg st="10" end="1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5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52">
                                            <p:txEl>
                                              <p:pRg st="11" end="11"/>
                                            </p:txEl>
                                          </p:spTgt>
                                        </p:tgtEl>
                                        <p:attrNameLst>
                                          <p:attrName>style.visibility</p:attrName>
                                        </p:attrNameLst>
                                      </p:cBhvr>
                                      <p:to>
                                        <p:strVal val="visible"/>
                                      </p:to>
                                    </p:set>
                                    <p:anim calcmode="lin" valueType="num">
                                      <p:cBhvr additive="base">
                                        <p:cTn id="111" dur="500" fill="hold"/>
                                        <p:tgtEl>
                                          <p:spTgt spid="152">
                                            <p:txEl>
                                              <p:pRg st="11" end="1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5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52">
                                            <p:txEl>
                                              <p:pRg st="12" end="12"/>
                                            </p:txEl>
                                          </p:spTgt>
                                        </p:tgtEl>
                                        <p:attrNameLst>
                                          <p:attrName>style.visibility</p:attrName>
                                        </p:attrNameLst>
                                      </p:cBhvr>
                                      <p:to>
                                        <p:strVal val="visible"/>
                                      </p:to>
                                    </p:set>
                                    <p:anim calcmode="lin" valueType="num">
                                      <p:cBhvr additive="base">
                                        <p:cTn id="117" dur="500" fill="hold"/>
                                        <p:tgtEl>
                                          <p:spTgt spid="152">
                                            <p:txEl>
                                              <p:pRg st="12" end="12"/>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5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52">
                                            <p:txEl>
                                              <p:pRg st="13" end="13"/>
                                            </p:txEl>
                                          </p:spTgt>
                                        </p:tgtEl>
                                        <p:attrNameLst>
                                          <p:attrName>style.visibility</p:attrName>
                                        </p:attrNameLst>
                                      </p:cBhvr>
                                      <p:to>
                                        <p:strVal val="visible"/>
                                      </p:to>
                                    </p:set>
                                    <p:anim calcmode="lin" valueType="num">
                                      <p:cBhvr additive="base">
                                        <p:cTn id="123" dur="500" fill="hold"/>
                                        <p:tgtEl>
                                          <p:spTgt spid="152">
                                            <p:txEl>
                                              <p:pRg st="13" end="13"/>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5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52">
                                            <p:txEl>
                                              <p:pRg st="14" end="14"/>
                                            </p:txEl>
                                          </p:spTgt>
                                        </p:tgtEl>
                                        <p:attrNameLst>
                                          <p:attrName>style.visibility</p:attrName>
                                        </p:attrNameLst>
                                      </p:cBhvr>
                                      <p:to>
                                        <p:strVal val="visible"/>
                                      </p:to>
                                    </p:set>
                                    <p:anim calcmode="lin" valueType="num">
                                      <p:cBhvr additive="base">
                                        <p:cTn id="129" dur="500" fill="hold"/>
                                        <p:tgtEl>
                                          <p:spTgt spid="152">
                                            <p:txEl>
                                              <p:pRg st="14" end="14"/>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5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52">
                                            <p:txEl>
                                              <p:pRg st="15" end="15"/>
                                            </p:txEl>
                                          </p:spTgt>
                                        </p:tgtEl>
                                        <p:attrNameLst>
                                          <p:attrName>style.visibility</p:attrName>
                                        </p:attrNameLst>
                                      </p:cBhvr>
                                      <p:to>
                                        <p:strVal val="visible"/>
                                      </p:to>
                                    </p:set>
                                    <p:anim calcmode="lin" valueType="num">
                                      <p:cBhvr additive="base">
                                        <p:cTn id="135" dur="500" fill="hold"/>
                                        <p:tgtEl>
                                          <p:spTgt spid="152">
                                            <p:txEl>
                                              <p:pRg st="15" end="1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5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52">
                                            <p:txEl>
                                              <p:pRg st="16" end="16"/>
                                            </p:txEl>
                                          </p:spTgt>
                                        </p:tgtEl>
                                        <p:attrNameLst>
                                          <p:attrName>style.visibility</p:attrName>
                                        </p:attrNameLst>
                                      </p:cBhvr>
                                      <p:to>
                                        <p:strVal val="visible"/>
                                      </p:to>
                                    </p:set>
                                    <p:anim calcmode="lin" valueType="num">
                                      <p:cBhvr additive="base">
                                        <p:cTn id="141" dur="500" fill="hold"/>
                                        <p:tgtEl>
                                          <p:spTgt spid="152">
                                            <p:txEl>
                                              <p:pRg st="16" end="16"/>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5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52">
                                            <p:txEl>
                                              <p:pRg st="17" end="17"/>
                                            </p:txEl>
                                          </p:spTgt>
                                        </p:tgtEl>
                                        <p:attrNameLst>
                                          <p:attrName>style.visibility</p:attrName>
                                        </p:attrNameLst>
                                      </p:cBhvr>
                                      <p:to>
                                        <p:strVal val="visible"/>
                                      </p:to>
                                    </p:set>
                                    <p:anim calcmode="lin" valueType="num">
                                      <p:cBhvr additive="base">
                                        <p:cTn id="147" dur="500" fill="hold"/>
                                        <p:tgtEl>
                                          <p:spTgt spid="152">
                                            <p:txEl>
                                              <p:pRg st="17" end="17"/>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52">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52">
                                            <p:txEl>
                                              <p:pRg st="18" end="18"/>
                                            </p:txEl>
                                          </p:spTgt>
                                        </p:tgtEl>
                                        <p:attrNameLst>
                                          <p:attrName>style.visibility</p:attrName>
                                        </p:attrNameLst>
                                      </p:cBhvr>
                                      <p:to>
                                        <p:strVal val="visible"/>
                                      </p:to>
                                    </p:set>
                                    <p:anim calcmode="lin" valueType="num">
                                      <p:cBhvr additive="base">
                                        <p:cTn id="153" dur="500" fill="hold"/>
                                        <p:tgtEl>
                                          <p:spTgt spid="152">
                                            <p:txEl>
                                              <p:pRg st="18" end="18"/>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152">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52">
                                            <p:txEl>
                                              <p:pRg st="20" end="20"/>
                                            </p:txEl>
                                          </p:spTgt>
                                        </p:tgtEl>
                                        <p:attrNameLst>
                                          <p:attrName>style.visibility</p:attrName>
                                        </p:attrNameLst>
                                      </p:cBhvr>
                                      <p:to>
                                        <p:strVal val="visible"/>
                                      </p:to>
                                    </p:set>
                                    <p:anim calcmode="lin" valueType="num">
                                      <p:cBhvr additive="base">
                                        <p:cTn id="159" dur="500" fill="hold"/>
                                        <p:tgtEl>
                                          <p:spTgt spid="152">
                                            <p:txEl>
                                              <p:pRg st="20" end="20"/>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52">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152">
                                            <p:txEl>
                                              <p:pRg st="21" end="21"/>
                                            </p:txEl>
                                          </p:spTgt>
                                        </p:tgtEl>
                                        <p:attrNameLst>
                                          <p:attrName>style.visibility</p:attrName>
                                        </p:attrNameLst>
                                      </p:cBhvr>
                                      <p:to>
                                        <p:strVal val="visible"/>
                                      </p:to>
                                    </p:set>
                                    <p:anim calcmode="lin" valueType="num">
                                      <p:cBhvr additive="base">
                                        <p:cTn id="165" dur="500" fill="hold"/>
                                        <p:tgtEl>
                                          <p:spTgt spid="152">
                                            <p:txEl>
                                              <p:pRg st="21" end="21"/>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152">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P spid="152"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970</Words>
  <Application>Microsoft Office PowerPoint</Application>
  <PresentationFormat>Custom</PresentationFormat>
  <Paragraphs>98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Jermaine Hinds</dc:creator>
  <cp:lastModifiedBy>Jermaine Hinds</cp:lastModifiedBy>
  <cp:revision>76</cp:revision>
  <dcterms:created xsi:type="dcterms:W3CDTF">2015-03-11T16:14:56Z</dcterms:created>
  <dcterms:modified xsi:type="dcterms:W3CDTF">2015-03-24T13:09:06Z</dcterms:modified>
</cp:coreProperties>
</file>