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sldIdLst>
    <p:sldId id="256" r:id="rId2"/>
    <p:sldId id="308" r:id="rId3"/>
    <p:sldId id="293" r:id="rId4"/>
    <p:sldId id="274" r:id="rId5"/>
    <p:sldId id="258" r:id="rId6"/>
    <p:sldId id="313" r:id="rId7"/>
    <p:sldId id="309" r:id="rId8"/>
    <p:sldId id="311" r:id="rId9"/>
    <p:sldId id="299" r:id="rId10"/>
    <p:sldId id="314" r:id="rId11"/>
    <p:sldId id="276" r:id="rId12"/>
    <p:sldId id="260" r:id="rId13"/>
    <p:sldId id="269" r:id="rId14"/>
    <p:sldId id="277" r:id="rId15"/>
    <p:sldId id="265" r:id="rId16"/>
    <p:sldId id="263" r:id="rId17"/>
    <p:sldId id="266" r:id="rId18"/>
    <p:sldId id="315" r:id="rId19"/>
    <p:sldId id="325" r:id="rId20"/>
    <p:sldId id="279" r:id="rId21"/>
    <p:sldId id="319" r:id="rId22"/>
    <p:sldId id="321" r:id="rId23"/>
    <p:sldId id="290" r:id="rId24"/>
    <p:sldId id="289" r:id="rId25"/>
    <p:sldId id="270" r:id="rId26"/>
    <p:sldId id="284" r:id="rId27"/>
    <p:sldId id="324" r:id="rId28"/>
    <p:sldId id="326" r:id="rId29"/>
    <p:sldId id="304" r:id="rId30"/>
    <p:sldId id="285" r:id="rId31"/>
    <p:sldId id="286" r:id="rId32"/>
    <p:sldId id="287" r:id="rId33"/>
    <p:sldId id="273" r:id="rId34"/>
    <p:sldId id="295" r:id="rId35"/>
    <p:sldId id="296" r:id="rId36"/>
    <p:sldId id="294" r:id="rId37"/>
    <p:sldId id="301" r:id="rId38"/>
    <p:sldId id="322" r:id="rId39"/>
    <p:sldId id="291" r:id="rId40"/>
    <p:sldId id="305" r:id="rId41"/>
    <p:sldId id="298" r:id="rId42"/>
    <p:sldId id="312" r:id="rId43"/>
    <p:sldId id="316" r:id="rId44"/>
    <p:sldId id="317" r:id="rId45"/>
    <p:sldId id="320" r:id="rId46"/>
    <p:sldId id="318" r:id="rId47"/>
    <p:sldId id="323"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E6B0"/>
    <a:srgbClr val="935611"/>
    <a:srgbClr val="563D21"/>
    <a:srgbClr val="7F490B"/>
    <a:srgbClr val="653C2E"/>
    <a:srgbClr val="503937"/>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52"/>
    <p:restoredTop sz="94363"/>
  </p:normalViewPr>
  <p:slideViewPr>
    <p:cSldViewPr snapToGrid="0" snapToObjects="1">
      <p:cViewPr>
        <p:scale>
          <a:sx n="107" d="100"/>
          <a:sy n="107" d="100"/>
        </p:scale>
        <p:origin x="152" y="-576"/>
      </p:cViewPr>
      <p:guideLst>
        <p:guide orient="horz" pos="2184"/>
        <p:guide pos="2880"/>
      </p:guideLst>
    </p:cSldViewPr>
  </p:slideViewPr>
  <p:notesTextViewPr>
    <p:cViewPr>
      <p:scale>
        <a:sx n="1" d="1"/>
        <a:sy n="1" d="1"/>
      </p:scale>
      <p:origin x="0" y="0"/>
    </p:cViewPr>
  </p:notesTextViewPr>
  <p:sorterViewPr>
    <p:cViewPr>
      <p:scale>
        <a:sx n="114" d="100"/>
        <a:sy n="11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localhost/Users/elizabethrowen/Dropbox/1PhD/FarmsMicrobes/2016/2016.7.20-FeedingAssaySumma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 with final wieght'!$N$1</c:f>
              <c:strCache>
                <c:ptCount val="1"/>
                <c:pt idx="0">
                  <c:v>Damage count</c:v>
                </c:pt>
              </c:strCache>
            </c:strRef>
          </c:tx>
          <c:spPr>
            <a:ln w="31750" cap="rnd">
              <a:noFill/>
              <a:round/>
            </a:ln>
            <a:effectLst/>
          </c:spPr>
          <c:marker>
            <c:symbol val="circle"/>
            <c:size val="5"/>
            <c:spPr>
              <a:solidFill>
                <a:schemeClr val="bg2">
                  <a:lumMod val="75000"/>
                </a:schemeClr>
              </a:solidFill>
              <a:ln w="9525">
                <a:noFill/>
              </a:ln>
              <a:effectLst/>
            </c:spPr>
          </c:marker>
          <c:trendline>
            <c:spPr>
              <a:ln w="19050" cap="rnd">
                <a:solidFill>
                  <a:schemeClr val="tx1"/>
                </a:solidFill>
                <a:prstDash val="sysDot"/>
              </a:ln>
              <a:effectLst/>
            </c:spPr>
            <c:trendlineType val="linear"/>
            <c:dispRSqr val="1"/>
            <c:dispEq val="1"/>
            <c:trendlineLbl>
              <c:layout>
                <c:manualLayout>
                  <c:x val="-0.584806839286073"/>
                  <c:y val="0.00655322130907424"/>
                </c:manualLayout>
              </c:layout>
              <c:numFmt formatCode="General"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rendlineLbl>
          </c:trendline>
          <c:xVal>
            <c:numRef>
              <c:f>'data with final wieght'!$J$2:$J$85</c:f>
              <c:numCache>
                <c:formatCode>General</c:formatCode>
                <c:ptCount val="84"/>
                <c:pt idx="0">
                  <c:v>0.0319</c:v>
                </c:pt>
                <c:pt idx="1">
                  <c:v>0.143</c:v>
                </c:pt>
                <c:pt idx="2">
                  <c:v>0.1579</c:v>
                </c:pt>
                <c:pt idx="3">
                  <c:v>0.1442</c:v>
                </c:pt>
                <c:pt idx="4">
                  <c:v>0.1349</c:v>
                </c:pt>
                <c:pt idx="5">
                  <c:v>0.0721</c:v>
                </c:pt>
                <c:pt idx="6">
                  <c:v>0.0582</c:v>
                </c:pt>
                <c:pt idx="7">
                  <c:v>0.0708</c:v>
                </c:pt>
                <c:pt idx="8">
                  <c:v>0.0376</c:v>
                </c:pt>
                <c:pt idx="9">
                  <c:v>0.0811</c:v>
                </c:pt>
                <c:pt idx="10">
                  <c:v>0.0943</c:v>
                </c:pt>
                <c:pt idx="11">
                  <c:v>0.097</c:v>
                </c:pt>
                <c:pt idx="12">
                  <c:v>0.1151</c:v>
                </c:pt>
                <c:pt idx="13">
                  <c:v>0.0521</c:v>
                </c:pt>
                <c:pt idx="14">
                  <c:v>0.0848</c:v>
                </c:pt>
                <c:pt idx="15">
                  <c:v>0.0848</c:v>
                </c:pt>
                <c:pt idx="16">
                  <c:v>0.043</c:v>
                </c:pt>
                <c:pt idx="17">
                  <c:v>0.067</c:v>
                </c:pt>
                <c:pt idx="18">
                  <c:v>0.1023</c:v>
                </c:pt>
                <c:pt idx="19">
                  <c:v>0.1151</c:v>
                </c:pt>
                <c:pt idx="20">
                  <c:v>0.0577</c:v>
                </c:pt>
                <c:pt idx="21">
                  <c:v>0.0991</c:v>
                </c:pt>
                <c:pt idx="22">
                  <c:v>0.1147</c:v>
                </c:pt>
                <c:pt idx="23">
                  <c:v>0.094</c:v>
                </c:pt>
                <c:pt idx="24">
                  <c:v>0.0588</c:v>
                </c:pt>
                <c:pt idx="25">
                  <c:v>0.1287</c:v>
                </c:pt>
                <c:pt idx="26">
                  <c:v>0.0794</c:v>
                </c:pt>
                <c:pt idx="27">
                  <c:v>0.0569</c:v>
                </c:pt>
                <c:pt idx="28">
                  <c:v>0.088</c:v>
                </c:pt>
                <c:pt idx="29">
                  <c:v>0.0919</c:v>
                </c:pt>
                <c:pt idx="30">
                  <c:v>0.0922</c:v>
                </c:pt>
                <c:pt idx="31">
                  <c:v>0.1039</c:v>
                </c:pt>
                <c:pt idx="32">
                  <c:v>0.0878</c:v>
                </c:pt>
                <c:pt idx="33">
                  <c:v>0.1222</c:v>
                </c:pt>
                <c:pt idx="34">
                  <c:v>0.0843</c:v>
                </c:pt>
                <c:pt idx="35">
                  <c:v>0.1661</c:v>
                </c:pt>
                <c:pt idx="36">
                  <c:v>0.1087</c:v>
                </c:pt>
                <c:pt idx="37">
                  <c:v>0.0924</c:v>
                </c:pt>
                <c:pt idx="38">
                  <c:v>0.0845</c:v>
                </c:pt>
                <c:pt idx="39">
                  <c:v>0.13</c:v>
                </c:pt>
                <c:pt idx="40">
                  <c:v>0.0679</c:v>
                </c:pt>
                <c:pt idx="41">
                  <c:v>0.08</c:v>
                </c:pt>
                <c:pt idx="42">
                  <c:v>0.0936</c:v>
                </c:pt>
                <c:pt idx="43">
                  <c:v>0.0368</c:v>
                </c:pt>
                <c:pt idx="44">
                  <c:v>0.0658</c:v>
                </c:pt>
                <c:pt idx="45">
                  <c:v>0.115</c:v>
                </c:pt>
                <c:pt idx="46">
                  <c:v>0.1193</c:v>
                </c:pt>
                <c:pt idx="47">
                  <c:v>0.0833</c:v>
                </c:pt>
                <c:pt idx="48">
                  <c:v>0.0837</c:v>
                </c:pt>
                <c:pt idx="49">
                  <c:v>0.1004</c:v>
                </c:pt>
                <c:pt idx="50">
                  <c:v>0.1015</c:v>
                </c:pt>
                <c:pt idx="51">
                  <c:v>0.0973</c:v>
                </c:pt>
                <c:pt idx="52">
                  <c:v>0.1022</c:v>
                </c:pt>
                <c:pt idx="53">
                  <c:v>0.0809</c:v>
                </c:pt>
                <c:pt idx="54">
                  <c:v>0.1107</c:v>
                </c:pt>
                <c:pt idx="55">
                  <c:v>0.0464</c:v>
                </c:pt>
                <c:pt idx="56">
                  <c:v>0.1107</c:v>
                </c:pt>
                <c:pt idx="57">
                  <c:v>0.1448</c:v>
                </c:pt>
                <c:pt idx="58">
                  <c:v>0.0819</c:v>
                </c:pt>
                <c:pt idx="59">
                  <c:v>0.072</c:v>
                </c:pt>
                <c:pt idx="60">
                  <c:v>0.1084</c:v>
                </c:pt>
                <c:pt idx="61">
                  <c:v>0.1441</c:v>
                </c:pt>
                <c:pt idx="62">
                  <c:v>0.0565</c:v>
                </c:pt>
                <c:pt idx="63">
                  <c:v>0.0573</c:v>
                </c:pt>
                <c:pt idx="64">
                  <c:v>0.1129</c:v>
                </c:pt>
                <c:pt idx="65">
                  <c:v>0.0815</c:v>
                </c:pt>
                <c:pt idx="66">
                  <c:v>0.1108</c:v>
                </c:pt>
                <c:pt idx="67">
                  <c:v>0.1105</c:v>
                </c:pt>
                <c:pt idx="68">
                  <c:v>0.1117</c:v>
                </c:pt>
                <c:pt idx="69">
                  <c:v>0.1117</c:v>
                </c:pt>
                <c:pt idx="70">
                  <c:v>0.123</c:v>
                </c:pt>
                <c:pt idx="71">
                  <c:v>0.1361</c:v>
                </c:pt>
                <c:pt idx="72">
                  <c:v>0.1035</c:v>
                </c:pt>
                <c:pt idx="73">
                  <c:v>0.0971</c:v>
                </c:pt>
                <c:pt idx="74">
                  <c:v>0.1459</c:v>
                </c:pt>
                <c:pt idx="75">
                  <c:v>0.2056</c:v>
                </c:pt>
                <c:pt idx="76">
                  <c:v>0.1799</c:v>
                </c:pt>
                <c:pt idx="77">
                  <c:v>0.2976</c:v>
                </c:pt>
                <c:pt idx="78">
                  <c:v>0.1101</c:v>
                </c:pt>
                <c:pt idx="79">
                  <c:v>0.1645</c:v>
                </c:pt>
                <c:pt idx="80">
                  <c:v>0.2097</c:v>
                </c:pt>
                <c:pt idx="81">
                  <c:v>0.0706</c:v>
                </c:pt>
                <c:pt idx="82">
                  <c:v>0.1145</c:v>
                </c:pt>
                <c:pt idx="83">
                  <c:v>0.1239</c:v>
                </c:pt>
              </c:numCache>
            </c:numRef>
          </c:xVal>
          <c:yVal>
            <c:numRef>
              <c:f>'data with final wieght'!$N$2:$N$85</c:f>
              <c:numCache>
                <c:formatCode>General</c:formatCode>
                <c:ptCount val="84"/>
                <c:pt idx="10">
                  <c:v>41.0</c:v>
                </c:pt>
                <c:pt idx="11">
                  <c:v>42.0</c:v>
                </c:pt>
                <c:pt idx="12">
                  <c:v>35.0</c:v>
                </c:pt>
                <c:pt idx="14">
                  <c:v>50.0</c:v>
                </c:pt>
                <c:pt idx="16">
                  <c:v>14.0</c:v>
                </c:pt>
                <c:pt idx="17">
                  <c:v>10.0</c:v>
                </c:pt>
                <c:pt idx="18">
                  <c:v>41.0</c:v>
                </c:pt>
                <c:pt idx="19">
                  <c:v>40.0</c:v>
                </c:pt>
                <c:pt idx="20">
                  <c:v>25.0</c:v>
                </c:pt>
                <c:pt idx="22">
                  <c:v>31.0</c:v>
                </c:pt>
                <c:pt idx="23">
                  <c:v>37.0</c:v>
                </c:pt>
                <c:pt idx="24">
                  <c:v>20.0</c:v>
                </c:pt>
                <c:pt idx="25">
                  <c:v>39.0</c:v>
                </c:pt>
                <c:pt idx="26">
                  <c:v>47.0</c:v>
                </c:pt>
                <c:pt idx="28">
                  <c:v>60.0</c:v>
                </c:pt>
                <c:pt idx="29">
                  <c:v>27.0</c:v>
                </c:pt>
                <c:pt idx="30">
                  <c:v>30.0</c:v>
                </c:pt>
                <c:pt idx="31">
                  <c:v>42.0</c:v>
                </c:pt>
                <c:pt idx="32">
                  <c:v>31.0</c:v>
                </c:pt>
                <c:pt idx="33">
                  <c:v>71.0</c:v>
                </c:pt>
                <c:pt idx="35">
                  <c:v>47.0</c:v>
                </c:pt>
                <c:pt idx="36">
                  <c:v>47.0</c:v>
                </c:pt>
                <c:pt idx="40">
                  <c:v>28.0</c:v>
                </c:pt>
                <c:pt idx="41">
                  <c:v>19.0</c:v>
                </c:pt>
                <c:pt idx="42">
                  <c:v>52.0</c:v>
                </c:pt>
                <c:pt idx="43">
                  <c:v>12.0</c:v>
                </c:pt>
                <c:pt idx="44">
                  <c:v>43.0</c:v>
                </c:pt>
                <c:pt idx="45">
                  <c:v>43.0</c:v>
                </c:pt>
                <c:pt idx="46">
                  <c:v>19.0</c:v>
                </c:pt>
                <c:pt idx="48">
                  <c:v>42.0</c:v>
                </c:pt>
                <c:pt idx="49">
                  <c:v>36.0</c:v>
                </c:pt>
                <c:pt idx="50">
                  <c:v>50.0</c:v>
                </c:pt>
                <c:pt idx="51">
                  <c:v>39.0</c:v>
                </c:pt>
                <c:pt idx="52">
                  <c:v>53.0</c:v>
                </c:pt>
                <c:pt idx="55">
                  <c:v>0.0</c:v>
                </c:pt>
                <c:pt idx="56">
                  <c:v>57.0</c:v>
                </c:pt>
                <c:pt idx="57">
                  <c:v>65.0</c:v>
                </c:pt>
                <c:pt idx="58">
                  <c:v>38.0</c:v>
                </c:pt>
                <c:pt idx="59">
                  <c:v>42.0</c:v>
                </c:pt>
                <c:pt idx="60">
                  <c:v>47.0</c:v>
                </c:pt>
                <c:pt idx="61">
                  <c:v>53.0</c:v>
                </c:pt>
                <c:pt idx="62">
                  <c:v>37.0</c:v>
                </c:pt>
                <c:pt idx="63">
                  <c:v>3.0</c:v>
                </c:pt>
                <c:pt idx="66">
                  <c:v>51.0</c:v>
                </c:pt>
                <c:pt idx="69">
                  <c:v>30.0</c:v>
                </c:pt>
                <c:pt idx="70">
                  <c:v>22.0</c:v>
                </c:pt>
                <c:pt idx="71">
                  <c:v>66.0</c:v>
                </c:pt>
                <c:pt idx="72">
                  <c:v>107.0</c:v>
                </c:pt>
                <c:pt idx="74">
                  <c:v>64.0</c:v>
                </c:pt>
                <c:pt idx="76">
                  <c:v>82.0</c:v>
                </c:pt>
                <c:pt idx="82">
                  <c:v>70.0</c:v>
                </c:pt>
              </c:numCache>
            </c:numRef>
          </c:yVal>
          <c:smooth val="0"/>
        </c:ser>
        <c:ser>
          <c:idx val="1"/>
          <c:order val="1"/>
          <c:tx>
            <c:v>SH S</c:v>
          </c:tx>
          <c:spPr>
            <a:ln w="25400" cap="rnd">
              <a:noFill/>
              <a:round/>
            </a:ln>
            <a:effectLst/>
          </c:spPr>
          <c:marker>
            <c:symbol val="triangle"/>
            <c:size val="9"/>
            <c:spPr>
              <a:solidFill>
                <a:srgbClr val="00B050"/>
              </a:solidFill>
              <a:ln w="9525">
                <a:noFill/>
              </a:ln>
              <a:effectLst/>
            </c:spPr>
          </c:marker>
          <c:dPt>
            <c:idx val="0"/>
            <c:marker>
              <c:symbol val="triangle"/>
              <c:size val="10"/>
              <c:spPr>
                <a:solidFill>
                  <a:srgbClr val="00B050"/>
                </a:solidFill>
                <a:ln w="9525">
                  <a:noFill/>
                </a:ln>
                <a:effectLst/>
              </c:spPr>
            </c:marker>
            <c:bubble3D val="0"/>
          </c:dPt>
          <c:dPt>
            <c:idx val="1"/>
            <c:marker>
              <c:symbol val="triangle"/>
              <c:size val="10"/>
              <c:spPr>
                <a:solidFill>
                  <a:srgbClr val="00B050"/>
                </a:solidFill>
                <a:ln w="9525">
                  <a:noFill/>
                </a:ln>
                <a:effectLst/>
              </c:spPr>
            </c:marker>
            <c:bubble3D val="0"/>
          </c:dPt>
          <c:dPt>
            <c:idx val="2"/>
            <c:marker>
              <c:symbol val="triangle"/>
              <c:size val="10"/>
              <c:spPr>
                <a:solidFill>
                  <a:srgbClr val="00B050"/>
                </a:solidFill>
                <a:ln w="9525">
                  <a:noFill/>
                </a:ln>
                <a:effectLst/>
              </c:spPr>
            </c:marker>
            <c:bubble3D val="0"/>
          </c:dPt>
          <c:xVal>
            <c:numRef>
              <c:f>'data with final wieght'!$J$72:$J$76</c:f>
              <c:numCache>
                <c:formatCode>General</c:formatCode>
                <c:ptCount val="5"/>
                <c:pt idx="0">
                  <c:v>0.123</c:v>
                </c:pt>
                <c:pt idx="1">
                  <c:v>0.1361</c:v>
                </c:pt>
                <c:pt idx="2">
                  <c:v>0.1035</c:v>
                </c:pt>
                <c:pt idx="3">
                  <c:v>0.0971</c:v>
                </c:pt>
                <c:pt idx="4">
                  <c:v>0.1459</c:v>
                </c:pt>
              </c:numCache>
            </c:numRef>
          </c:xVal>
          <c:yVal>
            <c:numRef>
              <c:f>'data with final wieght'!$N$72:$N$76</c:f>
              <c:numCache>
                <c:formatCode>General</c:formatCode>
                <c:ptCount val="5"/>
                <c:pt idx="0">
                  <c:v>22.0</c:v>
                </c:pt>
                <c:pt idx="1">
                  <c:v>66.0</c:v>
                </c:pt>
                <c:pt idx="2">
                  <c:v>107.0</c:v>
                </c:pt>
                <c:pt idx="4">
                  <c:v>64.0</c:v>
                </c:pt>
              </c:numCache>
            </c:numRef>
          </c:yVal>
          <c:smooth val="0"/>
        </c:ser>
        <c:ser>
          <c:idx val="2"/>
          <c:order val="2"/>
          <c:tx>
            <c:v>SH L</c:v>
          </c:tx>
          <c:spPr>
            <a:ln w="25400" cap="rnd">
              <a:noFill/>
              <a:round/>
            </a:ln>
            <a:effectLst/>
          </c:spPr>
          <c:marker>
            <c:symbol val="triangle"/>
            <c:size val="10"/>
            <c:spPr>
              <a:solidFill>
                <a:schemeClr val="accent6">
                  <a:lumMod val="75000"/>
                </a:schemeClr>
              </a:solidFill>
              <a:ln w="9525">
                <a:noFill/>
              </a:ln>
              <a:effectLst/>
            </c:spPr>
          </c:marker>
          <c:xVal>
            <c:numRef>
              <c:f>'data with final wieght'!$J$61:$J$71</c:f>
              <c:numCache>
                <c:formatCode>General</c:formatCode>
                <c:ptCount val="11"/>
                <c:pt idx="0">
                  <c:v>0.072</c:v>
                </c:pt>
                <c:pt idx="1">
                  <c:v>0.1084</c:v>
                </c:pt>
                <c:pt idx="2">
                  <c:v>0.1441</c:v>
                </c:pt>
                <c:pt idx="3">
                  <c:v>0.0565</c:v>
                </c:pt>
                <c:pt idx="4">
                  <c:v>0.0573</c:v>
                </c:pt>
                <c:pt idx="5">
                  <c:v>0.1129</c:v>
                </c:pt>
                <c:pt idx="6">
                  <c:v>0.0815</c:v>
                </c:pt>
                <c:pt idx="7">
                  <c:v>0.1108</c:v>
                </c:pt>
                <c:pt idx="8">
                  <c:v>0.1105</c:v>
                </c:pt>
                <c:pt idx="9">
                  <c:v>0.1117</c:v>
                </c:pt>
                <c:pt idx="10">
                  <c:v>0.1117</c:v>
                </c:pt>
              </c:numCache>
            </c:numRef>
          </c:xVal>
          <c:yVal>
            <c:numRef>
              <c:f>'data with final wieght'!$N$61:$N$71</c:f>
              <c:numCache>
                <c:formatCode>General</c:formatCode>
                <c:ptCount val="11"/>
                <c:pt idx="0">
                  <c:v>42.0</c:v>
                </c:pt>
                <c:pt idx="1">
                  <c:v>47.0</c:v>
                </c:pt>
                <c:pt idx="2">
                  <c:v>53.0</c:v>
                </c:pt>
                <c:pt idx="3">
                  <c:v>37.0</c:v>
                </c:pt>
                <c:pt idx="4">
                  <c:v>3.0</c:v>
                </c:pt>
                <c:pt idx="7">
                  <c:v>51.0</c:v>
                </c:pt>
                <c:pt idx="10">
                  <c:v>30.0</c:v>
                </c:pt>
              </c:numCache>
            </c:numRef>
          </c:yVal>
          <c:smooth val="0"/>
        </c:ser>
        <c:ser>
          <c:idx val="3"/>
          <c:order val="3"/>
          <c:tx>
            <c:v>CT S</c:v>
          </c:tx>
          <c:spPr>
            <a:ln w="25400" cap="rnd">
              <a:noFill/>
              <a:round/>
            </a:ln>
            <a:effectLst/>
          </c:spPr>
          <c:marker>
            <c:symbol val="circle"/>
            <c:size val="5"/>
            <c:spPr>
              <a:solidFill>
                <a:schemeClr val="accent4">
                  <a:lumMod val="75000"/>
                </a:schemeClr>
              </a:solidFill>
              <a:ln w="9525">
                <a:noFill/>
              </a:ln>
              <a:effectLst/>
            </c:spPr>
          </c:marker>
          <c:dPt>
            <c:idx val="1"/>
            <c:marker>
              <c:symbol val="square"/>
              <c:size val="10"/>
              <c:spPr>
                <a:solidFill>
                  <a:schemeClr val="accent4">
                    <a:lumMod val="75000"/>
                  </a:schemeClr>
                </a:solidFill>
                <a:ln w="9525">
                  <a:noFill/>
                </a:ln>
                <a:effectLst/>
              </c:spPr>
            </c:marker>
            <c:bubble3D val="0"/>
          </c:dPt>
          <c:xVal>
            <c:numRef>
              <c:f>'data with final wieght'!$J$83:$J$85</c:f>
              <c:numCache>
                <c:formatCode>General</c:formatCode>
                <c:ptCount val="3"/>
                <c:pt idx="0">
                  <c:v>0.0706</c:v>
                </c:pt>
                <c:pt idx="1">
                  <c:v>0.1145</c:v>
                </c:pt>
                <c:pt idx="2">
                  <c:v>0.1239</c:v>
                </c:pt>
              </c:numCache>
            </c:numRef>
          </c:xVal>
          <c:yVal>
            <c:numRef>
              <c:f>'data with final wieght'!$N$83:$N$85</c:f>
              <c:numCache>
                <c:formatCode>General</c:formatCode>
                <c:ptCount val="3"/>
                <c:pt idx="1">
                  <c:v>70.0</c:v>
                </c:pt>
              </c:numCache>
            </c:numRef>
          </c:yVal>
          <c:smooth val="0"/>
        </c:ser>
        <c:ser>
          <c:idx val="4"/>
          <c:order val="4"/>
          <c:tx>
            <c:v>CT L</c:v>
          </c:tx>
          <c:spPr>
            <a:ln w="25400" cap="rnd">
              <a:noFill/>
              <a:round/>
            </a:ln>
            <a:effectLst/>
          </c:spPr>
          <c:marker>
            <c:symbol val="circle"/>
            <c:size val="5"/>
            <c:spPr>
              <a:solidFill>
                <a:schemeClr val="accent4">
                  <a:lumMod val="50000"/>
                </a:schemeClr>
              </a:solidFill>
              <a:ln w="9525">
                <a:noFill/>
              </a:ln>
              <a:effectLst/>
            </c:spPr>
          </c:marker>
          <c:dPt>
            <c:idx val="1"/>
            <c:marker>
              <c:symbol val="square"/>
              <c:size val="10"/>
              <c:spPr>
                <a:solidFill>
                  <a:schemeClr val="accent4">
                    <a:lumMod val="50000"/>
                  </a:schemeClr>
                </a:solidFill>
                <a:ln w="9525">
                  <a:noFill/>
                </a:ln>
                <a:effectLst/>
              </c:spPr>
            </c:marker>
            <c:bubble3D val="0"/>
          </c:dPt>
          <c:xVal>
            <c:numRef>
              <c:f>'data with final wieght'!$J$77:$J$82</c:f>
              <c:numCache>
                <c:formatCode>General</c:formatCode>
                <c:ptCount val="6"/>
                <c:pt idx="0">
                  <c:v>0.2056</c:v>
                </c:pt>
                <c:pt idx="1">
                  <c:v>0.1799</c:v>
                </c:pt>
                <c:pt idx="2">
                  <c:v>0.2976</c:v>
                </c:pt>
                <c:pt idx="3">
                  <c:v>0.1101</c:v>
                </c:pt>
                <c:pt idx="4">
                  <c:v>0.1645</c:v>
                </c:pt>
                <c:pt idx="5">
                  <c:v>0.2097</c:v>
                </c:pt>
              </c:numCache>
            </c:numRef>
          </c:xVal>
          <c:yVal>
            <c:numRef>
              <c:f>'data with final wieght'!$N$77:$N$82</c:f>
              <c:numCache>
                <c:formatCode>General</c:formatCode>
                <c:ptCount val="6"/>
                <c:pt idx="1">
                  <c:v>82.0</c:v>
                </c:pt>
              </c:numCache>
            </c:numRef>
          </c:yVal>
          <c:smooth val="0"/>
        </c:ser>
        <c:dLbls>
          <c:showLegendKey val="0"/>
          <c:showVal val="0"/>
          <c:showCatName val="0"/>
          <c:showSerName val="0"/>
          <c:showPercent val="0"/>
          <c:showBubbleSize val="0"/>
        </c:dLbls>
        <c:axId val="1916909824"/>
        <c:axId val="2145342752"/>
      </c:scatterChart>
      <c:valAx>
        <c:axId val="1916909824"/>
        <c:scaling>
          <c:orientation val="minMax"/>
          <c:max val="0.2"/>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Caterpillar Mass (g)</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45342752"/>
        <c:crosses val="autoZero"/>
        <c:crossBetween val="midCat"/>
      </c:valAx>
      <c:valAx>
        <c:axId val="2145342752"/>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smtClean="0"/>
                  <a:t>Damage</a:t>
                </a:r>
                <a:endParaRPr lang="en-US" sz="1800" dirty="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916909824"/>
        <c:crosses val="autoZero"/>
        <c:crossBetween val="midCat"/>
      </c:valAx>
      <c:spPr>
        <a:noFill/>
        <a:ln>
          <a:noFill/>
        </a:ln>
        <a:effectLst/>
      </c:spPr>
    </c:plotArea>
    <c:legend>
      <c:legendPos val="r"/>
      <c:legendEntry>
        <c:idx val="0"/>
        <c:delete val="1"/>
      </c:legendEntry>
      <c:legendEntry>
        <c:idx val="5"/>
        <c:delete val="1"/>
      </c:legendEntry>
      <c:layout>
        <c:manualLayout>
          <c:xMode val="edge"/>
          <c:yMode val="edge"/>
          <c:x val="0.639157365115837"/>
          <c:y val="0.0441105273781746"/>
          <c:w val="0.314033308114066"/>
          <c:h val="0.1668032333631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7EC2E-1900-F14F-836B-BF8622DF67AE}" type="datetimeFigureOut">
              <a:rPr lang="en-US" smtClean="0"/>
              <a:t>9/25/16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B3985E-C855-8240-A189-4445F65EC5F9}" type="slidenum">
              <a:rPr lang="en-US" smtClean="0"/>
              <a:t>‹#›</a:t>
            </a:fld>
            <a:endParaRPr lang="en-US"/>
          </a:p>
        </p:txBody>
      </p:sp>
    </p:spTree>
    <p:extLst>
      <p:ext uri="{BB962C8B-B14F-4D97-AF65-F5344CB8AC3E}">
        <p14:creationId xmlns:p14="http://schemas.microsoft.com/office/powerpoint/2010/main" val="75239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3985E-C855-8240-A189-4445F65EC5F9}" type="slidenum">
              <a:rPr lang="en-US" smtClean="0"/>
              <a:t>5</a:t>
            </a:fld>
            <a:endParaRPr lang="en-US"/>
          </a:p>
        </p:txBody>
      </p:sp>
    </p:spTree>
    <p:extLst>
      <p:ext uri="{BB962C8B-B14F-4D97-AF65-F5344CB8AC3E}">
        <p14:creationId xmlns:p14="http://schemas.microsoft.com/office/powerpoint/2010/main" val="1390543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CD30E-E817-7D46-B8D6-826B7E1DF067}" type="slidenum">
              <a:rPr lang="en-US" smtClean="0"/>
              <a:t>31</a:t>
            </a:fld>
            <a:endParaRPr lang="en-US"/>
          </a:p>
        </p:txBody>
      </p:sp>
    </p:spTree>
    <p:extLst>
      <p:ext uri="{BB962C8B-B14F-4D97-AF65-F5344CB8AC3E}">
        <p14:creationId xmlns:p14="http://schemas.microsoft.com/office/powerpoint/2010/main" val="1268126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CD30E-E817-7D46-B8D6-826B7E1DF067}" type="slidenum">
              <a:rPr lang="en-US" smtClean="0"/>
              <a:t>32</a:t>
            </a:fld>
            <a:endParaRPr lang="en-US"/>
          </a:p>
        </p:txBody>
      </p:sp>
    </p:spTree>
    <p:extLst>
      <p:ext uri="{BB962C8B-B14F-4D97-AF65-F5344CB8AC3E}">
        <p14:creationId xmlns:p14="http://schemas.microsoft.com/office/powerpoint/2010/main" val="1675644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3985E-C855-8240-A189-4445F65EC5F9}" type="slidenum">
              <a:rPr lang="en-US" smtClean="0"/>
              <a:t>47</a:t>
            </a:fld>
            <a:endParaRPr lang="en-US"/>
          </a:p>
        </p:txBody>
      </p:sp>
    </p:spTree>
    <p:extLst>
      <p:ext uri="{BB962C8B-B14F-4D97-AF65-F5344CB8AC3E}">
        <p14:creationId xmlns:p14="http://schemas.microsoft.com/office/powerpoint/2010/main" val="203030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7965AE4-62E0-374B-94E8-2CADAECE2A5F}" type="datetimeFigureOut">
              <a:rPr lang="en-US" smtClean="0"/>
              <a:t>9/25/16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9150A-962A-5C42-AA3A-36FD7ED4C1E0}" type="slidenum">
              <a:rPr lang="en-US" smtClean="0"/>
              <a:t>‹#›</a:t>
            </a:fld>
            <a:endParaRPr lang="en-US"/>
          </a:p>
        </p:txBody>
      </p:sp>
    </p:spTree>
    <p:extLst>
      <p:ext uri="{BB962C8B-B14F-4D97-AF65-F5344CB8AC3E}">
        <p14:creationId xmlns:p14="http://schemas.microsoft.com/office/powerpoint/2010/main" val="608413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965AE4-62E0-374B-94E8-2CADAECE2A5F}" type="datetimeFigureOut">
              <a:rPr lang="en-US" smtClean="0"/>
              <a:t>9/25/16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9150A-962A-5C42-AA3A-36FD7ED4C1E0}" type="slidenum">
              <a:rPr lang="en-US" smtClean="0"/>
              <a:t>‹#›</a:t>
            </a:fld>
            <a:endParaRPr lang="en-US"/>
          </a:p>
        </p:txBody>
      </p:sp>
    </p:spTree>
    <p:extLst>
      <p:ext uri="{BB962C8B-B14F-4D97-AF65-F5344CB8AC3E}">
        <p14:creationId xmlns:p14="http://schemas.microsoft.com/office/powerpoint/2010/main" val="1424268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965AE4-62E0-374B-94E8-2CADAECE2A5F}" type="datetimeFigureOut">
              <a:rPr lang="en-US" smtClean="0"/>
              <a:t>9/25/16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9150A-962A-5C42-AA3A-36FD7ED4C1E0}" type="slidenum">
              <a:rPr lang="en-US" smtClean="0"/>
              <a:t>‹#›</a:t>
            </a:fld>
            <a:endParaRPr lang="en-US"/>
          </a:p>
        </p:txBody>
      </p:sp>
    </p:spTree>
    <p:extLst>
      <p:ext uri="{BB962C8B-B14F-4D97-AF65-F5344CB8AC3E}">
        <p14:creationId xmlns:p14="http://schemas.microsoft.com/office/powerpoint/2010/main" val="1911759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965AE4-62E0-374B-94E8-2CADAECE2A5F}" type="datetimeFigureOut">
              <a:rPr lang="en-US" smtClean="0"/>
              <a:t>9/25/16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9150A-962A-5C42-AA3A-36FD7ED4C1E0}" type="slidenum">
              <a:rPr lang="en-US" smtClean="0"/>
              <a:t>‹#›</a:t>
            </a:fld>
            <a:endParaRPr lang="en-US"/>
          </a:p>
        </p:txBody>
      </p:sp>
    </p:spTree>
    <p:extLst>
      <p:ext uri="{BB962C8B-B14F-4D97-AF65-F5344CB8AC3E}">
        <p14:creationId xmlns:p14="http://schemas.microsoft.com/office/powerpoint/2010/main" val="756898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965AE4-62E0-374B-94E8-2CADAECE2A5F}" type="datetimeFigureOut">
              <a:rPr lang="en-US" smtClean="0"/>
              <a:t>9/25/16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9150A-962A-5C42-AA3A-36FD7ED4C1E0}" type="slidenum">
              <a:rPr lang="en-US" smtClean="0"/>
              <a:t>‹#›</a:t>
            </a:fld>
            <a:endParaRPr lang="en-US"/>
          </a:p>
        </p:txBody>
      </p:sp>
    </p:spTree>
    <p:extLst>
      <p:ext uri="{BB962C8B-B14F-4D97-AF65-F5344CB8AC3E}">
        <p14:creationId xmlns:p14="http://schemas.microsoft.com/office/powerpoint/2010/main" val="173457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7965AE4-62E0-374B-94E8-2CADAECE2A5F}" type="datetimeFigureOut">
              <a:rPr lang="en-US" smtClean="0"/>
              <a:t>9/25/16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9150A-962A-5C42-AA3A-36FD7ED4C1E0}" type="slidenum">
              <a:rPr lang="en-US" smtClean="0"/>
              <a:t>‹#›</a:t>
            </a:fld>
            <a:endParaRPr lang="en-US"/>
          </a:p>
        </p:txBody>
      </p:sp>
    </p:spTree>
    <p:extLst>
      <p:ext uri="{BB962C8B-B14F-4D97-AF65-F5344CB8AC3E}">
        <p14:creationId xmlns:p14="http://schemas.microsoft.com/office/powerpoint/2010/main" val="1973594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7965AE4-62E0-374B-94E8-2CADAECE2A5F}" type="datetimeFigureOut">
              <a:rPr lang="en-US" smtClean="0"/>
              <a:t>9/25/16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39150A-962A-5C42-AA3A-36FD7ED4C1E0}" type="slidenum">
              <a:rPr lang="en-US" smtClean="0"/>
              <a:t>‹#›</a:t>
            </a:fld>
            <a:endParaRPr lang="en-US"/>
          </a:p>
        </p:txBody>
      </p:sp>
    </p:spTree>
    <p:extLst>
      <p:ext uri="{BB962C8B-B14F-4D97-AF65-F5344CB8AC3E}">
        <p14:creationId xmlns:p14="http://schemas.microsoft.com/office/powerpoint/2010/main" val="149798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7965AE4-62E0-374B-94E8-2CADAECE2A5F}" type="datetimeFigureOut">
              <a:rPr lang="en-US" smtClean="0"/>
              <a:t>9/25/16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39150A-962A-5C42-AA3A-36FD7ED4C1E0}" type="slidenum">
              <a:rPr lang="en-US" smtClean="0"/>
              <a:t>‹#›</a:t>
            </a:fld>
            <a:endParaRPr lang="en-US"/>
          </a:p>
        </p:txBody>
      </p:sp>
    </p:spTree>
    <p:extLst>
      <p:ext uri="{BB962C8B-B14F-4D97-AF65-F5344CB8AC3E}">
        <p14:creationId xmlns:p14="http://schemas.microsoft.com/office/powerpoint/2010/main" val="2038664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965AE4-62E0-374B-94E8-2CADAECE2A5F}" type="datetimeFigureOut">
              <a:rPr lang="en-US" smtClean="0"/>
              <a:t>9/25/16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39150A-962A-5C42-AA3A-36FD7ED4C1E0}" type="slidenum">
              <a:rPr lang="en-US" smtClean="0"/>
              <a:t>‹#›</a:t>
            </a:fld>
            <a:endParaRPr lang="en-US"/>
          </a:p>
        </p:txBody>
      </p:sp>
    </p:spTree>
    <p:extLst>
      <p:ext uri="{BB962C8B-B14F-4D97-AF65-F5344CB8AC3E}">
        <p14:creationId xmlns:p14="http://schemas.microsoft.com/office/powerpoint/2010/main" val="1129566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965AE4-62E0-374B-94E8-2CADAECE2A5F}" type="datetimeFigureOut">
              <a:rPr lang="en-US" smtClean="0"/>
              <a:t>9/25/16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9150A-962A-5C42-AA3A-36FD7ED4C1E0}" type="slidenum">
              <a:rPr lang="en-US" smtClean="0"/>
              <a:t>‹#›</a:t>
            </a:fld>
            <a:endParaRPr lang="en-US"/>
          </a:p>
        </p:txBody>
      </p:sp>
    </p:spTree>
    <p:extLst>
      <p:ext uri="{BB962C8B-B14F-4D97-AF65-F5344CB8AC3E}">
        <p14:creationId xmlns:p14="http://schemas.microsoft.com/office/powerpoint/2010/main" val="184803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965AE4-62E0-374B-94E8-2CADAECE2A5F}" type="datetimeFigureOut">
              <a:rPr lang="en-US" smtClean="0"/>
              <a:t>9/25/16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9150A-962A-5C42-AA3A-36FD7ED4C1E0}" type="slidenum">
              <a:rPr lang="en-US" smtClean="0"/>
              <a:t>‹#›</a:t>
            </a:fld>
            <a:endParaRPr lang="en-US"/>
          </a:p>
        </p:txBody>
      </p:sp>
    </p:spTree>
    <p:extLst>
      <p:ext uri="{BB962C8B-B14F-4D97-AF65-F5344CB8AC3E}">
        <p14:creationId xmlns:p14="http://schemas.microsoft.com/office/powerpoint/2010/main" val="4127760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965AE4-62E0-374B-94E8-2CADAECE2A5F}" type="datetimeFigureOut">
              <a:rPr lang="en-US" smtClean="0"/>
              <a:t>9/25/16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39150A-962A-5C42-AA3A-36FD7ED4C1E0}" type="slidenum">
              <a:rPr lang="en-US" smtClean="0"/>
              <a:t>‹#›</a:t>
            </a:fld>
            <a:endParaRPr lang="en-US"/>
          </a:p>
        </p:txBody>
      </p:sp>
    </p:spTree>
    <p:extLst>
      <p:ext uri="{BB962C8B-B14F-4D97-AF65-F5344CB8AC3E}">
        <p14:creationId xmlns:p14="http://schemas.microsoft.com/office/powerpoint/2010/main" val="19145449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png"/><Relationship Id="rId7"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4" Type="http://schemas.openxmlformats.org/officeDocument/2006/relationships/image" Target="../media/image20.jpeg"/><Relationship Id="rId5"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4" Type="http://schemas.openxmlformats.org/officeDocument/2006/relationships/image" Target="../media/image22.jpeg"/><Relationship Id="rId5" Type="http://schemas.microsoft.com/office/2007/relationships/hdphoto" Target="../media/hdphoto10.wdp"/><Relationship Id="rId1" Type="http://schemas.openxmlformats.org/officeDocument/2006/relationships/slideLayout" Target="../slideLayouts/slideLayout10.xml"/><Relationship Id="rId2"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4" Type="http://schemas.openxmlformats.org/officeDocument/2006/relationships/image" Target="../media/image27.jpeg"/><Relationship Id="rId5" Type="http://schemas.microsoft.com/office/2007/relationships/hdphoto" Target="../media/hdphoto12.wdp"/><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4" Type="http://schemas.openxmlformats.org/officeDocument/2006/relationships/image" Target="../media/image22.jpeg"/><Relationship Id="rId5" Type="http://schemas.microsoft.com/office/2007/relationships/hdphoto" Target="../media/hdphoto10.wdp"/><Relationship Id="rId1" Type="http://schemas.openxmlformats.org/officeDocument/2006/relationships/slideLayout" Target="../slideLayouts/slideLayout10.xml"/><Relationship Id="rId2"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25.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2.wdp"/><Relationship Id="rId5" Type="http://schemas.openxmlformats.org/officeDocument/2006/relationships/image" Target="../media/image8.jpeg"/><Relationship Id="rId6" Type="http://schemas.microsoft.com/office/2007/relationships/hdphoto" Target="../media/hdphoto3.wdp"/><Relationship Id="rId7" Type="http://schemas.openxmlformats.org/officeDocument/2006/relationships/image" Target="../media/image9.png"/><Relationship Id="rId8"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microsoft.com/office/2007/relationships/hdphoto" Target="../media/hdphoto5.wdp"/></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41.png"/><Relationship Id="rId7" Type="http://schemas.microsoft.com/office/2007/relationships/hdphoto" Target="../media/hdphoto13.wdp"/><Relationship Id="rId8" Type="http://schemas.openxmlformats.org/officeDocument/2006/relationships/image" Target="../media/image18.png"/><Relationship Id="rId9"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microsoft.com/office/2007/relationships/hdphoto" Target="../media/hdphoto5.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microsoft.com/office/2007/relationships/hdphoto" Target="../media/hdphoto5.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4.wdp"/><Relationship Id="rId4" Type="http://schemas.openxmlformats.org/officeDocument/2006/relationships/image" Target="../media/image22.jpeg"/><Relationship Id="rId5" Type="http://schemas.microsoft.com/office/2007/relationships/hdphoto" Target="../media/hdphoto15.wdp"/><Relationship Id="rId6" Type="http://schemas.openxmlformats.org/officeDocument/2006/relationships/image" Target="../media/image42.tiff"/><Relationship Id="rId1" Type="http://schemas.openxmlformats.org/officeDocument/2006/relationships/slideLayout" Target="../slideLayouts/slideLayout10.xml"/><Relationship Id="rId2" Type="http://schemas.openxmlformats.org/officeDocument/2006/relationships/image" Target="../media/image2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43.xml.rels><?xml version="1.0" encoding="UTF-8" standalone="yes"?>
<Relationships xmlns="http://schemas.openxmlformats.org/package/2006/relationships"><Relationship Id="rId3" Type="http://schemas.microsoft.com/office/2007/relationships/hdphoto" Target="../media/hdphoto9.wdp"/><Relationship Id="rId4" Type="http://schemas.openxmlformats.org/officeDocument/2006/relationships/image" Target="../media/image22.jpeg"/><Relationship Id="rId5" Type="http://schemas.microsoft.com/office/2007/relationships/hdphoto" Target="../media/hdphoto10.wdp"/><Relationship Id="rId1" Type="http://schemas.openxmlformats.org/officeDocument/2006/relationships/slideLayout" Target="../slideLayouts/slideLayout10.xml"/><Relationship Id="rId2" Type="http://schemas.openxmlformats.org/officeDocument/2006/relationships/image" Target="../media/image2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2.wdp"/><Relationship Id="rId5" Type="http://schemas.openxmlformats.org/officeDocument/2006/relationships/image" Target="../media/image8.jpeg"/><Relationship Id="rId6" Type="http://schemas.microsoft.com/office/2007/relationships/hdphoto" Target="../media/hdphoto3.wdp"/><Relationship Id="rId7" Type="http://schemas.openxmlformats.org/officeDocument/2006/relationships/image" Target="../media/image50.png"/><Relationship Id="rId8" Type="http://schemas.microsoft.com/office/2007/relationships/hdphoto" Target="../media/hdphoto16.wdp"/><Relationship Id="rId9" Type="http://schemas.microsoft.com/office/2007/relationships/hdphoto" Target="../media/hdphoto17.wdp"/><Relationship Id="rId10" Type="http://schemas.openxmlformats.org/officeDocument/2006/relationships/image" Target="../media/image51.png"/><Relationship Id="rId11" Type="http://schemas.microsoft.com/office/2007/relationships/hdphoto" Target="../media/hdphoto18.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2.wdp"/><Relationship Id="rId5" Type="http://schemas.openxmlformats.org/officeDocument/2006/relationships/image" Target="../media/image8.jpeg"/><Relationship Id="rId6"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microsoft.com/office/2007/relationships/hdphoto" Target="../media/hdphoto5.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756227"/>
            <a:ext cx="9144000" cy="4887724"/>
          </a:xfrm>
          <a:prstGeom prst="rect">
            <a:avLst/>
          </a:prstGeom>
        </p:spPr>
      </p:pic>
      <p:sp>
        <p:nvSpPr>
          <p:cNvPr id="2" name="Title 1"/>
          <p:cNvSpPr>
            <a:spLocks noGrp="1"/>
          </p:cNvSpPr>
          <p:nvPr>
            <p:ph type="ctrTitle"/>
          </p:nvPr>
        </p:nvSpPr>
        <p:spPr>
          <a:xfrm>
            <a:off x="685800" y="1288473"/>
            <a:ext cx="7772400" cy="3823854"/>
          </a:xfrm>
          <a:solidFill>
            <a:schemeClr val="tx1">
              <a:alpha val="40000"/>
            </a:schemeClr>
          </a:solidFill>
        </p:spPr>
        <p:txBody>
          <a:bodyPr>
            <a:normAutofit/>
          </a:bodyPr>
          <a:lstStyle/>
          <a:p>
            <a:r>
              <a:rPr lang="en-US" b="1" dirty="0">
                <a:solidFill>
                  <a:schemeClr val="bg1"/>
                </a:solidFill>
                <a:latin typeface="Calibri" charset="0"/>
                <a:ea typeface="Calibri" charset="0"/>
                <a:cs typeface="Calibri" charset="0"/>
              </a:rPr>
              <a:t>Do biotic components of healthy soils increase plant resistance to herbivores?</a:t>
            </a:r>
            <a:r>
              <a:rPr lang="en-US" dirty="0">
                <a:solidFill>
                  <a:schemeClr val="bg1"/>
                </a:solidFill>
                <a:latin typeface="Calibri" charset="0"/>
                <a:ea typeface="Calibri" charset="0"/>
                <a:cs typeface="Calibri" charset="0"/>
              </a:rPr>
              <a:t> </a:t>
            </a:r>
          </a:p>
        </p:txBody>
      </p:sp>
      <p:sp>
        <p:nvSpPr>
          <p:cNvPr id="3" name="Subtitle 2"/>
          <p:cNvSpPr>
            <a:spLocks noGrp="1"/>
          </p:cNvSpPr>
          <p:nvPr>
            <p:ph type="subTitle" idx="1"/>
          </p:nvPr>
        </p:nvSpPr>
        <p:spPr>
          <a:xfrm>
            <a:off x="1143000" y="5734484"/>
            <a:ext cx="6858000" cy="1123516"/>
          </a:xfrm>
        </p:spPr>
        <p:txBody>
          <a:bodyPr>
            <a:normAutofit fontScale="92500" lnSpcReduction="20000"/>
          </a:bodyPr>
          <a:lstStyle/>
          <a:p>
            <a:r>
              <a:rPr lang="en-US" b="1" dirty="0" smtClean="0"/>
              <a:t>Elizabeth Rowen, John </a:t>
            </a:r>
            <a:r>
              <a:rPr lang="en-US" b="1" dirty="0" err="1" smtClean="0"/>
              <a:t>Tooker</a:t>
            </a:r>
            <a:endParaRPr lang="en-US" b="1" dirty="0" smtClean="0"/>
          </a:p>
          <a:p>
            <a:r>
              <a:rPr lang="en-US" dirty="0" smtClean="0"/>
              <a:t>The Pennsylvania State University</a:t>
            </a:r>
          </a:p>
          <a:p>
            <a:r>
              <a:rPr lang="en-US" dirty="0" smtClean="0"/>
              <a:t>University Park, PA</a:t>
            </a:r>
            <a:endParaRPr lang="en-US" dirty="0"/>
          </a:p>
        </p:txBody>
      </p:sp>
    </p:spTree>
    <p:extLst>
      <p:ext uri="{BB962C8B-B14F-4D97-AF65-F5344CB8AC3E}">
        <p14:creationId xmlns:p14="http://schemas.microsoft.com/office/powerpoint/2010/main" val="1801979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0570" y="50006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5" name="TextBox 4"/>
          <p:cNvSpPr txBox="1"/>
          <p:nvPr/>
        </p:nvSpPr>
        <p:spPr>
          <a:xfrm>
            <a:off x="1408176" y="776400"/>
            <a:ext cx="3844925" cy="1569660"/>
          </a:xfrm>
          <a:prstGeom prst="rect">
            <a:avLst/>
          </a:prstGeom>
          <a:solidFill>
            <a:srgbClr val="F7E6B0"/>
          </a:solidFill>
        </p:spPr>
        <p:txBody>
          <a:bodyPr wrap="square" rtlCol="0">
            <a:spAutoFit/>
          </a:bodyPr>
          <a:lstStyle/>
          <a:p>
            <a:r>
              <a:rPr lang="en-US" sz="2400" dirty="0" smtClean="0"/>
              <a:t>Objective 2: Determine if the effect of soil health on plant resistance is due to microbial communities </a:t>
            </a:r>
            <a:endParaRPr lang="en-US" sz="2400" dirty="0"/>
          </a:p>
        </p:txBody>
      </p:sp>
      <p:sp>
        <p:nvSpPr>
          <p:cNvPr id="6" name="TextBox 5"/>
          <p:cNvSpPr txBox="1"/>
          <p:nvPr/>
        </p:nvSpPr>
        <p:spPr>
          <a:xfrm>
            <a:off x="3813048" y="2889504"/>
            <a:ext cx="3859035" cy="1200329"/>
          </a:xfrm>
          <a:prstGeom prst="rect">
            <a:avLst/>
          </a:prstGeom>
          <a:solidFill>
            <a:schemeClr val="accent6">
              <a:lumMod val="20000"/>
              <a:lumOff val="80000"/>
            </a:schemeClr>
          </a:solidFill>
        </p:spPr>
        <p:txBody>
          <a:bodyPr wrap="square" rtlCol="0">
            <a:spAutoFit/>
          </a:bodyPr>
          <a:lstStyle/>
          <a:p>
            <a:r>
              <a:rPr lang="en-US" sz="2400" dirty="0" smtClean="0"/>
              <a:t>Hypothesis: Changes in </a:t>
            </a:r>
            <a:r>
              <a:rPr lang="en-US" sz="2400" b="1" dirty="0" smtClean="0"/>
              <a:t>microbial communities </a:t>
            </a:r>
            <a:r>
              <a:rPr lang="en-US" sz="2400" dirty="0" smtClean="0"/>
              <a:t>drive changes in caterpillar mass</a:t>
            </a:r>
            <a:endParaRPr lang="en-US" sz="2400" dirty="0"/>
          </a:p>
        </p:txBody>
      </p:sp>
      <p:sp>
        <p:nvSpPr>
          <p:cNvPr id="7" name="TextBox 6"/>
          <p:cNvSpPr txBox="1"/>
          <p:nvPr/>
        </p:nvSpPr>
        <p:spPr>
          <a:xfrm>
            <a:off x="4693920" y="4319699"/>
            <a:ext cx="4174226" cy="1569660"/>
          </a:xfrm>
          <a:prstGeom prst="rect">
            <a:avLst/>
          </a:prstGeom>
          <a:solidFill>
            <a:schemeClr val="accent6">
              <a:lumMod val="20000"/>
              <a:lumOff val="80000"/>
            </a:schemeClr>
          </a:solidFill>
        </p:spPr>
        <p:txBody>
          <a:bodyPr wrap="square" rtlCol="0">
            <a:spAutoFit/>
          </a:bodyPr>
          <a:lstStyle/>
          <a:p>
            <a:r>
              <a:rPr lang="en-US" sz="2400" dirty="0" smtClean="0"/>
              <a:t>Alternative Hypothesis: Changes in </a:t>
            </a:r>
            <a:r>
              <a:rPr lang="en-US" sz="2400" b="1" dirty="0" smtClean="0"/>
              <a:t>nutrient availability </a:t>
            </a:r>
            <a:r>
              <a:rPr lang="en-US" sz="2400" dirty="0" smtClean="0"/>
              <a:t>drive changes in caterpillar mass</a:t>
            </a:r>
            <a:endParaRPr lang="en-US" sz="2400" dirty="0"/>
          </a:p>
        </p:txBody>
      </p:sp>
    </p:spTree>
    <p:extLst>
      <p:ext uri="{BB962C8B-B14F-4D97-AF65-F5344CB8AC3E}">
        <p14:creationId xmlns:p14="http://schemas.microsoft.com/office/powerpoint/2010/main" val="91045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55" y="2170496"/>
            <a:ext cx="8457490" cy="2531256"/>
            <a:chOff x="323902" y="930744"/>
            <a:chExt cx="8457490" cy="2531256"/>
          </a:xfrm>
        </p:grpSpPr>
        <p:pic>
          <p:nvPicPr>
            <p:cNvPr id="4" name="Picture 3"/>
            <p:cNvPicPr>
              <a:picLocks noChangeAspect="1"/>
            </p:cNvPicPr>
            <p:nvPr/>
          </p:nvPicPr>
          <p:blipFill>
            <a:blip r:embed="rId2"/>
            <a:stretch>
              <a:fillRect/>
            </a:stretch>
          </p:blipFill>
          <p:spPr>
            <a:xfrm>
              <a:off x="323902" y="1600573"/>
              <a:ext cx="756205" cy="186142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5857" y="2121813"/>
              <a:ext cx="1007932" cy="818945"/>
            </a:xfrm>
            <a:prstGeom prst="rect">
              <a:avLst/>
            </a:prstGeom>
          </p:spPr>
        </p:pic>
        <p:pic>
          <p:nvPicPr>
            <p:cNvPr id="6" name="Picture 5"/>
            <p:cNvPicPr>
              <a:picLocks noChangeAspect="1"/>
            </p:cNvPicPr>
            <p:nvPr/>
          </p:nvPicPr>
          <p:blipFill>
            <a:blip r:embed="rId4"/>
            <a:stretch>
              <a:fillRect/>
            </a:stretch>
          </p:blipFill>
          <p:spPr>
            <a:xfrm>
              <a:off x="2642499" y="1844288"/>
              <a:ext cx="1045549" cy="1435948"/>
            </a:xfrm>
            <a:prstGeom prst="rect">
              <a:avLst/>
            </a:prstGeom>
          </p:spPr>
        </p:pic>
        <p:grpSp>
          <p:nvGrpSpPr>
            <p:cNvPr id="11" name="Group 10"/>
            <p:cNvGrpSpPr/>
            <p:nvPr/>
          </p:nvGrpSpPr>
          <p:grpSpPr>
            <a:xfrm>
              <a:off x="4819328" y="1351069"/>
              <a:ext cx="862223" cy="1929167"/>
              <a:chOff x="5700459" y="1262785"/>
              <a:chExt cx="1157541" cy="2627241"/>
            </a:xfrm>
          </p:grpSpPr>
          <p:pic>
            <p:nvPicPr>
              <p:cNvPr id="10" name="Picture 9"/>
              <p:cNvPicPr>
                <a:picLocks noChangeAspect="1"/>
              </p:cNvPicPr>
              <p:nvPr/>
            </p:nvPicPr>
            <p:blipFill>
              <a:blip r:embed="rId5"/>
              <a:stretch>
                <a:fillRect/>
              </a:stretch>
            </p:blipFill>
            <p:spPr>
              <a:xfrm>
                <a:off x="5700459" y="1262785"/>
                <a:ext cx="1157541" cy="2502792"/>
              </a:xfrm>
              <a:prstGeom prst="rect">
                <a:avLst/>
              </a:prstGeom>
            </p:spPr>
          </p:pic>
          <p:sp>
            <p:nvSpPr>
              <p:cNvPr id="8" name="Rectangle 7"/>
              <p:cNvSpPr/>
              <p:nvPr/>
            </p:nvSpPr>
            <p:spPr>
              <a:xfrm>
                <a:off x="5700459" y="2753332"/>
                <a:ext cx="1157541" cy="113669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grpSp>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313" b="100000" l="0" r="97059">
                          <a14:foregroundMark x1="10294" y1="42813" x2="11765" y2="59688"/>
                          <a14:foregroundMark x1="10294" y1="63125" x2="16176" y2="69063"/>
                          <a14:backgroundMark x1="5882" y1="38750" x2="5882" y2="38750"/>
                          <a14:backgroundMark x1="2941" y1="42813" x2="2941" y2="42813"/>
                          <a14:backgroundMark x1="2941" y1="61563" x2="2941" y2="61563"/>
                          <a14:backgroundMark x1="5882" y1="69688" x2="5882" y2="69688"/>
                          <a14:backgroundMark x1="2941" y1="65000" x2="2941" y2="65000"/>
                          <a14:backgroundMark x1="2941" y1="54063" x2="2941" y2="54063"/>
                          <a14:backgroundMark x1="2941" y1="58438" x2="2941" y2="58438"/>
                          <a14:backgroundMark x1="2941" y1="46875" x2="2941" y2="46875"/>
                        </a14:backgroundRemoval>
                      </a14:imgEffect>
                    </a14:imgLayer>
                  </a14:imgProps>
                </a:ext>
              </a:extLst>
            </a:blip>
            <a:stretch>
              <a:fillRect/>
            </a:stretch>
          </p:blipFill>
          <p:spPr>
            <a:xfrm>
              <a:off x="7427269" y="1782337"/>
              <a:ext cx="571345" cy="1679663"/>
            </a:xfrm>
            <a:prstGeom prst="rect">
              <a:avLst/>
            </a:prstGeom>
          </p:spPr>
        </p:pic>
        <p:cxnSp>
          <p:nvCxnSpPr>
            <p:cNvPr id="15" name="Straight Arrow Connector 14"/>
            <p:cNvCxnSpPr/>
            <p:nvPr/>
          </p:nvCxnSpPr>
          <p:spPr>
            <a:xfrm>
              <a:off x="1973789" y="2940758"/>
              <a:ext cx="832473"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739527" y="2940758"/>
              <a:ext cx="832473"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41531" y="2940758"/>
              <a:ext cx="832473"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40583" y="953006"/>
              <a:ext cx="1367440" cy="369332"/>
            </a:xfrm>
            <a:prstGeom prst="rect">
              <a:avLst/>
            </a:prstGeom>
            <a:noFill/>
          </p:spPr>
          <p:txBody>
            <a:bodyPr wrap="square" rtlCol="0">
              <a:spAutoFit/>
            </a:bodyPr>
            <a:lstStyle/>
            <a:p>
              <a:r>
                <a:rPr lang="en-US" dirty="0" smtClean="0"/>
                <a:t>Collect soils</a:t>
              </a:r>
              <a:endParaRPr lang="en-US" dirty="0"/>
            </a:p>
          </p:txBody>
        </p:sp>
        <p:sp>
          <p:nvSpPr>
            <p:cNvPr id="28" name="TextBox 27"/>
            <p:cNvSpPr txBox="1"/>
            <p:nvPr/>
          </p:nvSpPr>
          <p:spPr>
            <a:xfrm>
              <a:off x="2481553" y="936101"/>
              <a:ext cx="1367440" cy="369332"/>
            </a:xfrm>
            <a:prstGeom prst="rect">
              <a:avLst/>
            </a:prstGeom>
            <a:noFill/>
          </p:spPr>
          <p:txBody>
            <a:bodyPr wrap="square" rtlCol="0">
              <a:spAutoFit/>
            </a:bodyPr>
            <a:lstStyle/>
            <a:p>
              <a:r>
                <a:rPr lang="en-US" smtClean="0"/>
                <a:t>Steam </a:t>
              </a:r>
              <a:r>
                <a:rPr lang="en-US" dirty="0" smtClean="0"/>
                <a:t>soils</a:t>
              </a:r>
              <a:endParaRPr lang="en-US" dirty="0"/>
            </a:p>
          </p:txBody>
        </p:sp>
        <p:sp>
          <p:nvSpPr>
            <p:cNvPr id="29" name="TextBox 28"/>
            <p:cNvSpPr txBox="1"/>
            <p:nvPr/>
          </p:nvSpPr>
          <p:spPr>
            <a:xfrm>
              <a:off x="4605164" y="936101"/>
              <a:ext cx="1367440" cy="369332"/>
            </a:xfrm>
            <a:prstGeom prst="rect">
              <a:avLst/>
            </a:prstGeom>
            <a:noFill/>
          </p:spPr>
          <p:txBody>
            <a:bodyPr wrap="square" rtlCol="0">
              <a:spAutoFit/>
            </a:bodyPr>
            <a:lstStyle/>
            <a:p>
              <a:r>
                <a:rPr lang="en-US" dirty="0" smtClean="0"/>
                <a:t>Grow plants</a:t>
              </a:r>
              <a:endParaRPr lang="en-US" dirty="0"/>
            </a:p>
          </p:txBody>
        </p:sp>
        <p:sp>
          <p:nvSpPr>
            <p:cNvPr id="30" name="TextBox 29"/>
            <p:cNvSpPr txBox="1"/>
            <p:nvPr/>
          </p:nvSpPr>
          <p:spPr>
            <a:xfrm>
              <a:off x="6952150" y="930744"/>
              <a:ext cx="1829242" cy="646331"/>
            </a:xfrm>
            <a:prstGeom prst="rect">
              <a:avLst/>
            </a:prstGeom>
            <a:noFill/>
          </p:spPr>
          <p:txBody>
            <a:bodyPr wrap="square" rtlCol="0">
              <a:spAutoFit/>
            </a:bodyPr>
            <a:lstStyle/>
            <a:p>
              <a:r>
                <a:rPr lang="en-US" dirty="0" smtClean="0"/>
                <a:t>Feed plants </a:t>
              </a:r>
              <a:r>
                <a:rPr lang="en-US" smtClean="0"/>
                <a:t>to herbivores</a:t>
              </a:r>
              <a:endParaRPr lang="en-US" dirty="0"/>
            </a:p>
          </p:txBody>
        </p:sp>
      </p:grpSp>
    </p:spTree>
    <p:extLst>
      <p:ext uri="{BB962C8B-B14F-4D97-AF65-F5344CB8AC3E}">
        <p14:creationId xmlns:p14="http://schemas.microsoft.com/office/powerpoint/2010/main" val="18495525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tretch>
            <a:fillRect/>
          </a:stretch>
        </p:blipFill>
        <p:spPr>
          <a:xfrm>
            <a:off x="0" y="0"/>
            <a:ext cx="9144000" cy="3471672"/>
          </a:xfrm>
          <a:prstGeom prst="rect">
            <a:avLst/>
          </a:prstGeom>
          <a:ln>
            <a:solidFill>
              <a:schemeClr val="tx1"/>
            </a:solidFill>
          </a:ln>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p:blipFill>
        <p:spPr>
          <a:xfrm>
            <a:off x="0" y="3429000"/>
            <a:ext cx="9144000" cy="3429000"/>
          </a:xfrm>
          <a:prstGeom prst="rect">
            <a:avLst/>
          </a:prstGeom>
          <a:ln>
            <a:solidFill>
              <a:schemeClr val="tx1"/>
            </a:solidFill>
          </a:ln>
        </p:spPr>
      </p:pic>
      <p:sp>
        <p:nvSpPr>
          <p:cNvPr id="8" name="TextBox 7"/>
          <p:cNvSpPr txBox="1"/>
          <p:nvPr/>
        </p:nvSpPr>
        <p:spPr>
          <a:xfrm>
            <a:off x="7200900" y="2027148"/>
            <a:ext cx="1774757" cy="1200329"/>
          </a:xfrm>
          <a:prstGeom prst="rect">
            <a:avLst/>
          </a:prstGeom>
          <a:solidFill>
            <a:schemeClr val="bg1">
              <a:alpha val="79000"/>
            </a:schemeClr>
          </a:solidFill>
        </p:spPr>
        <p:txBody>
          <a:bodyPr wrap="square" rtlCol="0">
            <a:spAutoFit/>
          </a:bodyPr>
          <a:lstStyle/>
          <a:p>
            <a:r>
              <a:rPr lang="en-US" dirty="0" smtClean="0"/>
              <a:t>45 years no-till</a:t>
            </a:r>
          </a:p>
          <a:p>
            <a:endParaRPr lang="en-US" dirty="0"/>
          </a:p>
          <a:p>
            <a:r>
              <a:rPr lang="en-US" dirty="0" smtClean="0"/>
              <a:t>Rye cover crops</a:t>
            </a:r>
          </a:p>
          <a:p>
            <a:endParaRPr lang="en-US" dirty="0"/>
          </a:p>
        </p:txBody>
      </p:sp>
      <p:sp>
        <p:nvSpPr>
          <p:cNvPr id="9" name="TextBox 8"/>
          <p:cNvSpPr txBox="1"/>
          <p:nvPr/>
        </p:nvSpPr>
        <p:spPr>
          <a:xfrm>
            <a:off x="7200900" y="5576798"/>
            <a:ext cx="1774757" cy="1200329"/>
          </a:xfrm>
          <a:prstGeom prst="rect">
            <a:avLst/>
          </a:prstGeom>
          <a:solidFill>
            <a:schemeClr val="bg1">
              <a:alpha val="79000"/>
            </a:schemeClr>
          </a:solidFill>
        </p:spPr>
        <p:txBody>
          <a:bodyPr wrap="square" rtlCol="0">
            <a:spAutoFit/>
          </a:bodyPr>
          <a:lstStyle/>
          <a:p>
            <a:r>
              <a:rPr lang="en-US" dirty="0" smtClean="0"/>
              <a:t>0 years no-till</a:t>
            </a:r>
          </a:p>
          <a:p>
            <a:endParaRPr lang="en-US" dirty="0"/>
          </a:p>
          <a:p>
            <a:r>
              <a:rPr lang="en-US" dirty="0" smtClean="0"/>
              <a:t>NO cover crops</a:t>
            </a:r>
          </a:p>
          <a:p>
            <a:endParaRPr lang="en-US" dirty="0"/>
          </a:p>
        </p:txBody>
      </p:sp>
      <p:sp>
        <p:nvSpPr>
          <p:cNvPr id="10" name="TextBox 9"/>
          <p:cNvSpPr txBox="1"/>
          <p:nvPr/>
        </p:nvSpPr>
        <p:spPr>
          <a:xfrm>
            <a:off x="298884" y="154426"/>
            <a:ext cx="2044266" cy="369332"/>
          </a:xfrm>
          <a:prstGeom prst="rect">
            <a:avLst/>
          </a:prstGeom>
          <a:solidFill>
            <a:schemeClr val="tx1">
              <a:lumMod val="85000"/>
              <a:lumOff val="15000"/>
              <a:alpha val="79000"/>
            </a:schemeClr>
          </a:solidFill>
        </p:spPr>
        <p:txBody>
          <a:bodyPr wrap="square" rtlCol="0">
            <a:spAutoFit/>
          </a:bodyPr>
          <a:lstStyle/>
          <a:p>
            <a:pPr algn="ctr"/>
            <a:r>
              <a:rPr lang="en-US" dirty="0" smtClean="0">
                <a:solidFill>
                  <a:schemeClr val="accent6">
                    <a:lumMod val="20000"/>
                    <a:lumOff val="80000"/>
                  </a:schemeClr>
                </a:solidFill>
              </a:rPr>
              <a:t>Soil Health</a:t>
            </a:r>
          </a:p>
        </p:txBody>
      </p:sp>
      <p:sp>
        <p:nvSpPr>
          <p:cNvPr id="11" name="TextBox 10"/>
          <p:cNvSpPr txBox="1"/>
          <p:nvPr/>
        </p:nvSpPr>
        <p:spPr>
          <a:xfrm>
            <a:off x="298884" y="3639700"/>
            <a:ext cx="2044266" cy="369332"/>
          </a:xfrm>
          <a:prstGeom prst="rect">
            <a:avLst/>
          </a:prstGeom>
          <a:solidFill>
            <a:schemeClr val="tx1">
              <a:lumMod val="85000"/>
              <a:lumOff val="15000"/>
              <a:alpha val="79000"/>
            </a:schemeClr>
          </a:solidFill>
        </p:spPr>
        <p:txBody>
          <a:bodyPr wrap="square" rtlCol="0">
            <a:spAutoFit/>
          </a:bodyPr>
          <a:lstStyle/>
          <a:p>
            <a:pPr algn="ctr"/>
            <a:r>
              <a:rPr lang="en-US" dirty="0" smtClean="0">
                <a:solidFill>
                  <a:srgbClr val="F7E6B0"/>
                </a:solidFill>
              </a:rPr>
              <a:t>Conventional Till</a:t>
            </a:r>
          </a:p>
        </p:txBody>
      </p:sp>
      <p:cxnSp>
        <p:nvCxnSpPr>
          <p:cNvPr id="5" name="Straight Arrow Connector 4"/>
          <p:cNvCxnSpPr/>
          <p:nvPr/>
        </p:nvCxnSpPr>
        <p:spPr>
          <a:xfrm>
            <a:off x="6297233" y="643677"/>
            <a:ext cx="0" cy="510951"/>
          </a:xfrm>
          <a:prstGeom prst="straightConnector1">
            <a:avLst/>
          </a:prstGeom>
          <a:ln w="38100">
            <a:solidFill>
              <a:srgbClr val="F7E6B0"/>
            </a:solidFill>
            <a:tailEnd type="triangle"/>
          </a:ln>
          <a:effectLst>
            <a:outerShdw blurRad="50800" dist="38100" dir="4860000" sx="85000" sy="85000" algn="tr" rotWithShape="0">
              <a:prstClr val="black">
                <a:alpha val="74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837016" y="3934136"/>
            <a:ext cx="0" cy="510951"/>
          </a:xfrm>
          <a:prstGeom prst="straightConnector1">
            <a:avLst/>
          </a:prstGeom>
          <a:ln w="38100">
            <a:solidFill>
              <a:srgbClr val="F7E6B0"/>
            </a:solidFill>
            <a:tailEnd type="triangle"/>
          </a:ln>
          <a:effectLst>
            <a:outerShdw blurRad="50800" dist="38100" dir="4860000" sx="85000" sy="85000" algn="tr" rotWithShape="0">
              <a:prstClr val="black">
                <a:alpha val="74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10215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247018" y="1406705"/>
            <a:ext cx="1843875" cy="2500925"/>
            <a:chOff x="25616" y="25086"/>
            <a:chExt cx="2590800" cy="3471672"/>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b="-367"/>
            <a:stretch/>
          </p:blipFill>
          <p:spPr>
            <a:xfrm>
              <a:off x="25616" y="25086"/>
              <a:ext cx="2590800" cy="3471672"/>
            </a:xfrm>
            <a:prstGeom prst="rect">
              <a:avLst/>
            </a:prstGeom>
            <a:ln>
              <a:solidFill>
                <a:schemeClr val="tx1"/>
              </a:solidFill>
            </a:ln>
          </p:spPr>
        </p:pic>
        <p:sp>
          <p:nvSpPr>
            <p:cNvPr id="7" name="TextBox 6"/>
            <p:cNvSpPr txBox="1"/>
            <p:nvPr/>
          </p:nvSpPr>
          <p:spPr>
            <a:xfrm>
              <a:off x="298884" y="197098"/>
              <a:ext cx="2002238" cy="530037"/>
            </a:xfrm>
            <a:prstGeom prst="rect">
              <a:avLst/>
            </a:prstGeom>
            <a:solidFill>
              <a:schemeClr val="tx1">
                <a:lumMod val="85000"/>
                <a:lumOff val="15000"/>
                <a:alpha val="79000"/>
              </a:schemeClr>
            </a:solidFill>
          </p:spPr>
          <p:txBody>
            <a:bodyPr wrap="square" rtlCol="0">
              <a:spAutoFit/>
            </a:bodyPr>
            <a:lstStyle/>
            <a:p>
              <a:pPr algn="ctr"/>
              <a:r>
                <a:rPr lang="en-US" dirty="0" smtClean="0">
                  <a:solidFill>
                    <a:schemeClr val="accent6">
                      <a:lumMod val="20000"/>
                      <a:lumOff val="80000"/>
                    </a:schemeClr>
                  </a:solidFill>
                </a:rPr>
                <a:t>Soil Health</a:t>
              </a:r>
            </a:p>
          </p:txBody>
        </p:sp>
      </p:grpSp>
      <p:grpSp>
        <p:nvGrpSpPr>
          <p:cNvPr id="14" name="Group 13"/>
          <p:cNvGrpSpPr/>
          <p:nvPr/>
        </p:nvGrpSpPr>
        <p:grpSpPr>
          <a:xfrm>
            <a:off x="7186027" y="1406706"/>
            <a:ext cx="1803737" cy="2500925"/>
            <a:chOff x="25616" y="3496758"/>
            <a:chExt cx="2590584" cy="3408172"/>
          </a:xfrm>
        </p:grpSpPr>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p:blipFill>
          <p:spPr>
            <a:xfrm>
              <a:off x="25616" y="3496758"/>
              <a:ext cx="2590584" cy="3408172"/>
            </a:xfrm>
            <a:prstGeom prst="rect">
              <a:avLst/>
            </a:prstGeom>
            <a:ln>
              <a:solidFill>
                <a:schemeClr val="tx1"/>
              </a:solidFill>
            </a:ln>
          </p:spPr>
        </p:pic>
        <p:sp>
          <p:nvSpPr>
            <p:cNvPr id="8" name="TextBox 7"/>
            <p:cNvSpPr txBox="1"/>
            <p:nvPr/>
          </p:nvSpPr>
          <p:spPr>
            <a:xfrm>
              <a:off x="298884" y="3682371"/>
              <a:ext cx="2044073" cy="850005"/>
            </a:xfrm>
            <a:prstGeom prst="rect">
              <a:avLst/>
            </a:prstGeom>
            <a:solidFill>
              <a:schemeClr val="tx1">
                <a:lumMod val="85000"/>
                <a:lumOff val="15000"/>
                <a:alpha val="79000"/>
              </a:schemeClr>
            </a:solidFill>
          </p:spPr>
          <p:txBody>
            <a:bodyPr wrap="square" rtlCol="0">
              <a:spAutoFit/>
            </a:bodyPr>
            <a:lstStyle/>
            <a:p>
              <a:pPr algn="ctr"/>
              <a:r>
                <a:rPr lang="en-US" dirty="0" smtClean="0">
                  <a:solidFill>
                    <a:srgbClr val="F7E6B0"/>
                  </a:solidFill>
                </a:rPr>
                <a:t>Conventional Till</a:t>
              </a:r>
            </a:p>
          </p:txBody>
        </p:sp>
      </p:grpSp>
      <p:graphicFrame>
        <p:nvGraphicFramePr>
          <p:cNvPr id="2" name="Table 1"/>
          <p:cNvGraphicFramePr>
            <a:graphicFrameLocks noGrp="1"/>
          </p:cNvGraphicFramePr>
          <p:nvPr>
            <p:extLst>
              <p:ext uri="{D42A27DB-BD31-4B8C-83A1-F6EECF244321}">
                <p14:modId xmlns:p14="http://schemas.microsoft.com/office/powerpoint/2010/main" val="978587665"/>
              </p:ext>
            </p:extLst>
          </p:nvPr>
        </p:nvGraphicFramePr>
        <p:xfrm>
          <a:off x="97626" y="981675"/>
          <a:ext cx="5119482" cy="2925955"/>
        </p:xfrm>
        <a:graphic>
          <a:graphicData uri="http://schemas.openxmlformats.org/drawingml/2006/table">
            <a:tbl>
              <a:tblPr firstRow="1" bandRow="1">
                <a:tableStyleId>{5C22544A-7EE6-4342-B048-85BDC9FD1C3A}</a:tableStyleId>
              </a:tblPr>
              <a:tblGrid>
                <a:gridCol w="1913575"/>
                <a:gridCol w="1575412"/>
                <a:gridCol w="1630495"/>
              </a:tblGrid>
              <a:tr h="528260">
                <a:tc>
                  <a:txBody>
                    <a:bodyPr/>
                    <a:lstStyle/>
                    <a:p>
                      <a:endParaRPr lang="en-US" sz="2000" dirty="0"/>
                    </a:p>
                  </a:txBody>
                  <a:tcPr>
                    <a:noFill/>
                  </a:tcPr>
                </a:tc>
                <a:tc>
                  <a:txBody>
                    <a:bodyPr/>
                    <a:lstStyle/>
                    <a:p>
                      <a:r>
                        <a:rPr lang="en-US" sz="2000" dirty="0" smtClean="0">
                          <a:solidFill>
                            <a:sysClr val="windowText" lastClr="000000"/>
                          </a:solidFill>
                        </a:rPr>
                        <a:t>‘Soil health’</a:t>
                      </a:r>
                      <a:endParaRPr lang="en-US" sz="2000" dirty="0">
                        <a:solidFill>
                          <a:sysClr val="windowText" lastClr="000000"/>
                        </a:solidFill>
                      </a:endParaRPr>
                    </a:p>
                  </a:txBody>
                  <a:tcPr>
                    <a:noFill/>
                  </a:tcPr>
                </a:tc>
                <a:tc>
                  <a:txBody>
                    <a:bodyPr/>
                    <a:lstStyle/>
                    <a:p>
                      <a:r>
                        <a:rPr lang="en-US" sz="2000" dirty="0" smtClean="0">
                          <a:solidFill>
                            <a:sysClr val="windowText" lastClr="000000"/>
                          </a:solidFill>
                        </a:rPr>
                        <a:t>Conventional</a:t>
                      </a:r>
                      <a:endParaRPr lang="en-US" sz="2000" dirty="0">
                        <a:solidFill>
                          <a:sysClr val="windowText" lastClr="000000"/>
                        </a:solidFill>
                      </a:endParaRPr>
                    </a:p>
                  </a:txBody>
                  <a:tcPr>
                    <a:noFill/>
                  </a:tcPr>
                </a:tc>
              </a:tr>
              <a:tr h="479539">
                <a:tc>
                  <a:txBody>
                    <a:bodyPr/>
                    <a:lstStyle/>
                    <a:p>
                      <a:r>
                        <a:rPr lang="en-US" sz="2000" dirty="0" smtClean="0"/>
                        <a:t>Nitrate</a:t>
                      </a:r>
                      <a:endParaRPr lang="en-US" sz="2000" dirty="0"/>
                    </a:p>
                  </a:txBody>
                  <a:tcPr>
                    <a:noFill/>
                  </a:tcPr>
                </a:tc>
                <a:tc>
                  <a:txBody>
                    <a:bodyPr/>
                    <a:lstStyle/>
                    <a:p>
                      <a:r>
                        <a:rPr lang="en-US" sz="2000" dirty="0" smtClean="0"/>
                        <a:t>Low</a:t>
                      </a:r>
                      <a:endParaRPr lang="en-US" sz="2000" dirty="0"/>
                    </a:p>
                  </a:txBody>
                  <a:tcPr>
                    <a:solidFill>
                      <a:srgbClr val="F7E6B0"/>
                    </a:solidFill>
                  </a:tcPr>
                </a:tc>
                <a:tc>
                  <a:txBody>
                    <a:bodyPr/>
                    <a:lstStyle/>
                    <a:p>
                      <a:r>
                        <a:rPr lang="en-US" sz="2000" dirty="0" smtClean="0"/>
                        <a:t>High</a:t>
                      </a:r>
                      <a:endParaRPr lang="en-US" sz="2000" dirty="0"/>
                    </a:p>
                  </a:txBody>
                  <a:tcPr>
                    <a:solidFill>
                      <a:schemeClr val="accent2">
                        <a:lumMod val="40000"/>
                        <a:lumOff val="60000"/>
                      </a:schemeClr>
                    </a:solidFill>
                  </a:tcPr>
                </a:tc>
              </a:tr>
              <a:tr h="479539">
                <a:tc>
                  <a:txBody>
                    <a:bodyPr/>
                    <a:lstStyle/>
                    <a:p>
                      <a:r>
                        <a:rPr lang="en-US" sz="2000" dirty="0" smtClean="0"/>
                        <a:t>Phosphorus</a:t>
                      </a:r>
                      <a:endParaRPr lang="en-US" sz="2000" dirty="0"/>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High</a:t>
                      </a:r>
                    </a:p>
                  </a:txBody>
                  <a:tcP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High</a:t>
                      </a:r>
                    </a:p>
                  </a:txBody>
                  <a:tcPr>
                    <a:solidFill>
                      <a:schemeClr val="accent2">
                        <a:lumMod val="75000"/>
                      </a:schemeClr>
                    </a:solidFill>
                  </a:tcPr>
                </a:tc>
              </a:tr>
              <a:tr h="479539">
                <a:tc>
                  <a:txBody>
                    <a:bodyPr/>
                    <a:lstStyle/>
                    <a:p>
                      <a:r>
                        <a:rPr lang="en-US" sz="2000" dirty="0" smtClean="0"/>
                        <a:t>Potassium</a:t>
                      </a:r>
                      <a:endParaRPr lang="en-US" sz="2000" dirty="0"/>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High</a:t>
                      </a:r>
                    </a:p>
                  </a:txBody>
                  <a:tcPr>
                    <a:solidFill>
                      <a:schemeClr val="accent2">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High</a:t>
                      </a:r>
                    </a:p>
                  </a:txBody>
                  <a:tcPr>
                    <a:solidFill>
                      <a:schemeClr val="accent2">
                        <a:lumMod val="75000"/>
                      </a:schemeClr>
                    </a:solidFill>
                  </a:tcPr>
                </a:tc>
              </a:tr>
              <a:tr h="479539">
                <a:tc>
                  <a:txBody>
                    <a:bodyPr/>
                    <a:lstStyle/>
                    <a:p>
                      <a:r>
                        <a:rPr lang="en-US" sz="2000" dirty="0" smtClean="0"/>
                        <a:t>Organic Matter</a:t>
                      </a:r>
                      <a:endParaRPr lang="en-US" sz="2000" dirty="0"/>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High</a:t>
                      </a: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High</a:t>
                      </a:r>
                    </a:p>
                  </a:txBody>
                  <a:tcPr>
                    <a:solidFill>
                      <a:schemeClr val="accent6">
                        <a:lumMod val="75000"/>
                      </a:schemeClr>
                    </a:solidFill>
                  </a:tcPr>
                </a:tc>
              </a:tr>
              <a:tr h="479539">
                <a:tc>
                  <a:txBody>
                    <a:bodyPr/>
                    <a:lstStyle/>
                    <a:p>
                      <a:r>
                        <a:rPr lang="en-US" sz="2000" dirty="0" smtClean="0"/>
                        <a:t>Microbial Resp.</a:t>
                      </a:r>
                      <a:endParaRPr lang="en-US" sz="2000" dirty="0"/>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High</a:t>
                      </a: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High</a:t>
                      </a:r>
                    </a:p>
                  </a:txBody>
                  <a:tcPr>
                    <a:solidFill>
                      <a:schemeClr val="accent6">
                        <a:lumMod val="75000"/>
                      </a:schemeClr>
                    </a:solidFill>
                  </a:tcPr>
                </a:tc>
              </a:tr>
            </a:tbl>
          </a:graphicData>
        </a:graphic>
      </p:graphicFrame>
      <p:sp>
        <p:nvSpPr>
          <p:cNvPr id="10" name="TextBox 9"/>
          <p:cNvSpPr txBox="1"/>
          <p:nvPr/>
        </p:nvSpPr>
        <p:spPr>
          <a:xfrm>
            <a:off x="796752" y="4534128"/>
            <a:ext cx="7730303" cy="1938992"/>
          </a:xfrm>
          <a:prstGeom prst="rect">
            <a:avLst/>
          </a:prstGeom>
          <a:noFill/>
        </p:spPr>
        <p:txBody>
          <a:bodyPr wrap="square" rtlCol="0">
            <a:spAutoFit/>
          </a:bodyPr>
          <a:lstStyle/>
          <a:p>
            <a:r>
              <a:rPr lang="en-US" sz="2400" dirty="0" smtClean="0"/>
              <a:t>Both soils should support good plant growth and big microbial biomass</a:t>
            </a:r>
          </a:p>
          <a:p>
            <a:endParaRPr lang="en-US" sz="2400" dirty="0"/>
          </a:p>
          <a:p>
            <a:r>
              <a:rPr lang="en-US" sz="2400" dirty="0" smtClean="0"/>
              <a:t>The conventional field will have more problems with nutrient run-off</a:t>
            </a:r>
            <a:endParaRPr lang="en-US" sz="2400" dirty="0"/>
          </a:p>
        </p:txBody>
      </p:sp>
    </p:spTree>
    <p:extLst>
      <p:ext uri="{BB962C8B-B14F-4D97-AF65-F5344CB8AC3E}">
        <p14:creationId xmlns:p14="http://schemas.microsoft.com/office/powerpoint/2010/main" val="169271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36336"/>
            <a:ext cx="9144000" cy="4887724"/>
          </a:xfrm>
          <a:prstGeom prst="rect">
            <a:avLst/>
          </a:prstGeom>
          <a:ln>
            <a:solidFill>
              <a:schemeClr val="tx1"/>
            </a:solidFill>
          </a:ln>
        </p:spPr>
      </p:pic>
    </p:spTree>
    <p:extLst>
      <p:ext uri="{BB962C8B-B14F-4D97-AF65-F5344CB8AC3E}">
        <p14:creationId xmlns:p14="http://schemas.microsoft.com/office/powerpoint/2010/main" val="14466484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rot="5400000">
            <a:off x="176451" y="818692"/>
            <a:ext cx="6858000" cy="5143500"/>
          </a:xfrm>
          <a:ln>
            <a:solidFill>
              <a:schemeClr val="tx1"/>
            </a:solidFill>
          </a:ln>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Lst>
          </a:blip>
          <a:srcRect l="28651" t="20937" r="20329" b="24242"/>
          <a:stretch/>
        </p:blipFill>
        <p:spPr>
          <a:xfrm>
            <a:off x="6529741" y="2159306"/>
            <a:ext cx="2093205" cy="2192358"/>
          </a:xfrm>
          <a:prstGeom prst="rect">
            <a:avLst/>
          </a:prstGeom>
          <a:ln>
            <a:solidFill>
              <a:schemeClr val="tx1"/>
            </a:solidFill>
          </a:ln>
        </p:spPr>
      </p:pic>
    </p:spTree>
    <p:extLst>
      <p:ext uri="{BB962C8B-B14F-4D97-AF65-F5344CB8AC3E}">
        <p14:creationId xmlns:p14="http://schemas.microsoft.com/office/powerpoint/2010/main" val="158136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137221"/>
            <a:ext cx="9144000" cy="6343717"/>
          </a:xfrm>
          <a:prstGeom prst="rect">
            <a:avLst/>
          </a:prstGeom>
        </p:spPr>
      </p:pic>
      <p:sp>
        <p:nvSpPr>
          <p:cNvPr id="17" name="TextBox 16"/>
          <p:cNvSpPr txBox="1"/>
          <p:nvPr/>
        </p:nvSpPr>
        <p:spPr>
          <a:xfrm>
            <a:off x="2134902" y="6441319"/>
            <a:ext cx="6360082" cy="307777"/>
          </a:xfrm>
          <a:prstGeom prst="rect">
            <a:avLst/>
          </a:prstGeom>
          <a:noFill/>
        </p:spPr>
        <p:txBody>
          <a:bodyPr wrap="square" rtlCol="0">
            <a:spAutoFit/>
          </a:bodyPr>
          <a:lstStyle/>
          <a:p>
            <a:r>
              <a:rPr lang="en-US" sz="1400" dirty="0" smtClean="0"/>
              <a:t>ANCOVA: F</a:t>
            </a:r>
            <a:r>
              <a:rPr lang="en-US" sz="1400" baseline="-25000" dirty="0" smtClean="0"/>
              <a:t>4,19</a:t>
            </a:r>
            <a:r>
              <a:rPr lang="en-US" sz="1400" dirty="0" smtClean="0"/>
              <a:t>=9.218</a:t>
            </a:r>
            <a:r>
              <a:rPr lang="en-US" sz="1400" dirty="0"/>
              <a:t>, </a:t>
            </a:r>
            <a:r>
              <a:rPr lang="en-US" sz="1400" i="1" dirty="0" smtClean="0"/>
              <a:t>P</a:t>
            </a:r>
            <a:r>
              <a:rPr lang="en-US" sz="1400" dirty="0" smtClean="0"/>
              <a:t>&lt;0.001; Soil: </a:t>
            </a:r>
            <a:r>
              <a:rPr lang="en-US" sz="1400" i="1" dirty="0" smtClean="0"/>
              <a:t>P&lt;</a:t>
            </a:r>
            <a:r>
              <a:rPr lang="en-US" sz="1400" dirty="0" smtClean="0"/>
              <a:t>0.001; Soil*Steam Treatment: </a:t>
            </a:r>
            <a:r>
              <a:rPr lang="en-US" sz="1400" i="1" dirty="0" smtClean="0"/>
              <a:t>P</a:t>
            </a:r>
            <a:r>
              <a:rPr lang="en-US" sz="1400" dirty="0" smtClean="0"/>
              <a:t>=0.01</a:t>
            </a:r>
            <a:endParaRPr lang="en-US" sz="1400" dirty="0"/>
          </a:p>
        </p:txBody>
      </p:sp>
      <p:sp>
        <p:nvSpPr>
          <p:cNvPr id="3" name="Rectangle 2"/>
          <p:cNvSpPr/>
          <p:nvPr/>
        </p:nvSpPr>
        <p:spPr>
          <a:xfrm flipH="1">
            <a:off x="6808204" y="1568899"/>
            <a:ext cx="1961042" cy="422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958028" y="1568899"/>
            <a:ext cx="2009720" cy="422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067578" y="492167"/>
            <a:ext cx="2553733" cy="665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638478" y="97667"/>
            <a:ext cx="3859035" cy="1200329"/>
          </a:xfrm>
          <a:prstGeom prst="rect">
            <a:avLst/>
          </a:prstGeom>
          <a:solidFill>
            <a:schemeClr val="accent6">
              <a:lumMod val="20000"/>
              <a:lumOff val="80000"/>
            </a:schemeClr>
          </a:solidFill>
        </p:spPr>
        <p:txBody>
          <a:bodyPr wrap="square" rtlCol="0">
            <a:spAutoFit/>
          </a:bodyPr>
          <a:lstStyle/>
          <a:p>
            <a:r>
              <a:rPr lang="en-US" sz="2400" dirty="0" smtClean="0"/>
              <a:t>Hypothesis: Managing </a:t>
            </a:r>
            <a:r>
              <a:rPr lang="en-US" sz="2400" dirty="0"/>
              <a:t>for soil health </a:t>
            </a:r>
            <a:r>
              <a:rPr lang="en-US" sz="2400" dirty="0" smtClean="0"/>
              <a:t>makes caterpillars feeding on plants smaller. </a:t>
            </a:r>
            <a:endParaRPr lang="en-US" sz="2400" dirty="0"/>
          </a:p>
        </p:txBody>
      </p:sp>
      <p:sp>
        <p:nvSpPr>
          <p:cNvPr id="18" name="TextBox 17"/>
          <p:cNvSpPr txBox="1"/>
          <p:nvPr/>
        </p:nvSpPr>
        <p:spPr>
          <a:xfrm>
            <a:off x="4635949" y="77402"/>
            <a:ext cx="3859035" cy="1200329"/>
          </a:xfrm>
          <a:prstGeom prst="rect">
            <a:avLst/>
          </a:prstGeom>
          <a:solidFill>
            <a:schemeClr val="accent6">
              <a:lumMod val="20000"/>
              <a:lumOff val="80000"/>
            </a:schemeClr>
          </a:solidFill>
        </p:spPr>
        <p:txBody>
          <a:bodyPr wrap="square" rtlCol="0">
            <a:spAutoFit/>
          </a:bodyPr>
          <a:lstStyle/>
          <a:p>
            <a:r>
              <a:rPr lang="en-US" sz="2400" smtClean="0"/>
              <a:t>Hypothesis: </a:t>
            </a:r>
            <a:r>
              <a:rPr lang="en-US" sz="2400" dirty="0" smtClean="0"/>
              <a:t>Changes in microbial communities drive changes in </a:t>
            </a:r>
            <a:r>
              <a:rPr lang="en-US" sz="2400" smtClean="0"/>
              <a:t>plant quality</a:t>
            </a:r>
            <a:endParaRPr lang="en-US" sz="2400" dirty="0" smtClean="0"/>
          </a:p>
        </p:txBody>
      </p:sp>
      <p:pic>
        <p:nvPicPr>
          <p:cNvPr id="8" name="Picture 7"/>
          <p:cNvPicPr>
            <a:picLocks noChangeAspect="1"/>
          </p:cNvPicPr>
          <p:nvPr/>
        </p:nvPicPr>
        <p:blipFill>
          <a:blip r:embed="rId3">
            <a:duotone>
              <a:prstClr val="black"/>
              <a:schemeClr val="accent6">
                <a:tint val="45000"/>
                <a:satMod val="400000"/>
              </a:schemeClr>
            </a:duotone>
          </a:blip>
          <a:stretch>
            <a:fillRect/>
          </a:stretch>
        </p:blipFill>
        <p:spPr>
          <a:xfrm>
            <a:off x="7430044" y="674106"/>
            <a:ext cx="1203335" cy="1253270"/>
          </a:xfrm>
          <a:prstGeom prst="rect">
            <a:avLst/>
          </a:prstGeom>
        </p:spPr>
      </p:pic>
      <p:cxnSp>
        <p:nvCxnSpPr>
          <p:cNvPr id="21" name="Straight Connector 20"/>
          <p:cNvCxnSpPr/>
          <p:nvPr/>
        </p:nvCxnSpPr>
        <p:spPr>
          <a:xfrm>
            <a:off x="5441430" y="2218544"/>
            <a:ext cx="1126565" cy="0"/>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a:off x="7191617" y="2218544"/>
            <a:ext cx="1126565" cy="0"/>
          </a:xfrm>
          <a:prstGeom prst="line">
            <a:avLst/>
          </a:prstGeom>
        </p:spPr>
        <p:style>
          <a:lnRef idx="3">
            <a:schemeClr val="dk1"/>
          </a:lnRef>
          <a:fillRef idx="0">
            <a:schemeClr val="dk1"/>
          </a:fillRef>
          <a:effectRef idx="2">
            <a:schemeClr val="dk1"/>
          </a:effectRef>
          <a:fontRef idx="minor">
            <a:schemeClr val="tx1"/>
          </a:fontRef>
        </p:style>
      </p:cxnSp>
      <p:sp>
        <p:nvSpPr>
          <p:cNvPr id="23" name="TextBox 22"/>
          <p:cNvSpPr txBox="1"/>
          <p:nvPr/>
        </p:nvSpPr>
        <p:spPr>
          <a:xfrm>
            <a:off x="6652915" y="2033878"/>
            <a:ext cx="652969" cy="523220"/>
          </a:xfrm>
          <a:prstGeom prst="rect">
            <a:avLst/>
          </a:prstGeom>
          <a:noFill/>
        </p:spPr>
        <p:txBody>
          <a:bodyPr wrap="square" rtlCol="0">
            <a:spAutoFit/>
          </a:bodyPr>
          <a:lstStyle/>
          <a:p>
            <a:r>
              <a:rPr lang="en-US" sz="2800" b="1" smtClean="0"/>
              <a:t>**</a:t>
            </a:r>
            <a:endParaRPr lang="en-US" sz="2800" b="1" dirty="0"/>
          </a:p>
        </p:txBody>
      </p:sp>
      <p:cxnSp>
        <p:nvCxnSpPr>
          <p:cNvPr id="24" name="Straight Connector 23"/>
          <p:cNvCxnSpPr/>
          <p:nvPr/>
        </p:nvCxnSpPr>
        <p:spPr>
          <a:xfrm>
            <a:off x="1395610" y="2158173"/>
            <a:ext cx="1858365"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3906944" y="2158173"/>
            <a:ext cx="2014171" cy="0"/>
          </a:xfrm>
          <a:prstGeom prst="line">
            <a:avLst/>
          </a:prstGeom>
        </p:spPr>
        <p:style>
          <a:lnRef idx="3">
            <a:schemeClr val="dk1"/>
          </a:lnRef>
          <a:fillRef idx="0">
            <a:schemeClr val="dk1"/>
          </a:fillRef>
          <a:effectRef idx="2">
            <a:schemeClr val="dk1"/>
          </a:effectRef>
          <a:fontRef idx="minor">
            <a:schemeClr val="tx1"/>
          </a:fontRef>
        </p:style>
      </p:cxnSp>
      <p:sp>
        <p:nvSpPr>
          <p:cNvPr id="26" name="TextBox 25"/>
          <p:cNvSpPr txBox="1"/>
          <p:nvPr/>
        </p:nvSpPr>
        <p:spPr>
          <a:xfrm>
            <a:off x="3253976" y="1956934"/>
            <a:ext cx="754286" cy="523220"/>
          </a:xfrm>
          <a:prstGeom prst="rect">
            <a:avLst/>
          </a:prstGeom>
          <a:noFill/>
        </p:spPr>
        <p:txBody>
          <a:bodyPr wrap="square" rtlCol="0">
            <a:spAutoFit/>
          </a:bodyPr>
          <a:lstStyle/>
          <a:p>
            <a:r>
              <a:rPr lang="en-US" sz="2800" b="1" smtClean="0"/>
              <a:t>***</a:t>
            </a:r>
            <a:endParaRPr lang="en-US" sz="2800" b="1" dirty="0"/>
          </a:p>
        </p:txBody>
      </p:sp>
    </p:spTree>
    <p:extLst>
      <p:ext uri="{BB962C8B-B14F-4D97-AF65-F5344CB8AC3E}">
        <p14:creationId xmlns:p14="http://schemas.microsoft.com/office/powerpoint/2010/main" val="126059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16" grpId="0" animBg="1"/>
      <p:bldP spid="18" grpId="0" animBg="1"/>
      <p:bldP spid="23"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596910" y="0"/>
            <a:ext cx="3105169" cy="3358812"/>
            <a:chOff x="5810275" y="213662"/>
            <a:chExt cx="2321576" cy="2948793"/>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flipV="1">
              <a:off x="5507226" y="537831"/>
              <a:ext cx="2927673" cy="2321576"/>
            </a:xfrm>
            <a:prstGeom prst="rect">
              <a:avLst/>
            </a:prstGeom>
            <a:ln>
              <a:solidFill>
                <a:schemeClr val="tx1"/>
              </a:solidFill>
            </a:ln>
          </p:spPr>
        </p:pic>
        <p:sp>
          <p:nvSpPr>
            <p:cNvPr id="10" name="TextBox 9"/>
            <p:cNvSpPr txBox="1"/>
            <p:nvPr/>
          </p:nvSpPr>
          <p:spPr>
            <a:xfrm>
              <a:off x="5857288" y="213662"/>
              <a:ext cx="1464489" cy="646331"/>
            </a:xfrm>
            <a:prstGeom prst="rect">
              <a:avLst/>
            </a:prstGeom>
            <a:solidFill>
              <a:schemeClr val="bg1">
                <a:alpha val="57000"/>
              </a:schemeClr>
            </a:solidFill>
          </p:spPr>
          <p:txBody>
            <a:bodyPr wrap="square" rtlCol="0">
              <a:spAutoFit/>
            </a:bodyPr>
            <a:lstStyle/>
            <a:p>
              <a:pPr algn="ctr"/>
              <a:r>
                <a:rPr lang="en-US" dirty="0" smtClean="0">
                  <a:solidFill>
                    <a:srgbClr val="7F490B"/>
                  </a:solidFill>
                </a:rPr>
                <a:t>Conventional</a:t>
              </a:r>
            </a:p>
            <a:p>
              <a:pPr algn="ctr"/>
              <a:r>
                <a:rPr lang="en-US" dirty="0" smtClean="0">
                  <a:solidFill>
                    <a:srgbClr val="7F490B"/>
                  </a:solidFill>
                </a:rPr>
                <a:t>CT</a:t>
              </a:r>
              <a:endParaRPr lang="en-US" dirty="0">
                <a:solidFill>
                  <a:srgbClr val="7F490B"/>
                </a:solidFill>
              </a:endParaRPr>
            </a:p>
          </p:txBody>
        </p:sp>
        <p:sp>
          <p:nvSpPr>
            <p:cNvPr id="11" name="TextBox 10"/>
            <p:cNvSpPr txBox="1"/>
            <p:nvPr/>
          </p:nvSpPr>
          <p:spPr>
            <a:xfrm>
              <a:off x="7231330" y="888449"/>
              <a:ext cx="595745" cy="369332"/>
            </a:xfrm>
            <a:prstGeom prst="rect">
              <a:avLst/>
            </a:prstGeom>
            <a:noFill/>
          </p:spPr>
          <p:txBody>
            <a:bodyPr wrap="square" rtlCol="0">
              <a:spAutoFit/>
            </a:bodyPr>
            <a:lstStyle/>
            <a:p>
              <a:r>
                <a:rPr lang="en-US" dirty="0" smtClean="0"/>
                <a:t>S</a:t>
              </a:r>
              <a:endParaRPr lang="en-US" dirty="0"/>
            </a:p>
          </p:txBody>
        </p:sp>
        <p:sp>
          <p:nvSpPr>
            <p:cNvPr id="12" name="TextBox 11"/>
            <p:cNvSpPr txBox="1"/>
            <p:nvPr/>
          </p:nvSpPr>
          <p:spPr>
            <a:xfrm>
              <a:off x="6330811" y="888449"/>
              <a:ext cx="595745" cy="369332"/>
            </a:xfrm>
            <a:prstGeom prst="rect">
              <a:avLst/>
            </a:prstGeom>
            <a:noFill/>
          </p:spPr>
          <p:txBody>
            <a:bodyPr wrap="square" rtlCol="0">
              <a:spAutoFit/>
            </a:bodyPr>
            <a:lstStyle/>
            <a:p>
              <a:r>
                <a:rPr lang="en-US" dirty="0" smtClean="0"/>
                <a:t>L</a:t>
              </a:r>
              <a:endParaRPr lang="en-US" dirty="0"/>
            </a:p>
          </p:txBody>
        </p:sp>
      </p:grpSp>
      <p:grpSp>
        <p:nvGrpSpPr>
          <p:cNvPr id="18" name="Group 17"/>
          <p:cNvGrpSpPr/>
          <p:nvPr/>
        </p:nvGrpSpPr>
        <p:grpSpPr>
          <a:xfrm>
            <a:off x="5596909" y="3426704"/>
            <a:ext cx="3154680" cy="3431296"/>
            <a:chOff x="5810275" y="3546691"/>
            <a:chExt cx="2358251" cy="2863264"/>
          </a:xfrm>
        </p:grpSpPr>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5540720" y="3816246"/>
              <a:ext cx="2863264" cy="2324154"/>
            </a:xfrm>
            <a:prstGeom prst="rect">
              <a:avLst/>
            </a:prstGeom>
            <a:ln>
              <a:solidFill>
                <a:schemeClr val="tx1"/>
              </a:solidFill>
            </a:ln>
          </p:spPr>
        </p:pic>
        <p:sp>
          <p:nvSpPr>
            <p:cNvPr id="14" name="TextBox 13"/>
            <p:cNvSpPr txBox="1"/>
            <p:nvPr/>
          </p:nvSpPr>
          <p:spPr>
            <a:xfrm>
              <a:off x="5857282" y="3613442"/>
              <a:ext cx="1404245" cy="646331"/>
            </a:xfrm>
            <a:prstGeom prst="rect">
              <a:avLst/>
            </a:prstGeom>
            <a:solidFill>
              <a:schemeClr val="bg1">
                <a:alpha val="57000"/>
              </a:schemeClr>
            </a:solidFill>
          </p:spPr>
          <p:txBody>
            <a:bodyPr wrap="square" rtlCol="0">
              <a:spAutoFit/>
            </a:bodyPr>
            <a:lstStyle/>
            <a:p>
              <a:pPr algn="ctr"/>
              <a:r>
                <a:rPr lang="en-US" dirty="0" smtClean="0">
                  <a:solidFill>
                    <a:schemeClr val="accent6">
                      <a:lumMod val="75000"/>
                    </a:schemeClr>
                  </a:solidFill>
                </a:rPr>
                <a:t>Soil Health</a:t>
              </a:r>
            </a:p>
            <a:p>
              <a:pPr algn="ctr"/>
              <a:r>
                <a:rPr lang="en-US" dirty="0" smtClean="0">
                  <a:solidFill>
                    <a:schemeClr val="accent6">
                      <a:lumMod val="75000"/>
                    </a:schemeClr>
                  </a:solidFill>
                </a:rPr>
                <a:t>SH</a:t>
              </a:r>
              <a:endParaRPr lang="en-US" dirty="0">
                <a:solidFill>
                  <a:schemeClr val="accent6">
                    <a:lumMod val="75000"/>
                  </a:schemeClr>
                </a:solidFill>
              </a:endParaRPr>
            </a:p>
          </p:txBody>
        </p:sp>
        <p:sp>
          <p:nvSpPr>
            <p:cNvPr id="15" name="TextBox 14"/>
            <p:cNvSpPr txBox="1"/>
            <p:nvPr/>
          </p:nvSpPr>
          <p:spPr>
            <a:xfrm>
              <a:off x="7572781" y="4326526"/>
              <a:ext cx="595745" cy="369332"/>
            </a:xfrm>
            <a:prstGeom prst="rect">
              <a:avLst/>
            </a:prstGeom>
            <a:noFill/>
          </p:spPr>
          <p:txBody>
            <a:bodyPr wrap="square" rtlCol="0">
              <a:spAutoFit/>
            </a:bodyPr>
            <a:lstStyle/>
            <a:p>
              <a:r>
                <a:rPr lang="en-US" dirty="0" smtClean="0"/>
                <a:t>S</a:t>
              </a:r>
              <a:endParaRPr lang="en-US" dirty="0"/>
            </a:p>
          </p:txBody>
        </p:sp>
        <p:sp>
          <p:nvSpPr>
            <p:cNvPr id="16" name="TextBox 15"/>
            <p:cNvSpPr txBox="1"/>
            <p:nvPr/>
          </p:nvSpPr>
          <p:spPr>
            <a:xfrm>
              <a:off x="6291662" y="4333864"/>
              <a:ext cx="595745" cy="369332"/>
            </a:xfrm>
            <a:prstGeom prst="rect">
              <a:avLst/>
            </a:prstGeom>
            <a:noFill/>
          </p:spPr>
          <p:txBody>
            <a:bodyPr wrap="square" rtlCol="0">
              <a:spAutoFit/>
            </a:bodyPr>
            <a:lstStyle/>
            <a:p>
              <a:r>
                <a:rPr lang="en-US" dirty="0" smtClean="0"/>
                <a:t>L</a:t>
              </a:r>
              <a:endParaRPr lang="en-US" dirty="0"/>
            </a:p>
          </p:txBody>
        </p:sp>
      </p:grpSp>
      <p:grpSp>
        <p:nvGrpSpPr>
          <p:cNvPr id="26" name="Group 25"/>
          <p:cNvGrpSpPr/>
          <p:nvPr/>
        </p:nvGrpSpPr>
        <p:grpSpPr>
          <a:xfrm>
            <a:off x="1207126" y="290198"/>
            <a:ext cx="3642209" cy="6197329"/>
            <a:chOff x="278627" y="290198"/>
            <a:chExt cx="3642209" cy="6197329"/>
          </a:xfrm>
        </p:grpSpPr>
        <p:pic>
          <p:nvPicPr>
            <p:cNvPr id="25" name="Picture 24"/>
            <p:cNvPicPr>
              <a:picLocks noChangeAspect="1"/>
            </p:cNvPicPr>
            <p:nvPr/>
          </p:nvPicPr>
          <p:blipFill>
            <a:blip r:embed="rId6"/>
            <a:stretch>
              <a:fillRect/>
            </a:stretch>
          </p:blipFill>
          <p:spPr>
            <a:xfrm>
              <a:off x="278627" y="290198"/>
              <a:ext cx="3642209" cy="6197329"/>
            </a:xfrm>
            <a:prstGeom prst="rect">
              <a:avLst/>
            </a:prstGeom>
          </p:spPr>
        </p:pic>
        <p:sp>
          <p:nvSpPr>
            <p:cNvPr id="19" name="TextBox 18"/>
            <p:cNvSpPr txBox="1"/>
            <p:nvPr/>
          </p:nvSpPr>
          <p:spPr>
            <a:xfrm>
              <a:off x="1427019" y="2382982"/>
              <a:ext cx="332509" cy="369332"/>
            </a:xfrm>
            <a:prstGeom prst="rect">
              <a:avLst/>
            </a:prstGeom>
            <a:noFill/>
          </p:spPr>
          <p:txBody>
            <a:bodyPr wrap="square" rtlCol="0">
              <a:spAutoFit/>
            </a:bodyPr>
            <a:lstStyle/>
            <a:p>
              <a:r>
                <a:rPr lang="en-US" smtClean="0"/>
                <a:t>a</a:t>
              </a:r>
              <a:endParaRPr lang="en-US"/>
            </a:p>
          </p:txBody>
        </p:sp>
        <p:sp>
          <p:nvSpPr>
            <p:cNvPr id="20" name="TextBox 19"/>
            <p:cNvSpPr txBox="1"/>
            <p:nvPr/>
          </p:nvSpPr>
          <p:spPr>
            <a:xfrm>
              <a:off x="2069712" y="1107207"/>
              <a:ext cx="332509" cy="369332"/>
            </a:xfrm>
            <a:prstGeom prst="rect">
              <a:avLst/>
            </a:prstGeom>
            <a:noFill/>
          </p:spPr>
          <p:txBody>
            <a:bodyPr wrap="square" rtlCol="0">
              <a:spAutoFit/>
            </a:bodyPr>
            <a:lstStyle/>
            <a:p>
              <a:r>
                <a:rPr lang="en-US" dirty="0" smtClean="0"/>
                <a:t>b</a:t>
              </a:r>
              <a:endParaRPr lang="en-US" dirty="0"/>
            </a:p>
          </p:txBody>
        </p:sp>
        <p:sp>
          <p:nvSpPr>
            <p:cNvPr id="21" name="TextBox 20"/>
            <p:cNvSpPr txBox="1"/>
            <p:nvPr/>
          </p:nvSpPr>
          <p:spPr>
            <a:xfrm>
              <a:off x="2659192" y="1161380"/>
              <a:ext cx="332509" cy="369332"/>
            </a:xfrm>
            <a:prstGeom prst="rect">
              <a:avLst/>
            </a:prstGeom>
            <a:noFill/>
          </p:spPr>
          <p:txBody>
            <a:bodyPr wrap="square" rtlCol="0">
              <a:spAutoFit/>
            </a:bodyPr>
            <a:lstStyle/>
            <a:p>
              <a:r>
                <a:rPr lang="en-US" smtClean="0"/>
                <a:t>b</a:t>
              </a:r>
              <a:endParaRPr lang="en-US" dirty="0"/>
            </a:p>
          </p:txBody>
        </p:sp>
        <p:sp>
          <p:nvSpPr>
            <p:cNvPr id="22" name="TextBox 21"/>
            <p:cNvSpPr txBox="1"/>
            <p:nvPr/>
          </p:nvSpPr>
          <p:spPr>
            <a:xfrm>
              <a:off x="3227228" y="634115"/>
              <a:ext cx="332509" cy="369332"/>
            </a:xfrm>
            <a:prstGeom prst="rect">
              <a:avLst/>
            </a:prstGeom>
            <a:noFill/>
          </p:spPr>
          <p:txBody>
            <a:bodyPr wrap="square" rtlCol="0">
              <a:spAutoFit/>
            </a:bodyPr>
            <a:lstStyle/>
            <a:p>
              <a:r>
                <a:rPr lang="en-US" dirty="0" smtClean="0"/>
                <a:t>c</a:t>
              </a:r>
              <a:endParaRPr lang="en-US" dirty="0"/>
            </a:p>
          </p:txBody>
        </p:sp>
      </p:grpSp>
      <p:sp>
        <p:nvSpPr>
          <p:cNvPr id="23" name="TextBox 22"/>
          <p:cNvSpPr txBox="1"/>
          <p:nvPr/>
        </p:nvSpPr>
        <p:spPr>
          <a:xfrm>
            <a:off x="145716" y="6487527"/>
            <a:ext cx="4703619" cy="307777"/>
          </a:xfrm>
          <a:prstGeom prst="rect">
            <a:avLst/>
          </a:prstGeom>
          <a:noFill/>
        </p:spPr>
        <p:txBody>
          <a:bodyPr wrap="square" rtlCol="0">
            <a:spAutoFit/>
          </a:bodyPr>
          <a:lstStyle/>
          <a:p>
            <a:r>
              <a:rPr lang="en-US" sz="1400" dirty="0" smtClean="0"/>
              <a:t>ANOVA: F</a:t>
            </a:r>
            <a:r>
              <a:rPr lang="en-US" sz="1400" baseline="-25000" dirty="0" smtClean="0"/>
              <a:t>3,59</a:t>
            </a:r>
            <a:r>
              <a:rPr lang="en-US" sz="1400" dirty="0" smtClean="0"/>
              <a:t>=79.91, </a:t>
            </a:r>
            <a:r>
              <a:rPr lang="en-US" sz="1400" i="1" dirty="0" smtClean="0"/>
              <a:t>P</a:t>
            </a:r>
            <a:r>
              <a:rPr lang="en-US" sz="1400" dirty="0" smtClean="0"/>
              <a:t>&lt;0.001; </a:t>
            </a:r>
            <a:r>
              <a:rPr lang="en-US" sz="1400" dirty="0" err="1" smtClean="0"/>
              <a:t>Tukey</a:t>
            </a:r>
            <a:r>
              <a:rPr lang="en-US" sz="1400" dirty="0" smtClean="0"/>
              <a:t> HSD test</a:t>
            </a:r>
            <a:endParaRPr lang="en-US" sz="1400" dirty="0"/>
          </a:p>
        </p:txBody>
      </p:sp>
    </p:spTree>
    <p:extLst>
      <p:ext uri="{BB962C8B-B14F-4D97-AF65-F5344CB8AC3E}">
        <p14:creationId xmlns:p14="http://schemas.microsoft.com/office/powerpoint/2010/main" val="19873232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279630" y="1406705"/>
            <a:ext cx="1843875" cy="2500925"/>
            <a:chOff x="25616" y="25086"/>
            <a:chExt cx="2590800" cy="3471672"/>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b="-367"/>
            <a:stretch/>
          </p:blipFill>
          <p:spPr>
            <a:xfrm>
              <a:off x="25616" y="25086"/>
              <a:ext cx="2590800" cy="3471672"/>
            </a:xfrm>
            <a:prstGeom prst="rect">
              <a:avLst/>
            </a:prstGeom>
            <a:ln>
              <a:solidFill>
                <a:schemeClr val="tx1"/>
              </a:solidFill>
            </a:ln>
          </p:spPr>
        </p:pic>
        <p:sp>
          <p:nvSpPr>
            <p:cNvPr id="7" name="TextBox 6"/>
            <p:cNvSpPr txBox="1"/>
            <p:nvPr/>
          </p:nvSpPr>
          <p:spPr>
            <a:xfrm>
              <a:off x="298884" y="197098"/>
              <a:ext cx="2002238" cy="530037"/>
            </a:xfrm>
            <a:prstGeom prst="rect">
              <a:avLst/>
            </a:prstGeom>
            <a:solidFill>
              <a:schemeClr val="tx1">
                <a:lumMod val="85000"/>
                <a:lumOff val="15000"/>
                <a:alpha val="79000"/>
              </a:schemeClr>
            </a:solidFill>
          </p:spPr>
          <p:txBody>
            <a:bodyPr wrap="square" rtlCol="0">
              <a:spAutoFit/>
            </a:bodyPr>
            <a:lstStyle/>
            <a:p>
              <a:pPr algn="ctr"/>
              <a:r>
                <a:rPr lang="en-US" dirty="0" smtClean="0">
                  <a:solidFill>
                    <a:schemeClr val="accent6">
                      <a:lumMod val="20000"/>
                      <a:lumOff val="80000"/>
                    </a:schemeClr>
                  </a:solidFill>
                </a:rPr>
                <a:t>Soil Health</a:t>
              </a:r>
            </a:p>
          </p:txBody>
        </p:sp>
      </p:grpSp>
      <p:grpSp>
        <p:nvGrpSpPr>
          <p:cNvPr id="14" name="Group 13"/>
          <p:cNvGrpSpPr/>
          <p:nvPr/>
        </p:nvGrpSpPr>
        <p:grpSpPr>
          <a:xfrm>
            <a:off x="7186027" y="1406706"/>
            <a:ext cx="1803737" cy="2500925"/>
            <a:chOff x="25616" y="3496758"/>
            <a:chExt cx="2590584" cy="3408172"/>
          </a:xfrm>
        </p:grpSpPr>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p:blipFill>
          <p:spPr>
            <a:xfrm>
              <a:off x="25616" y="3496758"/>
              <a:ext cx="2590584" cy="3408172"/>
            </a:xfrm>
            <a:prstGeom prst="rect">
              <a:avLst/>
            </a:prstGeom>
            <a:ln>
              <a:solidFill>
                <a:schemeClr val="tx1"/>
              </a:solidFill>
            </a:ln>
          </p:spPr>
        </p:pic>
        <p:sp>
          <p:nvSpPr>
            <p:cNvPr id="8" name="TextBox 7"/>
            <p:cNvSpPr txBox="1"/>
            <p:nvPr/>
          </p:nvSpPr>
          <p:spPr>
            <a:xfrm>
              <a:off x="298884" y="3682371"/>
              <a:ext cx="2044073" cy="850005"/>
            </a:xfrm>
            <a:prstGeom prst="rect">
              <a:avLst/>
            </a:prstGeom>
            <a:solidFill>
              <a:schemeClr val="tx1">
                <a:lumMod val="85000"/>
                <a:lumOff val="15000"/>
                <a:alpha val="79000"/>
              </a:schemeClr>
            </a:solidFill>
          </p:spPr>
          <p:txBody>
            <a:bodyPr wrap="square" rtlCol="0">
              <a:spAutoFit/>
            </a:bodyPr>
            <a:lstStyle/>
            <a:p>
              <a:pPr algn="ctr"/>
              <a:r>
                <a:rPr lang="en-US" dirty="0" smtClean="0">
                  <a:solidFill>
                    <a:srgbClr val="F7E6B0"/>
                  </a:solidFill>
                </a:rPr>
                <a:t>Conventional Till</a:t>
              </a:r>
            </a:p>
          </p:txBody>
        </p:sp>
      </p:grpSp>
      <p:graphicFrame>
        <p:nvGraphicFramePr>
          <p:cNvPr id="2" name="Table 1"/>
          <p:cNvGraphicFramePr>
            <a:graphicFrameLocks noGrp="1"/>
          </p:cNvGraphicFramePr>
          <p:nvPr>
            <p:extLst/>
          </p:nvPr>
        </p:nvGraphicFramePr>
        <p:xfrm>
          <a:off x="97626" y="981675"/>
          <a:ext cx="5119482" cy="2925955"/>
        </p:xfrm>
        <a:graphic>
          <a:graphicData uri="http://schemas.openxmlformats.org/drawingml/2006/table">
            <a:tbl>
              <a:tblPr firstRow="1" bandRow="1">
                <a:tableStyleId>{5C22544A-7EE6-4342-B048-85BDC9FD1C3A}</a:tableStyleId>
              </a:tblPr>
              <a:tblGrid>
                <a:gridCol w="1913575"/>
                <a:gridCol w="1575412"/>
                <a:gridCol w="1630495"/>
              </a:tblGrid>
              <a:tr h="528260">
                <a:tc>
                  <a:txBody>
                    <a:bodyPr/>
                    <a:lstStyle/>
                    <a:p>
                      <a:endParaRPr lang="en-US" sz="2000" dirty="0"/>
                    </a:p>
                  </a:txBody>
                  <a:tcPr>
                    <a:noFill/>
                  </a:tcPr>
                </a:tc>
                <a:tc>
                  <a:txBody>
                    <a:bodyPr/>
                    <a:lstStyle/>
                    <a:p>
                      <a:r>
                        <a:rPr lang="en-US" sz="2000" dirty="0" smtClean="0">
                          <a:solidFill>
                            <a:sysClr val="windowText" lastClr="000000"/>
                          </a:solidFill>
                        </a:rPr>
                        <a:t>‘Soil health’</a:t>
                      </a:r>
                      <a:endParaRPr lang="en-US" sz="2000" dirty="0">
                        <a:solidFill>
                          <a:sysClr val="windowText" lastClr="000000"/>
                        </a:solidFill>
                      </a:endParaRPr>
                    </a:p>
                  </a:txBody>
                  <a:tcPr>
                    <a:noFill/>
                  </a:tcPr>
                </a:tc>
                <a:tc>
                  <a:txBody>
                    <a:bodyPr/>
                    <a:lstStyle/>
                    <a:p>
                      <a:r>
                        <a:rPr lang="en-US" sz="2000" dirty="0" smtClean="0">
                          <a:solidFill>
                            <a:sysClr val="windowText" lastClr="000000"/>
                          </a:solidFill>
                        </a:rPr>
                        <a:t>Conventional</a:t>
                      </a:r>
                      <a:endParaRPr lang="en-US" sz="2000" dirty="0">
                        <a:solidFill>
                          <a:sysClr val="windowText" lastClr="000000"/>
                        </a:solidFill>
                      </a:endParaRPr>
                    </a:p>
                  </a:txBody>
                  <a:tcPr>
                    <a:noFill/>
                  </a:tcPr>
                </a:tc>
              </a:tr>
              <a:tr h="479539">
                <a:tc>
                  <a:txBody>
                    <a:bodyPr/>
                    <a:lstStyle/>
                    <a:p>
                      <a:r>
                        <a:rPr lang="en-US" sz="2000" dirty="0" smtClean="0"/>
                        <a:t>Nitrate</a:t>
                      </a:r>
                      <a:endParaRPr lang="en-US" sz="2000" dirty="0"/>
                    </a:p>
                  </a:txBody>
                  <a:tcPr>
                    <a:noFill/>
                  </a:tcPr>
                </a:tc>
                <a:tc>
                  <a:txBody>
                    <a:bodyPr/>
                    <a:lstStyle/>
                    <a:p>
                      <a:r>
                        <a:rPr lang="en-US" sz="2000" dirty="0" smtClean="0"/>
                        <a:t>Low</a:t>
                      </a:r>
                      <a:endParaRPr lang="en-US" sz="2000" dirty="0"/>
                    </a:p>
                  </a:txBody>
                  <a:tcPr>
                    <a:solidFill>
                      <a:srgbClr val="F7E6B0"/>
                    </a:solidFill>
                  </a:tcPr>
                </a:tc>
                <a:tc>
                  <a:txBody>
                    <a:bodyPr/>
                    <a:lstStyle/>
                    <a:p>
                      <a:r>
                        <a:rPr lang="en-US" sz="2000" dirty="0" smtClean="0"/>
                        <a:t>High</a:t>
                      </a:r>
                      <a:endParaRPr lang="en-US" sz="2000" dirty="0"/>
                    </a:p>
                  </a:txBody>
                  <a:tcPr>
                    <a:solidFill>
                      <a:schemeClr val="accent2">
                        <a:lumMod val="40000"/>
                        <a:lumOff val="60000"/>
                      </a:schemeClr>
                    </a:solidFill>
                  </a:tcPr>
                </a:tc>
              </a:tr>
              <a:tr h="479539">
                <a:tc>
                  <a:txBody>
                    <a:bodyPr/>
                    <a:lstStyle/>
                    <a:p>
                      <a:r>
                        <a:rPr lang="en-US" sz="2000" dirty="0" smtClean="0"/>
                        <a:t>Phosphorus</a:t>
                      </a:r>
                      <a:endParaRPr lang="en-US" sz="2000" dirty="0"/>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High</a:t>
                      </a:r>
                    </a:p>
                  </a:txBody>
                  <a:tcP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High</a:t>
                      </a:r>
                    </a:p>
                  </a:txBody>
                  <a:tcPr>
                    <a:solidFill>
                      <a:schemeClr val="accent2">
                        <a:lumMod val="75000"/>
                      </a:schemeClr>
                    </a:solidFill>
                  </a:tcPr>
                </a:tc>
              </a:tr>
              <a:tr h="479539">
                <a:tc>
                  <a:txBody>
                    <a:bodyPr/>
                    <a:lstStyle/>
                    <a:p>
                      <a:r>
                        <a:rPr lang="en-US" sz="2000" dirty="0" smtClean="0"/>
                        <a:t>Potassium</a:t>
                      </a:r>
                      <a:endParaRPr lang="en-US" sz="2000" dirty="0"/>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High</a:t>
                      </a:r>
                    </a:p>
                  </a:txBody>
                  <a:tcPr>
                    <a:solidFill>
                      <a:schemeClr val="accent2">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High</a:t>
                      </a:r>
                    </a:p>
                  </a:txBody>
                  <a:tcPr>
                    <a:solidFill>
                      <a:schemeClr val="accent2">
                        <a:lumMod val="75000"/>
                      </a:schemeClr>
                    </a:solidFill>
                  </a:tcPr>
                </a:tc>
              </a:tr>
              <a:tr h="479539">
                <a:tc>
                  <a:txBody>
                    <a:bodyPr/>
                    <a:lstStyle/>
                    <a:p>
                      <a:r>
                        <a:rPr lang="en-US" sz="2000" dirty="0" smtClean="0"/>
                        <a:t>Organic Matter</a:t>
                      </a:r>
                      <a:endParaRPr lang="en-US" sz="2000" dirty="0"/>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High</a:t>
                      </a: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High</a:t>
                      </a:r>
                    </a:p>
                  </a:txBody>
                  <a:tcPr>
                    <a:solidFill>
                      <a:schemeClr val="accent6">
                        <a:lumMod val="75000"/>
                      </a:schemeClr>
                    </a:solidFill>
                  </a:tcPr>
                </a:tc>
              </a:tr>
              <a:tr h="479539">
                <a:tc>
                  <a:txBody>
                    <a:bodyPr/>
                    <a:lstStyle/>
                    <a:p>
                      <a:r>
                        <a:rPr lang="en-US" sz="2000" dirty="0" smtClean="0"/>
                        <a:t>Microbial Resp.</a:t>
                      </a:r>
                      <a:endParaRPr lang="en-US" sz="2000" dirty="0"/>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High</a:t>
                      </a: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High</a:t>
                      </a:r>
                    </a:p>
                  </a:txBody>
                  <a:tcPr>
                    <a:solidFill>
                      <a:schemeClr val="accent6">
                        <a:lumMod val="75000"/>
                      </a:schemeClr>
                    </a:solidFill>
                  </a:tcPr>
                </a:tc>
              </a:tr>
            </a:tbl>
          </a:graphicData>
        </a:graphic>
      </p:graphicFrame>
      <p:sp>
        <p:nvSpPr>
          <p:cNvPr id="10" name="TextBox 9"/>
          <p:cNvSpPr txBox="1"/>
          <p:nvPr/>
        </p:nvSpPr>
        <p:spPr>
          <a:xfrm>
            <a:off x="796752" y="4534128"/>
            <a:ext cx="6886583" cy="461665"/>
          </a:xfrm>
          <a:prstGeom prst="rect">
            <a:avLst/>
          </a:prstGeom>
          <a:noFill/>
        </p:spPr>
        <p:txBody>
          <a:bodyPr wrap="square" rtlCol="0">
            <a:spAutoFit/>
          </a:bodyPr>
          <a:lstStyle/>
          <a:p>
            <a:r>
              <a:rPr lang="en-US" sz="2400" dirty="0" smtClean="0"/>
              <a:t>Nutrient content changes as a result </a:t>
            </a:r>
            <a:r>
              <a:rPr lang="en-US" sz="2400" smtClean="0"/>
              <a:t>of steaming soils</a:t>
            </a:r>
            <a:endParaRPr lang="en-US" sz="2400" dirty="0" smtClean="0"/>
          </a:p>
        </p:txBody>
      </p:sp>
      <p:cxnSp>
        <p:nvCxnSpPr>
          <p:cNvPr id="11" name="Straight Arrow Connector 10"/>
          <p:cNvCxnSpPr/>
          <p:nvPr/>
        </p:nvCxnSpPr>
        <p:spPr>
          <a:xfrm>
            <a:off x="4556970" y="1562905"/>
            <a:ext cx="0" cy="3931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556970" y="2036867"/>
            <a:ext cx="0" cy="3905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823420" y="2024991"/>
            <a:ext cx="0" cy="3931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552208" y="3011017"/>
            <a:ext cx="0" cy="3931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823420" y="2987267"/>
            <a:ext cx="0" cy="3931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83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0570" y="50006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5" name="TextBox 4"/>
          <p:cNvSpPr txBox="1"/>
          <p:nvPr/>
        </p:nvSpPr>
        <p:spPr>
          <a:xfrm>
            <a:off x="1408176" y="776400"/>
            <a:ext cx="3844925" cy="1569660"/>
          </a:xfrm>
          <a:prstGeom prst="rect">
            <a:avLst/>
          </a:prstGeom>
          <a:solidFill>
            <a:srgbClr val="F7E6B0"/>
          </a:solidFill>
        </p:spPr>
        <p:txBody>
          <a:bodyPr wrap="square" rtlCol="0">
            <a:spAutoFit/>
          </a:bodyPr>
          <a:lstStyle/>
          <a:p>
            <a:r>
              <a:rPr lang="en-US" sz="2400" dirty="0" smtClean="0"/>
              <a:t>Objective 2: Determine if the effect of soil health on plant resistance is due to microbial communities </a:t>
            </a:r>
            <a:endParaRPr lang="en-US" sz="2400" dirty="0"/>
          </a:p>
        </p:txBody>
      </p:sp>
      <p:sp>
        <p:nvSpPr>
          <p:cNvPr id="6" name="TextBox 5"/>
          <p:cNvSpPr txBox="1"/>
          <p:nvPr/>
        </p:nvSpPr>
        <p:spPr>
          <a:xfrm>
            <a:off x="3813048" y="2889504"/>
            <a:ext cx="3859035" cy="1200329"/>
          </a:xfrm>
          <a:prstGeom prst="rect">
            <a:avLst/>
          </a:prstGeom>
          <a:solidFill>
            <a:schemeClr val="accent6">
              <a:lumMod val="20000"/>
              <a:lumOff val="80000"/>
            </a:schemeClr>
          </a:solidFill>
        </p:spPr>
        <p:txBody>
          <a:bodyPr wrap="square" rtlCol="0">
            <a:spAutoFit/>
          </a:bodyPr>
          <a:lstStyle/>
          <a:p>
            <a:r>
              <a:rPr lang="en-US" sz="2400" dirty="0" smtClean="0"/>
              <a:t>Hypothesis: Changes in </a:t>
            </a:r>
            <a:r>
              <a:rPr lang="en-US" sz="2400" b="1" dirty="0" smtClean="0"/>
              <a:t>microbial communities </a:t>
            </a:r>
            <a:r>
              <a:rPr lang="en-US" sz="2400" dirty="0" smtClean="0"/>
              <a:t>drive changes in caterpillar mass</a:t>
            </a:r>
            <a:endParaRPr lang="en-US" sz="2400" dirty="0"/>
          </a:p>
        </p:txBody>
      </p:sp>
      <p:sp>
        <p:nvSpPr>
          <p:cNvPr id="7" name="TextBox 6"/>
          <p:cNvSpPr txBox="1"/>
          <p:nvPr/>
        </p:nvSpPr>
        <p:spPr>
          <a:xfrm>
            <a:off x="4693920" y="4319699"/>
            <a:ext cx="4174226" cy="1569660"/>
          </a:xfrm>
          <a:prstGeom prst="rect">
            <a:avLst/>
          </a:prstGeom>
          <a:solidFill>
            <a:schemeClr val="accent6">
              <a:lumMod val="60000"/>
              <a:lumOff val="40000"/>
            </a:schemeClr>
          </a:solidFill>
        </p:spPr>
        <p:txBody>
          <a:bodyPr wrap="square" rtlCol="0">
            <a:spAutoFit/>
          </a:bodyPr>
          <a:lstStyle/>
          <a:p>
            <a:r>
              <a:rPr lang="en-US" sz="2400" dirty="0" smtClean="0"/>
              <a:t>Alternative Hypothesis: Changes in </a:t>
            </a:r>
            <a:r>
              <a:rPr lang="en-US" sz="2400" b="1" dirty="0" smtClean="0"/>
              <a:t>nutrient availability </a:t>
            </a:r>
            <a:r>
              <a:rPr lang="en-US" sz="2400" dirty="0" smtClean="0"/>
              <a:t>drive changes in caterpillar mass</a:t>
            </a:r>
            <a:endParaRPr lang="en-US" sz="2400" dirty="0"/>
          </a:p>
        </p:txBody>
      </p:sp>
    </p:spTree>
    <p:extLst>
      <p:ext uri="{BB962C8B-B14F-4D97-AF65-F5344CB8AC3E}">
        <p14:creationId xmlns:p14="http://schemas.microsoft.com/office/powerpoint/2010/main" val="199871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54907" y="0"/>
            <a:ext cx="4689231" cy="6858000"/>
          </a:xfrm>
          <a:prstGeom prst="rect">
            <a:avLst/>
          </a:prstGeom>
          <a:ln>
            <a:solidFill>
              <a:schemeClr val="tx1"/>
            </a:solidFill>
          </a:ln>
        </p:spPr>
      </p:pic>
      <p:sp>
        <p:nvSpPr>
          <p:cNvPr id="5" name="Rectangle 4"/>
          <p:cNvSpPr/>
          <p:nvPr/>
        </p:nvSpPr>
        <p:spPr>
          <a:xfrm>
            <a:off x="1402434" y="6483293"/>
            <a:ext cx="3286797" cy="276999"/>
          </a:xfrm>
          <a:prstGeom prst="rect">
            <a:avLst/>
          </a:prstGeom>
        </p:spPr>
        <p:txBody>
          <a:bodyPr wrap="none">
            <a:spAutoFit/>
          </a:bodyPr>
          <a:lstStyle/>
          <a:p>
            <a:r>
              <a:rPr lang="en-US" sz="1200" smtClean="0">
                <a:solidFill>
                  <a:schemeClr val="bg2">
                    <a:lumMod val="75000"/>
                  </a:schemeClr>
                </a:solidFill>
              </a:rPr>
              <a:t>Photo: https://</a:t>
            </a:r>
            <a:r>
              <a:rPr lang="en-US" sz="1200" dirty="0" err="1" smtClean="0">
                <a:solidFill>
                  <a:schemeClr val="bg2">
                    <a:lumMod val="75000"/>
                  </a:schemeClr>
                </a:solidFill>
              </a:rPr>
              <a:t>en.wikipedia.org</a:t>
            </a:r>
            <a:r>
              <a:rPr lang="en-US" sz="1200" dirty="0" smtClean="0">
                <a:solidFill>
                  <a:schemeClr val="bg2">
                    <a:lumMod val="75000"/>
                  </a:schemeClr>
                </a:solidFill>
              </a:rPr>
              <a:t>/wiki/</a:t>
            </a:r>
            <a:r>
              <a:rPr lang="en-US" sz="1200" dirty="0" err="1" smtClean="0">
                <a:solidFill>
                  <a:schemeClr val="bg2">
                    <a:lumMod val="75000"/>
                  </a:schemeClr>
                </a:solidFill>
              </a:rPr>
              <a:t>Soil_erosion</a:t>
            </a:r>
            <a:endParaRPr lang="en-US" sz="1200" dirty="0">
              <a:solidFill>
                <a:schemeClr val="bg2">
                  <a:lumMod val="75000"/>
                </a:schemeClr>
              </a:solidFill>
            </a:endParaRPr>
          </a:p>
        </p:txBody>
      </p:sp>
      <p:pic>
        <p:nvPicPr>
          <p:cNvPr id="7" name="Picture 6"/>
          <p:cNvPicPr>
            <a:picLocks noChangeAspect="1"/>
          </p:cNvPicPr>
          <p:nvPr/>
        </p:nvPicPr>
        <p:blipFill>
          <a:blip r:embed="rId4"/>
          <a:stretch>
            <a:fillRect/>
          </a:stretch>
        </p:blipFill>
        <p:spPr>
          <a:xfrm>
            <a:off x="5246908" y="4479009"/>
            <a:ext cx="3245062" cy="2166672"/>
          </a:xfrm>
          <a:prstGeom prst="rect">
            <a:avLst/>
          </a:prstGeom>
        </p:spPr>
      </p:pic>
      <p:pic>
        <p:nvPicPr>
          <p:cNvPr id="8" name="Picture 7"/>
          <p:cNvPicPr>
            <a:picLocks noChangeAspect="1"/>
          </p:cNvPicPr>
          <p:nvPr/>
        </p:nvPicPr>
        <p:blipFill>
          <a:blip r:embed="rId5"/>
          <a:stretch>
            <a:fillRect/>
          </a:stretch>
        </p:blipFill>
        <p:spPr>
          <a:xfrm>
            <a:off x="5340352" y="2241655"/>
            <a:ext cx="3058174" cy="2325843"/>
          </a:xfrm>
          <a:prstGeom prst="rect">
            <a:avLst/>
          </a:prstGeom>
        </p:spPr>
      </p:pic>
      <p:pic>
        <p:nvPicPr>
          <p:cNvPr id="10" name="Picture 9"/>
          <p:cNvPicPr>
            <a:picLocks noChangeAspect="1"/>
          </p:cNvPicPr>
          <p:nvPr/>
        </p:nvPicPr>
        <p:blipFill>
          <a:blip r:embed="rId6"/>
          <a:stretch>
            <a:fillRect/>
          </a:stretch>
        </p:blipFill>
        <p:spPr>
          <a:xfrm>
            <a:off x="5246908" y="163472"/>
            <a:ext cx="3125087" cy="2078183"/>
          </a:xfrm>
          <a:prstGeom prst="rect">
            <a:avLst/>
          </a:prstGeom>
          <a:ln>
            <a:solidFill>
              <a:schemeClr val="tx1"/>
            </a:solidFill>
          </a:ln>
        </p:spPr>
      </p:pic>
      <p:sp>
        <p:nvSpPr>
          <p:cNvPr id="11" name="TextBox 10"/>
          <p:cNvSpPr txBox="1"/>
          <p:nvPr/>
        </p:nvSpPr>
        <p:spPr>
          <a:xfrm>
            <a:off x="7216765" y="6550223"/>
            <a:ext cx="1928348" cy="307777"/>
          </a:xfrm>
          <a:prstGeom prst="rect">
            <a:avLst/>
          </a:prstGeom>
          <a:noFill/>
        </p:spPr>
        <p:txBody>
          <a:bodyPr wrap="none" rtlCol="0">
            <a:spAutoFit/>
          </a:bodyPr>
          <a:lstStyle/>
          <a:p>
            <a:r>
              <a:rPr lang="en-US" sz="1400" dirty="0" err="1" smtClean="0">
                <a:solidFill>
                  <a:schemeClr val="bg2">
                    <a:lumMod val="50000"/>
                  </a:schemeClr>
                </a:solidFill>
              </a:rPr>
              <a:t>Diffenbaugh</a:t>
            </a:r>
            <a:r>
              <a:rPr lang="en-US" sz="1400" dirty="0" smtClean="0">
                <a:solidFill>
                  <a:schemeClr val="bg2">
                    <a:lumMod val="50000"/>
                  </a:schemeClr>
                </a:solidFill>
              </a:rPr>
              <a:t> et al. 2008 </a:t>
            </a:r>
          </a:p>
        </p:txBody>
      </p:sp>
    </p:spTree>
    <p:extLst>
      <p:ext uri="{BB962C8B-B14F-4D97-AF65-F5344CB8AC3E}">
        <p14:creationId xmlns:p14="http://schemas.microsoft.com/office/powerpoint/2010/main" val="20844209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1357110" y="6370269"/>
            <a:ext cx="6360082" cy="307777"/>
          </a:xfrm>
          <a:prstGeom prst="rect">
            <a:avLst/>
          </a:prstGeom>
          <a:noFill/>
        </p:spPr>
        <p:txBody>
          <a:bodyPr wrap="square" rtlCol="0">
            <a:spAutoFit/>
          </a:bodyPr>
          <a:lstStyle/>
          <a:p>
            <a:r>
              <a:rPr lang="en-US" sz="1400" dirty="0" smtClean="0"/>
              <a:t>ANCOVA: F</a:t>
            </a:r>
            <a:r>
              <a:rPr lang="en-US" sz="1400" baseline="-25000" dirty="0" smtClean="0"/>
              <a:t>5,28</a:t>
            </a:r>
            <a:r>
              <a:rPr lang="en-US" sz="1400" dirty="0"/>
              <a:t>=7.263, </a:t>
            </a:r>
            <a:r>
              <a:rPr lang="en-US" sz="1400" i="1" dirty="0" smtClean="0"/>
              <a:t>P</a:t>
            </a:r>
            <a:r>
              <a:rPr lang="en-US" sz="1400" dirty="0" smtClean="0"/>
              <a:t>&lt;0.001; Nitrogen </a:t>
            </a:r>
            <a:r>
              <a:rPr lang="en-US" sz="1400" smtClean="0"/>
              <a:t>not significant</a:t>
            </a:r>
            <a:r>
              <a:rPr lang="en-US" sz="1400" dirty="0" smtClean="0"/>
              <a:t>!</a:t>
            </a:r>
            <a:endParaRPr lang="en-US" sz="1400" dirty="0"/>
          </a:p>
        </p:txBody>
      </p:sp>
      <p:grpSp>
        <p:nvGrpSpPr>
          <p:cNvPr id="14" name="Group 13"/>
          <p:cNvGrpSpPr/>
          <p:nvPr/>
        </p:nvGrpSpPr>
        <p:grpSpPr>
          <a:xfrm>
            <a:off x="629846" y="522514"/>
            <a:ext cx="6216277" cy="5751982"/>
            <a:chOff x="1247363" y="518188"/>
            <a:chExt cx="6216277" cy="5751982"/>
          </a:xfrm>
        </p:grpSpPr>
        <p:pic>
          <p:nvPicPr>
            <p:cNvPr id="2" name="Picture 1"/>
            <p:cNvPicPr>
              <a:picLocks noChangeAspect="1"/>
            </p:cNvPicPr>
            <p:nvPr/>
          </p:nvPicPr>
          <p:blipFill rotWithShape="1">
            <a:blip r:embed="rId2"/>
            <a:srcRect t="1068"/>
            <a:stretch/>
          </p:blipFill>
          <p:spPr>
            <a:xfrm>
              <a:off x="1247363" y="518188"/>
              <a:ext cx="6115337" cy="5751982"/>
            </a:xfrm>
            <a:prstGeom prst="rect">
              <a:avLst/>
            </a:prstGeom>
          </p:spPr>
        </p:pic>
        <p:sp>
          <p:nvSpPr>
            <p:cNvPr id="12" name="Rectangle 11"/>
            <p:cNvSpPr/>
            <p:nvPr/>
          </p:nvSpPr>
          <p:spPr>
            <a:xfrm>
              <a:off x="2078181" y="676894"/>
              <a:ext cx="5082639" cy="5070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p:cNvPicPr>
            <p:nvPr/>
          </p:nvPicPr>
          <p:blipFill>
            <a:blip r:embed="rId3"/>
            <a:stretch>
              <a:fillRect/>
            </a:stretch>
          </p:blipFill>
          <p:spPr>
            <a:xfrm>
              <a:off x="2762892" y="3363137"/>
              <a:ext cx="384159" cy="2209813"/>
            </a:xfrm>
            <a:prstGeom prst="rect">
              <a:avLst/>
            </a:prstGeom>
          </p:spPr>
        </p:pic>
        <p:pic>
          <p:nvPicPr>
            <p:cNvPr id="23" name="Picture 22"/>
            <p:cNvPicPr>
              <a:picLocks/>
            </p:cNvPicPr>
            <p:nvPr/>
          </p:nvPicPr>
          <p:blipFill>
            <a:blip r:embed="rId4"/>
            <a:stretch>
              <a:fillRect/>
            </a:stretch>
          </p:blipFill>
          <p:spPr>
            <a:xfrm>
              <a:off x="3791769" y="3564287"/>
              <a:ext cx="384159" cy="1995718"/>
            </a:xfrm>
            <a:prstGeom prst="rect">
              <a:avLst/>
            </a:prstGeom>
          </p:spPr>
        </p:pic>
        <p:pic>
          <p:nvPicPr>
            <p:cNvPr id="24" name="Picture 23"/>
            <p:cNvPicPr>
              <a:picLocks/>
            </p:cNvPicPr>
            <p:nvPr/>
          </p:nvPicPr>
          <p:blipFill>
            <a:blip r:embed="rId5"/>
            <a:stretch>
              <a:fillRect/>
            </a:stretch>
          </p:blipFill>
          <p:spPr>
            <a:xfrm>
              <a:off x="2417504" y="2632322"/>
              <a:ext cx="384159" cy="2966515"/>
            </a:xfrm>
            <a:prstGeom prst="rect">
              <a:avLst/>
            </a:prstGeom>
          </p:spPr>
        </p:pic>
        <p:pic>
          <p:nvPicPr>
            <p:cNvPr id="25" name="Picture 24"/>
            <p:cNvPicPr>
              <a:picLocks/>
            </p:cNvPicPr>
            <p:nvPr/>
          </p:nvPicPr>
          <p:blipFill>
            <a:blip r:embed="rId6"/>
            <a:stretch>
              <a:fillRect/>
            </a:stretch>
          </p:blipFill>
          <p:spPr>
            <a:xfrm>
              <a:off x="3426690" y="3244923"/>
              <a:ext cx="384159" cy="2328026"/>
            </a:xfrm>
            <a:prstGeom prst="rect">
              <a:avLst/>
            </a:prstGeom>
          </p:spPr>
        </p:pic>
        <p:pic>
          <p:nvPicPr>
            <p:cNvPr id="26" name="Picture 25"/>
            <p:cNvPicPr>
              <a:picLocks/>
            </p:cNvPicPr>
            <p:nvPr/>
          </p:nvPicPr>
          <p:blipFill>
            <a:blip r:embed="rId7"/>
            <a:stretch>
              <a:fillRect/>
            </a:stretch>
          </p:blipFill>
          <p:spPr>
            <a:xfrm>
              <a:off x="5820038" y="2386572"/>
              <a:ext cx="384159" cy="3186377"/>
            </a:xfrm>
            <a:prstGeom prst="rect">
              <a:avLst/>
            </a:prstGeom>
          </p:spPr>
        </p:pic>
        <p:pic>
          <p:nvPicPr>
            <p:cNvPr id="29" name="Picture 28"/>
            <p:cNvPicPr>
              <a:picLocks/>
            </p:cNvPicPr>
            <p:nvPr/>
          </p:nvPicPr>
          <p:blipFill>
            <a:blip r:embed="rId8"/>
            <a:stretch>
              <a:fillRect/>
            </a:stretch>
          </p:blipFill>
          <p:spPr>
            <a:xfrm>
              <a:off x="5428464" y="1689351"/>
              <a:ext cx="384159" cy="3870654"/>
            </a:xfrm>
            <a:prstGeom prst="rect">
              <a:avLst/>
            </a:prstGeom>
          </p:spPr>
        </p:pic>
        <p:sp>
          <p:nvSpPr>
            <p:cNvPr id="30" name="TextBox 29"/>
            <p:cNvSpPr txBox="1"/>
            <p:nvPr/>
          </p:nvSpPr>
          <p:spPr>
            <a:xfrm rot="16200000">
              <a:off x="1464072" y="4146382"/>
              <a:ext cx="2252252" cy="369332"/>
            </a:xfrm>
            <a:prstGeom prst="rect">
              <a:avLst/>
            </a:prstGeom>
            <a:noFill/>
          </p:spPr>
          <p:txBody>
            <a:bodyPr wrap="square" rtlCol="0">
              <a:spAutoFit/>
            </a:bodyPr>
            <a:lstStyle/>
            <a:p>
              <a:r>
                <a:rPr lang="en-US" dirty="0" smtClean="0"/>
                <a:t>steam</a:t>
              </a:r>
              <a:endParaRPr lang="en-US" dirty="0"/>
            </a:p>
          </p:txBody>
        </p:sp>
        <p:sp>
          <p:nvSpPr>
            <p:cNvPr id="31" name="TextBox 30"/>
            <p:cNvSpPr txBox="1"/>
            <p:nvPr/>
          </p:nvSpPr>
          <p:spPr>
            <a:xfrm rot="16200000">
              <a:off x="2157358" y="4468448"/>
              <a:ext cx="1634002" cy="369332"/>
            </a:xfrm>
            <a:prstGeom prst="rect">
              <a:avLst/>
            </a:prstGeom>
            <a:noFill/>
          </p:spPr>
          <p:txBody>
            <a:bodyPr wrap="square" rtlCol="0">
              <a:spAutoFit/>
            </a:bodyPr>
            <a:lstStyle/>
            <a:p>
              <a:endParaRPr lang="en-US" dirty="0">
                <a:solidFill>
                  <a:schemeClr val="bg1"/>
                </a:solidFill>
              </a:endParaRPr>
            </a:p>
          </p:txBody>
        </p:sp>
        <p:sp>
          <p:nvSpPr>
            <p:cNvPr id="32" name="TextBox 31"/>
            <p:cNvSpPr txBox="1"/>
            <p:nvPr/>
          </p:nvSpPr>
          <p:spPr>
            <a:xfrm rot="16200000">
              <a:off x="2468618" y="4159326"/>
              <a:ext cx="2252252" cy="369332"/>
            </a:xfrm>
            <a:prstGeom prst="rect">
              <a:avLst/>
            </a:prstGeom>
            <a:noFill/>
          </p:spPr>
          <p:txBody>
            <a:bodyPr wrap="square" rtlCol="0">
              <a:spAutoFit/>
            </a:bodyPr>
            <a:lstStyle/>
            <a:p>
              <a:r>
                <a:rPr lang="en-US" dirty="0" smtClean="0"/>
                <a:t>steam</a:t>
              </a:r>
              <a:endParaRPr lang="en-US" dirty="0"/>
            </a:p>
          </p:txBody>
        </p:sp>
        <p:sp>
          <p:nvSpPr>
            <p:cNvPr id="33" name="TextBox 32"/>
            <p:cNvSpPr txBox="1"/>
            <p:nvPr/>
          </p:nvSpPr>
          <p:spPr>
            <a:xfrm rot="16200000">
              <a:off x="3168462" y="4521483"/>
              <a:ext cx="1630769" cy="369332"/>
            </a:xfrm>
            <a:prstGeom prst="rect">
              <a:avLst/>
            </a:prstGeom>
            <a:noFill/>
          </p:spPr>
          <p:txBody>
            <a:bodyPr wrap="square" rtlCol="0">
              <a:spAutoFit/>
            </a:bodyPr>
            <a:lstStyle/>
            <a:p>
              <a:endParaRPr lang="en-US" dirty="0">
                <a:solidFill>
                  <a:schemeClr val="bg1"/>
                </a:solidFill>
              </a:endParaRPr>
            </a:p>
          </p:txBody>
        </p:sp>
        <p:sp>
          <p:nvSpPr>
            <p:cNvPr id="35" name="TextBox 34"/>
            <p:cNvSpPr txBox="1"/>
            <p:nvPr/>
          </p:nvSpPr>
          <p:spPr>
            <a:xfrm rot="16200000">
              <a:off x="4394653" y="4189903"/>
              <a:ext cx="2252252" cy="369332"/>
            </a:xfrm>
            <a:prstGeom prst="rect">
              <a:avLst/>
            </a:prstGeom>
            <a:noFill/>
          </p:spPr>
          <p:txBody>
            <a:bodyPr wrap="square" rtlCol="0">
              <a:spAutoFit/>
            </a:bodyPr>
            <a:lstStyle/>
            <a:p>
              <a:endParaRPr lang="en-US" dirty="0">
                <a:solidFill>
                  <a:schemeClr val="bg1"/>
                </a:solidFill>
              </a:endParaRPr>
            </a:p>
          </p:txBody>
        </p:sp>
        <p:sp>
          <p:nvSpPr>
            <p:cNvPr id="36" name="TextBox 35"/>
            <p:cNvSpPr txBox="1"/>
            <p:nvPr/>
          </p:nvSpPr>
          <p:spPr>
            <a:xfrm rot="16200000">
              <a:off x="4480768" y="4159324"/>
              <a:ext cx="2252252" cy="369332"/>
            </a:xfrm>
            <a:prstGeom prst="rect">
              <a:avLst/>
            </a:prstGeom>
            <a:noFill/>
          </p:spPr>
          <p:txBody>
            <a:bodyPr wrap="square" rtlCol="0">
              <a:spAutoFit/>
            </a:bodyPr>
            <a:lstStyle/>
            <a:p>
              <a:r>
                <a:rPr lang="en-US" dirty="0" smtClean="0"/>
                <a:t> steam</a:t>
              </a:r>
              <a:endParaRPr lang="en-US" dirty="0"/>
            </a:p>
          </p:txBody>
        </p:sp>
        <p:sp>
          <p:nvSpPr>
            <p:cNvPr id="41" name="TextBox 40"/>
            <p:cNvSpPr txBox="1"/>
            <p:nvPr/>
          </p:nvSpPr>
          <p:spPr>
            <a:xfrm>
              <a:off x="2635864" y="2214383"/>
              <a:ext cx="754286" cy="400110"/>
            </a:xfrm>
            <a:prstGeom prst="rect">
              <a:avLst/>
            </a:prstGeom>
            <a:noFill/>
          </p:spPr>
          <p:txBody>
            <a:bodyPr wrap="square" rtlCol="0">
              <a:spAutoFit/>
            </a:bodyPr>
            <a:lstStyle/>
            <a:p>
              <a:r>
                <a:rPr lang="en-US" sz="2000" b="1" dirty="0" smtClean="0"/>
                <a:t>**</a:t>
              </a:r>
              <a:endParaRPr lang="en-US" sz="2000" b="1" dirty="0"/>
            </a:p>
          </p:txBody>
        </p:sp>
        <p:sp>
          <p:nvSpPr>
            <p:cNvPr id="42" name="TextBox 41"/>
            <p:cNvSpPr txBox="1"/>
            <p:nvPr/>
          </p:nvSpPr>
          <p:spPr>
            <a:xfrm>
              <a:off x="5705445" y="1441410"/>
              <a:ext cx="754286" cy="400110"/>
            </a:xfrm>
            <a:prstGeom prst="rect">
              <a:avLst/>
            </a:prstGeom>
            <a:noFill/>
          </p:spPr>
          <p:txBody>
            <a:bodyPr wrap="square" rtlCol="0">
              <a:spAutoFit/>
            </a:bodyPr>
            <a:lstStyle/>
            <a:p>
              <a:r>
                <a:rPr lang="en-US" sz="2000" b="1" dirty="0" smtClean="0"/>
                <a:t>**</a:t>
              </a:r>
              <a:endParaRPr lang="en-US" sz="2000" b="1" dirty="0"/>
            </a:p>
          </p:txBody>
        </p:sp>
        <p:sp>
          <p:nvSpPr>
            <p:cNvPr id="13" name="TextBox 12"/>
            <p:cNvSpPr txBox="1"/>
            <p:nvPr/>
          </p:nvSpPr>
          <p:spPr>
            <a:xfrm>
              <a:off x="2726352" y="1023541"/>
              <a:ext cx="1227313" cy="369332"/>
            </a:xfrm>
            <a:prstGeom prst="rect">
              <a:avLst/>
            </a:prstGeom>
            <a:noFill/>
          </p:spPr>
          <p:txBody>
            <a:bodyPr wrap="square" rtlCol="0">
              <a:spAutoFit/>
            </a:bodyPr>
            <a:lstStyle/>
            <a:p>
              <a:r>
                <a:rPr lang="en-US" dirty="0" smtClean="0"/>
                <a:t>Soil Health</a:t>
              </a:r>
              <a:endParaRPr lang="en-US" dirty="0"/>
            </a:p>
          </p:txBody>
        </p:sp>
        <p:sp>
          <p:nvSpPr>
            <p:cNvPr id="45" name="TextBox 44"/>
            <p:cNvSpPr txBox="1"/>
            <p:nvPr/>
          </p:nvSpPr>
          <p:spPr>
            <a:xfrm>
              <a:off x="5154668" y="1014727"/>
              <a:ext cx="2308972" cy="369332"/>
            </a:xfrm>
            <a:prstGeom prst="rect">
              <a:avLst/>
            </a:prstGeom>
            <a:noFill/>
          </p:spPr>
          <p:txBody>
            <a:bodyPr wrap="square" rtlCol="0">
              <a:spAutoFit/>
            </a:bodyPr>
            <a:lstStyle/>
            <a:p>
              <a:r>
                <a:rPr lang="en-US" dirty="0" smtClean="0"/>
                <a:t>Conventional</a:t>
              </a:r>
              <a:endParaRPr lang="en-US" dirty="0"/>
            </a:p>
          </p:txBody>
        </p:sp>
      </p:grpSp>
      <p:sp>
        <p:nvSpPr>
          <p:cNvPr id="15" name="TextBox 14"/>
          <p:cNvSpPr txBox="1"/>
          <p:nvPr/>
        </p:nvSpPr>
        <p:spPr>
          <a:xfrm>
            <a:off x="6933632" y="1974928"/>
            <a:ext cx="1947553" cy="1938992"/>
          </a:xfrm>
          <a:prstGeom prst="rect">
            <a:avLst/>
          </a:prstGeom>
          <a:noFill/>
        </p:spPr>
        <p:txBody>
          <a:bodyPr wrap="square" rtlCol="0">
            <a:spAutoFit/>
          </a:bodyPr>
          <a:lstStyle/>
          <a:p>
            <a:r>
              <a:rPr lang="en-US" sz="2400" dirty="0" smtClean="0"/>
              <a:t>Nitrogen is not influencing caterpillar mass!</a:t>
            </a:r>
            <a:endParaRPr lang="en-US" sz="2400" dirty="0"/>
          </a:p>
        </p:txBody>
      </p:sp>
    </p:spTree>
    <p:extLst>
      <p:ext uri="{BB962C8B-B14F-4D97-AF65-F5344CB8AC3E}">
        <p14:creationId xmlns:p14="http://schemas.microsoft.com/office/powerpoint/2010/main" val="45767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0570" y="50006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11" name="TextBox 10"/>
          <p:cNvSpPr txBox="1"/>
          <p:nvPr/>
        </p:nvSpPr>
        <p:spPr>
          <a:xfrm>
            <a:off x="1404900" y="776434"/>
            <a:ext cx="3859035" cy="1569660"/>
          </a:xfrm>
          <a:prstGeom prst="rect">
            <a:avLst/>
          </a:prstGeom>
          <a:solidFill>
            <a:srgbClr val="F7E6B0"/>
          </a:solidFill>
        </p:spPr>
        <p:txBody>
          <a:bodyPr wrap="square" rtlCol="0">
            <a:spAutoFit/>
          </a:bodyPr>
          <a:lstStyle/>
          <a:p>
            <a:r>
              <a:rPr lang="en-US" sz="2400" dirty="0"/>
              <a:t>Objective 1: </a:t>
            </a:r>
            <a:r>
              <a:rPr lang="en-US" sz="2400" dirty="0" smtClean="0"/>
              <a:t>How does managing </a:t>
            </a:r>
            <a:r>
              <a:rPr lang="en-US" sz="2400" dirty="0"/>
              <a:t>for soil health </a:t>
            </a:r>
            <a:r>
              <a:rPr lang="en-US" sz="2400" dirty="0" smtClean="0"/>
              <a:t>affect plant-insect interactions?</a:t>
            </a:r>
            <a:endParaRPr lang="en-US" sz="2400" dirty="0"/>
          </a:p>
        </p:txBody>
      </p:sp>
      <p:sp>
        <p:nvSpPr>
          <p:cNvPr id="13" name="TextBox 12"/>
          <p:cNvSpPr txBox="1"/>
          <p:nvPr/>
        </p:nvSpPr>
        <p:spPr>
          <a:xfrm>
            <a:off x="3816979" y="2890312"/>
            <a:ext cx="3859035" cy="1200329"/>
          </a:xfrm>
          <a:prstGeom prst="rect">
            <a:avLst/>
          </a:prstGeom>
          <a:solidFill>
            <a:schemeClr val="accent6">
              <a:lumMod val="20000"/>
              <a:lumOff val="80000"/>
            </a:schemeClr>
          </a:solidFill>
        </p:spPr>
        <p:txBody>
          <a:bodyPr wrap="square" rtlCol="0">
            <a:spAutoFit/>
          </a:bodyPr>
          <a:lstStyle/>
          <a:p>
            <a:r>
              <a:rPr lang="en-US" sz="2400" dirty="0" smtClean="0"/>
              <a:t>Hypothesis: Managing </a:t>
            </a:r>
            <a:r>
              <a:rPr lang="en-US" sz="2400" dirty="0"/>
              <a:t>for soil health </a:t>
            </a:r>
            <a:r>
              <a:rPr lang="en-US" sz="2400" dirty="0" smtClean="0"/>
              <a:t>makes caterpillars feeding on plants smaller</a:t>
            </a:r>
            <a:endParaRPr lang="en-US" sz="2400" dirty="0"/>
          </a:p>
        </p:txBody>
      </p:sp>
      <p:sp>
        <p:nvSpPr>
          <p:cNvPr id="5" name="TextBox 4"/>
          <p:cNvSpPr txBox="1"/>
          <p:nvPr/>
        </p:nvSpPr>
        <p:spPr>
          <a:xfrm>
            <a:off x="3816979" y="2890312"/>
            <a:ext cx="3859035" cy="1569660"/>
          </a:xfrm>
          <a:prstGeom prst="rect">
            <a:avLst/>
          </a:prstGeom>
          <a:solidFill>
            <a:schemeClr val="accent6">
              <a:lumMod val="20000"/>
              <a:lumOff val="80000"/>
            </a:schemeClr>
          </a:solidFill>
        </p:spPr>
        <p:txBody>
          <a:bodyPr wrap="square" rtlCol="0">
            <a:spAutoFit/>
          </a:bodyPr>
          <a:lstStyle/>
          <a:p>
            <a:r>
              <a:rPr lang="en-US" sz="2400" b="1" dirty="0" smtClean="0"/>
              <a:t>YES</a:t>
            </a:r>
            <a:r>
              <a:rPr lang="en-US" sz="2400" dirty="0" smtClean="0"/>
              <a:t> Managing </a:t>
            </a:r>
            <a:r>
              <a:rPr lang="en-US" sz="2400" dirty="0"/>
              <a:t>for soil health </a:t>
            </a:r>
            <a:r>
              <a:rPr lang="en-US" sz="2400" b="1" dirty="0" smtClean="0"/>
              <a:t>DOES</a:t>
            </a:r>
            <a:r>
              <a:rPr lang="en-US" sz="2400" dirty="0" smtClean="0"/>
              <a:t> make caterpillars feeding on plants gain less mass. </a:t>
            </a:r>
            <a:endParaRPr lang="en-US" sz="2400" dirty="0"/>
          </a:p>
        </p:txBody>
      </p:sp>
    </p:spTree>
    <p:extLst>
      <p:ext uri="{BB962C8B-B14F-4D97-AF65-F5344CB8AC3E}">
        <p14:creationId xmlns:p14="http://schemas.microsoft.com/office/powerpoint/2010/main" val="214673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0570" y="50006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5" name="TextBox 4"/>
          <p:cNvSpPr txBox="1"/>
          <p:nvPr/>
        </p:nvSpPr>
        <p:spPr>
          <a:xfrm>
            <a:off x="1408176" y="776400"/>
            <a:ext cx="3844925" cy="1569660"/>
          </a:xfrm>
          <a:prstGeom prst="rect">
            <a:avLst/>
          </a:prstGeom>
          <a:solidFill>
            <a:srgbClr val="F7E6B0"/>
          </a:solidFill>
        </p:spPr>
        <p:txBody>
          <a:bodyPr wrap="square" rtlCol="0">
            <a:spAutoFit/>
          </a:bodyPr>
          <a:lstStyle/>
          <a:p>
            <a:r>
              <a:rPr lang="en-US" sz="2400" dirty="0" smtClean="0"/>
              <a:t>Objective 2: Determine if the effect of soil health on plant resistance is due to microbial communities </a:t>
            </a:r>
            <a:endParaRPr lang="en-US" sz="2400" dirty="0"/>
          </a:p>
        </p:txBody>
      </p:sp>
      <p:sp>
        <p:nvSpPr>
          <p:cNvPr id="6" name="TextBox 5"/>
          <p:cNvSpPr txBox="1"/>
          <p:nvPr/>
        </p:nvSpPr>
        <p:spPr>
          <a:xfrm>
            <a:off x="3813048" y="2889504"/>
            <a:ext cx="3859035" cy="1200329"/>
          </a:xfrm>
          <a:prstGeom prst="rect">
            <a:avLst/>
          </a:prstGeom>
          <a:solidFill>
            <a:schemeClr val="accent6">
              <a:lumMod val="20000"/>
              <a:lumOff val="80000"/>
            </a:schemeClr>
          </a:solidFill>
        </p:spPr>
        <p:txBody>
          <a:bodyPr wrap="square" rtlCol="0">
            <a:spAutoFit/>
          </a:bodyPr>
          <a:lstStyle/>
          <a:p>
            <a:r>
              <a:rPr lang="en-US" sz="2400" dirty="0" smtClean="0"/>
              <a:t>Hypothesis: Changes in </a:t>
            </a:r>
            <a:r>
              <a:rPr lang="en-US" sz="2400" b="1" dirty="0" smtClean="0"/>
              <a:t>microbial communities </a:t>
            </a:r>
            <a:r>
              <a:rPr lang="en-US" sz="2400" dirty="0" smtClean="0"/>
              <a:t>drive changes in caterpillar mass</a:t>
            </a:r>
            <a:endParaRPr lang="en-US" sz="2400" dirty="0"/>
          </a:p>
        </p:txBody>
      </p:sp>
      <p:sp>
        <p:nvSpPr>
          <p:cNvPr id="7" name="TextBox 6"/>
          <p:cNvSpPr txBox="1"/>
          <p:nvPr/>
        </p:nvSpPr>
        <p:spPr>
          <a:xfrm>
            <a:off x="4693920" y="4319699"/>
            <a:ext cx="4174226" cy="1569660"/>
          </a:xfrm>
          <a:prstGeom prst="rect">
            <a:avLst/>
          </a:prstGeom>
          <a:solidFill>
            <a:schemeClr val="accent6">
              <a:lumMod val="20000"/>
              <a:lumOff val="80000"/>
            </a:schemeClr>
          </a:solidFill>
        </p:spPr>
        <p:txBody>
          <a:bodyPr wrap="square" rtlCol="0">
            <a:spAutoFit/>
          </a:bodyPr>
          <a:lstStyle/>
          <a:p>
            <a:r>
              <a:rPr lang="en-US" sz="2400" dirty="0" smtClean="0"/>
              <a:t>Alternative Hypothesis: Changes in </a:t>
            </a:r>
            <a:r>
              <a:rPr lang="en-US" sz="2400" b="1" dirty="0" smtClean="0"/>
              <a:t>nutrient availability </a:t>
            </a:r>
            <a:r>
              <a:rPr lang="en-US" sz="2400" dirty="0" smtClean="0"/>
              <a:t>drive changes in caterpillar mass</a:t>
            </a:r>
            <a:endParaRPr lang="en-US" sz="2400" dirty="0"/>
          </a:p>
        </p:txBody>
      </p:sp>
      <p:sp>
        <p:nvSpPr>
          <p:cNvPr id="8" name="TextBox 7"/>
          <p:cNvSpPr txBox="1"/>
          <p:nvPr/>
        </p:nvSpPr>
        <p:spPr>
          <a:xfrm>
            <a:off x="4693920" y="4319699"/>
            <a:ext cx="4174226" cy="1569660"/>
          </a:xfrm>
          <a:prstGeom prst="rect">
            <a:avLst/>
          </a:prstGeom>
          <a:solidFill>
            <a:schemeClr val="accent6">
              <a:lumMod val="20000"/>
              <a:lumOff val="80000"/>
            </a:schemeClr>
          </a:solidFill>
          <a:ln>
            <a:noFill/>
          </a:ln>
        </p:spPr>
        <p:txBody>
          <a:bodyPr wrap="square" rtlCol="0">
            <a:spAutoFit/>
          </a:bodyPr>
          <a:lstStyle/>
          <a:p>
            <a:r>
              <a:rPr lang="en-US" sz="2400" dirty="0" smtClean="0"/>
              <a:t>Nutrients contribute somewhat–but its not the whole story  </a:t>
            </a:r>
          </a:p>
          <a:p>
            <a:endParaRPr lang="en-US" sz="2400" dirty="0"/>
          </a:p>
        </p:txBody>
      </p:sp>
      <p:sp>
        <p:nvSpPr>
          <p:cNvPr id="9" name="TextBox 8"/>
          <p:cNvSpPr txBox="1"/>
          <p:nvPr/>
        </p:nvSpPr>
        <p:spPr>
          <a:xfrm>
            <a:off x="3813048" y="2908000"/>
            <a:ext cx="3859035" cy="1200329"/>
          </a:xfrm>
          <a:prstGeom prst="rect">
            <a:avLst/>
          </a:prstGeom>
          <a:solidFill>
            <a:schemeClr val="accent6">
              <a:lumMod val="20000"/>
              <a:lumOff val="80000"/>
            </a:schemeClr>
          </a:solidFill>
        </p:spPr>
        <p:txBody>
          <a:bodyPr wrap="square" rtlCol="0">
            <a:spAutoFit/>
          </a:bodyPr>
          <a:lstStyle/>
          <a:p>
            <a:r>
              <a:rPr lang="en-US" sz="2400" b="1" dirty="0" smtClean="0"/>
              <a:t>YES</a:t>
            </a:r>
            <a:r>
              <a:rPr lang="en-US" sz="2400" dirty="0" smtClean="0"/>
              <a:t>, Probably. </a:t>
            </a:r>
          </a:p>
          <a:p>
            <a:endParaRPr lang="en-US" sz="2400" dirty="0"/>
          </a:p>
          <a:p>
            <a:endParaRPr lang="en-US" sz="2400" dirty="0"/>
          </a:p>
        </p:txBody>
      </p:sp>
    </p:spTree>
    <p:extLst>
      <p:ext uri="{BB962C8B-B14F-4D97-AF65-F5344CB8AC3E}">
        <p14:creationId xmlns:p14="http://schemas.microsoft.com/office/powerpoint/2010/main" val="76432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some limitations</a:t>
            </a:r>
          </a:p>
        </p:txBody>
      </p:sp>
      <p:sp>
        <p:nvSpPr>
          <p:cNvPr id="3" name="Content Placeholder 2"/>
          <p:cNvSpPr>
            <a:spLocks noGrp="1"/>
          </p:cNvSpPr>
          <p:nvPr>
            <p:ph idx="1"/>
          </p:nvPr>
        </p:nvSpPr>
        <p:spPr/>
        <p:txBody>
          <a:bodyPr>
            <a:normAutofit/>
          </a:bodyPr>
          <a:lstStyle/>
          <a:p>
            <a:pPr marL="0" indent="0">
              <a:buNone/>
            </a:pPr>
            <a:endParaRPr lang="en-US" sz="3200" dirty="0" smtClean="0"/>
          </a:p>
          <a:p>
            <a:pPr marL="0" indent="0">
              <a:buNone/>
            </a:pPr>
            <a:r>
              <a:rPr lang="en-US" sz="3200" dirty="0" smtClean="0"/>
              <a:t>1 </a:t>
            </a:r>
            <a:r>
              <a:rPr lang="en-US" sz="3200" dirty="0"/>
              <a:t>study site</a:t>
            </a:r>
            <a:br>
              <a:rPr lang="en-US" sz="3200" dirty="0"/>
            </a:br>
            <a:r>
              <a:rPr lang="en-US" sz="3200" dirty="0"/>
              <a:t/>
            </a:r>
            <a:br>
              <a:rPr lang="en-US" sz="3200" dirty="0"/>
            </a:br>
            <a:r>
              <a:rPr lang="en-US" sz="3200" dirty="0"/>
              <a:t>Steaming soil has </a:t>
            </a:r>
            <a:r>
              <a:rPr lang="en-US" sz="3200" dirty="0" smtClean="0"/>
              <a:t>some flaws</a:t>
            </a:r>
            <a:r>
              <a:rPr lang="en-US" sz="3200" dirty="0"/>
              <a:t/>
            </a:r>
            <a:br>
              <a:rPr lang="en-US" sz="3200" dirty="0"/>
            </a:br>
            <a:endParaRPr lang="en-US" sz="3200" dirty="0"/>
          </a:p>
        </p:txBody>
      </p:sp>
    </p:spTree>
    <p:extLst>
      <p:ext uri="{BB962C8B-B14F-4D97-AF65-F5344CB8AC3E}">
        <p14:creationId xmlns:p14="http://schemas.microsoft.com/office/powerpoint/2010/main" val="7375823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032" y="2077172"/>
            <a:ext cx="7886700" cy="2779856"/>
          </a:xfrm>
        </p:spPr>
        <p:txBody>
          <a:bodyPr/>
          <a:lstStyle/>
          <a:p>
            <a:r>
              <a:rPr lang="en-US" dirty="0" smtClean="0"/>
              <a:t>First time looking at ‘soil health’  influencing plant defenses </a:t>
            </a:r>
            <a:endParaRPr lang="en-US" dirty="0"/>
          </a:p>
        </p:txBody>
      </p:sp>
    </p:spTree>
    <p:extLst>
      <p:ext uri="{BB962C8B-B14F-4D97-AF65-F5344CB8AC3E}">
        <p14:creationId xmlns:p14="http://schemas.microsoft.com/office/powerpoint/2010/main" val="4798348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smtClean="0"/>
              <a:t>Plant biochemistry/defenses</a:t>
            </a:r>
          </a:p>
          <a:p>
            <a:pPr marL="0" indent="0">
              <a:buNone/>
            </a:pPr>
            <a:endParaRPr lang="en-US" dirty="0" smtClean="0"/>
          </a:p>
          <a:p>
            <a:pPr marL="0" indent="0">
              <a:buNone/>
            </a:pPr>
            <a:r>
              <a:rPr lang="en-US" dirty="0" smtClean="0"/>
              <a:t>Add farms </a:t>
            </a:r>
          </a:p>
          <a:p>
            <a:pPr marL="0" indent="0">
              <a:buNone/>
            </a:pPr>
            <a:endParaRPr lang="en-US" dirty="0" smtClean="0"/>
          </a:p>
          <a:p>
            <a:pPr marL="0" indent="0">
              <a:buNone/>
            </a:pPr>
            <a:r>
              <a:rPr lang="en-US" dirty="0" smtClean="0"/>
              <a:t>Separate effects of microbes from nutrients more effectively and look at interactions</a:t>
            </a:r>
            <a:endParaRPr lang="en-US" dirty="0"/>
          </a:p>
        </p:txBody>
      </p:sp>
    </p:spTree>
    <p:extLst>
      <p:ext uri="{BB962C8B-B14F-4D97-AF65-F5344CB8AC3E}">
        <p14:creationId xmlns:p14="http://schemas.microsoft.com/office/powerpoint/2010/main" val="5324950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4642327" y="2078308"/>
            <a:ext cx="3698109" cy="2715203"/>
          </a:xfrm>
        </p:spPr>
        <p:txBody>
          <a:bodyPr>
            <a:normAutofit fontScale="62500" lnSpcReduction="20000"/>
          </a:bodyPr>
          <a:lstStyle/>
          <a:p>
            <a:pPr marL="0" indent="0">
              <a:buNone/>
            </a:pPr>
            <a:r>
              <a:rPr lang="en-US" b="1" dirty="0"/>
              <a:t>Backed by </a:t>
            </a:r>
            <a:r>
              <a:rPr lang="en-US" dirty="0"/>
              <a:t>Anne W. Baker, Leslie Baker, Gina Angelella, Ian Kaplan, Christina Tran, Ngoc Phan, Brittany Sanders, Adam Michael Alford, Karen Ferriere, Carmen Blubaugh, Andrew Hyde, Michelle Ichikawa, Seana Davidson, DeCourcy O'Grady, Kirsten Pearsons, Wythe Marschall, Pureum Kim, Roberta Chan, Jacob Shiach, WEE MING, Cindy Wu, and Eric Damon </a:t>
            </a:r>
            <a:r>
              <a:rPr lang="en-US" dirty="0" smtClean="0"/>
              <a:t>Walters</a:t>
            </a:r>
            <a:endParaRPr lang="en-US" b="1" dirty="0" smtClean="0"/>
          </a:p>
        </p:txBody>
      </p:sp>
      <p:sp>
        <p:nvSpPr>
          <p:cNvPr id="4" name="Content Placeholder 2"/>
          <p:cNvSpPr txBox="1">
            <a:spLocks/>
          </p:cNvSpPr>
          <p:nvPr/>
        </p:nvSpPr>
        <p:spPr>
          <a:xfrm>
            <a:off x="564573" y="1785791"/>
            <a:ext cx="3250623"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err="1" smtClean="0"/>
              <a:t>Tooker</a:t>
            </a:r>
            <a:r>
              <a:rPr lang="en-US" b="1" dirty="0" smtClean="0"/>
              <a:t> Lab</a:t>
            </a:r>
          </a:p>
          <a:p>
            <a:pPr marL="457200" lvl="1" indent="0">
              <a:buFont typeface="Arial" panose="020B0604020202020204" pitchFamily="34" charset="0"/>
              <a:buNone/>
            </a:pPr>
            <a:r>
              <a:rPr lang="en-US" dirty="0" smtClean="0"/>
              <a:t>Kirsten </a:t>
            </a:r>
            <a:r>
              <a:rPr lang="en-US" dirty="0" err="1" smtClean="0"/>
              <a:t>Pearsons</a:t>
            </a:r>
            <a:endParaRPr lang="en-US" dirty="0" smtClean="0"/>
          </a:p>
          <a:p>
            <a:pPr marL="457200" lvl="1" indent="0">
              <a:buFont typeface="Arial" panose="020B0604020202020204" pitchFamily="34" charset="0"/>
              <a:buNone/>
            </a:pPr>
            <a:r>
              <a:rPr lang="en-US" dirty="0" smtClean="0"/>
              <a:t>Maggie Douglas</a:t>
            </a:r>
          </a:p>
          <a:p>
            <a:pPr marL="457200" lvl="1" indent="0">
              <a:buFont typeface="Arial" panose="020B0604020202020204" pitchFamily="34" charset="0"/>
              <a:buNone/>
            </a:pPr>
            <a:r>
              <a:rPr lang="en-US" dirty="0" smtClean="0"/>
              <a:t>Marion Le Gall</a:t>
            </a:r>
          </a:p>
          <a:p>
            <a:pPr marL="457200" lvl="1" indent="0">
              <a:buFont typeface="Arial" panose="020B0604020202020204" pitchFamily="34" charset="0"/>
              <a:buNone/>
            </a:pPr>
            <a:r>
              <a:rPr lang="en-US" dirty="0" smtClean="0"/>
              <a:t>Eric Yip</a:t>
            </a:r>
          </a:p>
          <a:p>
            <a:pPr marL="457200" lvl="1" indent="0">
              <a:buFont typeface="Arial" panose="020B0604020202020204" pitchFamily="34" charset="0"/>
              <a:buNone/>
            </a:pPr>
            <a:r>
              <a:rPr lang="en-US" dirty="0" smtClean="0"/>
              <a:t>Anna Busch</a:t>
            </a:r>
          </a:p>
          <a:p>
            <a:pPr marL="457200" lvl="1" indent="0">
              <a:buFont typeface="Arial" panose="020B0604020202020204" pitchFamily="34" charset="0"/>
              <a:buNone/>
            </a:pPr>
            <a:r>
              <a:rPr lang="en-US" dirty="0" smtClean="0"/>
              <a:t>Mackenzie Hodges</a:t>
            </a:r>
          </a:p>
          <a:p>
            <a:pPr marL="457200" lvl="1" indent="0">
              <a:buFont typeface="Arial" panose="020B0604020202020204" pitchFamily="34" charset="0"/>
              <a:buNone/>
            </a:pPr>
            <a:r>
              <a:rPr lang="en-US" dirty="0" smtClean="0"/>
              <a:t>Andrew </a:t>
            </a:r>
            <a:r>
              <a:rPr lang="en-US" dirty="0" err="1" smtClean="0"/>
              <a:t>Awschwanden</a:t>
            </a:r>
            <a:endParaRPr lang="en-US" dirty="0" smtClean="0"/>
          </a:p>
          <a:p>
            <a:pPr marL="457200" lvl="1" indent="0">
              <a:buFont typeface="Arial" panose="020B0604020202020204" pitchFamily="34" charset="0"/>
              <a:buNone/>
            </a:pPr>
            <a:r>
              <a:rPr lang="en-US" dirty="0" smtClean="0"/>
              <a:t>Lab techs</a:t>
            </a:r>
          </a:p>
          <a:p>
            <a:pPr marL="0" indent="0">
              <a:buFont typeface="Arial" panose="020B0604020202020204" pitchFamily="34" charset="0"/>
              <a:buNone/>
            </a:pPr>
            <a:r>
              <a:rPr lang="en-US" dirty="0" smtClean="0"/>
              <a:t>Charlie White (soil respiration)</a:t>
            </a:r>
          </a:p>
          <a:p>
            <a:pPr marL="0" indent="0">
              <a:buFont typeface="Arial" panose="020B0604020202020204" pitchFamily="34" charset="0"/>
              <a:buNone/>
            </a:pPr>
            <a:r>
              <a:rPr lang="en-US" dirty="0" smtClean="0"/>
              <a:t>John </a:t>
            </a:r>
            <a:r>
              <a:rPr lang="en-US" dirty="0" err="1" smtClean="0"/>
              <a:t>Spargo</a:t>
            </a:r>
            <a:endParaRPr lang="en-US" dirty="0" smtClean="0"/>
          </a:p>
          <a:p>
            <a:pPr marL="0" indent="0">
              <a:buFont typeface="Arial" panose="020B0604020202020204" pitchFamily="34" charset="0"/>
              <a:buNone/>
            </a:pPr>
            <a:r>
              <a:rPr lang="en-US" b="1" dirty="0" smtClean="0"/>
              <a:t>Farmers</a:t>
            </a:r>
          </a:p>
          <a:p>
            <a:pPr marL="457200" lvl="1" indent="0">
              <a:buFont typeface="Arial" panose="020B0604020202020204" pitchFamily="34" charset="0"/>
              <a:buNone/>
            </a:pPr>
            <a:r>
              <a:rPr lang="en-US" dirty="0" smtClean="0"/>
              <a:t>Jim </a:t>
            </a:r>
            <a:r>
              <a:rPr lang="en-US" dirty="0" err="1" smtClean="0"/>
              <a:t>Harbach</a:t>
            </a:r>
            <a:endParaRPr lang="en-US" dirty="0" smtClean="0"/>
          </a:p>
          <a:p>
            <a:pPr marL="457200" lvl="1" indent="0">
              <a:buFont typeface="Arial" panose="020B0604020202020204" pitchFamily="34" charset="0"/>
              <a:buNone/>
            </a:pPr>
            <a:r>
              <a:rPr lang="en-US" dirty="0" smtClean="0"/>
              <a:t>Dave Brandt </a:t>
            </a:r>
          </a:p>
          <a:p>
            <a:pPr marL="457200" lvl="1" indent="0">
              <a:buFont typeface="Arial" panose="020B0604020202020204" pitchFamily="34" charset="0"/>
              <a:buNone/>
            </a:pPr>
            <a:r>
              <a:rPr lang="en-US" dirty="0" smtClean="0"/>
              <a:t>Gerard </a:t>
            </a:r>
            <a:r>
              <a:rPr lang="en-US" dirty="0" err="1" smtClean="0"/>
              <a:t>Troisi</a:t>
            </a:r>
            <a:r>
              <a:rPr lang="en-US" dirty="0" smtClean="0"/>
              <a:t> </a:t>
            </a:r>
          </a:p>
          <a:p>
            <a:pPr marL="0" indent="0">
              <a:buFont typeface="Arial" panose="020B0604020202020204" pitchFamily="34" charset="0"/>
              <a:buNone/>
            </a:pPr>
            <a:endParaRPr lang="en-US" b="1" dirty="0" smtClean="0"/>
          </a:p>
          <a:p>
            <a:pPr marL="0" indent="0">
              <a:buFont typeface="Arial" panose="020B0604020202020204" pitchFamily="34" charset="0"/>
              <a:buNone/>
            </a:pPr>
            <a:endParaRPr lang="en-US" b="1" dirty="0" smtClean="0"/>
          </a:p>
        </p:txBody>
      </p:sp>
      <p:pic>
        <p:nvPicPr>
          <p:cNvPr id="6" name="Picture 5"/>
          <p:cNvPicPr>
            <a:picLocks noChangeAspect="1"/>
          </p:cNvPicPr>
          <p:nvPr/>
        </p:nvPicPr>
        <p:blipFill>
          <a:blip r:embed="rId2"/>
          <a:stretch>
            <a:fillRect/>
          </a:stretch>
        </p:blipFill>
        <p:spPr>
          <a:xfrm>
            <a:off x="4572000" y="1443039"/>
            <a:ext cx="2133600" cy="495300"/>
          </a:xfrm>
          <a:prstGeom prst="rect">
            <a:avLst/>
          </a:prstGeom>
        </p:spPr>
      </p:pic>
      <p:pic>
        <p:nvPicPr>
          <p:cNvPr id="7" name="Picture 6"/>
          <p:cNvPicPr>
            <a:picLocks noChangeAspect="1"/>
          </p:cNvPicPr>
          <p:nvPr/>
        </p:nvPicPr>
        <p:blipFill>
          <a:blip r:embed="rId3"/>
          <a:stretch>
            <a:fillRect/>
          </a:stretch>
        </p:blipFill>
        <p:spPr>
          <a:xfrm>
            <a:off x="4821759" y="4793511"/>
            <a:ext cx="2204228" cy="650587"/>
          </a:xfrm>
          <a:prstGeom prst="rect">
            <a:avLst/>
          </a:prstGeom>
        </p:spPr>
      </p:pic>
      <p:pic>
        <p:nvPicPr>
          <p:cNvPr id="8" name="Picture 7"/>
          <p:cNvPicPr>
            <a:picLocks noChangeAspect="1"/>
          </p:cNvPicPr>
          <p:nvPr/>
        </p:nvPicPr>
        <p:blipFill>
          <a:blip r:embed="rId4"/>
          <a:stretch>
            <a:fillRect/>
          </a:stretch>
        </p:blipFill>
        <p:spPr>
          <a:xfrm>
            <a:off x="7205418" y="4644549"/>
            <a:ext cx="1473200" cy="13462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10659" y="5886653"/>
            <a:ext cx="3871791" cy="1115810"/>
          </a:xfrm>
          <a:prstGeom prst="rect">
            <a:avLst/>
          </a:prstGeom>
        </p:spPr>
      </p:pic>
    </p:spTree>
    <p:extLst>
      <p:ext uri="{BB962C8B-B14F-4D97-AF65-F5344CB8AC3E}">
        <p14:creationId xmlns:p14="http://schemas.microsoft.com/office/powerpoint/2010/main" val="3021166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15838" y="0"/>
            <a:ext cx="6712324" cy="6858000"/>
          </a:xfrm>
          <a:prstGeom prst="rect">
            <a:avLst/>
          </a:prstGeom>
        </p:spPr>
      </p:pic>
    </p:spTree>
    <p:extLst>
      <p:ext uri="{BB962C8B-B14F-4D97-AF65-F5344CB8AC3E}">
        <p14:creationId xmlns:p14="http://schemas.microsoft.com/office/powerpoint/2010/main" val="14412523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215838" y="0"/>
            <a:ext cx="6712324" cy="6858000"/>
          </a:xfrm>
          <a:prstGeom prst="rect">
            <a:avLst/>
          </a:prstGeom>
        </p:spPr>
      </p:pic>
      <p:sp>
        <p:nvSpPr>
          <p:cNvPr id="17" name="TextBox 16"/>
          <p:cNvSpPr txBox="1"/>
          <p:nvPr/>
        </p:nvSpPr>
        <p:spPr>
          <a:xfrm>
            <a:off x="45137" y="6602617"/>
            <a:ext cx="6360082" cy="307777"/>
          </a:xfrm>
          <a:prstGeom prst="rect">
            <a:avLst/>
          </a:prstGeom>
          <a:noFill/>
        </p:spPr>
        <p:txBody>
          <a:bodyPr wrap="square" rtlCol="0">
            <a:spAutoFit/>
          </a:bodyPr>
          <a:lstStyle/>
          <a:p>
            <a:r>
              <a:rPr lang="en-US" sz="1400" dirty="0" smtClean="0"/>
              <a:t>ANCOVA</a:t>
            </a:r>
            <a:r>
              <a:rPr lang="en-US" sz="1400" smtClean="0"/>
              <a:t>: F</a:t>
            </a:r>
            <a:r>
              <a:rPr lang="en-US" sz="1400" baseline="-25000" smtClean="0"/>
              <a:t>4,16</a:t>
            </a:r>
            <a:r>
              <a:rPr lang="en-US" sz="1400" smtClean="0"/>
              <a:t>=9.218</a:t>
            </a:r>
            <a:r>
              <a:rPr lang="en-US" sz="1400"/>
              <a:t>, </a:t>
            </a:r>
            <a:r>
              <a:rPr lang="en-US" sz="1400" i="1" smtClean="0"/>
              <a:t>P</a:t>
            </a:r>
            <a:r>
              <a:rPr lang="en-US" sz="1400" smtClean="0"/>
              <a:t>=0.002; </a:t>
            </a:r>
            <a:r>
              <a:rPr lang="en-US" sz="1400" dirty="0" smtClean="0"/>
              <a:t>Soil: </a:t>
            </a:r>
            <a:r>
              <a:rPr lang="en-US" sz="1400" i="1" dirty="0" smtClean="0"/>
              <a:t>P&lt;</a:t>
            </a:r>
            <a:r>
              <a:rPr lang="en-US" sz="1400" dirty="0" smtClean="0"/>
              <a:t>0.001; Soil*Steam Treatment: </a:t>
            </a:r>
            <a:r>
              <a:rPr lang="en-US" sz="1400" i="1" dirty="0" smtClean="0"/>
              <a:t>P</a:t>
            </a:r>
            <a:r>
              <a:rPr lang="en-US" sz="1400" dirty="0" smtClean="0"/>
              <a:t>=0.01</a:t>
            </a:r>
            <a:endParaRPr lang="en-US" sz="1400" dirty="0"/>
          </a:p>
        </p:txBody>
      </p:sp>
      <p:sp>
        <p:nvSpPr>
          <p:cNvPr id="3" name="Rectangle 2"/>
          <p:cNvSpPr/>
          <p:nvPr/>
        </p:nvSpPr>
        <p:spPr>
          <a:xfrm flipH="1">
            <a:off x="6333020" y="1756839"/>
            <a:ext cx="1396828" cy="422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455880" y="1790163"/>
            <a:ext cx="1416200" cy="422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530714" y="456542"/>
            <a:ext cx="2553733" cy="665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638478" y="97667"/>
            <a:ext cx="3859035" cy="1200329"/>
          </a:xfrm>
          <a:prstGeom prst="rect">
            <a:avLst/>
          </a:prstGeom>
          <a:solidFill>
            <a:schemeClr val="accent6">
              <a:lumMod val="20000"/>
              <a:lumOff val="80000"/>
            </a:schemeClr>
          </a:solidFill>
        </p:spPr>
        <p:txBody>
          <a:bodyPr wrap="square" rtlCol="0">
            <a:spAutoFit/>
          </a:bodyPr>
          <a:lstStyle/>
          <a:p>
            <a:r>
              <a:rPr lang="en-US" sz="2400" dirty="0" smtClean="0"/>
              <a:t>Hypothesis: Managing </a:t>
            </a:r>
            <a:r>
              <a:rPr lang="en-US" sz="2400" dirty="0"/>
              <a:t>for soil health </a:t>
            </a:r>
            <a:r>
              <a:rPr lang="en-US" sz="2400" dirty="0" smtClean="0"/>
              <a:t>makes caterpillars feeding on plants smaller. </a:t>
            </a:r>
            <a:endParaRPr lang="en-US" sz="2400" dirty="0"/>
          </a:p>
        </p:txBody>
      </p:sp>
      <p:sp>
        <p:nvSpPr>
          <p:cNvPr id="18" name="TextBox 17"/>
          <p:cNvSpPr txBox="1"/>
          <p:nvPr/>
        </p:nvSpPr>
        <p:spPr>
          <a:xfrm>
            <a:off x="4635949" y="77402"/>
            <a:ext cx="3859035" cy="1200329"/>
          </a:xfrm>
          <a:prstGeom prst="rect">
            <a:avLst/>
          </a:prstGeom>
          <a:solidFill>
            <a:schemeClr val="accent6">
              <a:lumMod val="20000"/>
              <a:lumOff val="80000"/>
            </a:schemeClr>
          </a:solidFill>
        </p:spPr>
        <p:txBody>
          <a:bodyPr wrap="square" rtlCol="0">
            <a:spAutoFit/>
          </a:bodyPr>
          <a:lstStyle/>
          <a:p>
            <a:r>
              <a:rPr lang="en-US" sz="2400" smtClean="0"/>
              <a:t>Hypothesis: </a:t>
            </a:r>
            <a:r>
              <a:rPr lang="en-US" sz="2400" dirty="0" smtClean="0"/>
              <a:t>Changes in microbial communities drive changes in </a:t>
            </a:r>
            <a:r>
              <a:rPr lang="en-US" sz="2400" smtClean="0"/>
              <a:t>plant quality</a:t>
            </a:r>
            <a:endParaRPr lang="en-US" sz="2400" dirty="0" smtClean="0"/>
          </a:p>
        </p:txBody>
      </p:sp>
      <p:pic>
        <p:nvPicPr>
          <p:cNvPr id="8" name="Picture 7"/>
          <p:cNvPicPr>
            <a:picLocks noChangeAspect="1"/>
          </p:cNvPicPr>
          <p:nvPr/>
        </p:nvPicPr>
        <p:blipFill>
          <a:blip r:embed="rId3">
            <a:duotone>
              <a:prstClr val="black"/>
              <a:schemeClr val="accent6">
                <a:tint val="45000"/>
                <a:satMod val="400000"/>
              </a:schemeClr>
            </a:duotone>
          </a:blip>
          <a:stretch>
            <a:fillRect/>
          </a:stretch>
        </p:blipFill>
        <p:spPr>
          <a:xfrm>
            <a:off x="7430044" y="674106"/>
            <a:ext cx="1203335" cy="1253270"/>
          </a:xfrm>
          <a:prstGeom prst="rect">
            <a:avLst/>
          </a:prstGeom>
        </p:spPr>
      </p:pic>
      <p:cxnSp>
        <p:nvCxnSpPr>
          <p:cNvPr id="21" name="Straight Connector 20"/>
          <p:cNvCxnSpPr/>
          <p:nvPr/>
        </p:nvCxnSpPr>
        <p:spPr>
          <a:xfrm>
            <a:off x="2550361" y="2215683"/>
            <a:ext cx="704425" cy="2861"/>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flipV="1">
            <a:off x="3878408" y="2215683"/>
            <a:ext cx="757541" cy="2861"/>
          </a:xfrm>
          <a:prstGeom prst="line">
            <a:avLst/>
          </a:prstGeom>
        </p:spPr>
        <p:style>
          <a:lnRef idx="3">
            <a:schemeClr val="dk1"/>
          </a:lnRef>
          <a:fillRef idx="0">
            <a:schemeClr val="dk1"/>
          </a:fillRef>
          <a:effectRef idx="2">
            <a:schemeClr val="dk1"/>
          </a:effectRef>
          <a:fontRef idx="minor">
            <a:schemeClr val="tx1"/>
          </a:fontRef>
        </p:style>
      </p:cxnSp>
      <p:sp>
        <p:nvSpPr>
          <p:cNvPr id="23" name="TextBox 22"/>
          <p:cNvSpPr txBox="1"/>
          <p:nvPr/>
        </p:nvSpPr>
        <p:spPr>
          <a:xfrm>
            <a:off x="3339706" y="2033878"/>
            <a:ext cx="652969" cy="523220"/>
          </a:xfrm>
          <a:prstGeom prst="rect">
            <a:avLst/>
          </a:prstGeom>
          <a:noFill/>
        </p:spPr>
        <p:txBody>
          <a:bodyPr wrap="square" rtlCol="0">
            <a:spAutoFit/>
          </a:bodyPr>
          <a:lstStyle/>
          <a:p>
            <a:r>
              <a:rPr lang="en-US" sz="2800" b="1" smtClean="0"/>
              <a:t>**</a:t>
            </a:r>
            <a:endParaRPr lang="en-US" sz="2800" b="1" dirty="0"/>
          </a:p>
        </p:txBody>
      </p:sp>
      <p:cxnSp>
        <p:nvCxnSpPr>
          <p:cNvPr id="24" name="Straight Connector 23"/>
          <p:cNvCxnSpPr/>
          <p:nvPr/>
        </p:nvCxnSpPr>
        <p:spPr>
          <a:xfrm>
            <a:off x="2375065" y="1756839"/>
            <a:ext cx="1217561"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4635949" y="1756839"/>
            <a:ext cx="1337339" cy="0"/>
          </a:xfrm>
          <a:prstGeom prst="line">
            <a:avLst/>
          </a:prstGeom>
        </p:spPr>
        <p:style>
          <a:lnRef idx="3">
            <a:schemeClr val="dk1"/>
          </a:lnRef>
          <a:fillRef idx="0">
            <a:schemeClr val="dk1"/>
          </a:fillRef>
          <a:effectRef idx="2">
            <a:schemeClr val="dk1"/>
          </a:effectRef>
          <a:fontRef idx="minor">
            <a:schemeClr val="tx1"/>
          </a:fontRef>
        </p:style>
      </p:cxnSp>
      <p:sp>
        <p:nvSpPr>
          <p:cNvPr id="26" name="TextBox 25"/>
          <p:cNvSpPr txBox="1"/>
          <p:nvPr/>
        </p:nvSpPr>
        <p:spPr>
          <a:xfrm>
            <a:off x="3690101" y="1552031"/>
            <a:ext cx="754286" cy="523220"/>
          </a:xfrm>
          <a:prstGeom prst="rect">
            <a:avLst/>
          </a:prstGeom>
          <a:noFill/>
        </p:spPr>
        <p:txBody>
          <a:bodyPr wrap="square" rtlCol="0">
            <a:spAutoFit/>
          </a:bodyPr>
          <a:lstStyle/>
          <a:p>
            <a:r>
              <a:rPr lang="en-US" sz="2800" b="1" dirty="0" smtClean="0"/>
              <a:t>***</a:t>
            </a:r>
            <a:endParaRPr lang="en-US" sz="2800" b="1" dirty="0"/>
          </a:p>
        </p:txBody>
      </p:sp>
    </p:spTree>
    <p:extLst>
      <p:ext uri="{BB962C8B-B14F-4D97-AF65-F5344CB8AC3E}">
        <p14:creationId xmlns:p14="http://schemas.microsoft.com/office/powerpoint/2010/main" val="124974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16" grpId="0" animBg="1"/>
      <p:bldP spid="18" grpId="0" animBg="1"/>
      <p:bldP spid="23"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Correlation between mass and damage</a:t>
            </a:r>
            <a:br>
              <a:rPr lang="en-US" dirty="0"/>
            </a:b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763187937"/>
              </p:ext>
            </p:extLst>
          </p:nvPr>
        </p:nvGraphicFramePr>
        <p:xfrm>
          <a:off x="485774" y="1471613"/>
          <a:ext cx="8029575" cy="51720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55632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342359" y="984458"/>
            <a:ext cx="1637921" cy="4449308"/>
            <a:chOff x="6286054" y="715821"/>
            <a:chExt cx="1638904" cy="4636120"/>
          </a:xfrm>
        </p:grpSpPr>
        <p:pic>
          <p:nvPicPr>
            <p:cNvPr id="4" name="Picture 3"/>
            <p:cNvPicPr>
              <a:picLocks noChangeAspect="1"/>
            </p:cNvPicPr>
            <p:nvPr/>
          </p:nvPicPr>
          <p:blipFill rotWithShape="1">
            <a:blip r:embed="rId2"/>
            <a:srcRect b="27403"/>
            <a:stretch/>
          </p:blipFill>
          <p:spPr>
            <a:xfrm>
              <a:off x="6286054" y="715821"/>
              <a:ext cx="1636776" cy="921370"/>
            </a:xfrm>
            <a:prstGeom prst="rect">
              <a:avLst/>
            </a:prstGeom>
            <a:ln>
              <a:solidFill>
                <a:schemeClr val="tx1"/>
              </a:solidFill>
            </a:ln>
          </p:spPr>
        </p:pic>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6000"/>
                      </a14:imgEffect>
                      <a14:imgEffect>
                        <a14:saturation sat="66000"/>
                      </a14:imgEffect>
                      <a14:imgEffect>
                        <a14:brightnessContrast contrast="34000"/>
                      </a14:imgEffect>
                    </a14:imgLayer>
                  </a14:imgProps>
                </a:ext>
                <a:ext uri="{28A0092B-C50C-407E-A947-70E740481C1C}">
                  <a14:useLocalDpi xmlns:a14="http://schemas.microsoft.com/office/drawing/2010/main"/>
                </a:ext>
              </a:extLst>
            </a:blip>
            <a:srcRect l="-78" r="25759"/>
            <a:stretch/>
          </p:blipFill>
          <p:spPr>
            <a:xfrm rot="5400000">
              <a:off x="6648306" y="1288266"/>
              <a:ext cx="914400" cy="1638904"/>
            </a:xfrm>
            <a:prstGeom prst="rect">
              <a:avLst/>
            </a:prstGeom>
            <a:ln>
              <a:solidFill>
                <a:schemeClr val="tx1"/>
              </a:solidFill>
            </a:ln>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t="11302" b="11437"/>
            <a:stretch/>
          </p:blipFill>
          <p:spPr>
            <a:xfrm>
              <a:off x="6286054" y="2578243"/>
              <a:ext cx="1638904" cy="914400"/>
            </a:xfrm>
            <a:prstGeom prst="rect">
              <a:avLst/>
            </a:prstGeom>
            <a:ln>
              <a:solidFill>
                <a:schemeClr val="tx1"/>
              </a:solidFill>
            </a:ln>
          </p:spPr>
        </p:pic>
        <p:pic>
          <p:nvPicPr>
            <p:cNvPr id="9" name="Picture 8"/>
            <p:cNvPicPr>
              <a:picLocks noChangeAspect="1"/>
            </p:cNvPicPr>
            <p:nvPr/>
          </p:nvPicPr>
          <p:blipFill rotWithShape="1">
            <a:blip r:embed="rId7"/>
            <a:srcRect t="16486" b="17290"/>
            <a:stretch/>
          </p:blipFill>
          <p:spPr>
            <a:xfrm>
              <a:off x="6286054" y="3505969"/>
              <a:ext cx="1636776" cy="918245"/>
            </a:xfrm>
            <a:prstGeom prst="rect">
              <a:avLst/>
            </a:prstGeom>
            <a:ln>
              <a:solidFill>
                <a:schemeClr val="tx1"/>
              </a:solidFill>
            </a:ln>
          </p:spPr>
        </p:pic>
        <p:pic>
          <p:nvPicPr>
            <p:cNvPr id="10" name="Picture 9"/>
            <p:cNvPicPr>
              <a:picLocks/>
            </p:cNvPicPr>
            <p:nvPr/>
          </p:nvPicPr>
          <p:blipFill rotWithShape="1">
            <a:blip r:embed="rId8">
              <a:extLst>
                <a:ext uri="{28A0092B-C50C-407E-A947-70E740481C1C}">
                  <a14:useLocalDpi xmlns:a14="http://schemas.microsoft.com/office/drawing/2010/main" val="0"/>
                </a:ext>
              </a:extLst>
            </a:blip>
            <a:srcRect l="26955" r="28883"/>
            <a:stretch/>
          </p:blipFill>
          <p:spPr>
            <a:xfrm rot="5400000">
              <a:off x="6648019" y="4077129"/>
              <a:ext cx="914400" cy="1635223"/>
            </a:xfrm>
            <a:prstGeom prst="rect">
              <a:avLst/>
            </a:prstGeom>
            <a:ln>
              <a:solidFill>
                <a:schemeClr val="tx1"/>
              </a:solidFill>
            </a:ln>
          </p:spPr>
        </p:pic>
      </p:grpSp>
      <p:grpSp>
        <p:nvGrpSpPr>
          <p:cNvPr id="20" name="Group 19"/>
          <p:cNvGrpSpPr/>
          <p:nvPr/>
        </p:nvGrpSpPr>
        <p:grpSpPr>
          <a:xfrm>
            <a:off x="5978153" y="824175"/>
            <a:ext cx="3567728" cy="4772872"/>
            <a:chOff x="1128707" y="784611"/>
            <a:chExt cx="5143055" cy="4772872"/>
          </a:xfrm>
        </p:grpSpPr>
        <p:sp>
          <p:nvSpPr>
            <p:cNvPr id="12" name="Rectangle 11"/>
            <p:cNvSpPr/>
            <p:nvPr/>
          </p:nvSpPr>
          <p:spPr>
            <a:xfrm>
              <a:off x="1142995" y="784611"/>
              <a:ext cx="5128767" cy="921370"/>
            </a:xfrm>
            <a:prstGeom prst="rect">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Crop Rotation</a:t>
              </a:r>
            </a:p>
          </p:txBody>
        </p:sp>
        <p:sp>
          <p:nvSpPr>
            <p:cNvPr id="13" name="Rectangle 12"/>
            <p:cNvSpPr/>
            <p:nvPr/>
          </p:nvSpPr>
          <p:spPr>
            <a:xfrm>
              <a:off x="1142996" y="1770996"/>
              <a:ext cx="4549435" cy="921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Cover crops</a:t>
              </a:r>
              <a:endParaRPr lang="en-US" sz="2400" dirty="0">
                <a:solidFill>
                  <a:schemeClr val="tx1"/>
                </a:solidFill>
              </a:endParaRPr>
            </a:p>
          </p:txBody>
        </p:sp>
        <p:sp>
          <p:nvSpPr>
            <p:cNvPr id="14" name="Rectangle 13"/>
            <p:cNvSpPr/>
            <p:nvPr/>
          </p:nvSpPr>
          <p:spPr>
            <a:xfrm>
              <a:off x="1128708" y="2710362"/>
              <a:ext cx="4563722" cy="921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No Till</a:t>
              </a:r>
              <a:endParaRPr lang="en-US" sz="2400" dirty="0">
                <a:solidFill>
                  <a:schemeClr val="tx1"/>
                </a:solidFill>
              </a:endParaRPr>
            </a:p>
          </p:txBody>
        </p:sp>
        <p:sp>
          <p:nvSpPr>
            <p:cNvPr id="17" name="Rectangle 16"/>
            <p:cNvSpPr/>
            <p:nvPr/>
          </p:nvSpPr>
          <p:spPr>
            <a:xfrm>
              <a:off x="1128707" y="3660955"/>
              <a:ext cx="4563724" cy="921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Nutrient Management</a:t>
              </a:r>
              <a:endParaRPr lang="en-US" sz="2400" dirty="0">
                <a:solidFill>
                  <a:schemeClr val="tx1"/>
                </a:solidFill>
              </a:endParaRPr>
            </a:p>
          </p:txBody>
        </p:sp>
        <p:sp>
          <p:nvSpPr>
            <p:cNvPr id="18" name="Rectangle 17"/>
            <p:cNvSpPr/>
            <p:nvPr/>
          </p:nvSpPr>
          <p:spPr>
            <a:xfrm>
              <a:off x="1157287" y="4636113"/>
              <a:ext cx="4535145" cy="921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Pest Management</a:t>
              </a:r>
              <a:endParaRPr lang="en-US" sz="2400" dirty="0">
                <a:solidFill>
                  <a:schemeClr val="tx1"/>
                </a:solidFill>
              </a:endParaRPr>
            </a:p>
          </p:txBody>
        </p:sp>
      </p:grpSp>
      <p:sp>
        <p:nvSpPr>
          <p:cNvPr id="21" name="TextBox 20"/>
          <p:cNvSpPr txBox="1"/>
          <p:nvPr/>
        </p:nvSpPr>
        <p:spPr>
          <a:xfrm>
            <a:off x="4795002" y="6518376"/>
            <a:ext cx="4114800" cy="369332"/>
          </a:xfrm>
          <a:prstGeom prst="rect">
            <a:avLst/>
          </a:prstGeom>
          <a:noFill/>
        </p:spPr>
        <p:txBody>
          <a:bodyPr wrap="square" rtlCol="0">
            <a:spAutoFit/>
          </a:bodyPr>
          <a:lstStyle/>
          <a:p>
            <a:r>
              <a:rPr lang="en-US" dirty="0" smtClean="0">
                <a:solidFill>
                  <a:schemeClr val="tx1">
                    <a:lumMod val="65000"/>
                    <a:lumOff val="35000"/>
                  </a:schemeClr>
                </a:solidFill>
              </a:rPr>
              <a:t>Adapted from NRCS Soil Health Checklist</a:t>
            </a:r>
            <a:endParaRPr lang="en-US" dirty="0">
              <a:solidFill>
                <a:schemeClr val="tx1">
                  <a:lumMod val="65000"/>
                  <a:lumOff val="35000"/>
                </a:schemeClr>
              </a:solidFill>
            </a:endParaRPr>
          </a:p>
        </p:txBody>
      </p:sp>
      <p:sp>
        <p:nvSpPr>
          <p:cNvPr id="19" name="Content Placeholder 2"/>
          <p:cNvSpPr>
            <a:spLocks noGrp="1"/>
          </p:cNvSpPr>
          <p:nvPr>
            <p:ph idx="1"/>
          </p:nvPr>
        </p:nvSpPr>
        <p:spPr>
          <a:xfrm>
            <a:off x="374259" y="1905260"/>
            <a:ext cx="4117565" cy="3822047"/>
          </a:xfrm>
        </p:spPr>
        <p:txBody>
          <a:bodyPr>
            <a:normAutofit/>
          </a:bodyPr>
          <a:lstStyle/>
          <a:p>
            <a:pPr marL="0" indent="0">
              <a:buNone/>
            </a:pPr>
            <a:r>
              <a:rPr lang="en-US" sz="3600" b="1" dirty="0"/>
              <a:t>Soil </a:t>
            </a:r>
            <a:r>
              <a:rPr lang="en-US" sz="3600" b="1" dirty="0" smtClean="0"/>
              <a:t>health</a:t>
            </a:r>
          </a:p>
          <a:p>
            <a:pPr marL="0" indent="0">
              <a:buNone/>
            </a:pPr>
            <a:r>
              <a:rPr lang="en-US" sz="3200" dirty="0" smtClean="0"/>
              <a:t>= capacity to function, </a:t>
            </a:r>
            <a:r>
              <a:rPr lang="en-US" sz="3200" b="1" dirty="0" smtClean="0"/>
              <a:t>optimal </a:t>
            </a:r>
            <a:r>
              <a:rPr lang="en-US" sz="3200" dirty="0" smtClean="0"/>
              <a:t>for soil type, promotes plants, animals and ecosystems</a:t>
            </a:r>
            <a:endParaRPr lang="en-US" sz="3200" dirty="0"/>
          </a:p>
          <a:p>
            <a:pPr marL="0" indent="0">
              <a:buNone/>
            </a:pPr>
            <a:endParaRPr lang="en-US" sz="3200" dirty="0" smtClean="0"/>
          </a:p>
          <a:p>
            <a:pPr marL="0" indent="0">
              <a:buNone/>
            </a:pPr>
            <a:endParaRPr lang="en-US" sz="3200" dirty="0"/>
          </a:p>
        </p:txBody>
      </p:sp>
    </p:spTree>
    <p:extLst>
      <p:ext uri="{BB962C8B-B14F-4D97-AF65-F5344CB8AC3E}">
        <p14:creationId xmlns:p14="http://schemas.microsoft.com/office/powerpoint/2010/main" val="17500030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71824" y="107440"/>
            <a:ext cx="2369384" cy="3580154"/>
            <a:chOff x="4175391" y="382014"/>
            <a:chExt cx="3159179" cy="4773538"/>
          </a:xfrm>
        </p:grpSpPr>
        <p:pic>
          <p:nvPicPr>
            <p:cNvPr id="5" name="Picture 4"/>
            <p:cNvPicPr>
              <a:picLocks noChangeAspect="1"/>
            </p:cNvPicPr>
            <p:nvPr/>
          </p:nvPicPr>
          <p:blipFill rotWithShape="1">
            <a:blip r:embed="rId2" cstate="print">
              <a:alphaModFix amt="36000"/>
              <a:extLst>
                <a:ext uri="{BEBA8EAE-BF5A-486C-A8C5-ECC9F3942E4B}">
                  <a14:imgProps xmlns:a14="http://schemas.microsoft.com/office/drawing/2010/main">
                    <a14:imgLayer r:embed="rId3">
                      <a14:imgEffect>
                        <a14:backgroundRemoval t="0" b="97500" l="234" r="94848">
                          <a14:foregroundMark x1="50117" y1="83750" x2="50117" y2="83750"/>
                          <a14:backgroundMark x1="71897" y1="58906" x2="95550" y2="81406"/>
                          <a14:backgroundMark x1="83138" y1="90625" x2="83138" y2="90625"/>
                          <a14:backgroundMark x1="94614" y1="83125" x2="83841" y2="98438"/>
                          <a14:backgroundMark x1="60656" y1="91094" x2="67916" y2="80781"/>
                          <a14:backgroundMark x1="65808" y1="91875" x2="70960" y2="78750"/>
                          <a14:backgroundMark x1="68852" y1="95156" x2="69789" y2="84844"/>
                          <a14:backgroundMark x1="63700" y1="89844" x2="63700" y2="89844"/>
                          <a14:backgroundMark x1="55035" y1="84844" x2="55035" y2="84844"/>
                          <a14:backgroundMark x1="68852" y1="77813" x2="59251" y2="86094"/>
                          <a14:backgroundMark x1="57143" y1="81719" x2="69321" y2="77500"/>
                          <a14:backgroundMark x1="56206" y1="88125" x2="55035" y2="90469"/>
                        </a14:backgroundRemoval>
                      </a14:imgEffect>
                      <a14:imgEffect>
                        <a14:brightnessContrast contrast="20000"/>
                      </a14:imgEffect>
                    </a14:imgLayer>
                  </a14:imgProps>
                </a:ext>
                <a:ext uri="{28A0092B-C50C-407E-A947-70E740481C1C}">
                  <a14:useLocalDpi xmlns:a14="http://schemas.microsoft.com/office/drawing/2010/main"/>
                </a:ext>
              </a:extLst>
            </a:blip>
            <a:srcRect r="27836" b="3631"/>
            <a:stretch/>
          </p:blipFill>
          <p:spPr>
            <a:xfrm>
              <a:off x="4175391" y="382014"/>
              <a:ext cx="2352202" cy="4773538"/>
            </a:xfrm>
            <a:prstGeom prst="rect">
              <a:avLst/>
            </a:prstGeom>
          </p:spPr>
        </p:pic>
        <p:sp>
          <p:nvSpPr>
            <p:cNvPr id="6" name="Parallelogram 5"/>
            <p:cNvSpPr/>
            <p:nvPr/>
          </p:nvSpPr>
          <p:spPr>
            <a:xfrm>
              <a:off x="5846477" y="3386667"/>
              <a:ext cx="1488093" cy="169141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 name="Rectangle 6"/>
          <p:cNvSpPr/>
          <p:nvPr/>
        </p:nvSpPr>
        <p:spPr>
          <a:xfrm>
            <a:off x="5179930" y="3687594"/>
            <a:ext cx="2378397" cy="138732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SOIL</a:t>
            </a:r>
          </a:p>
          <a:p>
            <a:pPr algn="ctr"/>
            <a:r>
              <a:rPr lang="en-US" sz="2400" i="1" dirty="0" smtClean="0">
                <a:solidFill>
                  <a:srgbClr val="F7E6B0"/>
                </a:solidFill>
              </a:rPr>
              <a:t>Nutrients</a:t>
            </a:r>
          </a:p>
          <a:p>
            <a:pPr algn="ctr"/>
            <a:r>
              <a:rPr lang="en-US" sz="2400" i="1" dirty="0" smtClean="0">
                <a:solidFill>
                  <a:srgbClr val="F7E6B0"/>
                </a:solidFill>
              </a:rPr>
              <a:t> Microbes</a:t>
            </a:r>
            <a:endParaRPr lang="en-US" sz="2400" i="1" dirty="0">
              <a:solidFill>
                <a:srgbClr val="F7E6B0"/>
              </a:solidFill>
            </a:endParaRPr>
          </a:p>
        </p:txBody>
      </p:sp>
      <p:sp>
        <p:nvSpPr>
          <p:cNvPr id="8" name="TextBox 7"/>
          <p:cNvSpPr txBox="1"/>
          <p:nvPr/>
        </p:nvSpPr>
        <p:spPr>
          <a:xfrm>
            <a:off x="1013460" y="3629491"/>
            <a:ext cx="1203960" cy="523220"/>
          </a:xfrm>
          <a:prstGeom prst="rect">
            <a:avLst/>
          </a:prstGeom>
          <a:solidFill>
            <a:srgbClr val="F7E6B0"/>
          </a:solidFill>
        </p:spPr>
        <p:txBody>
          <a:bodyPr wrap="square" rtlCol="0">
            <a:spAutoFit/>
          </a:bodyPr>
          <a:lstStyle/>
          <a:p>
            <a:r>
              <a:rPr lang="en-US" sz="2800" smtClean="0"/>
              <a:t>Tillage</a:t>
            </a:r>
            <a:endParaRPr lang="en-US" sz="2800"/>
          </a:p>
        </p:txBody>
      </p:sp>
      <p:sp>
        <p:nvSpPr>
          <p:cNvPr id="9" name="TextBox 8"/>
          <p:cNvSpPr txBox="1"/>
          <p:nvPr/>
        </p:nvSpPr>
        <p:spPr>
          <a:xfrm>
            <a:off x="609600" y="4381257"/>
            <a:ext cx="2011680" cy="523220"/>
          </a:xfrm>
          <a:prstGeom prst="rect">
            <a:avLst/>
          </a:prstGeom>
          <a:solidFill>
            <a:srgbClr val="F7E6B0"/>
          </a:solidFill>
        </p:spPr>
        <p:txBody>
          <a:bodyPr wrap="square" rtlCol="0">
            <a:spAutoFit/>
          </a:bodyPr>
          <a:lstStyle/>
          <a:p>
            <a:r>
              <a:rPr lang="en-US" sz="2800" dirty="0" smtClean="0"/>
              <a:t>Cover Crops</a:t>
            </a:r>
            <a:endParaRPr lang="en-US" sz="2800" dirty="0"/>
          </a:p>
        </p:txBody>
      </p:sp>
      <p:cxnSp>
        <p:nvCxnSpPr>
          <p:cNvPr id="11" name="Straight Arrow Connector 10"/>
          <p:cNvCxnSpPr/>
          <p:nvPr/>
        </p:nvCxnSpPr>
        <p:spPr>
          <a:xfrm>
            <a:off x="2300331" y="3891101"/>
            <a:ext cx="3096170" cy="284659"/>
          </a:xfrm>
          <a:prstGeom prst="straightConnector1">
            <a:avLst/>
          </a:prstGeom>
          <a:ln w="38100">
            <a:solidFill>
              <a:srgbClr val="93561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669726" y="4511040"/>
            <a:ext cx="2702098" cy="139204"/>
          </a:xfrm>
          <a:prstGeom prst="straightConnector1">
            <a:avLst/>
          </a:prstGeom>
          <a:ln w="38100">
            <a:solidFill>
              <a:srgbClr val="935611"/>
            </a:solidFill>
            <a:tailEnd type="triangle"/>
          </a:ln>
        </p:spPr>
        <p:style>
          <a:lnRef idx="1">
            <a:schemeClr val="accent1"/>
          </a:lnRef>
          <a:fillRef idx="0">
            <a:schemeClr val="accent1"/>
          </a:fillRef>
          <a:effectRef idx="0">
            <a:schemeClr val="accent1"/>
          </a:effectRef>
          <a:fontRef idx="minor">
            <a:schemeClr val="tx1"/>
          </a:fontRef>
        </p:style>
      </p:cxnSp>
      <p:sp>
        <p:nvSpPr>
          <p:cNvPr id="10" name="Arc 9"/>
          <p:cNvSpPr/>
          <p:nvPr/>
        </p:nvSpPr>
        <p:spPr>
          <a:xfrm flipH="1">
            <a:off x="5021637" y="411523"/>
            <a:ext cx="1882925" cy="3230762"/>
          </a:xfrm>
          <a:prstGeom prst="arc">
            <a:avLst>
              <a:gd name="adj1" fmla="val 18842599"/>
              <a:gd name="adj2" fmla="val 5248383"/>
            </a:avLst>
          </a:prstGeom>
          <a:ln w="50800">
            <a:solidFill>
              <a:schemeClr val="accent6">
                <a:lumMod val="75000"/>
              </a:schemeClr>
            </a:solidFill>
            <a:prstDash val="dash"/>
            <a:head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3" name="TextBox 12"/>
          <p:cNvSpPr txBox="1"/>
          <p:nvPr/>
        </p:nvSpPr>
        <p:spPr>
          <a:xfrm rot="16471884">
            <a:off x="3690598" y="1705792"/>
            <a:ext cx="1680901" cy="830997"/>
          </a:xfrm>
          <a:prstGeom prst="rect">
            <a:avLst/>
          </a:prstGeom>
          <a:noFill/>
        </p:spPr>
        <p:txBody>
          <a:bodyPr wrap="square" rtlCol="0">
            <a:spAutoFit/>
          </a:bodyPr>
          <a:lstStyle/>
          <a:p>
            <a:pPr algn="ctr"/>
            <a:r>
              <a:rPr lang="en-US" sz="2400" b="1" dirty="0"/>
              <a:t>Plant quality</a:t>
            </a:r>
          </a:p>
        </p:txBody>
      </p:sp>
      <p:sp>
        <p:nvSpPr>
          <p:cNvPr id="14" name="TextBox 13"/>
          <p:cNvSpPr txBox="1"/>
          <p:nvPr/>
        </p:nvSpPr>
        <p:spPr>
          <a:xfrm>
            <a:off x="4067790" y="565743"/>
            <a:ext cx="1574851" cy="461665"/>
          </a:xfrm>
          <a:prstGeom prst="rect">
            <a:avLst/>
          </a:prstGeom>
          <a:solidFill>
            <a:srgbClr val="F7E6B0"/>
          </a:solidFill>
        </p:spPr>
        <p:txBody>
          <a:bodyPr wrap="square" rtlCol="0">
            <a:spAutoFit/>
          </a:bodyPr>
          <a:lstStyle/>
          <a:p>
            <a:r>
              <a:rPr lang="en-US" sz="2400" dirty="0"/>
              <a:t>H</a:t>
            </a:r>
            <a:r>
              <a:rPr lang="en-US" sz="2400" dirty="0" smtClean="0"/>
              <a:t>erbivores </a:t>
            </a:r>
            <a:endParaRPr lang="en-US" sz="2400" dirty="0"/>
          </a:p>
        </p:txBody>
      </p:sp>
    </p:spTree>
    <p:extLst>
      <p:ext uri="{BB962C8B-B14F-4D97-AF65-F5344CB8AC3E}">
        <p14:creationId xmlns:p14="http://schemas.microsoft.com/office/powerpoint/2010/main" val="4772239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195871" y="340196"/>
            <a:ext cx="2369384" cy="3580154"/>
            <a:chOff x="4175391" y="382014"/>
            <a:chExt cx="3159179" cy="4773538"/>
          </a:xfrm>
        </p:grpSpPr>
        <p:pic>
          <p:nvPicPr>
            <p:cNvPr id="25" name="Picture 24"/>
            <p:cNvPicPr>
              <a:picLocks noChangeAspect="1"/>
            </p:cNvPicPr>
            <p:nvPr/>
          </p:nvPicPr>
          <p:blipFill rotWithShape="1">
            <a:blip r:embed="rId3" cstate="print">
              <a:alphaModFix amt="36000"/>
              <a:extLst>
                <a:ext uri="{BEBA8EAE-BF5A-486C-A8C5-ECC9F3942E4B}">
                  <a14:imgProps xmlns:a14="http://schemas.microsoft.com/office/drawing/2010/main">
                    <a14:imgLayer r:embed="rId4">
                      <a14:imgEffect>
                        <a14:backgroundRemoval t="0" b="97500" l="234" r="94848">
                          <a14:foregroundMark x1="50117" y1="83750" x2="50117" y2="83750"/>
                          <a14:backgroundMark x1="71897" y1="58906" x2="95550" y2="81406"/>
                          <a14:backgroundMark x1="83138" y1="90625" x2="83138" y2="90625"/>
                          <a14:backgroundMark x1="94614" y1="83125" x2="83841" y2="98438"/>
                          <a14:backgroundMark x1="60656" y1="91094" x2="67916" y2="80781"/>
                          <a14:backgroundMark x1="65808" y1="91875" x2="70960" y2="78750"/>
                          <a14:backgroundMark x1="68852" y1="95156" x2="69789" y2="84844"/>
                          <a14:backgroundMark x1="63700" y1="89844" x2="63700" y2="89844"/>
                          <a14:backgroundMark x1="55035" y1="84844" x2="55035" y2="84844"/>
                          <a14:backgroundMark x1="68852" y1="77813" x2="59251" y2="86094"/>
                          <a14:backgroundMark x1="57143" y1="81719" x2="69321" y2="77500"/>
                          <a14:backgroundMark x1="56206" y1="88125" x2="55035" y2="90469"/>
                        </a14:backgroundRemoval>
                      </a14:imgEffect>
                      <a14:imgEffect>
                        <a14:brightnessContrast contrast="20000"/>
                      </a14:imgEffect>
                    </a14:imgLayer>
                  </a14:imgProps>
                </a:ext>
                <a:ext uri="{28A0092B-C50C-407E-A947-70E740481C1C}">
                  <a14:useLocalDpi xmlns:a14="http://schemas.microsoft.com/office/drawing/2010/main"/>
                </a:ext>
              </a:extLst>
            </a:blip>
            <a:srcRect r="27836" b="3631"/>
            <a:stretch/>
          </p:blipFill>
          <p:spPr>
            <a:xfrm>
              <a:off x="4175391" y="382014"/>
              <a:ext cx="2352202" cy="4773538"/>
            </a:xfrm>
            <a:prstGeom prst="rect">
              <a:avLst/>
            </a:prstGeom>
          </p:spPr>
        </p:pic>
        <p:sp>
          <p:nvSpPr>
            <p:cNvPr id="3" name="Parallelogram 2"/>
            <p:cNvSpPr/>
            <p:nvPr/>
          </p:nvSpPr>
          <p:spPr>
            <a:xfrm>
              <a:off x="5846477" y="3386667"/>
              <a:ext cx="1488093" cy="169141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9" name="Arc 8"/>
          <p:cNvSpPr/>
          <p:nvPr/>
        </p:nvSpPr>
        <p:spPr>
          <a:xfrm flipH="1">
            <a:off x="4380389" y="1274807"/>
            <a:ext cx="1882925" cy="3230762"/>
          </a:xfrm>
          <a:prstGeom prst="arc">
            <a:avLst>
              <a:gd name="adj1" fmla="val 18842599"/>
              <a:gd name="adj2" fmla="val 5248383"/>
            </a:avLst>
          </a:prstGeom>
          <a:ln w="50800">
            <a:solidFill>
              <a:schemeClr val="accent6">
                <a:lumMod val="75000"/>
              </a:schemeClr>
            </a:solidFill>
            <a:prstDash val="dash"/>
            <a:head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10" name="Straight Arrow Connector 9"/>
          <p:cNvCxnSpPr/>
          <p:nvPr/>
        </p:nvCxnSpPr>
        <p:spPr>
          <a:xfrm>
            <a:off x="6339649" y="4562424"/>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41659" y="1507301"/>
            <a:ext cx="1274383" cy="300082"/>
          </a:xfrm>
          <a:prstGeom prst="rect">
            <a:avLst/>
          </a:prstGeom>
          <a:noFill/>
        </p:spPr>
        <p:txBody>
          <a:bodyPr wrap="square" rtlCol="0">
            <a:spAutoFit/>
          </a:bodyPr>
          <a:lstStyle/>
          <a:p>
            <a:r>
              <a:rPr lang="en-US" sz="1350" dirty="0" smtClean="0"/>
              <a:t>Herbivores</a:t>
            </a:r>
            <a:endParaRPr lang="en-US" sz="1350" dirty="0"/>
          </a:p>
        </p:txBody>
      </p:sp>
      <p:sp>
        <p:nvSpPr>
          <p:cNvPr id="21" name="TextBox 20"/>
          <p:cNvSpPr txBox="1"/>
          <p:nvPr/>
        </p:nvSpPr>
        <p:spPr>
          <a:xfrm rot="16471884">
            <a:off x="3394728" y="2651999"/>
            <a:ext cx="1680901" cy="300082"/>
          </a:xfrm>
          <a:prstGeom prst="rect">
            <a:avLst/>
          </a:prstGeom>
          <a:noFill/>
        </p:spPr>
        <p:txBody>
          <a:bodyPr wrap="square" rtlCol="0">
            <a:spAutoFit/>
          </a:bodyPr>
          <a:lstStyle/>
          <a:p>
            <a:pPr algn="ctr"/>
            <a:r>
              <a:rPr lang="en-US" sz="1350" b="1" dirty="0"/>
              <a:t>Plant quality</a:t>
            </a:r>
          </a:p>
        </p:txBody>
      </p:sp>
      <p:sp>
        <p:nvSpPr>
          <p:cNvPr id="26" name="Rectangle 25"/>
          <p:cNvSpPr/>
          <p:nvPr/>
        </p:nvSpPr>
        <p:spPr>
          <a:xfrm>
            <a:off x="5326663" y="4149272"/>
            <a:ext cx="1383854" cy="858599"/>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SOIL</a:t>
            </a:r>
          </a:p>
          <a:p>
            <a:pPr algn="ctr"/>
            <a:r>
              <a:rPr lang="en-US" sz="1350" i="1" dirty="0">
                <a:solidFill>
                  <a:schemeClr val="bg2">
                    <a:lumMod val="75000"/>
                  </a:schemeClr>
                </a:solidFill>
              </a:rPr>
              <a:t>nutrients microbes</a:t>
            </a:r>
          </a:p>
        </p:txBody>
      </p:sp>
      <p:sp>
        <p:nvSpPr>
          <p:cNvPr id="27" name="TextBox 26"/>
          <p:cNvSpPr txBox="1"/>
          <p:nvPr/>
        </p:nvSpPr>
        <p:spPr>
          <a:xfrm>
            <a:off x="2273353" y="4439316"/>
            <a:ext cx="1191727" cy="646331"/>
          </a:xfrm>
          <a:prstGeom prst="rect">
            <a:avLst/>
          </a:prstGeom>
          <a:solidFill>
            <a:srgbClr val="F7E6B0"/>
          </a:solidFill>
        </p:spPr>
        <p:txBody>
          <a:bodyPr wrap="square" rtlCol="0">
            <a:spAutoFit/>
          </a:bodyPr>
          <a:lstStyle/>
          <a:p>
            <a:r>
              <a:rPr lang="en-US" dirty="0" smtClean="0"/>
              <a:t>Soil </a:t>
            </a:r>
            <a:r>
              <a:rPr lang="en-US" smtClean="0"/>
              <a:t>health practices</a:t>
            </a:r>
            <a:endParaRPr lang="en-US" dirty="0"/>
          </a:p>
        </p:txBody>
      </p:sp>
      <p:cxnSp>
        <p:nvCxnSpPr>
          <p:cNvPr id="29" name="Straight Arrow Connector 28"/>
          <p:cNvCxnSpPr>
            <a:endCxn id="21" idx="1"/>
          </p:cNvCxnSpPr>
          <p:nvPr/>
        </p:nvCxnSpPr>
        <p:spPr>
          <a:xfrm flipV="1">
            <a:off x="3105103" y="3639863"/>
            <a:ext cx="1063675" cy="682649"/>
          </a:xfrm>
          <a:prstGeom prst="straightConnector1">
            <a:avLst/>
          </a:prstGeom>
          <a:ln w="38100">
            <a:solidFill>
              <a:srgbClr val="F7E6B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534232" y="4705528"/>
            <a:ext cx="1621275" cy="20059"/>
          </a:xfrm>
          <a:prstGeom prst="straightConnector1">
            <a:avLst/>
          </a:prstGeom>
          <a:ln w="38100">
            <a:solidFill>
              <a:srgbClr val="93561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2759218" y="1952362"/>
            <a:ext cx="1537075" cy="2354796"/>
          </a:xfrm>
          <a:prstGeom prst="straightConnector1">
            <a:avLst/>
          </a:prstGeom>
          <a:ln w="38100">
            <a:solidFill>
              <a:srgbClr val="F7E6B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19048" y="1497038"/>
            <a:ext cx="2440923" cy="646331"/>
          </a:xfrm>
          <a:prstGeom prst="rect">
            <a:avLst/>
          </a:prstGeom>
          <a:noFill/>
        </p:spPr>
        <p:txBody>
          <a:bodyPr wrap="square" rtlCol="0">
            <a:spAutoFit/>
          </a:bodyPr>
          <a:lstStyle/>
          <a:p>
            <a:r>
              <a:rPr lang="en-US" dirty="0" smtClean="0">
                <a:latin typeface="+mj-lt"/>
              </a:rPr>
              <a:t>More pathogens in conventional system? </a:t>
            </a:r>
            <a:endParaRPr lang="en-US" dirty="0">
              <a:latin typeface="+mj-lt"/>
            </a:endParaRPr>
          </a:p>
        </p:txBody>
      </p:sp>
    </p:spTree>
    <p:extLst>
      <p:ext uri="{BB962C8B-B14F-4D97-AF65-F5344CB8AC3E}">
        <p14:creationId xmlns:p14="http://schemas.microsoft.com/office/powerpoint/2010/main" val="1894095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212199" y="894379"/>
            <a:ext cx="2369384" cy="3580154"/>
            <a:chOff x="4175391" y="382014"/>
            <a:chExt cx="3159179" cy="4773538"/>
          </a:xfrm>
        </p:grpSpPr>
        <p:pic>
          <p:nvPicPr>
            <p:cNvPr id="25" name="Picture 24"/>
            <p:cNvPicPr>
              <a:picLocks noChangeAspect="1"/>
            </p:cNvPicPr>
            <p:nvPr/>
          </p:nvPicPr>
          <p:blipFill rotWithShape="1">
            <a:blip r:embed="rId3" cstate="print">
              <a:alphaModFix amt="36000"/>
              <a:extLst>
                <a:ext uri="{BEBA8EAE-BF5A-486C-A8C5-ECC9F3942E4B}">
                  <a14:imgProps xmlns:a14="http://schemas.microsoft.com/office/drawing/2010/main">
                    <a14:imgLayer r:embed="rId4">
                      <a14:imgEffect>
                        <a14:backgroundRemoval t="0" b="97500" l="234" r="94848">
                          <a14:foregroundMark x1="50117" y1="83750" x2="50117" y2="83750"/>
                          <a14:backgroundMark x1="71897" y1="58906" x2="95550" y2="81406"/>
                          <a14:backgroundMark x1="83138" y1="90625" x2="83138" y2="90625"/>
                          <a14:backgroundMark x1="94614" y1="83125" x2="83841" y2="98438"/>
                          <a14:backgroundMark x1="60656" y1="91094" x2="67916" y2="80781"/>
                          <a14:backgroundMark x1="65808" y1="91875" x2="70960" y2="78750"/>
                          <a14:backgroundMark x1="68852" y1="95156" x2="69789" y2="84844"/>
                          <a14:backgroundMark x1="63700" y1="89844" x2="63700" y2="89844"/>
                          <a14:backgroundMark x1="55035" y1="84844" x2="55035" y2="84844"/>
                          <a14:backgroundMark x1="68852" y1="77813" x2="59251" y2="86094"/>
                          <a14:backgroundMark x1="57143" y1="81719" x2="69321" y2="77500"/>
                          <a14:backgroundMark x1="56206" y1="88125" x2="55035" y2="90469"/>
                        </a14:backgroundRemoval>
                      </a14:imgEffect>
                      <a14:imgEffect>
                        <a14:brightnessContrast contrast="20000"/>
                      </a14:imgEffect>
                    </a14:imgLayer>
                  </a14:imgProps>
                </a:ext>
                <a:ext uri="{28A0092B-C50C-407E-A947-70E740481C1C}">
                  <a14:useLocalDpi xmlns:a14="http://schemas.microsoft.com/office/drawing/2010/main"/>
                </a:ext>
              </a:extLst>
            </a:blip>
            <a:srcRect r="27836" b="3631"/>
            <a:stretch/>
          </p:blipFill>
          <p:spPr>
            <a:xfrm>
              <a:off x="4175391" y="382014"/>
              <a:ext cx="2352202" cy="4773538"/>
            </a:xfrm>
            <a:prstGeom prst="rect">
              <a:avLst/>
            </a:prstGeom>
          </p:spPr>
        </p:pic>
        <p:sp>
          <p:nvSpPr>
            <p:cNvPr id="3" name="Parallelogram 2"/>
            <p:cNvSpPr/>
            <p:nvPr/>
          </p:nvSpPr>
          <p:spPr>
            <a:xfrm>
              <a:off x="5846477" y="3386667"/>
              <a:ext cx="1488093" cy="169141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eardrop 1"/>
          <p:cNvSpPr/>
          <p:nvPr/>
        </p:nvSpPr>
        <p:spPr>
          <a:xfrm rot="12230156">
            <a:off x="6223382" y="3060795"/>
            <a:ext cx="1737122" cy="2290613"/>
          </a:xfrm>
          <a:prstGeom prst="teardrop">
            <a:avLst>
              <a:gd name="adj" fmla="val 104716"/>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Arc 8"/>
          <p:cNvSpPr/>
          <p:nvPr/>
        </p:nvSpPr>
        <p:spPr>
          <a:xfrm flipH="1">
            <a:off x="3396717" y="1828990"/>
            <a:ext cx="1882925" cy="3230762"/>
          </a:xfrm>
          <a:prstGeom prst="arc">
            <a:avLst>
              <a:gd name="adj1" fmla="val 18842599"/>
              <a:gd name="adj2" fmla="val 5248383"/>
            </a:avLst>
          </a:prstGeom>
          <a:ln w="50800">
            <a:solidFill>
              <a:schemeClr val="accent6">
                <a:lumMod val="75000"/>
              </a:schemeClr>
            </a:solidFill>
            <a:prstDash val="dash"/>
            <a:head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10" name="Straight Arrow Connector 9"/>
          <p:cNvCxnSpPr/>
          <p:nvPr/>
        </p:nvCxnSpPr>
        <p:spPr>
          <a:xfrm>
            <a:off x="5355977" y="5116607"/>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4130054" y="2645567"/>
            <a:ext cx="1905752" cy="2047791"/>
          </a:xfrm>
          <a:prstGeom prst="straightConnector1">
            <a:avLst/>
          </a:prstGeom>
          <a:ln w="50800">
            <a:solidFill>
              <a:srgbClr val="F7E6B0"/>
            </a:solidFill>
            <a:headEnd type="none" w="lg" len="med"/>
            <a:tailEnd type="stealt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997776" y="3938797"/>
            <a:ext cx="109982" cy="595238"/>
          </a:xfrm>
          <a:prstGeom prst="straightConnector1">
            <a:avLst/>
          </a:prstGeom>
          <a:ln w="50800">
            <a:solidFill>
              <a:srgbClr val="F7E6B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154524" y="4607425"/>
            <a:ext cx="1841500" cy="507831"/>
          </a:xfrm>
          <a:prstGeom prst="rect">
            <a:avLst/>
          </a:prstGeom>
          <a:noFill/>
        </p:spPr>
        <p:txBody>
          <a:bodyPr wrap="square" rtlCol="0">
            <a:spAutoFit/>
          </a:bodyPr>
          <a:lstStyle/>
          <a:p>
            <a:r>
              <a:rPr lang="en-US" sz="1350" dirty="0" err="1"/>
              <a:t>Entomopathogenic</a:t>
            </a:r>
            <a:r>
              <a:rPr lang="en-US" sz="1350" dirty="0"/>
              <a:t> fungi</a:t>
            </a:r>
          </a:p>
        </p:txBody>
      </p:sp>
      <p:sp>
        <p:nvSpPr>
          <p:cNvPr id="15" name="TextBox 14"/>
          <p:cNvSpPr txBox="1"/>
          <p:nvPr/>
        </p:nvSpPr>
        <p:spPr>
          <a:xfrm>
            <a:off x="6683079" y="3509484"/>
            <a:ext cx="1766379" cy="507831"/>
          </a:xfrm>
          <a:prstGeom prst="rect">
            <a:avLst/>
          </a:prstGeom>
          <a:noFill/>
        </p:spPr>
        <p:txBody>
          <a:bodyPr wrap="square" rtlCol="0">
            <a:spAutoFit/>
          </a:bodyPr>
          <a:lstStyle/>
          <a:p>
            <a:r>
              <a:rPr lang="en-US" sz="1350" dirty="0"/>
              <a:t>Ground dwelling predators</a:t>
            </a:r>
          </a:p>
        </p:txBody>
      </p:sp>
      <p:sp>
        <p:nvSpPr>
          <p:cNvPr id="16" name="TextBox 15"/>
          <p:cNvSpPr txBox="1"/>
          <p:nvPr/>
        </p:nvSpPr>
        <p:spPr>
          <a:xfrm>
            <a:off x="6180736" y="1388945"/>
            <a:ext cx="1776853" cy="507831"/>
          </a:xfrm>
          <a:prstGeom prst="rect">
            <a:avLst/>
          </a:prstGeom>
          <a:noFill/>
        </p:spPr>
        <p:txBody>
          <a:bodyPr wrap="square" rtlCol="0">
            <a:spAutoFit/>
          </a:bodyPr>
          <a:lstStyle/>
          <a:p>
            <a:r>
              <a:rPr lang="en-US" sz="1350" dirty="0"/>
              <a:t>Above ground predators/parasitoids</a:t>
            </a:r>
          </a:p>
        </p:txBody>
      </p:sp>
      <p:sp>
        <p:nvSpPr>
          <p:cNvPr id="17" name="TextBox 16"/>
          <p:cNvSpPr txBox="1"/>
          <p:nvPr/>
        </p:nvSpPr>
        <p:spPr>
          <a:xfrm>
            <a:off x="3357987" y="2061484"/>
            <a:ext cx="1274383" cy="507831"/>
          </a:xfrm>
          <a:prstGeom prst="rect">
            <a:avLst/>
          </a:prstGeom>
          <a:noFill/>
        </p:spPr>
        <p:txBody>
          <a:bodyPr wrap="square" rtlCol="0">
            <a:spAutoFit/>
          </a:bodyPr>
          <a:lstStyle/>
          <a:p>
            <a:r>
              <a:rPr lang="en-US" sz="1350" dirty="0"/>
              <a:t>Plant-feeding herbivores </a:t>
            </a:r>
          </a:p>
        </p:txBody>
      </p:sp>
      <p:sp>
        <p:nvSpPr>
          <p:cNvPr id="19" name="TextBox 18"/>
          <p:cNvSpPr txBox="1"/>
          <p:nvPr/>
        </p:nvSpPr>
        <p:spPr>
          <a:xfrm rot="16633541">
            <a:off x="7846656" y="3431570"/>
            <a:ext cx="1360742" cy="300082"/>
          </a:xfrm>
          <a:prstGeom prst="rect">
            <a:avLst/>
          </a:prstGeom>
          <a:noFill/>
        </p:spPr>
        <p:txBody>
          <a:bodyPr wrap="square" rtlCol="0">
            <a:spAutoFit/>
          </a:bodyPr>
          <a:lstStyle/>
          <a:p>
            <a:r>
              <a:rPr lang="en-US" sz="1350" b="1" dirty="0"/>
              <a:t>Plant volatiles</a:t>
            </a:r>
          </a:p>
        </p:txBody>
      </p:sp>
      <p:sp>
        <p:nvSpPr>
          <p:cNvPr id="21" name="TextBox 20"/>
          <p:cNvSpPr txBox="1"/>
          <p:nvPr/>
        </p:nvSpPr>
        <p:spPr>
          <a:xfrm rot="16471884">
            <a:off x="2411056" y="3206182"/>
            <a:ext cx="1680901" cy="300082"/>
          </a:xfrm>
          <a:prstGeom prst="rect">
            <a:avLst/>
          </a:prstGeom>
          <a:noFill/>
        </p:spPr>
        <p:txBody>
          <a:bodyPr wrap="square" rtlCol="0">
            <a:spAutoFit/>
          </a:bodyPr>
          <a:lstStyle/>
          <a:p>
            <a:pPr algn="ctr"/>
            <a:r>
              <a:rPr lang="en-US" sz="1350" b="1" dirty="0"/>
              <a:t>Plant quality</a:t>
            </a:r>
          </a:p>
        </p:txBody>
      </p:sp>
      <p:cxnSp>
        <p:nvCxnSpPr>
          <p:cNvPr id="22" name="Straight Arrow Connector 21"/>
          <p:cNvCxnSpPr>
            <a:endCxn id="17" idx="3"/>
          </p:cNvCxnSpPr>
          <p:nvPr/>
        </p:nvCxnSpPr>
        <p:spPr>
          <a:xfrm flipH="1">
            <a:off x="4632370" y="1719774"/>
            <a:ext cx="1548367" cy="595626"/>
          </a:xfrm>
          <a:prstGeom prst="straightConnector1">
            <a:avLst/>
          </a:prstGeom>
          <a:ln w="50800">
            <a:solidFill>
              <a:srgbClr val="F7E6B0"/>
            </a:solidFill>
            <a:headEnd type="none" w="lg" len="med"/>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1"/>
          </p:cNvCxnSpPr>
          <p:nvPr/>
        </p:nvCxnSpPr>
        <p:spPr>
          <a:xfrm flipH="1" flipV="1">
            <a:off x="4359312" y="2507457"/>
            <a:ext cx="2323767" cy="1255943"/>
          </a:xfrm>
          <a:prstGeom prst="straightConnector1">
            <a:avLst/>
          </a:prstGeom>
          <a:ln w="50800">
            <a:solidFill>
              <a:srgbClr val="F7E6B0"/>
            </a:solidFill>
            <a:headEnd type="none" w="lg" len="med"/>
            <a:tailEnd type="stealth"/>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a:off x="4436880" y="1287368"/>
            <a:ext cx="3912382" cy="4281106"/>
          </a:xfrm>
          <a:prstGeom prst="arc">
            <a:avLst>
              <a:gd name="adj1" fmla="val 18927443"/>
              <a:gd name="adj2" fmla="val 6404308"/>
            </a:avLst>
          </a:prstGeom>
          <a:ln w="50800">
            <a:solidFill>
              <a:schemeClr val="accent6">
                <a:lumMod val="75000"/>
              </a:schemeClr>
            </a:solidFill>
            <a:prstDash val="dash"/>
            <a:head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6" name="Rectangle 25"/>
          <p:cNvSpPr/>
          <p:nvPr/>
        </p:nvSpPr>
        <p:spPr>
          <a:xfrm>
            <a:off x="4342991" y="4703455"/>
            <a:ext cx="1383854" cy="858599"/>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SOIL</a:t>
            </a:r>
          </a:p>
          <a:p>
            <a:pPr algn="ctr"/>
            <a:r>
              <a:rPr lang="en-US" sz="1350" i="1" dirty="0">
                <a:solidFill>
                  <a:schemeClr val="bg2">
                    <a:lumMod val="75000"/>
                  </a:schemeClr>
                </a:solidFill>
              </a:rPr>
              <a:t>nutrients microbes</a:t>
            </a:r>
          </a:p>
        </p:txBody>
      </p:sp>
      <p:sp>
        <p:nvSpPr>
          <p:cNvPr id="27" name="TextBox 26"/>
          <p:cNvSpPr txBox="1"/>
          <p:nvPr/>
        </p:nvSpPr>
        <p:spPr>
          <a:xfrm>
            <a:off x="1289681" y="4993499"/>
            <a:ext cx="1191727" cy="646331"/>
          </a:xfrm>
          <a:prstGeom prst="rect">
            <a:avLst/>
          </a:prstGeom>
          <a:solidFill>
            <a:srgbClr val="F7E6B0"/>
          </a:solidFill>
        </p:spPr>
        <p:txBody>
          <a:bodyPr wrap="square" rtlCol="0">
            <a:spAutoFit/>
          </a:bodyPr>
          <a:lstStyle/>
          <a:p>
            <a:r>
              <a:rPr lang="en-US" dirty="0" smtClean="0"/>
              <a:t>Soil </a:t>
            </a:r>
            <a:r>
              <a:rPr lang="en-US" smtClean="0"/>
              <a:t>health practices</a:t>
            </a:r>
            <a:endParaRPr lang="en-US" dirty="0"/>
          </a:p>
        </p:txBody>
      </p:sp>
      <p:cxnSp>
        <p:nvCxnSpPr>
          <p:cNvPr id="34" name="Straight Arrow Connector 33"/>
          <p:cNvCxnSpPr/>
          <p:nvPr/>
        </p:nvCxnSpPr>
        <p:spPr>
          <a:xfrm>
            <a:off x="2550560" y="5259711"/>
            <a:ext cx="1621275" cy="20059"/>
          </a:xfrm>
          <a:prstGeom prst="straightConnector1">
            <a:avLst/>
          </a:prstGeom>
          <a:ln w="38100">
            <a:solidFill>
              <a:srgbClr val="93561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2536740" y="3804504"/>
            <a:ext cx="4044843" cy="1329129"/>
          </a:xfrm>
          <a:prstGeom prst="straightConnector1">
            <a:avLst/>
          </a:prstGeom>
          <a:ln w="38100">
            <a:solidFill>
              <a:srgbClr val="93561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1775546" y="2506545"/>
            <a:ext cx="1537075" cy="2354796"/>
          </a:xfrm>
          <a:prstGeom prst="straightConnector1">
            <a:avLst/>
          </a:prstGeom>
          <a:ln w="38100">
            <a:solidFill>
              <a:srgbClr val="93561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9491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902" y="1600573"/>
            <a:ext cx="756205" cy="186142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5857" y="2121813"/>
            <a:ext cx="1007932" cy="818945"/>
          </a:xfrm>
          <a:prstGeom prst="rect">
            <a:avLst/>
          </a:prstGeom>
        </p:spPr>
      </p:pic>
      <p:pic>
        <p:nvPicPr>
          <p:cNvPr id="6" name="Picture 5"/>
          <p:cNvPicPr>
            <a:picLocks noChangeAspect="1"/>
          </p:cNvPicPr>
          <p:nvPr/>
        </p:nvPicPr>
        <p:blipFill>
          <a:blip r:embed="rId4"/>
          <a:stretch>
            <a:fillRect/>
          </a:stretch>
        </p:blipFill>
        <p:spPr>
          <a:xfrm>
            <a:off x="2642499" y="1844288"/>
            <a:ext cx="1045549" cy="1435948"/>
          </a:xfrm>
          <a:prstGeom prst="rect">
            <a:avLst/>
          </a:prstGeom>
        </p:spPr>
      </p:pic>
      <p:grpSp>
        <p:nvGrpSpPr>
          <p:cNvPr id="11" name="Group 10"/>
          <p:cNvGrpSpPr/>
          <p:nvPr/>
        </p:nvGrpSpPr>
        <p:grpSpPr>
          <a:xfrm>
            <a:off x="4819328" y="1351069"/>
            <a:ext cx="862223" cy="1929167"/>
            <a:chOff x="5700459" y="1262785"/>
            <a:chExt cx="1157541" cy="2627241"/>
          </a:xfrm>
        </p:grpSpPr>
        <p:pic>
          <p:nvPicPr>
            <p:cNvPr id="10" name="Picture 9"/>
            <p:cNvPicPr>
              <a:picLocks noChangeAspect="1"/>
            </p:cNvPicPr>
            <p:nvPr/>
          </p:nvPicPr>
          <p:blipFill>
            <a:blip r:embed="rId5"/>
            <a:stretch>
              <a:fillRect/>
            </a:stretch>
          </p:blipFill>
          <p:spPr>
            <a:xfrm>
              <a:off x="5700459" y="1262785"/>
              <a:ext cx="1157541" cy="2502792"/>
            </a:xfrm>
            <a:prstGeom prst="rect">
              <a:avLst/>
            </a:prstGeom>
          </p:spPr>
        </p:pic>
        <p:sp>
          <p:nvSpPr>
            <p:cNvPr id="8" name="Rectangle 7"/>
            <p:cNvSpPr/>
            <p:nvPr/>
          </p:nvSpPr>
          <p:spPr>
            <a:xfrm>
              <a:off x="5700459" y="2753332"/>
              <a:ext cx="1157541" cy="113669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grpSp>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0" b="99375" l="350" r="100000">
                        <a14:foregroundMark x1="45804" y1="19688" x2="44755" y2="80313"/>
                        <a14:foregroundMark x1="52797" y1="18125" x2="52797" y2="18125"/>
                      </a14:backgroundRemoval>
                    </a14:imgEffect>
                  </a14:imgLayer>
                </a14:imgProps>
              </a:ext>
              <a:ext uri="{28A0092B-C50C-407E-A947-70E740481C1C}">
                <a14:useLocalDpi xmlns:a14="http://schemas.microsoft.com/office/drawing/2010/main"/>
              </a:ext>
            </a:extLst>
          </a:blip>
          <a:stretch>
            <a:fillRect/>
          </a:stretch>
        </p:blipFill>
        <p:spPr>
          <a:xfrm>
            <a:off x="6574004" y="2213195"/>
            <a:ext cx="933803" cy="1067041"/>
          </a:xfrm>
          <a:prstGeom prst="rect">
            <a:avLst/>
          </a:prstGeom>
        </p:spPr>
      </p:pic>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313" b="100000" l="0" r="97059">
                        <a14:foregroundMark x1="10294" y1="42813" x2="11765" y2="59688"/>
                        <a14:foregroundMark x1="10294" y1="63125" x2="16176" y2="69063"/>
                        <a14:backgroundMark x1="5882" y1="38750" x2="5882" y2="38750"/>
                        <a14:backgroundMark x1="2941" y1="42813" x2="2941" y2="42813"/>
                        <a14:backgroundMark x1="2941" y1="61563" x2="2941" y2="61563"/>
                        <a14:backgroundMark x1="5882" y1="69688" x2="5882" y2="69688"/>
                        <a14:backgroundMark x1="2941" y1="65000" x2="2941" y2="65000"/>
                        <a14:backgroundMark x1="2941" y1="54063" x2="2941" y2="54063"/>
                        <a14:backgroundMark x1="2941" y1="58438" x2="2941" y2="58438"/>
                        <a14:backgroundMark x1="2941" y1="46875" x2="2941" y2="46875"/>
                      </a14:backgroundRemoval>
                    </a14:imgEffect>
                  </a14:imgLayer>
                </a14:imgProps>
              </a:ext>
            </a:extLst>
          </a:blip>
          <a:stretch>
            <a:fillRect/>
          </a:stretch>
        </p:blipFill>
        <p:spPr>
          <a:xfrm>
            <a:off x="7507807" y="1605737"/>
            <a:ext cx="571345" cy="1679663"/>
          </a:xfrm>
          <a:prstGeom prst="rect">
            <a:avLst/>
          </a:prstGeom>
        </p:spPr>
      </p:pic>
      <p:cxnSp>
        <p:nvCxnSpPr>
          <p:cNvPr id="15" name="Straight Arrow Connector 14"/>
          <p:cNvCxnSpPr/>
          <p:nvPr/>
        </p:nvCxnSpPr>
        <p:spPr>
          <a:xfrm>
            <a:off x="1973789" y="2940758"/>
            <a:ext cx="832473"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739527" y="2940758"/>
            <a:ext cx="832473"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741531" y="2940758"/>
            <a:ext cx="832473"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324303" y="3462000"/>
            <a:ext cx="0" cy="857752"/>
          </a:xfrm>
          <a:prstGeom prst="straightConnector1">
            <a:avLst/>
          </a:prstGeom>
          <a:ln w="38100">
            <a:solidFill>
              <a:srgbClr val="7F490B"/>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165273" y="3469304"/>
            <a:ext cx="0" cy="857752"/>
          </a:xfrm>
          <a:prstGeom prst="straightConnector1">
            <a:avLst/>
          </a:prstGeom>
          <a:ln w="38100">
            <a:solidFill>
              <a:srgbClr val="7F490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288884" y="3492373"/>
            <a:ext cx="0" cy="857752"/>
          </a:xfrm>
          <a:prstGeom prst="straightConnector1">
            <a:avLst/>
          </a:prstGeom>
          <a:ln w="38100">
            <a:solidFill>
              <a:srgbClr val="7F490B"/>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396209" y="3530050"/>
            <a:ext cx="0" cy="857752"/>
          </a:xfrm>
          <a:prstGeom prst="straightConnector1">
            <a:avLst/>
          </a:prstGeom>
          <a:ln w="38100">
            <a:solidFill>
              <a:srgbClr val="7F490B"/>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90399" y="4387802"/>
            <a:ext cx="1642898" cy="646331"/>
          </a:xfrm>
          <a:prstGeom prst="rect">
            <a:avLst/>
          </a:prstGeom>
          <a:noFill/>
        </p:spPr>
        <p:txBody>
          <a:bodyPr wrap="square" rtlCol="0">
            <a:spAutoFit/>
          </a:bodyPr>
          <a:lstStyle/>
          <a:p>
            <a:r>
              <a:rPr lang="en-US" dirty="0" smtClean="0"/>
              <a:t>Microbial respiration  </a:t>
            </a:r>
            <a:endParaRPr lang="en-US" dirty="0"/>
          </a:p>
        </p:txBody>
      </p:sp>
      <p:sp>
        <p:nvSpPr>
          <p:cNvPr id="24" name="TextBox 23"/>
          <p:cNvSpPr txBox="1"/>
          <p:nvPr/>
        </p:nvSpPr>
        <p:spPr>
          <a:xfrm>
            <a:off x="2866599" y="4387802"/>
            <a:ext cx="1642898" cy="923330"/>
          </a:xfrm>
          <a:prstGeom prst="rect">
            <a:avLst/>
          </a:prstGeom>
          <a:noFill/>
        </p:spPr>
        <p:txBody>
          <a:bodyPr wrap="square" rtlCol="0">
            <a:spAutoFit/>
          </a:bodyPr>
          <a:lstStyle/>
          <a:p>
            <a:r>
              <a:rPr lang="en-US" dirty="0" smtClean="0"/>
              <a:t>Nutrient differences</a:t>
            </a:r>
          </a:p>
          <a:p>
            <a:endParaRPr lang="en-US" dirty="0"/>
          </a:p>
        </p:txBody>
      </p:sp>
      <p:sp>
        <p:nvSpPr>
          <p:cNvPr id="25" name="TextBox 24"/>
          <p:cNvSpPr txBox="1"/>
          <p:nvPr/>
        </p:nvSpPr>
        <p:spPr>
          <a:xfrm>
            <a:off x="4699649" y="4379223"/>
            <a:ext cx="1448903" cy="923330"/>
          </a:xfrm>
          <a:prstGeom prst="rect">
            <a:avLst/>
          </a:prstGeom>
          <a:noFill/>
        </p:spPr>
        <p:txBody>
          <a:bodyPr wrap="square" rtlCol="0">
            <a:spAutoFit/>
          </a:bodyPr>
          <a:lstStyle/>
          <a:p>
            <a:r>
              <a:rPr lang="en-US" dirty="0" smtClean="0"/>
              <a:t>JA, carb/protein </a:t>
            </a:r>
          </a:p>
          <a:p>
            <a:endParaRPr lang="en-US" dirty="0"/>
          </a:p>
        </p:txBody>
      </p:sp>
      <p:sp>
        <p:nvSpPr>
          <p:cNvPr id="26" name="TextBox 25"/>
          <p:cNvSpPr txBox="1"/>
          <p:nvPr/>
        </p:nvSpPr>
        <p:spPr>
          <a:xfrm>
            <a:off x="6875849" y="4552476"/>
            <a:ext cx="1905543" cy="923330"/>
          </a:xfrm>
          <a:prstGeom prst="rect">
            <a:avLst/>
          </a:prstGeom>
          <a:noFill/>
        </p:spPr>
        <p:txBody>
          <a:bodyPr wrap="square" rtlCol="0">
            <a:spAutoFit/>
          </a:bodyPr>
          <a:lstStyle/>
          <a:p>
            <a:r>
              <a:rPr lang="en-US" dirty="0" smtClean="0"/>
              <a:t>Growth/</a:t>
            </a:r>
          </a:p>
          <a:p>
            <a:r>
              <a:rPr lang="en-US" dirty="0" smtClean="0"/>
              <a:t>reproduction</a:t>
            </a:r>
          </a:p>
          <a:p>
            <a:endParaRPr lang="en-US" dirty="0"/>
          </a:p>
        </p:txBody>
      </p:sp>
      <p:sp>
        <p:nvSpPr>
          <p:cNvPr id="27" name="TextBox 26"/>
          <p:cNvSpPr txBox="1"/>
          <p:nvPr/>
        </p:nvSpPr>
        <p:spPr>
          <a:xfrm>
            <a:off x="640583" y="953006"/>
            <a:ext cx="1367440" cy="369332"/>
          </a:xfrm>
          <a:prstGeom prst="rect">
            <a:avLst/>
          </a:prstGeom>
          <a:noFill/>
        </p:spPr>
        <p:txBody>
          <a:bodyPr wrap="square" rtlCol="0">
            <a:spAutoFit/>
          </a:bodyPr>
          <a:lstStyle/>
          <a:p>
            <a:r>
              <a:rPr lang="en-US" dirty="0" smtClean="0"/>
              <a:t>Collect soils</a:t>
            </a:r>
            <a:endParaRPr lang="en-US" dirty="0"/>
          </a:p>
        </p:txBody>
      </p:sp>
      <p:sp>
        <p:nvSpPr>
          <p:cNvPr id="28" name="TextBox 27"/>
          <p:cNvSpPr txBox="1"/>
          <p:nvPr/>
        </p:nvSpPr>
        <p:spPr>
          <a:xfrm>
            <a:off x="2481553" y="936101"/>
            <a:ext cx="1367440" cy="369332"/>
          </a:xfrm>
          <a:prstGeom prst="rect">
            <a:avLst/>
          </a:prstGeom>
          <a:noFill/>
        </p:spPr>
        <p:txBody>
          <a:bodyPr wrap="square" rtlCol="0">
            <a:spAutoFit/>
          </a:bodyPr>
          <a:lstStyle/>
          <a:p>
            <a:r>
              <a:rPr lang="en-US" smtClean="0"/>
              <a:t>Steam </a:t>
            </a:r>
            <a:r>
              <a:rPr lang="en-US" dirty="0" smtClean="0"/>
              <a:t>soils</a:t>
            </a:r>
            <a:endParaRPr lang="en-US" dirty="0"/>
          </a:p>
        </p:txBody>
      </p:sp>
      <p:sp>
        <p:nvSpPr>
          <p:cNvPr id="29" name="TextBox 28"/>
          <p:cNvSpPr txBox="1"/>
          <p:nvPr/>
        </p:nvSpPr>
        <p:spPr>
          <a:xfrm>
            <a:off x="4605164" y="936101"/>
            <a:ext cx="1367440" cy="369332"/>
          </a:xfrm>
          <a:prstGeom prst="rect">
            <a:avLst/>
          </a:prstGeom>
          <a:noFill/>
        </p:spPr>
        <p:txBody>
          <a:bodyPr wrap="square" rtlCol="0">
            <a:spAutoFit/>
          </a:bodyPr>
          <a:lstStyle/>
          <a:p>
            <a:r>
              <a:rPr lang="en-US" dirty="0" smtClean="0"/>
              <a:t>Grow plants</a:t>
            </a:r>
            <a:endParaRPr lang="en-US" dirty="0"/>
          </a:p>
        </p:txBody>
      </p:sp>
      <p:sp>
        <p:nvSpPr>
          <p:cNvPr id="30" name="TextBox 29"/>
          <p:cNvSpPr txBox="1"/>
          <p:nvPr/>
        </p:nvSpPr>
        <p:spPr>
          <a:xfrm>
            <a:off x="6952150" y="930744"/>
            <a:ext cx="1829242" cy="646331"/>
          </a:xfrm>
          <a:prstGeom prst="rect">
            <a:avLst/>
          </a:prstGeom>
          <a:noFill/>
        </p:spPr>
        <p:txBody>
          <a:bodyPr wrap="square" rtlCol="0">
            <a:spAutoFit/>
          </a:bodyPr>
          <a:lstStyle/>
          <a:p>
            <a:r>
              <a:rPr lang="en-US" dirty="0" smtClean="0"/>
              <a:t>Feed plants </a:t>
            </a:r>
            <a:r>
              <a:rPr lang="en-US" smtClean="0"/>
              <a:t>to herbivores</a:t>
            </a:r>
            <a:endParaRPr lang="en-US" dirty="0"/>
          </a:p>
        </p:txBody>
      </p:sp>
    </p:spTree>
    <p:extLst>
      <p:ext uri="{BB962C8B-B14F-4D97-AF65-F5344CB8AC3E}">
        <p14:creationId xmlns:p14="http://schemas.microsoft.com/office/powerpoint/2010/main" val="5117023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97659" y="870531"/>
            <a:ext cx="2369384" cy="3580154"/>
            <a:chOff x="4175391" y="382014"/>
            <a:chExt cx="3159179" cy="4773538"/>
          </a:xfrm>
        </p:grpSpPr>
        <p:pic>
          <p:nvPicPr>
            <p:cNvPr id="5" name="Picture 4"/>
            <p:cNvPicPr>
              <a:picLocks noChangeAspect="1"/>
            </p:cNvPicPr>
            <p:nvPr/>
          </p:nvPicPr>
          <p:blipFill rotWithShape="1">
            <a:blip r:embed="rId2" cstate="print">
              <a:alphaModFix amt="36000"/>
              <a:extLst>
                <a:ext uri="{BEBA8EAE-BF5A-486C-A8C5-ECC9F3942E4B}">
                  <a14:imgProps xmlns:a14="http://schemas.microsoft.com/office/drawing/2010/main">
                    <a14:imgLayer r:embed="rId3">
                      <a14:imgEffect>
                        <a14:backgroundRemoval t="0" b="97500" l="234" r="94848">
                          <a14:foregroundMark x1="50117" y1="83750" x2="50117" y2="83750"/>
                          <a14:backgroundMark x1="71897" y1="58906" x2="95550" y2="81406"/>
                          <a14:backgroundMark x1="83138" y1="90625" x2="83138" y2="90625"/>
                          <a14:backgroundMark x1="94614" y1="83125" x2="83841" y2="98438"/>
                          <a14:backgroundMark x1="60656" y1="91094" x2="67916" y2="80781"/>
                          <a14:backgroundMark x1="65808" y1="91875" x2="70960" y2="78750"/>
                          <a14:backgroundMark x1="68852" y1="95156" x2="69789" y2="84844"/>
                          <a14:backgroundMark x1="63700" y1="89844" x2="63700" y2="89844"/>
                          <a14:backgroundMark x1="55035" y1="84844" x2="55035" y2="84844"/>
                          <a14:backgroundMark x1="68852" y1="77813" x2="59251" y2="86094"/>
                          <a14:backgroundMark x1="57143" y1="81719" x2="69321" y2="77500"/>
                          <a14:backgroundMark x1="56206" y1="88125" x2="55035" y2="90469"/>
                        </a14:backgroundRemoval>
                      </a14:imgEffect>
                      <a14:imgEffect>
                        <a14:brightnessContrast contrast="20000"/>
                      </a14:imgEffect>
                    </a14:imgLayer>
                  </a14:imgProps>
                </a:ext>
                <a:ext uri="{28A0092B-C50C-407E-A947-70E740481C1C}">
                  <a14:useLocalDpi xmlns:a14="http://schemas.microsoft.com/office/drawing/2010/main"/>
                </a:ext>
              </a:extLst>
            </a:blip>
            <a:srcRect r="27836" b="3631"/>
            <a:stretch/>
          </p:blipFill>
          <p:spPr>
            <a:xfrm>
              <a:off x="4175391" y="382014"/>
              <a:ext cx="2352202" cy="4773538"/>
            </a:xfrm>
            <a:prstGeom prst="rect">
              <a:avLst/>
            </a:prstGeom>
          </p:spPr>
        </p:pic>
        <p:sp>
          <p:nvSpPr>
            <p:cNvPr id="6" name="Parallelogram 5"/>
            <p:cNvSpPr/>
            <p:nvPr/>
          </p:nvSpPr>
          <p:spPr>
            <a:xfrm>
              <a:off x="5846477" y="3386667"/>
              <a:ext cx="1488093" cy="169141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 name="Rectangle 6"/>
          <p:cNvSpPr/>
          <p:nvPr/>
        </p:nvSpPr>
        <p:spPr>
          <a:xfrm>
            <a:off x="6365793" y="4430544"/>
            <a:ext cx="2378397" cy="138732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SOIL</a:t>
            </a:r>
            <a:endParaRPr lang="en-US" sz="2400" dirty="0"/>
          </a:p>
        </p:txBody>
      </p:sp>
      <p:sp>
        <p:nvSpPr>
          <p:cNvPr id="10" name="Arc 9"/>
          <p:cNvSpPr/>
          <p:nvPr/>
        </p:nvSpPr>
        <p:spPr>
          <a:xfrm flipH="1">
            <a:off x="6207500" y="1154473"/>
            <a:ext cx="1882925" cy="3230762"/>
          </a:xfrm>
          <a:prstGeom prst="arc">
            <a:avLst>
              <a:gd name="adj1" fmla="val 18842599"/>
              <a:gd name="adj2" fmla="val 5248383"/>
            </a:avLst>
          </a:prstGeom>
          <a:ln w="50800">
            <a:solidFill>
              <a:schemeClr val="accent6">
                <a:lumMod val="75000"/>
              </a:schemeClr>
            </a:solidFill>
            <a:prstDash val="dash"/>
            <a:head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3" name="TextBox 12"/>
          <p:cNvSpPr txBox="1"/>
          <p:nvPr/>
        </p:nvSpPr>
        <p:spPr>
          <a:xfrm rot="16471884">
            <a:off x="4876461" y="2448742"/>
            <a:ext cx="1680901" cy="830997"/>
          </a:xfrm>
          <a:prstGeom prst="rect">
            <a:avLst/>
          </a:prstGeom>
          <a:noFill/>
        </p:spPr>
        <p:txBody>
          <a:bodyPr wrap="square" rtlCol="0">
            <a:spAutoFit/>
          </a:bodyPr>
          <a:lstStyle/>
          <a:p>
            <a:pPr algn="ctr"/>
            <a:r>
              <a:rPr lang="en-US" sz="2400" b="1" dirty="0"/>
              <a:t>Plant quality</a:t>
            </a:r>
          </a:p>
        </p:txBody>
      </p:sp>
      <p:sp>
        <p:nvSpPr>
          <p:cNvPr id="14" name="TextBox 13"/>
          <p:cNvSpPr txBox="1"/>
          <p:nvPr/>
        </p:nvSpPr>
        <p:spPr>
          <a:xfrm>
            <a:off x="5253653" y="1308693"/>
            <a:ext cx="1574851" cy="461665"/>
          </a:xfrm>
          <a:prstGeom prst="rect">
            <a:avLst/>
          </a:prstGeom>
          <a:solidFill>
            <a:srgbClr val="F7E6B0"/>
          </a:solidFill>
        </p:spPr>
        <p:txBody>
          <a:bodyPr wrap="square" rtlCol="0">
            <a:spAutoFit/>
          </a:bodyPr>
          <a:lstStyle/>
          <a:p>
            <a:r>
              <a:rPr lang="en-US" sz="2400" dirty="0"/>
              <a:t>H</a:t>
            </a:r>
            <a:r>
              <a:rPr lang="en-US" sz="2400" dirty="0" smtClean="0"/>
              <a:t>erbivores </a:t>
            </a:r>
            <a:endParaRPr lang="en-US" sz="2400" dirty="0"/>
          </a:p>
        </p:txBody>
      </p:sp>
      <p:sp>
        <p:nvSpPr>
          <p:cNvPr id="16" name="TextBox 15"/>
          <p:cNvSpPr txBox="1"/>
          <p:nvPr/>
        </p:nvSpPr>
        <p:spPr>
          <a:xfrm>
            <a:off x="520464" y="2581233"/>
            <a:ext cx="3859035" cy="1569660"/>
          </a:xfrm>
          <a:prstGeom prst="rect">
            <a:avLst/>
          </a:prstGeom>
          <a:solidFill>
            <a:schemeClr val="accent6">
              <a:lumMod val="20000"/>
              <a:lumOff val="80000"/>
            </a:schemeClr>
          </a:solidFill>
        </p:spPr>
        <p:txBody>
          <a:bodyPr wrap="square" rtlCol="0">
            <a:spAutoFit/>
          </a:bodyPr>
          <a:lstStyle/>
          <a:p>
            <a:r>
              <a:rPr lang="en-US" sz="2400" dirty="0" smtClean="0"/>
              <a:t>Hypothesis 1: Managing </a:t>
            </a:r>
            <a:r>
              <a:rPr lang="en-US" sz="2400" dirty="0"/>
              <a:t>for soil health </a:t>
            </a:r>
            <a:r>
              <a:rPr lang="en-US" sz="2400" dirty="0" smtClean="0"/>
              <a:t>makes caterpillars feeding on plants gain less mass. </a:t>
            </a:r>
            <a:endParaRPr lang="en-US" sz="2400" dirty="0"/>
          </a:p>
        </p:txBody>
      </p:sp>
      <p:sp>
        <p:nvSpPr>
          <p:cNvPr id="2" name="Rectangle 1"/>
          <p:cNvSpPr/>
          <p:nvPr/>
        </p:nvSpPr>
        <p:spPr>
          <a:xfrm>
            <a:off x="2628901" y="5659988"/>
            <a:ext cx="2036838" cy="8143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Soil health management</a:t>
            </a:r>
            <a:endParaRPr lang="en-US" sz="2400" dirty="0">
              <a:solidFill>
                <a:schemeClr val="tx1"/>
              </a:solidFill>
            </a:endParaRPr>
          </a:p>
        </p:txBody>
      </p:sp>
      <p:cxnSp>
        <p:nvCxnSpPr>
          <p:cNvPr id="17" name="Straight Arrow Connector 16"/>
          <p:cNvCxnSpPr>
            <a:endCxn id="7" idx="1"/>
          </p:cNvCxnSpPr>
          <p:nvPr/>
        </p:nvCxnSpPr>
        <p:spPr>
          <a:xfrm flipV="1">
            <a:off x="4665739" y="5124207"/>
            <a:ext cx="1700054" cy="909102"/>
          </a:xfrm>
          <a:prstGeom prst="straightConnector1">
            <a:avLst/>
          </a:prstGeom>
          <a:ln w="38100">
            <a:solidFill>
              <a:srgbClr val="93561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44652" y="623955"/>
            <a:ext cx="3859035" cy="1569660"/>
          </a:xfrm>
          <a:prstGeom prst="rect">
            <a:avLst/>
          </a:prstGeom>
          <a:solidFill>
            <a:srgbClr val="F7E6B0"/>
          </a:solidFill>
        </p:spPr>
        <p:txBody>
          <a:bodyPr wrap="square" rtlCol="0">
            <a:spAutoFit/>
          </a:bodyPr>
          <a:lstStyle/>
          <a:p>
            <a:r>
              <a:rPr lang="en-US" sz="2400" dirty="0"/>
              <a:t>Objective 1: Determine if managing for soil health make plants more resistant to insects</a:t>
            </a:r>
          </a:p>
        </p:txBody>
      </p:sp>
    </p:spTree>
    <p:extLst>
      <p:ext uri="{BB962C8B-B14F-4D97-AF65-F5344CB8AC3E}">
        <p14:creationId xmlns:p14="http://schemas.microsoft.com/office/powerpoint/2010/main" val="6533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97659" y="870531"/>
            <a:ext cx="2369384" cy="3580154"/>
            <a:chOff x="4175391" y="382014"/>
            <a:chExt cx="3159179" cy="4773538"/>
          </a:xfrm>
        </p:grpSpPr>
        <p:pic>
          <p:nvPicPr>
            <p:cNvPr id="5" name="Picture 4"/>
            <p:cNvPicPr>
              <a:picLocks noChangeAspect="1"/>
            </p:cNvPicPr>
            <p:nvPr/>
          </p:nvPicPr>
          <p:blipFill rotWithShape="1">
            <a:blip r:embed="rId2" cstate="print">
              <a:alphaModFix amt="36000"/>
              <a:extLst>
                <a:ext uri="{BEBA8EAE-BF5A-486C-A8C5-ECC9F3942E4B}">
                  <a14:imgProps xmlns:a14="http://schemas.microsoft.com/office/drawing/2010/main">
                    <a14:imgLayer r:embed="rId3">
                      <a14:imgEffect>
                        <a14:backgroundRemoval t="0" b="97500" l="234" r="94848">
                          <a14:foregroundMark x1="50117" y1="83750" x2="50117" y2="83750"/>
                          <a14:backgroundMark x1="71897" y1="58906" x2="95550" y2="81406"/>
                          <a14:backgroundMark x1="83138" y1="90625" x2="83138" y2="90625"/>
                          <a14:backgroundMark x1="94614" y1="83125" x2="83841" y2="98438"/>
                          <a14:backgroundMark x1="60656" y1="91094" x2="67916" y2="80781"/>
                          <a14:backgroundMark x1="65808" y1="91875" x2="70960" y2="78750"/>
                          <a14:backgroundMark x1="68852" y1="95156" x2="69789" y2="84844"/>
                          <a14:backgroundMark x1="63700" y1="89844" x2="63700" y2="89844"/>
                          <a14:backgroundMark x1="55035" y1="84844" x2="55035" y2="84844"/>
                          <a14:backgroundMark x1="68852" y1="77813" x2="59251" y2="86094"/>
                          <a14:backgroundMark x1="57143" y1="81719" x2="69321" y2="77500"/>
                          <a14:backgroundMark x1="56206" y1="88125" x2="55035" y2="90469"/>
                        </a14:backgroundRemoval>
                      </a14:imgEffect>
                      <a14:imgEffect>
                        <a14:brightnessContrast contrast="20000"/>
                      </a14:imgEffect>
                    </a14:imgLayer>
                  </a14:imgProps>
                </a:ext>
                <a:ext uri="{28A0092B-C50C-407E-A947-70E740481C1C}">
                  <a14:useLocalDpi xmlns:a14="http://schemas.microsoft.com/office/drawing/2010/main"/>
                </a:ext>
              </a:extLst>
            </a:blip>
            <a:srcRect r="27836" b="3631"/>
            <a:stretch/>
          </p:blipFill>
          <p:spPr>
            <a:xfrm>
              <a:off x="4175391" y="382014"/>
              <a:ext cx="2352202" cy="4773538"/>
            </a:xfrm>
            <a:prstGeom prst="rect">
              <a:avLst/>
            </a:prstGeom>
          </p:spPr>
        </p:pic>
        <p:sp>
          <p:nvSpPr>
            <p:cNvPr id="6" name="Parallelogram 5"/>
            <p:cNvSpPr/>
            <p:nvPr/>
          </p:nvSpPr>
          <p:spPr>
            <a:xfrm>
              <a:off x="5846477" y="3386667"/>
              <a:ext cx="1488093" cy="169141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 name="Rectangle 6"/>
          <p:cNvSpPr/>
          <p:nvPr/>
        </p:nvSpPr>
        <p:spPr>
          <a:xfrm>
            <a:off x="6365793" y="4430544"/>
            <a:ext cx="2378397" cy="138732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SOIL</a:t>
            </a:r>
          </a:p>
          <a:p>
            <a:pPr algn="ctr"/>
            <a:r>
              <a:rPr lang="en-US" sz="2400" i="1" dirty="0">
                <a:solidFill>
                  <a:srgbClr val="F7E6B0"/>
                </a:solidFill>
              </a:rPr>
              <a:t>Nutrients</a:t>
            </a:r>
          </a:p>
          <a:p>
            <a:pPr algn="ctr"/>
            <a:r>
              <a:rPr lang="en-US" sz="2400" i="1" dirty="0">
                <a:solidFill>
                  <a:srgbClr val="F7E6B0"/>
                </a:solidFill>
              </a:rPr>
              <a:t> </a:t>
            </a:r>
            <a:r>
              <a:rPr lang="en-US" sz="2400" i="1" dirty="0" smtClean="0">
                <a:solidFill>
                  <a:srgbClr val="F7E6B0"/>
                </a:solidFill>
              </a:rPr>
              <a:t>Microbes</a:t>
            </a:r>
            <a:endParaRPr lang="en-US" sz="2400" i="1" dirty="0">
              <a:solidFill>
                <a:srgbClr val="F7E6B0"/>
              </a:solidFill>
            </a:endParaRPr>
          </a:p>
        </p:txBody>
      </p:sp>
      <p:sp>
        <p:nvSpPr>
          <p:cNvPr id="10" name="Arc 9"/>
          <p:cNvSpPr/>
          <p:nvPr/>
        </p:nvSpPr>
        <p:spPr>
          <a:xfrm flipH="1">
            <a:off x="6207500" y="1154473"/>
            <a:ext cx="1882925" cy="3230762"/>
          </a:xfrm>
          <a:prstGeom prst="arc">
            <a:avLst>
              <a:gd name="adj1" fmla="val 18842599"/>
              <a:gd name="adj2" fmla="val 5248383"/>
            </a:avLst>
          </a:prstGeom>
          <a:ln w="50800">
            <a:solidFill>
              <a:schemeClr val="accent6">
                <a:lumMod val="75000"/>
              </a:schemeClr>
            </a:solidFill>
            <a:prstDash val="dash"/>
            <a:head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3" name="TextBox 12"/>
          <p:cNvSpPr txBox="1"/>
          <p:nvPr/>
        </p:nvSpPr>
        <p:spPr>
          <a:xfrm rot="16471884">
            <a:off x="4876461" y="2448742"/>
            <a:ext cx="1680901" cy="830997"/>
          </a:xfrm>
          <a:prstGeom prst="rect">
            <a:avLst/>
          </a:prstGeom>
          <a:noFill/>
        </p:spPr>
        <p:txBody>
          <a:bodyPr wrap="square" rtlCol="0">
            <a:spAutoFit/>
          </a:bodyPr>
          <a:lstStyle/>
          <a:p>
            <a:pPr algn="ctr"/>
            <a:r>
              <a:rPr lang="en-US" sz="2400" b="1" dirty="0"/>
              <a:t>Plant quality</a:t>
            </a:r>
          </a:p>
        </p:txBody>
      </p:sp>
      <p:sp>
        <p:nvSpPr>
          <p:cNvPr id="14" name="TextBox 13"/>
          <p:cNvSpPr txBox="1"/>
          <p:nvPr/>
        </p:nvSpPr>
        <p:spPr>
          <a:xfrm>
            <a:off x="5253653" y="1308693"/>
            <a:ext cx="1574851" cy="461665"/>
          </a:xfrm>
          <a:prstGeom prst="rect">
            <a:avLst/>
          </a:prstGeom>
          <a:solidFill>
            <a:srgbClr val="F7E6B0"/>
          </a:solidFill>
        </p:spPr>
        <p:txBody>
          <a:bodyPr wrap="square" rtlCol="0">
            <a:spAutoFit/>
          </a:bodyPr>
          <a:lstStyle/>
          <a:p>
            <a:r>
              <a:rPr lang="en-US" sz="2400" dirty="0"/>
              <a:t>H</a:t>
            </a:r>
            <a:r>
              <a:rPr lang="en-US" sz="2400" dirty="0" smtClean="0"/>
              <a:t>erbivores </a:t>
            </a:r>
            <a:endParaRPr lang="en-US" sz="2400" dirty="0"/>
          </a:p>
        </p:txBody>
      </p:sp>
      <p:sp>
        <p:nvSpPr>
          <p:cNvPr id="2" name="Rectangle 1"/>
          <p:cNvSpPr/>
          <p:nvPr/>
        </p:nvSpPr>
        <p:spPr>
          <a:xfrm>
            <a:off x="2857501" y="5718054"/>
            <a:ext cx="2036838" cy="8143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Soil health management</a:t>
            </a:r>
            <a:endParaRPr lang="en-US" sz="2400" dirty="0">
              <a:solidFill>
                <a:schemeClr val="tx1"/>
              </a:solidFill>
            </a:endParaRPr>
          </a:p>
        </p:txBody>
      </p:sp>
      <p:cxnSp>
        <p:nvCxnSpPr>
          <p:cNvPr id="17" name="Straight Arrow Connector 16"/>
          <p:cNvCxnSpPr>
            <a:endCxn id="7" idx="1"/>
          </p:cNvCxnSpPr>
          <p:nvPr/>
        </p:nvCxnSpPr>
        <p:spPr>
          <a:xfrm flipV="1">
            <a:off x="4894339" y="5124207"/>
            <a:ext cx="1471454" cy="1001041"/>
          </a:xfrm>
          <a:prstGeom prst="straightConnector1">
            <a:avLst/>
          </a:prstGeom>
          <a:ln w="38100">
            <a:solidFill>
              <a:srgbClr val="93561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44650" y="2469485"/>
            <a:ext cx="3859035" cy="1200329"/>
          </a:xfrm>
          <a:prstGeom prst="rect">
            <a:avLst/>
          </a:prstGeom>
          <a:solidFill>
            <a:schemeClr val="accent6">
              <a:lumMod val="20000"/>
              <a:lumOff val="80000"/>
            </a:schemeClr>
          </a:solidFill>
        </p:spPr>
        <p:txBody>
          <a:bodyPr wrap="square" rtlCol="0">
            <a:spAutoFit/>
          </a:bodyPr>
          <a:lstStyle/>
          <a:p>
            <a:r>
              <a:rPr lang="en-US" sz="2400" dirty="0" smtClean="0"/>
              <a:t>Hypothesis 2a: Changes in microbial communities drive changes in plant quality</a:t>
            </a:r>
            <a:endParaRPr lang="en-US" sz="2400" dirty="0"/>
          </a:p>
        </p:txBody>
      </p:sp>
      <p:sp>
        <p:nvSpPr>
          <p:cNvPr id="19" name="TextBox 18"/>
          <p:cNvSpPr txBox="1"/>
          <p:nvPr/>
        </p:nvSpPr>
        <p:spPr>
          <a:xfrm>
            <a:off x="544650" y="3923878"/>
            <a:ext cx="3859035" cy="1200329"/>
          </a:xfrm>
          <a:prstGeom prst="rect">
            <a:avLst/>
          </a:prstGeom>
          <a:solidFill>
            <a:schemeClr val="accent6">
              <a:lumMod val="20000"/>
              <a:lumOff val="80000"/>
            </a:schemeClr>
          </a:solidFill>
        </p:spPr>
        <p:txBody>
          <a:bodyPr wrap="square" rtlCol="0">
            <a:spAutoFit/>
          </a:bodyPr>
          <a:lstStyle/>
          <a:p>
            <a:r>
              <a:rPr lang="en-US" sz="2400" dirty="0" smtClean="0"/>
              <a:t>Hypothesis 2b: Changes in nutrient availability drive changes in plant quality</a:t>
            </a:r>
            <a:endParaRPr lang="en-US" sz="2400" dirty="0"/>
          </a:p>
        </p:txBody>
      </p:sp>
      <p:sp>
        <p:nvSpPr>
          <p:cNvPr id="20" name="TextBox 19"/>
          <p:cNvSpPr txBox="1"/>
          <p:nvPr/>
        </p:nvSpPr>
        <p:spPr>
          <a:xfrm>
            <a:off x="558760" y="691563"/>
            <a:ext cx="3844925" cy="1569660"/>
          </a:xfrm>
          <a:prstGeom prst="rect">
            <a:avLst/>
          </a:prstGeom>
          <a:solidFill>
            <a:srgbClr val="F7E6B0"/>
          </a:solidFill>
        </p:spPr>
        <p:txBody>
          <a:bodyPr wrap="square" rtlCol="0">
            <a:spAutoFit/>
          </a:bodyPr>
          <a:lstStyle/>
          <a:p>
            <a:r>
              <a:rPr lang="en-US" sz="2400" dirty="0" smtClean="0"/>
              <a:t>Objective 2: Determine if the effect of soil health on plant resistance is due to microbial communities </a:t>
            </a:r>
            <a:endParaRPr lang="en-US" sz="2400" dirty="0"/>
          </a:p>
        </p:txBody>
      </p:sp>
    </p:spTree>
    <p:extLst>
      <p:ext uri="{BB962C8B-B14F-4D97-AF65-F5344CB8AC3E}">
        <p14:creationId xmlns:p14="http://schemas.microsoft.com/office/powerpoint/2010/main" val="131271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8799" y="576107"/>
            <a:ext cx="3859035" cy="1569660"/>
          </a:xfrm>
          <a:prstGeom prst="rect">
            <a:avLst/>
          </a:prstGeom>
          <a:solidFill>
            <a:srgbClr val="F7E6B0"/>
          </a:solidFill>
        </p:spPr>
        <p:txBody>
          <a:bodyPr wrap="square" rtlCol="0">
            <a:spAutoFit/>
          </a:bodyPr>
          <a:lstStyle/>
          <a:p>
            <a:r>
              <a:rPr lang="en-US" sz="2400" dirty="0"/>
              <a:t>Objective 1: Determine if managing for soil health make plants more resistant to insects</a:t>
            </a:r>
          </a:p>
        </p:txBody>
      </p:sp>
      <p:sp>
        <p:nvSpPr>
          <p:cNvPr id="6" name="TextBox 5"/>
          <p:cNvSpPr txBox="1"/>
          <p:nvPr/>
        </p:nvSpPr>
        <p:spPr>
          <a:xfrm>
            <a:off x="4791724" y="576107"/>
            <a:ext cx="3859035" cy="1569660"/>
          </a:xfrm>
          <a:prstGeom prst="rect">
            <a:avLst/>
          </a:prstGeom>
          <a:solidFill>
            <a:schemeClr val="accent6">
              <a:lumMod val="20000"/>
              <a:lumOff val="80000"/>
            </a:schemeClr>
          </a:solidFill>
        </p:spPr>
        <p:txBody>
          <a:bodyPr wrap="square" rtlCol="0">
            <a:spAutoFit/>
          </a:bodyPr>
          <a:lstStyle/>
          <a:p>
            <a:r>
              <a:rPr lang="en-US" sz="2400" dirty="0" smtClean="0"/>
              <a:t>Hypothesis 1: Managing </a:t>
            </a:r>
            <a:r>
              <a:rPr lang="en-US" sz="2400" dirty="0"/>
              <a:t>for soil health </a:t>
            </a:r>
            <a:r>
              <a:rPr lang="en-US" sz="2400" dirty="0" smtClean="0"/>
              <a:t>makes caterpillars feeding on plants gain less mass. </a:t>
            </a:r>
            <a:endParaRPr lang="en-US" sz="2400" dirty="0"/>
          </a:p>
        </p:txBody>
      </p:sp>
      <p:sp>
        <p:nvSpPr>
          <p:cNvPr id="8" name="TextBox 7"/>
          <p:cNvSpPr txBox="1"/>
          <p:nvPr/>
        </p:nvSpPr>
        <p:spPr>
          <a:xfrm>
            <a:off x="419749" y="2990309"/>
            <a:ext cx="3844925" cy="1569660"/>
          </a:xfrm>
          <a:prstGeom prst="rect">
            <a:avLst/>
          </a:prstGeom>
          <a:solidFill>
            <a:srgbClr val="F7E6B0"/>
          </a:solidFill>
        </p:spPr>
        <p:txBody>
          <a:bodyPr wrap="square" rtlCol="0">
            <a:spAutoFit/>
          </a:bodyPr>
          <a:lstStyle/>
          <a:p>
            <a:r>
              <a:rPr lang="en-US" sz="2400" dirty="0" smtClean="0"/>
              <a:t>Objective 2: Determine if the effect of soil health on plant resistance is due to </a:t>
            </a:r>
            <a:r>
              <a:rPr lang="en-US" sz="2400" smtClean="0"/>
              <a:t>microbial communities </a:t>
            </a:r>
            <a:endParaRPr lang="en-US" sz="2400" dirty="0"/>
          </a:p>
        </p:txBody>
      </p:sp>
      <p:sp>
        <p:nvSpPr>
          <p:cNvPr id="9" name="TextBox 8"/>
          <p:cNvSpPr txBox="1"/>
          <p:nvPr/>
        </p:nvSpPr>
        <p:spPr>
          <a:xfrm>
            <a:off x="4791723" y="2990309"/>
            <a:ext cx="3859035" cy="1200329"/>
          </a:xfrm>
          <a:prstGeom prst="rect">
            <a:avLst/>
          </a:prstGeom>
          <a:solidFill>
            <a:schemeClr val="accent6">
              <a:lumMod val="20000"/>
              <a:lumOff val="80000"/>
            </a:schemeClr>
          </a:solidFill>
        </p:spPr>
        <p:txBody>
          <a:bodyPr wrap="square" rtlCol="0">
            <a:spAutoFit/>
          </a:bodyPr>
          <a:lstStyle/>
          <a:p>
            <a:r>
              <a:rPr lang="en-US" sz="2400" dirty="0" smtClean="0"/>
              <a:t>Hypothesis 2a: Changes in microbial communities drive changes in plant quality</a:t>
            </a:r>
            <a:endParaRPr lang="en-US" sz="2400" dirty="0"/>
          </a:p>
        </p:txBody>
      </p:sp>
      <p:sp>
        <p:nvSpPr>
          <p:cNvPr id="10" name="TextBox 9"/>
          <p:cNvSpPr txBox="1"/>
          <p:nvPr/>
        </p:nvSpPr>
        <p:spPr>
          <a:xfrm>
            <a:off x="4791723" y="4559969"/>
            <a:ext cx="3859035" cy="1200329"/>
          </a:xfrm>
          <a:prstGeom prst="rect">
            <a:avLst/>
          </a:prstGeom>
          <a:solidFill>
            <a:schemeClr val="accent6">
              <a:lumMod val="20000"/>
              <a:lumOff val="80000"/>
            </a:schemeClr>
          </a:solidFill>
        </p:spPr>
        <p:txBody>
          <a:bodyPr wrap="square" rtlCol="0">
            <a:spAutoFit/>
          </a:bodyPr>
          <a:lstStyle/>
          <a:p>
            <a:r>
              <a:rPr lang="en-US" sz="2400" dirty="0" smtClean="0"/>
              <a:t>Hypothesis 2b: Changes in nutrient availability drive changes in plant quality</a:t>
            </a:r>
            <a:endParaRPr lang="en-US" sz="2400" dirty="0"/>
          </a:p>
        </p:txBody>
      </p:sp>
    </p:spTree>
    <p:extLst>
      <p:ext uri="{BB962C8B-B14F-4D97-AF65-F5344CB8AC3E}">
        <p14:creationId xmlns:p14="http://schemas.microsoft.com/office/powerpoint/2010/main" val="71263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0570" y="50006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5" name="TextBox 4"/>
          <p:cNvSpPr txBox="1"/>
          <p:nvPr/>
        </p:nvSpPr>
        <p:spPr>
          <a:xfrm>
            <a:off x="1251799" y="1406951"/>
            <a:ext cx="2939201" cy="830997"/>
          </a:xfrm>
          <a:prstGeom prst="rect">
            <a:avLst/>
          </a:prstGeom>
          <a:noFill/>
        </p:spPr>
        <p:txBody>
          <a:bodyPr wrap="square" rtlCol="0">
            <a:spAutoFit/>
          </a:bodyPr>
          <a:lstStyle/>
          <a:p>
            <a:r>
              <a:rPr lang="en-US" sz="2400" dirty="0" smtClean="0"/>
              <a:t>Soil Health </a:t>
            </a:r>
            <a:r>
              <a:rPr lang="en-US" sz="2400" smtClean="0"/>
              <a:t>– </a:t>
            </a:r>
          </a:p>
          <a:p>
            <a:r>
              <a:rPr lang="en-US" sz="2400" dirty="0" smtClean="0"/>
              <a:t>No-till / cover crops</a:t>
            </a:r>
            <a:endParaRPr lang="en-US" sz="2400" dirty="0"/>
          </a:p>
        </p:txBody>
      </p:sp>
      <p:sp>
        <p:nvSpPr>
          <p:cNvPr id="6" name="TextBox 5"/>
          <p:cNvSpPr txBox="1"/>
          <p:nvPr/>
        </p:nvSpPr>
        <p:spPr>
          <a:xfrm>
            <a:off x="5915660" y="1589454"/>
            <a:ext cx="4108704" cy="461665"/>
          </a:xfrm>
          <a:prstGeom prst="rect">
            <a:avLst/>
          </a:prstGeom>
          <a:noFill/>
        </p:spPr>
        <p:txBody>
          <a:bodyPr wrap="square" rtlCol="0">
            <a:spAutoFit/>
          </a:bodyPr>
          <a:lstStyle/>
          <a:p>
            <a:r>
              <a:rPr lang="en-US" sz="2400" dirty="0" smtClean="0"/>
              <a:t>Microbial Communities</a:t>
            </a:r>
            <a:endParaRPr lang="en-US" sz="2400" dirty="0"/>
          </a:p>
        </p:txBody>
      </p:sp>
      <p:sp>
        <p:nvSpPr>
          <p:cNvPr id="7" name="TextBox 6"/>
          <p:cNvSpPr txBox="1"/>
          <p:nvPr/>
        </p:nvSpPr>
        <p:spPr>
          <a:xfrm>
            <a:off x="2801714" y="4745206"/>
            <a:ext cx="3523593" cy="461665"/>
          </a:xfrm>
          <a:prstGeom prst="rect">
            <a:avLst/>
          </a:prstGeom>
          <a:noFill/>
        </p:spPr>
        <p:txBody>
          <a:bodyPr wrap="square" rtlCol="0">
            <a:spAutoFit/>
          </a:bodyPr>
          <a:lstStyle/>
          <a:p>
            <a:r>
              <a:rPr lang="en-US" sz="2400" dirty="0" smtClean="0"/>
              <a:t>Plant Resistance to Insects</a:t>
            </a:r>
            <a:endParaRPr lang="en-US" sz="2400" dirty="0"/>
          </a:p>
        </p:txBody>
      </p:sp>
      <p:cxnSp>
        <p:nvCxnSpPr>
          <p:cNvPr id="9" name="Straight Arrow Connector 8"/>
          <p:cNvCxnSpPr/>
          <p:nvPr/>
        </p:nvCxnSpPr>
        <p:spPr>
          <a:xfrm>
            <a:off x="4038600" y="2007116"/>
            <a:ext cx="1689100" cy="0"/>
          </a:xfrm>
          <a:prstGeom prst="straightConnector1">
            <a:avLst/>
          </a:prstGeom>
          <a:ln w="38100">
            <a:solidFill>
              <a:srgbClr val="93561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883150" y="2286516"/>
            <a:ext cx="2065020" cy="233628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254469" y="2419439"/>
            <a:ext cx="1936531" cy="2203361"/>
          </a:xfrm>
          <a:prstGeom prst="straightConnector1">
            <a:avLst/>
          </a:prstGeom>
          <a:ln w="38100">
            <a:solidFill>
              <a:schemeClr val="accent6">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164317" y="3454658"/>
            <a:ext cx="470000" cy="461665"/>
          </a:xfrm>
          <a:prstGeom prst="rect">
            <a:avLst/>
          </a:prstGeom>
          <a:solidFill>
            <a:srgbClr val="F7E6B0"/>
          </a:solidFill>
        </p:spPr>
        <p:txBody>
          <a:bodyPr wrap="none" rtlCol="0">
            <a:spAutoFit/>
          </a:bodyPr>
          <a:lstStyle/>
          <a:p>
            <a:r>
              <a:rPr lang="en-US" sz="2400" smtClean="0"/>
              <a:t>??</a:t>
            </a:r>
            <a:endParaRPr lang="en-US" sz="2400"/>
          </a:p>
        </p:txBody>
      </p:sp>
      <p:sp>
        <p:nvSpPr>
          <p:cNvPr id="11" name="TextBox 10"/>
          <p:cNvSpPr txBox="1"/>
          <p:nvPr/>
        </p:nvSpPr>
        <p:spPr>
          <a:xfrm>
            <a:off x="710261" y="2747807"/>
            <a:ext cx="3859035" cy="1569660"/>
          </a:xfrm>
          <a:prstGeom prst="rect">
            <a:avLst/>
          </a:prstGeom>
          <a:solidFill>
            <a:srgbClr val="F7E6B0"/>
          </a:solidFill>
        </p:spPr>
        <p:txBody>
          <a:bodyPr wrap="square" rtlCol="0">
            <a:spAutoFit/>
          </a:bodyPr>
          <a:lstStyle/>
          <a:p>
            <a:r>
              <a:rPr lang="en-US" sz="2400" dirty="0"/>
              <a:t>Objective 1: Determine if managing for soil health make plants more resistant to insects</a:t>
            </a:r>
          </a:p>
        </p:txBody>
      </p:sp>
      <p:sp>
        <p:nvSpPr>
          <p:cNvPr id="15" name="TextBox 14"/>
          <p:cNvSpPr txBox="1"/>
          <p:nvPr/>
        </p:nvSpPr>
        <p:spPr>
          <a:xfrm>
            <a:off x="5045075" y="2775997"/>
            <a:ext cx="3844925" cy="1569660"/>
          </a:xfrm>
          <a:prstGeom prst="rect">
            <a:avLst/>
          </a:prstGeom>
          <a:solidFill>
            <a:srgbClr val="F7E6B0"/>
          </a:solidFill>
        </p:spPr>
        <p:txBody>
          <a:bodyPr wrap="square" rtlCol="0">
            <a:spAutoFit/>
          </a:bodyPr>
          <a:lstStyle/>
          <a:p>
            <a:r>
              <a:rPr lang="en-US" sz="2400" dirty="0" smtClean="0"/>
              <a:t>Objective 2: Determine if the effect of soil health on plant resistance is due to microbial communities </a:t>
            </a:r>
            <a:endParaRPr lang="en-US" sz="2400" dirty="0"/>
          </a:p>
        </p:txBody>
      </p:sp>
    </p:spTree>
    <p:extLst>
      <p:ext uri="{BB962C8B-B14F-4D97-AF65-F5344CB8AC3E}">
        <p14:creationId xmlns:p14="http://schemas.microsoft.com/office/powerpoint/2010/main" val="120446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animBg="1"/>
      <p:bldP spid="11"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943152" y="3608911"/>
            <a:ext cx="3859035" cy="1200329"/>
          </a:xfrm>
          <a:prstGeom prst="rect">
            <a:avLst/>
          </a:prstGeom>
          <a:solidFill>
            <a:schemeClr val="accent6">
              <a:lumMod val="20000"/>
              <a:lumOff val="80000"/>
            </a:schemeClr>
          </a:solidFill>
          <a:ln>
            <a:noFill/>
          </a:ln>
        </p:spPr>
        <p:txBody>
          <a:bodyPr wrap="square" rtlCol="0">
            <a:spAutoFit/>
          </a:bodyPr>
          <a:lstStyle/>
          <a:p>
            <a:r>
              <a:rPr lang="en-US" sz="2400" dirty="0" smtClean="0"/>
              <a:t>Hypothesis 2b: Changes in nutrient availability drive changes in plant quality</a:t>
            </a:r>
            <a:endParaRPr lang="en-US" sz="2400" dirty="0"/>
          </a:p>
        </p:txBody>
      </p:sp>
      <p:sp>
        <p:nvSpPr>
          <p:cNvPr id="4" name="Title 1"/>
          <p:cNvSpPr txBox="1">
            <a:spLocks/>
          </p:cNvSpPr>
          <p:nvPr/>
        </p:nvSpPr>
        <p:spPr>
          <a:xfrm>
            <a:off x="750570" y="50006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5" name="TextBox 4"/>
          <p:cNvSpPr txBox="1"/>
          <p:nvPr/>
        </p:nvSpPr>
        <p:spPr>
          <a:xfrm>
            <a:off x="1251799" y="1406951"/>
            <a:ext cx="2939201" cy="830997"/>
          </a:xfrm>
          <a:prstGeom prst="rect">
            <a:avLst/>
          </a:prstGeom>
          <a:noFill/>
        </p:spPr>
        <p:txBody>
          <a:bodyPr wrap="square" rtlCol="0">
            <a:spAutoFit/>
          </a:bodyPr>
          <a:lstStyle/>
          <a:p>
            <a:r>
              <a:rPr lang="en-US" sz="2400" dirty="0" smtClean="0"/>
              <a:t>Soil Health </a:t>
            </a:r>
            <a:r>
              <a:rPr lang="en-US" sz="2400" smtClean="0"/>
              <a:t>– </a:t>
            </a:r>
          </a:p>
          <a:p>
            <a:r>
              <a:rPr lang="en-US" sz="2400" dirty="0" smtClean="0"/>
              <a:t>No-till / cover crops</a:t>
            </a:r>
            <a:endParaRPr lang="en-US" sz="2400" dirty="0"/>
          </a:p>
        </p:txBody>
      </p:sp>
      <p:sp>
        <p:nvSpPr>
          <p:cNvPr id="6" name="TextBox 5"/>
          <p:cNvSpPr txBox="1"/>
          <p:nvPr/>
        </p:nvSpPr>
        <p:spPr>
          <a:xfrm>
            <a:off x="5915660" y="1589454"/>
            <a:ext cx="4108704" cy="461665"/>
          </a:xfrm>
          <a:prstGeom prst="rect">
            <a:avLst/>
          </a:prstGeom>
          <a:noFill/>
        </p:spPr>
        <p:txBody>
          <a:bodyPr wrap="square" rtlCol="0">
            <a:spAutoFit/>
          </a:bodyPr>
          <a:lstStyle/>
          <a:p>
            <a:r>
              <a:rPr lang="en-US" sz="2400" dirty="0" smtClean="0"/>
              <a:t>Microbial Communities</a:t>
            </a:r>
            <a:endParaRPr lang="en-US" sz="2400" dirty="0"/>
          </a:p>
        </p:txBody>
      </p:sp>
      <p:sp>
        <p:nvSpPr>
          <p:cNvPr id="7" name="TextBox 6"/>
          <p:cNvSpPr txBox="1"/>
          <p:nvPr/>
        </p:nvSpPr>
        <p:spPr>
          <a:xfrm>
            <a:off x="2801714" y="4745206"/>
            <a:ext cx="3523593" cy="461665"/>
          </a:xfrm>
          <a:prstGeom prst="rect">
            <a:avLst/>
          </a:prstGeom>
          <a:noFill/>
        </p:spPr>
        <p:txBody>
          <a:bodyPr wrap="square" rtlCol="0">
            <a:spAutoFit/>
          </a:bodyPr>
          <a:lstStyle/>
          <a:p>
            <a:r>
              <a:rPr lang="en-US" sz="2400" dirty="0" smtClean="0"/>
              <a:t>Plant Resistance to Insects</a:t>
            </a:r>
            <a:endParaRPr lang="en-US" sz="2400" dirty="0"/>
          </a:p>
        </p:txBody>
      </p:sp>
      <p:cxnSp>
        <p:nvCxnSpPr>
          <p:cNvPr id="9" name="Straight Arrow Connector 8"/>
          <p:cNvCxnSpPr/>
          <p:nvPr/>
        </p:nvCxnSpPr>
        <p:spPr>
          <a:xfrm>
            <a:off x="4038600" y="2007116"/>
            <a:ext cx="1689100" cy="0"/>
          </a:xfrm>
          <a:prstGeom prst="straightConnector1">
            <a:avLst/>
          </a:prstGeom>
          <a:ln w="38100">
            <a:solidFill>
              <a:srgbClr val="93561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883150" y="2286516"/>
            <a:ext cx="2065020" cy="233628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164317" y="3454658"/>
            <a:ext cx="470000" cy="461665"/>
          </a:xfrm>
          <a:prstGeom prst="rect">
            <a:avLst/>
          </a:prstGeom>
          <a:solidFill>
            <a:srgbClr val="F7E6B0"/>
          </a:solidFill>
        </p:spPr>
        <p:txBody>
          <a:bodyPr wrap="none" rtlCol="0">
            <a:spAutoFit/>
          </a:bodyPr>
          <a:lstStyle/>
          <a:p>
            <a:r>
              <a:rPr lang="en-US" sz="2400" smtClean="0"/>
              <a:t>??</a:t>
            </a:r>
            <a:endParaRPr lang="en-US" sz="2400"/>
          </a:p>
        </p:txBody>
      </p:sp>
      <p:sp>
        <p:nvSpPr>
          <p:cNvPr id="15" name="TextBox 14"/>
          <p:cNvSpPr txBox="1"/>
          <p:nvPr/>
        </p:nvSpPr>
        <p:spPr>
          <a:xfrm>
            <a:off x="5045075" y="2775997"/>
            <a:ext cx="3844925" cy="1569660"/>
          </a:xfrm>
          <a:prstGeom prst="rect">
            <a:avLst/>
          </a:prstGeom>
          <a:solidFill>
            <a:srgbClr val="F7E6B0"/>
          </a:solidFill>
        </p:spPr>
        <p:txBody>
          <a:bodyPr wrap="square" rtlCol="0">
            <a:spAutoFit/>
          </a:bodyPr>
          <a:lstStyle/>
          <a:p>
            <a:r>
              <a:rPr lang="en-US" sz="2400" dirty="0" smtClean="0"/>
              <a:t>Objective 2: Determine if the effect of soil health on plant resistance is due to microbial communities </a:t>
            </a:r>
            <a:endParaRPr lang="en-US" sz="2400" dirty="0"/>
          </a:p>
        </p:txBody>
      </p:sp>
      <p:sp>
        <p:nvSpPr>
          <p:cNvPr id="13" name="TextBox 12"/>
          <p:cNvSpPr txBox="1"/>
          <p:nvPr/>
        </p:nvSpPr>
        <p:spPr>
          <a:xfrm>
            <a:off x="464494" y="2360498"/>
            <a:ext cx="3859035" cy="1200329"/>
          </a:xfrm>
          <a:prstGeom prst="rect">
            <a:avLst/>
          </a:prstGeom>
          <a:solidFill>
            <a:schemeClr val="accent6">
              <a:lumMod val="20000"/>
              <a:lumOff val="80000"/>
            </a:schemeClr>
          </a:solidFill>
        </p:spPr>
        <p:txBody>
          <a:bodyPr wrap="square" rtlCol="0">
            <a:spAutoFit/>
          </a:bodyPr>
          <a:lstStyle/>
          <a:p>
            <a:r>
              <a:rPr lang="en-US" sz="2400" dirty="0" smtClean="0"/>
              <a:t>Hypothesis 2a: Changes in microbial communities drive changes in plant quality</a:t>
            </a:r>
            <a:endParaRPr lang="en-US" sz="2400" dirty="0"/>
          </a:p>
        </p:txBody>
      </p:sp>
      <p:sp>
        <p:nvSpPr>
          <p:cNvPr id="16" name="TextBox 15"/>
          <p:cNvSpPr txBox="1"/>
          <p:nvPr/>
        </p:nvSpPr>
        <p:spPr>
          <a:xfrm>
            <a:off x="943152" y="3621286"/>
            <a:ext cx="3939998" cy="1200329"/>
          </a:xfrm>
          <a:prstGeom prst="rect">
            <a:avLst/>
          </a:prstGeom>
          <a:solidFill>
            <a:schemeClr val="accent6">
              <a:lumMod val="20000"/>
              <a:lumOff val="80000"/>
            </a:schemeClr>
          </a:solidFill>
          <a:ln>
            <a:noFill/>
          </a:ln>
        </p:spPr>
        <p:txBody>
          <a:bodyPr wrap="square" rtlCol="0">
            <a:spAutoFit/>
          </a:bodyPr>
          <a:lstStyle/>
          <a:p>
            <a:r>
              <a:rPr lang="en-US" sz="2400" dirty="0" smtClean="0"/>
              <a:t>Nutrients contribute somewhat–but its not the whole story  </a:t>
            </a:r>
            <a:endParaRPr lang="en-US" sz="2400" dirty="0"/>
          </a:p>
        </p:txBody>
      </p:sp>
      <p:sp>
        <p:nvSpPr>
          <p:cNvPr id="12" name="TextBox 11"/>
          <p:cNvSpPr txBox="1"/>
          <p:nvPr/>
        </p:nvSpPr>
        <p:spPr>
          <a:xfrm>
            <a:off x="464494" y="2323265"/>
            <a:ext cx="3859035" cy="1200329"/>
          </a:xfrm>
          <a:prstGeom prst="rect">
            <a:avLst/>
          </a:prstGeom>
          <a:solidFill>
            <a:schemeClr val="accent6">
              <a:lumMod val="20000"/>
              <a:lumOff val="80000"/>
            </a:schemeClr>
          </a:solidFill>
        </p:spPr>
        <p:txBody>
          <a:bodyPr wrap="square" rtlCol="0">
            <a:spAutoFit/>
          </a:bodyPr>
          <a:lstStyle/>
          <a:p>
            <a:r>
              <a:rPr lang="en-US" sz="2400" b="1" dirty="0" smtClean="0"/>
              <a:t>YES</a:t>
            </a:r>
            <a:r>
              <a:rPr lang="en-US" sz="2400" dirty="0" smtClean="0"/>
              <a:t>, Probably. </a:t>
            </a:r>
          </a:p>
          <a:p>
            <a:endParaRPr lang="en-US" sz="2400" dirty="0"/>
          </a:p>
          <a:p>
            <a:endParaRPr lang="en-US" sz="2400" dirty="0"/>
          </a:p>
        </p:txBody>
      </p:sp>
    </p:spTree>
    <p:extLst>
      <p:ext uri="{BB962C8B-B14F-4D97-AF65-F5344CB8AC3E}">
        <p14:creationId xmlns:p14="http://schemas.microsoft.com/office/powerpoint/2010/main" val="100349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P spid="16"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30159" y="3066760"/>
            <a:ext cx="3959805" cy="595746"/>
          </a:xfrm>
          <a:prstGeom prst="rect">
            <a:avLst/>
          </a:prstGeom>
          <a:solidFill>
            <a:srgbClr val="F7E6B0"/>
          </a:solidFill>
          <a:ln>
            <a:solidFill>
              <a:srgbClr val="F7E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28651" y="1773382"/>
            <a:ext cx="950768" cy="595746"/>
          </a:xfrm>
          <a:prstGeom prst="rect">
            <a:avLst/>
          </a:prstGeom>
          <a:solidFill>
            <a:srgbClr val="F7E6B0"/>
          </a:solidFill>
          <a:ln>
            <a:solidFill>
              <a:srgbClr val="F7E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28649" y="3717924"/>
            <a:ext cx="2931970" cy="595746"/>
          </a:xfrm>
          <a:prstGeom prst="rect">
            <a:avLst/>
          </a:prstGeom>
          <a:solidFill>
            <a:srgbClr val="F7E6B0"/>
          </a:solidFill>
          <a:ln>
            <a:solidFill>
              <a:srgbClr val="F7E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28649" y="4313670"/>
            <a:ext cx="4677642" cy="595746"/>
          </a:xfrm>
          <a:prstGeom prst="rect">
            <a:avLst/>
          </a:prstGeom>
          <a:solidFill>
            <a:srgbClr val="F7E6B0"/>
          </a:solidFill>
          <a:ln>
            <a:solidFill>
              <a:srgbClr val="F7E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28648" y="4909416"/>
            <a:ext cx="6783533" cy="595746"/>
          </a:xfrm>
          <a:prstGeom prst="rect">
            <a:avLst/>
          </a:prstGeom>
          <a:solidFill>
            <a:srgbClr val="F7E6B0"/>
          </a:solidFill>
          <a:ln>
            <a:solidFill>
              <a:srgbClr val="F7E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677890" y="1177636"/>
            <a:ext cx="1690255" cy="595746"/>
          </a:xfrm>
          <a:prstGeom prst="rect">
            <a:avLst/>
          </a:prstGeom>
          <a:solidFill>
            <a:srgbClr val="F7E6B0"/>
          </a:solidFill>
          <a:ln>
            <a:solidFill>
              <a:srgbClr val="F7E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49" y="365126"/>
            <a:ext cx="8349095" cy="5952547"/>
          </a:xfrm>
        </p:spPr>
        <p:txBody>
          <a:bodyPr>
            <a:normAutofit/>
          </a:bodyPr>
          <a:lstStyle/>
          <a:p>
            <a:r>
              <a:rPr lang="en-US" dirty="0" smtClean="0"/>
              <a:t/>
            </a:r>
            <a:br>
              <a:rPr lang="en-US" dirty="0" smtClean="0"/>
            </a:br>
            <a:r>
              <a:rPr lang="en-US" dirty="0" smtClean="0"/>
              <a:t>“The </a:t>
            </a:r>
            <a:r>
              <a:rPr lang="en-US" dirty="0"/>
              <a:t>capacity of a specific kind of soil to function, within natural or managed ecosystem </a:t>
            </a:r>
            <a:r>
              <a:rPr lang="en-US" dirty="0" smtClean="0"/>
              <a:t>boundaries</a:t>
            </a:r>
            <a:r>
              <a:rPr lang="en-US" dirty="0"/>
              <a:t>, to sustain plant and animal productivity, </a:t>
            </a:r>
            <a:r>
              <a:rPr lang="en-US" dirty="0" smtClean="0"/>
              <a:t>maintain </a:t>
            </a:r>
            <a:r>
              <a:rPr lang="en-US" dirty="0"/>
              <a:t>or enhance water and air quality, and support </a:t>
            </a:r>
            <a:r>
              <a:rPr lang="en-US" dirty="0" smtClean="0"/>
              <a:t>human </a:t>
            </a:r>
            <a:r>
              <a:rPr lang="en-US" dirty="0"/>
              <a:t>health and </a:t>
            </a:r>
            <a:r>
              <a:rPr lang="en-US" dirty="0" smtClean="0"/>
              <a:t>habitation”</a:t>
            </a:r>
            <a:br>
              <a:rPr lang="en-US" dirty="0" smtClean="0"/>
            </a:br>
            <a:r>
              <a:rPr lang="en-US" dirty="0" smtClean="0"/>
              <a:t> </a:t>
            </a:r>
            <a:r>
              <a:rPr lang="en-US" sz="2400" dirty="0"/>
              <a:t>(</a:t>
            </a:r>
            <a:r>
              <a:rPr lang="en-US" sz="2400" dirty="0" err="1"/>
              <a:t>Karlen</a:t>
            </a:r>
            <a:r>
              <a:rPr lang="en-US" sz="2400" dirty="0"/>
              <a:t> et al., 1997) </a:t>
            </a:r>
          </a:p>
        </p:txBody>
      </p:sp>
    </p:spTree>
    <p:extLst>
      <p:ext uri="{BB962C8B-B14F-4D97-AF65-F5344CB8AC3E}">
        <p14:creationId xmlns:p14="http://schemas.microsoft.com/office/powerpoint/2010/main" val="20303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6" grpId="0" animBg="1"/>
      <p:bldP spid="7" grpId="0" animBg="1"/>
      <p:bldP spid="8"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40595"/>
            <a:ext cx="9144000" cy="4837176"/>
          </a:xfrm>
          <a:prstGeom prst="rect">
            <a:avLst/>
          </a:prstGeom>
        </p:spPr>
      </p:pic>
    </p:spTree>
    <p:extLst>
      <p:ext uri="{BB962C8B-B14F-4D97-AF65-F5344CB8AC3E}">
        <p14:creationId xmlns:p14="http://schemas.microsoft.com/office/powerpoint/2010/main" val="19374770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0570" y="50006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5" name="TextBox 4"/>
          <p:cNvSpPr txBox="1"/>
          <p:nvPr/>
        </p:nvSpPr>
        <p:spPr>
          <a:xfrm>
            <a:off x="1251799" y="1406951"/>
            <a:ext cx="2939201" cy="830997"/>
          </a:xfrm>
          <a:prstGeom prst="rect">
            <a:avLst/>
          </a:prstGeom>
          <a:noFill/>
        </p:spPr>
        <p:txBody>
          <a:bodyPr wrap="square" rtlCol="0">
            <a:spAutoFit/>
          </a:bodyPr>
          <a:lstStyle/>
          <a:p>
            <a:r>
              <a:rPr lang="en-US" sz="2400" dirty="0" smtClean="0"/>
              <a:t>Soil Health </a:t>
            </a:r>
            <a:r>
              <a:rPr lang="en-US" sz="2400" smtClean="0"/>
              <a:t>– </a:t>
            </a:r>
          </a:p>
          <a:p>
            <a:r>
              <a:rPr lang="en-US" sz="2400" dirty="0" smtClean="0"/>
              <a:t>No-till / cover crops</a:t>
            </a:r>
            <a:endParaRPr lang="en-US" sz="2400" dirty="0"/>
          </a:p>
        </p:txBody>
      </p:sp>
      <p:sp>
        <p:nvSpPr>
          <p:cNvPr id="6" name="TextBox 5"/>
          <p:cNvSpPr txBox="1"/>
          <p:nvPr/>
        </p:nvSpPr>
        <p:spPr>
          <a:xfrm>
            <a:off x="5915660" y="1589454"/>
            <a:ext cx="4108704" cy="461665"/>
          </a:xfrm>
          <a:prstGeom prst="rect">
            <a:avLst/>
          </a:prstGeom>
          <a:noFill/>
        </p:spPr>
        <p:txBody>
          <a:bodyPr wrap="square" rtlCol="0">
            <a:spAutoFit/>
          </a:bodyPr>
          <a:lstStyle/>
          <a:p>
            <a:r>
              <a:rPr lang="en-US" sz="2400" dirty="0" smtClean="0"/>
              <a:t>Microbial Communities</a:t>
            </a:r>
            <a:endParaRPr lang="en-US" sz="2400" dirty="0"/>
          </a:p>
        </p:txBody>
      </p:sp>
      <p:sp>
        <p:nvSpPr>
          <p:cNvPr id="7" name="TextBox 6"/>
          <p:cNvSpPr txBox="1"/>
          <p:nvPr/>
        </p:nvSpPr>
        <p:spPr>
          <a:xfrm>
            <a:off x="2801714" y="4745206"/>
            <a:ext cx="3523593" cy="461665"/>
          </a:xfrm>
          <a:prstGeom prst="rect">
            <a:avLst/>
          </a:prstGeom>
          <a:noFill/>
        </p:spPr>
        <p:txBody>
          <a:bodyPr wrap="square" rtlCol="0">
            <a:spAutoFit/>
          </a:bodyPr>
          <a:lstStyle/>
          <a:p>
            <a:r>
              <a:rPr lang="en-US" sz="2400" dirty="0" smtClean="0"/>
              <a:t>Plant Resistance to Insects</a:t>
            </a:r>
            <a:endParaRPr lang="en-US" sz="2400" dirty="0"/>
          </a:p>
        </p:txBody>
      </p:sp>
      <p:cxnSp>
        <p:nvCxnSpPr>
          <p:cNvPr id="9" name="Straight Arrow Connector 8"/>
          <p:cNvCxnSpPr/>
          <p:nvPr/>
        </p:nvCxnSpPr>
        <p:spPr>
          <a:xfrm>
            <a:off x="4038600" y="2007116"/>
            <a:ext cx="1689100" cy="0"/>
          </a:xfrm>
          <a:prstGeom prst="straightConnector1">
            <a:avLst/>
          </a:prstGeom>
          <a:ln w="38100">
            <a:solidFill>
              <a:srgbClr val="93561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883150" y="2286516"/>
            <a:ext cx="2065020" cy="233628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254469" y="2419439"/>
            <a:ext cx="1936531" cy="2203361"/>
          </a:xfrm>
          <a:prstGeom prst="straightConnector1">
            <a:avLst/>
          </a:prstGeom>
          <a:ln w="38100">
            <a:solidFill>
              <a:schemeClr val="accent6">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164317" y="3454658"/>
            <a:ext cx="470000" cy="461665"/>
          </a:xfrm>
          <a:prstGeom prst="rect">
            <a:avLst/>
          </a:prstGeom>
          <a:solidFill>
            <a:srgbClr val="F7E6B0"/>
          </a:solidFill>
        </p:spPr>
        <p:txBody>
          <a:bodyPr wrap="none" rtlCol="0">
            <a:spAutoFit/>
          </a:bodyPr>
          <a:lstStyle/>
          <a:p>
            <a:r>
              <a:rPr lang="en-US" sz="2400" dirty="0" smtClean="0"/>
              <a:t>??</a:t>
            </a:r>
            <a:endParaRPr lang="en-US" sz="2400" dirty="0"/>
          </a:p>
        </p:txBody>
      </p:sp>
      <p:sp>
        <p:nvSpPr>
          <p:cNvPr id="2" name="TextBox 1"/>
          <p:cNvSpPr txBox="1"/>
          <p:nvPr/>
        </p:nvSpPr>
        <p:spPr>
          <a:xfrm>
            <a:off x="81090" y="3336453"/>
            <a:ext cx="2341418" cy="369332"/>
          </a:xfrm>
          <a:prstGeom prst="rect">
            <a:avLst/>
          </a:prstGeom>
          <a:noFill/>
        </p:spPr>
        <p:txBody>
          <a:bodyPr wrap="square" rtlCol="0">
            <a:spAutoFit/>
          </a:bodyPr>
          <a:lstStyle/>
          <a:p>
            <a:r>
              <a:rPr lang="en-US" dirty="0" smtClean="0"/>
              <a:t>OBJECTIVES</a:t>
            </a:r>
            <a:endParaRPr lang="en-US" dirty="0"/>
          </a:p>
        </p:txBody>
      </p:sp>
      <p:sp>
        <p:nvSpPr>
          <p:cNvPr id="11" name="TextBox 10"/>
          <p:cNvSpPr txBox="1"/>
          <p:nvPr/>
        </p:nvSpPr>
        <p:spPr>
          <a:xfrm>
            <a:off x="1952508" y="3524112"/>
            <a:ext cx="470000" cy="461665"/>
          </a:xfrm>
          <a:prstGeom prst="rect">
            <a:avLst/>
          </a:prstGeom>
          <a:solidFill>
            <a:srgbClr val="F7E6B0"/>
          </a:solidFill>
        </p:spPr>
        <p:txBody>
          <a:bodyPr wrap="none" rtlCol="0">
            <a:spAutoFit/>
          </a:bodyPr>
          <a:lstStyle/>
          <a:p>
            <a:r>
              <a:rPr lang="en-US" sz="2400" dirty="0" smtClean="0"/>
              <a:t>??</a:t>
            </a:r>
            <a:endParaRPr lang="en-US" sz="2400" dirty="0"/>
          </a:p>
        </p:txBody>
      </p:sp>
      <p:sp>
        <p:nvSpPr>
          <p:cNvPr id="13" name="TextBox 12"/>
          <p:cNvSpPr txBox="1"/>
          <p:nvPr/>
        </p:nvSpPr>
        <p:spPr>
          <a:xfrm>
            <a:off x="1952508" y="3524112"/>
            <a:ext cx="624338" cy="461665"/>
          </a:xfrm>
          <a:prstGeom prst="rect">
            <a:avLst/>
          </a:prstGeom>
          <a:solidFill>
            <a:srgbClr val="F7E6B0"/>
          </a:solidFill>
        </p:spPr>
        <p:txBody>
          <a:bodyPr wrap="none" rtlCol="0">
            <a:spAutoFit/>
          </a:bodyPr>
          <a:lstStyle/>
          <a:p>
            <a:r>
              <a:rPr lang="en-US" sz="2400" dirty="0" smtClean="0"/>
              <a:t>YES</a:t>
            </a:r>
            <a:endParaRPr lang="en-US" sz="2400" dirty="0"/>
          </a:p>
        </p:txBody>
      </p:sp>
      <p:sp>
        <p:nvSpPr>
          <p:cNvPr id="15" name="TextBox 14"/>
          <p:cNvSpPr txBox="1"/>
          <p:nvPr/>
        </p:nvSpPr>
        <p:spPr>
          <a:xfrm>
            <a:off x="6164317" y="3140511"/>
            <a:ext cx="2065020" cy="1569660"/>
          </a:xfrm>
          <a:prstGeom prst="rect">
            <a:avLst/>
          </a:prstGeom>
          <a:solidFill>
            <a:srgbClr val="F7E6B0"/>
          </a:solidFill>
        </p:spPr>
        <p:txBody>
          <a:bodyPr wrap="square" rtlCol="0">
            <a:spAutoFit/>
          </a:bodyPr>
          <a:lstStyle/>
          <a:p>
            <a:r>
              <a:rPr lang="en-US" sz="2400" dirty="0" smtClean="0"/>
              <a:t>Can change resistance</a:t>
            </a:r>
            <a:r>
              <a:rPr lang="en-US" sz="2400" smtClean="0"/>
              <a:t>: </a:t>
            </a:r>
          </a:p>
          <a:p>
            <a:r>
              <a:rPr lang="en-US" sz="2400" dirty="0" smtClean="0"/>
              <a:t>SH increases</a:t>
            </a:r>
            <a:endParaRPr lang="en-US" sz="2400" dirty="0"/>
          </a:p>
          <a:p>
            <a:r>
              <a:rPr lang="en-US" sz="2400" dirty="0" smtClean="0"/>
              <a:t>CT decreases </a:t>
            </a:r>
            <a:endParaRPr lang="en-US" sz="2400" dirty="0"/>
          </a:p>
        </p:txBody>
      </p:sp>
    </p:spTree>
    <p:extLst>
      <p:ext uri="{BB962C8B-B14F-4D97-AF65-F5344CB8AC3E}">
        <p14:creationId xmlns:p14="http://schemas.microsoft.com/office/powerpoint/2010/main" val="101283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892800" y="5522660"/>
            <a:ext cx="3042192" cy="520700"/>
          </a:xfrm>
          <a:prstGeom prst="rect">
            <a:avLst/>
          </a:prstGeom>
          <a:solidFill>
            <a:srgbClr val="F7E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E6B0"/>
              </a:solidFill>
            </a:endParaRPr>
          </a:p>
        </p:txBody>
      </p:sp>
      <p:sp>
        <p:nvSpPr>
          <p:cNvPr id="12" name="Rectangle 11"/>
          <p:cNvSpPr/>
          <p:nvPr/>
        </p:nvSpPr>
        <p:spPr>
          <a:xfrm>
            <a:off x="5840653" y="2303895"/>
            <a:ext cx="3042192" cy="520700"/>
          </a:xfrm>
          <a:prstGeom prst="rect">
            <a:avLst/>
          </a:prstGeom>
          <a:solidFill>
            <a:srgbClr val="F7E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b="-367"/>
          <a:stretch/>
        </p:blipFill>
        <p:spPr>
          <a:xfrm>
            <a:off x="25616" y="25086"/>
            <a:ext cx="2590800" cy="3471672"/>
          </a:xfrm>
          <a:prstGeom prst="rect">
            <a:avLst/>
          </a:prstGeom>
          <a:ln>
            <a:solidFill>
              <a:schemeClr val="tx1"/>
            </a:solidFill>
          </a:ln>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p:blipFill>
        <p:spPr>
          <a:xfrm>
            <a:off x="25616" y="3496758"/>
            <a:ext cx="2590584" cy="3408172"/>
          </a:xfrm>
          <a:prstGeom prst="rect">
            <a:avLst/>
          </a:prstGeom>
          <a:ln>
            <a:solidFill>
              <a:schemeClr val="tx1"/>
            </a:solidFill>
          </a:ln>
        </p:spPr>
      </p:pic>
      <p:sp>
        <p:nvSpPr>
          <p:cNvPr id="5" name="TextBox 4"/>
          <p:cNvSpPr txBox="1"/>
          <p:nvPr/>
        </p:nvSpPr>
        <p:spPr>
          <a:xfrm>
            <a:off x="514024" y="2150138"/>
            <a:ext cx="1613985" cy="1200329"/>
          </a:xfrm>
          <a:prstGeom prst="rect">
            <a:avLst/>
          </a:prstGeom>
          <a:solidFill>
            <a:schemeClr val="bg1">
              <a:alpha val="79000"/>
            </a:schemeClr>
          </a:solidFill>
        </p:spPr>
        <p:txBody>
          <a:bodyPr wrap="square" rtlCol="0">
            <a:spAutoFit/>
          </a:bodyPr>
          <a:lstStyle/>
          <a:p>
            <a:r>
              <a:rPr lang="en-US" dirty="0" smtClean="0"/>
              <a:t>45 years no-till</a:t>
            </a:r>
          </a:p>
          <a:p>
            <a:endParaRPr lang="en-US" dirty="0"/>
          </a:p>
          <a:p>
            <a:r>
              <a:rPr lang="en-US" dirty="0" smtClean="0"/>
              <a:t>Rye cover crop</a:t>
            </a:r>
          </a:p>
          <a:p>
            <a:endParaRPr lang="en-US" dirty="0"/>
          </a:p>
        </p:txBody>
      </p:sp>
      <p:sp>
        <p:nvSpPr>
          <p:cNvPr id="6" name="TextBox 5"/>
          <p:cNvSpPr txBox="1"/>
          <p:nvPr/>
        </p:nvSpPr>
        <p:spPr>
          <a:xfrm>
            <a:off x="514024" y="5621810"/>
            <a:ext cx="1553225" cy="1200329"/>
          </a:xfrm>
          <a:prstGeom prst="rect">
            <a:avLst/>
          </a:prstGeom>
          <a:solidFill>
            <a:schemeClr val="bg1">
              <a:alpha val="79000"/>
            </a:schemeClr>
          </a:solidFill>
        </p:spPr>
        <p:txBody>
          <a:bodyPr wrap="square" rtlCol="0">
            <a:spAutoFit/>
          </a:bodyPr>
          <a:lstStyle/>
          <a:p>
            <a:r>
              <a:rPr lang="en-US" dirty="0" smtClean="0"/>
              <a:t>0 years no-till</a:t>
            </a:r>
          </a:p>
          <a:p>
            <a:endParaRPr lang="en-US" dirty="0"/>
          </a:p>
          <a:p>
            <a:r>
              <a:rPr lang="en-US" dirty="0" smtClean="0"/>
              <a:t>NO cover crop</a:t>
            </a:r>
          </a:p>
          <a:p>
            <a:endParaRPr lang="en-US" dirty="0"/>
          </a:p>
        </p:txBody>
      </p:sp>
      <p:sp>
        <p:nvSpPr>
          <p:cNvPr id="7" name="TextBox 6"/>
          <p:cNvSpPr txBox="1"/>
          <p:nvPr/>
        </p:nvSpPr>
        <p:spPr>
          <a:xfrm>
            <a:off x="298884" y="197098"/>
            <a:ext cx="2044266" cy="369332"/>
          </a:xfrm>
          <a:prstGeom prst="rect">
            <a:avLst/>
          </a:prstGeom>
          <a:solidFill>
            <a:schemeClr val="tx1">
              <a:lumMod val="85000"/>
              <a:lumOff val="15000"/>
              <a:alpha val="79000"/>
            </a:schemeClr>
          </a:solidFill>
        </p:spPr>
        <p:txBody>
          <a:bodyPr wrap="square" rtlCol="0">
            <a:spAutoFit/>
          </a:bodyPr>
          <a:lstStyle/>
          <a:p>
            <a:pPr algn="ctr"/>
            <a:r>
              <a:rPr lang="en-US" dirty="0" smtClean="0">
                <a:solidFill>
                  <a:schemeClr val="accent6">
                    <a:lumMod val="20000"/>
                    <a:lumOff val="80000"/>
                  </a:schemeClr>
                </a:solidFill>
              </a:rPr>
              <a:t>Soil Health</a:t>
            </a:r>
          </a:p>
        </p:txBody>
      </p:sp>
      <p:sp>
        <p:nvSpPr>
          <p:cNvPr id="8" name="TextBox 7"/>
          <p:cNvSpPr txBox="1"/>
          <p:nvPr/>
        </p:nvSpPr>
        <p:spPr>
          <a:xfrm>
            <a:off x="298884" y="3682372"/>
            <a:ext cx="2044266" cy="369332"/>
          </a:xfrm>
          <a:prstGeom prst="rect">
            <a:avLst/>
          </a:prstGeom>
          <a:solidFill>
            <a:schemeClr val="tx1">
              <a:lumMod val="85000"/>
              <a:lumOff val="15000"/>
              <a:alpha val="79000"/>
            </a:schemeClr>
          </a:solidFill>
        </p:spPr>
        <p:txBody>
          <a:bodyPr wrap="square" rtlCol="0">
            <a:spAutoFit/>
          </a:bodyPr>
          <a:lstStyle/>
          <a:p>
            <a:pPr algn="ctr"/>
            <a:r>
              <a:rPr lang="en-US" dirty="0" smtClean="0">
                <a:solidFill>
                  <a:srgbClr val="F7E6B0"/>
                </a:solidFill>
              </a:rPr>
              <a:t>Conventional Till</a:t>
            </a:r>
          </a:p>
        </p:txBody>
      </p:sp>
      <p:sp>
        <p:nvSpPr>
          <p:cNvPr id="10" name="TextBox 9"/>
          <p:cNvSpPr txBox="1"/>
          <p:nvPr/>
        </p:nvSpPr>
        <p:spPr>
          <a:xfrm>
            <a:off x="2850608" y="3832576"/>
            <a:ext cx="3232692" cy="1481328"/>
          </a:xfrm>
          <a:prstGeom prst="rect">
            <a:avLst/>
          </a:prstGeom>
          <a:noFill/>
        </p:spPr>
        <p:txBody>
          <a:bodyPr wrap="square" rtlCol="0">
            <a:spAutoFit/>
          </a:bodyPr>
          <a:lstStyle/>
          <a:p>
            <a:r>
              <a:rPr lang="en-US" dirty="0" smtClean="0">
                <a:solidFill>
                  <a:srgbClr val="503937"/>
                </a:solidFill>
              </a:rPr>
              <a:t>pH: 		7.2</a:t>
            </a:r>
          </a:p>
          <a:p>
            <a:r>
              <a:rPr lang="en-US" dirty="0" smtClean="0">
                <a:solidFill>
                  <a:srgbClr val="503937"/>
                </a:solidFill>
              </a:rPr>
              <a:t>Nitrate: 		214 ppm</a:t>
            </a:r>
          </a:p>
          <a:p>
            <a:r>
              <a:rPr lang="en-US" dirty="0" smtClean="0">
                <a:solidFill>
                  <a:srgbClr val="503937"/>
                </a:solidFill>
              </a:rPr>
              <a:t>Phosphorus: 	533 ppm</a:t>
            </a:r>
          </a:p>
          <a:p>
            <a:r>
              <a:rPr lang="en-US" dirty="0" smtClean="0">
                <a:solidFill>
                  <a:srgbClr val="503937"/>
                </a:solidFill>
              </a:rPr>
              <a:t>Potassium: 	472 ppm</a:t>
            </a:r>
          </a:p>
          <a:p>
            <a:r>
              <a:rPr lang="en-US" dirty="0" smtClean="0">
                <a:solidFill>
                  <a:srgbClr val="503937"/>
                </a:solidFill>
              </a:rPr>
              <a:t>OM: 		4.4 %</a:t>
            </a:r>
            <a:endParaRPr lang="en-US" dirty="0">
              <a:solidFill>
                <a:srgbClr val="503937"/>
              </a:solidFill>
            </a:endParaRPr>
          </a:p>
        </p:txBody>
      </p:sp>
      <p:sp>
        <p:nvSpPr>
          <p:cNvPr id="11" name="TextBox 10"/>
          <p:cNvSpPr txBox="1"/>
          <p:nvPr/>
        </p:nvSpPr>
        <p:spPr>
          <a:xfrm>
            <a:off x="2850608" y="1022258"/>
            <a:ext cx="3232692" cy="1477328"/>
          </a:xfrm>
          <a:prstGeom prst="rect">
            <a:avLst/>
          </a:prstGeom>
          <a:noFill/>
        </p:spPr>
        <p:txBody>
          <a:bodyPr wrap="square" rtlCol="0">
            <a:spAutoFit/>
          </a:bodyPr>
          <a:lstStyle/>
          <a:p>
            <a:r>
              <a:rPr lang="en-US" dirty="0" smtClean="0">
                <a:solidFill>
                  <a:schemeClr val="accent6">
                    <a:lumMod val="50000"/>
                  </a:schemeClr>
                </a:solidFill>
              </a:rPr>
              <a:t>pH: 		7.6</a:t>
            </a:r>
          </a:p>
          <a:p>
            <a:r>
              <a:rPr lang="en-US" dirty="0" smtClean="0">
                <a:solidFill>
                  <a:schemeClr val="accent6">
                    <a:lumMod val="50000"/>
                  </a:schemeClr>
                </a:solidFill>
              </a:rPr>
              <a:t>Nitrate: 		40.9 ppm</a:t>
            </a:r>
          </a:p>
          <a:p>
            <a:r>
              <a:rPr lang="en-US" dirty="0" smtClean="0">
                <a:solidFill>
                  <a:schemeClr val="accent6">
                    <a:lumMod val="50000"/>
                  </a:schemeClr>
                </a:solidFill>
              </a:rPr>
              <a:t>Phosphorus: 	133 ppm</a:t>
            </a:r>
          </a:p>
          <a:p>
            <a:r>
              <a:rPr lang="en-US" dirty="0" smtClean="0">
                <a:solidFill>
                  <a:schemeClr val="accent6">
                    <a:lumMod val="50000"/>
                  </a:schemeClr>
                </a:solidFill>
              </a:rPr>
              <a:t>Potassium: 	566 ppm</a:t>
            </a:r>
          </a:p>
          <a:p>
            <a:r>
              <a:rPr lang="en-US" dirty="0" smtClean="0">
                <a:solidFill>
                  <a:schemeClr val="accent6">
                    <a:lumMod val="50000"/>
                  </a:schemeClr>
                </a:solidFill>
              </a:rPr>
              <a:t>OM: 		4.1 %</a:t>
            </a:r>
            <a:endParaRPr lang="en-US" dirty="0">
              <a:solidFill>
                <a:schemeClr val="accent6">
                  <a:lumMod val="50000"/>
                </a:schemeClr>
              </a:solidFill>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78972" y="58563"/>
            <a:ext cx="956054" cy="1313037"/>
          </a:xfrm>
          <a:prstGeom prst="rect">
            <a:avLst/>
          </a:prstGeom>
        </p:spPr>
      </p:pic>
      <p:sp>
        <p:nvSpPr>
          <p:cNvPr id="15" name="TextBox 14"/>
          <p:cNvSpPr txBox="1"/>
          <p:nvPr/>
        </p:nvSpPr>
        <p:spPr>
          <a:xfrm>
            <a:off x="5840653" y="1994457"/>
            <a:ext cx="3232692" cy="1477328"/>
          </a:xfrm>
          <a:prstGeom prst="rect">
            <a:avLst/>
          </a:prstGeom>
          <a:noFill/>
        </p:spPr>
        <p:txBody>
          <a:bodyPr wrap="square" rtlCol="0">
            <a:spAutoFit/>
          </a:bodyPr>
          <a:lstStyle/>
          <a:p>
            <a:r>
              <a:rPr lang="en-US" dirty="0" smtClean="0">
                <a:solidFill>
                  <a:schemeClr val="accent6">
                    <a:lumMod val="50000"/>
                  </a:schemeClr>
                </a:solidFill>
              </a:rPr>
              <a:t>pH: 		7.6</a:t>
            </a:r>
          </a:p>
          <a:p>
            <a:r>
              <a:rPr lang="en-US" dirty="0" smtClean="0">
                <a:solidFill>
                  <a:schemeClr val="accent6">
                    <a:lumMod val="50000"/>
                  </a:schemeClr>
                </a:solidFill>
              </a:rPr>
              <a:t>Nitrate: 		38.1 ppm</a:t>
            </a:r>
          </a:p>
          <a:p>
            <a:r>
              <a:rPr lang="en-US" dirty="0" smtClean="0">
                <a:solidFill>
                  <a:schemeClr val="accent6">
                    <a:lumMod val="50000"/>
                  </a:schemeClr>
                </a:solidFill>
              </a:rPr>
              <a:t>Phosphorus: 	165 ppm</a:t>
            </a:r>
          </a:p>
          <a:p>
            <a:r>
              <a:rPr lang="en-US" dirty="0" smtClean="0">
                <a:solidFill>
                  <a:schemeClr val="accent6">
                    <a:lumMod val="50000"/>
                  </a:schemeClr>
                </a:solidFill>
              </a:rPr>
              <a:t>Potassium: 	495 ppm</a:t>
            </a:r>
          </a:p>
          <a:p>
            <a:r>
              <a:rPr lang="en-US" dirty="0" smtClean="0">
                <a:solidFill>
                  <a:schemeClr val="accent6">
                    <a:lumMod val="50000"/>
                  </a:schemeClr>
                </a:solidFill>
              </a:rPr>
              <a:t>OM: 		3.8 %</a:t>
            </a:r>
            <a:endParaRPr lang="en-US" dirty="0">
              <a:solidFill>
                <a:schemeClr val="accent6">
                  <a:lumMod val="50000"/>
                </a:schemeClr>
              </a:solidFill>
            </a:endParaRPr>
          </a:p>
        </p:txBody>
      </p:sp>
      <p:sp>
        <p:nvSpPr>
          <p:cNvPr id="16" name="TextBox 15"/>
          <p:cNvSpPr txBox="1"/>
          <p:nvPr/>
        </p:nvSpPr>
        <p:spPr>
          <a:xfrm>
            <a:off x="5892800" y="5184648"/>
            <a:ext cx="3232692" cy="1477328"/>
          </a:xfrm>
          <a:prstGeom prst="rect">
            <a:avLst/>
          </a:prstGeom>
          <a:noFill/>
        </p:spPr>
        <p:txBody>
          <a:bodyPr wrap="square" rtlCol="0">
            <a:spAutoFit/>
          </a:bodyPr>
          <a:lstStyle/>
          <a:p>
            <a:r>
              <a:rPr lang="en-US" dirty="0" smtClean="0">
                <a:solidFill>
                  <a:schemeClr val="accent6">
                    <a:lumMod val="50000"/>
                  </a:schemeClr>
                </a:solidFill>
              </a:rPr>
              <a:t>pH: 		7.4</a:t>
            </a:r>
          </a:p>
          <a:p>
            <a:r>
              <a:rPr lang="en-US" dirty="0" smtClean="0">
                <a:solidFill>
                  <a:schemeClr val="accent6">
                    <a:lumMod val="50000"/>
                  </a:schemeClr>
                </a:solidFill>
              </a:rPr>
              <a:t>Nitrate: 		162 ppm</a:t>
            </a:r>
          </a:p>
          <a:p>
            <a:r>
              <a:rPr lang="en-US" dirty="0" smtClean="0">
                <a:solidFill>
                  <a:schemeClr val="accent6">
                    <a:lumMod val="50000"/>
                  </a:schemeClr>
                </a:solidFill>
              </a:rPr>
              <a:t>Phosphorus: 	662 ppm</a:t>
            </a:r>
          </a:p>
          <a:p>
            <a:r>
              <a:rPr lang="en-US" dirty="0" smtClean="0">
                <a:solidFill>
                  <a:schemeClr val="accent6">
                    <a:lumMod val="50000"/>
                  </a:schemeClr>
                </a:solidFill>
              </a:rPr>
              <a:t>Potassium: 	464 ppm</a:t>
            </a:r>
          </a:p>
          <a:p>
            <a:r>
              <a:rPr lang="en-US" dirty="0" smtClean="0">
                <a:solidFill>
                  <a:schemeClr val="accent6">
                    <a:lumMod val="50000"/>
                  </a:schemeClr>
                </a:solidFill>
              </a:rPr>
              <a:t>OM: 		3.4 %</a:t>
            </a:r>
            <a:endParaRPr lang="en-US" dirty="0">
              <a:solidFill>
                <a:schemeClr val="accent6">
                  <a:lumMod val="50000"/>
                </a:schemeClr>
              </a:solidFill>
            </a:endParaRPr>
          </a:p>
        </p:txBody>
      </p:sp>
    </p:spTree>
    <p:extLst>
      <p:ext uri="{BB962C8B-B14F-4D97-AF65-F5344CB8AC3E}">
        <p14:creationId xmlns:p14="http://schemas.microsoft.com/office/powerpoint/2010/main" val="3585322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Soil health</a:t>
            </a:r>
          </a:p>
        </p:txBody>
      </p:sp>
      <p:sp>
        <p:nvSpPr>
          <p:cNvPr id="3" name="Content Placeholder 2"/>
          <p:cNvSpPr>
            <a:spLocks noGrp="1"/>
          </p:cNvSpPr>
          <p:nvPr>
            <p:ph idx="1"/>
          </p:nvPr>
        </p:nvSpPr>
        <p:spPr/>
        <p:txBody>
          <a:bodyPr/>
          <a:lstStyle/>
          <a:p>
            <a:pPr marL="0" indent="0">
              <a:buNone/>
            </a:pPr>
            <a:r>
              <a:rPr lang="en-US" dirty="0" smtClean="0"/>
              <a:t>= supporting </a:t>
            </a:r>
            <a:r>
              <a:rPr lang="en-US" b="1" dirty="0" smtClean="0"/>
              <a:t>optimal</a:t>
            </a:r>
            <a:r>
              <a:rPr lang="en-US" dirty="0" smtClean="0"/>
              <a:t> function of plants, animals and ecosystems </a:t>
            </a:r>
          </a:p>
          <a:p>
            <a:pPr marL="0" indent="0">
              <a:buNone/>
            </a:pPr>
            <a:r>
              <a:rPr lang="en-US" dirty="0" smtClean="0"/>
              <a:t>changes with management</a:t>
            </a:r>
          </a:p>
          <a:p>
            <a:pPr marL="0" indent="0">
              <a:buNone/>
            </a:pPr>
            <a:endParaRPr lang="en-US" dirty="0"/>
          </a:p>
          <a:p>
            <a:pPr marL="0" indent="0">
              <a:buNone/>
            </a:pPr>
            <a:endParaRPr lang="en-US" dirty="0" smtClean="0"/>
          </a:p>
          <a:p>
            <a:pPr marL="0" indent="0">
              <a:buNone/>
            </a:pPr>
            <a:endParaRPr lang="en-US" dirty="0"/>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43504" t="22790"/>
          <a:stretch/>
        </p:blipFill>
        <p:spPr>
          <a:xfrm>
            <a:off x="4572000" y="3291031"/>
            <a:ext cx="3277800" cy="3359655"/>
          </a:xfrm>
          <a:prstGeom prst="rect">
            <a:avLst/>
          </a:prstGeom>
        </p:spPr>
      </p:pic>
      <p:sp>
        <p:nvSpPr>
          <p:cNvPr id="5" name="Rectangle 4"/>
          <p:cNvSpPr/>
          <p:nvPr/>
        </p:nvSpPr>
        <p:spPr>
          <a:xfrm>
            <a:off x="628650" y="3291032"/>
            <a:ext cx="3343275" cy="3359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Picture of db1</a:t>
            </a:r>
            <a:endParaRPr lang="en-US"/>
          </a:p>
        </p:txBody>
      </p:sp>
    </p:spTree>
    <p:extLst>
      <p:ext uri="{BB962C8B-B14F-4D97-AF65-F5344CB8AC3E}">
        <p14:creationId xmlns:p14="http://schemas.microsoft.com/office/powerpoint/2010/main" val="12437699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152829" y="249936"/>
            <a:ext cx="2041633" cy="2703827"/>
            <a:chOff x="25616" y="25086"/>
            <a:chExt cx="2590800" cy="3471672"/>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b="-367"/>
            <a:stretch/>
          </p:blipFill>
          <p:spPr>
            <a:xfrm>
              <a:off x="25616" y="25086"/>
              <a:ext cx="2590800" cy="3471672"/>
            </a:xfrm>
            <a:prstGeom prst="rect">
              <a:avLst/>
            </a:prstGeom>
            <a:ln>
              <a:solidFill>
                <a:schemeClr val="tx1"/>
              </a:solidFill>
            </a:ln>
          </p:spPr>
        </p:pic>
        <p:sp>
          <p:nvSpPr>
            <p:cNvPr id="5" name="TextBox 4"/>
            <p:cNvSpPr txBox="1"/>
            <p:nvPr/>
          </p:nvSpPr>
          <p:spPr>
            <a:xfrm>
              <a:off x="283694" y="1588056"/>
              <a:ext cx="2031809" cy="1541204"/>
            </a:xfrm>
            <a:prstGeom prst="rect">
              <a:avLst/>
            </a:prstGeom>
            <a:solidFill>
              <a:schemeClr val="bg1">
                <a:alpha val="79000"/>
              </a:schemeClr>
            </a:solidFill>
          </p:spPr>
          <p:txBody>
            <a:bodyPr wrap="square" rtlCol="0">
              <a:spAutoFit/>
            </a:bodyPr>
            <a:lstStyle/>
            <a:p>
              <a:r>
                <a:rPr lang="en-US" dirty="0" smtClean="0"/>
                <a:t>45 years no-till</a:t>
              </a:r>
            </a:p>
            <a:p>
              <a:endParaRPr lang="en-US" dirty="0"/>
            </a:p>
            <a:p>
              <a:r>
                <a:rPr lang="en-US" dirty="0" smtClean="0"/>
                <a:t>Rye cover crop</a:t>
              </a:r>
            </a:p>
            <a:p>
              <a:endParaRPr lang="en-US" dirty="0"/>
            </a:p>
          </p:txBody>
        </p:sp>
        <p:sp>
          <p:nvSpPr>
            <p:cNvPr id="7" name="TextBox 6"/>
            <p:cNvSpPr txBox="1"/>
            <p:nvPr/>
          </p:nvSpPr>
          <p:spPr>
            <a:xfrm>
              <a:off x="298884" y="197098"/>
              <a:ext cx="2044266" cy="369332"/>
            </a:xfrm>
            <a:prstGeom prst="rect">
              <a:avLst/>
            </a:prstGeom>
            <a:solidFill>
              <a:schemeClr val="tx1">
                <a:lumMod val="85000"/>
                <a:lumOff val="15000"/>
                <a:alpha val="79000"/>
              </a:schemeClr>
            </a:solidFill>
          </p:spPr>
          <p:txBody>
            <a:bodyPr wrap="square" rtlCol="0">
              <a:spAutoFit/>
            </a:bodyPr>
            <a:lstStyle/>
            <a:p>
              <a:pPr algn="ctr"/>
              <a:r>
                <a:rPr lang="en-US" dirty="0" smtClean="0">
                  <a:solidFill>
                    <a:schemeClr val="accent6">
                      <a:lumMod val="20000"/>
                      <a:lumOff val="80000"/>
                    </a:schemeClr>
                  </a:solidFill>
                </a:rPr>
                <a:t>Soil Health</a:t>
              </a:r>
            </a:p>
          </p:txBody>
        </p:sp>
      </p:grpSp>
      <p:grpSp>
        <p:nvGrpSpPr>
          <p:cNvPr id="14" name="Group 13"/>
          <p:cNvGrpSpPr/>
          <p:nvPr/>
        </p:nvGrpSpPr>
        <p:grpSpPr>
          <a:xfrm>
            <a:off x="5302143" y="249935"/>
            <a:ext cx="2041633" cy="2703827"/>
            <a:chOff x="25616" y="3496758"/>
            <a:chExt cx="2590584" cy="3408172"/>
          </a:xfrm>
        </p:grpSpPr>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p:blipFill>
          <p:spPr>
            <a:xfrm>
              <a:off x="25616" y="3496758"/>
              <a:ext cx="2590584" cy="3408172"/>
            </a:xfrm>
            <a:prstGeom prst="rect">
              <a:avLst/>
            </a:prstGeom>
            <a:ln>
              <a:solidFill>
                <a:schemeClr val="tx1"/>
              </a:solidFill>
            </a:ln>
          </p:spPr>
        </p:pic>
        <p:sp>
          <p:nvSpPr>
            <p:cNvPr id="6" name="TextBox 5"/>
            <p:cNvSpPr txBox="1"/>
            <p:nvPr/>
          </p:nvSpPr>
          <p:spPr>
            <a:xfrm>
              <a:off x="363408" y="5070592"/>
              <a:ext cx="1979549" cy="1578581"/>
            </a:xfrm>
            <a:prstGeom prst="rect">
              <a:avLst/>
            </a:prstGeom>
            <a:solidFill>
              <a:schemeClr val="bg1">
                <a:alpha val="79000"/>
              </a:schemeClr>
            </a:solidFill>
          </p:spPr>
          <p:txBody>
            <a:bodyPr wrap="square" rtlCol="0">
              <a:spAutoFit/>
            </a:bodyPr>
            <a:lstStyle/>
            <a:p>
              <a:r>
                <a:rPr lang="en-US" dirty="0" smtClean="0"/>
                <a:t>0 years no-till</a:t>
              </a:r>
            </a:p>
            <a:p>
              <a:endParaRPr lang="en-US" dirty="0"/>
            </a:p>
            <a:p>
              <a:r>
                <a:rPr lang="en-US" dirty="0" smtClean="0"/>
                <a:t>NO cover crop</a:t>
              </a:r>
            </a:p>
            <a:p>
              <a:endParaRPr lang="en-US" dirty="0"/>
            </a:p>
          </p:txBody>
        </p:sp>
        <p:sp>
          <p:nvSpPr>
            <p:cNvPr id="8" name="TextBox 7"/>
            <p:cNvSpPr txBox="1"/>
            <p:nvPr/>
          </p:nvSpPr>
          <p:spPr>
            <a:xfrm>
              <a:off x="298884" y="3682371"/>
              <a:ext cx="2044073" cy="850005"/>
            </a:xfrm>
            <a:prstGeom prst="rect">
              <a:avLst/>
            </a:prstGeom>
            <a:solidFill>
              <a:schemeClr val="tx1">
                <a:lumMod val="85000"/>
                <a:lumOff val="15000"/>
                <a:alpha val="79000"/>
              </a:schemeClr>
            </a:solidFill>
          </p:spPr>
          <p:txBody>
            <a:bodyPr wrap="square" rtlCol="0">
              <a:spAutoFit/>
            </a:bodyPr>
            <a:lstStyle/>
            <a:p>
              <a:pPr algn="ctr"/>
              <a:r>
                <a:rPr lang="en-US" dirty="0" smtClean="0">
                  <a:solidFill>
                    <a:srgbClr val="F7E6B0"/>
                  </a:solidFill>
                </a:rPr>
                <a:t>Conventional Till</a:t>
              </a:r>
            </a:p>
          </p:txBody>
        </p:sp>
      </p:grpSp>
      <p:graphicFrame>
        <p:nvGraphicFramePr>
          <p:cNvPr id="2" name="Table 1"/>
          <p:cNvGraphicFramePr>
            <a:graphicFrameLocks noGrp="1"/>
          </p:cNvGraphicFramePr>
          <p:nvPr/>
        </p:nvGraphicFramePr>
        <p:xfrm>
          <a:off x="385113" y="3094900"/>
          <a:ext cx="6958663" cy="3119060"/>
        </p:xfrm>
        <a:graphic>
          <a:graphicData uri="http://schemas.openxmlformats.org/drawingml/2006/table">
            <a:tbl>
              <a:tblPr firstRow="1" bandRow="1">
                <a:tableStyleId>{5C22544A-7EE6-4342-B048-85BDC9FD1C3A}</a:tableStyleId>
              </a:tblPr>
              <a:tblGrid>
                <a:gridCol w="2629550"/>
                <a:gridCol w="2009559"/>
                <a:gridCol w="2319554"/>
              </a:tblGrid>
              <a:tr h="528260">
                <a:tc>
                  <a:txBody>
                    <a:bodyPr/>
                    <a:lstStyle/>
                    <a:p>
                      <a:endParaRPr lang="en-US" sz="2800" dirty="0"/>
                    </a:p>
                  </a:txBody>
                  <a:tcPr>
                    <a:noFill/>
                  </a:tcPr>
                </a:tc>
                <a:tc>
                  <a:txBody>
                    <a:bodyPr/>
                    <a:lstStyle/>
                    <a:p>
                      <a:r>
                        <a:rPr lang="en-US" sz="2800" dirty="0" smtClean="0">
                          <a:solidFill>
                            <a:sysClr val="windowText" lastClr="000000"/>
                          </a:solidFill>
                        </a:rPr>
                        <a:t>‘Soil health’</a:t>
                      </a:r>
                      <a:endParaRPr lang="en-US" sz="2800" dirty="0">
                        <a:solidFill>
                          <a:sysClr val="windowText" lastClr="000000"/>
                        </a:solidFill>
                      </a:endParaRPr>
                    </a:p>
                  </a:txBody>
                  <a:tcPr>
                    <a:noFill/>
                  </a:tcPr>
                </a:tc>
                <a:tc>
                  <a:txBody>
                    <a:bodyPr/>
                    <a:lstStyle/>
                    <a:p>
                      <a:r>
                        <a:rPr lang="en-US" sz="2800" dirty="0" smtClean="0">
                          <a:solidFill>
                            <a:sysClr val="windowText" lastClr="000000"/>
                          </a:solidFill>
                        </a:rPr>
                        <a:t>Conventional</a:t>
                      </a:r>
                      <a:endParaRPr lang="en-US" sz="2800" dirty="0">
                        <a:solidFill>
                          <a:sysClr val="windowText" lastClr="000000"/>
                        </a:solidFill>
                      </a:endParaRPr>
                    </a:p>
                  </a:txBody>
                  <a:tcPr>
                    <a:noFill/>
                  </a:tcPr>
                </a:tc>
              </a:tr>
              <a:tr h="479539">
                <a:tc>
                  <a:txBody>
                    <a:bodyPr/>
                    <a:lstStyle/>
                    <a:p>
                      <a:r>
                        <a:rPr lang="en-US" sz="2800" dirty="0" smtClean="0"/>
                        <a:t>Nitrate</a:t>
                      </a:r>
                      <a:endParaRPr lang="en-US" sz="2800" dirty="0"/>
                    </a:p>
                  </a:txBody>
                  <a:tcPr>
                    <a:noFill/>
                  </a:tcPr>
                </a:tc>
                <a:tc>
                  <a:txBody>
                    <a:bodyPr/>
                    <a:lstStyle/>
                    <a:p>
                      <a:r>
                        <a:rPr lang="en-US" sz="2800" dirty="0" smtClean="0"/>
                        <a:t>Low</a:t>
                      </a:r>
                      <a:endParaRPr lang="en-US" sz="2800" dirty="0"/>
                    </a:p>
                  </a:txBody>
                  <a:tcPr>
                    <a:solidFill>
                      <a:srgbClr val="F7E6B0"/>
                    </a:solidFill>
                  </a:tcPr>
                </a:tc>
                <a:tc>
                  <a:txBody>
                    <a:bodyPr/>
                    <a:lstStyle/>
                    <a:p>
                      <a:r>
                        <a:rPr lang="en-US" sz="2800" dirty="0" smtClean="0"/>
                        <a:t>High</a:t>
                      </a:r>
                      <a:endParaRPr lang="en-US" sz="2800" dirty="0"/>
                    </a:p>
                  </a:txBody>
                  <a:tcPr>
                    <a:solidFill>
                      <a:schemeClr val="accent2">
                        <a:lumMod val="40000"/>
                        <a:lumOff val="60000"/>
                      </a:schemeClr>
                    </a:solidFill>
                  </a:tcPr>
                </a:tc>
              </a:tr>
              <a:tr h="479539">
                <a:tc>
                  <a:txBody>
                    <a:bodyPr/>
                    <a:lstStyle/>
                    <a:p>
                      <a:r>
                        <a:rPr lang="en-US" sz="2800" dirty="0" smtClean="0"/>
                        <a:t>Phosphorus</a:t>
                      </a:r>
                      <a:endParaRPr lang="en-US" sz="2800" dirty="0"/>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High</a:t>
                      </a:r>
                    </a:p>
                  </a:txBody>
                  <a:tcPr>
                    <a:solidFill>
                      <a:schemeClr val="accent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High</a:t>
                      </a:r>
                    </a:p>
                  </a:txBody>
                  <a:tcPr>
                    <a:solidFill>
                      <a:schemeClr val="accent2">
                        <a:lumMod val="75000"/>
                      </a:schemeClr>
                    </a:solidFill>
                  </a:tcPr>
                </a:tc>
              </a:tr>
              <a:tr h="479539">
                <a:tc>
                  <a:txBody>
                    <a:bodyPr/>
                    <a:lstStyle/>
                    <a:p>
                      <a:r>
                        <a:rPr lang="en-US" sz="2800" dirty="0" smtClean="0"/>
                        <a:t>Potassium</a:t>
                      </a:r>
                      <a:endParaRPr lang="en-US" sz="2800" dirty="0"/>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High</a:t>
                      </a:r>
                    </a:p>
                  </a:txBody>
                  <a:tcPr>
                    <a:solidFill>
                      <a:schemeClr val="accent2">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High</a:t>
                      </a:r>
                    </a:p>
                  </a:txBody>
                  <a:tcPr>
                    <a:solidFill>
                      <a:schemeClr val="accent2">
                        <a:lumMod val="75000"/>
                      </a:schemeClr>
                    </a:solidFill>
                  </a:tcPr>
                </a:tc>
              </a:tr>
              <a:tr h="479539">
                <a:tc>
                  <a:txBody>
                    <a:bodyPr/>
                    <a:lstStyle/>
                    <a:p>
                      <a:r>
                        <a:rPr lang="en-US" sz="2800" dirty="0" smtClean="0"/>
                        <a:t>Organic Matter</a:t>
                      </a:r>
                      <a:endParaRPr lang="en-US" sz="2800" dirty="0"/>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High</a:t>
                      </a: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High</a:t>
                      </a:r>
                    </a:p>
                  </a:txBody>
                  <a:tcPr>
                    <a:solidFill>
                      <a:schemeClr val="accent6">
                        <a:lumMod val="75000"/>
                      </a:schemeClr>
                    </a:solidFill>
                  </a:tcPr>
                </a:tc>
              </a:tr>
              <a:tr h="479539">
                <a:tc>
                  <a:txBody>
                    <a:bodyPr/>
                    <a:lstStyle/>
                    <a:p>
                      <a:r>
                        <a:rPr lang="en-US" sz="2800" dirty="0" smtClean="0"/>
                        <a:t>Microbial Resp.</a:t>
                      </a:r>
                      <a:endParaRPr lang="en-US" sz="2800" dirty="0"/>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High</a:t>
                      </a:r>
                    </a:p>
                  </a:txBody>
                  <a:tcP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High</a:t>
                      </a:r>
                    </a:p>
                  </a:txBody>
                  <a:tcPr>
                    <a:solidFill>
                      <a:schemeClr val="accent6">
                        <a:lumMod val="75000"/>
                      </a:schemeClr>
                    </a:solidFill>
                  </a:tcPr>
                </a:tc>
              </a:tr>
            </a:tbl>
          </a:graphicData>
        </a:graphic>
      </p:graphicFrame>
      <p:cxnSp>
        <p:nvCxnSpPr>
          <p:cNvPr id="11" name="Straight Arrow Connector 10"/>
          <p:cNvCxnSpPr/>
          <p:nvPr/>
        </p:nvCxnSpPr>
        <p:spPr>
          <a:xfrm>
            <a:off x="6100763" y="3700463"/>
            <a:ext cx="0" cy="3931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100763" y="4210050"/>
            <a:ext cx="0" cy="3905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367213" y="4210049"/>
            <a:ext cx="0" cy="3931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096001" y="5267325"/>
            <a:ext cx="0" cy="3931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367213" y="5267325"/>
            <a:ext cx="0" cy="3931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59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0570" y="50006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5" name="TextBox 4"/>
          <p:cNvSpPr txBox="1"/>
          <p:nvPr/>
        </p:nvSpPr>
        <p:spPr>
          <a:xfrm>
            <a:off x="1251799" y="1406951"/>
            <a:ext cx="2939201" cy="830997"/>
          </a:xfrm>
          <a:prstGeom prst="rect">
            <a:avLst/>
          </a:prstGeom>
          <a:noFill/>
        </p:spPr>
        <p:txBody>
          <a:bodyPr wrap="square" rtlCol="0">
            <a:spAutoFit/>
          </a:bodyPr>
          <a:lstStyle/>
          <a:p>
            <a:r>
              <a:rPr lang="en-US" sz="2400" dirty="0" smtClean="0"/>
              <a:t>Soil Health </a:t>
            </a:r>
            <a:r>
              <a:rPr lang="en-US" sz="2400" smtClean="0"/>
              <a:t>– </a:t>
            </a:r>
          </a:p>
          <a:p>
            <a:r>
              <a:rPr lang="en-US" sz="2400" dirty="0" smtClean="0"/>
              <a:t>No-till / cover crops</a:t>
            </a:r>
            <a:endParaRPr lang="en-US" sz="2400" dirty="0"/>
          </a:p>
        </p:txBody>
      </p:sp>
      <p:sp>
        <p:nvSpPr>
          <p:cNvPr id="6" name="TextBox 5"/>
          <p:cNvSpPr txBox="1"/>
          <p:nvPr/>
        </p:nvSpPr>
        <p:spPr>
          <a:xfrm>
            <a:off x="5915660" y="1589454"/>
            <a:ext cx="4108704" cy="461665"/>
          </a:xfrm>
          <a:prstGeom prst="rect">
            <a:avLst/>
          </a:prstGeom>
          <a:noFill/>
        </p:spPr>
        <p:txBody>
          <a:bodyPr wrap="square" rtlCol="0">
            <a:spAutoFit/>
          </a:bodyPr>
          <a:lstStyle/>
          <a:p>
            <a:r>
              <a:rPr lang="en-US" sz="2400" dirty="0" smtClean="0"/>
              <a:t>Microbial Communities</a:t>
            </a:r>
            <a:endParaRPr lang="en-US" sz="2400" dirty="0"/>
          </a:p>
        </p:txBody>
      </p:sp>
      <p:sp>
        <p:nvSpPr>
          <p:cNvPr id="7" name="TextBox 6"/>
          <p:cNvSpPr txBox="1"/>
          <p:nvPr/>
        </p:nvSpPr>
        <p:spPr>
          <a:xfrm>
            <a:off x="2801714" y="4745206"/>
            <a:ext cx="3523593" cy="461665"/>
          </a:xfrm>
          <a:prstGeom prst="rect">
            <a:avLst/>
          </a:prstGeom>
          <a:noFill/>
        </p:spPr>
        <p:txBody>
          <a:bodyPr wrap="square" rtlCol="0">
            <a:spAutoFit/>
          </a:bodyPr>
          <a:lstStyle/>
          <a:p>
            <a:r>
              <a:rPr lang="en-US" sz="2400" dirty="0" smtClean="0"/>
              <a:t>Plant Resistance to Insects</a:t>
            </a:r>
            <a:endParaRPr lang="en-US" sz="2400" dirty="0"/>
          </a:p>
        </p:txBody>
      </p:sp>
      <p:cxnSp>
        <p:nvCxnSpPr>
          <p:cNvPr id="9" name="Straight Arrow Connector 8"/>
          <p:cNvCxnSpPr/>
          <p:nvPr/>
        </p:nvCxnSpPr>
        <p:spPr>
          <a:xfrm>
            <a:off x="4038600" y="2007116"/>
            <a:ext cx="1689100" cy="0"/>
          </a:xfrm>
          <a:prstGeom prst="straightConnector1">
            <a:avLst/>
          </a:prstGeom>
          <a:ln w="38100">
            <a:solidFill>
              <a:srgbClr val="93561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883150" y="2286516"/>
            <a:ext cx="2065020" cy="233628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164317" y="3454658"/>
            <a:ext cx="470000" cy="461665"/>
          </a:xfrm>
          <a:prstGeom prst="rect">
            <a:avLst/>
          </a:prstGeom>
          <a:solidFill>
            <a:srgbClr val="F7E6B0"/>
          </a:solidFill>
        </p:spPr>
        <p:txBody>
          <a:bodyPr wrap="none" rtlCol="0">
            <a:spAutoFit/>
          </a:bodyPr>
          <a:lstStyle/>
          <a:p>
            <a:r>
              <a:rPr lang="en-US" sz="2400" smtClean="0"/>
              <a:t>??</a:t>
            </a:r>
            <a:endParaRPr lang="en-US" sz="2400"/>
          </a:p>
        </p:txBody>
      </p:sp>
      <p:sp>
        <p:nvSpPr>
          <p:cNvPr id="15" name="TextBox 14"/>
          <p:cNvSpPr txBox="1"/>
          <p:nvPr/>
        </p:nvSpPr>
        <p:spPr>
          <a:xfrm>
            <a:off x="5045075" y="2775997"/>
            <a:ext cx="3844925" cy="1569660"/>
          </a:xfrm>
          <a:prstGeom prst="rect">
            <a:avLst/>
          </a:prstGeom>
          <a:solidFill>
            <a:srgbClr val="F7E6B0"/>
          </a:solidFill>
        </p:spPr>
        <p:txBody>
          <a:bodyPr wrap="square" rtlCol="0">
            <a:spAutoFit/>
          </a:bodyPr>
          <a:lstStyle/>
          <a:p>
            <a:r>
              <a:rPr lang="en-US" sz="2400" dirty="0" smtClean="0"/>
              <a:t>Objective 2: Determine if the effect of soil health on plant resistance is due to microbial communities </a:t>
            </a:r>
            <a:endParaRPr lang="en-US" sz="2400" dirty="0"/>
          </a:p>
        </p:txBody>
      </p:sp>
      <p:sp>
        <p:nvSpPr>
          <p:cNvPr id="13" name="TextBox 12"/>
          <p:cNvSpPr txBox="1"/>
          <p:nvPr/>
        </p:nvSpPr>
        <p:spPr>
          <a:xfrm>
            <a:off x="464494" y="2360498"/>
            <a:ext cx="3859035" cy="1200329"/>
          </a:xfrm>
          <a:prstGeom prst="rect">
            <a:avLst/>
          </a:prstGeom>
          <a:solidFill>
            <a:schemeClr val="accent6">
              <a:lumMod val="20000"/>
              <a:lumOff val="80000"/>
            </a:schemeClr>
          </a:solidFill>
        </p:spPr>
        <p:txBody>
          <a:bodyPr wrap="square" rtlCol="0">
            <a:spAutoFit/>
          </a:bodyPr>
          <a:lstStyle/>
          <a:p>
            <a:r>
              <a:rPr lang="en-US" sz="2400" dirty="0" smtClean="0"/>
              <a:t>Hypothesis 2a: Changes in microbial communities drive changes in plant quality</a:t>
            </a:r>
            <a:endParaRPr lang="en-US" sz="2400" dirty="0"/>
          </a:p>
        </p:txBody>
      </p:sp>
      <p:sp>
        <p:nvSpPr>
          <p:cNvPr id="16" name="TextBox 15"/>
          <p:cNvSpPr txBox="1"/>
          <p:nvPr/>
        </p:nvSpPr>
        <p:spPr>
          <a:xfrm>
            <a:off x="943152" y="3584797"/>
            <a:ext cx="3859035" cy="1200329"/>
          </a:xfrm>
          <a:prstGeom prst="rect">
            <a:avLst/>
          </a:prstGeom>
          <a:solidFill>
            <a:schemeClr val="accent6">
              <a:lumMod val="60000"/>
              <a:lumOff val="40000"/>
            </a:schemeClr>
          </a:solidFill>
          <a:ln>
            <a:solidFill>
              <a:schemeClr val="accent6">
                <a:lumMod val="60000"/>
                <a:lumOff val="40000"/>
              </a:schemeClr>
            </a:solidFill>
          </a:ln>
        </p:spPr>
        <p:txBody>
          <a:bodyPr wrap="square" rtlCol="0">
            <a:spAutoFit/>
          </a:bodyPr>
          <a:lstStyle/>
          <a:p>
            <a:r>
              <a:rPr lang="en-US" sz="2400" dirty="0" smtClean="0"/>
              <a:t>Hypothesis 2b: Changes in nutrient availability drive changes in plant quality</a:t>
            </a:r>
            <a:endParaRPr lang="en-US" sz="2400" dirty="0"/>
          </a:p>
        </p:txBody>
      </p:sp>
    </p:spTree>
    <p:extLst>
      <p:ext uri="{BB962C8B-B14F-4D97-AF65-F5344CB8AC3E}">
        <p14:creationId xmlns:p14="http://schemas.microsoft.com/office/powerpoint/2010/main" val="11788354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0570" y="50006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5" name="TextBox 4"/>
          <p:cNvSpPr txBox="1"/>
          <p:nvPr/>
        </p:nvSpPr>
        <p:spPr>
          <a:xfrm>
            <a:off x="1251799" y="1406951"/>
            <a:ext cx="2939201" cy="830997"/>
          </a:xfrm>
          <a:prstGeom prst="rect">
            <a:avLst/>
          </a:prstGeom>
          <a:noFill/>
        </p:spPr>
        <p:txBody>
          <a:bodyPr wrap="square" rtlCol="0">
            <a:spAutoFit/>
          </a:bodyPr>
          <a:lstStyle/>
          <a:p>
            <a:r>
              <a:rPr lang="en-US" sz="2400" dirty="0" smtClean="0"/>
              <a:t>Soil Health </a:t>
            </a:r>
            <a:r>
              <a:rPr lang="en-US" sz="2400" smtClean="0"/>
              <a:t>– </a:t>
            </a:r>
          </a:p>
          <a:p>
            <a:r>
              <a:rPr lang="en-US" sz="2400" dirty="0" smtClean="0"/>
              <a:t>No-till / cover crops</a:t>
            </a:r>
            <a:endParaRPr lang="en-US" sz="2400" dirty="0"/>
          </a:p>
        </p:txBody>
      </p:sp>
      <p:sp>
        <p:nvSpPr>
          <p:cNvPr id="7" name="TextBox 6"/>
          <p:cNvSpPr txBox="1"/>
          <p:nvPr/>
        </p:nvSpPr>
        <p:spPr>
          <a:xfrm>
            <a:off x="2801714" y="4745206"/>
            <a:ext cx="3523593" cy="461665"/>
          </a:xfrm>
          <a:prstGeom prst="rect">
            <a:avLst/>
          </a:prstGeom>
          <a:noFill/>
        </p:spPr>
        <p:txBody>
          <a:bodyPr wrap="square" rtlCol="0">
            <a:spAutoFit/>
          </a:bodyPr>
          <a:lstStyle/>
          <a:p>
            <a:r>
              <a:rPr lang="en-US" sz="2400" dirty="0" smtClean="0"/>
              <a:t>Plant Resistance to Insects</a:t>
            </a:r>
            <a:endParaRPr lang="en-US" sz="2400" dirty="0"/>
          </a:p>
        </p:txBody>
      </p:sp>
      <p:cxnSp>
        <p:nvCxnSpPr>
          <p:cNvPr id="12" name="Straight Arrow Connector 11"/>
          <p:cNvCxnSpPr/>
          <p:nvPr/>
        </p:nvCxnSpPr>
        <p:spPr>
          <a:xfrm>
            <a:off x="2254469" y="2419439"/>
            <a:ext cx="1936531" cy="2203361"/>
          </a:xfrm>
          <a:prstGeom prst="straightConnector1">
            <a:avLst/>
          </a:prstGeom>
          <a:ln w="38100">
            <a:solidFill>
              <a:schemeClr val="accent6">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10261" y="2747807"/>
            <a:ext cx="3859035" cy="1569660"/>
          </a:xfrm>
          <a:prstGeom prst="rect">
            <a:avLst/>
          </a:prstGeom>
          <a:solidFill>
            <a:srgbClr val="F7E6B0"/>
          </a:solidFill>
        </p:spPr>
        <p:txBody>
          <a:bodyPr wrap="square" rtlCol="0">
            <a:spAutoFit/>
          </a:bodyPr>
          <a:lstStyle/>
          <a:p>
            <a:r>
              <a:rPr lang="en-US" sz="2400" dirty="0"/>
              <a:t>Objective 1: </a:t>
            </a:r>
            <a:r>
              <a:rPr lang="en-US" sz="2400" dirty="0" smtClean="0"/>
              <a:t>How does managing </a:t>
            </a:r>
            <a:r>
              <a:rPr lang="en-US" sz="2400" dirty="0"/>
              <a:t>for soil health </a:t>
            </a:r>
            <a:r>
              <a:rPr lang="en-US" sz="2400" dirty="0" smtClean="0"/>
              <a:t>affect plant-insect interactions?</a:t>
            </a:r>
            <a:endParaRPr lang="en-US" sz="2400" dirty="0"/>
          </a:p>
        </p:txBody>
      </p:sp>
      <p:sp>
        <p:nvSpPr>
          <p:cNvPr id="13" name="TextBox 12"/>
          <p:cNvSpPr txBox="1"/>
          <p:nvPr/>
        </p:nvSpPr>
        <p:spPr>
          <a:xfrm>
            <a:off x="5063889" y="2747807"/>
            <a:ext cx="3859035" cy="1569660"/>
          </a:xfrm>
          <a:prstGeom prst="rect">
            <a:avLst/>
          </a:prstGeom>
          <a:solidFill>
            <a:schemeClr val="accent6">
              <a:lumMod val="20000"/>
              <a:lumOff val="80000"/>
            </a:schemeClr>
          </a:solidFill>
        </p:spPr>
        <p:txBody>
          <a:bodyPr wrap="square" rtlCol="0">
            <a:spAutoFit/>
          </a:bodyPr>
          <a:lstStyle/>
          <a:p>
            <a:r>
              <a:rPr lang="en-US" sz="2400" dirty="0" smtClean="0"/>
              <a:t>Hypothesis 1: Managing </a:t>
            </a:r>
            <a:r>
              <a:rPr lang="en-US" sz="2400" dirty="0"/>
              <a:t>for soil health </a:t>
            </a:r>
            <a:r>
              <a:rPr lang="en-US" sz="2400" dirty="0" smtClean="0"/>
              <a:t>makes caterpillars feeding on plants gain less mass. </a:t>
            </a:r>
            <a:endParaRPr lang="en-US" sz="2400" dirty="0"/>
          </a:p>
        </p:txBody>
      </p:sp>
      <p:sp>
        <p:nvSpPr>
          <p:cNvPr id="8" name="TextBox 7"/>
          <p:cNvSpPr txBox="1"/>
          <p:nvPr/>
        </p:nvSpPr>
        <p:spPr>
          <a:xfrm>
            <a:off x="5063888" y="2747807"/>
            <a:ext cx="3859035" cy="1569660"/>
          </a:xfrm>
          <a:prstGeom prst="rect">
            <a:avLst/>
          </a:prstGeom>
          <a:solidFill>
            <a:schemeClr val="accent6">
              <a:lumMod val="20000"/>
              <a:lumOff val="80000"/>
            </a:schemeClr>
          </a:solidFill>
        </p:spPr>
        <p:txBody>
          <a:bodyPr wrap="square" rtlCol="0">
            <a:spAutoFit/>
          </a:bodyPr>
          <a:lstStyle/>
          <a:p>
            <a:r>
              <a:rPr lang="en-US" sz="2400" b="1" dirty="0" smtClean="0"/>
              <a:t>YES</a:t>
            </a:r>
            <a:r>
              <a:rPr lang="en-US" sz="2400" dirty="0" smtClean="0"/>
              <a:t> Managing </a:t>
            </a:r>
            <a:r>
              <a:rPr lang="en-US" sz="2400" dirty="0"/>
              <a:t>for soil health </a:t>
            </a:r>
            <a:r>
              <a:rPr lang="en-US" sz="2400" b="1" dirty="0" smtClean="0"/>
              <a:t>DOES</a:t>
            </a:r>
            <a:r>
              <a:rPr lang="en-US" sz="2400" dirty="0" smtClean="0"/>
              <a:t> make caterpillars feeding on plants gain less mass. </a:t>
            </a:r>
            <a:endParaRPr lang="en-US" sz="2400" dirty="0"/>
          </a:p>
        </p:txBody>
      </p:sp>
    </p:spTree>
    <p:extLst>
      <p:ext uri="{BB962C8B-B14F-4D97-AF65-F5344CB8AC3E}">
        <p14:creationId xmlns:p14="http://schemas.microsoft.com/office/powerpoint/2010/main" val="73758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2" name="Picture 21"/>
          <p:cNvPicPr>
            <a:picLocks noChangeAspect="1"/>
          </p:cNvPicPr>
          <p:nvPr/>
        </p:nvPicPr>
        <p:blipFill>
          <a:blip r:embed="rId2"/>
          <a:stretch>
            <a:fillRect/>
          </a:stretch>
        </p:blipFill>
        <p:spPr>
          <a:xfrm>
            <a:off x="5355583" y="2200013"/>
            <a:ext cx="3685154" cy="1801281"/>
          </a:xfrm>
          <a:prstGeom prst="rect">
            <a:avLst/>
          </a:prstGeom>
        </p:spPr>
      </p:pic>
      <p:grpSp>
        <p:nvGrpSpPr>
          <p:cNvPr id="25" name="Group 24"/>
          <p:cNvGrpSpPr/>
          <p:nvPr/>
        </p:nvGrpSpPr>
        <p:grpSpPr>
          <a:xfrm>
            <a:off x="534127" y="694962"/>
            <a:ext cx="4791009" cy="4960961"/>
            <a:chOff x="534127" y="694962"/>
            <a:chExt cx="4791009" cy="4960961"/>
          </a:xfrm>
        </p:grpSpPr>
        <p:pic>
          <p:nvPicPr>
            <p:cNvPr id="4" name="Picture 3"/>
            <p:cNvPicPr>
              <a:picLocks noChangeAspect="1"/>
            </p:cNvPicPr>
            <p:nvPr/>
          </p:nvPicPr>
          <p:blipFill>
            <a:blip r:embed="rId3"/>
            <a:stretch>
              <a:fillRect/>
            </a:stretch>
          </p:blipFill>
          <p:spPr>
            <a:xfrm>
              <a:off x="534127" y="694962"/>
              <a:ext cx="4791009" cy="4960961"/>
            </a:xfrm>
            <a:prstGeom prst="rect">
              <a:avLst/>
            </a:prstGeom>
          </p:spPr>
        </p:pic>
        <p:pic>
          <p:nvPicPr>
            <p:cNvPr id="11" name="Picture 10"/>
            <p:cNvPicPr>
              <a:picLocks/>
            </p:cNvPicPr>
            <p:nvPr/>
          </p:nvPicPr>
          <p:blipFill>
            <a:blip r:embed="rId4"/>
            <a:stretch>
              <a:fillRect/>
            </a:stretch>
          </p:blipFill>
          <p:spPr>
            <a:xfrm>
              <a:off x="1910372" y="3226085"/>
              <a:ext cx="274320" cy="1827097"/>
            </a:xfrm>
            <a:prstGeom prst="rect">
              <a:avLst/>
            </a:prstGeom>
          </p:spPr>
        </p:pic>
        <p:pic>
          <p:nvPicPr>
            <p:cNvPr id="12" name="Picture 11"/>
            <p:cNvPicPr>
              <a:picLocks/>
            </p:cNvPicPr>
            <p:nvPr/>
          </p:nvPicPr>
          <p:blipFill>
            <a:blip r:embed="rId5"/>
            <a:stretch>
              <a:fillRect/>
            </a:stretch>
          </p:blipFill>
          <p:spPr>
            <a:xfrm>
              <a:off x="2168091" y="2705045"/>
              <a:ext cx="274320" cy="2317316"/>
            </a:xfrm>
            <a:prstGeom prst="rect">
              <a:avLst/>
            </a:prstGeom>
          </p:spPr>
        </p:pic>
        <p:pic>
          <p:nvPicPr>
            <p:cNvPr id="13" name="Picture 12"/>
            <p:cNvPicPr>
              <a:picLocks/>
            </p:cNvPicPr>
            <p:nvPr/>
          </p:nvPicPr>
          <p:blipFill>
            <a:blip r:embed="rId6"/>
            <a:stretch>
              <a:fillRect/>
            </a:stretch>
          </p:blipFill>
          <p:spPr>
            <a:xfrm>
              <a:off x="4057716" y="2531799"/>
              <a:ext cx="274320" cy="2521383"/>
            </a:xfrm>
            <a:prstGeom prst="rect">
              <a:avLst/>
            </a:prstGeom>
          </p:spPr>
        </p:pic>
        <p:pic>
          <p:nvPicPr>
            <p:cNvPr id="14" name="Picture 13"/>
            <p:cNvPicPr>
              <a:picLocks/>
            </p:cNvPicPr>
            <p:nvPr/>
          </p:nvPicPr>
          <p:blipFill>
            <a:blip r:embed="rId7"/>
            <a:stretch>
              <a:fillRect/>
            </a:stretch>
          </p:blipFill>
          <p:spPr>
            <a:xfrm>
              <a:off x="4643453" y="1910992"/>
              <a:ext cx="274320" cy="3109305"/>
            </a:xfrm>
            <a:prstGeom prst="rect">
              <a:avLst/>
            </a:prstGeom>
          </p:spPr>
        </p:pic>
        <p:cxnSp>
          <p:nvCxnSpPr>
            <p:cNvPr id="23" name="Straight Connector 22"/>
            <p:cNvCxnSpPr/>
            <p:nvPr/>
          </p:nvCxnSpPr>
          <p:spPr>
            <a:xfrm flipV="1">
              <a:off x="1162322" y="2184005"/>
              <a:ext cx="4066868" cy="14908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1982912" y="2165984"/>
            <a:ext cx="2552641" cy="1007326"/>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91912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6000"/>
                    </a14:imgEffect>
                    <a14:imgEffect>
                      <a14:saturation sat="66000"/>
                    </a14:imgEffect>
                    <a14:imgEffect>
                      <a14:brightnessContrast contrast="34000"/>
                    </a14:imgEffect>
                  </a14:imgLayer>
                </a14:imgProps>
              </a:ext>
              <a:ext uri="{28A0092B-C50C-407E-A947-70E740481C1C}">
                <a14:useLocalDpi xmlns:a14="http://schemas.microsoft.com/office/drawing/2010/main"/>
              </a:ext>
            </a:extLst>
          </a:blip>
          <a:srcRect l="-79"/>
          <a:stretch/>
        </p:blipFill>
        <p:spPr>
          <a:xfrm rot="5400000">
            <a:off x="5137485" y="-565483"/>
            <a:ext cx="3416970" cy="4547938"/>
          </a:xfrm>
          <a:prstGeom prst="rect">
            <a:avLst/>
          </a:prstGeom>
          <a:ln>
            <a:solidFill>
              <a:schemeClr val="tx1"/>
            </a:solidFill>
          </a:ln>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p:blipFill>
        <p:spPr>
          <a:xfrm>
            <a:off x="1820" y="1"/>
            <a:ext cx="4584033" cy="3416967"/>
          </a:xfrm>
          <a:prstGeom prst="rect">
            <a:avLst/>
          </a:prstGeom>
          <a:ln>
            <a:solidFill>
              <a:schemeClr val="tx1"/>
            </a:solidFill>
          </a:ln>
        </p:spPr>
      </p:pic>
      <p:sp>
        <p:nvSpPr>
          <p:cNvPr id="6" name="Rectangle 5"/>
          <p:cNvSpPr/>
          <p:nvPr/>
        </p:nvSpPr>
        <p:spPr>
          <a:xfrm>
            <a:off x="-12035" y="3416968"/>
            <a:ext cx="4616285" cy="3429000"/>
          </a:xfrm>
          <a:prstGeom prst="rect">
            <a:avLst/>
          </a:prstGeom>
          <a:solidFill>
            <a:srgbClr val="653C2E"/>
          </a:solidFill>
          <a:ln>
            <a:solidFill>
              <a:srgbClr val="563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3416968"/>
            <a:ext cx="4572000" cy="3429000"/>
          </a:xfrm>
          <a:prstGeom prst="rect">
            <a:avLst/>
          </a:prstGeom>
          <a:solidFill>
            <a:srgbClr val="653C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1186" b="96443" l="1875" r="99063">
                        <a14:foregroundMark x1="42188" y1="61265" x2="42188" y2="61265"/>
                        <a14:foregroundMark x1="44063" y1="66798" x2="44063" y2="66798"/>
                        <a14:foregroundMark x1="41250" y1="67984" x2="43125" y2="65217"/>
                        <a14:foregroundMark x1="17188" y1="57312" x2="14063" y2="71542"/>
                      </a14:backgroundRemoval>
                    </a14:imgEffect>
                  </a14:imgLayer>
                </a14:imgProps>
              </a:ext>
            </a:extLst>
          </a:blip>
          <a:stretch>
            <a:fillRect/>
          </a:stretch>
        </p:blipFill>
        <p:spPr>
          <a:xfrm>
            <a:off x="199691" y="3401761"/>
            <a:ext cx="1725790" cy="1364453"/>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9">
                    <a14:imgEffect>
                      <a14:backgroundRemoval t="1186" b="96443" l="1875" r="99063">
                        <a14:foregroundMark x1="42188" y1="61265" x2="42188" y2="61265"/>
                        <a14:foregroundMark x1="44063" y1="66798" x2="44063" y2="66798"/>
                        <a14:foregroundMark x1="41250" y1="67984" x2="43125" y2="65217"/>
                        <a14:foregroundMark x1="17188" y1="57312" x2="14063" y2="71542"/>
                      </a14:backgroundRemoval>
                    </a14:imgEffect>
                  </a14:imgLayer>
                </a14:imgProps>
              </a:ext>
            </a:extLst>
          </a:blip>
          <a:stretch>
            <a:fillRect/>
          </a:stretch>
        </p:blipFill>
        <p:spPr>
          <a:xfrm>
            <a:off x="4771690" y="3429000"/>
            <a:ext cx="2801920" cy="2215268"/>
          </a:xfrm>
          <a:prstGeom prst="rect">
            <a:avLst/>
          </a:prstGeom>
        </p:spPr>
      </p:pic>
      <p:sp>
        <p:nvSpPr>
          <p:cNvPr id="12" name="TextBox 11"/>
          <p:cNvSpPr txBox="1"/>
          <p:nvPr/>
        </p:nvSpPr>
        <p:spPr>
          <a:xfrm>
            <a:off x="6433266" y="4919008"/>
            <a:ext cx="2990555" cy="1938992"/>
          </a:xfrm>
          <a:prstGeom prst="rect">
            <a:avLst/>
          </a:prstGeom>
          <a:noFill/>
        </p:spPr>
        <p:txBody>
          <a:bodyPr wrap="square" rtlCol="0">
            <a:spAutoFit/>
          </a:bodyPr>
          <a:lstStyle/>
          <a:p>
            <a:r>
              <a:rPr lang="en-US" sz="2400" dirty="0" smtClean="0">
                <a:solidFill>
                  <a:schemeClr val="bg1"/>
                </a:solidFill>
              </a:rPr>
              <a:t>More organic matter</a:t>
            </a:r>
          </a:p>
          <a:p>
            <a:r>
              <a:rPr lang="en-US" sz="2400" dirty="0" smtClean="0">
                <a:solidFill>
                  <a:schemeClr val="bg1"/>
                </a:solidFill>
              </a:rPr>
              <a:t>Roots + exudates </a:t>
            </a:r>
          </a:p>
          <a:p>
            <a:r>
              <a:rPr lang="en-US" sz="2400" dirty="0" smtClean="0">
                <a:solidFill>
                  <a:schemeClr val="bg1"/>
                </a:solidFill>
              </a:rPr>
              <a:t>Water retention</a:t>
            </a:r>
          </a:p>
          <a:p>
            <a:r>
              <a:rPr lang="en-US" sz="2400" dirty="0" smtClean="0">
                <a:solidFill>
                  <a:srgbClr val="F7E6B0"/>
                </a:solidFill>
              </a:rPr>
              <a:t>= more microbes</a:t>
            </a:r>
          </a:p>
          <a:p>
            <a:endParaRPr lang="en-US" sz="2400" dirty="0">
              <a:solidFill>
                <a:schemeClr val="bg1"/>
              </a:solidFill>
            </a:endParaRPr>
          </a:p>
        </p:txBody>
      </p:sp>
      <p:sp>
        <p:nvSpPr>
          <p:cNvPr id="13" name="TextBox 12"/>
          <p:cNvSpPr txBox="1"/>
          <p:nvPr/>
        </p:nvSpPr>
        <p:spPr>
          <a:xfrm>
            <a:off x="5495058" y="80216"/>
            <a:ext cx="3414766" cy="830997"/>
          </a:xfrm>
          <a:prstGeom prst="rect">
            <a:avLst/>
          </a:prstGeom>
          <a:solidFill>
            <a:schemeClr val="bg1">
              <a:alpha val="64000"/>
            </a:schemeClr>
          </a:solidFill>
        </p:spPr>
        <p:txBody>
          <a:bodyPr wrap="square" rtlCol="0">
            <a:spAutoFit/>
          </a:bodyPr>
          <a:lstStyle/>
          <a:p>
            <a:r>
              <a:rPr lang="en-US" sz="2400" dirty="0" smtClean="0"/>
              <a:t>Soil Health management </a:t>
            </a:r>
          </a:p>
          <a:p>
            <a:r>
              <a:rPr lang="en-US" sz="2400" dirty="0" smtClean="0"/>
              <a:t>No-till/cover crops</a:t>
            </a:r>
            <a:endParaRPr lang="en-US" sz="2400" dirty="0"/>
          </a:p>
        </p:txBody>
      </p:sp>
      <p:sp>
        <p:nvSpPr>
          <p:cNvPr id="14" name="TextBox 13"/>
          <p:cNvSpPr txBox="1"/>
          <p:nvPr/>
        </p:nvSpPr>
        <p:spPr>
          <a:xfrm>
            <a:off x="1800027" y="4919008"/>
            <a:ext cx="2894951" cy="1938992"/>
          </a:xfrm>
          <a:prstGeom prst="rect">
            <a:avLst/>
          </a:prstGeom>
          <a:noFill/>
        </p:spPr>
        <p:txBody>
          <a:bodyPr wrap="square" rtlCol="0">
            <a:spAutoFit/>
          </a:bodyPr>
          <a:lstStyle/>
          <a:p>
            <a:r>
              <a:rPr lang="en-US" sz="2400" dirty="0" smtClean="0">
                <a:solidFill>
                  <a:schemeClr val="bg1"/>
                </a:solidFill>
              </a:rPr>
              <a:t>Less organic matter</a:t>
            </a:r>
          </a:p>
          <a:p>
            <a:r>
              <a:rPr lang="en-US" sz="2400" dirty="0" smtClean="0">
                <a:solidFill>
                  <a:schemeClr val="bg1"/>
                </a:solidFill>
              </a:rPr>
              <a:t>No roots</a:t>
            </a:r>
          </a:p>
          <a:p>
            <a:r>
              <a:rPr lang="en-US" sz="2400" dirty="0" smtClean="0">
                <a:solidFill>
                  <a:schemeClr val="bg1"/>
                </a:solidFill>
              </a:rPr>
              <a:t>Erosion</a:t>
            </a:r>
          </a:p>
          <a:p>
            <a:r>
              <a:rPr lang="en-US" sz="2400" dirty="0" smtClean="0">
                <a:solidFill>
                  <a:srgbClr val="F7E6B0"/>
                </a:solidFill>
              </a:rPr>
              <a:t>= less microbes</a:t>
            </a:r>
          </a:p>
          <a:p>
            <a:endParaRPr lang="en-US" sz="2400" dirty="0">
              <a:solidFill>
                <a:schemeClr val="bg1"/>
              </a:solidFill>
            </a:endParaRPr>
          </a:p>
        </p:txBody>
      </p:sp>
      <p:pic>
        <p:nvPicPr>
          <p:cNvPr id="27" name="Picture 26"/>
          <p:cNvPicPr>
            <a:picLocks noChangeAspect="1"/>
          </p:cNvPicPr>
          <p:nvPr/>
        </p:nvPicPr>
        <p:blipFill>
          <a:blip r:embed="rId10" cstate="print">
            <a:extLst>
              <a:ext uri="{BEBA8EAE-BF5A-486C-A8C5-ECC9F3942E4B}">
                <a14:imgProps xmlns:a14="http://schemas.microsoft.com/office/drawing/2010/main">
                  <a14:imgLayer r:embed="rId11">
                    <a14:imgEffect>
                      <a14:backgroundRemoval t="286" b="98857" l="1094" r="99844">
                        <a14:foregroundMark x1="40469" y1="12286" x2="44219" y2="33143"/>
                        <a14:foregroundMark x1="24531" y1="36571" x2="29063" y2="47429"/>
                        <a14:foregroundMark x1="9219" y1="66571" x2="90781" y2="56000"/>
                        <a14:foregroundMark x1="42344" y1="76286" x2="31406" y2="90571"/>
                        <a14:foregroundMark x1="59531" y1="85714" x2="53906" y2="93429"/>
                        <a14:foregroundMark x1="11094" y1="32000" x2="27500" y2="18000"/>
                        <a14:foregroundMark x1="6250" y1="14000" x2="6563" y2="14857"/>
                        <a14:foregroundMark x1="9219" y1="19714" x2="9219" y2="19714"/>
                        <a14:foregroundMark x1="14375" y1="18857" x2="14375" y2="18857"/>
                        <a14:foregroundMark x1="12344" y1="26286" x2="12344" y2="26286"/>
                        <a14:foregroundMark x1="17344" y1="20571" x2="17344" y2="20571"/>
                        <a14:foregroundMark x1="16250" y1="15143" x2="16250" y2="15143"/>
                        <a14:foregroundMark x1="21250" y1="15429" x2="21250" y2="15429"/>
                        <a14:foregroundMark x1="6719" y1="28857" x2="6719" y2="28857"/>
                        <a14:foregroundMark x1="8594" y1="28286" x2="9844" y2="28000"/>
                        <a14:foregroundMark x1="3125" y1="16857" x2="4063" y2="20000"/>
                        <a14:backgroundMark x1="67031" y1="55429" x2="74219" y2="55429"/>
                        <a14:backgroundMark x1="31868" y1="8081" x2="31868" y2="8081"/>
                      </a14:backgroundRemoval>
                    </a14:imgEffect>
                  </a14:imgLayer>
                </a14:imgProps>
              </a:ext>
              <a:ext uri="{28A0092B-C50C-407E-A947-70E740481C1C}">
                <a14:useLocalDpi xmlns:a14="http://schemas.microsoft.com/office/drawing/2010/main"/>
              </a:ext>
            </a:extLst>
          </a:blip>
          <a:stretch>
            <a:fillRect/>
          </a:stretch>
        </p:blipFill>
        <p:spPr>
          <a:xfrm>
            <a:off x="2002193" y="3678297"/>
            <a:ext cx="755738" cy="413294"/>
          </a:xfrm>
          <a:prstGeom prst="rect">
            <a:avLst/>
          </a:prstGeom>
        </p:spPr>
      </p:pic>
      <p:sp>
        <p:nvSpPr>
          <p:cNvPr id="28" name="TextBox 27"/>
          <p:cNvSpPr txBox="1"/>
          <p:nvPr/>
        </p:nvSpPr>
        <p:spPr>
          <a:xfrm>
            <a:off x="1537854" y="80216"/>
            <a:ext cx="3191267" cy="830997"/>
          </a:xfrm>
          <a:prstGeom prst="rect">
            <a:avLst/>
          </a:prstGeom>
          <a:noFill/>
        </p:spPr>
        <p:txBody>
          <a:bodyPr wrap="square" rtlCol="0">
            <a:spAutoFit/>
          </a:bodyPr>
          <a:lstStyle/>
          <a:p>
            <a:r>
              <a:rPr lang="en-US" sz="2400" dirty="0" smtClean="0"/>
              <a:t>Conventional </a:t>
            </a:r>
          </a:p>
          <a:p>
            <a:r>
              <a:rPr lang="en-US" sz="2400" dirty="0" smtClean="0"/>
              <a:t>Tillage/no cover crops</a:t>
            </a:r>
            <a:endParaRPr lang="en-US" sz="2400" dirty="0"/>
          </a:p>
        </p:txBody>
      </p:sp>
      <p:pic>
        <p:nvPicPr>
          <p:cNvPr id="29" name="Picture 28"/>
          <p:cNvPicPr>
            <a:picLocks noChangeAspect="1"/>
          </p:cNvPicPr>
          <p:nvPr/>
        </p:nvPicPr>
        <p:blipFill>
          <a:blip r:embed="rId10" cstate="print">
            <a:extLst>
              <a:ext uri="{BEBA8EAE-BF5A-486C-A8C5-ECC9F3942E4B}">
                <a14:imgProps xmlns:a14="http://schemas.microsoft.com/office/drawing/2010/main">
                  <a14:imgLayer r:embed="rId11">
                    <a14:imgEffect>
                      <a14:backgroundRemoval t="286" b="98857" l="1094" r="99844">
                        <a14:foregroundMark x1="40469" y1="12286" x2="44219" y2="33143"/>
                        <a14:foregroundMark x1="24531" y1="36571" x2="29063" y2="47429"/>
                        <a14:foregroundMark x1="9219" y1="66571" x2="90781" y2="56000"/>
                        <a14:foregroundMark x1="42344" y1="76286" x2="31406" y2="90571"/>
                        <a14:foregroundMark x1="59531" y1="85714" x2="53906" y2="93429"/>
                        <a14:foregroundMark x1="11094" y1="32000" x2="27500" y2="18000"/>
                        <a14:foregroundMark x1="6250" y1="14000" x2="6563" y2="14857"/>
                        <a14:foregroundMark x1="9219" y1="19714" x2="9219" y2="19714"/>
                        <a14:foregroundMark x1="14375" y1="18857" x2="14375" y2="18857"/>
                        <a14:foregroundMark x1="12344" y1="26286" x2="12344" y2="26286"/>
                        <a14:foregroundMark x1="17344" y1="20571" x2="17344" y2="20571"/>
                        <a14:foregroundMark x1="16250" y1="15143" x2="16250" y2="15143"/>
                        <a14:foregroundMark x1="21250" y1="15429" x2="21250" y2="15429"/>
                        <a14:foregroundMark x1="6719" y1="28857" x2="6719" y2="28857"/>
                        <a14:foregroundMark x1="8594" y1="28286" x2="9844" y2="28000"/>
                        <a14:foregroundMark x1="3125" y1="16857" x2="4063" y2="20000"/>
                        <a14:backgroundMark x1="67031" y1="55429" x2="74219" y2="55429"/>
                        <a14:backgroundMark x1="31868" y1="8081" x2="31868" y2="8081"/>
                      </a14:backgroundRemoval>
                    </a14:imgEffect>
                  </a14:imgLayer>
                </a14:imgProps>
              </a:ext>
              <a:ext uri="{28A0092B-C50C-407E-A947-70E740481C1C}">
                <a14:useLocalDpi xmlns:a14="http://schemas.microsoft.com/office/drawing/2010/main"/>
              </a:ext>
            </a:extLst>
          </a:blip>
          <a:stretch>
            <a:fillRect/>
          </a:stretch>
        </p:blipFill>
        <p:spPr>
          <a:xfrm>
            <a:off x="6998354" y="3604527"/>
            <a:ext cx="755738" cy="413294"/>
          </a:xfrm>
          <a:prstGeom prst="rect">
            <a:avLst/>
          </a:prstGeom>
        </p:spPr>
      </p:pic>
      <p:pic>
        <p:nvPicPr>
          <p:cNvPr id="30" name="Picture 29"/>
          <p:cNvPicPr>
            <a:picLocks noChangeAspect="1"/>
          </p:cNvPicPr>
          <p:nvPr/>
        </p:nvPicPr>
        <p:blipFill>
          <a:blip r:embed="rId10" cstate="print">
            <a:extLst>
              <a:ext uri="{BEBA8EAE-BF5A-486C-A8C5-ECC9F3942E4B}">
                <a14:imgProps xmlns:a14="http://schemas.microsoft.com/office/drawing/2010/main">
                  <a14:imgLayer r:embed="rId11">
                    <a14:imgEffect>
                      <a14:backgroundRemoval t="286" b="98857" l="1094" r="99844">
                        <a14:foregroundMark x1="40469" y1="12286" x2="44219" y2="33143"/>
                        <a14:foregroundMark x1="24531" y1="36571" x2="29063" y2="47429"/>
                        <a14:foregroundMark x1="9219" y1="66571" x2="90781" y2="56000"/>
                        <a14:foregroundMark x1="42344" y1="76286" x2="31406" y2="90571"/>
                        <a14:foregroundMark x1="59531" y1="85714" x2="53906" y2="93429"/>
                        <a14:foregroundMark x1="11094" y1="32000" x2="27500" y2="18000"/>
                        <a14:foregroundMark x1="6250" y1="14000" x2="6563" y2="14857"/>
                        <a14:foregroundMark x1="9219" y1="19714" x2="9219" y2="19714"/>
                        <a14:foregroundMark x1="14375" y1="18857" x2="14375" y2="18857"/>
                        <a14:foregroundMark x1="12344" y1="26286" x2="12344" y2="26286"/>
                        <a14:foregroundMark x1="17344" y1="20571" x2="17344" y2="20571"/>
                        <a14:foregroundMark x1="16250" y1="15143" x2="16250" y2="15143"/>
                        <a14:foregroundMark x1="21250" y1="15429" x2="21250" y2="15429"/>
                        <a14:foregroundMark x1="6719" y1="28857" x2="6719" y2="28857"/>
                        <a14:foregroundMark x1="8594" y1="28286" x2="9844" y2="28000"/>
                        <a14:foregroundMark x1="3125" y1="16857" x2="4063" y2="20000"/>
                        <a14:backgroundMark x1="67031" y1="55429" x2="74219" y2="55429"/>
                        <a14:backgroundMark x1="31868" y1="8081" x2="31868" y2="8081"/>
                      </a14:backgroundRemoval>
                    </a14:imgEffect>
                  </a14:imgLayer>
                </a14:imgProps>
              </a:ext>
              <a:ext uri="{28A0092B-C50C-407E-A947-70E740481C1C}">
                <a14:useLocalDpi xmlns:a14="http://schemas.microsoft.com/office/drawing/2010/main"/>
              </a:ext>
            </a:extLst>
          </a:blip>
          <a:stretch>
            <a:fillRect/>
          </a:stretch>
        </p:blipFill>
        <p:spPr>
          <a:xfrm>
            <a:off x="8100634" y="4318158"/>
            <a:ext cx="755738" cy="413294"/>
          </a:xfrm>
          <a:prstGeom prst="rect">
            <a:avLst/>
          </a:prstGeom>
        </p:spPr>
      </p:pic>
      <p:pic>
        <p:nvPicPr>
          <p:cNvPr id="31" name="Picture 30"/>
          <p:cNvPicPr>
            <a:picLocks noChangeAspect="1"/>
          </p:cNvPicPr>
          <p:nvPr/>
        </p:nvPicPr>
        <p:blipFill>
          <a:blip r:embed="rId10" cstate="print">
            <a:extLst>
              <a:ext uri="{BEBA8EAE-BF5A-486C-A8C5-ECC9F3942E4B}">
                <a14:imgProps xmlns:a14="http://schemas.microsoft.com/office/drawing/2010/main">
                  <a14:imgLayer r:embed="rId11">
                    <a14:imgEffect>
                      <a14:backgroundRemoval t="286" b="98857" l="1094" r="99844">
                        <a14:foregroundMark x1="40469" y1="12286" x2="44219" y2="33143"/>
                        <a14:foregroundMark x1="24531" y1="36571" x2="29063" y2="47429"/>
                        <a14:foregroundMark x1="9219" y1="66571" x2="90781" y2="56000"/>
                        <a14:foregroundMark x1="42344" y1="76286" x2="31406" y2="90571"/>
                        <a14:foregroundMark x1="59531" y1="85714" x2="53906" y2="93429"/>
                        <a14:foregroundMark x1="11094" y1="32000" x2="27500" y2="18000"/>
                        <a14:foregroundMark x1="6250" y1="14000" x2="6563" y2="14857"/>
                        <a14:foregroundMark x1="9219" y1="19714" x2="9219" y2="19714"/>
                        <a14:foregroundMark x1="14375" y1="18857" x2="14375" y2="18857"/>
                        <a14:foregroundMark x1="12344" y1="26286" x2="12344" y2="26286"/>
                        <a14:foregroundMark x1="17344" y1="20571" x2="17344" y2="20571"/>
                        <a14:foregroundMark x1="16250" y1="15143" x2="16250" y2="15143"/>
                        <a14:foregroundMark x1="21250" y1="15429" x2="21250" y2="15429"/>
                        <a14:foregroundMark x1="6719" y1="28857" x2="6719" y2="28857"/>
                        <a14:foregroundMark x1="8594" y1="28286" x2="9844" y2="28000"/>
                        <a14:foregroundMark x1="3125" y1="16857" x2="4063" y2="20000"/>
                        <a14:backgroundMark x1="67031" y1="55429" x2="74219" y2="55429"/>
                        <a14:backgroundMark x1="31868" y1="8081" x2="31868" y2="8081"/>
                      </a14:backgroundRemoval>
                    </a14:imgEffect>
                  </a14:imgLayer>
                </a14:imgProps>
              </a:ext>
              <a:ext uri="{28A0092B-C50C-407E-A947-70E740481C1C}">
                <a14:useLocalDpi xmlns:a14="http://schemas.microsoft.com/office/drawing/2010/main"/>
              </a:ext>
            </a:extLst>
          </a:blip>
          <a:stretch>
            <a:fillRect/>
          </a:stretch>
        </p:blipFill>
        <p:spPr>
          <a:xfrm>
            <a:off x="4605696" y="5003048"/>
            <a:ext cx="755738" cy="413294"/>
          </a:xfrm>
          <a:prstGeom prst="rect">
            <a:avLst/>
          </a:prstGeom>
        </p:spPr>
      </p:pic>
      <p:pic>
        <p:nvPicPr>
          <p:cNvPr id="32" name="Picture 31"/>
          <p:cNvPicPr>
            <a:picLocks noChangeAspect="1"/>
          </p:cNvPicPr>
          <p:nvPr/>
        </p:nvPicPr>
        <p:blipFill>
          <a:blip r:embed="rId10" cstate="print">
            <a:extLst>
              <a:ext uri="{BEBA8EAE-BF5A-486C-A8C5-ECC9F3942E4B}">
                <a14:imgProps xmlns:a14="http://schemas.microsoft.com/office/drawing/2010/main">
                  <a14:imgLayer r:embed="rId11">
                    <a14:imgEffect>
                      <a14:backgroundRemoval t="286" b="98857" l="1094" r="99844">
                        <a14:foregroundMark x1="40469" y1="12286" x2="44219" y2="33143"/>
                        <a14:foregroundMark x1="24531" y1="36571" x2="29063" y2="47429"/>
                        <a14:foregroundMark x1="9219" y1="66571" x2="90781" y2="56000"/>
                        <a14:foregroundMark x1="42344" y1="76286" x2="31406" y2="90571"/>
                        <a14:foregroundMark x1="59531" y1="85714" x2="53906" y2="93429"/>
                        <a14:foregroundMark x1="11094" y1="32000" x2="27500" y2="18000"/>
                        <a14:foregroundMark x1="6250" y1="14000" x2="6563" y2="14857"/>
                        <a14:foregroundMark x1="9219" y1="19714" x2="9219" y2="19714"/>
                        <a14:foregroundMark x1="14375" y1="18857" x2="14375" y2="18857"/>
                        <a14:foregroundMark x1="12344" y1="26286" x2="12344" y2="26286"/>
                        <a14:foregroundMark x1="17344" y1="20571" x2="17344" y2="20571"/>
                        <a14:foregroundMark x1="16250" y1="15143" x2="16250" y2="15143"/>
                        <a14:foregroundMark x1="21250" y1="15429" x2="21250" y2="15429"/>
                        <a14:foregroundMark x1="6719" y1="28857" x2="6719" y2="28857"/>
                        <a14:foregroundMark x1="8594" y1="28286" x2="9844" y2="28000"/>
                        <a14:foregroundMark x1="3125" y1="16857" x2="4063" y2="20000"/>
                        <a14:backgroundMark x1="67031" y1="55429" x2="74219" y2="55429"/>
                        <a14:backgroundMark x1="31868" y1="8081" x2="31868" y2="8081"/>
                      </a14:backgroundRemoval>
                    </a14:imgEffect>
                  </a14:imgLayer>
                </a14:imgProps>
              </a:ext>
              <a:ext uri="{28A0092B-C50C-407E-A947-70E740481C1C}">
                <a14:useLocalDpi xmlns:a14="http://schemas.microsoft.com/office/drawing/2010/main"/>
              </a:ext>
            </a:extLst>
          </a:blip>
          <a:stretch>
            <a:fillRect/>
          </a:stretch>
        </p:blipFill>
        <p:spPr>
          <a:xfrm>
            <a:off x="5277695" y="5416342"/>
            <a:ext cx="755738" cy="413294"/>
          </a:xfrm>
          <a:prstGeom prst="rect">
            <a:avLst/>
          </a:prstGeom>
        </p:spPr>
      </p:pic>
      <p:pic>
        <p:nvPicPr>
          <p:cNvPr id="33" name="Picture 32"/>
          <p:cNvPicPr>
            <a:picLocks noChangeAspect="1"/>
          </p:cNvPicPr>
          <p:nvPr/>
        </p:nvPicPr>
        <p:blipFill>
          <a:blip r:embed="rId10" cstate="print">
            <a:extLst>
              <a:ext uri="{BEBA8EAE-BF5A-486C-A8C5-ECC9F3942E4B}">
                <a14:imgProps xmlns:a14="http://schemas.microsoft.com/office/drawing/2010/main">
                  <a14:imgLayer r:embed="rId11">
                    <a14:imgEffect>
                      <a14:backgroundRemoval t="286" b="98857" l="1094" r="99844">
                        <a14:foregroundMark x1="40469" y1="12286" x2="44219" y2="33143"/>
                        <a14:foregroundMark x1="24531" y1="36571" x2="29063" y2="47429"/>
                        <a14:foregroundMark x1="9219" y1="66571" x2="90781" y2="56000"/>
                        <a14:foregroundMark x1="42344" y1="76286" x2="31406" y2="90571"/>
                        <a14:foregroundMark x1="59531" y1="85714" x2="53906" y2="93429"/>
                        <a14:foregroundMark x1="11094" y1="32000" x2="27500" y2="18000"/>
                        <a14:foregroundMark x1="6250" y1="14000" x2="6563" y2="14857"/>
                        <a14:foregroundMark x1="9219" y1="19714" x2="9219" y2="19714"/>
                        <a14:foregroundMark x1="14375" y1="18857" x2="14375" y2="18857"/>
                        <a14:foregroundMark x1="12344" y1="26286" x2="12344" y2="26286"/>
                        <a14:foregroundMark x1="17344" y1="20571" x2="17344" y2="20571"/>
                        <a14:foregroundMark x1="16250" y1="15143" x2="16250" y2="15143"/>
                        <a14:foregroundMark x1="21250" y1="15429" x2="21250" y2="15429"/>
                        <a14:foregroundMark x1="6719" y1="28857" x2="6719" y2="28857"/>
                        <a14:foregroundMark x1="8594" y1="28286" x2="9844" y2="28000"/>
                        <a14:foregroundMark x1="3125" y1="16857" x2="4063" y2="20000"/>
                        <a14:backgroundMark x1="67031" y1="55429" x2="74219" y2="55429"/>
                        <a14:backgroundMark x1="31868" y1="8081" x2="31868" y2="8081"/>
                      </a14:backgroundRemoval>
                    </a14:imgEffect>
                  </a14:imgLayer>
                </a14:imgProps>
              </a:ext>
              <a:ext uri="{28A0092B-C50C-407E-A947-70E740481C1C}">
                <a14:useLocalDpi xmlns:a14="http://schemas.microsoft.com/office/drawing/2010/main"/>
              </a:ext>
            </a:extLst>
          </a:blip>
          <a:stretch>
            <a:fillRect/>
          </a:stretch>
        </p:blipFill>
        <p:spPr>
          <a:xfrm>
            <a:off x="4771690" y="6152434"/>
            <a:ext cx="755738" cy="413294"/>
          </a:xfrm>
          <a:prstGeom prst="rect">
            <a:avLst/>
          </a:prstGeom>
        </p:spPr>
      </p:pic>
    </p:spTree>
    <p:extLst>
      <p:ext uri="{BB962C8B-B14F-4D97-AF65-F5344CB8AC3E}">
        <p14:creationId xmlns:p14="http://schemas.microsoft.com/office/powerpoint/2010/main" val="327529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3" name="Group 2"/>
          <p:cNvGrpSpPr/>
          <p:nvPr/>
        </p:nvGrpSpPr>
        <p:grpSpPr>
          <a:xfrm>
            <a:off x="0" y="-12033"/>
            <a:ext cx="4572000" cy="6845968"/>
            <a:chOff x="4572000" y="0"/>
            <a:chExt cx="4572000" cy="6845968"/>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6000"/>
                      </a14:imgEffect>
                      <a14:imgEffect>
                        <a14:saturation sat="66000"/>
                      </a14:imgEffect>
                      <a14:imgEffect>
                        <a14:brightnessContrast contrast="34000"/>
                      </a14:imgEffect>
                    </a14:imgLayer>
                  </a14:imgProps>
                </a:ext>
                <a:ext uri="{28A0092B-C50C-407E-A947-70E740481C1C}">
                  <a14:useLocalDpi xmlns:a14="http://schemas.microsoft.com/office/drawing/2010/main"/>
                </a:ext>
              </a:extLst>
            </a:blip>
            <a:srcRect l="-79"/>
            <a:stretch/>
          </p:blipFill>
          <p:spPr>
            <a:xfrm rot="5400000">
              <a:off x="5149515" y="-577515"/>
              <a:ext cx="3416970" cy="4572000"/>
            </a:xfrm>
            <a:prstGeom prst="rect">
              <a:avLst/>
            </a:prstGeom>
            <a:ln>
              <a:solidFill>
                <a:schemeClr val="tx1"/>
              </a:solidFill>
            </a:ln>
          </p:spPr>
        </p:pic>
        <p:sp>
          <p:nvSpPr>
            <p:cNvPr id="8" name="Rectangle 7"/>
            <p:cNvSpPr/>
            <p:nvPr/>
          </p:nvSpPr>
          <p:spPr>
            <a:xfrm>
              <a:off x="4572000" y="3416968"/>
              <a:ext cx="4572000" cy="3429000"/>
            </a:xfrm>
            <a:prstGeom prst="rect">
              <a:avLst/>
            </a:prstGeom>
            <a:solidFill>
              <a:srgbClr val="653C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018019" y="3782093"/>
              <a:ext cx="2990555" cy="1938992"/>
            </a:xfrm>
            <a:prstGeom prst="rect">
              <a:avLst/>
            </a:prstGeom>
            <a:noFill/>
          </p:spPr>
          <p:txBody>
            <a:bodyPr wrap="square" rtlCol="0">
              <a:spAutoFit/>
            </a:bodyPr>
            <a:lstStyle/>
            <a:p>
              <a:r>
                <a:rPr lang="en-US" sz="2400" dirty="0" smtClean="0">
                  <a:solidFill>
                    <a:schemeClr val="bg1"/>
                  </a:solidFill>
                </a:rPr>
                <a:t>More organic matter</a:t>
              </a:r>
            </a:p>
            <a:p>
              <a:r>
                <a:rPr lang="en-US" sz="2400" dirty="0" smtClean="0">
                  <a:solidFill>
                    <a:schemeClr val="bg1"/>
                  </a:solidFill>
                </a:rPr>
                <a:t>Roots + </a:t>
              </a:r>
              <a:r>
                <a:rPr lang="en-US" sz="2400" dirty="0" smtClean="0">
                  <a:solidFill>
                    <a:schemeClr val="bg1"/>
                  </a:solidFill>
                </a:rPr>
                <a:t>exudates</a:t>
              </a:r>
            </a:p>
            <a:p>
              <a:endParaRPr lang="en-US" sz="2400" dirty="0" smtClean="0">
                <a:solidFill>
                  <a:schemeClr val="bg1"/>
                </a:solidFill>
              </a:endParaRPr>
            </a:p>
            <a:p>
              <a:r>
                <a:rPr lang="en-US" sz="2400" dirty="0" smtClean="0">
                  <a:solidFill>
                    <a:srgbClr val="F7E6B0"/>
                  </a:solidFill>
                </a:rPr>
                <a:t>= more microbes</a:t>
              </a:r>
            </a:p>
            <a:p>
              <a:endParaRPr lang="en-US" sz="2400" dirty="0">
                <a:solidFill>
                  <a:schemeClr val="bg1"/>
                </a:solidFill>
              </a:endParaRPr>
            </a:p>
          </p:txBody>
        </p:sp>
        <p:sp>
          <p:nvSpPr>
            <p:cNvPr id="13" name="TextBox 12"/>
            <p:cNvSpPr txBox="1"/>
            <p:nvPr/>
          </p:nvSpPr>
          <p:spPr>
            <a:xfrm>
              <a:off x="5495058" y="80216"/>
              <a:ext cx="3414766" cy="830997"/>
            </a:xfrm>
            <a:prstGeom prst="rect">
              <a:avLst/>
            </a:prstGeom>
            <a:solidFill>
              <a:schemeClr val="bg1">
                <a:alpha val="64000"/>
              </a:schemeClr>
            </a:solidFill>
          </p:spPr>
          <p:txBody>
            <a:bodyPr wrap="square" rtlCol="0">
              <a:spAutoFit/>
            </a:bodyPr>
            <a:lstStyle/>
            <a:p>
              <a:r>
                <a:rPr lang="en-US" sz="2400" dirty="0" smtClean="0"/>
                <a:t>Soil Health management </a:t>
              </a:r>
            </a:p>
            <a:p>
              <a:r>
                <a:rPr lang="en-US" sz="2400" dirty="0" smtClean="0"/>
                <a:t>No-till/cover crops</a:t>
              </a:r>
              <a:endParaRPr lang="en-US" sz="2400" dirty="0"/>
            </a:p>
          </p:txBody>
        </p:sp>
      </p:grpSp>
      <p:grpSp>
        <p:nvGrpSpPr>
          <p:cNvPr id="7" name="Group 6"/>
          <p:cNvGrpSpPr/>
          <p:nvPr/>
        </p:nvGrpSpPr>
        <p:grpSpPr>
          <a:xfrm>
            <a:off x="4560437" y="-11875"/>
            <a:ext cx="4764906" cy="6845967"/>
            <a:chOff x="-35785" y="1"/>
            <a:chExt cx="4764906" cy="6845967"/>
          </a:xfrm>
        </p:grpSpPr>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p:blipFill>
          <p:spPr>
            <a:xfrm>
              <a:off x="-21930" y="1"/>
              <a:ext cx="4584033" cy="3416967"/>
            </a:xfrm>
            <a:prstGeom prst="rect">
              <a:avLst/>
            </a:prstGeom>
            <a:ln>
              <a:solidFill>
                <a:schemeClr val="tx1"/>
              </a:solidFill>
            </a:ln>
          </p:spPr>
        </p:pic>
        <p:sp>
          <p:nvSpPr>
            <p:cNvPr id="6" name="Rectangle 5"/>
            <p:cNvSpPr/>
            <p:nvPr/>
          </p:nvSpPr>
          <p:spPr>
            <a:xfrm>
              <a:off x="-35785" y="3416968"/>
              <a:ext cx="4616285" cy="3429000"/>
            </a:xfrm>
            <a:prstGeom prst="rect">
              <a:avLst/>
            </a:prstGeom>
            <a:solidFill>
              <a:srgbClr val="653C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01734" y="3782093"/>
              <a:ext cx="2894951" cy="1938992"/>
            </a:xfrm>
            <a:prstGeom prst="rect">
              <a:avLst/>
            </a:prstGeom>
            <a:noFill/>
          </p:spPr>
          <p:txBody>
            <a:bodyPr wrap="square" rtlCol="0">
              <a:spAutoFit/>
            </a:bodyPr>
            <a:lstStyle/>
            <a:p>
              <a:r>
                <a:rPr lang="en-US" sz="2400" dirty="0" smtClean="0">
                  <a:solidFill>
                    <a:schemeClr val="bg1"/>
                  </a:solidFill>
                </a:rPr>
                <a:t>Less organic matter</a:t>
              </a:r>
            </a:p>
            <a:p>
              <a:r>
                <a:rPr lang="en-US" sz="2400" dirty="0" smtClean="0">
                  <a:solidFill>
                    <a:schemeClr val="bg1"/>
                  </a:solidFill>
                </a:rPr>
                <a:t>No roots</a:t>
              </a:r>
            </a:p>
            <a:p>
              <a:endParaRPr lang="en-US" sz="2400" dirty="0" smtClean="0">
                <a:solidFill>
                  <a:srgbClr val="F7E6B0"/>
                </a:solidFill>
              </a:endParaRPr>
            </a:p>
            <a:p>
              <a:r>
                <a:rPr lang="en-US" sz="2400" dirty="0" smtClean="0">
                  <a:solidFill>
                    <a:srgbClr val="F7E6B0"/>
                  </a:solidFill>
                </a:rPr>
                <a:t>= </a:t>
              </a:r>
              <a:r>
                <a:rPr lang="en-US" sz="2400" dirty="0" smtClean="0">
                  <a:solidFill>
                    <a:srgbClr val="F7E6B0"/>
                  </a:solidFill>
                </a:rPr>
                <a:t>less microbes</a:t>
              </a:r>
            </a:p>
            <a:p>
              <a:endParaRPr lang="en-US" sz="2400" dirty="0">
                <a:solidFill>
                  <a:schemeClr val="bg1"/>
                </a:solidFill>
              </a:endParaRPr>
            </a:p>
          </p:txBody>
        </p:sp>
        <p:sp>
          <p:nvSpPr>
            <p:cNvPr id="28" name="TextBox 27"/>
            <p:cNvSpPr txBox="1"/>
            <p:nvPr/>
          </p:nvSpPr>
          <p:spPr>
            <a:xfrm>
              <a:off x="1537854" y="80216"/>
              <a:ext cx="3191267" cy="830997"/>
            </a:xfrm>
            <a:prstGeom prst="rect">
              <a:avLst/>
            </a:prstGeom>
            <a:noFill/>
          </p:spPr>
          <p:txBody>
            <a:bodyPr wrap="square" rtlCol="0">
              <a:spAutoFit/>
            </a:bodyPr>
            <a:lstStyle/>
            <a:p>
              <a:r>
                <a:rPr lang="en-US" sz="2400" dirty="0" smtClean="0"/>
                <a:t>Conventional </a:t>
              </a:r>
            </a:p>
            <a:p>
              <a:r>
                <a:rPr lang="en-US" sz="2400" dirty="0" smtClean="0"/>
                <a:t>Tillage/no cover crops</a:t>
              </a:r>
              <a:endParaRPr lang="en-US" sz="2400" dirty="0"/>
            </a:p>
          </p:txBody>
        </p:sp>
      </p:grpSp>
    </p:spTree>
    <p:extLst>
      <p:ext uri="{BB962C8B-B14F-4D97-AF65-F5344CB8AC3E}">
        <p14:creationId xmlns:p14="http://schemas.microsoft.com/office/powerpoint/2010/main" val="16000286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12120" y="510638"/>
            <a:ext cx="5053712" cy="3360718"/>
          </a:xfrm>
          <a:prstGeom prst="rect">
            <a:avLst/>
          </a:pr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Lst>
          </a:blip>
          <a:srcRect l="28651" t="20937" r="20329" b="24242"/>
          <a:stretch/>
        </p:blipFill>
        <p:spPr>
          <a:xfrm>
            <a:off x="2112120" y="4289952"/>
            <a:ext cx="2093205" cy="2192358"/>
          </a:xfrm>
          <a:prstGeom prst="rect">
            <a:avLst/>
          </a:prstGeom>
          <a:ln>
            <a:solidFill>
              <a:schemeClr val="tx1"/>
            </a:solidFill>
          </a:ln>
        </p:spPr>
      </p:pic>
      <p:sp>
        <p:nvSpPr>
          <p:cNvPr id="6" name="TextBox 5"/>
          <p:cNvSpPr txBox="1"/>
          <p:nvPr/>
        </p:nvSpPr>
        <p:spPr>
          <a:xfrm>
            <a:off x="4643252" y="4262747"/>
            <a:ext cx="2522580" cy="2246769"/>
          </a:xfrm>
          <a:prstGeom prst="rect">
            <a:avLst/>
          </a:prstGeom>
          <a:solidFill>
            <a:srgbClr val="F7E6B0"/>
          </a:solidFill>
        </p:spPr>
        <p:txBody>
          <a:bodyPr wrap="square" rtlCol="0">
            <a:spAutoFit/>
          </a:bodyPr>
          <a:lstStyle/>
          <a:p>
            <a:r>
              <a:rPr lang="en-US" sz="2700" b="1" dirty="0" smtClean="0"/>
              <a:t>79-100</a:t>
            </a:r>
            <a:r>
              <a:rPr lang="en-US" sz="2700" dirty="0" smtClean="0"/>
              <a:t>% of maize hectares were insecticides in the US in 2011</a:t>
            </a:r>
          </a:p>
        </p:txBody>
      </p:sp>
      <p:sp>
        <p:nvSpPr>
          <p:cNvPr id="7" name="Rectangle 6"/>
          <p:cNvSpPr/>
          <p:nvPr/>
        </p:nvSpPr>
        <p:spPr>
          <a:xfrm>
            <a:off x="6912684" y="6482310"/>
            <a:ext cx="2231316" cy="338554"/>
          </a:xfrm>
          <a:prstGeom prst="rect">
            <a:avLst/>
          </a:prstGeom>
        </p:spPr>
        <p:txBody>
          <a:bodyPr wrap="none">
            <a:spAutoFit/>
          </a:bodyPr>
          <a:lstStyle/>
          <a:p>
            <a:r>
              <a:rPr lang="en-US" sz="1600" dirty="0" smtClean="0">
                <a:solidFill>
                  <a:schemeClr val="bg2">
                    <a:lumMod val="50000"/>
                  </a:schemeClr>
                </a:solidFill>
              </a:rPr>
              <a:t>Douglas &amp; </a:t>
            </a:r>
            <a:r>
              <a:rPr lang="en-US" sz="1600" dirty="0" err="1" smtClean="0">
                <a:solidFill>
                  <a:schemeClr val="bg2">
                    <a:lumMod val="50000"/>
                  </a:schemeClr>
                </a:solidFill>
              </a:rPr>
              <a:t>Tooker</a:t>
            </a:r>
            <a:r>
              <a:rPr lang="en-US" sz="1600" dirty="0" smtClean="0">
                <a:solidFill>
                  <a:schemeClr val="bg2">
                    <a:lumMod val="50000"/>
                  </a:schemeClr>
                </a:solidFill>
              </a:rPr>
              <a:t>, 2016  </a:t>
            </a:r>
            <a:endParaRPr lang="en-US" sz="1600" dirty="0">
              <a:solidFill>
                <a:schemeClr val="bg2">
                  <a:lumMod val="50000"/>
                </a:schemeClr>
              </a:solidFill>
            </a:endParaRPr>
          </a:p>
        </p:txBody>
      </p:sp>
    </p:spTree>
    <p:extLst>
      <p:ext uri="{BB962C8B-B14F-4D97-AF65-F5344CB8AC3E}">
        <p14:creationId xmlns:p14="http://schemas.microsoft.com/office/powerpoint/2010/main" val="1199311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62669" y="1114795"/>
            <a:ext cx="2369383" cy="3580154"/>
            <a:chOff x="4175392" y="661107"/>
            <a:chExt cx="3159178" cy="4773538"/>
          </a:xfrm>
        </p:grpSpPr>
        <p:pic>
          <p:nvPicPr>
            <p:cNvPr id="5" name="Picture 4"/>
            <p:cNvPicPr>
              <a:picLocks noChangeAspect="1"/>
            </p:cNvPicPr>
            <p:nvPr/>
          </p:nvPicPr>
          <p:blipFill rotWithShape="1">
            <a:blip r:embed="rId2" cstate="print">
              <a:alphaModFix amt="36000"/>
              <a:extLst>
                <a:ext uri="{BEBA8EAE-BF5A-486C-A8C5-ECC9F3942E4B}">
                  <a14:imgProps xmlns:a14="http://schemas.microsoft.com/office/drawing/2010/main">
                    <a14:imgLayer r:embed="rId3">
                      <a14:imgEffect>
                        <a14:backgroundRemoval t="0" b="97500" l="234" r="94848">
                          <a14:foregroundMark x1="50117" y1="83750" x2="50117" y2="83750"/>
                          <a14:backgroundMark x1="71897" y1="58906" x2="95550" y2="81406"/>
                          <a14:backgroundMark x1="83138" y1="90625" x2="83138" y2="90625"/>
                          <a14:backgroundMark x1="94614" y1="83125" x2="83841" y2="98438"/>
                          <a14:backgroundMark x1="60656" y1="91094" x2="67916" y2="80781"/>
                          <a14:backgroundMark x1="65808" y1="91875" x2="70960" y2="78750"/>
                          <a14:backgroundMark x1="68852" y1="95156" x2="69789" y2="84844"/>
                          <a14:backgroundMark x1="63700" y1="89844" x2="63700" y2="89844"/>
                          <a14:backgroundMark x1="55035" y1="84844" x2="55035" y2="84844"/>
                          <a14:backgroundMark x1="68852" y1="77813" x2="59251" y2="86094"/>
                          <a14:backgroundMark x1="57143" y1="81719" x2="69321" y2="77500"/>
                          <a14:backgroundMark x1="56206" y1="88125" x2="55035" y2="90469"/>
                        </a14:backgroundRemoval>
                      </a14:imgEffect>
                      <a14:imgEffect>
                        <a14:brightnessContrast contrast="20000"/>
                      </a14:imgEffect>
                    </a14:imgLayer>
                  </a14:imgProps>
                </a:ext>
                <a:ext uri="{28A0092B-C50C-407E-A947-70E740481C1C}">
                  <a14:useLocalDpi xmlns:a14="http://schemas.microsoft.com/office/drawing/2010/main"/>
                </a:ext>
              </a:extLst>
            </a:blip>
            <a:srcRect r="27836" b="3631"/>
            <a:stretch/>
          </p:blipFill>
          <p:spPr>
            <a:xfrm>
              <a:off x="4175392" y="661107"/>
              <a:ext cx="2352202" cy="4773538"/>
            </a:xfrm>
            <a:prstGeom prst="rect">
              <a:avLst/>
            </a:prstGeom>
          </p:spPr>
        </p:pic>
        <p:sp>
          <p:nvSpPr>
            <p:cNvPr id="6" name="Parallelogram 5"/>
            <p:cNvSpPr/>
            <p:nvPr/>
          </p:nvSpPr>
          <p:spPr>
            <a:xfrm>
              <a:off x="5846477" y="3386667"/>
              <a:ext cx="1488093" cy="169141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 name="Rectangle 6"/>
          <p:cNvSpPr/>
          <p:nvPr/>
        </p:nvSpPr>
        <p:spPr>
          <a:xfrm>
            <a:off x="5440376" y="4694949"/>
            <a:ext cx="2378397" cy="138732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SOIL</a:t>
            </a:r>
          </a:p>
          <a:p>
            <a:pPr algn="ctr"/>
            <a:r>
              <a:rPr lang="en-US" sz="2400" i="1" dirty="0" smtClean="0">
                <a:solidFill>
                  <a:srgbClr val="F7E6B0"/>
                </a:solidFill>
              </a:rPr>
              <a:t>Microbes</a:t>
            </a:r>
            <a:endParaRPr lang="en-US" sz="2400" i="1" dirty="0">
              <a:solidFill>
                <a:srgbClr val="F7E6B0"/>
              </a:solidFill>
            </a:endParaRPr>
          </a:p>
        </p:txBody>
      </p:sp>
      <p:sp>
        <p:nvSpPr>
          <p:cNvPr id="11" name="Content Placeholder 10"/>
          <p:cNvSpPr>
            <a:spLocks noGrp="1"/>
          </p:cNvSpPr>
          <p:nvPr>
            <p:ph idx="1"/>
          </p:nvPr>
        </p:nvSpPr>
        <p:spPr>
          <a:xfrm>
            <a:off x="851715" y="1905376"/>
            <a:ext cx="3764834" cy="4076838"/>
          </a:xfrm>
        </p:spPr>
        <p:txBody>
          <a:bodyPr>
            <a:normAutofit/>
          </a:bodyPr>
          <a:lstStyle/>
          <a:p>
            <a:pPr marL="0" indent="0">
              <a:buNone/>
            </a:pPr>
            <a:r>
              <a:rPr lang="en-US" b="1" dirty="0" smtClean="0"/>
              <a:t>Single</a:t>
            </a:r>
            <a:r>
              <a:rPr lang="en-US" dirty="0" smtClean="0"/>
              <a:t> microbe </a:t>
            </a:r>
            <a:r>
              <a:rPr lang="en-US" dirty="0"/>
              <a:t>s</a:t>
            </a:r>
            <a:r>
              <a:rPr lang="en-US" dirty="0" smtClean="0"/>
              <a:t>trains affect plant growth and defenses</a:t>
            </a:r>
          </a:p>
          <a:p>
            <a:pPr marL="457200" lvl="1" indent="0">
              <a:buNone/>
            </a:pPr>
            <a:endParaRPr lang="en-US" dirty="0" smtClean="0"/>
          </a:p>
          <a:p>
            <a:pPr marL="0" indent="0">
              <a:buNone/>
            </a:pPr>
            <a:r>
              <a:rPr lang="en-US" b="1" dirty="0" smtClean="0"/>
              <a:t>Suppressive Soils </a:t>
            </a:r>
            <a:endParaRPr lang="en-US" dirty="0"/>
          </a:p>
          <a:p>
            <a:pPr marL="0" indent="0">
              <a:buNone/>
            </a:pPr>
            <a:r>
              <a:rPr lang="en-US" dirty="0" smtClean="0"/>
              <a:t>Whole communities interact with disease agent</a:t>
            </a:r>
          </a:p>
          <a:p>
            <a:pPr lvl="1"/>
            <a:endParaRPr lang="en-US" dirty="0" smtClean="0"/>
          </a:p>
          <a:p>
            <a:pPr lvl="1"/>
            <a:endParaRPr lang="en-US" dirty="0" smtClean="0"/>
          </a:p>
          <a:p>
            <a:pPr lvl="1"/>
            <a:endParaRPr lang="en-US" i="1" dirty="0" smtClean="0"/>
          </a:p>
        </p:txBody>
      </p:sp>
      <p:sp>
        <p:nvSpPr>
          <p:cNvPr id="12" name="Arc 11"/>
          <p:cNvSpPr/>
          <p:nvPr/>
        </p:nvSpPr>
        <p:spPr>
          <a:xfrm flipH="1">
            <a:off x="5606797" y="1289491"/>
            <a:ext cx="1882925" cy="3230762"/>
          </a:xfrm>
          <a:prstGeom prst="arc">
            <a:avLst>
              <a:gd name="adj1" fmla="val 18842599"/>
              <a:gd name="adj2" fmla="val 5248383"/>
            </a:avLst>
          </a:prstGeom>
          <a:ln w="50800">
            <a:solidFill>
              <a:schemeClr val="accent6">
                <a:lumMod val="75000"/>
              </a:schemeClr>
            </a:solidFill>
            <a:prstDash val="dash"/>
            <a:head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3" name="TextBox 12"/>
          <p:cNvSpPr txBox="1"/>
          <p:nvPr/>
        </p:nvSpPr>
        <p:spPr>
          <a:xfrm>
            <a:off x="4652950" y="1443711"/>
            <a:ext cx="1574851" cy="461665"/>
          </a:xfrm>
          <a:prstGeom prst="rect">
            <a:avLst/>
          </a:prstGeom>
          <a:solidFill>
            <a:srgbClr val="F7E6B0"/>
          </a:solidFill>
        </p:spPr>
        <p:txBody>
          <a:bodyPr wrap="square" rtlCol="0">
            <a:spAutoFit/>
          </a:bodyPr>
          <a:lstStyle/>
          <a:p>
            <a:r>
              <a:rPr lang="en-US" sz="2400" dirty="0"/>
              <a:t>H</a:t>
            </a:r>
            <a:r>
              <a:rPr lang="en-US" sz="2400" dirty="0" smtClean="0"/>
              <a:t>erbivores </a:t>
            </a:r>
            <a:endParaRPr lang="en-US" sz="2400" dirty="0"/>
          </a:p>
        </p:txBody>
      </p:sp>
      <p:sp>
        <p:nvSpPr>
          <p:cNvPr id="2" name="Rectangle 1"/>
          <p:cNvSpPr/>
          <p:nvPr/>
        </p:nvSpPr>
        <p:spPr>
          <a:xfrm>
            <a:off x="926565" y="6509283"/>
            <a:ext cx="8342220" cy="338554"/>
          </a:xfrm>
          <a:prstGeom prst="rect">
            <a:avLst/>
          </a:prstGeom>
        </p:spPr>
        <p:txBody>
          <a:bodyPr wrap="none">
            <a:spAutoFit/>
          </a:bodyPr>
          <a:lstStyle/>
          <a:p>
            <a:r>
              <a:rPr lang="en-US" sz="1600" dirty="0" err="1">
                <a:solidFill>
                  <a:schemeClr val="bg2">
                    <a:lumMod val="50000"/>
                  </a:schemeClr>
                </a:solidFill>
              </a:rPr>
              <a:t>Lugtenberg</a:t>
            </a:r>
            <a:r>
              <a:rPr lang="en-US" sz="1600" dirty="0">
                <a:solidFill>
                  <a:schemeClr val="bg2">
                    <a:lumMod val="50000"/>
                  </a:schemeClr>
                </a:solidFill>
              </a:rPr>
              <a:t> </a:t>
            </a:r>
            <a:r>
              <a:rPr lang="en-US" sz="1600" i="1" dirty="0">
                <a:solidFill>
                  <a:schemeClr val="bg2">
                    <a:lumMod val="50000"/>
                  </a:schemeClr>
                </a:solidFill>
              </a:rPr>
              <a:t>et al.</a:t>
            </a:r>
            <a:r>
              <a:rPr lang="en-US" sz="1600" dirty="0">
                <a:solidFill>
                  <a:schemeClr val="bg2">
                    <a:lumMod val="50000"/>
                  </a:schemeClr>
                </a:solidFill>
              </a:rPr>
              <a:t>, 2001 </a:t>
            </a:r>
            <a:r>
              <a:rPr lang="en-US" sz="1600" dirty="0" smtClean="0">
                <a:solidFill>
                  <a:schemeClr val="bg2">
                    <a:lumMod val="50000"/>
                  </a:schemeClr>
                </a:solidFill>
                <a:ea typeface="ＭＳ 明朝" charset="-128"/>
              </a:rPr>
              <a:t>Huang </a:t>
            </a:r>
            <a:r>
              <a:rPr lang="en-US" sz="1600" i="1" dirty="0">
                <a:solidFill>
                  <a:schemeClr val="bg2">
                    <a:lumMod val="50000"/>
                  </a:schemeClr>
                </a:solidFill>
                <a:ea typeface="ＭＳ 明朝" charset="-128"/>
              </a:rPr>
              <a:t>et al.</a:t>
            </a:r>
            <a:r>
              <a:rPr lang="en-US" sz="1600" dirty="0">
                <a:solidFill>
                  <a:schemeClr val="bg2">
                    <a:lumMod val="50000"/>
                  </a:schemeClr>
                </a:solidFill>
                <a:ea typeface="ＭＳ 明朝" charset="-128"/>
              </a:rPr>
              <a:t>, </a:t>
            </a:r>
            <a:r>
              <a:rPr lang="en-US" sz="1600" dirty="0" smtClean="0">
                <a:solidFill>
                  <a:schemeClr val="bg2">
                    <a:lumMod val="50000"/>
                  </a:schemeClr>
                </a:solidFill>
                <a:ea typeface="ＭＳ 明朝" charset="-128"/>
              </a:rPr>
              <a:t>2009;</a:t>
            </a:r>
            <a:r>
              <a:rPr lang="en-US" sz="1600" dirty="0">
                <a:solidFill>
                  <a:schemeClr val="bg2">
                    <a:lumMod val="50000"/>
                  </a:schemeClr>
                </a:solidFill>
              </a:rPr>
              <a:t> Mendes </a:t>
            </a:r>
            <a:r>
              <a:rPr lang="en-US" sz="1600" i="1" dirty="0">
                <a:solidFill>
                  <a:schemeClr val="bg2">
                    <a:lumMod val="50000"/>
                  </a:schemeClr>
                </a:solidFill>
              </a:rPr>
              <a:t>et al.</a:t>
            </a:r>
            <a:r>
              <a:rPr lang="en-US" sz="1600" dirty="0">
                <a:solidFill>
                  <a:schemeClr val="bg2">
                    <a:lumMod val="50000"/>
                  </a:schemeClr>
                </a:solidFill>
              </a:rPr>
              <a:t>, 2011 </a:t>
            </a:r>
            <a:r>
              <a:rPr lang="en-US" sz="1600" dirty="0" smtClean="0">
                <a:solidFill>
                  <a:schemeClr val="bg2">
                    <a:lumMod val="50000"/>
                  </a:schemeClr>
                </a:solidFill>
              </a:rPr>
              <a:t>; Song </a:t>
            </a:r>
            <a:r>
              <a:rPr lang="en-US" sz="1600" i="1" dirty="0">
                <a:solidFill>
                  <a:schemeClr val="bg2">
                    <a:lumMod val="50000"/>
                  </a:schemeClr>
                </a:solidFill>
              </a:rPr>
              <a:t>et al.</a:t>
            </a:r>
            <a:r>
              <a:rPr lang="en-US" sz="1600" dirty="0">
                <a:solidFill>
                  <a:schemeClr val="bg2">
                    <a:lumMod val="50000"/>
                  </a:schemeClr>
                </a:solidFill>
              </a:rPr>
              <a:t>, </a:t>
            </a:r>
            <a:r>
              <a:rPr lang="en-US" sz="1600" dirty="0" smtClean="0">
                <a:solidFill>
                  <a:schemeClr val="bg2">
                    <a:lumMod val="50000"/>
                  </a:schemeClr>
                </a:solidFill>
              </a:rPr>
              <a:t>2013; </a:t>
            </a:r>
            <a:r>
              <a:rPr lang="en-US" sz="1600" dirty="0">
                <a:solidFill>
                  <a:schemeClr val="bg2">
                    <a:lumMod val="50000"/>
                  </a:schemeClr>
                </a:solidFill>
              </a:rPr>
              <a:t>An </a:t>
            </a:r>
            <a:r>
              <a:rPr lang="en-US" sz="1600" i="1" dirty="0">
                <a:solidFill>
                  <a:schemeClr val="bg2">
                    <a:lumMod val="50000"/>
                  </a:schemeClr>
                </a:solidFill>
              </a:rPr>
              <a:t>et al.</a:t>
            </a:r>
            <a:r>
              <a:rPr lang="en-US" sz="1600" dirty="0">
                <a:solidFill>
                  <a:schemeClr val="bg2">
                    <a:lumMod val="50000"/>
                  </a:schemeClr>
                </a:solidFill>
              </a:rPr>
              <a:t>, 2016 </a:t>
            </a:r>
            <a:r>
              <a:rPr lang="en-US" sz="1600" dirty="0" smtClean="0">
                <a:solidFill>
                  <a:schemeClr val="bg2">
                    <a:lumMod val="50000"/>
                  </a:schemeClr>
                </a:solidFill>
              </a:rPr>
              <a:t> </a:t>
            </a:r>
            <a:endParaRPr lang="en-US" sz="1600" dirty="0">
              <a:solidFill>
                <a:schemeClr val="bg2">
                  <a:lumMod val="50000"/>
                </a:schemeClr>
              </a:solidFill>
            </a:endParaRPr>
          </a:p>
        </p:txBody>
      </p:sp>
    </p:spTree>
    <p:extLst>
      <p:ext uri="{BB962C8B-B14F-4D97-AF65-F5344CB8AC3E}">
        <p14:creationId xmlns:p14="http://schemas.microsoft.com/office/powerpoint/2010/main" val="203044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4752" y="758982"/>
            <a:ext cx="4274544" cy="1384995"/>
          </a:xfrm>
          <a:prstGeom prst="rect">
            <a:avLst/>
          </a:prstGeom>
          <a:noFill/>
        </p:spPr>
        <p:txBody>
          <a:bodyPr wrap="square" rtlCol="0">
            <a:spAutoFit/>
          </a:bodyPr>
          <a:lstStyle/>
          <a:p>
            <a:r>
              <a:rPr lang="en-US" sz="2800" dirty="0" smtClean="0"/>
              <a:t>Managing for soil health promotes  more diverse microbe community  </a:t>
            </a:r>
            <a:endParaRPr lang="en-US" sz="2800" dirty="0"/>
          </a:p>
        </p:txBody>
      </p:sp>
      <p:sp>
        <p:nvSpPr>
          <p:cNvPr id="6" name="TextBox 5"/>
          <p:cNvSpPr txBox="1"/>
          <p:nvPr/>
        </p:nvSpPr>
        <p:spPr>
          <a:xfrm>
            <a:off x="4577008" y="2357733"/>
            <a:ext cx="4274544" cy="954107"/>
          </a:xfrm>
          <a:prstGeom prst="rect">
            <a:avLst/>
          </a:prstGeom>
          <a:noFill/>
        </p:spPr>
        <p:txBody>
          <a:bodyPr wrap="square" rtlCol="0">
            <a:spAutoFit/>
          </a:bodyPr>
          <a:lstStyle/>
          <a:p>
            <a:r>
              <a:rPr lang="en-US" sz="2800" dirty="0" smtClean="0"/>
              <a:t>Some microbes affect plant growth and defense</a:t>
            </a:r>
            <a:endParaRPr lang="en-US" sz="2800" dirty="0"/>
          </a:p>
        </p:txBody>
      </p:sp>
      <p:sp>
        <p:nvSpPr>
          <p:cNvPr id="7" name="TextBox 6"/>
          <p:cNvSpPr txBox="1"/>
          <p:nvPr/>
        </p:nvSpPr>
        <p:spPr>
          <a:xfrm>
            <a:off x="2083476" y="4533252"/>
            <a:ext cx="4274544" cy="1384995"/>
          </a:xfrm>
          <a:prstGeom prst="rect">
            <a:avLst/>
          </a:prstGeom>
          <a:noFill/>
        </p:spPr>
        <p:txBody>
          <a:bodyPr wrap="square" rtlCol="0">
            <a:spAutoFit/>
          </a:bodyPr>
          <a:lstStyle/>
          <a:p>
            <a:r>
              <a:rPr lang="en-US" sz="2800" dirty="0" smtClean="0"/>
              <a:t>Is “soil health” management a way to promote plants that are less pest friendly ?</a:t>
            </a:r>
            <a:endParaRPr lang="en-US" sz="2800" dirty="0"/>
          </a:p>
        </p:txBody>
      </p:sp>
    </p:spTree>
    <p:extLst>
      <p:ext uri="{BB962C8B-B14F-4D97-AF65-F5344CB8AC3E}">
        <p14:creationId xmlns:p14="http://schemas.microsoft.com/office/powerpoint/2010/main" val="75270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0570" y="50006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11" name="TextBox 10"/>
          <p:cNvSpPr txBox="1"/>
          <p:nvPr/>
        </p:nvSpPr>
        <p:spPr>
          <a:xfrm>
            <a:off x="1404900" y="776434"/>
            <a:ext cx="3859035" cy="1569660"/>
          </a:xfrm>
          <a:prstGeom prst="rect">
            <a:avLst/>
          </a:prstGeom>
          <a:solidFill>
            <a:srgbClr val="F7E6B0"/>
          </a:solidFill>
        </p:spPr>
        <p:txBody>
          <a:bodyPr wrap="square" rtlCol="0">
            <a:spAutoFit/>
          </a:bodyPr>
          <a:lstStyle/>
          <a:p>
            <a:r>
              <a:rPr lang="en-US" sz="2400" dirty="0"/>
              <a:t>Objective 1: </a:t>
            </a:r>
            <a:r>
              <a:rPr lang="en-US" sz="2400" dirty="0" smtClean="0"/>
              <a:t>How does managing </a:t>
            </a:r>
            <a:r>
              <a:rPr lang="en-US" sz="2400" dirty="0"/>
              <a:t>for soil health </a:t>
            </a:r>
            <a:r>
              <a:rPr lang="en-US" sz="2400" dirty="0" smtClean="0"/>
              <a:t>affect plant-insect interactions?</a:t>
            </a:r>
            <a:endParaRPr lang="en-US" sz="2400" dirty="0"/>
          </a:p>
        </p:txBody>
      </p:sp>
      <p:sp>
        <p:nvSpPr>
          <p:cNvPr id="13" name="TextBox 12"/>
          <p:cNvSpPr txBox="1"/>
          <p:nvPr/>
        </p:nvSpPr>
        <p:spPr>
          <a:xfrm>
            <a:off x="3816979" y="2890312"/>
            <a:ext cx="3859035" cy="1200329"/>
          </a:xfrm>
          <a:prstGeom prst="rect">
            <a:avLst/>
          </a:prstGeom>
          <a:solidFill>
            <a:schemeClr val="accent6">
              <a:lumMod val="20000"/>
              <a:lumOff val="80000"/>
            </a:schemeClr>
          </a:solidFill>
        </p:spPr>
        <p:txBody>
          <a:bodyPr wrap="square" rtlCol="0">
            <a:spAutoFit/>
          </a:bodyPr>
          <a:lstStyle/>
          <a:p>
            <a:r>
              <a:rPr lang="en-US" sz="2400" dirty="0" smtClean="0"/>
              <a:t>Hypothesis: Managing </a:t>
            </a:r>
            <a:r>
              <a:rPr lang="en-US" sz="2400" dirty="0"/>
              <a:t>for soil health </a:t>
            </a:r>
            <a:r>
              <a:rPr lang="en-US" sz="2400" dirty="0" smtClean="0"/>
              <a:t>makes caterpillars feeding on plants smaller</a:t>
            </a:r>
            <a:endParaRPr lang="en-US" sz="2400" dirty="0"/>
          </a:p>
        </p:txBody>
      </p:sp>
    </p:spTree>
    <p:extLst>
      <p:ext uri="{BB962C8B-B14F-4D97-AF65-F5344CB8AC3E}">
        <p14:creationId xmlns:p14="http://schemas.microsoft.com/office/powerpoint/2010/main" val="142681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11970</TotalTime>
  <Words>1307</Words>
  <Application>Microsoft Macintosh PowerPoint</Application>
  <PresentationFormat>On-screen Show (4:3)</PresentationFormat>
  <Paragraphs>341</Paragraphs>
  <Slides>47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Calibri</vt:lpstr>
      <vt:lpstr>Calibri Light</vt:lpstr>
      <vt:lpstr>ＭＳ 明朝</vt:lpstr>
      <vt:lpstr>Arial</vt:lpstr>
      <vt:lpstr>Office Theme</vt:lpstr>
      <vt:lpstr>Do biotic components of healthy soils increase plant resistance to herbivores?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are some limitations</vt:lpstr>
      <vt:lpstr>First time looking at ‘soil health’  influencing plant defenses </vt:lpstr>
      <vt:lpstr>Future Directions</vt:lpstr>
      <vt:lpstr>Acknowledgements</vt:lpstr>
      <vt:lpstr>PowerPoint Presentation</vt:lpstr>
      <vt:lpstr>PowerPoint Presentation</vt:lpstr>
      <vt:lpstr>Correlation between mass and damage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capacity of a specific kind of soil to function, within natural or managed ecosystem boundaries, to sustain plant and animal productivity, maintain or enhance water and air quality, and support human health and habitation”  (Karlen et al., 1997) </vt:lpstr>
      <vt:lpstr>PowerPoint Presentation</vt:lpstr>
      <vt:lpstr>PowerPoint Presentation</vt:lpstr>
      <vt:lpstr>Soil health</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ESA PRESENTATION</dc:title>
  <dc:creator>Microsoft Office User</dc:creator>
  <cp:lastModifiedBy>Microsoft Office User</cp:lastModifiedBy>
  <cp:revision>122</cp:revision>
  <dcterms:created xsi:type="dcterms:W3CDTF">2016-08-29T18:24:19Z</dcterms:created>
  <dcterms:modified xsi:type="dcterms:W3CDTF">2016-09-25T22:02:42Z</dcterms:modified>
</cp:coreProperties>
</file>