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314" r:id="rId3"/>
    <p:sldId id="323" r:id="rId4"/>
    <p:sldId id="297" r:id="rId5"/>
    <p:sldId id="301" r:id="rId6"/>
    <p:sldId id="327" r:id="rId7"/>
    <p:sldId id="264" r:id="rId8"/>
    <p:sldId id="316" r:id="rId9"/>
    <p:sldId id="331" r:id="rId10"/>
    <p:sldId id="321" r:id="rId11"/>
    <p:sldId id="330" r:id="rId12"/>
    <p:sldId id="329" r:id="rId13"/>
    <p:sldId id="328" r:id="rId14"/>
    <p:sldId id="309" r:id="rId15"/>
    <p:sldId id="308" r:id="rId16"/>
    <p:sldId id="326" r:id="rId17"/>
    <p:sldId id="320" r:id="rId18"/>
    <p:sldId id="302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49E"/>
    <a:srgbClr val="BC1B7B"/>
    <a:srgbClr val="E69F0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7"/>
    <p:restoredTop sz="85430"/>
  </p:normalViewPr>
  <p:slideViewPr>
    <p:cSldViewPr snapToGrid="0" snapToObjects="1">
      <p:cViewPr>
        <p:scale>
          <a:sx n="56" d="100"/>
          <a:sy n="56" d="100"/>
        </p:scale>
        <p:origin x="592" y="8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FD686-0C1D-5D4A-8A51-9DAD9C42142F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44310-E23D-B14B-81EB-3E2AE298F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Manure comes from cows/chicken – manure lagoon – cow standing on a pile of shit </a:t>
            </a:r>
          </a:p>
          <a:p>
            <a:endParaRPr lang="en-US" dirty="0"/>
          </a:p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erif" panose="020A0603040505020204" pitchFamily="18" charset="77"/>
              </a:rPr>
              <a:t>jojo1 photography</a:t>
            </a:r>
          </a:p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erif" panose="020A0603040505020204" pitchFamily="18" charset="77"/>
              </a:rPr>
              <a:t>—Getty Images/Flickr Select</a:t>
            </a:r>
          </a:p>
          <a:p>
            <a:endParaRPr lang="en-US" sz="1200" dirty="0">
              <a:solidFill>
                <a:schemeClr val="bg1">
                  <a:lumMod val="95000"/>
                </a:schemeClr>
              </a:solidFill>
              <a:latin typeface="PT Serif" panose="020A0603040505020204" pitchFamily="18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www.omlet.us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/guide/chickens/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chicken_care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/handling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chemeClr val="bg1">
                    <a:lumMod val="95000"/>
                  </a:schemeClr>
                </a:solidFill>
                <a:latin typeface="Lucida Grande" panose="020B0600040502020204" pitchFamily="34" charset="0"/>
              </a:rPr>
              <a:t>Ron Kimball/</a:t>
            </a:r>
            <a:r>
              <a:rPr lang="en-US" sz="1200" u="sng" dirty="0" err="1">
                <a:solidFill>
                  <a:schemeClr val="bg1">
                    <a:lumMod val="95000"/>
                  </a:schemeClr>
                </a:solidFill>
                <a:latin typeface="Lucida Grande" panose="020B0600040502020204" pitchFamily="34" charset="0"/>
              </a:rPr>
              <a:t>KimballStock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29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back to circle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out elements to not get tripped up</a:t>
            </a:r>
          </a:p>
          <a:p>
            <a:endParaRPr lang="en-US" dirty="0"/>
          </a:p>
          <a:p>
            <a:r>
              <a:rPr lang="en-US" dirty="0"/>
              <a:t>Multivariate thing - replace with multivariate slide – and even when we looked at all individually </a:t>
            </a:r>
          </a:p>
          <a:p>
            <a:r>
              <a:rPr lang="en-US" dirty="0"/>
              <a:t>Predicted – correlated – these publications </a:t>
            </a:r>
          </a:p>
          <a:p>
            <a:r>
              <a:rPr lang="en-US" dirty="0"/>
              <a:t>Change Mn mg/kg to ppm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76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years bigger and </a:t>
            </a:r>
          </a:p>
          <a:p>
            <a:r>
              <a:rPr lang="en-US" dirty="0"/>
              <a:t>Make legend and get rid of bottom legend </a:t>
            </a:r>
          </a:p>
          <a:p>
            <a:endParaRPr lang="en-US" dirty="0"/>
          </a:p>
          <a:p>
            <a:r>
              <a:rPr lang="en-US" dirty="0"/>
              <a:t>Switch left to right with damage assessment and animate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9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time – make pictures!!!!! Dominate pests in our systems </a:t>
            </a:r>
          </a:p>
          <a:p>
            <a:r>
              <a:rPr lang="en-US" dirty="0"/>
              <a:t>Remove axis on 2017 and 2018</a:t>
            </a:r>
          </a:p>
          <a:p>
            <a:endParaRPr lang="en-US" dirty="0"/>
          </a:p>
          <a:p>
            <a:r>
              <a:rPr lang="en-US" dirty="0"/>
              <a:t>Introduce problem before rather than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9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least squares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4139-3003-5643-9FC4-D3B67D1819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00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0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not reported on manure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0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the line </a:t>
            </a:r>
          </a:p>
          <a:p>
            <a:r>
              <a:rPr lang="en-US" dirty="0"/>
              <a:t>Point out that it is a small sample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it clear that these data are preliminary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5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into grams of protein – also fix spelling of protein – reduce legend for y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4310-E23D-B14B-81EB-3E2AE298F3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2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4E36-E12A-0147-A8B8-2AE9E3F3C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2E7A8-C7A8-294C-A541-23AF63579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F219A-2B29-0D44-8B5D-EB33CD8F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F1AA-E9F6-E84C-935A-80D79EB87BC1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BE294-900F-1442-8777-ED173491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5D011-442C-534F-B751-7A925EF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3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DCD82-DE00-714E-A03A-953E4702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A5B1-EC0D-764C-A7F3-4997B88FB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80AEE-5ED2-CD42-B2DC-50CFD65B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E662-FEAF-E24D-8939-917949E59448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D01B1-00AA-EF43-B629-88625ACFE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B88D3-B631-4F42-8284-1D7DF566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82BC1E-6D49-EE4F-913C-0DE0FC816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8C715-13CB-F745-BE22-840D4E17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202CE-C7D5-8548-A264-9C5FD12D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B4BB1-3A00-4D40-8955-3B8F428457D6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B543-9197-7C4E-BBDF-32213C76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3B0D8-31F7-A343-A33B-7CA48824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7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98A0-B806-734F-8E75-F474D23E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4BEB6-FC53-DB4A-A683-29011AB56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8599F-765A-5641-9BB4-EF175962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9F77-FC10-D943-828E-085CE7CE58B5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2F631-7D10-464F-957F-33A54AF1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5014A-717B-C14E-BB0B-0B5C688B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893E-C654-6644-8D76-D72D77690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9270F-7DC1-F045-9B61-5DCB272C9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A6DD2-5668-0646-A11D-7816741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B9ED-08FE-3844-954D-83B70A31FCEC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AB4A5-6942-004E-97B7-594B1FEE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6D481-ADFB-C94B-88FE-952F06B4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CF29C-3259-114A-9F4C-96D72C0D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B328-FD4A-D44A-8AC5-56232B7CC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C912F-6E4F-4349-B946-F85F90CFF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6E314-99AD-F04E-82EE-84034DCA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0D44A-4971-C04A-A186-D429AF2CD19D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B95F4-B232-614F-BD5F-2E349EDE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C603A-A02A-1B4C-9922-7E077A6A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D5C52-839E-7647-B9F0-47D187D8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D9CD2-CC25-4045-A6AC-06AE72E79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558A9-2103-634A-ACA9-C6AB848E2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60A40-2E76-324F-93AE-C35DE88BB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683CD-4EEF-8843-A7C8-72F4C16CA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1890C4-01F9-1F4C-91DB-D2FA781D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94C6-B7EE-A943-A48F-B087591BD580}" type="datetime1">
              <a:rPr lang="en-US" smtClean="0"/>
              <a:t>11/11/18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864AA0-4A70-964B-93E3-D479DB9F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0C824-8B31-6D4D-BDC2-19AED92D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6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C1A46-9CCE-9247-8E27-BE49CF23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A2F93-1705-AA48-AA03-4C1AFCAC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400A-12D0-B94C-8996-8E5AB8CCCE6B}" type="datetime1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D58B6-F9F0-AE46-AF91-5A598220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A6D06-89D3-0243-845D-073F837F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9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B6BC5-F2F8-5047-AC0E-2AF30344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9A0F9-A444-4442-B5AA-4CE007DE3AF8}" type="datetime1">
              <a:rPr lang="en-US" smtClean="0"/>
              <a:t>11/11/18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F34EB-BECA-3D44-B6B3-B67EC11D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2D35E-FA1D-EA49-B478-B9D4076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6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339B-1D18-9C43-9216-1ADF244B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1E5D3-7A2A-064F-9CAA-FFE488941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89826-6B35-D447-878A-F8830A503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03B92-BBFC-1148-8B26-106451D2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22078-3F24-5F47-B695-168BE828B806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14D6-4FC1-F843-9A4D-847C31A1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2C003-D6B1-0A43-BCA6-FD6DA2D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6B8D-E421-964E-BC85-4707DAA2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02769-5C99-1942-A16D-DD486C1C9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C7C83-D8F1-1A47-9D27-77FF1F150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2B44D-3EB0-0549-9FEF-D21A3FE2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7B54-1B46-EF43-A4BF-303D20818BC6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939D3-7190-6141-AAF2-06902F11A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403F4-2701-DC4B-9C02-8AF8DA01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7F1BC-9F57-894B-874D-9F8FD05C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DD88F-A53C-2B49-9AE7-F28BF069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08B7E-1AE6-D545-A426-AAEFEBCF1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0394C-9D6E-E04B-9367-56BCBAB50F9D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EF3DA-5B0B-6840-A9CC-463D04654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C1245-7791-5F44-BD6D-4EBBB74C6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973F-500B-4542-BDBB-03F140789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00A718-B0D2-5349-8B70-30171C111B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93DFD-3801-2E4D-9621-F12A1D8C3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052"/>
            <a:ext cx="12191999" cy="2387600"/>
          </a:xfr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Manure increases corn resistance to some lepidopteran herbivores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C8295-D4A9-5A4D-A392-10EA781A2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6371"/>
            <a:ext cx="9144000" cy="1655762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Elizabeth Rowen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&amp; John </a:t>
            </a:r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Tooker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Pennsylvania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370677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961F11-C0D5-B34F-8C6B-A38CA066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43"/>
          <a:stretch/>
        </p:blipFill>
        <p:spPr>
          <a:xfrm>
            <a:off x="3492103" y="1490255"/>
            <a:ext cx="4891777" cy="4879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2270E-E740-CA48-863C-3CC15F49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254"/>
            <a:ext cx="10515600" cy="1325563"/>
          </a:xfrm>
        </p:spPr>
        <p:txBody>
          <a:bodyPr/>
          <a:lstStyle/>
          <a:p>
            <a:r>
              <a:rPr lang="en-US" dirty="0"/>
              <a:t>No differences in foliar nutrients except boron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042EED-0D4B-C649-B398-3DCCC0693C1E}"/>
              </a:ext>
            </a:extLst>
          </p:cNvPr>
          <p:cNvGrpSpPr/>
          <p:nvPr/>
        </p:nvGrpSpPr>
        <p:grpSpPr>
          <a:xfrm>
            <a:off x="532783" y="1623817"/>
            <a:ext cx="2941697" cy="4385097"/>
            <a:chOff x="-63339" y="1040124"/>
            <a:chExt cx="3467491" cy="5972011"/>
          </a:xfrm>
          <a:noFill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780D6C-502B-0F41-B884-3F6B58B57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08" r="20361" b="9812"/>
            <a:stretch/>
          </p:blipFill>
          <p:spPr>
            <a:xfrm>
              <a:off x="-63339" y="1040124"/>
              <a:ext cx="3467491" cy="597201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58F181-7C97-7E44-BF6D-A2680B9C9F1E}"/>
                </a:ext>
              </a:extLst>
            </p:cNvPr>
            <p:cNvSpPr txBox="1"/>
            <p:nvPr/>
          </p:nvSpPr>
          <p:spPr>
            <a:xfrm>
              <a:off x="959082" y="1278955"/>
              <a:ext cx="1758238" cy="36933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Fertilizer: P=0.03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011AB6-A725-B641-9A30-D5F883244DCB}"/>
                </a:ext>
              </a:extLst>
            </p:cNvPr>
            <p:cNvSpPr txBox="1"/>
            <p:nvPr/>
          </p:nvSpPr>
          <p:spPr>
            <a:xfrm>
              <a:off x="1270795" y="3560395"/>
              <a:ext cx="53893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n=8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18C1C5-DE64-B648-9365-4D1B63CBE5AD}"/>
                </a:ext>
              </a:extLst>
            </p:cNvPr>
            <p:cNvSpPr txBox="1"/>
            <p:nvPr/>
          </p:nvSpPr>
          <p:spPr>
            <a:xfrm>
              <a:off x="2336810" y="2784190"/>
              <a:ext cx="655949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n=10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A4060F7-DF2B-BB43-A640-BA8D648F808D}"/>
              </a:ext>
            </a:extLst>
          </p:cNvPr>
          <p:cNvSpPr txBox="1"/>
          <p:nvPr/>
        </p:nvSpPr>
        <p:spPr>
          <a:xfrm>
            <a:off x="6044371" y="2051684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N.S.</a:t>
            </a:r>
          </a:p>
          <a:p>
            <a:r>
              <a:rPr lang="en-US" dirty="0"/>
              <a:t>N=8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E6C40F-6326-AA40-856E-534957F7B633}"/>
              </a:ext>
            </a:extLst>
          </p:cNvPr>
          <p:cNvGrpSpPr/>
          <p:nvPr/>
        </p:nvGrpSpPr>
        <p:grpSpPr>
          <a:xfrm>
            <a:off x="8966564" y="4912063"/>
            <a:ext cx="1599896" cy="993304"/>
            <a:chOff x="10011203" y="3534042"/>
            <a:chExt cx="1599896" cy="99330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81FF209-6971-FC4E-A1D5-869BC4226B7E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127347-D8EE-954C-A735-93A4FA1C618A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DCC7D76-3019-1D44-A76D-85A507885E87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C84CD6-6ECD-9B42-A4A9-99E9834FBEB0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F377D93-E774-D748-97C1-D118A64AD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260" y="1423169"/>
            <a:ext cx="2559444" cy="325561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A40DC8-A4F0-714C-9C7F-C5DF5D1868F2}"/>
              </a:ext>
            </a:extLst>
          </p:cNvPr>
          <p:cNvSpPr txBox="1"/>
          <p:nvPr/>
        </p:nvSpPr>
        <p:spPr>
          <a:xfrm>
            <a:off x="8966564" y="4149392"/>
            <a:ext cx="2258484" cy="461665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 deficient corn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02322A-F7C3-BA4A-A9C3-5DF7FC14D10D}"/>
              </a:ext>
            </a:extLst>
          </p:cNvPr>
          <p:cNvGrpSpPr/>
          <p:nvPr/>
        </p:nvGrpSpPr>
        <p:grpSpPr>
          <a:xfrm>
            <a:off x="8069851" y="57259"/>
            <a:ext cx="4026371" cy="751831"/>
            <a:chOff x="4032821" y="1847514"/>
            <a:chExt cx="4026371" cy="751831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1A2CE4B-6F9F-E44E-8BAC-025A334AFC16}"/>
                </a:ext>
              </a:extLst>
            </p:cNvPr>
            <p:cNvSpPr/>
            <p:nvPr/>
          </p:nvSpPr>
          <p:spPr>
            <a:xfrm>
              <a:off x="4032821" y="1847514"/>
              <a:ext cx="4026371" cy="751831"/>
            </a:xfrm>
            <a:prstGeom prst="round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1826CCA-1281-4C41-9978-83555606C078}"/>
                </a:ext>
              </a:extLst>
            </p:cNvPr>
            <p:cNvSpPr txBox="1"/>
            <p:nvPr/>
          </p:nvSpPr>
          <p:spPr>
            <a:xfrm>
              <a:off x="4252598" y="1966353"/>
              <a:ext cx="3700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Micronutrients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68823-EDC8-2246-98F5-DAEB287682A2}"/>
              </a:ext>
            </a:extLst>
          </p:cNvPr>
          <p:cNvGrpSpPr/>
          <p:nvPr/>
        </p:nvGrpSpPr>
        <p:grpSpPr>
          <a:xfrm>
            <a:off x="5310322" y="2897507"/>
            <a:ext cx="2241331" cy="2393628"/>
            <a:chOff x="5161671" y="2716978"/>
            <a:chExt cx="2241331" cy="23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D3F0CC-E435-0249-A685-5E422A6E3DBA}"/>
                </a:ext>
              </a:extLst>
            </p:cNvPr>
            <p:cNvGrpSpPr/>
            <p:nvPr/>
          </p:nvGrpSpPr>
          <p:grpSpPr>
            <a:xfrm>
              <a:off x="5161671" y="3016181"/>
              <a:ext cx="2241331" cy="2094425"/>
              <a:chOff x="7951880" y="2197236"/>
              <a:chExt cx="2241331" cy="20944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278D89-DC8C-E849-BBB2-02BDB9C2271C}"/>
                  </a:ext>
                </a:extLst>
              </p:cNvPr>
              <p:cNvSpPr/>
              <p:nvPr/>
            </p:nvSpPr>
            <p:spPr>
              <a:xfrm>
                <a:off x="7951880" y="2197236"/>
                <a:ext cx="2241331" cy="20944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9F62C2A-D8CF-CD4C-B8A2-02326C18C9AA}"/>
                  </a:ext>
                </a:extLst>
              </p:cNvPr>
              <p:cNvCxnSpPr/>
              <p:nvPr/>
            </p:nvCxnSpPr>
            <p:spPr>
              <a:xfrm>
                <a:off x="7951880" y="2208849"/>
                <a:ext cx="2241331" cy="1905240"/>
              </a:xfrm>
              <a:prstGeom prst="line">
                <a:avLst/>
              </a:prstGeom>
              <a:ln w="57150">
                <a:solidFill>
                  <a:srgbClr val="BC1B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AC2524-C59A-9748-8203-26031D98A2E2}"/>
                </a:ext>
              </a:extLst>
            </p:cNvPr>
            <p:cNvSpPr txBox="1"/>
            <p:nvPr/>
          </p:nvSpPr>
          <p:spPr>
            <a:xfrm>
              <a:off x="5445617" y="2716978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BC1B7B"/>
                  </a:solidFill>
                </a:rPr>
                <a:t>Hypothesis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8858E0-75B2-9D42-A106-7E17322FB88F}"/>
              </a:ext>
            </a:extLst>
          </p:cNvPr>
          <p:cNvSpPr txBox="1"/>
          <p:nvPr/>
        </p:nvSpPr>
        <p:spPr>
          <a:xfrm rot="16200000">
            <a:off x="-190368" y="3783767"/>
            <a:ext cx="176349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Boron (ppm)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D8941-D936-3C42-915E-A6F0D1CDF1B1}"/>
              </a:ext>
            </a:extLst>
          </p:cNvPr>
          <p:cNvSpPr txBox="1"/>
          <p:nvPr/>
        </p:nvSpPr>
        <p:spPr>
          <a:xfrm>
            <a:off x="5133948" y="6008914"/>
            <a:ext cx="250589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Boron (ppm)</a:t>
            </a:r>
          </a:p>
        </p:txBody>
      </p:sp>
    </p:spTree>
    <p:extLst>
      <p:ext uri="{BB962C8B-B14F-4D97-AF65-F5344CB8AC3E}">
        <p14:creationId xmlns:p14="http://schemas.microsoft.com/office/powerpoint/2010/main" val="39580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5A2D-54EA-4646-8009-4721CCD9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difference in protein content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551C52-E116-EF47-91DC-33FAAACCBA7A}"/>
              </a:ext>
            </a:extLst>
          </p:cNvPr>
          <p:cNvGrpSpPr/>
          <p:nvPr/>
        </p:nvGrpSpPr>
        <p:grpSpPr>
          <a:xfrm>
            <a:off x="8290262" y="74977"/>
            <a:ext cx="3901738" cy="584775"/>
            <a:chOff x="387677" y="1766871"/>
            <a:chExt cx="3901738" cy="58477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53CC8E9-D0CE-3341-8B85-EF1439F54C2A}"/>
                </a:ext>
              </a:extLst>
            </p:cNvPr>
            <p:cNvSpPr/>
            <p:nvPr/>
          </p:nvSpPr>
          <p:spPr>
            <a:xfrm>
              <a:off x="387677" y="1766871"/>
              <a:ext cx="3901738" cy="584775"/>
            </a:xfrm>
            <a:prstGeom prst="round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958056-8AB6-854F-A8E7-EAD208219027}"/>
                </a:ext>
              </a:extLst>
            </p:cNvPr>
            <p:cNvSpPr txBox="1"/>
            <p:nvPr/>
          </p:nvSpPr>
          <p:spPr>
            <a:xfrm>
              <a:off x="734210" y="1766871"/>
              <a:ext cx="32254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NPK availability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C6F2C-AF2D-6642-AB45-F16E39928548}"/>
              </a:ext>
            </a:extLst>
          </p:cNvPr>
          <p:cNvGrpSpPr/>
          <p:nvPr/>
        </p:nvGrpSpPr>
        <p:grpSpPr>
          <a:xfrm>
            <a:off x="8290262" y="659753"/>
            <a:ext cx="3901738" cy="603608"/>
            <a:chOff x="4157454" y="1847515"/>
            <a:chExt cx="3901738" cy="60360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18A872D-4ECC-DB44-92E3-51A0E8C2D4C7}"/>
                </a:ext>
              </a:extLst>
            </p:cNvPr>
            <p:cNvSpPr/>
            <p:nvPr/>
          </p:nvSpPr>
          <p:spPr>
            <a:xfrm>
              <a:off x="4157454" y="1847515"/>
              <a:ext cx="3901738" cy="601012"/>
            </a:xfrm>
            <a:prstGeom prst="round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48A98F-A08B-9D46-A8F9-47EB95A56EA1}"/>
                </a:ext>
              </a:extLst>
            </p:cNvPr>
            <p:cNvSpPr txBox="1"/>
            <p:nvPr/>
          </p:nvSpPr>
          <p:spPr>
            <a:xfrm>
              <a:off x="4258082" y="1866348"/>
              <a:ext cx="3700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Micronutrients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F64AF4-54E2-6243-9B7E-9E468D28F0EB}"/>
              </a:ext>
            </a:extLst>
          </p:cNvPr>
          <p:cNvGrpSpPr/>
          <p:nvPr/>
        </p:nvGrpSpPr>
        <p:grpSpPr>
          <a:xfrm>
            <a:off x="3865304" y="1482428"/>
            <a:ext cx="3525982" cy="5050347"/>
            <a:chOff x="838200" y="1358179"/>
            <a:chExt cx="3525982" cy="50503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F68AC6-C2ED-0346-8895-B81F24E9C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045" b="5850"/>
            <a:stretch/>
          </p:blipFill>
          <p:spPr>
            <a:xfrm>
              <a:off x="838200" y="1358179"/>
              <a:ext cx="3525982" cy="50503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16796B-31AE-534F-A0CB-83819C47E9FC}"/>
                </a:ext>
              </a:extLst>
            </p:cNvPr>
            <p:cNvSpPr txBox="1"/>
            <p:nvPr/>
          </p:nvSpPr>
          <p:spPr>
            <a:xfrm>
              <a:off x="2035010" y="2499076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N=3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447521-3DF2-484A-A167-3BD92373A7AB}"/>
                </a:ext>
              </a:extLst>
            </p:cNvPr>
            <p:cNvSpPr txBox="1"/>
            <p:nvPr/>
          </p:nvSpPr>
          <p:spPr>
            <a:xfrm>
              <a:off x="3273385" y="2826843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N=4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EF30FEF-C56F-3D45-AFDA-40CF8AF2B6CA}"/>
              </a:ext>
            </a:extLst>
          </p:cNvPr>
          <p:cNvSpPr txBox="1"/>
          <p:nvPr/>
        </p:nvSpPr>
        <p:spPr>
          <a:xfrm>
            <a:off x="5818520" y="199855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N.S.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5F5D816-7CEC-B34A-B76D-EBDE62CCA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86"/>
          <a:stretch/>
        </p:blipFill>
        <p:spPr>
          <a:xfrm rot="16200000">
            <a:off x="1712169" y="4003724"/>
            <a:ext cx="4572000" cy="48610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23442C7-4727-724B-B8C8-C4D1F9FEB6CE}"/>
              </a:ext>
            </a:extLst>
          </p:cNvPr>
          <p:cNvGrpSpPr/>
          <p:nvPr/>
        </p:nvGrpSpPr>
        <p:grpSpPr>
          <a:xfrm>
            <a:off x="9624639" y="3414408"/>
            <a:ext cx="1599896" cy="993304"/>
            <a:chOff x="10011203" y="3534042"/>
            <a:chExt cx="1599896" cy="9933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65410F-12F8-654C-8ED8-FFB8E5031EE8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213807-4E04-6F45-A1CB-E397231C7CF1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DA2C35-06F2-B54A-B341-E23ED240CB5F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545B28-6123-B34D-9983-724F352E028B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31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BF3899-C8D0-9745-96A9-F25E2704F606}"/>
              </a:ext>
            </a:extLst>
          </p:cNvPr>
          <p:cNvSpPr txBox="1">
            <a:spLocks/>
          </p:cNvSpPr>
          <p:nvPr/>
        </p:nvSpPr>
        <p:spPr>
          <a:xfrm>
            <a:off x="624302" y="635752"/>
            <a:ext cx="71346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Defensive proteins induced differently by BCW &amp; FAW in manure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0AF7EF5-706D-AC40-A31B-583AD32B40E6}"/>
              </a:ext>
            </a:extLst>
          </p:cNvPr>
          <p:cNvGrpSpPr/>
          <p:nvPr/>
        </p:nvGrpSpPr>
        <p:grpSpPr>
          <a:xfrm>
            <a:off x="56101" y="2026685"/>
            <a:ext cx="3605329" cy="4848062"/>
            <a:chOff x="56101" y="2026685"/>
            <a:chExt cx="3605329" cy="484806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4FC3E6F-D1AD-DE48-A89C-DDB9D35FF49A}"/>
                </a:ext>
              </a:extLst>
            </p:cNvPr>
            <p:cNvGrpSpPr/>
            <p:nvPr/>
          </p:nvGrpSpPr>
          <p:grpSpPr>
            <a:xfrm>
              <a:off x="56101" y="2026685"/>
              <a:ext cx="3605329" cy="4848062"/>
              <a:chOff x="56101" y="2026685"/>
              <a:chExt cx="3605329" cy="4848062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963174A-0FB7-C44F-8339-8CF67A124D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099" r="24722" b="12090"/>
              <a:stretch/>
            </p:blipFill>
            <p:spPr>
              <a:xfrm>
                <a:off x="56101" y="2026685"/>
                <a:ext cx="3605329" cy="465695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EA89B51-B314-9F4C-83F3-AA2D34314003}"/>
                  </a:ext>
                </a:extLst>
              </p:cNvPr>
              <p:cNvSpPr txBox="1"/>
              <p:nvPr/>
            </p:nvSpPr>
            <p:spPr>
              <a:xfrm>
                <a:off x="385730" y="6526036"/>
                <a:ext cx="1579626" cy="3487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81B3E2-518D-8B4A-B4F5-94C7304CB309}"/>
                </a:ext>
              </a:extLst>
            </p:cNvPr>
            <p:cNvSpPr txBox="1"/>
            <p:nvPr/>
          </p:nvSpPr>
          <p:spPr>
            <a:xfrm>
              <a:off x="2352626" y="2125261"/>
              <a:ext cx="116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Tukey HSD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11B7937-338A-0C44-A2C9-424C69799CF3}"/>
              </a:ext>
            </a:extLst>
          </p:cNvPr>
          <p:cNvGrpSpPr/>
          <p:nvPr/>
        </p:nvGrpSpPr>
        <p:grpSpPr>
          <a:xfrm>
            <a:off x="7073560" y="2084047"/>
            <a:ext cx="3541342" cy="4542233"/>
            <a:chOff x="7596317" y="1977231"/>
            <a:chExt cx="3541342" cy="454223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B2D9620-C0BA-024F-9EAE-CB5CEECA7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39" r="25371" b="13654"/>
            <a:stretch/>
          </p:blipFill>
          <p:spPr>
            <a:xfrm>
              <a:off x="7596317" y="1977231"/>
              <a:ext cx="3541342" cy="4542233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3F44109-C89D-9C4C-8400-176E087B8A39}"/>
                </a:ext>
              </a:extLst>
            </p:cNvPr>
            <p:cNvSpPr txBox="1"/>
            <p:nvPr/>
          </p:nvSpPr>
          <p:spPr>
            <a:xfrm>
              <a:off x="9925121" y="2077710"/>
              <a:ext cx="116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Tukey HSD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739FE8-261F-6C4C-9BB2-D3300F8A93D8}"/>
              </a:ext>
            </a:extLst>
          </p:cNvPr>
          <p:cNvGrpSpPr/>
          <p:nvPr/>
        </p:nvGrpSpPr>
        <p:grpSpPr>
          <a:xfrm>
            <a:off x="10597597" y="3337612"/>
            <a:ext cx="1599896" cy="993304"/>
            <a:chOff x="10011203" y="3534042"/>
            <a:chExt cx="1599896" cy="99330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ED47B0-17E4-5549-83ED-E652026FD9E8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10B9CEE-6873-3B49-BF4F-F47B8DE5595A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7898C0A-5358-2B4F-B59F-1ABA794C175D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C178BD1-4C26-A846-8AB4-C2AD40D1CBD9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F1E0BC5-60F1-704F-8239-57C76E30836A}"/>
              </a:ext>
            </a:extLst>
          </p:cNvPr>
          <p:cNvGrpSpPr/>
          <p:nvPr/>
        </p:nvGrpSpPr>
        <p:grpSpPr>
          <a:xfrm>
            <a:off x="7910271" y="61597"/>
            <a:ext cx="4078928" cy="1537865"/>
            <a:chOff x="7977506" y="1897672"/>
            <a:chExt cx="4078928" cy="1537865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EE2AC497-6567-BC42-A49E-F57E100DAC91}"/>
                </a:ext>
              </a:extLst>
            </p:cNvPr>
            <p:cNvSpPr/>
            <p:nvPr/>
          </p:nvSpPr>
          <p:spPr>
            <a:xfrm>
              <a:off x="8003784" y="1897672"/>
              <a:ext cx="4026371" cy="1537865"/>
            </a:xfrm>
            <a:prstGeom prst="roundRect">
              <a:avLst/>
            </a:prstGeom>
            <a:solidFill>
              <a:srgbClr val="BC1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839D88E-4160-8D4D-817B-5D2E93F7AADC}"/>
                </a:ext>
              </a:extLst>
            </p:cNvPr>
            <p:cNvSpPr txBox="1"/>
            <p:nvPr/>
          </p:nvSpPr>
          <p:spPr>
            <a:xfrm>
              <a:off x="7977506" y="2006905"/>
              <a:ext cx="4078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Defense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C2F4B0F-3BC5-184C-A394-BEE4283A8496}"/>
                </a:ext>
              </a:extLst>
            </p:cNvPr>
            <p:cNvSpPr txBox="1"/>
            <p:nvPr/>
          </p:nvSpPr>
          <p:spPr>
            <a:xfrm>
              <a:off x="8130058" y="2493602"/>
              <a:ext cx="39125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Manure increase induction of  digestibility reducing proteins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488232-802F-4E47-90D6-99CB25B7B99A}"/>
              </a:ext>
            </a:extLst>
          </p:cNvPr>
          <p:cNvSpPr txBox="1"/>
          <p:nvPr/>
        </p:nvSpPr>
        <p:spPr>
          <a:xfrm>
            <a:off x="1674361" y="35541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587B6A-730B-8947-96DB-538327615708}"/>
              </a:ext>
            </a:extLst>
          </p:cNvPr>
          <p:cNvSpPr txBox="1"/>
          <p:nvPr/>
        </p:nvSpPr>
        <p:spPr>
          <a:xfrm>
            <a:off x="739966" y="32719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AF1F8C-714C-1744-9F5E-8CA6A31FDBF4}"/>
              </a:ext>
            </a:extLst>
          </p:cNvPr>
          <p:cNvSpPr txBox="1"/>
          <p:nvPr/>
        </p:nvSpPr>
        <p:spPr>
          <a:xfrm>
            <a:off x="1215752" y="52539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099D21-91D6-1641-A145-1D9448E963C2}"/>
              </a:ext>
            </a:extLst>
          </p:cNvPr>
          <p:cNvSpPr txBox="1"/>
          <p:nvPr/>
        </p:nvSpPr>
        <p:spPr>
          <a:xfrm>
            <a:off x="2167583" y="39858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3209F0-1777-4F45-937A-D59AD621BF23}"/>
              </a:ext>
            </a:extLst>
          </p:cNvPr>
          <p:cNvSpPr txBox="1"/>
          <p:nvPr/>
        </p:nvSpPr>
        <p:spPr>
          <a:xfrm>
            <a:off x="2589396" y="447404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F9A797-4AB4-BC45-B04C-451087E17BFC}"/>
              </a:ext>
            </a:extLst>
          </p:cNvPr>
          <p:cNvSpPr txBox="1"/>
          <p:nvPr/>
        </p:nvSpPr>
        <p:spPr>
          <a:xfrm>
            <a:off x="3080353" y="416950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DB98352-BB34-FA48-B72B-2633CB4236A8}"/>
              </a:ext>
            </a:extLst>
          </p:cNvPr>
          <p:cNvGrpSpPr/>
          <p:nvPr/>
        </p:nvGrpSpPr>
        <p:grpSpPr>
          <a:xfrm>
            <a:off x="690347" y="2842796"/>
            <a:ext cx="1833146" cy="2856271"/>
            <a:chOff x="686440" y="3649693"/>
            <a:chExt cx="1833146" cy="197075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102F82C-3677-1A44-B75E-701CE2BC4F0D}"/>
                </a:ext>
              </a:extLst>
            </p:cNvPr>
            <p:cNvSpPr txBox="1"/>
            <p:nvPr/>
          </p:nvSpPr>
          <p:spPr>
            <a:xfrm>
              <a:off x="686440" y="3945807"/>
              <a:ext cx="437478" cy="1632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3B23FFC-0EF7-3740-B8A2-C68C29B57952}"/>
                </a:ext>
              </a:extLst>
            </p:cNvPr>
            <p:cNvSpPr txBox="1"/>
            <p:nvPr/>
          </p:nvSpPr>
          <p:spPr>
            <a:xfrm>
              <a:off x="2068814" y="3649693"/>
              <a:ext cx="450772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A010F11-6F51-F249-BFA8-2435DCAF8CD6}"/>
              </a:ext>
            </a:extLst>
          </p:cNvPr>
          <p:cNvGrpSpPr/>
          <p:nvPr/>
        </p:nvGrpSpPr>
        <p:grpSpPr>
          <a:xfrm>
            <a:off x="1137031" y="3665377"/>
            <a:ext cx="1861634" cy="2012709"/>
            <a:chOff x="1154390" y="3601472"/>
            <a:chExt cx="1861634" cy="201270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713F30-0CCA-F44D-8DA4-6093552ECDAD}"/>
                </a:ext>
              </a:extLst>
            </p:cNvPr>
            <p:cNvSpPr txBox="1"/>
            <p:nvPr/>
          </p:nvSpPr>
          <p:spPr>
            <a:xfrm>
              <a:off x="1154390" y="3601472"/>
              <a:ext cx="418916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B1784C-B1F0-A740-8C77-2022786476C7}"/>
                </a:ext>
              </a:extLst>
            </p:cNvPr>
            <p:cNvSpPr txBox="1"/>
            <p:nvPr/>
          </p:nvSpPr>
          <p:spPr>
            <a:xfrm>
              <a:off x="2553132" y="3643430"/>
              <a:ext cx="462892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61765A0-6ED8-E944-BE6C-9CFD5FE4983E}"/>
              </a:ext>
            </a:extLst>
          </p:cNvPr>
          <p:cNvSpPr txBox="1"/>
          <p:nvPr/>
        </p:nvSpPr>
        <p:spPr>
          <a:xfrm>
            <a:off x="4404709" y="208404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38B228-4573-F043-B19A-B988787A5F8A}"/>
              </a:ext>
            </a:extLst>
          </p:cNvPr>
          <p:cNvSpPr txBox="1"/>
          <p:nvPr/>
        </p:nvSpPr>
        <p:spPr>
          <a:xfrm>
            <a:off x="4847731" y="37205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589CC4-EEDA-094E-AD44-BC267CD6ECF9}"/>
              </a:ext>
            </a:extLst>
          </p:cNvPr>
          <p:cNvGrpSpPr/>
          <p:nvPr/>
        </p:nvGrpSpPr>
        <p:grpSpPr>
          <a:xfrm>
            <a:off x="3554611" y="2002437"/>
            <a:ext cx="3590392" cy="4656959"/>
            <a:chOff x="3554611" y="2002437"/>
            <a:chExt cx="3590392" cy="46569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AF4F047-C8F0-BE4F-BBDB-86A7D2143BE0}"/>
                </a:ext>
              </a:extLst>
            </p:cNvPr>
            <p:cNvGrpSpPr/>
            <p:nvPr/>
          </p:nvGrpSpPr>
          <p:grpSpPr>
            <a:xfrm>
              <a:off x="3554611" y="2002437"/>
              <a:ext cx="3590392" cy="4656959"/>
              <a:chOff x="4005925" y="1986213"/>
              <a:chExt cx="3590392" cy="4656959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70A2B06-97FA-5C4F-9C1A-9315EBDB79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721" r="26052" b="13605"/>
              <a:stretch/>
            </p:blipFill>
            <p:spPr>
              <a:xfrm>
                <a:off x="4005925" y="1986213"/>
                <a:ext cx="3590392" cy="465695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C90BFB-A949-5543-99F3-6E207838D2F3}"/>
                  </a:ext>
                </a:extLst>
              </p:cNvPr>
              <p:cNvSpPr txBox="1"/>
              <p:nvPr/>
            </p:nvSpPr>
            <p:spPr>
              <a:xfrm>
                <a:off x="6257406" y="2109037"/>
                <a:ext cx="1164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Tukey HSD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2CD5FA0-552F-D948-ACAE-08EC7CBCE545}"/>
                </a:ext>
              </a:extLst>
            </p:cNvPr>
            <p:cNvSpPr txBox="1"/>
            <p:nvPr/>
          </p:nvSpPr>
          <p:spPr>
            <a:xfrm>
              <a:off x="5300078" y="370733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9D898B-BDCC-D44F-BB3C-808A985F8DCB}"/>
                </a:ext>
              </a:extLst>
            </p:cNvPr>
            <p:cNvSpPr txBox="1"/>
            <p:nvPr/>
          </p:nvSpPr>
          <p:spPr>
            <a:xfrm>
              <a:off x="6626941" y="348071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DA447BB-C6AE-6B42-86BC-4517AAF240FC}"/>
              </a:ext>
            </a:extLst>
          </p:cNvPr>
          <p:cNvSpPr txBox="1"/>
          <p:nvPr/>
        </p:nvSpPr>
        <p:spPr>
          <a:xfrm>
            <a:off x="6186557" y="40766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521ECB-8514-2F4F-9387-47A2924029A1}"/>
              </a:ext>
            </a:extLst>
          </p:cNvPr>
          <p:cNvSpPr txBox="1"/>
          <p:nvPr/>
        </p:nvSpPr>
        <p:spPr>
          <a:xfrm>
            <a:off x="5745191" y="417579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FD8AE3-93F4-6B41-99AB-7096A642BED9}"/>
              </a:ext>
            </a:extLst>
          </p:cNvPr>
          <p:cNvSpPr txBox="1"/>
          <p:nvPr/>
        </p:nvSpPr>
        <p:spPr>
          <a:xfrm>
            <a:off x="4404709" y="2046033"/>
            <a:ext cx="426170" cy="37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48A88A-AE88-B149-B086-A54F0F5D063F}"/>
              </a:ext>
            </a:extLst>
          </p:cNvPr>
          <p:cNvSpPr txBox="1"/>
          <p:nvPr/>
        </p:nvSpPr>
        <p:spPr>
          <a:xfrm>
            <a:off x="4860153" y="387315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2FEF2F9-9233-4A45-B712-64050DB3D7CB}"/>
              </a:ext>
            </a:extLst>
          </p:cNvPr>
          <p:cNvGrpSpPr/>
          <p:nvPr/>
        </p:nvGrpSpPr>
        <p:grpSpPr>
          <a:xfrm>
            <a:off x="4780854" y="3687228"/>
            <a:ext cx="1788048" cy="1999262"/>
            <a:chOff x="4739011" y="3665904"/>
            <a:chExt cx="1788048" cy="199926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FB59D72-874B-CA45-BE14-024FF6157338}"/>
                </a:ext>
              </a:extLst>
            </p:cNvPr>
            <p:cNvSpPr txBox="1"/>
            <p:nvPr/>
          </p:nvSpPr>
          <p:spPr>
            <a:xfrm>
              <a:off x="4739011" y="3665904"/>
              <a:ext cx="476528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5178270-A97C-1C49-8264-897154622EEA}"/>
                </a:ext>
              </a:extLst>
            </p:cNvPr>
            <p:cNvSpPr txBox="1"/>
            <p:nvPr/>
          </p:nvSpPr>
          <p:spPr>
            <a:xfrm>
              <a:off x="6098710" y="3694415"/>
              <a:ext cx="428349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9498088-6B24-2D4F-9CFC-18EA8D80B33F}"/>
              </a:ext>
            </a:extLst>
          </p:cNvPr>
          <p:cNvGrpSpPr/>
          <p:nvPr/>
        </p:nvGrpSpPr>
        <p:grpSpPr>
          <a:xfrm>
            <a:off x="4339052" y="2135653"/>
            <a:ext cx="1858951" cy="3612437"/>
            <a:chOff x="4789314" y="2311742"/>
            <a:chExt cx="1858951" cy="335342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662F5DF-5CAE-C24E-A0D8-93B47572D84F}"/>
                </a:ext>
              </a:extLst>
            </p:cNvPr>
            <p:cNvSpPr txBox="1"/>
            <p:nvPr/>
          </p:nvSpPr>
          <p:spPr>
            <a:xfrm>
              <a:off x="6134923" y="3694415"/>
              <a:ext cx="513342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2EFBE12-A8C3-F544-861D-D333557FD5E9}"/>
                </a:ext>
              </a:extLst>
            </p:cNvPr>
            <p:cNvSpPr txBox="1"/>
            <p:nvPr/>
          </p:nvSpPr>
          <p:spPr>
            <a:xfrm>
              <a:off x="4789314" y="2311742"/>
              <a:ext cx="477147" cy="3293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E5E034-A263-4A45-AC10-42D0302592E1}"/>
              </a:ext>
            </a:extLst>
          </p:cNvPr>
          <p:cNvSpPr txBox="1"/>
          <p:nvPr/>
        </p:nvSpPr>
        <p:spPr>
          <a:xfrm>
            <a:off x="8099179" y="25091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18444C-1DCE-FA4D-B579-89BA19EA964F}"/>
              </a:ext>
            </a:extLst>
          </p:cNvPr>
          <p:cNvSpPr txBox="1"/>
          <p:nvPr/>
        </p:nvSpPr>
        <p:spPr>
          <a:xfrm>
            <a:off x="8908579" y="484337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91EE1A0-DF15-214E-B95D-79FA409CEF1B}"/>
              </a:ext>
            </a:extLst>
          </p:cNvPr>
          <p:cNvSpPr txBox="1"/>
          <p:nvPr/>
        </p:nvSpPr>
        <p:spPr>
          <a:xfrm>
            <a:off x="9701379" y="484337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3E80794-66CB-614B-A32D-E6272EEFC65D}"/>
              </a:ext>
            </a:extLst>
          </p:cNvPr>
          <p:cNvSpPr txBox="1"/>
          <p:nvPr/>
        </p:nvSpPr>
        <p:spPr>
          <a:xfrm>
            <a:off x="9281263" y="473382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598CF2F-9521-C24A-9C15-5263810F8AEA}"/>
              </a:ext>
            </a:extLst>
          </p:cNvPr>
          <p:cNvSpPr txBox="1"/>
          <p:nvPr/>
        </p:nvSpPr>
        <p:spPr>
          <a:xfrm>
            <a:off x="8489545" y="459734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75A6AF-BBBF-964D-98CF-5020E134C52E}"/>
              </a:ext>
            </a:extLst>
          </p:cNvPr>
          <p:cNvSpPr txBox="1"/>
          <p:nvPr/>
        </p:nvSpPr>
        <p:spPr>
          <a:xfrm>
            <a:off x="10020918" y="467260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DD215EC-79CB-A941-9060-8D4339488F0A}"/>
              </a:ext>
            </a:extLst>
          </p:cNvPr>
          <p:cNvGrpSpPr/>
          <p:nvPr/>
        </p:nvGrpSpPr>
        <p:grpSpPr>
          <a:xfrm>
            <a:off x="8064946" y="2509189"/>
            <a:ext cx="1596961" cy="3260774"/>
            <a:chOff x="8062824" y="2404392"/>
            <a:chExt cx="1596961" cy="3260774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487B2BF-011B-1147-9744-9F204E28E7FE}"/>
                </a:ext>
              </a:extLst>
            </p:cNvPr>
            <p:cNvSpPr txBox="1"/>
            <p:nvPr/>
          </p:nvSpPr>
          <p:spPr>
            <a:xfrm>
              <a:off x="8062824" y="2404392"/>
              <a:ext cx="385128" cy="3260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0617D1-B087-8B41-99FA-7CA3E15348A4}"/>
                </a:ext>
              </a:extLst>
            </p:cNvPr>
            <p:cNvSpPr txBox="1"/>
            <p:nvPr/>
          </p:nvSpPr>
          <p:spPr>
            <a:xfrm>
              <a:off x="9250962" y="2677187"/>
              <a:ext cx="408823" cy="298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DC77A1-E77E-9E43-8B79-08A6F18FECC6}"/>
              </a:ext>
            </a:extLst>
          </p:cNvPr>
          <p:cNvGrpSpPr/>
          <p:nvPr/>
        </p:nvGrpSpPr>
        <p:grpSpPr>
          <a:xfrm>
            <a:off x="8450074" y="3682310"/>
            <a:ext cx="1620249" cy="1979394"/>
            <a:chOff x="8457373" y="3670324"/>
            <a:chExt cx="1620249" cy="197939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86ACFC1-851F-1540-ACD6-FAD5A850A7D1}"/>
                </a:ext>
              </a:extLst>
            </p:cNvPr>
            <p:cNvSpPr txBox="1"/>
            <p:nvPr/>
          </p:nvSpPr>
          <p:spPr>
            <a:xfrm>
              <a:off x="8457373" y="3678967"/>
              <a:ext cx="432110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B74B64-1E98-8244-A5F5-AC2FA541C9A8}"/>
                </a:ext>
              </a:extLst>
            </p:cNvPr>
            <p:cNvSpPr txBox="1"/>
            <p:nvPr/>
          </p:nvSpPr>
          <p:spPr>
            <a:xfrm>
              <a:off x="9681882" y="3670324"/>
              <a:ext cx="395740" cy="1970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0CA242-218A-E047-8D74-C9216D445EC3}"/>
              </a:ext>
            </a:extLst>
          </p:cNvPr>
          <p:cNvSpPr txBox="1"/>
          <p:nvPr/>
        </p:nvSpPr>
        <p:spPr>
          <a:xfrm rot="16200000">
            <a:off x="1318789" y="6100866"/>
            <a:ext cx="10038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06274F-5399-6E46-90CC-ED3FF9BEB123}"/>
              </a:ext>
            </a:extLst>
          </p:cNvPr>
          <p:cNvSpPr txBox="1"/>
          <p:nvPr/>
        </p:nvSpPr>
        <p:spPr>
          <a:xfrm rot="16200000">
            <a:off x="2726875" y="6101020"/>
            <a:ext cx="9843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7343ACB-2614-D240-B05B-4955391B1991}"/>
              </a:ext>
            </a:extLst>
          </p:cNvPr>
          <p:cNvSpPr txBox="1"/>
          <p:nvPr/>
        </p:nvSpPr>
        <p:spPr>
          <a:xfrm rot="16200000">
            <a:off x="4961533" y="6126291"/>
            <a:ext cx="9502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3E2C032-F540-634B-8C37-2224B4794BC0}"/>
              </a:ext>
            </a:extLst>
          </p:cNvPr>
          <p:cNvSpPr txBox="1"/>
          <p:nvPr/>
        </p:nvSpPr>
        <p:spPr>
          <a:xfrm rot="16200000">
            <a:off x="6288186" y="6131952"/>
            <a:ext cx="9615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1F95923-FA66-5D44-B1EC-0E24ECC361E3}"/>
              </a:ext>
            </a:extLst>
          </p:cNvPr>
          <p:cNvSpPr txBox="1"/>
          <p:nvPr/>
        </p:nvSpPr>
        <p:spPr>
          <a:xfrm rot="16200000">
            <a:off x="8549649" y="6154564"/>
            <a:ext cx="10067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E13B90-E472-B043-964D-CFF8455915AF}"/>
              </a:ext>
            </a:extLst>
          </p:cNvPr>
          <p:cNvSpPr txBox="1"/>
          <p:nvPr/>
        </p:nvSpPr>
        <p:spPr>
          <a:xfrm rot="16200000">
            <a:off x="9778006" y="6107575"/>
            <a:ext cx="9712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21836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97" grpId="0"/>
      <p:bldP spid="99" grpId="0" animBg="1"/>
      <p:bldP spid="100" grpId="0" animBg="1"/>
      <p:bldP spid="101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4BA2-A07A-9B4E-954B-4905FA62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4" y="365125"/>
            <a:ext cx="10813026" cy="1325563"/>
          </a:xfrm>
        </p:spPr>
        <p:txBody>
          <a:bodyPr/>
          <a:lstStyle/>
          <a:p>
            <a:r>
              <a:rPr lang="en-US" dirty="0"/>
              <a:t>Changes in B explain results so far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8B64E9-4A23-4841-8C21-DC0A8ACCE1C9}"/>
              </a:ext>
            </a:extLst>
          </p:cNvPr>
          <p:cNvGrpSpPr/>
          <p:nvPr/>
        </p:nvGrpSpPr>
        <p:grpSpPr>
          <a:xfrm>
            <a:off x="351335" y="1847513"/>
            <a:ext cx="3901738" cy="4384845"/>
            <a:chOff x="387677" y="1312329"/>
            <a:chExt cx="3901738" cy="438484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08762F-B413-8C4D-A647-5CF6BE651B2E}"/>
                </a:ext>
              </a:extLst>
            </p:cNvPr>
            <p:cNvSpPr/>
            <p:nvPr/>
          </p:nvSpPr>
          <p:spPr>
            <a:xfrm>
              <a:off x="387677" y="1312329"/>
              <a:ext cx="3901738" cy="4384845"/>
            </a:xfrm>
            <a:prstGeom prst="round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4376-E5A1-1F4A-BBF3-10F5D8E7A44C}"/>
                </a:ext>
              </a:extLst>
            </p:cNvPr>
            <p:cNvGrpSpPr/>
            <p:nvPr/>
          </p:nvGrpSpPr>
          <p:grpSpPr>
            <a:xfrm>
              <a:off x="541534" y="1766871"/>
              <a:ext cx="3418146" cy="2289529"/>
              <a:chOff x="671468" y="2323611"/>
              <a:chExt cx="3418146" cy="22895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9F48C0-B152-C24D-8772-0DA730BCB117}"/>
                  </a:ext>
                </a:extLst>
              </p:cNvPr>
              <p:cNvSpPr txBox="1"/>
              <p:nvPr/>
            </p:nvSpPr>
            <p:spPr>
              <a:xfrm>
                <a:off x="864144" y="2323611"/>
                <a:ext cx="32254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NPK availability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961293-FC48-2E42-8B1D-A7108F5AEBBD}"/>
                  </a:ext>
                </a:extLst>
              </p:cNvPr>
              <p:cNvSpPr txBox="1"/>
              <p:nvPr/>
            </p:nvSpPr>
            <p:spPr>
              <a:xfrm>
                <a:off x="671468" y="3043480"/>
                <a:ext cx="337377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No differences between nutrients in plant tissues…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B789C-D90A-5B40-B9FE-C8016AA1C3E0}"/>
              </a:ext>
            </a:extLst>
          </p:cNvPr>
          <p:cNvGrpSpPr/>
          <p:nvPr/>
        </p:nvGrpSpPr>
        <p:grpSpPr>
          <a:xfrm>
            <a:off x="4081808" y="1847513"/>
            <a:ext cx="4052775" cy="4676084"/>
            <a:chOff x="4032821" y="1847513"/>
            <a:chExt cx="4052775" cy="467608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0AAA606-05F1-CC4E-9C68-19699A5169ED}"/>
                </a:ext>
              </a:extLst>
            </p:cNvPr>
            <p:cNvSpPr/>
            <p:nvPr/>
          </p:nvSpPr>
          <p:spPr>
            <a:xfrm>
              <a:off x="4032821" y="1847513"/>
              <a:ext cx="4026371" cy="4384845"/>
            </a:xfrm>
            <a:prstGeom prst="round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4AAD1A-CE34-9B42-A2E3-779760709DB2}"/>
                </a:ext>
              </a:extLst>
            </p:cNvPr>
            <p:cNvSpPr txBox="1"/>
            <p:nvPr/>
          </p:nvSpPr>
          <p:spPr>
            <a:xfrm>
              <a:off x="4253073" y="2302054"/>
              <a:ext cx="3700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Micronutrients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2148DF-D8D3-BE43-AA6C-630F68394A15}"/>
                </a:ext>
              </a:extLst>
            </p:cNvPr>
            <p:cNvSpPr txBox="1"/>
            <p:nvPr/>
          </p:nvSpPr>
          <p:spPr>
            <a:xfrm>
              <a:off x="4067760" y="2891834"/>
              <a:ext cx="401783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B responsible for decreased BCW growth?</a:t>
              </a:r>
            </a:p>
            <a:p>
              <a:pPr marL="407988"/>
              <a:r>
                <a:rPr lang="en-US" sz="2400" dirty="0">
                  <a:solidFill>
                    <a:schemeClr val="bg1"/>
                  </a:solidFill>
                </a:rPr>
                <a:t>Translocation of starch and sugar </a:t>
              </a:r>
              <a:r>
                <a:rPr lang="en-US" sz="1600" dirty="0">
                  <a:solidFill>
                    <a:schemeClr val="bg1"/>
                  </a:solidFill>
                </a:rPr>
                <a:t>(Duggar et al. 1953)</a:t>
              </a:r>
            </a:p>
            <a:p>
              <a:pPr marL="407988"/>
              <a:r>
                <a:rPr lang="en-US" sz="2400" dirty="0">
                  <a:solidFill>
                    <a:schemeClr val="bg1"/>
                  </a:solidFill>
                </a:rPr>
                <a:t>Can affect PPOs/PODs and other chemical defenses in tobacco and birch </a:t>
              </a:r>
              <a:r>
                <a:rPr lang="en-US" sz="1400" dirty="0">
                  <a:solidFill>
                    <a:schemeClr val="bg1"/>
                  </a:solidFill>
                </a:rPr>
                <a:t>(Ruiz et al. 1999; </a:t>
              </a:r>
              <a:r>
                <a:rPr lang="en-US" sz="1400" dirty="0" err="1">
                  <a:solidFill>
                    <a:schemeClr val="bg1"/>
                  </a:solidFill>
                </a:rPr>
                <a:t>Ruuhola</a:t>
              </a:r>
              <a:r>
                <a:rPr lang="en-US" sz="1400" dirty="0">
                  <a:solidFill>
                    <a:schemeClr val="bg1"/>
                  </a:solidFill>
                </a:rPr>
                <a:t> et al. 2011)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784A22-AD52-E542-AD4F-F5CF9CB48278}"/>
              </a:ext>
            </a:extLst>
          </p:cNvPr>
          <p:cNvGrpSpPr/>
          <p:nvPr/>
        </p:nvGrpSpPr>
        <p:grpSpPr>
          <a:xfrm>
            <a:off x="7990427" y="1863552"/>
            <a:ext cx="4087032" cy="4368806"/>
            <a:chOff x="7990427" y="1863552"/>
            <a:chExt cx="4087032" cy="436880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BA3C88C-E564-3245-9B92-CAC4F276D4AD}"/>
                </a:ext>
              </a:extLst>
            </p:cNvPr>
            <p:cNvSpPr/>
            <p:nvPr/>
          </p:nvSpPr>
          <p:spPr>
            <a:xfrm>
              <a:off x="7990427" y="1863552"/>
              <a:ext cx="4026371" cy="4368806"/>
            </a:xfrm>
            <a:prstGeom prst="roundRect">
              <a:avLst/>
            </a:prstGeom>
            <a:solidFill>
              <a:srgbClr val="BC1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D40FC4-4CB2-F94D-AA59-AFDBF8A41F35}"/>
                </a:ext>
              </a:extLst>
            </p:cNvPr>
            <p:cNvSpPr txBox="1"/>
            <p:nvPr/>
          </p:nvSpPr>
          <p:spPr>
            <a:xfrm>
              <a:off x="7998531" y="2267096"/>
              <a:ext cx="4078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Defense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A331A5-662C-5D49-8E6F-798555BB7FFC}"/>
                </a:ext>
              </a:extLst>
            </p:cNvPr>
            <p:cNvSpPr txBox="1"/>
            <p:nvPr/>
          </p:nvSpPr>
          <p:spPr>
            <a:xfrm>
              <a:off x="8134583" y="3024735"/>
              <a:ext cx="391254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FAW suppressing PIs &amp; not inducing PPOs/PODs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</a:rPr>
                <a:t>BCW inducing PPO/POD in inorganic treatment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– although does not explain growth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4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8A08-DA8E-B043-A470-872CEC15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all mean?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BFB65-977D-414C-8CA1-6309EF5E8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4147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Response to manure is caterpillar specific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Boron higher in manure treated plants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Leaf protein not different between manure and inorganic fertilizer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Possibly, BCW responding to unknown defense or physical structure</a:t>
            </a:r>
          </a:p>
        </p:txBody>
      </p:sp>
    </p:spTree>
    <p:extLst>
      <p:ext uri="{BB962C8B-B14F-4D97-AF65-F5344CB8AC3E}">
        <p14:creationId xmlns:p14="http://schemas.microsoft.com/office/powerpoint/2010/main" val="4752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84987" y="3549752"/>
            <a:ext cx="2265804" cy="68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Tooker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/>
              <a:t>Lab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987" y="1814829"/>
            <a:ext cx="1924431" cy="1758532"/>
          </a:xfrm>
          <a:prstGeom prst="rect">
            <a:avLst/>
          </a:prstGeom>
        </p:spPr>
      </p:pic>
      <p:pic>
        <p:nvPicPr>
          <p:cNvPr id="10" name="IMG_12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027003"/>
            <a:ext cx="4279177" cy="2407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4987" y="3923012"/>
            <a:ext cx="4750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Special thanks to undergrads Hayden Bock, Jennifer </a:t>
            </a:r>
            <a:r>
              <a:rPr lang="en-US" sz="2000" dirty="0" err="1"/>
              <a:t>Halterman</a:t>
            </a:r>
            <a:r>
              <a:rPr lang="en-US" sz="2000" dirty="0"/>
              <a:t>, Sonia Klein, Ken Kim, Kyra </a:t>
            </a:r>
            <a:r>
              <a:rPr lang="en-US" sz="2000" dirty="0" err="1"/>
              <a:t>Hoerr</a:t>
            </a:r>
            <a:r>
              <a:rPr lang="en-US" sz="2000" dirty="0"/>
              <a:t>, Garrett Reiter, Amanda </a:t>
            </a:r>
            <a:r>
              <a:rPr lang="en-US" sz="2000" dirty="0" err="1"/>
              <a:t>Seow</a:t>
            </a:r>
            <a:r>
              <a:rPr lang="en-US" sz="2000" dirty="0"/>
              <a:t>, Brandon Wilt, and Dan Wisniewski</a:t>
            </a:r>
          </a:p>
          <a:p>
            <a:endParaRPr lang="en-US" sz="2000" dirty="0"/>
          </a:p>
          <a:p>
            <a:r>
              <a:rPr lang="en-US" sz="2000" dirty="0"/>
              <a:t>Felton Lab – especially Michelle </a:t>
            </a:r>
            <a:r>
              <a:rPr lang="en-US" sz="2000" dirty="0" err="1"/>
              <a:t>Peiffer</a:t>
            </a:r>
            <a:endParaRPr lang="en-US" sz="2000" dirty="0"/>
          </a:p>
          <a:p>
            <a:r>
              <a:rPr lang="en-US" sz="2000" dirty="0"/>
              <a:t>Hoover Lab – Charlie Mason</a:t>
            </a:r>
          </a:p>
          <a:p>
            <a:endParaRPr lang="en-US" sz="2000" dirty="0"/>
          </a:p>
          <a:p>
            <a:r>
              <a:rPr lang="en-US" sz="2000" dirty="0"/>
              <a:t>Farm manager Austin </a:t>
            </a:r>
            <a:r>
              <a:rPr lang="en-US" sz="2000" dirty="0" err="1"/>
              <a:t>Kirt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42" y="1976415"/>
            <a:ext cx="4276251" cy="1647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6EEAEA-A5E2-CD45-A4EA-C47442DE99A1}"/>
              </a:ext>
            </a:extLst>
          </p:cNvPr>
          <p:cNvSpPr txBox="1"/>
          <p:nvPr/>
        </p:nvSpPr>
        <p:spPr>
          <a:xfrm>
            <a:off x="7309418" y="2255544"/>
            <a:ext cx="234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Funded by NE SARE grant </a:t>
            </a:r>
            <a:r>
              <a:rPr lang="en-US" sz="2000" dirty="0"/>
              <a:t>GNE16-135 </a:t>
            </a:r>
          </a:p>
        </p:txBody>
      </p:sp>
    </p:spTree>
    <p:extLst>
      <p:ext uri="{BB962C8B-B14F-4D97-AF65-F5344CB8AC3E}">
        <p14:creationId xmlns:p14="http://schemas.microsoft.com/office/powerpoint/2010/main" val="13975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FE5828-A5FB-854B-B3CF-199CB4FB2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919" y="1640640"/>
            <a:ext cx="2915594" cy="2915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F506A-C6D0-FD41-8B28-202153CDB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3" b="94667" l="10000" r="95429">
                        <a14:foregroundMark x1="31714" y1="73333" x2="40857" y2="73333"/>
                        <a14:foregroundMark x1="30571" y1="72000" x2="37000" y2="69905"/>
                        <a14:foregroundMark x1="29286" y1="76571" x2="35143" y2="75238"/>
                        <a14:foregroundMark x1="36714" y1="75619" x2="39143" y2="75238"/>
                        <a14:foregroundMark x1="65571" y1="57333" x2="72143" y2="55810"/>
                        <a14:foregroundMark x1="74429" y1="57333" x2="73286" y2="56381"/>
                        <a14:foregroundMark x1="61857" y1="58667" x2="64286" y2="58476"/>
                        <a14:foregroundMark x1="86714" y1="24000" x2="90286" y2="28000"/>
                        <a14:foregroundMark x1="35286" y1="5714" x2="36714" y2="7429"/>
                        <a14:foregroundMark x1="40429" y1="28571" x2="44286" y2="27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905" y="2029171"/>
            <a:ext cx="3536024" cy="2646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D3EEA-6BDE-F045-BEF2-3122F33895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89983" l="5762" r="89941">
                        <a14:backgroundMark x1="16699" y1="52462" x2="20215" y2="55348"/>
                        <a14:backgroundMark x1="25391" y1="58913" x2="34961" y2="62649"/>
                        <a14:backgroundMark x1="40234" y1="63667" x2="41992" y2="64007"/>
                        <a14:backgroundMark x1="46680" y1="62818" x2="47168" y2="61460"/>
                      </a14:backgroundRemoval>
                    </a14:imgEffect>
                  </a14:imgLayer>
                </a14:imgProps>
              </a:ext>
            </a:extLst>
          </a:blip>
          <a:srcRect l="8431" t="25416" r="43807" b="29068"/>
          <a:stretch/>
        </p:blipFill>
        <p:spPr>
          <a:xfrm flipH="1">
            <a:off x="7637929" y="2999946"/>
            <a:ext cx="3280531" cy="1824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89EC7E-A20C-D545-8966-01B8DDC01E1E}"/>
              </a:ext>
            </a:extLst>
          </p:cNvPr>
          <p:cNvSpPr txBox="1"/>
          <p:nvPr/>
        </p:nvSpPr>
        <p:spPr>
          <a:xfrm>
            <a:off x="5136777" y="5365376"/>
            <a:ext cx="1925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Elizabeth Rowen</a:t>
            </a:r>
          </a:p>
          <a:p>
            <a:pPr algn="ctr"/>
            <a:r>
              <a:rPr lang="en-US" dirty="0"/>
              <a:t>epr5119@psu.edu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998CDA-F657-9247-98C3-2A946DE0FDF0}"/>
              </a:ext>
            </a:extLst>
          </p:cNvPr>
          <p:cNvGrpSpPr/>
          <p:nvPr/>
        </p:nvGrpSpPr>
        <p:grpSpPr>
          <a:xfrm>
            <a:off x="8888507" y="2347717"/>
            <a:ext cx="1667435" cy="1004937"/>
            <a:chOff x="8861612" y="1711369"/>
            <a:chExt cx="1667435" cy="1004937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8187DAB6-3AD7-7D42-B697-1C0A19AA080F}"/>
                </a:ext>
              </a:extLst>
            </p:cNvPr>
            <p:cNvSpPr/>
            <p:nvPr/>
          </p:nvSpPr>
          <p:spPr>
            <a:xfrm>
              <a:off x="8861612" y="1711369"/>
              <a:ext cx="1667435" cy="1004937"/>
            </a:xfrm>
            <a:prstGeom prst="wedgeEllipseCallout">
              <a:avLst>
                <a:gd name="adj1" fmla="val 41804"/>
                <a:gd name="adj2" fmla="val 55943"/>
              </a:avLst>
            </a:prstGeom>
            <a:solidFill>
              <a:srgbClr val="E69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BEFB03-D711-1644-9873-5765F2A30E09}"/>
                </a:ext>
              </a:extLst>
            </p:cNvPr>
            <p:cNvSpPr txBox="1"/>
            <p:nvPr/>
          </p:nvSpPr>
          <p:spPr>
            <a:xfrm>
              <a:off x="8951952" y="2029171"/>
              <a:ext cx="1486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Bleh – poopy!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20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270E-E740-CA48-863C-3CC15F49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633"/>
            <a:ext cx="7028329" cy="1325563"/>
          </a:xfrm>
        </p:spPr>
        <p:txBody>
          <a:bodyPr/>
          <a:lstStyle/>
          <a:p>
            <a:r>
              <a:rPr lang="en-US" dirty="0"/>
              <a:t>Manure does not increase micronutrients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75F87B-11A5-F347-89DC-BB54E22213A4}"/>
              </a:ext>
            </a:extLst>
          </p:cNvPr>
          <p:cNvGrpSpPr/>
          <p:nvPr/>
        </p:nvGrpSpPr>
        <p:grpSpPr>
          <a:xfrm>
            <a:off x="381013" y="2118036"/>
            <a:ext cx="1865711" cy="4399402"/>
            <a:chOff x="94666" y="1601359"/>
            <a:chExt cx="1718916" cy="43819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502A7B-9306-6340-8AED-87C2059C8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603" b="9596"/>
            <a:stretch/>
          </p:blipFill>
          <p:spPr>
            <a:xfrm>
              <a:off x="94666" y="1601359"/>
              <a:ext cx="1718916" cy="4381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24912B-DC70-2C4E-9C24-5D4AC2D7CCFE}"/>
                </a:ext>
              </a:extLst>
            </p:cNvPr>
            <p:cNvSpPr txBox="1"/>
            <p:nvPr/>
          </p:nvSpPr>
          <p:spPr>
            <a:xfrm>
              <a:off x="927572" y="1890456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N.S.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6F355A-ADAB-1744-A1BE-49AD201C228F}"/>
              </a:ext>
            </a:extLst>
          </p:cNvPr>
          <p:cNvGrpSpPr/>
          <p:nvPr/>
        </p:nvGrpSpPr>
        <p:grpSpPr>
          <a:xfrm>
            <a:off x="2246724" y="2131904"/>
            <a:ext cx="1748947" cy="4385534"/>
            <a:chOff x="1804500" y="1601359"/>
            <a:chExt cx="1748947" cy="43855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A0C4E6-D30A-334D-B72C-3EE769732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22268" b="9523"/>
            <a:stretch/>
          </p:blipFill>
          <p:spPr>
            <a:xfrm>
              <a:off x="1804500" y="1601359"/>
              <a:ext cx="1748947" cy="438553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6F3252-99B4-564A-9086-66EC3B2B2CF8}"/>
                </a:ext>
              </a:extLst>
            </p:cNvPr>
            <p:cNvSpPr txBox="1"/>
            <p:nvPr/>
          </p:nvSpPr>
          <p:spPr>
            <a:xfrm>
              <a:off x="2623652" y="1928038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N.S.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DB5B4A-7F11-894D-ADA1-2A022ABEEFC9}"/>
              </a:ext>
            </a:extLst>
          </p:cNvPr>
          <p:cNvGrpSpPr/>
          <p:nvPr/>
        </p:nvGrpSpPr>
        <p:grpSpPr>
          <a:xfrm>
            <a:off x="6346028" y="1840708"/>
            <a:ext cx="3493820" cy="4672856"/>
            <a:chOff x="5753831" y="1861701"/>
            <a:chExt cx="3493820" cy="46728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26A556-DA34-7043-B062-A99132F6DFD4}"/>
                </a:ext>
              </a:extLst>
            </p:cNvPr>
            <p:cNvSpPr txBox="1"/>
            <p:nvPr/>
          </p:nvSpPr>
          <p:spPr>
            <a:xfrm>
              <a:off x="6205536" y="1861701"/>
              <a:ext cx="2630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Predicted by Phelan, 1996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750D185-B408-8B42-8CC4-9DD95572EBDC}"/>
                </a:ext>
              </a:extLst>
            </p:cNvPr>
            <p:cNvGrpSpPr/>
            <p:nvPr/>
          </p:nvGrpSpPr>
          <p:grpSpPr>
            <a:xfrm>
              <a:off x="5753831" y="2174218"/>
              <a:ext cx="1749758" cy="4352746"/>
              <a:chOff x="5352091" y="1890456"/>
              <a:chExt cx="1749758" cy="435274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989718F-62B9-FE46-90D1-F7CA486E1B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1271" b="9089"/>
              <a:stretch/>
            </p:blipFill>
            <p:spPr>
              <a:xfrm>
                <a:off x="5352091" y="1890456"/>
                <a:ext cx="1749758" cy="435274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7E1210-EA0C-4345-92F8-401EA392FD1B}"/>
                  </a:ext>
                </a:extLst>
              </p:cNvPr>
              <p:cNvSpPr txBox="1"/>
              <p:nvPr/>
            </p:nvSpPr>
            <p:spPr>
              <a:xfrm>
                <a:off x="6115662" y="2141429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N.S.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5B3D78-57B7-4F4B-9087-BA2B808F44E4}"/>
                </a:ext>
              </a:extLst>
            </p:cNvPr>
            <p:cNvGrpSpPr/>
            <p:nvPr/>
          </p:nvGrpSpPr>
          <p:grpSpPr>
            <a:xfrm>
              <a:off x="7520832" y="2181811"/>
              <a:ext cx="1726819" cy="4352746"/>
              <a:chOff x="7119092" y="1898049"/>
              <a:chExt cx="1726819" cy="435274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E6AFFA1-6A9D-0546-B0A6-1624DB36F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22303" b="9089"/>
              <a:stretch/>
            </p:blipFill>
            <p:spPr>
              <a:xfrm>
                <a:off x="7119092" y="1898049"/>
                <a:ext cx="1726819" cy="435274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6CEFE8-249E-624F-9B82-FAE880F76F8E}"/>
                  </a:ext>
                </a:extLst>
              </p:cNvPr>
              <p:cNvSpPr txBox="1"/>
              <p:nvPr/>
            </p:nvSpPr>
            <p:spPr>
              <a:xfrm>
                <a:off x="7870944" y="2127974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N.S.</a:t>
                </a:r>
              </a:p>
            </p:txBody>
          </p:sp>
        </p:grpSp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A930911-8C29-4F46-A172-CCC46F087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21797" b="9640"/>
          <a:stretch/>
        </p:blipFill>
        <p:spPr>
          <a:xfrm>
            <a:off x="4007390" y="2160818"/>
            <a:ext cx="1755033" cy="4326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7ACE91-76C8-754E-B00E-A60523A85707}"/>
              </a:ext>
            </a:extLst>
          </p:cNvPr>
          <p:cNvSpPr txBox="1"/>
          <p:nvPr/>
        </p:nvSpPr>
        <p:spPr>
          <a:xfrm>
            <a:off x="4840866" y="2522557"/>
            <a:ext cx="63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BC2E78-239B-A34C-874C-236F72D5A69D}"/>
              </a:ext>
            </a:extLst>
          </p:cNvPr>
          <p:cNvSpPr txBox="1"/>
          <p:nvPr/>
        </p:nvSpPr>
        <p:spPr>
          <a:xfrm>
            <a:off x="817310" y="1858081"/>
            <a:ext cx="507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Predicted by Murrell and Cullen, 2014; Phelan, 1997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99C541-D2F1-1E4F-AA74-ABE572757C44}"/>
              </a:ext>
            </a:extLst>
          </p:cNvPr>
          <p:cNvGrpSpPr/>
          <p:nvPr/>
        </p:nvGrpSpPr>
        <p:grpSpPr>
          <a:xfrm>
            <a:off x="10287683" y="3400922"/>
            <a:ext cx="1599896" cy="993304"/>
            <a:chOff x="10011203" y="3534042"/>
            <a:chExt cx="1599896" cy="99330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EEB133-6C9E-DB44-8BFD-63E88D291231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01BAA2-C1A0-384E-96E0-F4D9E23E6703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A404CAF-9B3C-FB44-916F-1D082B15508C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5F626E-5FAC-8D42-A644-6BA537564678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DE283A-5043-704A-B68D-2336CAEC07BE}"/>
              </a:ext>
            </a:extLst>
          </p:cNvPr>
          <p:cNvGrpSpPr/>
          <p:nvPr/>
        </p:nvGrpSpPr>
        <p:grpSpPr>
          <a:xfrm>
            <a:off x="8069851" y="57259"/>
            <a:ext cx="4026371" cy="1382930"/>
            <a:chOff x="4032821" y="1847514"/>
            <a:chExt cx="4026371" cy="138293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F6144ED-AC39-F145-BAE2-417547C52DFA}"/>
                </a:ext>
              </a:extLst>
            </p:cNvPr>
            <p:cNvSpPr/>
            <p:nvPr/>
          </p:nvSpPr>
          <p:spPr>
            <a:xfrm>
              <a:off x="4032821" y="1847514"/>
              <a:ext cx="4026371" cy="1382930"/>
            </a:xfrm>
            <a:prstGeom prst="round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5F6F53-80D6-F04D-8948-79D3D70F59A9}"/>
                </a:ext>
              </a:extLst>
            </p:cNvPr>
            <p:cNvSpPr txBox="1"/>
            <p:nvPr/>
          </p:nvSpPr>
          <p:spPr>
            <a:xfrm>
              <a:off x="4252598" y="1966353"/>
              <a:ext cx="3700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Micronutrients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2C2E61F-3EF5-934B-B46D-0C0C7BD5DFF0}"/>
                </a:ext>
              </a:extLst>
            </p:cNvPr>
            <p:cNvSpPr txBox="1"/>
            <p:nvPr/>
          </p:nvSpPr>
          <p:spPr>
            <a:xfrm>
              <a:off x="4196329" y="2414285"/>
              <a:ext cx="3813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Manure-fertilized plants will have higher micronutrients.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5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A4067-7F10-4247-BD8C-3DE709AE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damage higher in manure in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8E44F9-1435-3D4E-BD43-EB61BC8EED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19" y="1516664"/>
            <a:ext cx="2334788" cy="4386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44C154-0D5D-3944-96B8-2B268CF1D834}"/>
              </a:ext>
            </a:extLst>
          </p:cNvPr>
          <p:cNvSpPr txBox="1"/>
          <p:nvPr/>
        </p:nvSpPr>
        <p:spPr>
          <a:xfrm>
            <a:off x="791905" y="1519838"/>
            <a:ext cx="2347901" cy="120032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Early-Season Damage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EF4CA-1BC1-7843-AE57-CD418D23EEF1}"/>
              </a:ext>
            </a:extLst>
          </p:cNvPr>
          <p:cNvSpPr txBox="1"/>
          <p:nvPr/>
        </p:nvSpPr>
        <p:spPr>
          <a:xfrm>
            <a:off x="1376119" y="5927835"/>
            <a:ext cx="17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0-4 scale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8000F5-F31E-704F-ABCA-9632EA997B5D}"/>
              </a:ext>
            </a:extLst>
          </p:cNvPr>
          <p:cNvGrpSpPr/>
          <p:nvPr/>
        </p:nvGrpSpPr>
        <p:grpSpPr>
          <a:xfrm>
            <a:off x="3350307" y="1495311"/>
            <a:ext cx="8490400" cy="5066200"/>
            <a:chOff x="151507" y="1516664"/>
            <a:chExt cx="8490400" cy="5066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812B14-4563-1141-B56E-F52F1028B3D2}"/>
                </a:ext>
              </a:extLst>
            </p:cNvPr>
            <p:cNvGrpSpPr/>
            <p:nvPr/>
          </p:nvGrpSpPr>
          <p:grpSpPr>
            <a:xfrm>
              <a:off x="151507" y="1516664"/>
              <a:ext cx="8490400" cy="5066200"/>
              <a:chOff x="1499859" y="1516664"/>
              <a:chExt cx="8490400" cy="50662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DFEFF90-64D2-7F4F-A8E2-42F85B671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348" t="3930" r="19669" b="3909"/>
              <a:stretch/>
            </p:blipFill>
            <p:spPr>
              <a:xfrm>
                <a:off x="7228521" y="1516664"/>
                <a:ext cx="2761738" cy="506619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AC34903-0DC9-AC41-9EAB-FD065B9ED5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596" t="3834" r="20588" b="4954"/>
              <a:stretch/>
            </p:blipFill>
            <p:spPr>
              <a:xfrm>
                <a:off x="4725194" y="1516664"/>
                <a:ext cx="2534586" cy="50662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4737BA-EA0D-5141-B914-B5CD45333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891" r="21312" b="4869"/>
              <a:stretch/>
            </p:blipFill>
            <p:spPr>
              <a:xfrm>
                <a:off x="1499859" y="1516664"/>
                <a:ext cx="3225335" cy="506619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C69C43-4A55-EF4A-AA4B-ABF608DC92BA}"/>
                  </a:ext>
                </a:extLst>
              </p:cNvPr>
              <p:cNvSpPr txBox="1"/>
              <p:nvPr/>
            </p:nvSpPr>
            <p:spPr>
              <a:xfrm>
                <a:off x="5138323" y="2169853"/>
                <a:ext cx="14029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P</a:t>
                </a:r>
                <a:r>
                  <a:rPr lang="en-US" sz="2400" dirty="0"/>
                  <a:t> &lt; 0.001 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9AC01-C2B6-CF4C-B4FB-4E3146232C3D}"/>
                </a:ext>
              </a:extLst>
            </p:cNvPr>
            <p:cNvSpPr txBox="1"/>
            <p:nvPr/>
          </p:nvSpPr>
          <p:spPr>
            <a:xfrm>
              <a:off x="1764174" y="1612427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2016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AAADDC-A94B-C647-A3D8-C8DB6D6C0405}"/>
                </a:ext>
              </a:extLst>
            </p:cNvPr>
            <p:cNvSpPr txBox="1"/>
            <p:nvPr/>
          </p:nvSpPr>
          <p:spPr>
            <a:xfrm>
              <a:off x="4182878" y="1612426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2017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552F66-8365-4441-9177-8FAA059F59F4}"/>
                </a:ext>
              </a:extLst>
            </p:cNvPr>
            <p:cNvSpPr txBox="1"/>
            <p:nvPr/>
          </p:nvSpPr>
          <p:spPr>
            <a:xfrm>
              <a:off x="6802088" y="1633138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2018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D8172A-66EC-A64A-ACC2-6EB78DEAAACA}"/>
              </a:ext>
            </a:extLst>
          </p:cNvPr>
          <p:cNvSpPr txBox="1"/>
          <p:nvPr/>
        </p:nvSpPr>
        <p:spPr>
          <a:xfrm>
            <a:off x="10068379" y="2148500"/>
            <a:ext cx="826667" cy="533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N.S.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BE22B-545A-DD46-A489-E72915405574}"/>
              </a:ext>
            </a:extLst>
          </p:cNvPr>
          <p:cNvSpPr txBox="1"/>
          <p:nvPr/>
        </p:nvSpPr>
        <p:spPr>
          <a:xfrm>
            <a:off x="5044921" y="2146070"/>
            <a:ext cx="826667" cy="533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N.S.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3DAC15-34C8-2A41-8651-246F6AA4F1E5}"/>
              </a:ext>
            </a:extLst>
          </p:cNvPr>
          <p:cNvGrpSpPr/>
          <p:nvPr/>
        </p:nvGrpSpPr>
        <p:grpSpPr>
          <a:xfrm>
            <a:off x="10365046" y="273101"/>
            <a:ext cx="1599896" cy="993304"/>
            <a:chOff x="10011203" y="3534042"/>
            <a:chExt cx="1599896" cy="9933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0F5332-E113-5E4E-81FD-7B9436F8A352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13455D-90D5-174F-BC1A-54D08585307D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513E58-F7FA-434C-8B60-ABF40C76D95C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E6AE55-1142-CF4B-8D2B-B4E0BC1E2437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DB69524-784D-244C-9D1B-9698FEA98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9" b="98696" l="0" r="100000">
                        <a14:foregroundMark x1="4615" y1="73188" x2="15897" y2="70870"/>
                        <a14:foregroundMark x1="11111" y1="70870" x2="14359" y2="70435"/>
                        <a14:foregroundMark x1="12991" y1="6522" x2="12991" y2="6522"/>
                        <a14:foregroundMark x1="15385" y1="9565" x2="22564" y2="19565"/>
                        <a14:foregroundMark x1="14017" y1="5797" x2="14701" y2="6957"/>
                        <a14:backgroundMark x1="7863" y1="31159" x2="15385" y2="39855"/>
                        <a14:backgroundMark x1="40171" y1="30000" x2="45299" y2="24348"/>
                        <a14:backgroundMark x1="82906" y1="19565" x2="89402" y2="22754"/>
                        <a14:backgroundMark x1="24274" y1="16957" x2="29573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54" y="1611785"/>
            <a:ext cx="811067" cy="9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40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F1E526-3AA8-8E47-9FCA-0B9063A7E66C}"/>
              </a:ext>
            </a:extLst>
          </p:cNvPr>
          <p:cNvGrpSpPr/>
          <p:nvPr/>
        </p:nvGrpSpPr>
        <p:grpSpPr>
          <a:xfrm>
            <a:off x="8305817" y="1765736"/>
            <a:ext cx="2473919" cy="4635062"/>
            <a:chOff x="8627942" y="1127121"/>
            <a:chExt cx="2174376" cy="44809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A56F0D-D490-3142-923B-1A8192099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41" t="5793" r="29223" b="20548"/>
            <a:stretch/>
          </p:blipFill>
          <p:spPr>
            <a:xfrm>
              <a:off x="8627942" y="1127121"/>
              <a:ext cx="2174376" cy="44809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AD307B-8C8A-3947-A7C4-4239A64026D4}"/>
                </a:ext>
              </a:extLst>
            </p:cNvPr>
            <p:cNvSpPr txBox="1"/>
            <p:nvPr/>
          </p:nvSpPr>
          <p:spPr>
            <a:xfrm>
              <a:off x="9388527" y="1730902"/>
              <a:ext cx="726574" cy="515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N.S.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AC4073-2008-664F-8A92-9281594E1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Slugs damage more plants in manure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A23EB7-F453-504E-9E99-D70B13B4A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561" t="5793" r="29982" b="20548"/>
          <a:stretch/>
        </p:blipFill>
        <p:spPr>
          <a:xfrm>
            <a:off x="6070524" y="1770912"/>
            <a:ext cx="2203225" cy="4596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F96E0-14C0-BC4C-BDEE-C7C0B86CC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7" t="5794" r="28790" b="20547"/>
          <a:stretch/>
        </p:blipFill>
        <p:spPr>
          <a:xfrm>
            <a:off x="3182882" y="1765736"/>
            <a:ext cx="2965358" cy="4635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08940-B4B6-5347-81C2-65F5ADE026AE}"/>
              </a:ext>
            </a:extLst>
          </p:cNvPr>
          <p:cNvSpPr txBox="1"/>
          <p:nvPr/>
        </p:nvSpPr>
        <p:spPr>
          <a:xfrm>
            <a:off x="6437323" y="2471911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P</a:t>
            </a:r>
            <a:r>
              <a:rPr lang="en-US" sz="2400" dirty="0"/>
              <a:t> = 0.005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DF962-F083-5449-AF9A-F7BB0DF5CC29}"/>
              </a:ext>
            </a:extLst>
          </p:cNvPr>
          <p:cNvSpPr txBox="1"/>
          <p:nvPr/>
        </p:nvSpPr>
        <p:spPr>
          <a:xfrm>
            <a:off x="4665561" y="2351089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N.S.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D4DC9-D358-5A46-A476-501236025F02}"/>
              </a:ext>
            </a:extLst>
          </p:cNvPr>
          <p:cNvSpPr txBox="1"/>
          <p:nvPr/>
        </p:nvSpPr>
        <p:spPr>
          <a:xfrm rot="16200000">
            <a:off x="783115" y="3677290"/>
            <a:ext cx="424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Proportion plants damaged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38BDD-077D-4E40-AF72-14EA5FCF5256}"/>
              </a:ext>
            </a:extLst>
          </p:cNvPr>
          <p:cNvSpPr txBox="1"/>
          <p:nvPr/>
        </p:nvSpPr>
        <p:spPr>
          <a:xfrm>
            <a:off x="4588420" y="181437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C9C54-356A-AA49-830D-29DDA2EC60EE}"/>
              </a:ext>
            </a:extLst>
          </p:cNvPr>
          <p:cNvSpPr txBox="1"/>
          <p:nvPr/>
        </p:nvSpPr>
        <p:spPr>
          <a:xfrm>
            <a:off x="6768820" y="181437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2DA997-B55D-674B-B011-DFE5E7B95A2A}"/>
              </a:ext>
            </a:extLst>
          </p:cNvPr>
          <p:cNvSpPr txBox="1"/>
          <p:nvPr/>
        </p:nvSpPr>
        <p:spPr>
          <a:xfrm>
            <a:off x="9079191" y="185357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E8D76B-2476-4048-86F0-733560BF9070}"/>
              </a:ext>
            </a:extLst>
          </p:cNvPr>
          <p:cNvGrpSpPr/>
          <p:nvPr/>
        </p:nvGrpSpPr>
        <p:grpSpPr>
          <a:xfrm>
            <a:off x="10234990" y="697384"/>
            <a:ext cx="1599896" cy="993304"/>
            <a:chOff x="10011203" y="3534042"/>
            <a:chExt cx="1599896" cy="99330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64BC41-BE27-CA4A-B177-D2F1DAF2D25D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3E4BD0-A539-E146-B413-AB8689BF7284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EC304F-1569-3945-8DCF-E7C81CE1C37F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6ADACD-E113-304B-848C-FFA871312E6D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4113C60-8E36-474E-BDB6-45DC02532B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25" r="27209"/>
          <a:stretch/>
        </p:blipFill>
        <p:spPr>
          <a:xfrm>
            <a:off x="280833" y="1990919"/>
            <a:ext cx="2164347" cy="38959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E22438-E2DC-8D4F-82F7-393B789D5C58}"/>
              </a:ext>
            </a:extLst>
          </p:cNvPr>
          <p:cNvSpPr txBox="1"/>
          <p:nvPr/>
        </p:nvSpPr>
        <p:spPr>
          <a:xfrm>
            <a:off x="464527" y="5517548"/>
            <a:ext cx="16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Maggie Douglas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AC8D51-DA30-6F4F-873A-EF2E2F6F5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32" b="99817" l="0" r="995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759418" flipV="1">
            <a:off x="9771401" y="4432734"/>
            <a:ext cx="2779978" cy="16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4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2E967-B3C6-C944-A6BA-B9E6F861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Manure used widely, especially Northeast 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1DD70-9100-F54F-860B-97AEEF04EE32}"/>
              </a:ext>
            </a:extLst>
          </p:cNvPr>
          <p:cNvSpPr txBox="1"/>
          <p:nvPr/>
        </p:nvSpPr>
        <p:spPr>
          <a:xfrm>
            <a:off x="8482912" y="6371471"/>
            <a:ext cx="304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2012 Ag Census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0CFCC-9382-AA4D-8EA4-3B0C268601D5}"/>
              </a:ext>
            </a:extLst>
          </p:cNvPr>
          <p:cNvSpPr txBox="1"/>
          <p:nvPr/>
        </p:nvSpPr>
        <p:spPr>
          <a:xfrm>
            <a:off x="1447799" y="1390016"/>
            <a:ext cx="816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10% acres of cropland were fertilized with manure (2012)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1FAB2-828B-AF4C-8E06-AC6AB063C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" t="28918" r="25340" b="5884"/>
          <a:stretch/>
        </p:blipFill>
        <p:spPr>
          <a:xfrm>
            <a:off x="0" y="2161526"/>
            <a:ext cx="6687384" cy="3519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C1C86-86DF-6F43-9F62-77A563427FF1}"/>
              </a:ext>
            </a:extLst>
          </p:cNvPr>
          <p:cNvSpPr txBox="1"/>
          <p:nvPr/>
        </p:nvSpPr>
        <p:spPr>
          <a:xfrm>
            <a:off x="6515934" y="2214154"/>
            <a:ext cx="5390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Manure is cheap fertilizer </a:t>
            </a:r>
          </a:p>
          <a:p>
            <a:pPr algn="ctr"/>
            <a:r>
              <a:rPr lang="en-US" sz="2800" dirty="0"/>
              <a:t>and in excess from farm operation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DE924-53C7-0D45-B781-7B6FFAAB0322}"/>
              </a:ext>
            </a:extLst>
          </p:cNvPr>
          <p:cNvSpPr txBox="1"/>
          <p:nvPr/>
        </p:nvSpPr>
        <p:spPr>
          <a:xfrm>
            <a:off x="752778" y="5746122"/>
            <a:ext cx="497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Darker yellow = higher proportion manure fertilizer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9D892-2CA6-E042-B17A-4BF870B7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04" y="3168261"/>
            <a:ext cx="5421278" cy="30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3FE164-0A89-1F4C-A9B9-DD02D57C4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1E7FC-3E76-9D4C-930D-50FB0565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Manure has advantages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7216BB-6CEF-EE4D-9A1E-319810D872C4}"/>
              </a:ext>
            </a:extLst>
          </p:cNvPr>
          <p:cNvGrpSpPr/>
          <p:nvPr/>
        </p:nvGrpSpPr>
        <p:grpSpPr>
          <a:xfrm>
            <a:off x="3967086" y="1431969"/>
            <a:ext cx="3838211" cy="3429230"/>
            <a:chOff x="4076079" y="1631501"/>
            <a:chExt cx="3838211" cy="342923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9A33B3C-4BC9-D341-99BA-C04ABA1E238F}"/>
                </a:ext>
              </a:extLst>
            </p:cNvPr>
            <p:cNvSpPr/>
            <p:nvPr/>
          </p:nvSpPr>
          <p:spPr>
            <a:xfrm>
              <a:off x="4076079" y="1631501"/>
              <a:ext cx="3838211" cy="342923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B0B979-54C4-D843-A9C0-3928AD01A7F8}"/>
                </a:ext>
              </a:extLst>
            </p:cNvPr>
            <p:cNvSpPr txBox="1"/>
            <p:nvPr/>
          </p:nvSpPr>
          <p:spPr>
            <a:xfrm>
              <a:off x="4428782" y="2425135"/>
              <a:ext cx="32254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Manure helps build soil organic matter, water infiltration, and soil invertebrate community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2D006C-AD8C-434B-8B5A-423A0E1A09DA}"/>
                </a:ext>
              </a:extLst>
            </p:cNvPr>
            <p:cNvSpPr txBox="1"/>
            <p:nvPr/>
          </p:nvSpPr>
          <p:spPr>
            <a:xfrm>
              <a:off x="5995184" y="3912075"/>
              <a:ext cx="15765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2">
                      <a:lumMod val="90000"/>
                    </a:schemeClr>
                  </a:solidFill>
                </a:rPr>
                <a:t>USDA 2015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2A222F-FFF0-3444-A8E7-F3C5ED9FD717}"/>
              </a:ext>
            </a:extLst>
          </p:cNvPr>
          <p:cNvSpPr txBox="1"/>
          <p:nvPr/>
        </p:nvSpPr>
        <p:spPr>
          <a:xfrm>
            <a:off x="0" y="6431030"/>
            <a:ext cx="347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Rowen, </a:t>
            </a:r>
            <a:r>
              <a:rPr lang="en-US" dirty="0" err="1">
                <a:solidFill>
                  <a:schemeClr val="bg1"/>
                </a:solidFill>
              </a:rPr>
              <a:t>Tooker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Blubaugh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in prep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81148F-AD23-F245-B82C-2A8233AEC2E3}"/>
              </a:ext>
            </a:extLst>
          </p:cNvPr>
          <p:cNvGrpSpPr/>
          <p:nvPr/>
        </p:nvGrpSpPr>
        <p:grpSpPr>
          <a:xfrm>
            <a:off x="211075" y="2055813"/>
            <a:ext cx="4133188" cy="4075329"/>
            <a:chOff x="259152" y="2123771"/>
            <a:chExt cx="4133188" cy="40753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1DA817-49FA-EA4B-A0FB-A276B1B63866}"/>
                </a:ext>
              </a:extLst>
            </p:cNvPr>
            <p:cNvGrpSpPr/>
            <p:nvPr/>
          </p:nvGrpSpPr>
          <p:grpSpPr>
            <a:xfrm>
              <a:off x="259152" y="2123771"/>
              <a:ext cx="4133188" cy="4075329"/>
              <a:chOff x="7189415" y="2791736"/>
              <a:chExt cx="3604041" cy="359034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B27F3AA-0E9F-414B-854D-85A0D7E2B6D3}"/>
                  </a:ext>
                </a:extLst>
              </p:cNvPr>
              <p:cNvSpPr/>
              <p:nvPr/>
            </p:nvSpPr>
            <p:spPr>
              <a:xfrm>
                <a:off x="7189415" y="2791736"/>
                <a:ext cx="3604041" cy="3590349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5DE0CAC-7956-1A4A-8AAD-CE0F185F6F4E}"/>
                  </a:ext>
                </a:extLst>
              </p:cNvPr>
              <p:cNvSpPr txBox="1"/>
              <p:nvPr/>
            </p:nvSpPr>
            <p:spPr>
              <a:xfrm>
                <a:off x="7428880" y="3343873"/>
                <a:ext cx="3225470" cy="105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Manure increases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arthropod predator communities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2B0D294-08C0-6645-8ABB-2C116B4E0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209">
                          <a14:foregroundMark x1="18577" y1="2813" x2="26482" y2="1563"/>
                          <a14:foregroundMark x1="29249" y1="3750" x2="33597" y2="6563"/>
                          <a14:foregroundMark x1="64822" y1="4375" x2="69170" y2="2188"/>
                          <a14:foregroundMark x1="93676" y1="53750" x2="96443" y2="55937"/>
                          <a14:foregroundMark x1="1976" y1="55625" x2="13439" y2="53750"/>
                          <a14:foregroundMark x1="23715" y1="46875" x2="13043" y2="52500"/>
                          <a14:foregroundMark x1="26087" y1="77188" x2="27273" y2="87813"/>
                          <a14:foregroundMark x1="26877" y1="95313" x2="27273" y2="99063"/>
                          <a14:foregroundMark x1="16206" y1="14688" x2="21344" y2="17500"/>
                          <a14:foregroundMark x1="22925" y1="20625" x2="31225" y2="296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569894">
              <a:off x="1625855" y="3769899"/>
              <a:ext cx="1317993" cy="167364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BD95B8-8E01-814F-8E88-FB62DFD8567A}"/>
              </a:ext>
            </a:extLst>
          </p:cNvPr>
          <p:cNvGrpSpPr/>
          <p:nvPr/>
        </p:nvGrpSpPr>
        <p:grpSpPr>
          <a:xfrm>
            <a:off x="7217044" y="2193898"/>
            <a:ext cx="4974956" cy="4664102"/>
            <a:chOff x="7380043" y="2345411"/>
            <a:chExt cx="4974956" cy="46641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6793074-763B-9349-ACC4-079A8D6874C2}"/>
                </a:ext>
              </a:extLst>
            </p:cNvPr>
            <p:cNvGrpSpPr/>
            <p:nvPr/>
          </p:nvGrpSpPr>
          <p:grpSpPr>
            <a:xfrm>
              <a:off x="7380043" y="2345411"/>
              <a:ext cx="4974956" cy="4664102"/>
              <a:chOff x="428945" y="2055813"/>
              <a:chExt cx="4974956" cy="466410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85CAE9D-59F6-8641-80BD-96928FC316E9}"/>
                  </a:ext>
                </a:extLst>
              </p:cNvPr>
              <p:cNvSpPr/>
              <p:nvPr/>
            </p:nvSpPr>
            <p:spPr>
              <a:xfrm>
                <a:off x="428945" y="2055813"/>
                <a:ext cx="4974956" cy="4664102"/>
              </a:xfrm>
              <a:prstGeom prst="ellipse">
                <a:avLst/>
              </a:prstGeom>
              <a:solidFill>
                <a:srgbClr val="E69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C8D8A3-C327-5541-9CCA-D743B63A60F1}"/>
                  </a:ext>
                </a:extLst>
              </p:cNvPr>
              <p:cNvSpPr txBox="1"/>
              <p:nvPr/>
            </p:nvSpPr>
            <p:spPr>
              <a:xfrm>
                <a:off x="1273116" y="2743461"/>
                <a:ext cx="32254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Manure lowers herbivore performance 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DE05C4-25B1-3D41-BE20-19A4111DC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313" r="100000">
                          <a14:backgroundMark x1="74688" y1="3930" x2="74844" y2="3057"/>
                          <a14:backgroundMark x1="78438" y1="3493" x2="79063" y2="2183"/>
                          <a14:backgroundMark x1="50938" y1="71179" x2="52031" y2="70742"/>
                          <a14:backgroundMark x1="53750" y1="71616" x2="53125" y2="69869"/>
                          <a14:backgroundMark x1="55625" y1="70742" x2="55313" y2="69432"/>
                          <a14:backgroundMark x1="39844" y1="73799" x2="44531" y2="70306"/>
                          <a14:backgroundMark x1="32656" y1="68559" x2="34688" y2="68996"/>
                          <a14:backgroundMark x1="25469" y1="71616" x2="16250" y2="73362"/>
                          <a14:backgroundMark x1="30938" y1="70742" x2="30938" y2="729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81678" y="4380175"/>
              <a:ext cx="2965919" cy="105660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987ECD-E37C-C64C-B8BC-FD0719ADA350}"/>
              </a:ext>
            </a:extLst>
          </p:cNvPr>
          <p:cNvSpPr txBox="1"/>
          <p:nvPr/>
        </p:nvSpPr>
        <p:spPr>
          <a:xfrm>
            <a:off x="1045938" y="5287149"/>
            <a:ext cx="2463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2">
                    <a:lumMod val="90000"/>
                  </a:schemeClr>
                </a:solidFill>
              </a:rPr>
              <a:t>Garrett et al. 2010; </a:t>
            </a:r>
            <a:r>
              <a:rPr lang="en-US" sz="1600" i="1" dirty="0" err="1">
                <a:solidFill>
                  <a:schemeClr val="bg2">
                    <a:lumMod val="90000"/>
                  </a:schemeClr>
                </a:solidFill>
              </a:rPr>
              <a:t>Birkhofer</a:t>
            </a:r>
            <a:r>
              <a:rPr lang="en-US" sz="1600" i="1" dirty="0">
                <a:solidFill>
                  <a:schemeClr val="bg2">
                    <a:lumMod val="90000"/>
                  </a:schemeClr>
                </a:solidFill>
              </a:rPr>
              <a:t> et al. 2008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3AF694-F731-3741-B840-20132A36B57A}"/>
              </a:ext>
            </a:extLst>
          </p:cNvPr>
          <p:cNvSpPr txBox="1"/>
          <p:nvPr/>
        </p:nvSpPr>
        <p:spPr>
          <a:xfrm>
            <a:off x="9267773" y="5608356"/>
            <a:ext cx="2463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E6D49E"/>
                </a:solidFill>
              </a:rPr>
              <a:t>Garrett et al. 2010; Phelan 1996; Staley et al., 2010</a:t>
            </a:r>
          </a:p>
        </p:txBody>
      </p:sp>
    </p:spTree>
    <p:extLst>
      <p:ext uri="{BB962C8B-B14F-4D97-AF65-F5344CB8AC3E}">
        <p14:creationId xmlns:p14="http://schemas.microsoft.com/office/powerpoint/2010/main" val="25516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4BA2-A07A-9B4E-954B-4905FA62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5125"/>
            <a:ext cx="11658600" cy="1325563"/>
          </a:xfrm>
        </p:spPr>
        <p:txBody>
          <a:bodyPr/>
          <a:lstStyle/>
          <a:p>
            <a:r>
              <a:rPr lang="en-US" dirty="0"/>
              <a:t>How does manure change herbivore performance?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8B64E9-4A23-4841-8C21-DC0A8ACCE1C9}"/>
              </a:ext>
            </a:extLst>
          </p:cNvPr>
          <p:cNvGrpSpPr/>
          <p:nvPr/>
        </p:nvGrpSpPr>
        <p:grpSpPr>
          <a:xfrm>
            <a:off x="351335" y="1847513"/>
            <a:ext cx="3901738" cy="4498398"/>
            <a:chOff x="387677" y="1312329"/>
            <a:chExt cx="3901738" cy="449839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08762F-B413-8C4D-A647-5CF6BE651B2E}"/>
                </a:ext>
              </a:extLst>
            </p:cNvPr>
            <p:cNvSpPr/>
            <p:nvPr/>
          </p:nvSpPr>
          <p:spPr>
            <a:xfrm>
              <a:off x="387677" y="1312329"/>
              <a:ext cx="3901738" cy="4384845"/>
            </a:xfrm>
            <a:prstGeom prst="round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4376-E5A1-1F4A-BBF3-10F5D8E7A44C}"/>
                </a:ext>
              </a:extLst>
            </p:cNvPr>
            <p:cNvGrpSpPr/>
            <p:nvPr/>
          </p:nvGrpSpPr>
          <p:grpSpPr>
            <a:xfrm>
              <a:off x="541534" y="1766871"/>
              <a:ext cx="3418146" cy="4043856"/>
              <a:chOff x="671468" y="2323611"/>
              <a:chExt cx="3418146" cy="404385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9F48C0-B152-C24D-8772-0DA730BCB117}"/>
                  </a:ext>
                </a:extLst>
              </p:cNvPr>
              <p:cNvSpPr txBox="1"/>
              <p:nvPr/>
            </p:nvSpPr>
            <p:spPr>
              <a:xfrm>
                <a:off x="864144" y="2323611"/>
                <a:ext cx="32254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NPK availability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961293-FC48-2E42-8B1D-A7108F5AEBBD}"/>
                  </a:ext>
                </a:extLst>
              </p:cNvPr>
              <p:cNvSpPr txBox="1"/>
              <p:nvPr/>
            </p:nvSpPr>
            <p:spPr>
              <a:xfrm>
                <a:off x="671468" y="3043480"/>
                <a:ext cx="3373773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Manure releases N (&amp;P,K) more slowly than inorganic fertilizers </a:t>
                </a:r>
                <a:r>
                  <a:rPr lang="en-US" sz="1600" dirty="0">
                    <a:solidFill>
                      <a:schemeClr val="bg1"/>
                    </a:solidFill>
                  </a:rPr>
                  <a:t>(Azeez and Van 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Averbeke</a:t>
                </a:r>
                <a:r>
                  <a:rPr lang="en-US" sz="1600" dirty="0">
                    <a:solidFill>
                      <a:schemeClr val="bg1"/>
                    </a:solidFill>
                  </a:rPr>
                  <a:t>, 2010)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Most herbivores respond positively to N </a:t>
                </a:r>
                <a:r>
                  <a:rPr lang="en-US" sz="1600" dirty="0">
                    <a:solidFill>
                      <a:schemeClr val="bg1"/>
                    </a:solidFill>
                  </a:rPr>
                  <a:t>(Mattson 1980)</a:t>
                </a:r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B789C-D90A-5B40-B9FE-C8016AA1C3E0}"/>
              </a:ext>
            </a:extLst>
          </p:cNvPr>
          <p:cNvGrpSpPr/>
          <p:nvPr/>
        </p:nvGrpSpPr>
        <p:grpSpPr>
          <a:xfrm>
            <a:off x="4081808" y="1847513"/>
            <a:ext cx="4026371" cy="4621509"/>
            <a:chOff x="4032821" y="1847513"/>
            <a:chExt cx="4026371" cy="462150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0AAA606-05F1-CC4E-9C68-19699A5169ED}"/>
                </a:ext>
              </a:extLst>
            </p:cNvPr>
            <p:cNvSpPr/>
            <p:nvPr/>
          </p:nvSpPr>
          <p:spPr>
            <a:xfrm>
              <a:off x="4032821" y="1847513"/>
              <a:ext cx="4026371" cy="4384845"/>
            </a:xfrm>
            <a:prstGeom prst="round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4AAD1A-CE34-9B42-A2E3-779760709DB2}"/>
                </a:ext>
              </a:extLst>
            </p:cNvPr>
            <p:cNvSpPr txBox="1"/>
            <p:nvPr/>
          </p:nvSpPr>
          <p:spPr>
            <a:xfrm>
              <a:off x="4253073" y="2302054"/>
              <a:ext cx="3700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Micronutrients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2148DF-D8D3-BE43-AA6C-630F68394A15}"/>
                </a:ext>
              </a:extLst>
            </p:cNvPr>
            <p:cNvSpPr txBox="1"/>
            <p:nvPr/>
          </p:nvSpPr>
          <p:spPr>
            <a:xfrm>
              <a:off x="4246173" y="2898814"/>
              <a:ext cx="3813019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Micronutrients in manure but not inorganic fertilizer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(Warman and Cooper, 2000)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</a:rPr>
                <a:t>May contribute to increased defense, lowered free nutrients in plants </a:t>
              </a:r>
              <a:r>
                <a:rPr lang="en-US" sz="1600" dirty="0">
                  <a:solidFill>
                    <a:schemeClr val="bg1"/>
                  </a:solidFill>
                </a:rPr>
                <a:t>(</a:t>
              </a:r>
              <a:r>
                <a:rPr lang="en-US" sz="1600" dirty="0" err="1">
                  <a:solidFill>
                    <a:schemeClr val="bg1"/>
                  </a:solidFill>
                </a:rPr>
                <a:t>Borpatragohain</a:t>
              </a:r>
              <a:r>
                <a:rPr lang="en-US" sz="1600" dirty="0">
                  <a:solidFill>
                    <a:schemeClr val="bg1"/>
                  </a:solidFill>
                </a:rPr>
                <a:t> et al., 2016; </a:t>
              </a:r>
              <a:r>
                <a:rPr lang="en-US" sz="1600" dirty="0" err="1">
                  <a:solidFill>
                    <a:schemeClr val="bg1"/>
                  </a:solidFill>
                </a:rPr>
                <a:t>Dordas</a:t>
              </a:r>
              <a:r>
                <a:rPr lang="en-US" sz="1600" dirty="0">
                  <a:solidFill>
                    <a:schemeClr val="bg1"/>
                  </a:solidFill>
                </a:rPr>
                <a:t>, 2008) 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2C4F54-2131-CB45-9B17-2C4935858FD2}"/>
              </a:ext>
            </a:extLst>
          </p:cNvPr>
          <p:cNvSpPr txBox="1"/>
          <p:nvPr/>
        </p:nvSpPr>
        <p:spPr>
          <a:xfrm>
            <a:off x="8543155" y="6469022"/>
            <a:ext cx="347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Rowen, </a:t>
            </a:r>
            <a:r>
              <a:rPr lang="en-US" dirty="0" err="1"/>
              <a:t>Tooker</a:t>
            </a:r>
            <a:r>
              <a:rPr lang="en-US" dirty="0"/>
              <a:t> &amp; </a:t>
            </a:r>
            <a:r>
              <a:rPr lang="en-US" dirty="0" err="1"/>
              <a:t>Blubaugh</a:t>
            </a:r>
            <a:r>
              <a:rPr lang="en-US" dirty="0"/>
              <a:t>, </a:t>
            </a:r>
            <a:r>
              <a:rPr lang="en-US" i="1" dirty="0"/>
              <a:t>in prep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784A22-AD52-E542-AD4F-F5CF9CB48278}"/>
              </a:ext>
            </a:extLst>
          </p:cNvPr>
          <p:cNvGrpSpPr/>
          <p:nvPr/>
        </p:nvGrpSpPr>
        <p:grpSpPr>
          <a:xfrm>
            <a:off x="7990427" y="1863552"/>
            <a:ext cx="4087032" cy="4368806"/>
            <a:chOff x="7990427" y="1863552"/>
            <a:chExt cx="4087032" cy="436880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BA3C88C-E564-3245-9B92-CAC4F276D4AD}"/>
                </a:ext>
              </a:extLst>
            </p:cNvPr>
            <p:cNvSpPr/>
            <p:nvPr/>
          </p:nvSpPr>
          <p:spPr>
            <a:xfrm>
              <a:off x="7990427" y="1863552"/>
              <a:ext cx="4026371" cy="4368806"/>
            </a:xfrm>
            <a:prstGeom prst="roundRect">
              <a:avLst/>
            </a:prstGeom>
            <a:solidFill>
              <a:srgbClr val="BC1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D40FC4-4CB2-F94D-AA59-AFDBF8A41F35}"/>
                </a:ext>
              </a:extLst>
            </p:cNvPr>
            <p:cNvSpPr txBox="1"/>
            <p:nvPr/>
          </p:nvSpPr>
          <p:spPr>
            <a:xfrm>
              <a:off x="7998531" y="2267096"/>
              <a:ext cx="4078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Defense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A331A5-662C-5D49-8E6F-798555BB7FFC}"/>
                </a:ext>
              </a:extLst>
            </p:cNvPr>
            <p:cNvSpPr txBox="1"/>
            <p:nvPr/>
          </p:nvSpPr>
          <p:spPr>
            <a:xfrm>
              <a:off x="8134583" y="3024735"/>
              <a:ext cx="39125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Increased production of secondary metabolites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(</a:t>
              </a:r>
              <a:r>
                <a:rPr lang="en-US" sz="1600" dirty="0" err="1">
                  <a:solidFill>
                    <a:schemeClr val="bg1"/>
                  </a:solidFill>
                </a:rPr>
                <a:t>Wszelaki</a:t>
              </a:r>
              <a:r>
                <a:rPr lang="en-US" sz="1600" dirty="0">
                  <a:solidFill>
                    <a:schemeClr val="bg1"/>
                  </a:solidFill>
                </a:rPr>
                <a:t> et al., 2005; Hsu et al., 2009; Staley et al., 2010; Koh et al., 2013)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2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41924-5D2D-EC47-B019-DE83BE7DB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0000" r="-157"/>
          <a:stretch/>
        </p:blipFill>
        <p:spPr>
          <a:xfrm>
            <a:off x="1196483" y="226794"/>
            <a:ext cx="3736051" cy="6492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8CFEB-5EF1-9946-8C8D-E15341B61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3933" t="10648" r="1252" b="24206"/>
          <a:stretch/>
        </p:blipFill>
        <p:spPr>
          <a:xfrm>
            <a:off x="4994936" y="231486"/>
            <a:ext cx="7133050" cy="6492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F5A32-3366-204E-969C-98DADB934C62}"/>
              </a:ext>
            </a:extLst>
          </p:cNvPr>
          <p:cNvSpPr txBox="1"/>
          <p:nvPr/>
        </p:nvSpPr>
        <p:spPr>
          <a:xfrm>
            <a:off x="1331429" y="936609"/>
            <a:ext cx="31616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Grew corn in GH for 5 weeks</a:t>
            </a:r>
          </a:p>
          <a:p>
            <a:pPr algn="ctr"/>
            <a:endParaRPr lang="en-US" sz="3200" b="1" dirty="0"/>
          </a:p>
          <a:p>
            <a:endParaRPr lang="en-US" sz="3200" dirty="0"/>
          </a:p>
          <a:p>
            <a:r>
              <a:rPr lang="en-US" sz="3200" dirty="0"/>
              <a:t>Tissue for elemental nutrient content</a:t>
            </a:r>
          </a:p>
          <a:p>
            <a:r>
              <a:rPr lang="en-US" sz="3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FB818-41EA-2C43-97F0-A2F98792B842}"/>
              </a:ext>
            </a:extLst>
          </p:cNvPr>
          <p:cNvSpPr txBox="1"/>
          <p:nvPr/>
        </p:nvSpPr>
        <p:spPr>
          <a:xfrm>
            <a:off x="8862647" y="1063384"/>
            <a:ext cx="33277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FAW or BCW </a:t>
            </a:r>
          </a:p>
          <a:p>
            <a:pPr algn="ctr"/>
            <a:r>
              <a:rPr lang="en-US" sz="3200" b="1" dirty="0"/>
              <a:t>feed for 6 d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Weighed larvae</a:t>
            </a:r>
          </a:p>
          <a:p>
            <a:endParaRPr lang="en-US" sz="3200" dirty="0"/>
          </a:p>
          <a:p>
            <a:r>
              <a:rPr lang="en-US" sz="3200" dirty="0"/>
              <a:t>Elemental nutrient content of leaves</a:t>
            </a:r>
          </a:p>
          <a:p>
            <a:endParaRPr lang="en-US" sz="3200" dirty="0"/>
          </a:p>
          <a:p>
            <a:r>
              <a:rPr lang="en-US" sz="3200" dirty="0"/>
              <a:t>Protein</a:t>
            </a:r>
          </a:p>
          <a:p>
            <a:pPr algn="ctr"/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E3350-808C-6443-BADF-F704E5382CE0}"/>
              </a:ext>
            </a:extLst>
          </p:cNvPr>
          <p:cNvSpPr txBox="1"/>
          <p:nvPr/>
        </p:nvSpPr>
        <p:spPr>
          <a:xfrm>
            <a:off x="5222116" y="1063384"/>
            <a:ext cx="38984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Fall armyworm (FAW) or black cutworm (BCW) feed for 48 h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r>
              <a:rPr lang="en-US" sz="3200" dirty="0"/>
              <a:t>Tissue for defensive protein induction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F4401-792A-DF4F-9F87-905C396A4D33}"/>
              </a:ext>
            </a:extLst>
          </p:cNvPr>
          <p:cNvSpPr txBox="1"/>
          <p:nvPr/>
        </p:nvSpPr>
        <p:spPr>
          <a:xfrm>
            <a:off x="0" y="43093"/>
            <a:ext cx="765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Fertilized with Manure or Inorganic  NPK </a:t>
            </a:r>
          </a:p>
        </p:txBody>
      </p:sp>
    </p:spTree>
    <p:extLst>
      <p:ext uri="{BB962C8B-B14F-4D97-AF65-F5344CB8AC3E}">
        <p14:creationId xmlns:p14="http://schemas.microsoft.com/office/powerpoint/2010/main" val="172145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uiExpand="1" build="allAtOnce"/>
      <p:bldP spid="1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4BA2-A07A-9B4E-954B-4905FA62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4" y="365125"/>
            <a:ext cx="10813026" cy="1325563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8B64E9-4A23-4841-8C21-DC0A8ACCE1C9}"/>
              </a:ext>
            </a:extLst>
          </p:cNvPr>
          <p:cNvGrpSpPr/>
          <p:nvPr/>
        </p:nvGrpSpPr>
        <p:grpSpPr>
          <a:xfrm>
            <a:off x="351335" y="1847513"/>
            <a:ext cx="3901738" cy="4384845"/>
            <a:chOff x="387677" y="1312329"/>
            <a:chExt cx="3901738" cy="438484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08762F-B413-8C4D-A647-5CF6BE651B2E}"/>
                </a:ext>
              </a:extLst>
            </p:cNvPr>
            <p:cNvSpPr/>
            <p:nvPr/>
          </p:nvSpPr>
          <p:spPr>
            <a:xfrm>
              <a:off x="387677" y="1312329"/>
              <a:ext cx="3901738" cy="4384845"/>
            </a:xfrm>
            <a:prstGeom prst="round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4376-E5A1-1F4A-BBF3-10F5D8E7A44C}"/>
                </a:ext>
              </a:extLst>
            </p:cNvPr>
            <p:cNvGrpSpPr/>
            <p:nvPr/>
          </p:nvGrpSpPr>
          <p:grpSpPr>
            <a:xfrm>
              <a:off x="541534" y="1766871"/>
              <a:ext cx="3418146" cy="2289529"/>
              <a:chOff x="671468" y="2323611"/>
              <a:chExt cx="3418146" cy="22895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9F48C0-B152-C24D-8772-0DA730BCB117}"/>
                  </a:ext>
                </a:extLst>
              </p:cNvPr>
              <p:cNvSpPr txBox="1"/>
              <p:nvPr/>
            </p:nvSpPr>
            <p:spPr>
              <a:xfrm>
                <a:off x="864144" y="2323611"/>
                <a:ext cx="32254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NPK availability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961293-FC48-2E42-8B1D-A7108F5AEBBD}"/>
                  </a:ext>
                </a:extLst>
              </p:cNvPr>
              <p:cNvSpPr txBox="1"/>
              <p:nvPr/>
            </p:nvSpPr>
            <p:spPr>
              <a:xfrm>
                <a:off x="671468" y="3043480"/>
                <a:ext cx="337377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Manure-fertilized plants will have lower NPK in tissue than inorganic fertilized plant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B789C-D90A-5B40-B9FE-C8016AA1C3E0}"/>
              </a:ext>
            </a:extLst>
          </p:cNvPr>
          <p:cNvGrpSpPr/>
          <p:nvPr/>
        </p:nvGrpSpPr>
        <p:grpSpPr>
          <a:xfrm>
            <a:off x="4081808" y="1847513"/>
            <a:ext cx="4026371" cy="4836953"/>
            <a:chOff x="4032821" y="1847513"/>
            <a:chExt cx="4026371" cy="483695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0AAA606-05F1-CC4E-9C68-19699A5169ED}"/>
                </a:ext>
              </a:extLst>
            </p:cNvPr>
            <p:cNvSpPr/>
            <p:nvPr/>
          </p:nvSpPr>
          <p:spPr>
            <a:xfrm>
              <a:off x="4032821" y="1847513"/>
              <a:ext cx="4026371" cy="4384845"/>
            </a:xfrm>
            <a:prstGeom prst="round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4AAD1A-CE34-9B42-A2E3-779760709DB2}"/>
                </a:ext>
              </a:extLst>
            </p:cNvPr>
            <p:cNvSpPr txBox="1"/>
            <p:nvPr/>
          </p:nvSpPr>
          <p:spPr>
            <a:xfrm>
              <a:off x="4253073" y="2302054"/>
              <a:ext cx="3700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Micronutrients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2148DF-D8D3-BE43-AA6C-630F68394A15}"/>
                </a:ext>
              </a:extLst>
            </p:cNvPr>
            <p:cNvSpPr txBox="1"/>
            <p:nvPr/>
          </p:nvSpPr>
          <p:spPr>
            <a:xfrm>
              <a:off x="4246173" y="2898814"/>
              <a:ext cx="381301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Manure-fertilized plants will have higher micronutrients.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</a:rPr>
                <a:t>Previous studies suggest that certain micronutrients are negatively correlated with herbivore growth in manure-amended plants</a:t>
              </a:r>
              <a:endParaRPr lang="en-US" sz="16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2C4F54-2131-CB45-9B17-2C4935858FD2}"/>
              </a:ext>
            </a:extLst>
          </p:cNvPr>
          <p:cNvSpPr txBox="1"/>
          <p:nvPr/>
        </p:nvSpPr>
        <p:spPr>
          <a:xfrm>
            <a:off x="8543155" y="6469022"/>
            <a:ext cx="347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Rowen, </a:t>
            </a:r>
            <a:r>
              <a:rPr lang="en-US" dirty="0" err="1"/>
              <a:t>Tooker</a:t>
            </a:r>
            <a:r>
              <a:rPr lang="en-US" dirty="0"/>
              <a:t> &amp; </a:t>
            </a:r>
            <a:r>
              <a:rPr lang="en-US" dirty="0" err="1"/>
              <a:t>Blubaugh</a:t>
            </a:r>
            <a:r>
              <a:rPr lang="en-US" dirty="0"/>
              <a:t>, </a:t>
            </a:r>
            <a:r>
              <a:rPr lang="en-US" i="1" dirty="0"/>
              <a:t>in prep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784A22-AD52-E542-AD4F-F5CF9CB48278}"/>
              </a:ext>
            </a:extLst>
          </p:cNvPr>
          <p:cNvGrpSpPr/>
          <p:nvPr/>
        </p:nvGrpSpPr>
        <p:grpSpPr>
          <a:xfrm>
            <a:off x="7990427" y="1863552"/>
            <a:ext cx="4087032" cy="4368806"/>
            <a:chOff x="7990427" y="1863552"/>
            <a:chExt cx="4087032" cy="436880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BA3C88C-E564-3245-9B92-CAC4F276D4AD}"/>
                </a:ext>
              </a:extLst>
            </p:cNvPr>
            <p:cNvSpPr/>
            <p:nvPr/>
          </p:nvSpPr>
          <p:spPr>
            <a:xfrm>
              <a:off x="7990427" y="1863552"/>
              <a:ext cx="4026371" cy="4368806"/>
            </a:xfrm>
            <a:prstGeom prst="roundRect">
              <a:avLst/>
            </a:prstGeom>
            <a:solidFill>
              <a:srgbClr val="BC1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D40FC4-4CB2-F94D-AA59-AFDBF8A41F35}"/>
                </a:ext>
              </a:extLst>
            </p:cNvPr>
            <p:cNvSpPr txBox="1"/>
            <p:nvPr/>
          </p:nvSpPr>
          <p:spPr>
            <a:xfrm>
              <a:off x="7998531" y="2267096"/>
              <a:ext cx="4078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Defense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A331A5-662C-5D49-8E6F-798555BB7FFC}"/>
                </a:ext>
              </a:extLst>
            </p:cNvPr>
            <p:cNvSpPr txBox="1"/>
            <p:nvPr/>
          </p:nvSpPr>
          <p:spPr>
            <a:xfrm>
              <a:off x="8134583" y="3024735"/>
              <a:ext cx="391254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Inducible defensive proteins, </a:t>
              </a:r>
              <a:r>
                <a:rPr lang="en-US" sz="2400" b="1" dirty="0">
                  <a:solidFill>
                    <a:schemeClr val="bg1"/>
                  </a:solidFill>
                </a:rPr>
                <a:t>PIs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b="1" dirty="0">
                  <a:solidFill>
                    <a:schemeClr val="bg1"/>
                  </a:solidFill>
                </a:rPr>
                <a:t>PPOs</a:t>
              </a:r>
              <a:r>
                <a:rPr lang="en-US" sz="2400" dirty="0">
                  <a:solidFill>
                    <a:schemeClr val="bg1"/>
                  </a:solidFill>
                </a:rPr>
                <a:t> and </a:t>
              </a:r>
              <a:r>
                <a:rPr lang="en-US" sz="2400" b="1" dirty="0">
                  <a:solidFill>
                    <a:schemeClr val="bg1"/>
                  </a:solidFill>
                </a:rPr>
                <a:t>PODs</a:t>
              </a:r>
              <a:r>
                <a:rPr lang="en-US" sz="2400" dirty="0">
                  <a:solidFill>
                    <a:schemeClr val="bg1"/>
                  </a:solidFill>
                </a:rPr>
                <a:t>, are important digestibility reducers in corn. 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</a:rPr>
                <a:t>Manure may affect inducibility of defenses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75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990600" y="517525"/>
            <a:ext cx="701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Manure reduces BCW growth,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DE35A-B0A4-9748-AC7B-D35E570C6DBE}"/>
              </a:ext>
            </a:extLst>
          </p:cNvPr>
          <p:cNvSpPr txBox="1"/>
          <p:nvPr/>
        </p:nvSpPr>
        <p:spPr>
          <a:xfrm>
            <a:off x="7503780" y="6469704"/>
            <a:ext cx="463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ANCOVA: final weight ~ fertilizer + initial weight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D31747-8615-8E41-9C4F-3C71EBB2D301}"/>
              </a:ext>
            </a:extLst>
          </p:cNvPr>
          <p:cNvGrpSpPr/>
          <p:nvPr/>
        </p:nvGrpSpPr>
        <p:grpSpPr>
          <a:xfrm>
            <a:off x="10540346" y="3413726"/>
            <a:ext cx="1599896" cy="993304"/>
            <a:chOff x="10011203" y="3534042"/>
            <a:chExt cx="1599896" cy="9933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42CE08-1AA5-D740-8CB5-48CBF093517E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4A821F-BB9E-8347-AFB9-74297B0F9C72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733DB2-A614-7245-8E7E-17463C2B7B18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825FCB-ED73-4C44-9F59-7D49E6E365CD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2AF977-8350-7246-B9EA-34B852B47AE2}"/>
              </a:ext>
            </a:extLst>
          </p:cNvPr>
          <p:cNvGrpSpPr/>
          <p:nvPr/>
        </p:nvGrpSpPr>
        <p:grpSpPr>
          <a:xfrm>
            <a:off x="6832824" y="1614130"/>
            <a:ext cx="3694488" cy="4926208"/>
            <a:chOff x="6088723" y="1610266"/>
            <a:chExt cx="3694488" cy="49262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F08427-C464-014F-B06E-43178C55891B}"/>
                </a:ext>
              </a:extLst>
            </p:cNvPr>
            <p:cNvGrpSpPr/>
            <p:nvPr/>
          </p:nvGrpSpPr>
          <p:grpSpPr>
            <a:xfrm>
              <a:off x="6088723" y="1610266"/>
              <a:ext cx="3694488" cy="4926208"/>
              <a:chOff x="5063487" y="1622628"/>
              <a:chExt cx="3694488" cy="492620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03F285D-D47F-A247-A295-A3A3CE4A50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4034"/>
              <a:stretch/>
            </p:blipFill>
            <p:spPr>
              <a:xfrm>
                <a:off x="5063487" y="1763957"/>
                <a:ext cx="3694488" cy="4784879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6F2B920-9875-1D4E-A143-B3AF4949CEE1}"/>
                  </a:ext>
                </a:extLst>
              </p:cNvPr>
              <p:cNvGrpSpPr/>
              <p:nvPr/>
            </p:nvGrpSpPr>
            <p:grpSpPr>
              <a:xfrm>
                <a:off x="6067894" y="1622628"/>
                <a:ext cx="1933681" cy="1159004"/>
                <a:chOff x="4075797" y="1645123"/>
                <a:chExt cx="1933681" cy="1159004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84F03F3-C7E2-624E-AA4A-798E0B0E7A0D}"/>
                    </a:ext>
                  </a:extLst>
                </p:cNvPr>
                <p:cNvSpPr txBox="1"/>
                <p:nvPr/>
              </p:nvSpPr>
              <p:spPr>
                <a:xfrm>
                  <a:off x="5096447" y="2434795"/>
                  <a:ext cx="4395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NS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8B8B92E-9EF5-314B-B4D3-D1FC2E3A2B53}"/>
                    </a:ext>
                  </a:extLst>
                </p:cNvPr>
                <p:cNvSpPr txBox="1"/>
                <p:nvPr/>
              </p:nvSpPr>
              <p:spPr>
                <a:xfrm>
                  <a:off x="4075797" y="1645123"/>
                  <a:ext cx="193368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FAW</a:t>
                  </a:r>
                </a:p>
              </p:txBody>
            </p:sp>
          </p:grp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64B531-7469-8B4A-B2F4-2A8B92AB93D2}"/>
                </a:ext>
              </a:extLst>
            </p:cNvPr>
            <p:cNvSpPr/>
            <p:nvPr/>
          </p:nvSpPr>
          <p:spPr>
            <a:xfrm>
              <a:off x="7127161" y="6202392"/>
              <a:ext cx="2656050" cy="33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038981-DCE7-7A43-B230-F113AD01B8C0}"/>
              </a:ext>
            </a:extLst>
          </p:cNvPr>
          <p:cNvGrpSpPr/>
          <p:nvPr/>
        </p:nvGrpSpPr>
        <p:grpSpPr>
          <a:xfrm>
            <a:off x="3035929" y="1513504"/>
            <a:ext cx="3745482" cy="5043299"/>
            <a:chOff x="1862586" y="1435432"/>
            <a:chExt cx="3745482" cy="50432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FD2912-8F8C-F849-9CA4-F235102DDCFA}"/>
                </a:ext>
              </a:extLst>
            </p:cNvPr>
            <p:cNvGrpSpPr/>
            <p:nvPr/>
          </p:nvGrpSpPr>
          <p:grpSpPr>
            <a:xfrm>
              <a:off x="1862586" y="1435432"/>
              <a:ext cx="3745482" cy="5034272"/>
              <a:chOff x="837350" y="1447794"/>
              <a:chExt cx="3745482" cy="503427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B721CEE-18D2-F54A-BC05-B9AFF042A2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4130"/>
              <a:stretch/>
            </p:blipFill>
            <p:spPr>
              <a:xfrm>
                <a:off x="837350" y="1625001"/>
                <a:ext cx="3745482" cy="4857065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CB1CDBE-8D19-0148-A87D-5B06EDC699D1}"/>
                  </a:ext>
                </a:extLst>
              </p:cNvPr>
              <p:cNvGrpSpPr/>
              <p:nvPr/>
            </p:nvGrpSpPr>
            <p:grpSpPr>
              <a:xfrm>
                <a:off x="1830832" y="1447794"/>
                <a:ext cx="2024124" cy="1411500"/>
                <a:chOff x="3693417" y="1532064"/>
                <a:chExt cx="2024124" cy="1411500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FD1EBBF-1BFA-7940-B6BD-7CD11AF77CBD}"/>
                    </a:ext>
                  </a:extLst>
                </p:cNvPr>
                <p:cNvSpPr txBox="1"/>
                <p:nvPr/>
              </p:nvSpPr>
              <p:spPr>
                <a:xfrm>
                  <a:off x="4572676" y="2543454"/>
                  <a:ext cx="114486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i="1" dirty="0"/>
                    <a:t>P </a:t>
                  </a:r>
                  <a:r>
                    <a:rPr lang="en-US" sz="2000" dirty="0"/>
                    <a:t>= 0.001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956DC25-3C6B-BF40-8928-495150431420}"/>
                    </a:ext>
                  </a:extLst>
                </p:cNvPr>
                <p:cNvSpPr txBox="1"/>
                <p:nvPr/>
              </p:nvSpPr>
              <p:spPr>
                <a:xfrm>
                  <a:off x="3693417" y="1532064"/>
                  <a:ext cx="193368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BCW</a:t>
                  </a:r>
                </a:p>
              </p:txBody>
            </p:sp>
          </p:grp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1898DF-8AFB-DC4F-B980-1FC39D87E3E0}"/>
                </a:ext>
              </a:extLst>
            </p:cNvPr>
            <p:cNvSpPr/>
            <p:nvPr/>
          </p:nvSpPr>
          <p:spPr>
            <a:xfrm>
              <a:off x="2913454" y="6148397"/>
              <a:ext cx="2656050" cy="33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52CA474-84D0-CE49-A74A-1238E031E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2170" t="19189" r="27413" b="12243"/>
          <a:stretch/>
        </p:blipFill>
        <p:spPr>
          <a:xfrm>
            <a:off x="345998" y="2074543"/>
            <a:ext cx="2241755" cy="40390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00A9D0C-8732-8F41-B677-C92FD278ED3C}"/>
              </a:ext>
            </a:extLst>
          </p:cNvPr>
          <p:cNvSpPr txBox="1"/>
          <p:nvPr/>
        </p:nvSpPr>
        <p:spPr>
          <a:xfrm>
            <a:off x="7837231" y="744063"/>
            <a:ext cx="2131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not FAW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734FD9-D6DB-BE4B-BFCE-58896915A4DF}"/>
              </a:ext>
            </a:extLst>
          </p:cNvPr>
          <p:cNvSpPr/>
          <p:nvPr/>
        </p:nvSpPr>
        <p:spPr>
          <a:xfrm>
            <a:off x="4086797" y="2074543"/>
            <a:ext cx="2410256" cy="403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37A6-5745-8247-8FDD-F926752F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Manure does not increase NPK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B3DA26-D26A-4B47-8022-96C0055C3445}"/>
              </a:ext>
            </a:extLst>
          </p:cNvPr>
          <p:cNvGrpSpPr/>
          <p:nvPr/>
        </p:nvGrpSpPr>
        <p:grpSpPr>
          <a:xfrm>
            <a:off x="350922" y="1743609"/>
            <a:ext cx="3438206" cy="5027876"/>
            <a:chOff x="897538" y="1704248"/>
            <a:chExt cx="3438206" cy="50278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E3FBDEF-9958-0A42-8EE8-2D8A9630A556}"/>
                </a:ext>
              </a:extLst>
            </p:cNvPr>
            <p:cNvGrpSpPr/>
            <p:nvPr/>
          </p:nvGrpSpPr>
          <p:grpSpPr>
            <a:xfrm>
              <a:off x="1054926" y="1704248"/>
              <a:ext cx="3280818" cy="5027876"/>
              <a:chOff x="854413" y="1690688"/>
              <a:chExt cx="3280818" cy="502787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AEE18A2-8E00-9048-A2BC-AD0C03226E2A}"/>
                  </a:ext>
                </a:extLst>
              </p:cNvPr>
              <p:cNvGrpSpPr/>
              <p:nvPr/>
            </p:nvGrpSpPr>
            <p:grpSpPr>
              <a:xfrm>
                <a:off x="854413" y="1690688"/>
                <a:ext cx="3280818" cy="4874741"/>
                <a:chOff x="2050914" y="1737986"/>
                <a:chExt cx="3280818" cy="4874741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13CD7AE-5B7B-1846-B5EE-3DBE635B2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13598"/>
                <a:stretch/>
              </p:blipFill>
              <p:spPr>
                <a:xfrm>
                  <a:off x="2050914" y="1737986"/>
                  <a:ext cx="3280818" cy="4874741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2DCB6E8-1FB5-6545-9366-23847859ED3C}"/>
                    </a:ext>
                  </a:extLst>
                </p:cNvPr>
                <p:cNvSpPr/>
                <p:nvPr/>
              </p:nvSpPr>
              <p:spPr>
                <a:xfrm>
                  <a:off x="3519815" y="2028170"/>
                  <a:ext cx="5549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N.S.</a:t>
                  </a: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778383E-DA05-DA46-800C-3478F24BB79F}"/>
                  </a:ext>
                </a:extLst>
              </p:cNvPr>
              <p:cNvSpPr/>
              <p:nvPr/>
            </p:nvSpPr>
            <p:spPr>
              <a:xfrm>
                <a:off x="1324203" y="6388230"/>
                <a:ext cx="2656050" cy="330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C1B1D1-9672-C642-B5A8-DD50EE221ABC}"/>
                </a:ext>
              </a:extLst>
            </p:cNvPr>
            <p:cNvSpPr txBox="1"/>
            <p:nvPr/>
          </p:nvSpPr>
          <p:spPr>
            <a:xfrm rot="16200000">
              <a:off x="-963388" y="3956952"/>
              <a:ext cx="40911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 (% dry weight)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246FD48-2D45-404F-BA5F-55972C878BB1}"/>
              </a:ext>
            </a:extLst>
          </p:cNvPr>
          <p:cNvGrpSpPr/>
          <p:nvPr/>
        </p:nvGrpSpPr>
        <p:grpSpPr>
          <a:xfrm>
            <a:off x="3875736" y="1743609"/>
            <a:ext cx="3340887" cy="5167312"/>
            <a:chOff x="4436710" y="1690688"/>
            <a:chExt cx="3340887" cy="516731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0E068F3-C4D8-7A44-8AF0-8D1FDE24CE32}"/>
                </a:ext>
              </a:extLst>
            </p:cNvPr>
            <p:cNvGrpSpPr/>
            <p:nvPr/>
          </p:nvGrpSpPr>
          <p:grpSpPr>
            <a:xfrm>
              <a:off x="4582948" y="1690688"/>
              <a:ext cx="3194649" cy="5167312"/>
              <a:chOff x="4582948" y="1690688"/>
              <a:chExt cx="3194649" cy="516731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4DFC886-6185-9E46-8ED4-1C2E6536E75F}"/>
                  </a:ext>
                </a:extLst>
              </p:cNvPr>
              <p:cNvGrpSpPr/>
              <p:nvPr/>
            </p:nvGrpSpPr>
            <p:grpSpPr>
              <a:xfrm>
                <a:off x="4582948" y="1690688"/>
                <a:ext cx="3194649" cy="5167312"/>
                <a:chOff x="4814192" y="1690688"/>
                <a:chExt cx="3194649" cy="5167312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C9F6D35D-E555-874D-87C8-1425ACEA50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4624"/>
                <a:stretch/>
              </p:blipFill>
              <p:spPr>
                <a:xfrm>
                  <a:off x="4814192" y="1690688"/>
                  <a:ext cx="3194649" cy="5167312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EEAF5E0-EF92-9647-819A-1A45D93747D8}"/>
                    </a:ext>
                  </a:extLst>
                </p:cNvPr>
                <p:cNvSpPr/>
                <p:nvPr/>
              </p:nvSpPr>
              <p:spPr>
                <a:xfrm>
                  <a:off x="6332451" y="1991787"/>
                  <a:ext cx="5549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N.S.</a:t>
                  </a: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D05C30-6662-F44C-BCDB-0FCF9767B6CF}"/>
                  </a:ext>
                </a:extLst>
              </p:cNvPr>
              <p:cNvSpPr/>
              <p:nvPr/>
            </p:nvSpPr>
            <p:spPr>
              <a:xfrm>
                <a:off x="4991811" y="6388230"/>
                <a:ext cx="2656050" cy="384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CA1CC6-DD84-4646-9A2A-B51F167E5D9B}"/>
                </a:ext>
              </a:extLst>
            </p:cNvPr>
            <p:cNvSpPr txBox="1"/>
            <p:nvPr/>
          </p:nvSpPr>
          <p:spPr>
            <a:xfrm rot="16200000">
              <a:off x="2575784" y="3916739"/>
              <a:ext cx="40911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 (% dry weight)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D233A6-C699-EE48-8A10-36023FDEC198}"/>
              </a:ext>
            </a:extLst>
          </p:cNvPr>
          <p:cNvGrpSpPr/>
          <p:nvPr/>
        </p:nvGrpSpPr>
        <p:grpSpPr>
          <a:xfrm>
            <a:off x="7359689" y="1743609"/>
            <a:ext cx="3308813" cy="5133718"/>
            <a:chOff x="8123436" y="1690688"/>
            <a:chExt cx="3308813" cy="513371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B5170E2-4625-A043-BCB8-6EB718249C18}"/>
                </a:ext>
              </a:extLst>
            </p:cNvPr>
            <p:cNvGrpSpPr/>
            <p:nvPr/>
          </p:nvGrpSpPr>
          <p:grpSpPr>
            <a:xfrm>
              <a:off x="8272006" y="1690688"/>
              <a:ext cx="3160243" cy="5133718"/>
              <a:chOff x="8272006" y="1690688"/>
              <a:chExt cx="3160243" cy="513371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0563B91-8A71-3C44-97E1-6D4572FB62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4991"/>
              <a:stretch/>
            </p:blipFill>
            <p:spPr>
              <a:xfrm>
                <a:off x="8272006" y="1690688"/>
                <a:ext cx="3160243" cy="513371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4A571-C6C9-5D46-82E4-6E0CEC12357B}"/>
                  </a:ext>
                </a:extLst>
              </p:cNvPr>
              <p:cNvSpPr/>
              <p:nvPr/>
            </p:nvSpPr>
            <p:spPr>
              <a:xfrm>
                <a:off x="9629929" y="2024412"/>
                <a:ext cx="5549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N.S.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BACB955-D63C-4443-B1F1-CAB51DA78401}"/>
                  </a:ext>
                </a:extLst>
              </p:cNvPr>
              <p:cNvSpPr/>
              <p:nvPr/>
            </p:nvSpPr>
            <p:spPr>
              <a:xfrm>
                <a:off x="8647165" y="6334327"/>
                <a:ext cx="2656050" cy="4900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725C2A-3DCB-AF4F-94D5-CBC0F4E4075F}"/>
                </a:ext>
              </a:extLst>
            </p:cNvPr>
            <p:cNvSpPr txBox="1"/>
            <p:nvPr/>
          </p:nvSpPr>
          <p:spPr>
            <a:xfrm rot="16200000">
              <a:off x="6262510" y="3956952"/>
              <a:ext cx="40911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 (% dry weight)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C0D3F0-4E78-7B40-9246-F4206193E1AE}"/>
              </a:ext>
            </a:extLst>
          </p:cNvPr>
          <p:cNvGrpSpPr/>
          <p:nvPr/>
        </p:nvGrpSpPr>
        <p:grpSpPr>
          <a:xfrm>
            <a:off x="10668502" y="3657674"/>
            <a:ext cx="1599896" cy="993304"/>
            <a:chOff x="10011203" y="3534042"/>
            <a:chExt cx="1599896" cy="99330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DEE147-5BD7-2645-B028-D4C9CEB9DC0E}"/>
                </a:ext>
              </a:extLst>
            </p:cNvPr>
            <p:cNvSpPr/>
            <p:nvPr/>
          </p:nvSpPr>
          <p:spPr>
            <a:xfrm>
              <a:off x="10011203" y="3534042"/>
              <a:ext cx="409073" cy="433137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9AC17-45A8-D148-8535-1461DFF63AD9}"/>
                </a:ext>
              </a:extLst>
            </p:cNvPr>
            <p:cNvSpPr txBox="1"/>
            <p:nvPr/>
          </p:nvSpPr>
          <p:spPr>
            <a:xfrm>
              <a:off x="10446345" y="3597847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Manure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CAEB2A-10DE-9740-9599-BA90105310A8}"/>
                </a:ext>
              </a:extLst>
            </p:cNvPr>
            <p:cNvSpPr/>
            <p:nvPr/>
          </p:nvSpPr>
          <p:spPr>
            <a:xfrm>
              <a:off x="10011203" y="4063431"/>
              <a:ext cx="409073" cy="43313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1A0331-D11C-1040-8F7A-EEB7EDDDE10D}"/>
                </a:ext>
              </a:extLst>
            </p:cNvPr>
            <p:cNvSpPr txBox="1"/>
            <p:nvPr/>
          </p:nvSpPr>
          <p:spPr>
            <a:xfrm>
              <a:off x="10446345" y="4127236"/>
              <a:ext cx="11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Inorganic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BB9889D-6963-8B49-B752-F36FBB29589A}"/>
              </a:ext>
            </a:extLst>
          </p:cNvPr>
          <p:cNvGrpSpPr/>
          <p:nvPr/>
        </p:nvGrpSpPr>
        <p:grpSpPr>
          <a:xfrm>
            <a:off x="8099644" y="43472"/>
            <a:ext cx="3901738" cy="1700137"/>
            <a:chOff x="387677" y="1766871"/>
            <a:chExt cx="3901738" cy="1700137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BD7EEE8-D8AB-FA49-8361-C8E92D6C6B68}"/>
                </a:ext>
              </a:extLst>
            </p:cNvPr>
            <p:cNvSpPr/>
            <p:nvPr/>
          </p:nvSpPr>
          <p:spPr>
            <a:xfrm>
              <a:off x="387677" y="1766871"/>
              <a:ext cx="3901738" cy="1700137"/>
            </a:xfrm>
            <a:prstGeom prst="round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5D841F1-8D21-3647-8903-7BD76B24AAA0}"/>
                </a:ext>
              </a:extLst>
            </p:cNvPr>
            <p:cNvGrpSpPr/>
            <p:nvPr/>
          </p:nvGrpSpPr>
          <p:grpSpPr>
            <a:xfrm>
              <a:off x="734210" y="1766871"/>
              <a:ext cx="3373773" cy="1521640"/>
              <a:chOff x="864144" y="2323611"/>
              <a:chExt cx="3373773" cy="1521640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38AAA5-F8BF-2D40-9C1E-CC0DACA9786A}"/>
                  </a:ext>
                </a:extLst>
              </p:cNvPr>
              <p:cNvSpPr txBox="1"/>
              <p:nvPr/>
            </p:nvSpPr>
            <p:spPr>
              <a:xfrm>
                <a:off x="864144" y="2323611"/>
                <a:ext cx="32254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NPK availability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EB64BE-788B-9D4C-B0B7-B4A134BDF846}"/>
                  </a:ext>
                </a:extLst>
              </p:cNvPr>
              <p:cNvSpPr txBox="1"/>
              <p:nvPr/>
            </p:nvSpPr>
            <p:spPr>
              <a:xfrm>
                <a:off x="864144" y="2829588"/>
                <a:ext cx="337377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Manure-fertilized plants will have lower NPK in tissue than inorganic fertilized plants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4C14759-431B-EC4A-B5E1-430A9663702A}"/>
              </a:ext>
            </a:extLst>
          </p:cNvPr>
          <p:cNvSpPr txBox="1"/>
          <p:nvPr/>
        </p:nvSpPr>
        <p:spPr>
          <a:xfrm rot="16200000">
            <a:off x="-698185" y="3996312"/>
            <a:ext cx="24154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Nitrogen (% dry weight)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BC3832-E3FD-DF4C-A485-6DCF4516AF21}"/>
              </a:ext>
            </a:extLst>
          </p:cNvPr>
          <p:cNvSpPr txBox="1"/>
          <p:nvPr/>
        </p:nvSpPr>
        <p:spPr>
          <a:xfrm rot="16200000">
            <a:off x="2664465" y="4125802"/>
            <a:ext cx="27031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Phosphorus (% dry weight)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5665A2-A8C1-1A41-AF33-D460F899F444}"/>
              </a:ext>
            </a:extLst>
          </p:cNvPr>
          <p:cNvSpPr txBox="1"/>
          <p:nvPr/>
        </p:nvSpPr>
        <p:spPr>
          <a:xfrm rot="16200000">
            <a:off x="6253370" y="4218965"/>
            <a:ext cx="255307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Potassium (% dry weight)</a:t>
            </a:r>
          </a:p>
        </p:txBody>
      </p:sp>
    </p:spTree>
    <p:extLst>
      <p:ext uri="{BB962C8B-B14F-4D97-AF65-F5344CB8AC3E}">
        <p14:creationId xmlns:p14="http://schemas.microsoft.com/office/powerpoint/2010/main" val="3440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270E-E740-CA48-863C-3CC15F49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1" y="383621"/>
            <a:ext cx="10515600" cy="1325563"/>
          </a:xfrm>
        </p:spPr>
        <p:txBody>
          <a:bodyPr/>
          <a:lstStyle/>
          <a:p>
            <a:r>
              <a:rPr lang="en-US" dirty="0"/>
              <a:t>No differences in foliar nutrients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33B9DC-983B-174C-B476-27F5EA7D746C}"/>
              </a:ext>
            </a:extLst>
          </p:cNvPr>
          <p:cNvSpPr/>
          <p:nvPr/>
        </p:nvSpPr>
        <p:spPr>
          <a:xfrm>
            <a:off x="7946192" y="-16872"/>
            <a:ext cx="4245808" cy="1074510"/>
          </a:xfrm>
          <a:prstGeom prst="roundRect">
            <a:avLst/>
          </a:prstGeom>
          <a:solidFill>
            <a:srgbClr val="E6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812FA-0986-DA47-837C-96BAA9F23281}"/>
              </a:ext>
            </a:extLst>
          </p:cNvPr>
          <p:cNvSpPr txBox="1"/>
          <p:nvPr/>
        </p:nvSpPr>
        <p:spPr>
          <a:xfrm>
            <a:off x="7944631" y="91234"/>
            <a:ext cx="407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2) Micronutrients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8F61E-90D1-524D-A777-34AA95F40D97}"/>
              </a:ext>
            </a:extLst>
          </p:cNvPr>
          <p:cNvSpPr txBox="1"/>
          <p:nvPr/>
        </p:nvSpPr>
        <p:spPr>
          <a:xfrm>
            <a:off x="1165991" y="5848501"/>
            <a:ext cx="317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 – with one outlier removed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55A346-9601-9A4A-8E2B-62D1335B2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21"/>
          <a:stretch/>
        </p:blipFill>
        <p:spPr>
          <a:xfrm>
            <a:off x="513871" y="1924425"/>
            <a:ext cx="3942864" cy="39589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9DE2E0-3AA0-F24D-B0FA-2CAA138A52D1}"/>
              </a:ext>
            </a:extLst>
          </p:cNvPr>
          <p:cNvSpPr txBox="1"/>
          <p:nvPr/>
        </p:nvSpPr>
        <p:spPr>
          <a:xfrm>
            <a:off x="1238895" y="1673255"/>
            <a:ext cx="302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Foliar Nutrient Concentrations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F90DE-DABE-FD4D-84BC-84456F5CB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17" b="14781"/>
          <a:stretch/>
        </p:blipFill>
        <p:spPr>
          <a:xfrm>
            <a:off x="4340386" y="1497903"/>
            <a:ext cx="4542699" cy="4719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FBFBCB-7F09-EC42-BE54-0707169F0DF7}"/>
              </a:ext>
            </a:extLst>
          </p:cNvPr>
          <p:cNvSpPr txBox="1"/>
          <p:nvPr/>
        </p:nvSpPr>
        <p:spPr>
          <a:xfrm>
            <a:off x="9299004" y="3257703"/>
            <a:ext cx="221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looked at each nutrient individually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99730-9CE4-2345-A421-BF861FF370EE}"/>
              </a:ext>
            </a:extLst>
          </p:cNvPr>
          <p:cNvSpPr txBox="1"/>
          <p:nvPr/>
        </p:nvSpPr>
        <p:spPr>
          <a:xfrm>
            <a:off x="8062823" y="657527"/>
            <a:ext cx="391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Higher in manure plants</a:t>
            </a:r>
          </a:p>
        </p:txBody>
      </p:sp>
    </p:spTree>
    <p:extLst>
      <p:ext uri="{BB962C8B-B14F-4D97-AF65-F5344CB8AC3E}">
        <p14:creationId xmlns:p14="http://schemas.microsoft.com/office/powerpoint/2010/main" val="373698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18279</TotalTime>
  <Words>1078</Words>
  <Application>Microsoft Macintosh PowerPoint</Application>
  <PresentationFormat>Widescreen</PresentationFormat>
  <Paragraphs>261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Lucida Grande</vt:lpstr>
      <vt:lpstr>PT Serif</vt:lpstr>
      <vt:lpstr>Office Theme</vt:lpstr>
      <vt:lpstr>Manure increases corn resistance to some lepidopteran herbivores</vt:lpstr>
      <vt:lpstr>Manure used widely, especially Northeast US</vt:lpstr>
      <vt:lpstr>Manure has advantages</vt:lpstr>
      <vt:lpstr>How does manure change herbivore performance?</vt:lpstr>
      <vt:lpstr>PowerPoint Presentation</vt:lpstr>
      <vt:lpstr>Predictions</vt:lpstr>
      <vt:lpstr>PowerPoint Presentation</vt:lpstr>
      <vt:lpstr>Manure does not increase NPK</vt:lpstr>
      <vt:lpstr>No differences in foliar nutrients</vt:lpstr>
      <vt:lpstr>No differences in foliar nutrients except boron </vt:lpstr>
      <vt:lpstr>No difference in protein content</vt:lpstr>
      <vt:lpstr>PowerPoint Presentation</vt:lpstr>
      <vt:lpstr>Changes in B explain results so far</vt:lpstr>
      <vt:lpstr>What does this all mean?  </vt:lpstr>
      <vt:lpstr>Thank you</vt:lpstr>
      <vt:lpstr>PowerPoint Presentation</vt:lpstr>
      <vt:lpstr>Manure does not increase micronutrients </vt:lpstr>
      <vt:lpstr>Early damage higher in manure in 2017</vt:lpstr>
      <vt:lpstr>Slugs damage more plants in manure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2018</dc:title>
  <dc:creator>Microsoft Office User</dc:creator>
  <cp:lastModifiedBy>Microsoft Office User</cp:lastModifiedBy>
  <cp:revision>115</cp:revision>
  <dcterms:created xsi:type="dcterms:W3CDTF">2018-10-24T19:27:14Z</dcterms:created>
  <dcterms:modified xsi:type="dcterms:W3CDTF">2018-11-12T16:04:31Z</dcterms:modified>
</cp:coreProperties>
</file>