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8" r:id="rId5"/>
    <p:sldId id="256" r:id="rId6"/>
    <p:sldId id="259" r:id="rId7"/>
    <p:sldId id="284" r:id="rId8"/>
    <p:sldId id="274" r:id="rId9"/>
    <p:sldId id="275" r:id="rId10"/>
    <p:sldId id="276" r:id="rId11"/>
    <p:sldId id="282" r:id="rId12"/>
    <p:sldId id="277" r:id="rId13"/>
    <p:sldId id="281" r:id="rId14"/>
    <p:sldId id="280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9F"/>
    <a:srgbClr val="FFA54F"/>
    <a:srgbClr val="FEE2C6"/>
    <a:srgbClr val="FEDA98"/>
    <a:srgbClr val="B2B2B2"/>
    <a:srgbClr val="BF9000"/>
    <a:srgbClr val="B526E2"/>
    <a:srgbClr val="F3EBD1"/>
    <a:srgbClr val="E0CBAF"/>
    <a:srgbClr val="47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24861-4E06-DB41-8C8D-84C7CB482641}" v="47" dt="2022-11-13T16:17:04.775"/>
    <p1510:client id="{C4F1895A-0EF8-4840-8657-E33D5BD6D500}" v="903" dt="2022-11-13T15:37:16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84" y="67"/>
      </p:cViewPr>
      <p:guideLst>
        <p:guide orient="horz" pos="249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3B160-5E24-4D45-9526-6456BF3A539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28B86-1C45-4D00-96A4-2D7E11CBE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1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 rot …….disease 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30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1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575B2-369D-48C2-830F-9858116954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7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 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9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6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55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28B86-1C45-4D00-96A4-2D7E11CBEF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8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A506-EDDB-445F-9ED3-76DEBC8BA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E9AC3-FF5F-45E0-BAEA-15CE3B51D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F4FC-C598-4A0E-B04F-E8EB038E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C6C04-7E31-4F75-956F-486A905B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5094A-9205-4864-A25F-33AFD8DF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4EA7-D5F2-4A6F-B91F-32ED8A3C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A0BF1-C02D-41BF-B031-33CA69251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F3436-5BD1-4A61-A661-148B90C0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3CCFA-78E1-472A-9BBA-3158500E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A0916-DA4A-49EB-911A-0758A851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0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5043B-3136-43B5-BAF5-219EFF970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751DF-0957-40B4-AAD6-31A5F8007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7F20-9570-4152-9492-9D8942F4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764EB-94E0-479F-A71A-F5D050F3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C1D-EF1E-4610-A023-AF58FF2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B3C1-1EFA-49AC-BB3E-F12B8288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D751B-5E43-4406-9E26-8B96E80F5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38EFF-A98C-4D58-A309-F3EDE019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563A7-60C2-4955-8F70-9C08DB02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DA91E-519A-4650-BE7F-A58FEB19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F365-FAF4-47A1-AEF3-460F6E0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D4846-4D82-4D4A-B78F-E96EF4EBD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AD75-78FF-43BC-A490-D3358BA4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51E42-5686-4547-81C7-BEC28C7B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CFD00-FE70-4E8C-9ABB-DE0B5CDC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3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55E7-9AAA-436B-9DB5-82076BFB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7A25C-6BE6-4D2B-9ED9-C7A91A874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F97F5-CB78-4323-9F12-76E2A24BF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AFDB4-E868-48AE-83BC-4DA6632F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5DB72-93E2-4BCF-BAA6-91962B12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1D662-9540-4B52-A440-CCED87F3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5E83-41EE-4A22-BBC3-96533E17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54299-062A-4F84-9FA5-2BA48A6A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45BF9-18C8-431A-8D06-087EB4B68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8C947-01A5-462A-A205-E0CFDEE07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47D7A-E1DB-4E8A-9B16-F6F287A23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57495-D905-49F7-A2BA-013F3D8F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1BAEB-190D-4B41-9DFA-599BB12D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D7715-70D9-47FD-A55D-6D4C04E2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4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90E1-5827-4A4B-9B8B-AF967FAE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18DCF-A99F-44E9-BDC4-4B0E6873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829D0-3DCD-4203-976C-EA7EB37D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D8E03-763D-4AF1-AA4E-E9F5D724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CE0C6-FAA0-4FC0-8DAB-AF5C3BCE7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7E3A2-D1A5-4CF7-B3BF-D97913AC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0D64C-7ED3-4B17-A455-AEAF7CC4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6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519B-155F-49F3-9264-11ECBB7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156EE-03C9-4178-BBAD-2259094AC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4735-746D-4324-B44E-37F3365F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9F9A8-674E-456B-8B1F-C9B4FA6A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B9D2C-5A73-472B-8FD5-4DC5971F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7C496-04D4-4B43-8B47-6E462C51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8074-7990-4855-B58A-0E583BEF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1A7053-54BF-4D56-83DE-E51A185CD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AA146-1151-4EBA-89CD-723E1F60F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30ED2-C580-43A8-84B7-95AF5557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2DF2F-974A-4F66-9C23-6AA8A269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F7238-D1C7-4721-9E8A-CF34DCF7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7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94FC5-651D-4D6A-A2FE-F0193751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3D95-4C77-43D9-BC5F-CF663A6C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555DB-2E05-4916-8689-259682298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A18AB-C2AD-496B-B410-4A971C65978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D73F7-E2CA-4BBA-9862-F0CA2DCD6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F9253-A7BE-443C-810A-101357A49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EEC7-70B3-4925-9C3B-400291E27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.jpg"/><Relationship Id="rId10" Type="http://schemas.openxmlformats.org/officeDocument/2006/relationships/image" Target="../media/image31.jpeg"/><Relationship Id="rId4" Type="http://schemas.openxmlformats.org/officeDocument/2006/relationships/image" Target="../media/image13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tiff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F08C19-BCE9-4659-9D87-2B1DC9BA69BB}"/>
              </a:ext>
            </a:extLst>
          </p:cNvPr>
          <p:cNvSpPr/>
          <p:nvPr/>
        </p:nvSpPr>
        <p:spPr>
          <a:xfrm>
            <a:off x="549965" y="107071"/>
            <a:ext cx="11092070" cy="2487273"/>
          </a:xfrm>
          <a:prstGeom prst="roundRect">
            <a:avLst/>
          </a:prstGeom>
          <a:solidFill>
            <a:srgbClr val="FEE2C6">
              <a:alpha val="14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spc="300" dirty="0">
              <a:solidFill>
                <a:srgbClr val="000000"/>
              </a:solidFill>
              <a:effectLst/>
              <a:latin typeface="Lao UI" panose="020B0604020202020204" pitchFamily="34" charset="0"/>
              <a:ea typeface="Calibri" panose="020F0502020204030204" pitchFamily="34" charset="0"/>
              <a:cs typeface="Lao UI" panose="020B0604020202020204" pitchFamily="34" charset="0"/>
            </a:endParaRPr>
          </a:p>
          <a:p>
            <a:pPr algn="ctr"/>
            <a:r>
              <a:rPr lang="en-US" sz="3600" b="1" spc="300" dirty="0">
                <a:solidFill>
                  <a:srgbClr val="000000"/>
                </a:solidFill>
                <a:effectLst/>
                <a:latin typeface="Lao UI" panose="020B0604020202020204" pitchFamily="34" charset="0"/>
                <a:ea typeface="Calibri" panose="020F0502020204030204" pitchFamily="34" charset="0"/>
                <a:cs typeface="Lao UI" panose="020B0604020202020204" pitchFamily="34" charset="0"/>
              </a:rPr>
              <a:t>ROLE OF BERRY INJURIES AND DROSOPHILA FRUIT FLIES IN GRAPE SOUR ROT</a:t>
            </a:r>
          </a:p>
          <a:p>
            <a:pPr algn="ctr"/>
            <a:r>
              <a:rPr lang="en-US" sz="1600" b="1" spc="300" dirty="0">
                <a:solidFill>
                  <a:srgbClr val="000000"/>
                </a:solidFill>
                <a:latin typeface="Lao UI" panose="020B0604020202020204" pitchFamily="34" charset="0"/>
                <a:ea typeface="Calibri" panose="020F0502020204030204" pitchFamily="34" charset="0"/>
                <a:cs typeface="Lao UI" panose="020B0604020202020204" pitchFamily="34" charset="0"/>
              </a:rPr>
              <a:t>Rekha Bhandari, Stephen Hesler, Katie Gold, Greg Loeb</a:t>
            </a:r>
          </a:p>
          <a:p>
            <a:pPr algn="ctr"/>
            <a:r>
              <a:rPr lang="en-US" sz="1600" b="1" spc="300" dirty="0">
                <a:solidFill>
                  <a:srgbClr val="000000"/>
                </a:solidFill>
                <a:effectLst/>
                <a:latin typeface="Lao UI" panose="020B0604020202020204" pitchFamily="34" charset="0"/>
                <a:ea typeface="Calibri" panose="020F0502020204030204" pitchFamily="34" charset="0"/>
                <a:cs typeface="Lao UI" panose="020B0604020202020204" pitchFamily="34" charset="0"/>
              </a:rPr>
              <a:t>Cornell University, Cornell AgriTech, Geneva, 14456</a:t>
            </a:r>
          </a:p>
          <a:p>
            <a:pPr algn="ctr"/>
            <a:endParaRPr lang="en-US" sz="3600" b="1" spc="300" dirty="0">
              <a:latin typeface="Lao UI" panose="020B0604020202020204" pitchFamily="34" charset="0"/>
              <a:cs typeface="Lao UI" panose="020B0604020202020204" pitchFamily="34" charset="0"/>
            </a:endParaRPr>
          </a:p>
        </p:txBody>
      </p: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AF6870-157F-4753-ABB3-B16CF0D26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2" t="20501" r="8442" b="15560"/>
          <a:stretch/>
        </p:blipFill>
        <p:spPr>
          <a:xfrm>
            <a:off x="10125395" y="5255243"/>
            <a:ext cx="1934323" cy="1399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80D6ED15-17AF-42B7-92DC-CEBCA0FA3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2" y="5255244"/>
            <a:ext cx="4024931" cy="1399556"/>
          </a:xfrm>
          <a:prstGeom prst="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718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21354AC-152F-4B50-8F6F-7FE447AC13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344" y="1046283"/>
            <a:ext cx="12041312" cy="10375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Assessing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microbiota on and in body of yellowjackets.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Assessing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predominant species and species-specific injuries in grape clusters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vineyards.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Helvetica"/>
                <a:cs typeface="Helvetica"/>
              </a:rPr>
              <a:t> 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Investigating the possible use of 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IPM tactics to minimize sour rot.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Traps/repellants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Exclusion nettings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Cuticle thickener 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32442C1C-6467-4C4E-8CED-3EEE413D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09" y="1982455"/>
            <a:ext cx="2467223" cy="2893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0C53A3-D6F1-4DF9-A8C6-1DA9B98BC4F6}"/>
              </a:ext>
            </a:extLst>
          </p:cNvPr>
          <p:cNvGrpSpPr/>
          <p:nvPr/>
        </p:nvGrpSpPr>
        <p:grpSpPr>
          <a:xfrm>
            <a:off x="110568" y="182548"/>
            <a:ext cx="11723914" cy="693468"/>
            <a:chOff x="154111" y="824805"/>
            <a:chExt cx="11723914" cy="6934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E6ACBE9-CAEF-4485-AD3F-A2E65F07B2B0}"/>
                </a:ext>
              </a:extLst>
            </p:cNvPr>
            <p:cNvSpPr/>
            <p:nvPr/>
          </p:nvSpPr>
          <p:spPr>
            <a:xfrm>
              <a:off x="154111" y="824805"/>
              <a:ext cx="11723914" cy="693468"/>
            </a:xfrm>
            <a:prstGeom prst="roundRect">
              <a:avLst/>
            </a:prstGeom>
            <a:solidFill>
              <a:schemeClr val="accent2">
                <a:lumMod val="75000"/>
                <a:alpha val="14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spc="300" dirty="0">
                <a:latin typeface="Lao UI" panose="020B0604020202020204" pitchFamily="34" charset="0"/>
                <a:cs typeface="Lao UI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974D0A-35DD-41D5-94BE-E9722776E5A2}"/>
                </a:ext>
              </a:extLst>
            </p:cNvPr>
            <p:cNvSpPr txBox="1"/>
            <p:nvPr/>
          </p:nvSpPr>
          <p:spPr>
            <a:xfrm>
              <a:off x="237775" y="846136"/>
              <a:ext cx="66093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Future Directions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0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5B34-6C26-44A8-AC8C-6A420EB58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4029"/>
            <a:ext cx="10515600" cy="551293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2124B-8F86-4C62-832D-9C6FFAF3CCE6}"/>
              </a:ext>
            </a:extLst>
          </p:cNvPr>
          <p:cNvSpPr/>
          <p:nvPr/>
        </p:nvSpPr>
        <p:spPr>
          <a:xfrm>
            <a:off x="2500578" y="156197"/>
            <a:ext cx="66109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Acknowledgemen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45018-BA9E-4319-9A76-015F98549601}"/>
              </a:ext>
            </a:extLst>
          </p:cNvPr>
          <p:cNvSpPr/>
          <p:nvPr/>
        </p:nvSpPr>
        <p:spPr>
          <a:xfrm>
            <a:off x="2528437" y="1178021"/>
            <a:ext cx="6555261" cy="99104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Loeb Lab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Greg Loeb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Stephen Hesler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Yaroslav Grynyshyn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Keren Wentworth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Erica Miller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Gabrielle Brind’ Amour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Emma Rosser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Cox lab in Cornell University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Cornell University Insect Collection</a:t>
            </a:r>
            <a:endParaRPr lang="en-US" sz="280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2800" b="1" u="sng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5400" b="1" u="sng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5400" b="1" u="sng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5400" b="1" u="sng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5400" b="1" u="sng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5400" b="1" u="sng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3E205D2-AE65-46E9-9260-83F943888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2" t="20501" r="8442" b="15560"/>
          <a:stretch/>
        </p:blipFill>
        <p:spPr>
          <a:xfrm>
            <a:off x="9905542" y="5285418"/>
            <a:ext cx="1771299" cy="1281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6" name="Picture 2" descr="CornellCALS MarComm - YouTube">
            <a:extLst>
              <a:ext uri="{FF2B5EF4-FFF2-40B4-BE49-F238E27FC236}">
                <a16:creationId xmlns:a16="http://schemas.microsoft.com/office/drawing/2014/main" id="{C620C17B-BCD2-4C31-8596-3E6061A1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4" y="5039833"/>
            <a:ext cx="1605531" cy="16055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6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rape Insects | Entomology">
            <a:extLst>
              <a:ext uri="{FF2B5EF4-FFF2-40B4-BE49-F238E27FC236}">
                <a16:creationId xmlns:a16="http://schemas.microsoft.com/office/drawing/2014/main" id="{030C10AA-1D27-F885-BD2C-8AB62C887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t="45366" r="35374" b="45152"/>
          <a:stretch/>
        </p:blipFill>
        <p:spPr bwMode="auto">
          <a:xfrm flipV="1">
            <a:off x="5108902" y="4095098"/>
            <a:ext cx="1605532" cy="394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D5B34-6C26-44A8-AC8C-6A420EB58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4029"/>
            <a:ext cx="10515600" cy="551293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2124B-8F86-4C62-832D-9C6FFAF3CCE6}"/>
              </a:ext>
            </a:extLst>
          </p:cNvPr>
          <p:cNvSpPr/>
          <p:nvPr/>
        </p:nvSpPr>
        <p:spPr>
          <a:xfrm>
            <a:off x="2565833" y="643317"/>
            <a:ext cx="706033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cs typeface="Calibri"/>
              </a:rPr>
              <a:t>Thank you</a:t>
            </a: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3E205D2-AE65-46E9-9260-83F943888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2" t="20501" r="8442" b="15560"/>
          <a:stretch/>
        </p:blipFill>
        <p:spPr>
          <a:xfrm>
            <a:off x="9923304" y="4941418"/>
            <a:ext cx="1771299" cy="1281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6" name="Picture 2" descr="CornellCALS MarComm - YouTube">
            <a:extLst>
              <a:ext uri="{FF2B5EF4-FFF2-40B4-BE49-F238E27FC236}">
                <a16:creationId xmlns:a16="http://schemas.microsoft.com/office/drawing/2014/main" id="{C620C17B-BCD2-4C31-8596-3E6061A1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8" y="4887333"/>
            <a:ext cx="1605531" cy="16055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5F6849-4136-C9E8-E1FA-714EEEBBEB79}"/>
              </a:ext>
            </a:extLst>
          </p:cNvPr>
          <p:cNvSpPr/>
          <p:nvPr/>
        </p:nvSpPr>
        <p:spPr>
          <a:xfrm>
            <a:off x="2737902" y="2389655"/>
            <a:ext cx="706033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cs typeface="Calibri"/>
              </a:rPr>
              <a:t>Questions?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A6AA85-9785-E0CC-79C6-90471556940E}"/>
              </a:ext>
            </a:extLst>
          </p:cNvPr>
          <p:cNvGrpSpPr/>
          <p:nvPr/>
        </p:nvGrpSpPr>
        <p:grpSpPr>
          <a:xfrm>
            <a:off x="1664979" y="1476380"/>
            <a:ext cx="1337870" cy="1155463"/>
            <a:chOff x="3416270" y="2135612"/>
            <a:chExt cx="1337870" cy="1155463"/>
          </a:xfrm>
        </p:grpSpPr>
        <p:pic>
          <p:nvPicPr>
            <p:cNvPr id="6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2FDCC2B1-2B00-5C5D-3DE3-7610EB0D7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416270" y="2135612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4F002741-6D12-313D-ECE5-17AFE43B0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629995" y="2687799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moth on a leaf&#10;&#10;Description automatically generated">
            <a:extLst>
              <a:ext uri="{FF2B5EF4-FFF2-40B4-BE49-F238E27FC236}">
                <a16:creationId xmlns:a16="http://schemas.microsoft.com/office/drawing/2014/main" id="{1A946EE8-7C08-419E-2F76-A8E1114334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7381" r="24093" b="18271"/>
          <a:stretch/>
        </p:blipFill>
        <p:spPr>
          <a:xfrm>
            <a:off x="5304665" y="3225608"/>
            <a:ext cx="1582669" cy="1190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4F2E4B-AB98-078F-0F05-EAE41AC667D6}"/>
              </a:ext>
            </a:extLst>
          </p:cNvPr>
          <p:cNvGrpSpPr/>
          <p:nvPr/>
        </p:nvGrpSpPr>
        <p:grpSpPr>
          <a:xfrm>
            <a:off x="9633997" y="1156437"/>
            <a:ext cx="858160" cy="1512545"/>
            <a:chOff x="9432230" y="1916713"/>
            <a:chExt cx="858160" cy="1512545"/>
          </a:xfrm>
        </p:grpSpPr>
        <p:pic>
          <p:nvPicPr>
            <p:cNvPr id="13" name="Picture 12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196FB4E4-1BDB-78A4-1A15-F199B8456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667333" y="2327145"/>
              <a:ext cx="667499" cy="578615"/>
            </a:xfrm>
            <a:prstGeom prst="rect">
              <a:avLst/>
            </a:prstGeom>
          </p:spPr>
        </p:pic>
        <p:pic>
          <p:nvPicPr>
            <p:cNvPr id="14" name="Picture 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58AD7420-4470-0671-FAE2-F83747E0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495651" y="2803682"/>
              <a:ext cx="672536" cy="578615"/>
            </a:xfrm>
            <a:prstGeom prst="rect">
              <a:avLst/>
            </a:prstGeom>
          </p:spPr>
        </p:pic>
        <p:pic>
          <p:nvPicPr>
            <p:cNvPr id="15" name="Picture 14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803F80D5-5BEC-2650-EE13-60D480D8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387788" y="1961155"/>
              <a:ext cx="667499" cy="578615"/>
            </a:xfrm>
            <a:prstGeom prst="rect">
              <a:avLst/>
            </a:prstGeom>
          </p:spPr>
        </p:pic>
      </p:grpSp>
      <p:pic>
        <p:nvPicPr>
          <p:cNvPr id="9" name="Picture 2" descr="Northeast SARE Logo and Acknowledgement - SARE Northeast">
            <a:extLst>
              <a:ext uri="{FF2B5EF4-FFF2-40B4-BE49-F238E27FC236}">
                <a16:creationId xmlns:a16="http://schemas.microsoft.com/office/drawing/2014/main" id="{345EBCA5-38E2-4172-FFF1-08FED36E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43" y="4811786"/>
            <a:ext cx="2007514" cy="18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5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D0249-D6D0-4817-AD6E-C719B8021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4649066" y="604067"/>
            <a:ext cx="7430194" cy="5649866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384C76-944B-48F9-B67A-A3B51F04C194}"/>
              </a:ext>
            </a:extLst>
          </p:cNvPr>
          <p:cNvSpPr/>
          <p:nvPr/>
        </p:nvSpPr>
        <p:spPr>
          <a:xfrm>
            <a:off x="112740" y="1821634"/>
            <a:ext cx="4362951" cy="3416320"/>
          </a:xfrm>
          <a:prstGeom prst="rect">
            <a:avLst/>
          </a:prstGeom>
          <a:solidFill>
            <a:srgbClr val="FEDA98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891" indent="-342891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Economically important disease of grapes</a:t>
            </a:r>
          </a:p>
          <a:p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Impacts grape production and wine industries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Reduces production and productivity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Increases management costs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Degrades quality of wine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ED7160-BCFB-4C20-93E1-358458EC8098}"/>
              </a:ext>
            </a:extLst>
          </p:cNvPr>
          <p:cNvSpPr/>
          <p:nvPr/>
        </p:nvSpPr>
        <p:spPr>
          <a:xfrm>
            <a:off x="1222744" y="1012232"/>
            <a:ext cx="4207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 rot</a:t>
            </a:r>
            <a:endParaRPr lang="en-US" sz="4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87EDE1-703D-4DC1-9521-BDAC9D7AD139}"/>
              </a:ext>
            </a:extLst>
          </p:cNvPr>
          <p:cNvSpPr/>
          <p:nvPr/>
        </p:nvSpPr>
        <p:spPr>
          <a:xfrm>
            <a:off x="480958" y="6084656"/>
            <a:ext cx="3456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McFadden-Smith and Gubler 2015</a:t>
            </a:r>
            <a:r>
              <a:rPr lang="en-US" sz="16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F1354-6970-4D87-9F06-6153596449DB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Method         Result 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1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4A62BE9-34C2-46CA-AFBE-005FAB97AB28}"/>
              </a:ext>
            </a:extLst>
          </p:cNvPr>
          <p:cNvSpPr txBox="1"/>
          <p:nvPr/>
        </p:nvSpPr>
        <p:spPr>
          <a:xfrm>
            <a:off x="6201428" y="3016079"/>
            <a:ext cx="3072168" cy="61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6FC1A8FA-B067-4079-9E0F-0D5DF0480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450" y="0"/>
            <a:ext cx="1219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Hypothesis      Method      Result 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170498-18CD-4E00-96CA-612BC12F8618}"/>
              </a:ext>
            </a:extLst>
          </p:cNvPr>
          <p:cNvSpPr/>
          <p:nvPr/>
        </p:nvSpPr>
        <p:spPr>
          <a:xfrm>
            <a:off x="11025" y="6533841"/>
            <a:ext cx="4530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(Barata et  al. 2012; Hall et al. 2018; Ioriatti et al. 2018)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97D79E-6D71-5099-62A4-44EC29877A3F}"/>
              </a:ext>
            </a:extLst>
          </p:cNvPr>
          <p:cNvSpPr/>
          <p:nvPr/>
        </p:nvSpPr>
        <p:spPr>
          <a:xfrm>
            <a:off x="2263436" y="312737"/>
            <a:ext cx="7254408" cy="707862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4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Causes of sour rot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63F2B9-5CEC-C6AF-D1DF-084CD966E134}"/>
              </a:ext>
            </a:extLst>
          </p:cNvPr>
          <p:cNvGrpSpPr/>
          <p:nvPr/>
        </p:nvGrpSpPr>
        <p:grpSpPr>
          <a:xfrm>
            <a:off x="58419" y="3459929"/>
            <a:ext cx="2474077" cy="2343709"/>
            <a:chOff x="4245867" y="170656"/>
            <a:chExt cx="5582781" cy="4122688"/>
          </a:xfrm>
        </p:grpSpPr>
        <p:pic>
          <p:nvPicPr>
            <p:cNvPr id="9" name="Picture 8" descr="Acetobacter Aceti Bacteria">
              <a:extLst>
                <a:ext uri="{FF2B5EF4-FFF2-40B4-BE49-F238E27FC236}">
                  <a16:creationId xmlns:a16="http://schemas.microsoft.com/office/drawing/2014/main" id="{B05CCCA8-44B5-CCE7-B174-54AA64F88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314" y="170656"/>
              <a:ext cx="4619890" cy="34565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32764-31A0-0B52-B885-6B22DE4D82A8}"/>
                </a:ext>
              </a:extLst>
            </p:cNvPr>
            <p:cNvSpPr txBox="1"/>
            <p:nvPr/>
          </p:nvSpPr>
          <p:spPr>
            <a:xfrm>
              <a:off x="4245867" y="3643673"/>
              <a:ext cx="5582781" cy="6496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Acetic acid bacteria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2B2EDD-861A-42C8-CA7E-6138E40F1CE8}"/>
              </a:ext>
            </a:extLst>
          </p:cNvPr>
          <p:cNvGrpSpPr/>
          <p:nvPr/>
        </p:nvGrpSpPr>
        <p:grpSpPr>
          <a:xfrm>
            <a:off x="2582420" y="4890266"/>
            <a:ext cx="2264416" cy="1671264"/>
            <a:chOff x="7002793" y="3191724"/>
            <a:chExt cx="4059671" cy="2670893"/>
          </a:xfrm>
        </p:grpSpPr>
        <p:pic>
          <p:nvPicPr>
            <p:cNvPr id="15" name="Picture 6" descr="Saccharomyces cerevisiae The wonderful world of the yeast Saccharomyces cerevisiaea">
              <a:extLst>
                <a:ext uri="{FF2B5EF4-FFF2-40B4-BE49-F238E27FC236}">
                  <a16:creationId xmlns:a16="http://schemas.microsoft.com/office/drawing/2014/main" id="{38C5249D-7CEE-13F0-277E-FA465F8CD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793" y="3191724"/>
              <a:ext cx="4059671" cy="23216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A92114-0CFF-8A6F-80BF-D042ABB3F7D8}"/>
                </a:ext>
              </a:extLst>
            </p:cNvPr>
            <p:cNvSpPr txBox="1"/>
            <p:nvPr/>
          </p:nvSpPr>
          <p:spPr>
            <a:xfrm>
              <a:off x="8562421" y="5326815"/>
              <a:ext cx="1418367" cy="5358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Yeast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E3FBC1-44F6-BF04-F6BC-251683B5E9E3}"/>
              </a:ext>
            </a:extLst>
          </p:cNvPr>
          <p:cNvGrpSpPr>
            <a:grpSpLocks noChangeAspect="1"/>
          </p:cNvGrpSpPr>
          <p:nvPr/>
        </p:nvGrpSpPr>
        <p:grpSpPr>
          <a:xfrm>
            <a:off x="9034611" y="781624"/>
            <a:ext cx="2481956" cy="2473430"/>
            <a:chOff x="8927537" y="34981"/>
            <a:chExt cx="3122962" cy="3112235"/>
          </a:xfrm>
        </p:grpSpPr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E4FB314B-E9A5-EE84-9331-B463E6AE34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02"/>
            <a:stretch/>
          </p:blipFill>
          <p:spPr bwMode="auto">
            <a:xfrm>
              <a:off x="8927537" y="34981"/>
              <a:ext cx="3040327" cy="31122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2B93DD-0F89-D934-189A-2B1EE4084EDF}"/>
                </a:ext>
              </a:extLst>
            </p:cNvPr>
            <p:cNvSpPr txBox="1"/>
            <p:nvPr/>
          </p:nvSpPr>
          <p:spPr>
            <a:xfrm>
              <a:off x="8971372" y="2658627"/>
              <a:ext cx="3079127" cy="4259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Drosophila melanogaster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403A9-E067-D956-6F91-31CE81CDB593}"/>
              </a:ext>
            </a:extLst>
          </p:cNvPr>
          <p:cNvSpPr/>
          <p:nvPr/>
        </p:nvSpPr>
        <p:spPr>
          <a:xfrm>
            <a:off x="8491868" y="3474821"/>
            <a:ext cx="36891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Spread yeast and bacteria in healthy berries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Directly contributes to disease symptoms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Creates injury and pathways for microbes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5D243-F5E6-FCAE-1A17-C44067D66BA9}"/>
              </a:ext>
            </a:extLst>
          </p:cNvPr>
          <p:cNvGrpSpPr/>
          <p:nvPr/>
        </p:nvGrpSpPr>
        <p:grpSpPr>
          <a:xfrm>
            <a:off x="3870068" y="1226620"/>
            <a:ext cx="5307158" cy="1675582"/>
            <a:chOff x="-132336" y="1921894"/>
            <a:chExt cx="5308540" cy="16760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03D73-5E78-54FA-34D4-9B766925BF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94354" y="1921894"/>
              <a:ext cx="3600282" cy="792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  <a:p>
              <a:r>
                <a:rPr lang="en-US" sz="2799" b="1" dirty="0"/>
                <a:t>Sugar</a:t>
              </a:r>
              <a:r>
                <a:rPr lang="en-US" sz="3199" b="1" dirty="0"/>
                <a:t> </a:t>
              </a:r>
              <a:r>
                <a:rPr lang="en-US" sz="1350" dirty="0"/>
                <a:t>       </a:t>
              </a:r>
              <a:r>
                <a:rPr lang="en-US" sz="13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Yeast </a:t>
              </a:r>
              <a:r>
                <a:rPr lang="en-US" sz="1350" dirty="0"/>
                <a:t>       </a:t>
              </a:r>
              <a:r>
                <a:rPr lang="en-US" sz="2799" b="1" dirty="0"/>
                <a:t>Ethanol</a:t>
              </a:r>
              <a:endParaRPr lang="en-US" sz="3199" b="1" dirty="0"/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EFF278BE-F220-189B-E6DD-E228EE7ACBAB}"/>
                </a:ext>
              </a:extLst>
            </p:cNvPr>
            <p:cNvSpPr/>
            <p:nvPr/>
          </p:nvSpPr>
          <p:spPr>
            <a:xfrm>
              <a:off x="1548055" y="2528472"/>
              <a:ext cx="1087641" cy="1755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809023-0D72-07AC-57F9-275B6B977278}"/>
                </a:ext>
              </a:extLst>
            </p:cNvPr>
            <p:cNvSpPr/>
            <p:nvPr/>
          </p:nvSpPr>
          <p:spPr>
            <a:xfrm>
              <a:off x="-132336" y="2993951"/>
              <a:ext cx="5308540" cy="584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199" b="1" dirty="0"/>
                <a:t>Ethanol  </a:t>
              </a:r>
              <a:r>
                <a:rPr lang="en-US" sz="13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Acetic acid bacteria  </a:t>
              </a:r>
              <a:r>
                <a:rPr lang="en-US" sz="3199" b="1" dirty="0"/>
                <a:t>Acetic acid</a:t>
              </a: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FB0B1424-6C71-F411-0646-4116115E6CFE}"/>
                </a:ext>
              </a:extLst>
            </p:cNvPr>
            <p:cNvSpPr/>
            <p:nvPr/>
          </p:nvSpPr>
          <p:spPr>
            <a:xfrm>
              <a:off x="1631542" y="3422404"/>
              <a:ext cx="1087641" cy="1755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631C432-A6A5-B105-0A1F-F7E88D5FAD28}"/>
              </a:ext>
            </a:extLst>
          </p:cNvPr>
          <p:cNvSpPr/>
          <p:nvPr/>
        </p:nvSpPr>
        <p:spPr>
          <a:xfrm>
            <a:off x="145138" y="1160066"/>
            <a:ext cx="3424934" cy="1569660"/>
          </a:xfrm>
          <a:prstGeom prst="rect">
            <a:avLst/>
          </a:prstGeom>
          <a:solidFill>
            <a:srgbClr val="00B0F0">
              <a:alpha val="22000"/>
            </a:srgb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Caused by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Acetic acid bacteria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Yeasts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Drosophila fruit flies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D18464-73A3-1F31-F428-4BF57FFA4B92}"/>
              </a:ext>
            </a:extLst>
          </p:cNvPr>
          <p:cNvGrpSpPr/>
          <p:nvPr/>
        </p:nvGrpSpPr>
        <p:grpSpPr>
          <a:xfrm>
            <a:off x="5111049" y="3354923"/>
            <a:ext cx="2825197" cy="2506072"/>
            <a:chOff x="4635408" y="4266231"/>
            <a:chExt cx="2825197" cy="25060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F4A44C-0971-16C6-B003-71EBCF892C07}"/>
                </a:ext>
              </a:extLst>
            </p:cNvPr>
            <p:cNvSpPr/>
            <p:nvPr/>
          </p:nvSpPr>
          <p:spPr>
            <a:xfrm>
              <a:off x="4635408" y="4266231"/>
              <a:ext cx="2825197" cy="2462507"/>
            </a:xfrm>
            <a:prstGeom prst="ellipse">
              <a:avLst/>
            </a:prstGeom>
            <a:blipFill>
              <a:blip r:embed="rId7">
                <a:alphaModFix amt="87000"/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47B556-F2FA-B382-872E-9144F4BD4927}"/>
                </a:ext>
              </a:extLst>
            </p:cNvPr>
            <p:cNvSpPr txBox="1"/>
            <p:nvPr/>
          </p:nvSpPr>
          <p:spPr>
            <a:xfrm>
              <a:off x="5327920" y="6310638"/>
              <a:ext cx="1625060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 Sour rot</a:t>
              </a: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553206E-E211-FEB4-9B2F-7E369A40D1F8}"/>
              </a:ext>
            </a:extLst>
          </p:cNvPr>
          <p:cNvSpPr/>
          <p:nvPr/>
        </p:nvSpPr>
        <p:spPr>
          <a:xfrm rot="20795141">
            <a:off x="5712308" y="4738833"/>
            <a:ext cx="1189474" cy="1779123"/>
          </a:xfrm>
          <a:prstGeom prst="triangle">
            <a:avLst/>
          </a:prstGeom>
          <a:solidFill>
            <a:schemeClr val="accent4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E0F3D-91BF-EC2C-5550-14C8A812C609}"/>
              </a:ext>
            </a:extLst>
          </p:cNvPr>
          <p:cNvSpPr txBox="1"/>
          <p:nvPr/>
        </p:nvSpPr>
        <p:spPr>
          <a:xfrm>
            <a:off x="4878886" y="6286321"/>
            <a:ext cx="328952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Pungent vinegar smell</a:t>
            </a:r>
          </a:p>
        </p:txBody>
      </p:sp>
    </p:spTree>
    <p:extLst>
      <p:ext uri="{BB962C8B-B14F-4D97-AF65-F5344CB8AC3E}">
        <p14:creationId xmlns:p14="http://schemas.microsoft.com/office/powerpoint/2010/main" val="38193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,525 Hail Illustrations &amp; Clip Art - iStock">
            <a:extLst>
              <a:ext uri="{FF2B5EF4-FFF2-40B4-BE49-F238E27FC236}">
                <a16:creationId xmlns:a16="http://schemas.microsoft.com/office/drawing/2014/main" id="{C650CEAA-2B0F-7980-0223-C13FC4C8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30" y="614122"/>
            <a:ext cx="1926038" cy="19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04DA9029-1BCA-4D46-BF2A-6535F0F4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2937807" y="1141226"/>
            <a:ext cx="4542065" cy="27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nsect&#10;&#10;Description automatically generated">
            <a:extLst>
              <a:ext uri="{FF2B5EF4-FFF2-40B4-BE49-F238E27FC236}">
                <a16:creationId xmlns:a16="http://schemas.microsoft.com/office/drawing/2014/main" id="{DC8A34E9-660A-40F8-BA0D-19D1C4838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156">
            <a:off x="9485708" y="1573780"/>
            <a:ext cx="667499" cy="5786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FA2F69-4767-485E-9775-A21EE657E3F2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2C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Hypothesis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Method      Result 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5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E55E6476-2C81-48B9-A828-5AE9C782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6725612" y="1129442"/>
            <a:ext cx="4569632" cy="29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13E3D7-CC49-4B75-93B2-D0E46CF1D6E3}"/>
              </a:ext>
            </a:extLst>
          </p:cNvPr>
          <p:cNvGrpSpPr/>
          <p:nvPr/>
        </p:nvGrpSpPr>
        <p:grpSpPr>
          <a:xfrm>
            <a:off x="4333706" y="2176101"/>
            <a:ext cx="1431686" cy="1155463"/>
            <a:chOff x="3416270" y="2135612"/>
            <a:chExt cx="1431686" cy="1155463"/>
          </a:xfrm>
        </p:grpSpPr>
        <p:pic>
          <p:nvPicPr>
            <p:cNvPr id="13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B1DD89C7-D2E9-4C1B-81B5-669CE3DC7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416270" y="2135612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8743350F-68F1-4DA4-B885-810B23AE8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629995" y="2687799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xplosion: 14 Points 1">
              <a:extLst>
                <a:ext uri="{FF2B5EF4-FFF2-40B4-BE49-F238E27FC236}">
                  <a16:creationId xmlns:a16="http://schemas.microsoft.com/office/drawing/2014/main" id="{A3797ED9-C329-477A-B8C0-7A9E90031862}"/>
                </a:ext>
              </a:extLst>
            </p:cNvPr>
            <p:cNvSpPr/>
            <p:nvPr/>
          </p:nvSpPr>
          <p:spPr>
            <a:xfrm>
              <a:off x="4474029" y="215991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14 Points 19">
              <a:extLst>
                <a:ext uri="{FF2B5EF4-FFF2-40B4-BE49-F238E27FC236}">
                  <a16:creationId xmlns:a16="http://schemas.microsoft.com/office/drawing/2014/main" id="{A16543D6-3F14-4A56-839E-043FBCA64029}"/>
                </a:ext>
              </a:extLst>
            </p:cNvPr>
            <p:cNvSpPr/>
            <p:nvPr/>
          </p:nvSpPr>
          <p:spPr>
            <a:xfrm>
              <a:off x="4402695" y="284823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3C566888-D88B-4439-B5AB-B4B50D159FF7}"/>
              </a:ext>
            </a:extLst>
          </p:cNvPr>
          <p:cNvSpPr/>
          <p:nvPr/>
        </p:nvSpPr>
        <p:spPr>
          <a:xfrm>
            <a:off x="8605936" y="2553261"/>
            <a:ext cx="439190" cy="403713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2EB1D5FC-8ACC-4560-A4A2-D9E4A3C6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-536391" y="1257267"/>
            <a:ext cx="4542065" cy="27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0F0F9EF4-1123-4A84-A5BB-7C332A8F38A3}"/>
              </a:ext>
            </a:extLst>
          </p:cNvPr>
          <p:cNvSpPr/>
          <p:nvPr/>
        </p:nvSpPr>
        <p:spPr>
          <a:xfrm>
            <a:off x="2273053" y="2254342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: 14 Points 43">
            <a:extLst>
              <a:ext uri="{FF2B5EF4-FFF2-40B4-BE49-F238E27FC236}">
                <a16:creationId xmlns:a16="http://schemas.microsoft.com/office/drawing/2014/main" id="{B9D0866F-8AFA-4F25-8426-9C1DB21B0AA1}"/>
              </a:ext>
            </a:extLst>
          </p:cNvPr>
          <p:cNvSpPr/>
          <p:nvPr/>
        </p:nvSpPr>
        <p:spPr>
          <a:xfrm>
            <a:off x="2364617" y="2966671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pe Insects | Entomology">
            <a:extLst>
              <a:ext uri="{FF2B5EF4-FFF2-40B4-BE49-F238E27FC236}">
                <a16:creationId xmlns:a16="http://schemas.microsoft.com/office/drawing/2014/main" id="{22BB8D3F-3B38-337A-F795-60B8340CB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t="45366" r="35374" b="45152"/>
          <a:stretch/>
        </p:blipFill>
        <p:spPr bwMode="auto">
          <a:xfrm flipV="1">
            <a:off x="8610569" y="2753833"/>
            <a:ext cx="321545" cy="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49462-F28C-4358-02B8-257DCB5D9FE2}"/>
              </a:ext>
            </a:extLst>
          </p:cNvPr>
          <p:cNvGrpSpPr/>
          <p:nvPr/>
        </p:nvGrpSpPr>
        <p:grpSpPr>
          <a:xfrm>
            <a:off x="2818112" y="-559419"/>
            <a:ext cx="1278491" cy="480002"/>
            <a:chOff x="2831932" y="-559531"/>
            <a:chExt cx="1278491" cy="480002"/>
          </a:xfrm>
        </p:grpSpPr>
        <p:pic>
          <p:nvPicPr>
            <p:cNvPr id="4" name="Picture 3" descr="Acetobacter Aceti Bacteria">
              <a:extLst>
                <a:ext uri="{FF2B5EF4-FFF2-40B4-BE49-F238E27FC236}">
                  <a16:creationId xmlns:a16="http://schemas.microsoft.com/office/drawing/2014/main" id="{DDF851F8-D20A-B074-0E3F-9990871F9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932" y="-559531"/>
              <a:ext cx="617050" cy="4616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accharomyces cerevisiae The wonderful world of the yeast Saccharomyces cerevisiaea">
              <a:extLst>
                <a:ext uri="{FF2B5EF4-FFF2-40B4-BE49-F238E27FC236}">
                  <a16:creationId xmlns:a16="http://schemas.microsoft.com/office/drawing/2014/main" id="{15900ABE-528C-DF6A-960C-33EF98B57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631" y="-541193"/>
              <a:ext cx="763792" cy="461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AA0AEA-AE4F-E876-4305-B2B658DEEE43}"/>
              </a:ext>
            </a:extLst>
          </p:cNvPr>
          <p:cNvGrpSpPr/>
          <p:nvPr/>
        </p:nvGrpSpPr>
        <p:grpSpPr>
          <a:xfrm>
            <a:off x="5685713" y="-509166"/>
            <a:ext cx="1278491" cy="480002"/>
            <a:chOff x="2831932" y="-559531"/>
            <a:chExt cx="1278491" cy="480002"/>
          </a:xfrm>
        </p:grpSpPr>
        <p:pic>
          <p:nvPicPr>
            <p:cNvPr id="15" name="Picture 14" descr="Acetobacter Aceti Bacteria">
              <a:extLst>
                <a:ext uri="{FF2B5EF4-FFF2-40B4-BE49-F238E27FC236}">
                  <a16:creationId xmlns:a16="http://schemas.microsoft.com/office/drawing/2014/main" id="{63A2D228-6FA4-56E3-2DB1-3B946FF78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932" y="-559531"/>
              <a:ext cx="617050" cy="4616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Saccharomyces cerevisiae The wonderful world of the yeast Saccharomyces cerevisiaea">
              <a:extLst>
                <a:ext uri="{FF2B5EF4-FFF2-40B4-BE49-F238E27FC236}">
                  <a16:creationId xmlns:a16="http://schemas.microsoft.com/office/drawing/2014/main" id="{A2409D0A-9016-76AE-ABFE-F1565CDC1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631" y="-541193"/>
              <a:ext cx="763792" cy="461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26FBE-43F4-7091-84C7-E5480739E446}"/>
              </a:ext>
            </a:extLst>
          </p:cNvPr>
          <p:cNvGrpSpPr/>
          <p:nvPr/>
        </p:nvGrpSpPr>
        <p:grpSpPr>
          <a:xfrm>
            <a:off x="9629027" y="-482175"/>
            <a:ext cx="1278491" cy="480002"/>
            <a:chOff x="2831932" y="-559531"/>
            <a:chExt cx="1278491" cy="480002"/>
          </a:xfrm>
        </p:grpSpPr>
        <p:pic>
          <p:nvPicPr>
            <p:cNvPr id="18" name="Picture 17" descr="Acetobacter Aceti Bacteria">
              <a:extLst>
                <a:ext uri="{FF2B5EF4-FFF2-40B4-BE49-F238E27FC236}">
                  <a16:creationId xmlns:a16="http://schemas.microsoft.com/office/drawing/2014/main" id="{45B67C6E-D087-CE26-B7AB-A1D4C6394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932" y="-559531"/>
              <a:ext cx="617050" cy="4616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Saccharomyces cerevisiae The wonderful world of the yeast Saccharomyces cerevisiaea">
              <a:extLst>
                <a:ext uri="{FF2B5EF4-FFF2-40B4-BE49-F238E27FC236}">
                  <a16:creationId xmlns:a16="http://schemas.microsoft.com/office/drawing/2014/main" id="{22ED5C7F-2613-BAAF-81A9-FEDEB0919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631" y="-541193"/>
              <a:ext cx="763792" cy="461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5069C0A-CFF0-3BDA-FD4B-F4B8560254C7}"/>
              </a:ext>
            </a:extLst>
          </p:cNvPr>
          <p:cNvSpPr txBox="1"/>
          <p:nvPr/>
        </p:nvSpPr>
        <p:spPr>
          <a:xfrm>
            <a:off x="435935" y="5397596"/>
            <a:ext cx="387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Birds and rain events</a:t>
            </a:r>
          </a:p>
        </p:txBody>
      </p:sp>
      <p:pic>
        <p:nvPicPr>
          <p:cNvPr id="27" name="Picture 2" descr="Grape Insects | Entomology">
            <a:extLst>
              <a:ext uri="{FF2B5EF4-FFF2-40B4-BE49-F238E27FC236}">
                <a16:creationId xmlns:a16="http://schemas.microsoft.com/office/drawing/2014/main" id="{08AF01FE-7CA0-A0DF-6EC6-F70673373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t="45366" r="35374" b="45152"/>
          <a:stretch/>
        </p:blipFill>
        <p:spPr bwMode="auto">
          <a:xfrm flipV="1">
            <a:off x="8771341" y="2917446"/>
            <a:ext cx="321545" cy="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649BAB-198C-576E-2224-8958894918E9}"/>
              </a:ext>
            </a:extLst>
          </p:cNvPr>
          <p:cNvSpPr txBox="1"/>
          <p:nvPr/>
        </p:nvSpPr>
        <p:spPr>
          <a:xfrm>
            <a:off x="4794504" y="5412744"/>
            <a:ext cx="35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Yellow jackets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2533CC-9A98-6EDE-FB2A-96D5653D01C6}"/>
              </a:ext>
            </a:extLst>
          </p:cNvPr>
          <p:cNvSpPr txBox="1"/>
          <p:nvPr/>
        </p:nvSpPr>
        <p:spPr>
          <a:xfrm>
            <a:off x="8616392" y="5364822"/>
            <a:ext cx="35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Grape berry moth</a:t>
            </a:r>
          </a:p>
        </p:txBody>
      </p:sp>
    </p:spTree>
    <p:extLst>
      <p:ext uri="{BB962C8B-B14F-4D97-AF65-F5344CB8AC3E}">
        <p14:creationId xmlns:p14="http://schemas.microsoft.com/office/powerpoint/2010/main" val="14888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25E05E0-ACE2-4535-A370-487CF661DD7B}"/>
              </a:ext>
            </a:extLst>
          </p:cNvPr>
          <p:cNvSpPr/>
          <p:nvPr/>
        </p:nvSpPr>
        <p:spPr>
          <a:xfrm>
            <a:off x="359395" y="5328198"/>
            <a:ext cx="11210621" cy="1463067"/>
          </a:xfrm>
          <a:prstGeom prst="roundRect">
            <a:avLst/>
          </a:prstGeom>
          <a:solidFill>
            <a:schemeClr val="accent2">
              <a:lumMod val="75000"/>
              <a:alpha val="14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spc="300" dirty="0">
              <a:latin typeface="Lao UI" panose="020B0604020202020204" pitchFamily="34" charset="0"/>
              <a:cs typeface="Lao UI" panose="020B0604020202020204" pitchFamily="34" charset="0"/>
            </a:endParaRPr>
          </a:p>
        </p:txBody>
      </p:sp>
      <p:pic>
        <p:nvPicPr>
          <p:cNvPr id="34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04DA9029-1BCA-4D46-BF2A-6535F0F4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2887394" y="1095301"/>
            <a:ext cx="4542065" cy="27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nsect&#10;&#10;Description automatically generated">
            <a:extLst>
              <a:ext uri="{FF2B5EF4-FFF2-40B4-BE49-F238E27FC236}">
                <a16:creationId xmlns:a16="http://schemas.microsoft.com/office/drawing/2014/main" id="{DC8A34E9-660A-40F8-BA0D-19D1C4838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156">
            <a:off x="9485708" y="1573780"/>
            <a:ext cx="667499" cy="578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40806-D1FE-4261-90CB-4C455A3D9995}"/>
              </a:ext>
            </a:extLst>
          </p:cNvPr>
          <p:cNvSpPr txBox="1"/>
          <p:nvPr/>
        </p:nvSpPr>
        <p:spPr>
          <a:xfrm>
            <a:off x="651408" y="5633109"/>
            <a:ext cx="1111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Injuries promote sour rot especially in the presence of Drosophila fruit flies.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A2F69-4767-485E-9775-A21EE657E3F2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2C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Hypothesis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Method      Result 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5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E55E6476-2C81-48B9-A828-5AE9C782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6718041" y="1129442"/>
            <a:ext cx="4569632" cy="29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13E3D7-CC49-4B75-93B2-D0E46CF1D6E3}"/>
              </a:ext>
            </a:extLst>
          </p:cNvPr>
          <p:cNvGrpSpPr/>
          <p:nvPr/>
        </p:nvGrpSpPr>
        <p:grpSpPr>
          <a:xfrm>
            <a:off x="4618543" y="2054916"/>
            <a:ext cx="1296888" cy="1258259"/>
            <a:chOff x="3629995" y="2032816"/>
            <a:chExt cx="1296888" cy="1258259"/>
          </a:xfrm>
        </p:grpSpPr>
        <p:pic>
          <p:nvPicPr>
            <p:cNvPr id="13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B1DD89C7-D2E9-4C1B-81B5-669CE3DC7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802738" y="2032816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8743350F-68F1-4DA4-B885-810B23AE8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629995" y="2687799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xplosion: 14 Points 1">
              <a:extLst>
                <a:ext uri="{FF2B5EF4-FFF2-40B4-BE49-F238E27FC236}">
                  <a16:creationId xmlns:a16="http://schemas.microsoft.com/office/drawing/2014/main" id="{A3797ED9-C329-477A-B8C0-7A9E90031862}"/>
                </a:ext>
              </a:extLst>
            </p:cNvPr>
            <p:cNvSpPr/>
            <p:nvPr/>
          </p:nvSpPr>
          <p:spPr>
            <a:xfrm>
              <a:off x="4474029" y="215991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14 Points 19">
              <a:extLst>
                <a:ext uri="{FF2B5EF4-FFF2-40B4-BE49-F238E27FC236}">
                  <a16:creationId xmlns:a16="http://schemas.microsoft.com/office/drawing/2014/main" id="{A16543D6-3F14-4A56-839E-043FBCA64029}"/>
                </a:ext>
              </a:extLst>
            </p:cNvPr>
            <p:cNvSpPr/>
            <p:nvPr/>
          </p:nvSpPr>
          <p:spPr>
            <a:xfrm>
              <a:off x="4402695" y="284823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3C566888-D88B-4439-B5AB-B4B50D159FF7}"/>
              </a:ext>
            </a:extLst>
          </p:cNvPr>
          <p:cNvSpPr/>
          <p:nvPr/>
        </p:nvSpPr>
        <p:spPr>
          <a:xfrm>
            <a:off x="8932114" y="2429176"/>
            <a:ext cx="439190" cy="403713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2EB1D5FC-8ACC-4560-A4A2-D9E4A3C6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-493861" y="1257267"/>
            <a:ext cx="4542065" cy="27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0F0F9EF4-1123-4A84-A5BB-7C332A8F38A3}"/>
              </a:ext>
            </a:extLst>
          </p:cNvPr>
          <p:cNvSpPr/>
          <p:nvPr/>
        </p:nvSpPr>
        <p:spPr>
          <a:xfrm>
            <a:off x="2273053" y="2254342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: 14 Points 43">
            <a:extLst>
              <a:ext uri="{FF2B5EF4-FFF2-40B4-BE49-F238E27FC236}">
                <a16:creationId xmlns:a16="http://schemas.microsoft.com/office/drawing/2014/main" id="{B9D0866F-8AFA-4F25-8426-9C1DB21B0AA1}"/>
              </a:ext>
            </a:extLst>
          </p:cNvPr>
          <p:cNvSpPr/>
          <p:nvPr/>
        </p:nvSpPr>
        <p:spPr>
          <a:xfrm>
            <a:off x="2364617" y="2966671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B47637-64FB-4885-BCBB-0D6FCF3FE2ED}"/>
              </a:ext>
            </a:extLst>
          </p:cNvPr>
          <p:cNvGrpSpPr/>
          <p:nvPr/>
        </p:nvGrpSpPr>
        <p:grpSpPr>
          <a:xfrm>
            <a:off x="6835193" y="-1512545"/>
            <a:ext cx="858160" cy="1512545"/>
            <a:chOff x="9432230" y="1916713"/>
            <a:chExt cx="858160" cy="1512545"/>
          </a:xfrm>
        </p:grpSpPr>
        <p:pic>
          <p:nvPicPr>
            <p:cNvPr id="57" name="Picture 5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90480FB9-EB0A-4041-9C7D-7D8E3AA0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667333" y="2327145"/>
              <a:ext cx="667499" cy="578615"/>
            </a:xfrm>
            <a:prstGeom prst="rect">
              <a:avLst/>
            </a:prstGeom>
          </p:spPr>
        </p:pic>
        <p:pic>
          <p:nvPicPr>
            <p:cNvPr id="58" name="Picture 57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1C8A5FF0-025B-44CA-8468-0E643BFE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495651" y="2803682"/>
              <a:ext cx="672536" cy="578615"/>
            </a:xfrm>
            <a:prstGeom prst="rect">
              <a:avLst/>
            </a:prstGeom>
          </p:spPr>
        </p:pic>
        <p:pic>
          <p:nvPicPr>
            <p:cNvPr id="59" name="Picture 58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0CF7E64-9B10-4CB7-B693-25A38E784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387788" y="1961155"/>
              <a:ext cx="667499" cy="578615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2DD67F3-1C82-4580-8711-E65DAB3C0A36}"/>
              </a:ext>
            </a:extLst>
          </p:cNvPr>
          <p:cNvGrpSpPr/>
          <p:nvPr/>
        </p:nvGrpSpPr>
        <p:grpSpPr>
          <a:xfrm>
            <a:off x="2784149" y="-1493703"/>
            <a:ext cx="858160" cy="1512545"/>
            <a:chOff x="9432230" y="1916713"/>
            <a:chExt cx="858160" cy="1512545"/>
          </a:xfrm>
        </p:grpSpPr>
        <p:pic>
          <p:nvPicPr>
            <p:cNvPr id="61" name="Picture 60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F8076852-F350-4444-A3C8-01FB827C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667333" y="2327145"/>
              <a:ext cx="667499" cy="578615"/>
            </a:xfrm>
            <a:prstGeom prst="rect">
              <a:avLst/>
            </a:prstGeom>
          </p:spPr>
        </p:pic>
        <p:pic>
          <p:nvPicPr>
            <p:cNvPr id="62" name="Picture 61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D2EF0574-CC45-4FC5-A9C8-032C1863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495651" y="2803682"/>
              <a:ext cx="672536" cy="578615"/>
            </a:xfrm>
            <a:prstGeom prst="rect">
              <a:avLst/>
            </a:prstGeom>
          </p:spPr>
        </p:pic>
        <p:pic>
          <p:nvPicPr>
            <p:cNvPr id="63" name="Picture 62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4FB3E021-93C6-42AB-928B-D7DDD3A14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387788" y="1961155"/>
              <a:ext cx="667499" cy="57861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58CA896-C21D-412A-8E52-59E65B5C1594}"/>
              </a:ext>
            </a:extLst>
          </p:cNvPr>
          <p:cNvGrpSpPr/>
          <p:nvPr/>
        </p:nvGrpSpPr>
        <p:grpSpPr>
          <a:xfrm>
            <a:off x="12292136" y="279282"/>
            <a:ext cx="858160" cy="1512545"/>
            <a:chOff x="9432230" y="1916713"/>
            <a:chExt cx="858160" cy="1512545"/>
          </a:xfrm>
        </p:grpSpPr>
        <p:pic>
          <p:nvPicPr>
            <p:cNvPr id="69" name="Picture 68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5A791B5-D1E0-4E94-B933-1E94E2C91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667333" y="2327145"/>
              <a:ext cx="667499" cy="578615"/>
            </a:xfrm>
            <a:prstGeom prst="rect">
              <a:avLst/>
            </a:prstGeom>
          </p:spPr>
        </p:pic>
        <p:pic>
          <p:nvPicPr>
            <p:cNvPr id="70" name="Picture 69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DBA5CB6-7DDA-4CDE-A04D-D8DF88FC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495651" y="2803682"/>
              <a:ext cx="672536" cy="578615"/>
            </a:xfrm>
            <a:prstGeom prst="rect">
              <a:avLst/>
            </a:prstGeom>
          </p:spPr>
        </p:pic>
        <p:pic>
          <p:nvPicPr>
            <p:cNvPr id="71" name="Picture 70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80F325DC-6A45-42BB-99C2-BF73B83F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574">
              <a:off x="9387788" y="1961155"/>
              <a:ext cx="667499" cy="578615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084E979-0711-476C-B4BB-05FE9B188E5F}"/>
              </a:ext>
            </a:extLst>
          </p:cNvPr>
          <p:cNvGrpSpPr/>
          <p:nvPr/>
        </p:nvGrpSpPr>
        <p:grpSpPr>
          <a:xfrm>
            <a:off x="1874123" y="2075301"/>
            <a:ext cx="2175281" cy="2243745"/>
            <a:chOff x="1874123" y="2075301"/>
            <a:chExt cx="2175281" cy="22437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F3F210-0918-4D46-BD72-96BA8B771477}"/>
                </a:ext>
              </a:extLst>
            </p:cNvPr>
            <p:cNvSpPr/>
            <p:nvPr/>
          </p:nvSpPr>
          <p:spPr>
            <a:xfrm>
              <a:off x="1874123" y="2075301"/>
              <a:ext cx="1114128" cy="1427352"/>
            </a:xfrm>
            <a:prstGeom prst="rect">
              <a:avLst/>
            </a:prstGeom>
            <a:solidFill>
              <a:schemeClr val="accent4">
                <a:lumMod val="50000"/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151C71-0338-4F98-B704-A945895B3652}"/>
                </a:ext>
              </a:extLst>
            </p:cNvPr>
            <p:cNvGrpSpPr/>
            <p:nvPr/>
          </p:nvGrpSpPr>
          <p:grpSpPr>
            <a:xfrm>
              <a:off x="2362119" y="2656613"/>
              <a:ext cx="1687285" cy="1662433"/>
              <a:chOff x="2362119" y="2656613"/>
              <a:chExt cx="1687285" cy="166243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7ED85F6-0B2A-4CC7-A59B-BA7D30EEC334}"/>
                  </a:ext>
                </a:extLst>
              </p:cNvPr>
              <p:cNvSpPr/>
              <p:nvPr/>
            </p:nvSpPr>
            <p:spPr>
              <a:xfrm rot="1504834">
                <a:off x="2362119" y="3143389"/>
                <a:ext cx="1687285" cy="1175657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A75448F-6881-4ACA-BF79-32EE7D5EB58F}"/>
                  </a:ext>
                </a:extLst>
              </p:cNvPr>
              <p:cNvSpPr/>
              <p:nvPr/>
            </p:nvSpPr>
            <p:spPr>
              <a:xfrm>
                <a:off x="2754086" y="3015343"/>
                <a:ext cx="789743" cy="60583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568A95F-8B01-4854-97CB-09AB95976C12}"/>
                  </a:ext>
                </a:extLst>
              </p:cNvPr>
              <p:cNvSpPr/>
              <p:nvPr/>
            </p:nvSpPr>
            <p:spPr>
              <a:xfrm>
                <a:off x="2808594" y="2656613"/>
                <a:ext cx="947389" cy="66352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B1935BD-C28C-42ED-9E4C-75747FDE5205}"/>
              </a:ext>
            </a:extLst>
          </p:cNvPr>
          <p:cNvSpPr/>
          <p:nvPr/>
        </p:nvSpPr>
        <p:spPr>
          <a:xfrm>
            <a:off x="2231571" y="2667000"/>
            <a:ext cx="1762359" cy="1145427"/>
          </a:xfrm>
          <a:custGeom>
            <a:avLst/>
            <a:gdLst>
              <a:gd name="connsiteX0" fmla="*/ 0 w 1687285"/>
              <a:gd name="connsiteY0" fmla="*/ 32657 h 1175657"/>
              <a:gd name="connsiteX1" fmla="*/ 272143 w 1687285"/>
              <a:gd name="connsiteY1" fmla="*/ 0 h 1175657"/>
              <a:gd name="connsiteX2" fmla="*/ 359228 w 1687285"/>
              <a:gd name="connsiteY2" fmla="*/ 21771 h 1175657"/>
              <a:gd name="connsiteX3" fmla="*/ 402771 w 1687285"/>
              <a:gd name="connsiteY3" fmla="*/ 65314 h 1175657"/>
              <a:gd name="connsiteX4" fmla="*/ 489857 w 1687285"/>
              <a:gd name="connsiteY4" fmla="*/ 337457 h 1175657"/>
              <a:gd name="connsiteX5" fmla="*/ 500743 w 1687285"/>
              <a:gd name="connsiteY5" fmla="*/ 424543 h 1175657"/>
              <a:gd name="connsiteX6" fmla="*/ 511628 w 1687285"/>
              <a:gd name="connsiteY6" fmla="*/ 468086 h 1175657"/>
              <a:gd name="connsiteX7" fmla="*/ 566057 w 1687285"/>
              <a:gd name="connsiteY7" fmla="*/ 533400 h 1175657"/>
              <a:gd name="connsiteX8" fmla="*/ 1197428 w 1687285"/>
              <a:gd name="connsiteY8" fmla="*/ 576943 h 1175657"/>
              <a:gd name="connsiteX9" fmla="*/ 1295400 w 1687285"/>
              <a:gd name="connsiteY9" fmla="*/ 685800 h 1175657"/>
              <a:gd name="connsiteX10" fmla="*/ 1545771 w 1687285"/>
              <a:gd name="connsiteY10" fmla="*/ 1088571 h 1175657"/>
              <a:gd name="connsiteX11" fmla="*/ 1687285 w 1687285"/>
              <a:gd name="connsiteY11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7285" h="1175657">
                <a:moveTo>
                  <a:pt x="0" y="32657"/>
                </a:moveTo>
                <a:cubicBezTo>
                  <a:pt x="74013" y="22083"/>
                  <a:pt x="222925" y="0"/>
                  <a:pt x="272143" y="0"/>
                </a:cubicBezTo>
                <a:cubicBezTo>
                  <a:pt x="302065" y="0"/>
                  <a:pt x="330200" y="14514"/>
                  <a:pt x="359228" y="21771"/>
                </a:cubicBezTo>
                <a:cubicBezTo>
                  <a:pt x="373742" y="36285"/>
                  <a:pt x="392587" y="47492"/>
                  <a:pt x="402771" y="65314"/>
                </a:cubicBezTo>
                <a:cubicBezTo>
                  <a:pt x="443061" y="135821"/>
                  <a:pt x="471088" y="267073"/>
                  <a:pt x="489857" y="337457"/>
                </a:cubicBezTo>
                <a:cubicBezTo>
                  <a:pt x="493486" y="366486"/>
                  <a:pt x="495934" y="395686"/>
                  <a:pt x="500743" y="424543"/>
                </a:cubicBezTo>
                <a:cubicBezTo>
                  <a:pt x="503203" y="439300"/>
                  <a:pt x="503931" y="455257"/>
                  <a:pt x="511628" y="468086"/>
                </a:cubicBezTo>
                <a:cubicBezTo>
                  <a:pt x="526209" y="492387"/>
                  <a:pt x="547914" y="511629"/>
                  <a:pt x="566057" y="533400"/>
                </a:cubicBezTo>
                <a:cubicBezTo>
                  <a:pt x="741022" y="528671"/>
                  <a:pt x="1016703" y="486581"/>
                  <a:pt x="1197428" y="576943"/>
                </a:cubicBezTo>
                <a:cubicBezTo>
                  <a:pt x="1241092" y="598775"/>
                  <a:pt x="1267306" y="645877"/>
                  <a:pt x="1295400" y="685800"/>
                </a:cubicBezTo>
                <a:cubicBezTo>
                  <a:pt x="1330017" y="734993"/>
                  <a:pt x="1508118" y="1065400"/>
                  <a:pt x="1545771" y="1088571"/>
                </a:cubicBezTo>
                <a:lnTo>
                  <a:pt x="1687285" y="117565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F3490E1-83D8-4DB3-A4CA-CC94327D6FA8}"/>
              </a:ext>
            </a:extLst>
          </p:cNvPr>
          <p:cNvGrpSpPr/>
          <p:nvPr/>
        </p:nvGrpSpPr>
        <p:grpSpPr>
          <a:xfrm>
            <a:off x="8880722" y="2182015"/>
            <a:ext cx="2175281" cy="2243745"/>
            <a:chOff x="1874123" y="2075301"/>
            <a:chExt cx="2175281" cy="224374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31BA263-0186-4180-9D6A-9A0B87BA86AC}"/>
                </a:ext>
              </a:extLst>
            </p:cNvPr>
            <p:cNvSpPr/>
            <p:nvPr/>
          </p:nvSpPr>
          <p:spPr>
            <a:xfrm>
              <a:off x="1874123" y="2075301"/>
              <a:ext cx="1114128" cy="1427352"/>
            </a:xfrm>
            <a:prstGeom prst="rect">
              <a:avLst/>
            </a:prstGeom>
            <a:solidFill>
              <a:schemeClr val="accent4">
                <a:lumMod val="50000"/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C9CF015-7340-4AB9-A80A-54C4EFD7C4D8}"/>
                </a:ext>
              </a:extLst>
            </p:cNvPr>
            <p:cNvGrpSpPr/>
            <p:nvPr/>
          </p:nvGrpSpPr>
          <p:grpSpPr>
            <a:xfrm>
              <a:off x="2362119" y="2656613"/>
              <a:ext cx="1687285" cy="1662433"/>
              <a:chOff x="2362119" y="2656613"/>
              <a:chExt cx="1687285" cy="1662433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B7D88C1-9207-4E6C-A1D4-AF24E3887CD7}"/>
                  </a:ext>
                </a:extLst>
              </p:cNvPr>
              <p:cNvSpPr/>
              <p:nvPr/>
            </p:nvSpPr>
            <p:spPr>
              <a:xfrm rot="1504834">
                <a:off x="2362119" y="3143389"/>
                <a:ext cx="1687285" cy="1175657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153AADC-5549-41EA-8D69-49EBF7D4F3DC}"/>
                  </a:ext>
                </a:extLst>
              </p:cNvPr>
              <p:cNvSpPr/>
              <p:nvPr/>
            </p:nvSpPr>
            <p:spPr>
              <a:xfrm>
                <a:off x="2754086" y="3015343"/>
                <a:ext cx="789743" cy="60583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0C857C7-4416-45C4-ADDA-1F04DFB7D92B}"/>
                  </a:ext>
                </a:extLst>
              </p:cNvPr>
              <p:cNvSpPr/>
              <p:nvPr/>
            </p:nvSpPr>
            <p:spPr>
              <a:xfrm>
                <a:off x="2808594" y="2656613"/>
                <a:ext cx="947389" cy="66352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C6FEE5F-EE75-49EE-8817-4A399C05DFC9}"/>
              </a:ext>
            </a:extLst>
          </p:cNvPr>
          <p:cNvGrpSpPr/>
          <p:nvPr/>
        </p:nvGrpSpPr>
        <p:grpSpPr>
          <a:xfrm>
            <a:off x="5032919" y="2032708"/>
            <a:ext cx="2175281" cy="2243745"/>
            <a:chOff x="1874123" y="2075301"/>
            <a:chExt cx="2175281" cy="224374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A9214DA-DE91-4685-9B91-7B3B325B1B9B}"/>
                </a:ext>
              </a:extLst>
            </p:cNvPr>
            <p:cNvSpPr/>
            <p:nvPr/>
          </p:nvSpPr>
          <p:spPr>
            <a:xfrm>
              <a:off x="1874123" y="2075301"/>
              <a:ext cx="1114128" cy="1427352"/>
            </a:xfrm>
            <a:prstGeom prst="rect">
              <a:avLst/>
            </a:prstGeom>
            <a:solidFill>
              <a:schemeClr val="accent4">
                <a:lumMod val="50000"/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900C27F-622A-4717-9A4C-AFD626714424}"/>
                </a:ext>
              </a:extLst>
            </p:cNvPr>
            <p:cNvGrpSpPr/>
            <p:nvPr/>
          </p:nvGrpSpPr>
          <p:grpSpPr>
            <a:xfrm>
              <a:off x="2362119" y="2656613"/>
              <a:ext cx="1687285" cy="1662433"/>
              <a:chOff x="2362119" y="2656613"/>
              <a:chExt cx="1687285" cy="1662433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9D65B31-5DD2-437F-A936-D34FC1BB65FB}"/>
                  </a:ext>
                </a:extLst>
              </p:cNvPr>
              <p:cNvSpPr/>
              <p:nvPr/>
            </p:nvSpPr>
            <p:spPr>
              <a:xfrm rot="1504834">
                <a:off x="2362119" y="3143389"/>
                <a:ext cx="1687285" cy="1175657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1F31A5C-1AC4-4DAF-B836-7AA3105E85E3}"/>
                  </a:ext>
                </a:extLst>
              </p:cNvPr>
              <p:cNvSpPr/>
              <p:nvPr/>
            </p:nvSpPr>
            <p:spPr>
              <a:xfrm>
                <a:off x="2754086" y="3015343"/>
                <a:ext cx="789743" cy="60583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F15FEA4-D56A-41F8-A6EC-ADF63DC1CB70}"/>
                  </a:ext>
                </a:extLst>
              </p:cNvPr>
              <p:cNvSpPr/>
              <p:nvPr/>
            </p:nvSpPr>
            <p:spPr>
              <a:xfrm>
                <a:off x="2808594" y="2656613"/>
                <a:ext cx="947389" cy="66352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Grape Insects | Entomology">
            <a:extLst>
              <a:ext uri="{FF2B5EF4-FFF2-40B4-BE49-F238E27FC236}">
                <a16:creationId xmlns:a16="http://schemas.microsoft.com/office/drawing/2014/main" id="{609D3B0C-458F-6827-662A-A5342C211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t="45366" r="35374" b="45152"/>
          <a:stretch/>
        </p:blipFill>
        <p:spPr bwMode="auto">
          <a:xfrm flipV="1">
            <a:off x="8840567" y="2540160"/>
            <a:ext cx="454383" cy="1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8542 L -0.00104 0.08565 C -0.03008 0.15394 -0.04974 0.19051 -0.06875 0.26482 C -0.07331 0.28264 -0.07552 0.30209 -0.0789 0.32084 C -0.08047 0.36667 -0.08086 0.34514 -0.07435 0.40972 C -0.07396 0.4125 -0.07174 0.42593 -0.07057 0.4294 C -0.06992 0.43148 -0.06901 0.43357 -0.06784 0.43426 C -0.06484 0.43588 -0.06159 0.43496 -0.05859 0.43588 C -0.05703 0.43658 -0.06159 0.43588 -0.06315 0.43588 L -0.06601 0.43588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69 0.04676 L -0.07669 0.047 C -0.10573 0.11528 -0.12539 0.15186 -0.1444 0.22616 C -0.14895 0.24399 -0.15117 0.26343 -0.15455 0.28218 C -0.15612 0.32801 -0.15651 0.30649 -0.15 0.37107 C -0.14961 0.37385 -0.14739 0.38727 -0.14622 0.39075 C -0.14557 0.39283 -0.14466 0.39491 -0.14349 0.39561 C -0.14049 0.39723 -0.13724 0.3963 -0.13424 0.39723 C -0.13268 0.39792 -0.13724 0.39723 -0.1388 0.39723 L -0.14166 0.39723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7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29 -0.13982 L -0.20729 -0.13959 C -0.23633 -0.0713 -0.25599 -0.03473 -0.275 0.03958 C -0.27956 0.0574 -0.28177 0.07685 -0.28516 0.0956 C -0.28672 0.14143 -0.28711 0.1199 -0.2806 0.18449 C -0.28021 0.18726 -0.278 0.20069 -0.27682 0.20416 C -0.27617 0.20625 -0.27526 0.20833 -0.27409 0.20902 C -0.27109 0.21064 -0.26784 0.20972 -0.26484 0.21064 C -0.26328 0.21134 -0.26784 0.21064 -0.2694 0.21064 L -0.27227 0.21064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4FD941-1574-4034-B933-0BA5BC13432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2C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      Hypothesis 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Method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Result 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EB39F-15E8-456D-8DB0-53141D01446B}"/>
              </a:ext>
            </a:extLst>
          </p:cNvPr>
          <p:cNvSpPr txBox="1"/>
          <p:nvPr/>
        </p:nvSpPr>
        <p:spPr>
          <a:xfrm>
            <a:off x="0" y="2884739"/>
            <a:ext cx="5628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cs typeface="Helvetica" panose="020B0604020202020204" pitchFamily="34" charset="0"/>
              </a:rPr>
              <a:t>Clusters were enclosed using fine mesh bags.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" panose="020B0604020202020204" pitchFamily="34" charset="0"/>
              </a:rPr>
              <a:t>Inoculation of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clusters 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Helvetica" panose="020B0604020202020204" pitchFamily="34" charset="0"/>
              </a:rPr>
              <a:t>with acetic acid bacteria and yeast</a:t>
            </a:r>
            <a:endParaRPr lang="en-US" sz="2000" dirty="0">
              <a:solidFill>
                <a:srgbClr val="000000"/>
              </a:solidFill>
              <a:cs typeface="Helvetica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57FE76-E5E7-4627-B0A5-68386D227683}"/>
              </a:ext>
            </a:extLst>
          </p:cNvPr>
          <p:cNvSpPr txBox="1"/>
          <p:nvPr/>
        </p:nvSpPr>
        <p:spPr>
          <a:xfrm>
            <a:off x="2038473" y="6238752"/>
            <a:ext cx="839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Clusters were assessed for sour rot severity.</a:t>
            </a:r>
          </a:p>
        </p:txBody>
      </p:sp>
      <p:pic>
        <p:nvPicPr>
          <p:cNvPr id="69" name="Picture 6" descr="Image preview">
            <a:extLst>
              <a:ext uri="{FF2B5EF4-FFF2-40B4-BE49-F238E27FC236}">
                <a16:creationId xmlns:a16="http://schemas.microsoft.com/office/drawing/2014/main" id="{87B372D2-2B85-40D1-99D6-610E342BC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1" r="29065" b="8830"/>
          <a:stretch/>
        </p:blipFill>
        <p:spPr bwMode="auto">
          <a:xfrm>
            <a:off x="3454950" y="4137539"/>
            <a:ext cx="1902934" cy="2233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25630B57-BB9C-4C53-A9B6-926209CB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64" y="4094915"/>
            <a:ext cx="1610665" cy="223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98B0688-C894-46B0-B0CB-E397A9ED1563}"/>
              </a:ext>
            </a:extLst>
          </p:cNvPr>
          <p:cNvSpPr txBox="1"/>
          <p:nvPr/>
        </p:nvSpPr>
        <p:spPr>
          <a:xfrm>
            <a:off x="0" y="391652"/>
            <a:ext cx="642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Semi field experiment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443761-44F4-48D1-A44E-B2397C20DB3C}"/>
              </a:ext>
            </a:extLst>
          </p:cNvPr>
          <p:cNvSpPr txBox="1"/>
          <p:nvPr/>
        </p:nvSpPr>
        <p:spPr>
          <a:xfrm>
            <a:off x="2038473" y="6508150"/>
            <a:ext cx="839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Flies were reared from bagged cluster after assessing sour rot percentage.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037BCE-B560-1B00-FA02-04862390C85C}"/>
              </a:ext>
            </a:extLst>
          </p:cNvPr>
          <p:cNvGrpSpPr/>
          <p:nvPr/>
        </p:nvGrpSpPr>
        <p:grpSpPr>
          <a:xfrm>
            <a:off x="5968729" y="731063"/>
            <a:ext cx="6162107" cy="3436166"/>
            <a:chOff x="5952630" y="706550"/>
            <a:chExt cx="6162107" cy="343616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B826C7-51AD-4D4E-AC94-29E896D830D8}"/>
                </a:ext>
              </a:extLst>
            </p:cNvPr>
            <p:cNvGrpSpPr/>
            <p:nvPr/>
          </p:nvGrpSpPr>
          <p:grpSpPr>
            <a:xfrm>
              <a:off x="5952630" y="706550"/>
              <a:ext cx="6162107" cy="2876841"/>
              <a:chOff x="5908326" y="706548"/>
              <a:chExt cx="6162107" cy="287684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CB91766-A915-48D7-A9AC-0438ECBE0A4B}"/>
                  </a:ext>
                </a:extLst>
              </p:cNvPr>
              <p:cNvGrpSpPr/>
              <p:nvPr/>
            </p:nvGrpSpPr>
            <p:grpSpPr>
              <a:xfrm>
                <a:off x="5908326" y="706548"/>
                <a:ext cx="6162107" cy="2876841"/>
                <a:chOff x="2300970" y="2604882"/>
                <a:chExt cx="7770265" cy="4172207"/>
              </a:xfrm>
            </p:grpSpPr>
            <p:sp>
              <p:nvSpPr>
                <p:cNvPr id="22" name="Arrow: Right 21">
                  <a:extLst>
                    <a:ext uri="{FF2B5EF4-FFF2-40B4-BE49-F238E27FC236}">
                      <a16:creationId xmlns:a16="http://schemas.microsoft.com/office/drawing/2014/main" id="{162D2616-AEF2-4AA2-ADF9-185F384278A0}"/>
                    </a:ext>
                  </a:extLst>
                </p:cNvPr>
                <p:cNvSpPr/>
                <p:nvPr/>
              </p:nvSpPr>
              <p:spPr>
                <a:xfrm>
                  <a:off x="6163320" y="6386854"/>
                  <a:ext cx="488373" cy="8594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FC0AAC8-503F-4C9F-B7DB-971D42C9AD8D}"/>
                    </a:ext>
                  </a:extLst>
                </p:cNvPr>
                <p:cNvGrpSpPr/>
                <p:nvPr/>
              </p:nvGrpSpPr>
              <p:grpSpPr>
                <a:xfrm>
                  <a:off x="2300970" y="2604882"/>
                  <a:ext cx="7770265" cy="4172207"/>
                  <a:chOff x="2300970" y="2572984"/>
                  <a:chExt cx="7770265" cy="4172207"/>
                </a:xfrm>
              </p:grpSpPr>
              <p:sp>
                <p:nvSpPr>
                  <p:cNvPr id="20" name="Arrow: Right 19">
                    <a:extLst>
                      <a:ext uri="{FF2B5EF4-FFF2-40B4-BE49-F238E27FC236}">
                        <a16:creationId xmlns:a16="http://schemas.microsoft.com/office/drawing/2014/main" id="{84A38A7A-14C3-4EFF-AC7D-DB5A7A2F6DCD}"/>
                      </a:ext>
                    </a:extLst>
                  </p:cNvPr>
                  <p:cNvSpPr/>
                  <p:nvPr/>
                </p:nvSpPr>
                <p:spPr>
                  <a:xfrm>
                    <a:off x="6173936" y="4830130"/>
                    <a:ext cx="488373" cy="123237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00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4D6CD5BA-2D4C-4CDD-8D24-9E8658406B38}"/>
                      </a:ext>
                    </a:extLst>
                  </p:cNvPr>
                  <p:cNvGrpSpPr/>
                  <p:nvPr/>
                </p:nvGrpSpPr>
                <p:grpSpPr>
                  <a:xfrm>
                    <a:off x="2300970" y="2572984"/>
                    <a:ext cx="7770265" cy="4172207"/>
                    <a:chOff x="2300970" y="2551719"/>
                    <a:chExt cx="7770265" cy="4172207"/>
                  </a:xfrm>
                </p:grpSpPr>
                <p:sp>
                  <p:nvSpPr>
                    <p:cNvPr id="19" name="Arrow: Right 18">
                      <a:extLst>
                        <a:ext uri="{FF2B5EF4-FFF2-40B4-BE49-F238E27FC236}">
                          <a16:creationId xmlns:a16="http://schemas.microsoft.com/office/drawing/2014/main" id="{4C0007F7-3592-4E2C-BBAE-8F79EF85A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3936" y="4217243"/>
                      <a:ext cx="488373" cy="123237"/>
                    </a:xfrm>
                    <a:prstGeom prst="righ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sp>
                  <p:nvSpPr>
                    <p:cNvPr id="21" name="Arrow: Right 20">
                      <a:extLst>
                        <a:ext uri="{FF2B5EF4-FFF2-40B4-BE49-F238E27FC236}">
                          <a16:creationId xmlns:a16="http://schemas.microsoft.com/office/drawing/2014/main" id="{DD77A67A-79D2-4134-BBC9-12A16485C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3936" y="5485974"/>
                      <a:ext cx="488373" cy="123237"/>
                    </a:xfrm>
                    <a:prstGeom prst="righ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DC910E13-2AD5-4EF6-8132-020FA9903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0970" y="2551719"/>
                      <a:ext cx="7770265" cy="4172207"/>
                      <a:chOff x="2191546" y="2777438"/>
                      <a:chExt cx="7770265" cy="4172207"/>
                    </a:xfrm>
                  </p:grpSpPr>
                  <p:grpSp>
                    <p:nvGrpSpPr>
                      <p:cNvPr id="18" name="Group 17">
                        <a:extLst>
                          <a:ext uri="{FF2B5EF4-FFF2-40B4-BE49-F238E27FC236}">
                            <a16:creationId xmlns:a16="http://schemas.microsoft.com/office/drawing/2014/main" id="{5085D69B-96E1-43BE-B252-9044D6877B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43579" y="4189269"/>
                        <a:ext cx="5956199" cy="2760376"/>
                        <a:chOff x="2050279" y="1807138"/>
                        <a:chExt cx="3252183" cy="3809620"/>
                      </a:xfrm>
                    </p:grpSpPr>
                    <p:sp>
                      <p:nvSpPr>
                        <p:cNvPr id="7" name="Flowchart: Alternate Process 6">
                          <a:extLst>
                            <a:ext uri="{FF2B5EF4-FFF2-40B4-BE49-F238E27FC236}">
                              <a16:creationId xmlns:a16="http://schemas.microsoft.com/office/drawing/2014/main" id="{02952B2A-7F46-44EA-96C5-E6D4531EB9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0279" y="1807138"/>
                          <a:ext cx="2005445" cy="800098"/>
                        </a:xfrm>
                        <a:prstGeom prst="flowChartAlternateProcess">
                          <a:avLst/>
                        </a:prstGeom>
                        <a:solidFill>
                          <a:schemeClr val="accent2">
                            <a:lumMod val="75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Control</a:t>
                          </a:r>
                        </a:p>
                      </p:txBody>
                    </p:sp>
                    <p:sp>
                      <p:nvSpPr>
                        <p:cNvPr id="8" name="Flowchart: Alternate Process 7">
                          <a:extLst>
                            <a:ext uri="{FF2B5EF4-FFF2-40B4-BE49-F238E27FC236}">
                              <a16:creationId xmlns:a16="http://schemas.microsoft.com/office/drawing/2014/main" id="{401C8D93-B147-48F2-B1BE-8FFFDDD896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0279" y="2721536"/>
                          <a:ext cx="2005445" cy="800100"/>
                        </a:xfrm>
                        <a:prstGeom prst="flowChartAlternateProcess">
                          <a:avLst/>
                        </a:prstGeom>
                        <a:solidFill>
                          <a:schemeClr val="accent6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Grape berry moth </a:t>
                          </a:r>
                          <a:r>
                            <a:rPr lang="en-US" sz="12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(GBM)</a:t>
                          </a:r>
                          <a:endParaRPr lang="en-US" sz="20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" name="Flowchart: Alternate Process 8">
                          <a:extLst>
                            <a:ext uri="{FF2B5EF4-FFF2-40B4-BE49-F238E27FC236}">
                              <a16:creationId xmlns:a16="http://schemas.microsoft.com/office/drawing/2014/main" id="{B6F167BC-652F-443A-B047-ADCC8EDAB9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60375" y="3801367"/>
                          <a:ext cx="2005445" cy="800100"/>
                        </a:xfrm>
                        <a:prstGeom prst="flowChartAlternateProcess">
                          <a:avLst/>
                        </a:prstGeom>
                        <a:solidFill>
                          <a:srgbClr val="00B0F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0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Mechanical Damage</a:t>
                          </a:r>
                        </a:p>
                        <a:p>
                          <a:pPr algn="ctr"/>
                          <a:endParaRPr lang="en-US" sz="20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" name="Flowchart: Alternate Process 9">
                          <a:extLst>
                            <a:ext uri="{FF2B5EF4-FFF2-40B4-BE49-F238E27FC236}">
                              <a16:creationId xmlns:a16="http://schemas.microsoft.com/office/drawing/2014/main" id="{5FC19308-59AE-432D-B2CA-7C175845F7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67519" y="4816658"/>
                          <a:ext cx="2005445" cy="800100"/>
                        </a:xfrm>
                        <a:prstGeom prst="flowChartAlternateProcess">
                          <a:avLst/>
                        </a:prstGeom>
                        <a:solidFill>
                          <a:srgbClr val="B526E2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Yellow jacket</a:t>
                          </a:r>
                        </a:p>
                      </p:txBody>
                    </p:sp>
                    <p:sp>
                      <p:nvSpPr>
                        <p:cNvPr id="11" name="Flowchart: Alternate Process 10">
                          <a:extLst>
                            <a:ext uri="{FF2B5EF4-FFF2-40B4-BE49-F238E27FC236}">
                              <a16:creationId xmlns:a16="http://schemas.microsoft.com/office/drawing/2014/main" id="{AEEA0439-2127-4A2C-8361-62980F53BE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5787" y="1853194"/>
                          <a:ext cx="856675" cy="800098"/>
                        </a:xfrm>
                        <a:prstGeom prst="flowChartAlternateProcess">
                          <a:avLst/>
                        </a:prstGeom>
                        <a:solidFill>
                          <a:srgbClr val="C55A11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Present</a:t>
                          </a:r>
                        </a:p>
                      </p:txBody>
                    </p:sp>
                    <p:sp>
                      <p:nvSpPr>
                        <p:cNvPr id="12" name="Flowchart: Alternate Process 11">
                          <a:extLst>
                            <a:ext uri="{FF2B5EF4-FFF2-40B4-BE49-F238E27FC236}">
                              <a16:creationId xmlns:a16="http://schemas.microsoft.com/office/drawing/2014/main" id="{34EDF52A-7E3D-4821-85DA-0B56A4CD41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5787" y="2764121"/>
                          <a:ext cx="856675" cy="800100"/>
                        </a:xfrm>
                        <a:prstGeom prst="flowChartAlternateProcess">
                          <a:avLst/>
                        </a:prstGeom>
                        <a:solidFill>
                          <a:schemeClr val="accent6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Present </a:t>
                          </a:r>
                        </a:p>
                      </p:txBody>
                    </p:sp>
                    <p:sp>
                      <p:nvSpPr>
                        <p:cNvPr id="13" name="Flowchart: Alternate Process 12">
                          <a:extLst>
                            <a:ext uri="{FF2B5EF4-FFF2-40B4-BE49-F238E27FC236}">
                              <a16:creationId xmlns:a16="http://schemas.microsoft.com/office/drawing/2014/main" id="{516A9D3F-61C6-45BB-9FB1-C134FB2E6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5787" y="3754361"/>
                          <a:ext cx="853821" cy="800100"/>
                        </a:xfrm>
                        <a:prstGeom prst="flowChartAlternateProcess">
                          <a:avLst/>
                        </a:prstGeom>
                        <a:solidFill>
                          <a:srgbClr val="00B0F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Present </a:t>
                          </a:r>
                        </a:p>
                      </p:txBody>
                    </p:sp>
                    <p:sp>
                      <p:nvSpPr>
                        <p:cNvPr id="14" name="Flowchart: Alternate Process 13">
                          <a:extLst>
                            <a:ext uri="{FF2B5EF4-FFF2-40B4-BE49-F238E27FC236}">
                              <a16:creationId xmlns:a16="http://schemas.microsoft.com/office/drawing/2014/main" id="{30812D2A-3A19-4AB8-9F74-AE0E9262C6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5787" y="4777468"/>
                          <a:ext cx="856675" cy="800100"/>
                        </a:xfrm>
                        <a:prstGeom prst="flowChartAlternateProcess">
                          <a:avLst/>
                        </a:prstGeom>
                        <a:solidFill>
                          <a:srgbClr val="B526E2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2000" b="1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Present</a:t>
                          </a:r>
                        </a:p>
                      </p:txBody>
                    </p:sp>
                  </p:grpSp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2C201D3F-4515-40A5-AF36-1FE8835ED8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91546" y="2777438"/>
                        <a:ext cx="7770265" cy="1288429"/>
                        <a:chOff x="2191546" y="2509871"/>
                        <a:chExt cx="7770265" cy="1288429"/>
                      </a:xfrm>
                    </p:grpSpPr>
                    <p:sp>
                      <p:nvSpPr>
                        <p:cNvPr id="23" name="Callout: Right Arrow 22">
                          <a:extLst>
                            <a:ext uri="{FF2B5EF4-FFF2-40B4-BE49-F238E27FC236}">
                              <a16:creationId xmlns:a16="http://schemas.microsoft.com/office/drawing/2014/main" id="{B555DB18-A55D-423F-8EC4-AE49DDC07C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372588" y="1297962"/>
                          <a:ext cx="1223746" cy="3776930"/>
                        </a:xfrm>
                        <a:prstGeom prst="rightArrowCallout">
                          <a:avLst/>
                        </a:pr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2200" dirty="0"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17" name="Group 16">
                          <a:extLst>
                            <a:ext uri="{FF2B5EF4-FFF2-40B4-BE49-F238E27FC236}">
                              <a16:creationId xmlns:a16="http://schemas.microsoft.com/office/drawing/2014/main" id="{5E0036BC-D4B9-44B8-8FFE-4FDF97AF31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91546" y="2509871"/>
                          <a:ext cx="7770265" cy="1288428"/>
                          <a:chOff x="2191545" y="2508379"/>
                          <a:chExt cx="7770265" cy="1288428"/>
                        </a:xfrm>
                      </p:grpSpPr>
                      <p:sp>
                        <p:nvSpPr>
                          <p:cNvPr id="3" name="Callout: Right Arrow 2">
                            <a:extLst>
                              <a:ext uri="{FF2B5EF4-FFF2-40B4-BE49-F238E27FC236}">
                                <a16:creationId xmlns:a16="http://schemas.microsoft.com/office/drawing/2014/main" id="{4BCE86AF-5BB7-4985-BA38-999FD418CF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3468138" y="1296470"/>
                            <a:ext cx="1223744" cy="3776929"/>
                          </a:xfrm>
                          <a:prstGeom prst="rightArrowCallout">
                            <a:avLst/>
                          </a:prstGeom>
                          <a:ln w="57150">
                            <a:solidFill>
                              <a:srgbClr val="00206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2200" dirty="0">
                              <a:latin typeface="Helvetica" panose="020B0604020202020204" pitchFamily="34" charset="0"/>
                              <a:cs typeface="Helvetica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" name="TextBox 5">
                            <a:extLst>
                              <a:ext uri="{FF2B5EF4-FFF2-40B4-BE49-F238E27FC236}">
                                <a16:creationId xmlns:a16="http://schemas.microsoft.com/office/drawing/2014/main" id="{0BC70A5A-D874-4F5C-A62F-434FEF0038E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607308" y="2639204"/>
                            <a:ext cx="2982384" cy="58026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000" b="1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Source of injury</a:t>
                            </a:r>
                          </a:p>
                        </p:txBody>
                      </p:sp>
                      <p:sp>
                        <p:nvSpPr>
                          <p:cNvPr id="26" name="TextBox 25">
                            <a:extLst>
                              <a:ext uri="{FF2B5EF4-FFF2-40B4-BE49-F238E27FC236}">
                                <a16:creationId xmlns:a16="http://schemas.microsoft.com/office/drawing/2014/main" id="{E05774E6-FDEC-420E-9688-EA00E57191A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916445" y="2508379"/>
                            <a:ext cx="4045365" cy="93735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b="1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Presence or absence of </a:t>
                            </a:r>
                            <a:r>
                              <a:rPr lang="en-US" b="1" i="1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D. melanogaster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CBC4569-6C25-49EB-9C27-08351AFED149}"/>
                  </a:ext>
                </a:extLst>
              </p:cNvPr>
              <p:cNvGrpSpPr/>
              <p:nvPr/>
            </p:nvGrpSpPr>
            <p:grpSpPr>
              <a:xfrm>
                <a:off x="10759854" y="1707616"/>
                <a:ext cx="1240093" cy="1848317"/>
                <a:chOff x="10759854" y="1707616"/>
                <a:chExt cx="1240093" cy="1848317"/>
              </a:xfrm>
            </p:grpSpPr>
            <p:sp>
              <p:nvSpPr>
                <p:cNvPr id="36" name="Flowchart: Alternate Process 35">
                  <a:extLst>
                    <a:ext uri="{FF2B5EF4-FFF2-40B4-BE49-F238E27FC236}">
                      <a16:creationId xmlns:a16="http://schemas.microsoft.com/office/drawing/2014/main" id="{5189E4C8-589D-4778-8189-CC03D09750D2}"/>
                    </a:ext>
                  </a:extLst>
                </p:cNvPr>
                <p:cNvSpPr/>
                <p:nvPr/>
              </p:nvSpPr>
              <p:spPr>
                <a:xfrm>
                  <a:off x="10759854" y="1707616"/>
                  <a:ext cx="1240093" cy="382831"/>
                </a:xfrm>
                <a:prstGeom prst="flowChartAlternateProcess">
                  <a:avLst/>
                </a:prstGeom>
                <a:solidFill>
                  <a:srgbClr val="C55A1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Absent</a:t>
                  </a:r>
                </a:p>
              </p:txBody>
            </p:sp>
            <p:sp>
              <p:nvSpPr>
                <p:cNvPr id="37" name="Flowchart: Alternate Process 36">
                  <a:extLst>
                    <a:ext uri="{FF2B5EF4-FFF2-40B4-BE49-F238E27FC236}">
                      <a16:creationId xmlns:a16="http://schemas.microsoft.com/office/drawing/2014/main" id="{32D00CED-17DD-4EC4-A1AD-8D00E7C2A6B7}"/>
                    </a:ext>
                  </a:extLst>
                </p:cNvPr>
                <p:cNvSpPr/>
                <p:nvPr/>
              </p:nvSpPr>
              <p:spPr>
                <a:xfrm>
                  <a:off x="10759854" y="2182532"/>
                  <a:ext cx="1240092" cy="382832"/>
                </a:xfrm>
                <a:prstGeom prst="flowChartAlternateProcess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Absent</a:t>
                  </a:r>
                </a:p>
              </p:txBody>
            </p:sp>
            <p:sp>
              <p:nvSpPr>
                <p:cNvPr id="38" name="Flowchart: Alternate Process 37">
                  <a:extLst>
                    <a:ext uri="{FF2B5EF4-FFF2-40B4-BE49-F238E27FC236}">
                      <a16:creationId xmlns:a16="http://schemas.microsoft.com/office/drawing/2014/main" id="{FAEC6B71-CA37-424C-A34B-5FFA768C6797}"/>
                    </a:ext>
                  </a:extLst>
                </p:cNvPr>
                <p:cNvSpPr/>
                <p:nvPr/>
              </p:nvSpPr>
              <p:spPr>
                <a:xfrm>
                  <a:off x="10759854" y="2649697"/>
                  <a:ext cx="1240092" cy="382832"/>
                </a:xfrm>
                <a:prstGeom prst="flowChartAlternateProcess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Absent </a:t>
                  </a:r>
                </a:p>
              </p:txBody>
            </p:sp>
            <p:sp>
              <p:nvSpPr>
                <p:cNvPr id="40" name="Flowchart: Alternate Process 39">
                  <a:extLst>
                    <a:ext uri="{FF2B5EF4-FFF2-40B4-BE49-F238E27FC236}">
                      <a16:creationId xmlns:a16="http://schemas.microsoft.com/office/drawing/2014/main" id="{9DD1F316-0CFE-4EB0-B7D9-A9005656B602}"/>
                    </a:ext>
                  </a:extLst>
                </p:cNvPr>
                <p:cNvSpPr/>
                <p:nvPr/>
              </p:nvSpPr>
              <p:spPr>
                <a:xfrm>
                  <a:off x="10759854" y="3173101"/>
                  <a:ext cx="1240092" cy="382832"/>
                </a:xfrm>
                <a:prstGeom prst="flowChartAlternateProcess">
                  <a:avLst/>
                </a:prstGeom>
                <a:solidFill>
                  <a:srgbClr val="B526E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Absent</a:t>
                  </a:r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671DBD-B375-D130-25A2-0386BAA70931}"/>
                </a:ext>
              </a:extLst>
            </p:cNvPr>
            <p:cNvSpPr txBox="1"/>
            <p:nvPr/>
          </p:nvSpPr>
          <p:spPr>
            <a:xfrm>
              <a:off x="8639915" y="3773384"/>
              <a:ext cx="278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Year : 2021 and 2022</a:t>
              </a:r>
            </a:p>
          </p:txBody>
        </p:sp>
      </p:grpSp>
      <p:pic>
        <p:nvPicPr>
          <p:cNvPr id="25" name="Picture 4" descr="Image preview">
            <a:extLst>
              <a:ext uri="{FF2B5EF4-FFF2-40B4-BE49-F238E27FC236}">
                <a16:creationId xmlns:a16="http://schemas.microsoft.com/office/drawing/2014/main" id="{036F2A18-8C5E-BB36-CB25-35C6AEA9F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7" b="17058"/>
          <a:stretch/>
        </p:blipFill>
        <p:spPr bwMode="auto">
          <a:xfrm>
            <a:off x="88098" y="772349"/>
            <a:ext cx="2247268" cy="2476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rXiv:1812.04435v1 [q-bio.CB] 11 Dec 2018">
            <a:extLst>
              <a:ext uri="{FF2B5EF4-FFF2-40B4-BE49-F238E27FC236}">
                <a16:creationId xmlns:a16="http://schemas.microsoft.com/office/drawing/2014/main" id="{42469794-916E-01F3-528A-F8EDEAA6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6" y="811024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6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90BB6-98F1-45A6-BA12-D838A6576AFD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2C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      Hypothesis      Method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48D81-2658-4C1B-A405-2CF16E4FC48D}"/>
              </a:ext>
            </a:extLst>
          </p:cNvPr>
          <p:cNvSpPr txBox="1"/>
          <p:nvPr/>
        </p:nvSpPr>
        <p:spPr>
          <a:xfrm>
            <a:off x="1444980" y="6079909"/>
            <a:ext cx="930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showing mean percentage of sour rot in different treatments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69AC1-4047-4BFD-94F3-A0C9C0ED9B6F}"/>
              </a:ext>
            </a:extLst>
          </p:cNvPr>
          <p:cNvSpPr/>
          <p:nvPr/>
        </p:nvSpPr>
        <p:spPr>
          <a:xfrm>
            <a:off x="5206446" y="1083638"/>
            <a:ext cx="1544027" cy="27006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83345-0D94-7C95-4708-773A76D3870C}"/>
              </a:ext>
            </a:extLst>
          </p:cNvPr>
          <p:cNvSpPr txBox="1"/>
          <p:nvPr/>
        </p:nvSpPr>
        <p:spPr>
          <a:xfrm>
            <a:off x="4085788" y="6421685"/>
            <a:ext cx="596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Mixed model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01FC4CE-BA87-FA9C-0D01-6B1CA40CB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7" y="2550632"/>
            <a:ext cx="595392" cy="5953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9CA209-7F14-ABC7-BB19-248636986810}"/>
              </a:ext>
            </a:extLst>
          </p:cNvPr>
          <p:cNvGrpSpPr/>
          <p:nvPr/>
        </p:nvGrpSpPr>
        <p:grpSpPr>
          <a:xfrm>
            <a:off x="348390" y="642845"/>
            <a:ext cx="10024849" cy="4765103"/>
            <a:chOff x="-3160" y="1499475"/>
            <a:chExt cx="10972800" cy="5486400"/>
          </a:xfrm>
        </p:grpSpPr>
        <p:pic>
          <p:nvPicPr>
            <p:cNvPr id="11" name="Picture 10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91354217-8FA1-B93D-440E-AF2CC253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1499475"/>
              <a:ext cx="10972800" cy="5486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4F350-9A5B-80F6-B8B8-8C01122440D5}"/>
                </a:ext>
              </a:extLst>
            </p:cNvPr>
            <p:cNvSpPr txBox="1"/>
            <p:nvPr/>
          </p:nvSpPr>
          <p:spPr>
            <a:xfrm>
              <a:off x="3678464" y="2172776"/>
              <a:ext cx="2347354" cy="35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598F25-4EF7-CC19-6C0E-7EA0B4EF5C8A}"/>
                </a:ext>
              </a:extLst>
            </p:cNvPr>
            <p:cNvSpPr txBox="1"/>
            <p:nvPr/>
          </p:nvSpPr>
          <p:spPr>
            <a:xfrm>
              <a:off x="1420593" y="2135590"/>
              <a:ext cx="826592" cy="381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2AC407-7B31-F33B-948A-18523BEB2EA3}"/>
                </a:ext>
              </a:extLst>
            </p:cNvPr>
            <p:cNvSpPr txBox="1"/>
            <p:nvPr/>
          </p:nvSpPr>
          <p:spPr>
            <a:xfrm>
              <a:off x="6071776" y="2141486"/>
              <a:ext cx="227260" cy="35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60542A-C916-4EF7-24E7-30DD5BB1F6B3}"/>
                </a:ext>
              </a:extLst>
            </p:cNvPr>
            <p:cNvSpPr txBox="1"/>
            <p:nvPr/>
          </p:nvSpPr>
          <p:spPr>
            <a:xfrm>
              <a:off x="8843812" y="2075152"/>
              <a:ext cx="227260" cy="35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FDA644-7FE7-BFC0-2B24-8557281ED52B}"/>
                </a:ext>
              </a:extLst>
            </p:cNvPr>
            <p:cNvSpPr txBox="1"/>
            <p:nvPr/>
          </p:nvSpPr>
          <p:spPr>
            <a:xfrm>
              <a:off x="2247185" y="2147383"/>
              <a:ext cx="709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07E3E-B8E7-B448-17FF-CBAA439714EF}"/>
                </a:ext>
              </a:extLst>
            </p:cNvPr>
            <p:cNvSpPr txBox="1"/>
            <p:nvPr/>
          </p:nvSpPr>
          <p:spPr>
            <a:xfrm>
              <a:off x="4876367" y="2141487"/>
              <a:ext cx="227260" cy="35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10129F-8F17-2702-21FC-E5D80E3C579B}"/>
                </a:ext>
              </a:extLst>
            </p:cNvPr>
            <p:cNvSpPr txBox="1"/>
            <p:nvPr/>
          </p:nvSpPr>
          <p:spPr>
            <a:xfrm>
              <a:off x="7337481" y="2147383"/>
              <a:ext cx="345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352E86-134F-1680-B314-E4C72A711449}"/>
                </a:ext>
              </a:extLst>
            </p:cNvPr>
            <p:cNvSpPr txBox="1"/>
            <p:nvPr/>
          </p:nvSpPr>
          <p:spPr>
            <a:xfrm>
              <a:off x="9653125" y="2075152"/>
              <a:ext cx="227260" cy="35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pic>
        <p:nvPicPr>
          <p:cNvPr id="5" name="Picture 8" descr="Image preview">
            <a:extLst>
              <a:ext uri="{FF2B5EF4-FFF2-40B4-BE49-F238E27FC236}">
                <a16:creationId xmlns:a16="http://schemas.microsoft.com/office/drawing/2014/main" id="{C32E63A7-62F1-72D1-45DC-B3AFAAA90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r="-5" b="10532"/>
          <a:stretch/>
        </p:blipFill>
        <p:spPr bwMode="auto">
          <a:xfrm>
            <a:off x="8112701" y="5084997"/>
            <a:ext cx="873890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preview">
            <a:extLst>
              <a:ext uri="{FF2B5EF4-FFF2-40B4-BE49-F238E27FC236}">
                <a16:creationId xmlns:a16="http://schemas.microsoft.com/office/drawing/2014/main" id="{49361DC0-61B1-AAD9-4996-A87D3E65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12515" r="16326" b="15681"/>
          <a:stretch/>
        </p:blipFill>
        <p:spPr bwMode="auto">
          <a:xfrm>
            <a:off x="6957088" y="5084997"/>
            <a:ext cx="770310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preview">
            <a:extLst>
              <a:ext uri="{FF2B5EF4-FFF2-40B4-BE49-F238E27FC236}">
                <a16:creationId xmlns:a16="http://schemas.microsoft.com/office/drawing/2014/main" id="{5175140C-878A-1E29-FCE8-AF4435046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r="5" b="5"/>
          <a:stretch/>
        </p:blipFill>
        <p:spPr bwMode="auto">
          <a:xfrm>
            <a:off x="9092365" y="5084997"/>
            <a:ext cx="883119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preview">
            <a:extLst>
              <a:ext uri="{FF2B5EF4-FFF2-40B4-BE49-F238E27FC236}">
                <a16:creationId xmlns:a16="http://schemas.microsoft.com/office/drawing/2014/main" id="{8FD06C52-864F-01BD-15A3-814DA5A5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 bwMode="auto">
          <a:xfrm>
            <a:off x="6017089" y="5084997"/>
            <a:ext cx="883517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88851C4B-0ECE-B789-8C7B-D4143840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th-italic"/>
                <a:cs typeface="Tahoma" panose="020B0604030504040204" pitchFamily="34" charset="0"/>
              </a:rPr>
              <a:t>χ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in"/>
                <a:cs typeface="Tahoma" panose="020B0604030504040204" pitchFamily="34" charset="0"/>
              </a:rPr>
              <a:t>2</a:t>
            </a: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7C6E9A-65A5-2D2F-EEF5-85B20AC4632B}"/>
              </a:ext>
            </a:extLst>
          </p:cNvPr>
          <p:cNvSpPr txBox="1"/>
          <p:nvPr/>
        </p:nvSpPr>
        <p:spPr>
          <a:xfrm>
            <a:off x="991573" y="657791"/>
            <a:ext cx="64602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th-italic"/>
                <a:cs typeface="Tahoma" panose="020B0604030504040204" pitchFamily="34" charset="0"/>
              </a:rPr>
              <a:t>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in"/>
                <a:cs typeface="Tahoma" panose="020B0604030504040204" pitchFamily="34" charset="0"/>
              </a:rPr>
              <a:t>2  = 6.28,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df = 3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dirty="0"/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E1DB263-C037-3106-F810-16521D455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54" y="6308655"/>
            <a:ext cx="595392" cy="595392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220CE6E-9E49-2D13-6806-B9D239385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9" t="37192" b="3876"/>
          <a:stretch/>
        </p:blipFill>
        <p:spPr bwMode="auto">
          <a:xfrm>
            <a:off x="3828661" y="5084997"/>
            <a:ext cx="701026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ontent Placeholder 17" descr="A bunch of grapes on a table&#10;&#10;Description automatically generated with low confidence">
            <a:extLst>
              <a:ext uri="{FF2B5EF4-FFF2-40B4-BE49-F238E27FC236}">
                <a16:creationId xmlns:a16="http://schemas.microsoft.com/office/drawing/2014/main" id="{9D52BF00-D5BD-6E67-A047-776FEB228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4" t="14847" r="22332" b="4282"/>
          <a:stretch/>
        </p:blipFill>
        <p:spPr>
          <a:xfrm>
            <a:off x="4641278" y="5084997"/>
            <a:ext cx="701025" cy="1005840"/>
          </a:xfrm>
          <a:prstGeom prst="ellipse">
            <a:avLst/>
          </a:prstGeom>
          <a:solidFill>
            <a:srgbClr val="BF9000"/>
          </a:solidFill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F40E58D-1DA3-4FC9-175D-6D1A3F3F8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17184" r="20858" b="24649"/>
          <a:stretch/>
        </p:blipFill>
        <p:spPr bwMode="auto">
          <a:xfrm>
            <a:off x="2307771" y="5084997"/>
            <a:ext cx="797426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0C3388D2-D720-E8DA-025A-242EA9D9D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17184" r="20858" b="24649"/>
          <a:stretch/>
        </p:blipFill>
        <p:spPr bwMode="auto">
          <a:xfrm>
            <a:off x="1418822" y="5084997"/>
            <a:ext cx="797426" cy="100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preview">
            <a:extLst>
              <a:ext uri="{FF2B5EF4-FFF2-40B4-BE49-F238E27FC236}">
                <a16:creationId xmlns:a16="http://schemas.microsoft.com/office/drawing/2014/main" id="{17B2CB23-D15C-B4AF-5885-41992CC13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1" r="29065" b="8830"/>
          <a:stretch/>
        </p:blipFill>
        <p:spPr bwMode="auto">
          <a:xfrm>
            <a:off x="10363661" y="1083638"/>
            <a:ext cx="1757534" cy="206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914FDEE-3DF6-A57B-37D2-19B2681A17F6}"/>
              </a:ext>
            </a:extLst>
          </p:cNvPr>
          <p:cNvSpPr txBox="1"/>
          <p:nvPr/>
        </p:nvSpPr>
        <p:spPr>
          <a:xfrm>
            <a:off x="10343393" y="724367"/>
            <a:ext cx="185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 rot severity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BFAB8A-6523-8A6D-D192-3D28A7B56F5A}"/>
              </a:ext>
            </a:extLst>
          </p:cNvPr>
          <p:cNvSpPr/>
          <p:nvPr/>
        </p:nvSpPr>
        <p:spPr>
          <a:xfrm>
            <a:off x="5677786" y="721102"/>
            <a:ext cx="4559451" cy="402212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1F0F13-65E1-EB1E-B90A-A86D6BEE6F64}"/>
              </a:ext>
            </a:extLst>
          </p:cNvPr>
          <p:cNvSpPr/>
          <p:nvPr/>
        </p:nvSpPr>
        <p:spPr>
          <a:xfrm>
            <a:off x="3901947" y="707687"/>
            <a:ext cx="319775" cy="359271"/>
          </a:xfrm>
          <a:prstGeom prst="rect">
            <a:avLst/>
          </a:prstGeom>
          <a:solidFill>
            <a:srgbClr val="FFA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CB1180-9CD8-BD45-5AD8-94C832CC5F1D}"/>
              </a:ext>
            </a:extLst>
          </p:cNvPr>
          <p:cNvSpPr/>
          <p:nvPr/>
        </p:nvSpPr>
        <p:spPr>
          <a:xfrm>
            <a:off x="5818571" y="707687"/>
            <a:ext cx="319775" cy="359271"/>
          </a:xfrm>
          <a:prstGeom prst="rect">
            <a:avLst/>
          </a:prstGeom>
          <a:solidFill>
            <a:srgbClr val="54F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05C14-BECA-ADBA-7C8A-CEDF6F5D4A1D}"/>
              </a:ext>
            </a:extLst>
          </p:cNvPr>
          <p:cNvSpPr txBox="1"/>
          <p:nvPr/>
        </p:nvSpPr>
        <p:spPr>
          <a:xfrm>
            <a:off x="4285062" y="702656"/>
            <a:ext cx="14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flies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D4E0C-A6BE-BFBC-E1C1-38C8E093DCE8}"/>
              </a:ext>
            </a:extLst>
          </p:cNvPr>
          <p:cNvSpPr txBox="1"/>
          <p:nvPr/>
        </p:nvSpPr>
        <p:spPr>
          <a:xfrm>
            <a:off x="6189714" y="702656"/>
            <a:ext cx="162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flies</a:t>
            </a:r>
          </a:p>
        </p:txBody>
      </p:sp>
    </p:spTree>
    <p:extLst>
      <p:ext uri="{BB962C8B-B14F-4D97-AF65-F5344CB8AC3E}">
        <p14:creationId xmlns:p14="http://schemas.microsoft.com/office/powerpoint/2010/main" val="2966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1AE3E606-661A-BD1B-313F-E3196D871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>
          <a:xfrm>
            <a:off x="142581" y="1016080"/>
            <a:ext cx="9933344" cy="46702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859FC6-C741-EAC3-DEF5-F0CEE902CB6A}"/>
              </a:ext>
            </a:extLst>
          </p:cNvPr>
          <p:cNvGrpSpPr/>
          <p:nvPr/>
        </p:nvGrpSpPr>
        <p:grpSpPr>
          <a:xfrm>
            <a:off x="3399366" y="6281718"/>
            <a:ext cx="4721674" cy="595392"/>
            <a:chOff x="7212026" y="6529757"/>
            <a:chExt cx="4721674" cy="5953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560232-C7AF-5AF0-6E9F-5F0814208178}"/>
                </a:ext>
              </a:extLst>
            </p:cNvPr>
            <p:cNvSpPr txBox="1"/>
            <p:nvPr/>
          </p:nvSpPr>
          <p:spPr>
            <a:xfrm>
              <a:off x="7807418" y="6642787"/>
              <a:ext cx="4126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Generalized linear mixed model “Poisson” 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595703A9-17EE-A455-A4D4-DF8C2BD0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026" y="6529757"/>
              <a:ext cx="595392" cy="59539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85594E-F3C0-CBEA-81C3-9B330AA1AC40}"/>
              </a:ext>
            </a:extLst>
          </p:cNvPr>
          <p:cNvSpPr txBox="1"/>
          <p:nvPr/>
        </p:nvSpPr>
        <p:spPr>
          <a:xfrm>
            <a:off x="1814641" y="5855871"/>
            <a:ext cx="8486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Figure showing mean number of </a:t>
            </a:r>
            <a:r>
              <a:rPr 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D. mel reared from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different treatments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F5EAE-C017-2E72-D535-C43B874E21A2}"/>
              </a:ext>
            </a:extLst>
          </p:cNvPr>
          <p:cNvSpPr txBox="1"/>
          <p:nvPr/>
        </p:nvSpPr>
        <p:spPr>
          <a:xfrm>
            <a:off x="2006682" y="1452573"/>
            <a:ext cx="65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3F0A0-384D-D09A-D228-5B1FC58BE91E}"/>
              </a:ext>
            </a:extLst>
          </p:cNvPr>
          <p:cNvSpPr txBox="1"/>
          <p:nvPr/>
        </p:nvSpPr>
        <p:spPr>
          <a:xfrm>
            <a:off x="4099160" y="1452573"/>
            <a:ext cx="2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15BAF-C34E-D5AA-0D3C-227058D1574F}"/>
              </a:ext>
            </a:extLst>
          </p:cNvPr>
          <p:cNvSpPr txBox="1"/>
          <p:nvPr/>
        </p:nvSpPr>
        <p:spPr>
          <a:xfrm>
            <a:off x="6320191" y="1452573"/>
            <a:ext cx="2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48F49-C849-4263-2565-B9BD1C17262D}"/>
              </a:ext>
            </a:extLst>
          </p:cNvPr>
          <p:cNvSpPr txBox="1"/>
          <p:nvPr/>
        </p:nvSpPr>
        <p:spPr>
          <a:xfrm>
            <a:off x="8424263" y="1452573"/>
            <a:ext cx="2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EE5C8-A0CE-DBF0-5935-B012453D754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EE2C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      Hypothesis      Method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  Discussion        Conclusion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Picture 8" descr="Image preview">
            <a:extLst>
              <a:ext uri="{FF2B5EF4-FFF2-40B4-BE49-F238E27FC236}">
                <a16:creationId xmlns:a16="http://schemas.microsoft.com/office/drawing/2014/main" id="{E3B90C7B-B2F1-8607-56F3-D69C56EF2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86" y="1043890"/>
            <a:ext cx="1610665" cy="223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91D2CC-9988-4CC6-415F-C13B7A57D5DC}"/>
              </a:ext>
            </a:extLst>
          </p:cNvPr>
          <p:cNvSpPr txBox="1"/>
          <p:nvPr/>
        </p:nvSpPr>
        <p:spPr>
          <a:xfrm>
            <a:off x="10076247" y="674558"/>
            <a:ext cx="176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Fly emergence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C88A9-8748-2D09-3DB7-A65E1E532E82}"/>
              </a:ext>
            </a:extLst>
          </p:cNvPr>
          <p:cNvSpPr txBox="1"/>
          <p:nvPr/>
        </p:nvSpPr>
        <p:spPr>
          <a:xfrm>
            <a:off x="764609" y="561971"/>
            <a:ext cx="64602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th-italic"/>
                <a:cs typeface="Tahoma" panose="020B0604030504040204" pitchFamily="34" charset="0"/>
              </a:rPr>
              <a:t>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thJax_Main"/>
                <a:cs typeface="Tahoma" panose="020B0604030504040204" pitchFamily="34" charset="0"/>
              </a:rPr>
              <a:t>2  = 416.04,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df = 3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D7C9BC-BF4D-4F17-B8F0-6F05B135CFB3}"/>
              </a:ext>
            </a:extLst>
          </p:cNvPr>
          <p:cNvSpPr txBox="1"/>
          <p:nvPr/>
        </p:nvSpPr>
        <p:spPr>
          <a:xfrm>
            <a:off x="0" y="-23327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      Hypothesis      Method      Result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Discussion 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 </a:t>
            </a:r>
            <a:endParaRPr lang="en-US" sz="24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1B587-C158-461A-BDE8-A532277E53B5}"/>
              </a:ext>
            </a:extLst>
          </p:cNvPr>
          <p:cNvSpPr txBox="1"/>
          <p:nvPr/>
        </p:nvSpPr>
        <p:spPr>
          <a:xfrm>
            <a:off x="234043" y="1194456"/>
            <a:ext cx="11723914" cy="26161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cs typeface="Helvetica" panose="020B0604020202020204" pitchFamily="34" charset="0"/>
              </a:rPr>
              <a:t> Mechanical damage </a:t>
            </a:r>
            <a:r>
              <a:rPr lang="en-US" sz="2800" dirty="0">
                <a:cs typeface="Helvetica" panose="020B0604020202020204" pitchFamily="34" charset="0"/>
              </a:rPr>
              <a:t>drastically </a:t>
            </a:r>
            <a:r>
              <a:rPr lang="en-US" sz="2800" b="1" dirty="0">
                <a:cs typeface="Helvetica" panose="020B0604020202020204" pitchFamily="34" charset="0"/>
              </a:rPr>
              <a:t>increases sour rot in the presence of D.mel.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 Yellowjackets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 cause injury and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increase sour rot in the presence of D.mel.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 GBM may not contribute much to the sour rot.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</p:txBody>
      </p:sp>
      <p:pic>
        <p:nvPicPr>
          <p:cNvPr id="33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EE8FEAC3-2A54-92BC-475B-37C005A5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4089712" y="4549452"/>
            <a:ext cx="2406733" cy="14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53DD9604-A486-642B-4FA3-8B345C25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7698477" y="4358318"/>
            <a:ext cx="2502682" cy="16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A9BF130-7CB2-E10B-6B23-F40622221AFB}"/>
              </a:ext>
            </a:extLst>
          </p:cNvPr>
          <p:cNvGrpSpPr/>
          <p:nvPr/>
        </p:nvGrpSpPr>
        <p:grpSpPr>
          <a:xfrm>
            <a:off x="4932626" y="4599296"/>
            <a:ext cx="1138547" cy="1265710"/>
            <a:chOff x="3629995" y="2032816"/>
            <a:chExt cx="1296888" cy="1258259"/>
          </a:xfrm>
        </p:grpSpPr>
        <p:pic>
          <p:nvPicPr>
            <p:cNvPr id="37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7A25607A-74FF-8DF1-A205-E39F83DA6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802738" y="2032816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 descr="Download Pest Control Stinging Insects Yellowjackets And Wasps - Yellow  Jackets Wasp PNG Image with No Background - PNGkey.com">
              <a:extLst>
                <a:ext uri="{FF2B5EF4-FFF2-40B4-BE49-F238E27FC236}">
                  <a16:creationId xmlns:a16="http://schemas.microsoft.com/office/drawing/2014/main" id="{673FC3D0-3278-EDC0-C992-4F61C8647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1484">
              <a:off x="3629995" y="2687799"/>
              <a:ext cx="1124145" cy="60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Explosion: 14 Points 38">
              <a:extLst>
                <a:ext uri="{FF2B5EF4-FFF2-40B4-BE49-F238E27FC236}">
                  <a16:creationId xmlns:a16="http://schemas.microsoft.com/office/drawing/2014/main" id="{F8B3C166-51A7-9F96-423E-86BE5ECF7090}"/>
                </a:ext>
              </a:extLst>
            </p:cNvPr>
            <p:cNvSpPr/>
            <p:nvPr/>
          </p:nvSpPr>
          <p:spPr>
            <a:xfrm>
              <a:off x="4474029" y="215991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14 Points 39">
              <a:extLst>
                <a:ext uri="{FF2B5EF4-FFF2-40B4-BE49-F238E27FC236}">
                  <a16:creationId xmlns:a16="http://schemas.microsoft.com/office/drawing/2014/main" id="{7F3CF345-A4EE-A652-EBE2-D772A8C857E6}"/>
                </a:ext>
              </a:extLst>
            </p:cNvPr>
            <p:cNvSpPr/>
            <p:nvPr/>
          </p:nvSpPr>
          <p:spPr>
            <a:xfrm>
              <a:off x="4402695" y="2848235"/>
              <a:ext cx="373927" cy="390805"/>
            </a:xfrm>
            <a:prstGeom prst="irregularSeal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Explosion: 14 Points 40">
            <a:extLst>
              <a:ext uri="{FF2B5EF4-FFF2-40B4-BE49-F238E27FC236}">
                <a16:creationId xmlns:a16="http://schemas.microsoft.com/office/drawing/2014/main" id="{CEA67F5E-82B2-A4FA-9193-F3271DA13623}"/>
              </a:ext>
            </a:extLst>
          </p:cNvPr>
          <p:cNvSpPr/>
          <p:nvPr/>
        </p:nvSpPr>
        <p:spPr>
          <a:xfrm>
            <a:off x="8974413" y="5513927"/>
            <a:ext cx="439190" cy="403713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6" descr="Free Grape PNG Transparent Images, Download Free Grape PNG Transparent  Images png images, Free ClipArts on Clipart Library">
            <a:extLst>
              <a:ext uri="{FF2B5EF4-FFF2-40B4-BE49-F238E27FC236}">
                <a16:creationId xmlns:a16="http://schemas.microsoft.com/office/drawing/2014/main" id="{B98A1EEA-F7A8-93C7-7007-26E177D10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1327">
            <a:off x="191146" y="4559500"/>
            <a:ext cx="2329318" cy="14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Explosion: 14 Points 42">
            <a:extLst>
              <a:ext uri="{FF2B5EF4-FFF2-40B4-BE49-F238E27FC236}">
                <a16:creationId xmlns:a16="http://schemas.microsoft.com/office/drawing/2014/main" id="{7A396595-7268-1466-2F1B-0616A38312CA}"/>
              </a:ext>
            </a:extLst>
          </p:cNvPr>
          <p:cNvSpPr/>
          <p:nvPr/>
        </p:nvSpPr>
        <p:spPr>
          <a:xfrm>
            <a:off x="1360045" y="5209374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: 14 Points 43">
            <a:extLst>
              <a:ext uri="{FF2B5EF4-FFF2-40B4-BE49-F238E27FC236}">
                <a16:creationId xmlns:a16="http://schemas.microsoft.com/office/drawing/2014/main" id="{C4E97953-375C-F18F-CCE1-D059F66E719A}"/>
              </a:ext>
            </a:extLst>
          </p:cNvPr>
          <p:cNvSpPr/>
          <p:nvPr/>
        </p:nvSpPr>
        <p:spPr>
          <a:xfrm>
            <a:off x="1396859" y="5581520"/>
            <a:ext cx="321601" cy="28581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290B0E-9F31-67C2-7343-8721AAF8536C}"/>
              </a:ext>
            </a:extLst>
          </p:cNvPr>
          <p:cNvGrpSpPr/>
          <p:nvPr/>
        </p:nvGrpSpPr>
        <p:grpSpPr>
          <a:xfrm>
            <a:off x="1324499" y="4648200"/>
            <a:ext cx="1171558" cy="1980673"/>
            <a:chOff x="1874123" y="2075301"/>
            <a:chExt cx="2175281" cy="224374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F28A1E5-B767-1E61-263A-9F04188CBF16}"/>
                </a:ext>
              </a:extLst>
            </p:cNvPr>
            <p:cNvSpPr/>
            <p:nvPr/>
          </p:nvSpPr>
          <p:spPr>
            <a:xfrm>
              <a:off x="1874123" y="2075301"/>
              <a:ext cx="1114128" cy="1427352"/>
            </a:xfrm>
            <a:prstGeom prst="rect">
              <a:avLst/>
            </a:prstGeom>
            <a:solidFill>
              <a:schemeClr val="accent4">
                <a:lumMod val="50000"/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F4BAC20-624F-AEDC-1FC8-13225814F0FE}"/>
                </a:ext>
              </a:extLst>
            </p:cNvPr>
            <p:cNvGrpSpPr/>
            <p:nvPr/>
          </p:nvGrpSpPr>
          <p:grpSpPr>
            <a:xfrm>
              <a:off x="2362119" y="2656613"/>
              <a:ext cx="1687285" cy="1662433"/>
              <a:chOff x="2362119" y="2656613"/>
              <a:chExt cx="1687285" cy="166243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AFC572-4994-1A4A-38B0-135519C0ED71}"/>
                  </a:ext>
                </a:extLst>
              </p:cNvPr>
              <p:cNvSpPr/>
              <p:nvPr/>
            </p:nvSpPr>
            <p:spPr>
              <a:xfrm rot="1504834">
                <a:off x="2362119" y="3143389"/>
                <a:ext cx="1687285" cy="1175657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A69A49C-3EBD-321F-88C4-49A7E59F7437}"/>
                  </a:ext>
                </a:extLst>
              </p:cNvPr>
              <p:cNvSpPr/>
              <p:nvPr/>
            </p:nvSpPr>
            <p:spPr>
              <a:xfrm>
                <a:off x="2754086" y="3015343"/>
                <a:ext cx="789743" cy="60583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0541A5A-BDF5-7A5D-4F81-2715B36F31F8}"/>
                  </a:ext>
                </a:extLst>
              </p:cNvPr>
              <p:cNvSpPr/>
              <p:nvPr/>
            </p:nvSpPr>
            <p:spPr>
              <a:xfrm>
                <a:off x="2808594" y="2656613"/>
                <a:ext cx="947389" cy="66352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DA6D77C-51A7-4AD7-528F-5995BF6E4A3F}"/>
              </a:ext>
            </a:extLst>
          </p:cNvPr>
          <p:cNvSpPr/>
          <p:nvPr/>
        </p:nvSpPr>
        <p:spPr>
          <a:xfrm>
            <a:off x="1498455" y="5542172"/>
            <a:ext cx="1762359" cy="1145427"/>
          </a:xfrm>
          <a:custGeom>
            <a:avLst/>
            <a:gdLst>
              <a:gd name="connsiteX0" fmla="*/ 0 w 1687285"/>
              <a:gd name="connsiteY0" fmla="*/ 32657 h 1175657"/>
              <a:gd name="connsiteX1" fmla="*/ 272143 w 1687285"/>
              <a:gd name="connsiteY1" fmla="*/ 0 h 1175657"/>
              <a:gd name="connsiteX2" fmla="*/ 359228 w 1687285"/>
              <a:gd name="connsiteY2" fmla="*/ 21771 h 1175657"/>
              <a:gd name="connsiteX3" fmla="*/ 402771 w 1687285"/>
              <a:gd name="connsiteY3" fmla="*/ 65314 h 1175657"/>
              <a:gd name="connsiteX4" fmla="*/ 489857 w 1687285"/>
              <a:gd name="connsiteY4" fmla="*/ 337457 h 1175657"/>
              <a:gd name="connsiteX5" fmla="*/ 500743 w 1687285"/>
              <a:gd name="connsiteY5" fmla="*/ 424543 h 1175657"/>
              <a:gd name="connsiteX6" fmla="*/ 511628 w 1687285"/>
              <a:gd name="connsiteY6" fmla="*/ 468086 h 1175657"/>
              <a:gd name="connsiteX7" fmla="*/ 566057 w 1687285"/>
              <a:gd name="connsiteY7" fmla="*/ 533400 h 1175657"/>
              <a:gd name="connsiteX8" fmla="*/ 1197428 w 1687285"/>
              <a:gd name="connsiteY8" fmla="*/ 576943 h 1175657"/>
              <a:gd name="connsiteX9" fmla="*/ 1295400 w 1687285"/>
              <a:gd name="connsiteY9" fmla="*/ 685800 h 1175657"/>
              <a:gd name="connsiteX10" fmla="*/ 1545771 w 1687285"/>
              <a:gd name="connsiteY10" fmla="*/ 1088571 h 1175657"/>
              <a:gd name="connsiteX11" fmla="*/ 1687285 w 1687285"/>
              <a:gd name="connsiteY11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7285" h="1175657">
                <a:moveTo>
                  <a:pt x="0" y="32657"/>
                </a:moveTo>
                <a:cubicBezTo>
                  <a:pt x="74013" y="22083"/>
                  <a:pt x="222925" y="0"/>
                  <a:pt x="272143" y="0"/>
                </a:cubicBezTo>
                <a:cubicBezTo>
                  <a:pt x="302065" y="0"/>
                  <a:pt x="330200" y="14514"/>
                  <a:pt x="359228" y="21771"/>
                </a:cubicBezTo>
                <a:cubicBezTo>
                  <a:pt x="373742" y="36285"/>
                  <a:pt x="392587" y="47492"/>
                  <a:pt x="402771" y="65314"/>
                </a:cubicBezTo>
                <a:cubicBezTo>
                  <a:pt x="443061" y="135821"/>
                  <a:pt x="471088" y="267073"/>
                  <a:pt x="489857" y="337457"/>
                </a:cubicBezTo>
                <a:cubicBezTo>
                  <a:pt x="493486" y="366486"/>
                  <a:pt x="495934" y="395686"/>
                  <a:pt x="500743" y="424543"/>
                </a:cubicBezTo>
                <a:cubicBezTo>
                  <a:pt x="503203" y="439300"/>
                  <a:pt x="503931" y="455257"/>
                  <a:pt x="511628" y="468086"/>
                </a:cubicBezTo>
                <a:cubicBezTo>
                  <a:pt x="526209" y="492387"/>
                  <a:pt x="547914" y="511629"/>
                  <a:pt x="566057" y="533400"/>
                </a:cubicBezTo>
                <a:cubicBezTo>
                  <a:pt x="741022" y="528671"/>
                  <a:pt x="1016703" y="486581"/>
                  <a:pt x="1197428" y="576943"/>
                </a:cubicBezTo>
                <a:cubicBezTo>
                  <a:pt x="1241092" y="598775"/>
                  <a:pt x="1267306" y="645877"/>
                  <a:pt x="1295400" y="685800"/>
                </a:cubicBezTo>
                <a:cubicBezTo>
                  <a:pt x="1330017" y="734993"/>
                  <a:pt x="1508118" y="1065400"/>
                  <a:pt x="1545771" y="1088571"/>
                </a:cubicBezTo>
                <a:lnTo>
                  <a:pt x="1687285" y="117565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EFEA3B-710E-619E-D3BB-AD758DEB9A25}"/>
              </a:ext>
            </a:extLst>
          </p:cNvPr>
          <p:cNvGrpSpPr/>
          <p:nvPr/>
        </p:nvGrpSpPr>
        <p:grpSpPr>
          <a:xfrm>
            <a:off x="5293078" y="4764240"/>
            <a:ext cx="1436412" cy="1528301"/>
            <a:chOff x="1874123" y="2075301"/>
            <a:chExt cx="2175281" cy="224374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E474A3E-7860-8AB5-A70E-964DAEE580EE}"/>
                </a:ext>
              </a:extLst>
            </p:cNvPr>
            <p:cNvSpPr/>
            <p:nvPr/>
          </p:nvSpPr>
          <p:spPr>
            <a:xfrm>
              <a:off x="1874123" y="2075301"/>
              <a:ext cx="1114128" cy="1427352"/>
            </a:xfrm>
            <a:prstGeom prst="rect">
              <a:avLst/>
            </a:prstGeom>
            <a:solidFill>
              <a:schemeClr val="accent4">
                <a:lumMod val="50000"/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A20D47E-9EEC-E069-9C41-E7010CDFC047}"/>
                </a:ext>
              </a:extLst>
            </p:cNvPr>
            <p:cNvGrpSpPr/>
            <p:nvPr/>
          </p:nvGrpSpPr>
          <p:grpSpPr>
            <a:xfrm>
              <a:off x="2362119" y="2656613"/>
              <a:ext cx="1687285" cy="1662433"/>
              <a:chOff x="2362119" y="2656613"/>
              <a:chExt cx="1687285" cy="1662433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A6BA212-9BA7-AE78-7A7F-430BA6F0F153}"/>
                  </a:ext>
                </a:extLst>
              </p:cNvPr>
              <p:cNvSpPr/>
              <p:nvPr/>
            </p:nvSpPr>
            <p:spPr>
              <a:xfrm rot="1504834">
                <a:off x="2362119" y="3143389"/>
                <a:ext cx="1687285" cy="1175657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BAF7E74-F2E3-BFD1-FA96-2D6FA8EEFB9C}"/>
                  </a:ext>
                </a:extLst>
              </p:cNvPr>
              <p:cNvSpPr/>
              <p:nvPr/>
            </p:nvSpPr>
            <p:spPr>
              <a:xfrm>
                <a:off x="2754086" y="3015343"/>
                <a:ext cx="789743" cy="60583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F0C4FC3-A18B-189A-A1A0-3C3214F475DE}"/>
                  </a:ext>
                </a:extLst>
              </p:cNvPr>
              <p:cNvSpPr/>
              <p:nvPr/>
            </p:nvSpPr>
            <p:spPr>
              <a:xfrm>
                <a:off x="2808594" y="2656613"/>
                <a:ext cx="947389" cy="663529"/>
              </a:xfrm>
              <a:custGeom>
                <a:avLst/>
                <a:gdLst>
                  <a:gd name="connsiteX0" fmla="*/ 0 w 1687285"/>
                  <a:gd name="connsiteY0" fmla="*/ 32657 h 1175657"/>
                  <a:gd name="connsiteX1" fmla="*/ 272143 w 1687285"/>
                  <a:gd name="connsiteY1" fmla="*/ 0 h 1175657"/>
                  <a:gd name="connsiteX2" fmla="*/ 359228 w 1687285"/>
                  <a:gd name="connsiteY2" fmla="*/ 21771 h 1175657"/>
                  <a:gd name="connsiteX3" fmla="*/ 402771 w 1687285"/>
                  <a:gd name="connsiteY3" fmla="*/ 65314 h 1175657"/>
                  <a:gd name="connsiteX4" fmla="*/ 489857 w 1687285"/>
                  <a:gd name="connsiteY4" fmla="*/ 337457 h 1175657"/>
                  <a:gd name="connsiteX5" fmla="*/ 500743 w 1687285"/>
                  <a:gd name="connsiteY5" fmla="*/ 424543 h 1175657"/>
                  <a:gd name="connsiteX6" fmla="*/ 511628 w 1687285"/>
                  <a:gd name="connsiteY6" fmla="*/ 468086 h 1175657"/>
                  <a:gd name="connsiteX7" fmla="*/ 566057 w 1687285"/>
                  <a:gd name="connsiteY7" fmla="*/ 533400 h 1175657"/>
                  <a:gd name="connsiteX8" fmla="*/ 1197428 w 1687285"/>
                  <a:gd name="connsiteY8" fmla="*/ 576943 h 1175657"/>
                  <a:gd name="connsiteX9" fmla="*/ 1295400 w 1687285"/>
                  <a:gd name="connsiteY9" fmla="*/ 685800 h 1175657"/>
                  <a:gd name="connsiteX10" fmla="*/ 1545771 w 1687285"/>
                  <a:gd name="connsiteY10" fmla="*/ 1088571 h 1175657"/>
                  <a:gd name="connsiteX11" fmla="*/ 1687285 w 1687285"/>
                  <a:gd name="connsiteY11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7285" h="1175657">
                    <a:moveTo>
                      <a:pt x="0" y="32657"/>
                    </a:moveTo>
                    <a:cubicBezTo>
                      <a:pt x="74013" y="22083"/>
                      <a:pt x="222925" y="0"/>
                      <a:pt x="272143" y="0"/>
                    </a:cubicBezTo>
                    <a:cubicBezTo>
                      <a:pt x="302065" y="0"/>
                      <a:pt x="330200" y="14514"/>
                      <a:pt x="359228" y="21771"/>
                    </a:cubicBezTo>
                    <a:cubicBezTo>
                      <a:pt x="373742" y="36285"/>
                      <a:pt x="392587" y="47492"/>
                      <a:pt x="402771" y="65314"/>
                    </a:cubicBezTo>
                    <a:cubicBezTo>
                      <a:pt x="443061" y="135821"/>
                      <a:pt x="471088" y="267073"/>
                      <a:pt x="489857" y="337457"/>
                    </a:cubicBezTo>
                    <a:cubicBezTo>
                      <a:pt x="493486" y="366486"/>
                      <a:pt x="495934" y="395686"/>
                      <a:pt x="500743" y="424543"/>
                    </a:cubicBezTo>
                    <a:cubicBezTo>
                      <a:pt x="503203" y="439300"/>
                      <a:pt x="503931" y="455257"/>
                      <a:pt x="511628" y="468086"/>
                    </a:cubicBezTo>
                    <a:cubicBezTo>
                      <a:pt x="526209" y="492387"/>
                      <a:pt x="547914" y="511629"/>
                      <a:pt x="566057" y="533400"/>
                    </a:cubicBezTo>
                    <a:cubicBezTo>
                      <a:pt x="741022" y="528671"/>
                      <a:pt x="1016703" y="486581"/>
                      <a:pt x="1197428" y="576943"/>
                    </a:cubicBezTo>
                    <a:cubicBezTo>
                      <a:pt x="1241092" y="598775"/>
                      <a:pt x="1267306" y="645877"/>
                      <a:pt x="1295400" y="685800"/>
                    </a:cubicBezTo>
                    <a:cubicBezTo>
                      <a:pt x="1330017" y="734993"/>
                      <a:pt x="1508118" y="1065400"/>
                      <a:pt x="1545771" y="1088571"/>
                    </a:cubicBezTo>
                    <a:lnTo>
                      <a:pt x="1687285" y="117565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4" name="Picture 63" descr="Grape Insects | Entomology">
            <a:extLst>
              <a:ext uri="{FF2B5EF4-FFF2-40B4-BE49-F238E27FC236}">
                <a16:creationId xmlns:a16="http://schemas.microsoft.com/office/drawing/2014/main" id="{6C1D276E-D2BF-F0BE-603D-A389DFE23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t="45366" r="35374" b="45152"/>
          <a:stretch/>
        </p:blipFill>
        <p:spPr bwMode="auto">
          <a:xfrm flipV="1">
            <a:off x="9041794" y="5594748"/>
            <a:ext cx="454383" cy="1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insect&#10;&#10;Description automatically generated">
            <a:extLst>
              <a:ext uri="{FF2B5EF4-FFF2-40B4-BE49-F238E27FC236}">
                <a16:creationId xmlns:a16="http://schemas.microsoft.com/office/drawing/2014/main" id="{25D82DEA-3050-C8DC-3FDC-BFBC0FB94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3574">
            <a:off x="1478556" y="4711616"/>
            <a:ext cx="667499" cy="578615"/>
          </a:xfrm>
          <a:prstGeom prst="rect">
            <a:avLst/>
          </a:prstGeom>
        </p:spPr>
      </p:pic>
      <p:pic>
        <p:nvPicPr>
          <p:cNvPr id="66" name="Picture 65" descr="A picture containing insect&#10;&#10;Description automatically generated">
            <a:extLst>
              <a:ext uri="{FF2B5EF4-FFF2-40B4-BE49-F238E27FC236}">
                <a16:creationId xmlns:a16="http://schemas.microsoft.com/office/drawing/2014/main" id="{9CE13DE2-4923-E40C-3957-9FB8E99E8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3574">
            <a:off x="5724150" y="4590399"/>
            <a:ext cx="667499" cy="57861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CE7F914-39C2-5046-2294-4336A2349A58}"/>
              </a:ext>
            </a:extLst>
          </p:cNvPr>
          <p:cNvSpPr/>
          <p:nvPr/>
        </p:nvSpPr>
        <p:spPr>
          <a:xfrm>
            <a:off x="8930978" y="5404539"/>
            <a:ext cx="439190" cy="645823"/>
          </a:xfrm>
          <a:prstGeom prst="rect">
            <a:avLst/>
          </a:prstGeom>
          <a:solidFill>
            <a:schemeClr val="accent4">
              <a:lumMod val="50000"/>
              <a:alpha val="5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Content Placeholder 17" descr="A bunch of grapes on a table&#10;&#10;Description automatically generated with low confidence">
            <a:extLst>
              <a:ext uri="{FF2B5EF4-FFF2-40B4-BE49-F238E27FC236}">
                <a16:creationId xmlns:a16="http://schemas.microsoft.com/office/drawing/2014/main" id="{4F2EF962-3358-F048-E13F-E973F39A5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55282" r="29971" b="24152"/>
          <a:stretch/>
        </p:blipFill>
        <p:spPr>
          <a:xfrm>
            <a:off x="10075499" y="4726650"/>
            <a:ext cx="1947527" cy="1103098"/>
          </a:xfrm>
          <a:prstGeom prst="ellipse">
            <a:avLst/>
          </a:prstGeom>
          <a:solidFill>
            <a:srgbClr val="BF9000"/>
          </a:solidFill>
        </p:spPr>
      </p:pic>
    </p:spTree>
    <p:extLst>
      <p:ext uri="{BB962C8B-B14F-4D97-AF65-F5344CB8AC3E}">
        <p14:creationId xmlns:p14="http://schemas.microsoft.com/office/powerpoint/2010/main" val="38679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B86E55DA7E1A469887B9D375A9A895" ma:contentTypeVersion="14" ma:contentTypeDescription="Create a new document." ma:contentTypeScope="" ma:versionID="fb357fb28fb63a881106ecaffb512c19">
  <xsd:schema xmlns:xsd="http://www.w3.org/2001/XMLSchema" xmlns:xs="http://www.w3.org/2001/XMLSchema" xmlns:p="http://schemas.microsoft.com/office/2006/metadata/properties" xmlns:ns3="3326ca8d-cea2-4af4-8593-cabc00c365f8" xmlns:ns4="2c2bc23e-428e-4786-8aa6-caecc97f5424" targetNamespace="http://schemas.microsoft.com/office/2006/metadata/properties" ma:root="true" ma:fieldsID="176b7c871eaedc335b32e04dec19d348" ns3:_="" ns4:_="">
    <xsd:import namespace="3326ca8d-cea2-4af4-8593-cabc00c365f8"/>
    <xsd:import namespace="2c2bc23e-428e-4786-8aa6-caecc97f54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6ca8d-cea2-4af4-8593-cabc00c365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bc23e-428e-4786-8aa6-caecc97f54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035F74-AED1-49CF-ABDB-499F9296AE59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2c2bc23e-428e-4786-8aa6-caecc97f5424"/>
    <ds:schemaRef ds:uri="http://purl.org/dc/dcmitype/"/>
    <ds:schemaRef ds:uri="3326ca8d-cea2-4af4-8593-cabc00c365f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73EDA1-B1DD-4924-84CD-E0B636FDB089}">
  <ds:schemaRefs>
    <ds:schemaRef ds:uri="2c2bc23e-428e-4786-8aa6-caecc97f5424"/>
    <ds:schemaRef ds:uri="3326ca8d-cea2-4af4-8593-cabc00c365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DE9688-917D-40D6-9AC8-EBA6BFF13F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12083</TotalTime>
  <Words>492</Words>
  <Application>Microsoft Office PowerPoint</Application>
  <PresentationFormat>Widescreen</PresentationFormat>
  <Paragraphs>149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Lao UI</vt:lpstr>
      <vt:lpstr>MathJax_Main</vt:lpstr>
      <vt:lpstr>MathJax_Math-italic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Rekha Bhandari</dc:creator>
  <cp:lastModifiedBy>Rekha Bhandari</cp:lastModifiedBy>
  <cp:revision>20</cp:revision>
  <dcterms:created xsi:type="dcterms:W3CDTF">2021-12-01T14:30:19Z</dcterms:created>
  <dcterms:modified xsi:type="dcterms:W3CDTF">2023-01-30T16:36:39Z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0x010100D8B86E55DA7E1A469887B9D375A9A895</vt:lpwstr>
  </property>
</Properties>
</file>